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63" r:id="rId3"/>
  </p:sldMasterIdLst>
  <p:notesMasterIdLst>
    <p:notesMasterId r:id="rId14"/>
  </p:notesMasterIdLst>
  <p:handoutMasterIdLst>
    <p:handoutMasterId r:id="rId15"/>
  </p:handoutMasterIdLst>
  <p:sldIdLst>
    <p:sldId id="1554" r:id="rId4"/>
    <p:sldId id="1546" r:id="rId5"/>
    <p:sldId id="1567" r:id="rId6"/>
    <p:sldId id="1545" r:id="rId7"/>
    <p:sldId id="1565" r:id="rId8"/>
    <p:sldId id="1559" r:id="rId9"/>
    <p:sldId id="1535" r:id="rId10"/>
    <p:sldId id="1561" r:id="rId11"/>
    <p:sldId id="290" r:id="rId12"/>
    <p:sldId id="1569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13B87F8-4475-4FA4-8675-3B055BE3DD17}">
          <p14:sldIdLst>
            <p14:sldId id="1554"/>
            <p14:sldId id="1546"/>
            <p14:sldId id="1567"/>
            <p14:sldId id="1545"/>
            <p14:sldId id="1565"/>
            <p14:sldId id="1559"/>
            <p14:sldId id="1535"/>
            <p14:sldId id="1561"/>
            <p14:sldId id="290"/>
            <p14:sldId id="15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3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сия Жумаканова" initials="АЖ" lastIdx="0" clrIdx="0">
    <p:extLst>
      <p:ext uri="{19B8F6BF-5375-455C-9EA6-DF929625EA0E}">
        <p15:presenceInfo xmlns:p15="http://schemas.microsoft.com/office/powerpoint/2012/main" userId="S-1-5-21-898840895-3345972363-1714068643-2135" providerId="AD"/>
      </p:ext>
    </p:extLst>
  </p:cmAuthor>
  <p:cmAuthor id="2" name="Алихан Ержанов" initials="АЕ" lastIdx="0" clrIdx="1">
    <p:extLst>
      <p:ext uri="{19B8F6BF-5375-455C-9EA6-DF929625EA0E}">
        <p15:presenceInfo xmlns:p15="http://schemas.microsoft.com/office/powerpoint/2012/main" userId="S-1-5-21-898840895-3345972363-1714068643-4658" providerId="AD"/>
      </p:ext>
    </p:extLst>
  </p:cmAuthor>
  <p:cmAuthor id="3" name="Нурмади Алибаев" initials="НА" lastIdx="1" clrIdx="2">
    <p:extLst>
      <p:ext uri="{19B8F6BF-5375-455C-9EA6-DF929625EA0E}">
        <p15:presenceInfo xmlns:p15="http://schemas.microsoft.com/office/powerpoint/2012/main" userId="S-1-5-21-898840895-3345972363-1714068643-7495" providerId="AD"/>
      </p:ext>
    </p:extLst>
  </p:cmAuthor>
  <p:cmAuthor id="4" name="Мадина Ержанова" initials="МЕ" lastIdx="108" clrIdx="3">
    <p:extLst>
      <p:ext uri="{19B8F6BF-5375-455C-9EA6-DF929625EA0E}">
        <p15:presenceInfo xmlns:p15="http://schemas.microsoft.com/office/powerpoint/2012/main" userId="S-1-5-21-898840895-3345972363-1714068643-49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F7F"/>
    <a:srgbClr val="AE8705"/>
    <a:srgbClr val="B5922E"/>
    <a:srgbClr val="B4975A"/>
    <a:srgbClr val="C0A000"/>
    <a:srgbClr val="406D69"/>
    <a:srgbClr val="007A40"/>
    <a:srgbClr val="F1EBDF"/>
    <a:srgbClr val="257E3E"/>
    <a:srgbClr val="3F7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3023" autoAdjust="0"/>
  </p:normalViewPr>
  <p:slideViewPr>
    <p:cSldViewPr>
      <p:cViewPr varScale="1">
        <p:scale>
          <a:sx n="107" d="100"/>
          <a:sy n="107" d="100"/>
        </p:scale>
        <p:origin x="54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30"/>
        <p:guide pos="2130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monitor\1.%20&#1055;&#1080;&#1089;&#1100;&#1084;&#1072;%20&#1041;&#1056;&#1050;%20+%20&#1080;&#1085;&#1092;&#1086;&#1088;&#1084;&#1072;&#1094;&#1080;&#1103;\+2023\05.02%20-%20&#1048;&#1090;&#1086;&#1075;&#1080;%202022%20&#1075;&#1086;&#1076;&#1072;%20&#1057;&#1077;&#1085;&#1072;&#1090;\2022.11.14%20-%20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763907069161111"/>
          <c:y val="3.0947804857316914E-2"/>
          <c:w val="0.41773311584133821"/>
          <c:h val="0.897486340862190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E8705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6-458C-81F6-5CD97689696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56-458C-81F6-5CD97689696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6-458C-81F6-5CD97689696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956-458C-81F6-5CD97689696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A93-4261-B576-593CE6FADEA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93-4261-B576-593CE6FADEA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A93-4261-B576-593CE6FADEAA}"/>
              </c:ext>
            </c:extLst>
          </c:dPt>
          <c:dLbls>
            <c:dLbl>
              <c:idx val="1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A93-4261-B576-593CE6FADEAA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'КП отрасли'!$A$56:$A$66</c:f>
              <c:strCache>
                <c:ptCount val="11"/>
                <c:pt idx="0">
                  <c:v>Строительные материалы</c:v>
                </c:pt>
                <c:pt idx="1">
                  <c:v>Информация и связь</c:v>
                </c:pt>
                <c:pt idx="2">
                  <c:v>Химическая промышленность</c:v>
                </c:pt>
                <c:pt idx="3">
                  <c:v>Туриская инфраструктура</c:v>
                </c:pt>
                <c:pt idx="4">
                  <c:v>Транспорт и складирование</c:v>
                </c:pt>
                <c:pt idx="5">
                  <c:v>Машиностроение</c:v>
                </c:pt>
                <c:pt idx="6">
                  <c:v>Продукты питания</c:v>
                </c:pt>
                <c:pt idx="7">
                  <c:v>Электроснабжение</c:v>
                </c:pt>
                <c:pt idx="8">
                  <c:v>ГМК</c:v>
                </c:pt>
                <c:pt idx="9">
                  <c:v>Нефтепереработка</c:v>
                </c:pt>
                <c:pt idx="10">
                  <c:v>Металлургия</c:v>
                </c:pt>
              </c:strCache>
            </c:strRef>
          </c:cat>
          <c:val>
            <c:numRef>
              <c:f>'КП отрасли'!$C$56:$C$66</c:f>
              <c:numCache>
                <c:formatCode>0.0%</c:formatCode>
                <c:ptCount val="11"/>
                <c:pt idx="0">
                  <c:v>1.4924500726267326E-2</c:v>
                </c:pt>
                <c:pt idx="1">
                  <c:v>2.2352872838555856E-2</c:v>
                </c:pt>
                <c:pt idx="2">
                  <c:v>2.2925473671123596E-2</c:v>
                </c:pt>
                <c:pt idx="3">
                  <c:v>2.7340686895531107E-2</c:v>
                </c:pt>
                <c:pt idx="4">
                  <c:v>3.3768222903343068E-2</c:v>
                </c:pt>
                <c:pt idx="5">
                  <c:v>6.662095915374891E-2</c:v>
                </c:pt>
                <c:pt idx="6">
                  <c:v>6.9628593788867585E-2</c:v>
                </c:pt>
                <c:pt idx="7">
                  <c:v>9.7651146851472706E-2</c:v>
                </c:pt>
                <c:pt idx="8">
                  <c:v>0.16436778193720775</c:v>
                </c:pt>
                <c:pt idx="9">
                  <c:v>0.22599859524807406</c:v>
                </c:pt>
                <c:pt idx="10">
                  <c:v>0.25274829531725035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93-4261-B576-593CE6FAD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421440424"/>
        <c:axId val="421443168"/>
      </c:barChart>
      <c:catAx>
        <c:axId val="421440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ru-RU"/>
          </a:p>
        </c:txPr>
        <c:crossAx val="421443168"/>
        <c:crosses val="autoZero"/>
        <c:auto val="1"/>
        <c:lblAlgn val="ctr"/>
        <c:lblOffset val="100"/>
        <c:noMultiLvlLbl val="0"/>
      </c:catAx>
      <c:valAx>
        <c:axId val="421443168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421440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50">
          <a:solidFill>
            <a:sysClr val="windowText" lastClr="000000"/>
          </a:solidFill>
          <a:latin typeface="Arial Narrow" panose="020B0606020202030204" pitchFamily="34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5552103800623"/>
          <c:y val="0.23694587658222746"/>
          <c:w val="0.61306841305566984"/>
          <c:h val="0.593431224326395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A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56-41C2-A385-F0D52DEDC38E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56-41C2-A385-F0D52DEDC38E}"/>
              </c:ext>
            </c:extLst>
          </c:dPt>
          <c:dPt>
            <c:idx val="2"/>
            <c:bubble3D val="0"/>
            <c:spPr>
              <a:solidFill>
                <a:srgbClr val="B497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56-41C2-A385-F0D52DEDC38E}"/>
              </c:ext>
            </c:extLst>
          </c:dPt>
          <c:dLbls>
            <c:dLbl>
              <c:idx val="0"/>
              <c:layout>
                <c:manualLayout>
                  <c:x val="0.17526445342701416"/>
                  <c:y val="-0.10054504784301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56-41C2-A385-F0D52DEDC38E}"/>
                </c:ext>
              </c:extLst>
            </c:dLbl>
            <c:dLbl>
              <c:idx val="1"/>
              <c:layout>
                <c:manualLayout>
                  <c:x val="0.19236342449306415"/>
                  <c:y val="2.51362619607537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56-41C2-A385-F0D52DEDC38E}"/>
                </c:ext>
              </c:extLst>
            </c:dLbl>
            <c:dLbl>
              <c:idx val="2"/>
              <c:layout>
                <c:manualLayout>
                  <c:x val="6.0480106636895598E-2"/>
                  <c:y val="-0.172624026409777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D56-41C2-A385-F0D52DEDC3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НФ</c:v>
                </c:pt>
                <c:pt idx="1">
                  <c:v>РБ</c:v>
                </c:pt>
                <c:pt idx="2">
                  <c:v>Рыночные и собственные средства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68.2</c:v>
                </c:pt>
                <c:pt idx="1">
                  <c:v>118.9</c:v>
                </c:pt>
                <c:pt idx="2" formatCode="#,##0">
                  <c:v>1587.1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56-41C2-A385-F0D52DEDC3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0"/>
        <c:holeSize val="4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278526331998768E-2"/>
          <c:y val="0.63879882262768384"/>
          <c:w val="0.96709462580843852"/>
          <c:h val="0.33427975791037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88548288389868"/>
          <c:y val="0"/>
          <c:w val="0.72425710598640602"/>
          <c:h val="0.648252759379252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84-401E-AF7C-29C617993E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84-401E-AF7C-29C617993E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84-401E-AF7C-29C617993EA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84-401E-AF7C-29C617993EA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84-401E-AF7C-29C617993EAF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84-401E-AF7C-29C617993EAF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84-401E-AF7C-29C617993EAF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884-401E-AF7C-29C617993EAF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884-401E-AF7C-29C617993EAF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884-401E-AF7C-29C617993EAF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884-401E-AF7C-29C617993EA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884-401E-AF7C-29C617993EAF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884-401E-AF7C-29C617993EAF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92-41CA-9F08-CDF8E16DEBE3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884-401E-AF7C-29C617993EAF}"/>
              </c:ext>
            </c:extLst>
          </c:dPt>
          <c:dPt>
            <c:idx val="1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884-401E-AF7C-29C617993E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16"/>
                <c:pt idx="0">
                  <c:v>Область Абай</c:v>
                </c:pt>
                <c:pt idx="1">
                  <c:v>г.Шымкент</c:v>
                </c:pt>
                <c:pt idx="2">
                  <c:v>Павлодарская область</c:v>
                </c:pt>
                <c:pt idx="3">
                  <c:v>Акмолинская область</c:v>
                </c:pt>
                <c:pt idx="4">
                  <c:v>Атырауская область</c:v>
                </c:pt>
                <c:pt idx="5">
                  <c:v>Актюбинская область</c:v>
                </c:pt>
                <c:pt idx="6">
                  <c:v>Восточно-Казахстанская область</c:v>
                </c:pt>
                <c:pt idx="7">
                  <c:v>Карагандинская область</c:v>
                </c:pt>
                <c:pt idx="8">
                  <c:v>Область Ұлытау</c:v>
                </c:pt>
                <c:pt idx="9">
                  <c:v>г.Астана</c:v>
                </c:pt>
                <c:pt idx="10">
                  <c:v>Мангистауская область</c:v>
                </c:pt>
                <c:pt idx="11">
                  <c:v>г.Алматы</c:v>
                </c:pt>
                <c:pt idx="12">
                  <c:v>Жамбылская область</c:v>
                </c:pt>
                <c:pt idx="13">
                  <c:v>Межрегиональный</c:v>
                </c:pt>
                <c:pt idx="14">
                  <c:v>Костанайская область</c:v>
                </c:pt>
                <c:pt idx="15">
                  <c:v>Прочие регионы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0.21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0.06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2-41CA-9F08-CDF8E16DE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52268777851134"/>
          <c:y val="0.66835889150183903"/>
          <c:w val="0.86332740991108614"/>
          <c:h val="0.33164110849816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200" b="1" i="0" u="none" strike="noStrike" kern="1200" cap="all" spc="15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ru-RU" sz="1200" b="1" i="0" u="none" strike="noStrike" kern="1200" cap="all" baseline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Объем одобренных/профинансированных проектов ВИЭ (млн. тенге)</a:t>
            </a:r>
          </a:p>
        </c:rich>
      </c:tx>
      <c:layout>
        <c:manualLayout>
          <c:xMode val="edge"/>
          <c:yMode val="edge"/>
          <c:x val="0.16324141067659148"/>
          <c:y val="7.57251878387608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200" b="1" i="0" u="none" strike="noStrike" kern="1200" cap="all" spc="150" baseline="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7711318875196653"/>
          <c:y val="0.23310216606621012"/>
          <c:w val="0.54223228669036772"/>
          <c:h val="0.662760040551049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E8705"/>
            </a:solidFill>
            <a:ln>
              <a:solidFill>
                <a:srgbClr val="AE8705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1"/>
              <c:layout>
                <c:manualLayout>
                  <c:x val="-3.78229438361588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29-42F3-8745-02681F4AE620}"/>
                </c:ext>
              </c:extLst>
            </c:dLbl>
            <c:dLbl>
              <c:idx val="2"/>
              <c:layout>
                <c:manualLayout>
                  <c:x val="6.551843276536804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29-42F3-8745-02681F4AE620}"/>
                </c:ext>
              </c:extLst>
            </c:dLbl>
            <c:dLbl>
              <c:idx val="3"/>
              <c:layout>
                <c:manualLayout>
                  <c:x val="1.191517935099337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29-42F3-8745-02681F4AE620}"/>
                </c:ext>
              </c:extLst>
            </c:dLbl>
            <c:dLbl>
              <c:idx val="4"/>
              <c:layout>
                <c:manualLayout>
                  <c:x val="2.6056673712866879E-3"/>
                  <c:y val="6.60078778464616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29-42F3-8745-02681F4AE620}"/>
                </c:ext>
              </c:extLst>
            </c:dLbl>
            <c:dLbl>
              <c:idx val="5"/>
              <c:layout>
                <c:manualLayout>
                  <c:x val="-3.78229438361588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29-42F3-8745-02681F4AE620}"/>
                </c:ext>
              </c:extLst>
            </c:dLbl>
            <c:dLbl>
              <c:idx val="6"/>
              <c:layout>
                <c:manualLayout>
                  <c:x val="1.6703872274615304E-2"/>
                  <c:y val="7.200942586374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29-42F3-8745-02681F4AE620}"/>
                </c:ext>
              </c:extLst>
            </c:dLbl>
            <c:dLbl>
              <c:idx val="7"/>
              <c:layout>
                <c:manualLayout>
                  <c:x val="5.2149150737311484E-3"/>
                  <c:y val="-1.4401885172748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29-42F3-8745-02681F4AE620}"/>
                </c:ext>
              </c:extLst>
            </c:dLbl>
            <c:dLbl>
              <c:idx val="8"/>
              <c:layout>
                <c:manualLayout>
                  <c:x val="-1.7999301184454917E-4"/>
                  <c:y val="-3.6004712931872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29-42F3-8745-02681F4AE620}"/>
                </c:ext>
              </c:extLst>
            </c:dLbl>
            <c:dLbl>
              <c:idx val="9"/>
              <c:layout>
                <c:manualLayout>
                  <c:x val="-1.7154668515853462E-3"/>
                  <c:y val="-3.3003938923230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29-42F3-8745-02681F4AE6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Лист1!$E$5:$E$14</c:f>
              <c:strCache>
                <c:ptCount val="10"/>
                <c:pt idx="1">
                  <c:v>ТОО "KazGreenEnergy"</c:v>
                </c:pt>
                <c:pt idx="2">
                  <c:v>TOO "Жел Электрик"</c:v>
                </c:pt>
                <c:pt idx="3">
                  <c:v>ТОО "Bascan Power"</c:v>
                </c:pt>
                <c:pt idx="4">
                  <c:v>ТОО "Тургусун-1"</c:v>
                </c:pt>
                <c:pt idx="5">
                  <c:v>ТОО "ЦАТЭК Green Energy"</c:v>
                </c:pt>
                <c:pt idx="6">
                  <c:v>ТОО "EcoProTech-Astana"</c:v>
                </c:pt>
                <c:pt idx="7">
                  <c:v>ТОО "ENEVERSE KUNKUAT"</c:v>
                </c:pt>
                <c:pt idx="8">
                  <c:v>ТОО "MISTRAL ENERGY"</c:v>
                </c:pt>
                <c:pt idx="9">
                  <c:v>ТОО "Абай-1", ТОО "АБАЙ-2"</c:v>
                </c:pt>
              </c:strCache>
            </c:strRef>
          </c:cat>
          <c:val>
            <c:numRef>
              <c:f>Лист1!$F$5:$F$14</c:f>
              <c:numCache>
                <c:formatCode>_(* #,##0.00_);_(* \(#,##0.00\);_(* "-"??_);_(@_)</c:formatCode>
                <c:ptCount val="10"/>
                <c:pt idx="1">
                  <c:v>16950</c:v>
                </c:pt>
                <c:pt idx="2">
                  <c:v>16896</c:v>
                </c:pt>
                <c:pt idx="3">
                  <c:v>7000</c:v>
                </c:pt>
                <c:pt idx="4">
                  <c:v>5000</c:v>
                </c:pt>
                <c:pt idx="5">
                  <c:v>40350</c:v>
                </c:pt>
                <c:pt idx="6">
                  <c:v>9050</c:v>
                </c:pt>
                <c:pt idx="7">
                  <c:v>10800</c:v>
                </c:pt>
                <c:pt idx="8">
                  <c:v>10695.999240620002</c:v>
                </c:pt>
                <c:pt idx="9">
                  <c:v>57764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29-42F3-8745-02681F4AE6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313462816"/>
        <c:axId val="1313463648"/>
      </c:barChart>
      <c:catAx>
        <c:axId val="131346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3463648"/>
        <c:crosses val="autoZero"/>
        <c:auto val="1"/>
        <c:lblAlgn val="ctr"/>
        <c:lblOffset val="100"/>
        <c:noMultiLvlLbl val="0"/>
      </c:catAx>
      <c:valAx>
        <c:axId val="1313463648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31346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ВИЭ в портфеле БРК (МВт)</a:t>
            </a:r>
          </a:p>
        </c:rich>
      </c:tx>
      <c:layout>
        <c:manualLayout>
          <c:xMode val="edge"/>
          <c:yMode val="edge"/>
          <c:x val="0.30086359570827254"/>
          <c:y val="1.6694563231646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427702775886283"/>
          <c:y val="0.28119789056916844"/>
          <c:w val="0.41144594448227423"/>
          <c:h val="0.718802109430831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0E-4E6C-8360-A3C59F853E9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0E-4E6C-8360-A3C59F853E96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0E-4E6C-8360-A3C59F853E96}"/>
              </c:ext>
            </c:extLst>
          </c:dPt>
          <c:dLbls>
            <c:dLbl>
              <c:idx val="0"/>
              <c:layout>
                <c:manualLayout>
                  <c:x val="0.17475615172706793"/>
                  <c:y val="0.142765025411506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ГЭС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40 МВт</a:t>
                    </a:r>
                    <a:r>
                      <a:rPr lang="ru-RU" baseline="0" dirty="0">
                        <a:latin typeface="Arial Narrow" panose="020B0606020202030204" pitchFamily="34" charset="0"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0E-4E6C-8360-A3C59F853E96}"/>
                </c:ext>
              </c:extLst>
            </c:dLbl>
            <c:dLbl>
              <c:idx val="1"/>
              <c:layout>
                <c:manualLayout>
                  <c:x val="4.4785630982857365E-2"/>
                  <c:y val="1.8628846490090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dirty="0">
                        <a:latin typeface="Arial Narrow" panose="020B0606020202030204" pitchFamily="34" charset="0"/>
                      </a:rPr>
                      <a:t>СЭС 220 МВт</a:t>
                    </a:r>
                    <a:r>
                      <a:rPr lang="ru-RU" baseline="0" dirty="0">
                        <a:latin typeface="Arial Narrow" panose="020B0606020202030204" pitchFamily="34" charset="0"/>
                      </a:rPr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E-4E6C-8360-A3C59F853E96}"/>
                </c:ext>
              </c:extLst>
            </c:dLbl>
            <c:dLbl>
              <c:idx val="2"/>
              <c:layout>
                <c:manualLayout>
                  <c:x val="-3.9431989406876401E-2"/>
                  <c:y val="4.9451956159088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ВЭС </a:t>
                    </a:r>
                  </a:p>
                  <a:p>
                    <a:pPr>
                      <a:defRPr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300 МВТ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0E-4E6C-8360-A3C59F853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Лист1!$L$5:$L$7</c:f>
              <c:strCache>
                <c:ptCount val="3"/>
                <c:pt idx="0">
                  <c:v>ГЭС (2 ед)</c:v>
                </c:pt>
                <c:pt idx="1">
                  <c:v>СЭС (4 ед)</c:v>
                </c:pt>
                <c:pt idx="2">
                  <c:v>ВЭС (3 ед)</c:v>
                </c:pt>
              </c:strCache>
            </c:strRef>
          </c:cat>
          <c:val>
            <c:numRef>
              <c:f>Лист1!$M$5:$M$7</c:f>
              <c:numCache>
                <c:formatCode>_(* #,##0.00_);_(* \(#,##0.00\);_(* "-"??_);_(@_)</c:formatCode>
                <c:ptCount val="3"/>
                <c:pt idx="0">
                  <c:v>40</c:v>
                </c:pt>
                <c:pt idx="1">
                  <c:v>220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0E-4E6C-8360-A3C59F853E9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Импорт/экспорт семян подсолнечника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682108889662629"/>
          <c:y val="0.23514006985993277"/>
          <c:w val="0.81594165185361656"/>
          <c:h val="0.5006911434955092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Экспорт семян подсолнечника, тонн</c:v>
                </c:pt>
              </c:strCache>
            </c:strRef>
          </c:tx>
          <c:spPr>
            <a:ln w="22225" cap="rnd">
              <a:solidFill>
                <a:srgbClr val="B48F0C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48F0C"/>
              </a:solidFill>
              <a:ln w="9525">
                <a:solidFill>
                  <a:srgbClr val="B48F0C"/>
                </a:solidFill>
              </a:ln>
              <a:effectLst/>
            </c:spPr>
          </c:marker>
          <c:cat>
            <c:numRef>
              <c:f>Лист1!$C$4:$J$4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Лист1!$C$5:$J$5</c:f>
              <c:numCache>
                <c:formatCode>_-* #\ ##0_-;\-* #\ ##0_-;_-* "-"??_-;_-@_-</c:formatCode>
                <c:ptCount val="8"/>
                <c:pt idx="0">
                  <c:v>153746</c:v>
                </c:pt>
                <c:pt idx="1">
                  <c:v>179652.73480000001</c:v>
                </c:pt>
                <c:pt idx="2">
                  <c:v>311516.21299999999</c:v>
                </c:pt>
                <c:pt idx="3">
                  <c:v>331529.38274999999</c:v>
                </c:pt>
                <c:pt idx="4">
                  <c:v>536835.97455000004</c:v>
                </c:pt>
                <c:pt idx="5">
                  <c:v>256390.81749999998</c:v>
                </c:pt>
                <c:pt idx="6">
                  <c:v>145917.18899999998</c:v>
                </c:pt>
                <c:pt idx="7">
                  <c:v>346787.9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7D-4F00-A160-502F732E77FE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Импорт семян подсолнечника, тонн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Лист1!$C$4:$J$4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Лист1!$C$6:$J$6</c:f>
              <c:numCache>
                <c:formatCode>_-* #\ ##0_-;\-* #\ ##0_-;_-* "-"??_-;_-@_-</c:formatCode>
                <c:ptCount val="8"/>
                <c:pt idx="0">
                  <c:v>4586.2517600000001</c:v>
                </c:pt>
                <c:pt idx="1">
                  <c:v>23863.085940000001</c:v>
                </c:pt>
                <c:pt idx="2">
                  <c:v>9432.2288000000008</c:v>
                </c:pt>
                <c:pt idx="3">
                  <c:v>28072.6</c:v>
                </c:pt>
                <c:pt idx="4">
                  <c:v>98843.259180000037</c:v>
                </c:pt>
                <c:pt idx="5">
                  <c:v>91257.327660000039</c:v>
                </c:pt>
                <c:pt idx="6">
                  <c:v>52175.834569999999</c:v>
                </c:pt>
                <c:pt idx="7">
                  <c:v>214668.2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7D-4F00-A160-502F732E7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256335"/>
        <c:axId val="263252495"/>
      </c:lineChart>
      <c:catAx>
        <c:axId val="26325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63252495"/>
        <c:crosses val="autoZero"/>
        <c:auto val="1"/>
        <c:lblAlgn val="ctr"/>
        <c:lblOffset val="100"/>
        <c:noMultiLvlLbl val="0"/>
      </c:catAx>
      <c:valAx>
        <c:axId val="263252495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6325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Импорт/экспорт подсолнечного масла*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468935467730213"/>
          <c:y val="0.19169891563919941"/>
          <c:w val="0.86979941636443991"/>
          <c:h val="0.597922112714083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Экспорт подсолнечного масла, тонн</c:v>
                </c:pt>
              </c:strCache>
            </c:strRef>
          </c:tx>
          <c:spPr>
            <a:ln w="22225" cap="rnd">
              <a:solidFill>
                <a:srgbClr val="B48F0C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B48F0C"/>
              </a:solidFill>
              <a:ln w="9525">
                <a:solidFill>
                  <a:srgbClr val="B48F0C"/>
                </a:solidFill>
              </a:ln>
              <a:effectLst/>
            </c:spPr>
          </c:marker>
          <c:cat>
            <c:numRef>
              <c:f>Лист1!$C$7:$J$7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Лист1!$C$8:$J$8</c:f>
              <c:numCache>
                <c:formatCode>_-* #\ ##0_-;\-* #\ ##0_-;_-* "-"??_-;_-@_-</c:formatCode>
                <c:ptCount val="8"/>
                <c:pt idx="0">
                  <c:v>29363.638009999999</c:v>
                </c:pt>
                <c:pt idx="1">
                  <c:v>32379.150809999999</c:v>
                </c:pt>
                <c:pt idx="2">
                  <c:v>32379.150809999999</c:v>
                </c:pt>
                <c:pt idx="3">
                  <c:v>87690.916989999998</c:v>
                </c:pt>
                <c:pt idx="4">
                  <c:v>105986.81522</c:v>
                </c:pt>
                <c:pt idx="5">
                  <c:v>127748.59805000003</c:v>
                </c:pt>
                <c:pt idx="6">
                  <c:v>96895.41635</c:v>
                </c:pt>
                <c:pt idx="7">
                  <c:v>248982.2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04-469E-81F9-F23746C009F5}"/>
            </c:ext>
          </c:extLst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Импорт подсолнечного масла, тонн</c:v>
                </c:pt>
              </c:strCache>
            </c:strRef>
          </c:tx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Лист1!$C$7:$J$7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Лист1!$C$9:$J$9</c:f>
              <c:numCache>
                <c:formatCode>_-* #\ ##0_-;\-* #\ ##0_-;_-* "-"??_-;_-@_-</c:formatCode>
                <c:ptCount val="8"/>
                <c:pt idx="0">
                  <c:v>130340.64976</c:v>
                </c:pt>
                <c:pt idx="1">
                  <c:v>113225.65102999999</c:v>
                </c:pt>
                <c:pt idx="2">
                  <c:v>90783.54264</c:v>
                </c:pt>
                <c:pt idx="3">
                  <c:v>98274.3</c:v>
                </c:pt>
                <c:pt idx="4">
                  <c:v>117148.86416000001</c:v>
                </c:pt>
                <c:pt idx="5">
                  <c:v>105248.03985000002</c:v>
                </c:pt>
                <c:pt idx="6">
                  <c:v>94066.960250000004</c:v>
                </c:pt>
                <c:pt idx="7">
                  <c:v>99687.3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4-469E-81F9-F23746C00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7573711"/>
        <c:axId val="257576111"/>
      </c:lineChart>
      <c:catAx>
        <c:axId val="257573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57576111"/>
        <c:crosses val="autoZero"/>
        <c:auto val="1"/>
        <c:lblAlgn val="ctr"/>
        <c:lblOffset val="100"/>
        <c:noMultiLvlLbl val="0"/>
      </c:catAx>
      <c:valAx>
        <c:axId val="257576111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5757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0.77817</cdr:x>
      <cdr:y>0.43972</cdr:y>
    </cdr:from>
    <cdr:to>
      <cdr:x>0.90031</cdr:x>
      <cdr:y>0.62182</cdr:y>
    </cdr:to>
    <cdr:pic>
      <cdr:nvPicPr>
        <cdr:cNvPr id="2" name="Picture 4" descr="Солнечная панель – Бесплатные иконки: технологии">
          <a:extLst xmlns:a="http://schemas.openxmlformats.org/drawingml/2006/main">
            <a:ext uri="{FF2B5EF4-FFF2-40B4-BE49-F238E27FC236}">
              <a16:creationId xmlns:a16="http://schemas.microsoft.com/office/drawing/2014/main" id="{BAF63DEB-5AA6-50C6-9491-1B44E5F7866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630269" y="1551045"/>
          <a:ext cx="726762" cy="6423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0.71093</cdr:x>
      <cdr:y>0.10405</cdr:y>
    </cdr:from>
    <cdr:to>
      <cdr:x>0.81194</cdr:x>
      <cdr:y>0.25465</cdr:y>
    </cdr:to>
    <cdr:pic>
      <cdr:nvPicPr>
        <cdr:cNvPr id="3" name="Picture 10" descr="Coal Icon - Download Coal Icon 1558573 | Noun Project">
          <a:extLst xmlns:a="http://schemas.openxmlformats.org/drawingml/2006/main">
            <a:ext uri="{FF2B5EF4-FFF2-40B4-BE49-F238E27FC236}">
              <a16:creationId xmlns:a16="http://schemas.microsoft.com/office/drawing/2014/main" id="{E8EE52D8-EAA7-347B-FCDC-37981FEDEDE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230205" y="367018"/>
          <a:ext cx="601034" cy="53121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0.13312</cdr:x>
      <cdr:y>0.50471</cdr:y>
    </cdr:from>
    <cdr:to>
      <cdr:x>0.2732</cdr:x>
      <cdr:y>0.63592</cdr:y>
    </cdr:to>
    <cdr:pic>
      <cdr:nvPicPr>
        <cdr:cNvPr id="4" name="Picture 12" descr="Wind Turbine Icon Png - Wind Power Plant Icon, Transparent Png ,  Transparent Png Image - PNGitem">
          <a:extLst xmlns:a="http://schemas.openxmlformats.org/drawingml/2006/main">
            <a:ext uri="{FF2B5EF4-FFF2-40B4-BE49-F238E27FC236}">
              <a16:creationId xmlns:a16="http://schemas.microsoft.com/office/drawing/2014/main" id="{D9A880D7-4FD6-F4E5-1837-AA39330A702C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088" y="1780282"/>
          <a:ext cx="833510" cy="46281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9" y="36"/>
            <a:ext cx="2946352" cy="496172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84" y="36"/>
            <a:ext cx="2946352" cy="496172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r">
              <a:defRPr sz="1200"/>
            </a:lvl1pPr>
          </a:lstStyle>
          <a:p>
            <a:fld id="{DA86E160-BC5C-4486-B1C3-AEFAB1B24D41}" type="datetimeFigureOut">
              <a:rPr lang="ru-RU" smtClean="0"/>
              <a:t>05.05.2023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9" y="9430484"/>
            <a:ext cx="2946352" cy="496170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84" y="9430484"/>
            <a:ext cx="2946352" cy="496170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r">
              <a:defRPr sz="1200"/>
            </a:lvl1pPr>
          </a:lstStyle>
          <a:p>
            <a:fld id="{7C1990AC-5327-49D4-968B-D435B23419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5081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4" y="16"/>
            <a:ext cx="2945659" cy="496412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07" y="16"/>
            <a:ext cx="2945659" cy="496412"/>
          </a:xfrm>
          <a:prstGeom prst="rect">
            <a:avLst/>
          </a:prstGeom>
        </p:spPr>
        <p:txBody>
          <a:bodyPr vert="horz" lIns="88145" tIns="44074" rIns="88145" bIns="44074" rtlCol="0"/>
          <a:lstStyle>
            <a:lvl1pPr algn="r">
              <a:defRPr sz="1200"/>
            </a:lvl1pPr>
          </a:lstStyle>
          <a:p>
            <a:fld id="{CD16F039-E03A-439B-9B51-D8932922F45B}" type="datetimeFigureOut">
              <a:rPr lang="ru-RU" smtClean="0"/>
              <a:t>05.05.2023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45" tIns="44074" rIns="88145" bIns="4407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24"/>
            <a:ext cx="5438140" cy="4467703"/>
          </a:xfrm>
          <a:prstGeom prst="rect">
            <a:avLst/>
          </a:prstGeom>
        </p:spPr>
        <p:txBody>
          <a:bodyPr vert="horz" lIns="88145" tIns="44074" rIns="88145" bIns="4407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4" y="9430097"/>
            <a:ext cx="2945659" cy="496412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07" y="9430097"/>
            <a:ext cx="2945659" cy="496412"/>
          </a:xfrm>
          <a:prstGeom prst="rect">
            <a:avLst/>
          </a:prstGeom>
        </p:spPr>
        <p:txBody>
          <a:bodyPr vert="horz" lIns="88145" tIns="44074" rIns="88145" bIns="44074" rtlCol="0" anchor="b"/>
          <a:lstStyle>
            <a:lvl1pPr algn="r">
              <a:defRPr sz="1200"/>
            </a:lvl1pPr>
          </a:lstStyle>
          <a:p>
            <a:fld id="{F77B0BDF-9C81-43E6-B6F9-CE67503DD8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38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98">
              <a:defRPr/>
            </a:pP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58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95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98">
              <a:defRPr/>
            </a:pPr>
            <a:fld id="{F77B0BDF-9C81-43E6-B6F9-CE67503DD883}" type="slidenum">
              <a:rPr lang="ru-RU">
                <a:solidFill>
                  <a:prstClr val="black"/>
                </a:solidFill>
                <a:latin typeface="Calibri"/>
              </a:rPr>
              <a:pPr defTabSz="914398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98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23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015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7038" y="1250950"/>
            <a:ext cx="6007100" cy="3379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4"/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0303">
              <a:defRPr/>
            </a:pPr>
            <a:fld id="{D0E7835C-A407-4CF7-BF0A-81D8305A340F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460303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423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0BDF-9C81-43E6-B6F9-CE67503DD88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13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44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0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7546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76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90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0388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05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32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z="1632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63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939" y="254519"/>
            <a:ext cx="568404" cy="3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47928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44840"/>
            <a:ext cx="8572064" cy="4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7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gray">
          <a:xfrm>
            <a:off x="1229713" y="3556037"/>
            <a:ext cx="9732576" cy="3140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2041" b="0" cap="none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29713" y="4296554"/>
            <a:ext cx="9732576" cy="282625"/>
          </a:xfrm>
        </p:spPr>
        <p:txBody>
          <a:bodyPr wrap="square">
            <a:spAutoFit/>
          </a:bodyPr>
          <a:lstStyle>
            <a:lvl1pPr algn="ctr">
              <a:defRPr sz="1837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e-DE" noProof="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095799" y="1390013"/>
            <a:ext cx="2000405" cy="1745817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 bwMode="gray">
          <a:xfrm>
            <a:off x="1229713" y="3443579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gray">
          <a:xfrm>
            <a:off x="1229713" y="4974258"/>
            <a:ext cx="9732576" cy="0"/>
          </a:xfrm>
          <a:prstGeom prst="line">
            <a:avLst/>
          </a:prstGeom>
          <a:ln w="28575">
            <a:solidFill>
              <a:srgbClr val="BA95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McK Title Elements" hidden="1"/>
          <p:cNvGrpSpPr>
            <a:grpSpLocks/>
          </p:cNvGrpSpPr>
          <p:nvPr/>
        </p:nvGrpSpPr>
        <p:grpSpPr bwMode="gray">
          <a:xfrm>
            <a:off x="1229713" y="5815444"/>
            <a:ext cx="9732576" cy="438954"/>
            <a:chOff x="1663" y="3123"/>
            <a:chExt cx="3109" cy="271"/>
          </a:xfrm>
        </p:grpSpPr>
        <p:sp>
          <p:nvSpPr>
            <p:cNvPr id="16" name="McK Document type"/>
            <p:cNvSpPr txBox="1">
              <a:spLocks noChangeArrowheads="1"/>
            </p:cNvSpPr>
            <p:nvPr/>
          </p:nvSpPr>
          <p:spPr bwMode="gray">
            <a:xfrm>
              <a:off x="1663" y="3123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Тип документа</a:t>
              </a:r>
            </a:p>
          </p:txBody>
        </p:sp>
        <p:sp>
          <p:nvSpPr>
            <p:cNvPr id="17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rtlCol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z-Cyrl-AZ" sz="1224" dirty="0">
                  <a:solidFill>
                    <a:srgbClr val="000000"/>
                  </a:solidFill>
                  <a:latin typeface="Arial"/>
                  <a:sym typeface="Century Gothic"/>
                </a:rPr>
                <a:t>Дата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6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26" Type="http://schemas.openxmlformats.org/officeDocument/2006/relationships/tags" Target="../tags/tag21.xml"/><Relationship Id="rId39" Type="http://schemas.openxmlformats.org/officeDocument/2006/relationships/image" Target="../media/image3.jpeg"/><Relationship Id="rId21" Type="http://schemas.openxmlformats.org/officeDocument/2006/relationships/tags" Target="../tags/tag16.xml"/><Relationship Id="rId34" Type="http://schemas.openxmlformats.org/officeDocument/2006/relationships/tags" Target="../tags/tag29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5" Type="http://schemas.openxmlformats.org/officeDocument/2006/relationships/tags" Target="../tags/tag20.xml"/><Relationship Id="rId33" Type="http://schemas.openxmlformats.org/officeDocument/2006/relationships/tags" Target="../tags/tag28.xml"/><Relationship Id="rId38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29" Type="http://schemas.openxmlformats.org/officeDocument/2006/relationships/tags" Target="../tags/tag24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24" Type="http://schemas.openxmlformats.org/officeDocument/2006/relationships/tags" Target="../tags/tag19.xml"/><Relationship Id="rId32" Type="http://schemas.openxmlformats.org/officeDocument/2006/relationships/tags" Target="../tags/tag27.xml"/><Relationship Id="rId37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23" Type="http://schemas.openxmlformats.org/officeDocument/2006/relationships/tags" Target="../tags/tag18.xml"/><Relationship Id="rId28" Type="http://schemas.openxmlformats.org/officeDocument/2006/relationships/tags" Target="../tags/tag23.xml"/><Relationship Id="rId36" Type="http://schemas.openxmlformats.org/officeDocument/2006/relationships/tags" Target="../tags/tag31.xml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31" Type="http://schemas.openxmlformats.org/officeDocument/2006/relationships/tags" Target="../tags/tag26.xml"/><Relationship Id="rId4" Type="http://schemas.openxmlformats.org/officeDocument/2006/relationships/theme" Target="../theme/theme2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Relationship Id="rId27" Type="http://schemas.openxmlformats.org/officeDocument/2006/relationships/tags" Target="../tags/tag22.xml"/><Relationship Id="rId30" Type="http://schemas.openxmlformats.org/officeDocument/2006/relationships/tags" Target="../tags/tag25.xml"/><Relationship Id="rId35" Type="http://schemas.openxmlformats.org/officeDocument/2006/relationships/tags" Target="../tags/tag30.xml"/><Relationship Id="rId8" Type="http://schemas.openxmlformats.org/officeDocument/2006/relationships/tags" Target="../tags/tag3.xml"/><Relationship Id="rId3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image" Target="../media/image2.emf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2.v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image" Target="../media/image3.jpeg"/><Relationship Id="rId5" Type="http://schemas.openxmlformats.org/officeDocument/2006/relationships/theme" Target="../theme/theme3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8" Type="http://schemas.openxmlformats.org/officeDocument/2006/relationships/tags" Target="../tags/tag33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71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Слайд think-cell" r:id="rId37" imgW="270" imgH="270" progId="TCLayout.ActiveDocument.1">
                  <p:embed/>
                </p:oleObj>
              </mc:Choice>
              <mc:Fallback>
                <p:oleObj name="Слайд think-cell" r:id="rId3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7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8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9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10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2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3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4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0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1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5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6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7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8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19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9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Слайд think-cell" r:id="rId38" imgW="270" imgH="270" progId="TCLayout.ActiveDocument.1">
                  <p:embed/>
                </p:oleObj>
              </mc:Choice>
              <mc:Fallback>
                <p:oleObj name="Слайд think-cell" r:id="rId3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8856" y="1990667"/>
            <a:ext cx="11400821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DE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3151" y="265186"/>
            <a:ext cx="10446524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de-DE" noProof="0" dirty="0"/>
          </a:p>
        </p:txBody>
      </p:sp>
      <p:grpSp>
        <p:nvGrpSpPr>
          <p:cNvPr id="5" name="McK Slide Elements" hidden="1"/>
          <p:cNvGrpSpPr/>
          <p:nvPr userDrawn="1"/>
        </p:nvGrpSpPr>
        <p:grpSpPr>
          <a:xfrm>
            <a:off x="358856" y="6217299"/>
            <a:ext cx="11400821" cy="359923"/>
            <a:chOff x="263767" y="6093526"/>
            <a:chExt cx="8379901" cy="35275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gray">
            <a:xfrm>
              <a:off x="263767" y="6093526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020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az-Cyrl-AZ" sz="1020" dirty="0">
                  <a:solidFill>
                    <a:srgbClr val="000000"/>
                  </a:solidFill>
                  <a:latin typeface="Arial"/>
                </a:rPr>
                <a:t>Сноска</a:t>
              </a:r>
              <a:endParaRPr lang="de-DE" sz="10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gray">
            <a:xfrm>
              <a:off x="263767" y="6289318"/>
              <a:ext cx="8379901" cy="15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30074" indent="-630074" defTabSz="913526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020" dirty="0">
                  <a:solidFill>
                    <a:srgbClr val="000000"/>
                  </a:solidFill>
                </a:rPr>
                <a:t>Источник:</a:t>
              </a:r>
              <a:r>
                <a:rPr lang="de-DE" sz="1020" dirty="0">
                  <a:solidFill>
                    <a:srgbClr val="000000"/>
                  </a:solidFill>
                </a:rPr>
                <a:t> </a:t>
              </a:r>
              <a:r>
                <a:rPr lang="az-Cyrl-AZ" sz="1020" dirty="0">
                  <a:solidFill>
                    <a:srgbClr val="000000"/>
                  </a:solidFill>
                </a:rPr>
                <a:t>источник</a:t>
              </a:r>
              <a:endParaRPr lang="de-DE" sz="102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358856" y="1137061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b="1" dirty="0">
                  <a:solidFill>
                    <a:srgbClr val="000000"/>
                  </a:solidFill>
                </a:rPr>
                <a:t>Заголовок</a:t>
              </a:r>
              <a:endParaRPr lang="de-DE" sz="1632" b="1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32" dirty="0">
                  <a:solidFill>
                    <a:srgbClr val="808080"/>
                  </a:solidFill>
                </a:rPr>
                <a:t>Единица измерения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gray">
          <a:xfrm>
            <a:off x="10431411" y="842309"/>
            <a:ext cx="1069098" cy="1017202"/>
            <a:chOff x="4936" y="176"/>
            <a:chExt cx="495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gray">
            <a:xfrm>
              <a:off x="5096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gray">
            <a:xfrm>
              <a:off x="4936" y="182"/>
              <a:ext cx="104" cy="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gray">
            <a:xfrm>
              <a:off x="5096" y="34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gray">
            <a:xfrm>
              <a:off x="4936" y="352"/>
              <a:ext cx="104" cy="10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gray">
            <a:xfrm>
              <a:off x="5096" y="517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gray">
            <a:xfrm>
              <a:off x="4936" y="523"/>
              <a:ext cx="104" cy="104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gray">
            <a:xfrm>
              <a:off x="5096" y="688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gray">
            <a:xfrm>
              <a:off x="4936" y="694"/>
              <a:ext cx="104" cy="104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gray">
          <a:xfrm>
            <a:off x="10012401" y="842309"/>
            <a:ext cx="1488095" cy="745084"/>
            <a:chOff x="4750" y="176"/>
            <a:chExt cx="689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gray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gray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gray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224" dirty="0">
                <a:solidFill>
                  <a:srgbClr val="000000"/>
                </a:solidFill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gray">
            <a:xfrm>
              <a:off x="5104" y="176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gray">
            <a:xfrm>
              <a:off x="5104" y="344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gray">
            <a:xfrm>
              <a:off x="5104" y="520"/>
              <a:ext cx="33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53" name="LegendMoons" hidden="1"/>
          <p:cNvGrpSpPr/>
          <p:nvPr/>
        </p:nvGrpSpPr>
        <p:grpSpPr bwMode="gray">
          <a:xfrm>
            <a:off x="10339817" y="842308"/>
            <a:ext cx="1160577" cy="1333054"/>
            <a:chOff x="7769225" y="2105025"/>
            <a:chExt cx="853055" cy="1306516"/>
          </a:xfrm>
        </p:grpSpPr>
        <p:grpSp>
          <p:nvGrpSpPr>
            <p:cNvPr id="54" name="MoonLegend1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72" name="Oval 38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39" hidden="1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5" name="MoonLegend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MoonLegend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" name="MoonLegend5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66" name="Oval 50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Oval 51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8" name="Legend1"/>
            <p:cNvSpPr>
              <a:spLocks noChangeArrowheads="1"/>
            </p:cNvSpPr>
            <p:nvPr/>
          </p:nvSpPr>
          <p:spPr bwMode="gray">
            <a:xfrm>
              <a:off x="8089900" y="2117467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9" name="Legend2"/>
            <p:cNvSpPr>
              <a:spLocks noChangeArrowheads="1"/>
            </p:cNvSpPr>
            <p:nvPr/>
          </p:nvSpPr>
          <p:spPr bwMode="gray">
            <a:xfrm>
              <a:off x="8089900" y="2392363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0" name="Legend3"/>
            <p:cNvSpPr>
              <a:spLocks noChangeArrowheads="1"/>
            </p:cNvSpPr>
            <p:nvPr/>
          </p:nvSpPr>
          <p:spPr bwMode="gray">
            <a:xfrm>
              <a:off x="8089900" y="2667002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Legend4"/>
            <p:cNvSpPr>
              <a:spLocks noChangeArrowheads="1"/>
            </p:cNvSpPr>
            <p:nvPr/>
          </p:nvSpPr>
          <p:spPr bwMode="gray">
            <a:xfrm>
              <a:off x="8089900" y="2938465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2" name="Legend5"/>
            <p:cNvSpPr>
              <a:spLocks noChangeArrowheads="1"/>
            </p:cNvSpPr>
            <p:nvPr/>
          </p:nvSpPr>
          <p:spPr bwMode="gray">
            <a:xfrm>
              <a:off x="8089900" y="3214690"/>
              <a:ext cx="532380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az-Cyrl-AZ" sz="1224" dirty="0">
                  <a:solidFill>
                    <a:srgbClr val="000000"/>
                  </a:solidFill>
                </a:rPr>
                <a:t>Легенда </a:t>
              </a:r>
              <a:r>
                <a:rPr lang="de-DE" sz="1224" dirty="0">
                  <a:solidFill>
                    <a:srgbClr val="000000"/>
                  </a:solidFill>
                </a:rPr>
                <a:t>5</a:t>
              </a:r>
            </a:p>
          </p:txBody>
        </p:sp>
        <p:grpSp>
          <p:nvGrpSpPr>
            <p:cNvPr id="63" name="MoonLegend3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64" name="Oval 47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8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2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" name="McK 3. Unit of measure" hidden="1"/>
          <p:cNvSpPr txBox="1">
            <a:spLocks noChangeArrowheads="1"/>
          </p:cNvSpPr>
          <p:nvPr/>
        </p:nvSpPr>
        <p:spPr bwMode="gray">
          <a:xfrm>
            <a:off x="358856" y="823648"/>
            <a:ext cx="1140082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49088" algn="l"/>
              </a:tabLst>
              <a:defRPr/>
            </a:pPr>
            <a:r>
              <a:rPr lang="az-Cyrl-AZ" sz="1632" dirty="0">
                <a:solidFill>
                  <a:srgbClr val="808080"/>
                </a:solidFill>
                <a:latin typeface="Arial"/>
              </a:rPr>
              <a:t>Единица измерения</a:t>
            </a:r>
            <a:endParaRPr lang="de-DE" sz="1632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77" name="McK 1. On-page tracker" hidden="1"/>
          <p:cNvSpPr>
            <a:spLocks noChangeArrowheads="1"/>
          </p:cNvSpPr>
          <p:nvPr/>
        </p:nvSpPr>
        <p:spPr bwMode="gray">
          <a:xfrm>
            <a:off x="1313153" y="9345"/>
            <a:ext cx="62356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20" cap="all" dirty="0">
                <a:solidFill>
                  <a:srgbClr val="808080"/>
                </a:solidFill>
              </a:rPr>
              <a:t>Tracker</a:t>
            </a:r>
          </a:p>
        </p:txBody>
      </p:sp>
      <p:grpSp>
        <p:nvGrpSpPr>
          <p:cNvPr id="75" name="McKSticker" hidden="1"/>
          <p:cNvGrpSpPr/>
          <p:nvPr/>
        </p:nvGrpSpPr>
        <p:grpSpPr bwMode="gray">
          <a:xfrm>
            <a:off x="11052302" y="823651"/>
            <a:ext cx="707373" cy="216085"/>
            <a:chOff x="8217663" y="285750"/>
            <a:chExt cx="519937" cy="211783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gray">
            <a:xfrm>
              <a:off x="8217663" y="285750"/>
              <a:ext cx="519937" cy="2117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224" dirty="0">
                  <a:solidFill>
                    <a:srgbClr val="808080"/>
                  </a:solidFill>
                </a:rPr>
                <a:t>STICKER</a:t>
              </a:r>
            </a:p>
          </p:txBody>
        </p:sp>
        <p:cxnSp>
          <p:nvCxnSpPr>
            <p:cNvPr id="78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gray">
            <a:xfrm>
              <a:off x="8217663" y="285750"/>
              <a:ext cx="0" cy="211783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gray">
            <a:xfrm>
              <a:off x="8217663" y="497533"/>
              <a:ext cx="519937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McK Oval" hidden="1"/>
          <p:cNvSpPr txBox="1"/>
          <p:nvPr>
            <p:custDataLst>
              <p:tags r:id="rId8"/>
            </p:custDataLst>
          </p:nvPr>
        </p:nvSpPr>
        <p:spPr bwMode="gray">
          <a:xfrm>
            <a:off x="2235382" y="1720173"/>
            <a:ext cx="2073396" cy="155495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87" tIns="0" rIns="3887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1" name="McK Rectangle" hidden="1"/>
          <p:cNvSpPr txBox="1"/>
          <p:nvPr>
            <p:custDataLst>
              <p:tags r:id="rId9"/>
            </p:custDataLst>
          </p:nvPr>
        </p:nvSpPr>
        <p:spPr bwMode="gray">
          <a:xfrm>
            <a:off x="2235382" y="3424857"/>
            <a:ext cx="2073396" cy="1554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2" name="McK RoundedRectangle" hidden="1"/>
          <p:cNvSpPr txBox="1"/>
          <p:nvPr>
            <p:custDataLst>
              <p:tags r:id="rId10"/>
            </p:custDataLst>
          </p:nvPr>
        </p:nvSpPr>
        <p:spPr bwMode="gray">
          <a:xfrm>
            <a:off x="4438366" y="3424857"/>
            <a:ext cx="2073396" cy="1554955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77748" rIns="77748" bIns="77748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3" name="McK Arrow" hidden="1"/>
          <p:cNvSpPr txBox="1"/>
          <p:nvPr>
            <p:custDataLst>
              <p:tags r:id="rId11"/>
            </p:custDataLst>
          </p:nvPr>
        </p:nvSpPr>
        <p:spPr bwMode="gray">
          <a:xfrm>
            <a:off x="4438365" y="4846086"/>
            <a:ext cx="2488075" cy="932973"/>
          </a:xfrm>
          <a:prstGeom prst="rightArrow">
            <a:avLst>
              <a:gd name="adj1" fmla="val 54000"/>
              <a:gd name="adj2" fmla="val 37678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748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pitchFamily="34" charset="0"/>
              <a:buChar char="◦"/>
              <a:defRPr baseline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863D"/>
              </a:buClr>
            </a:pPr>
            <a:r>
              <a:rPr lang="en-US" sz="1632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84" name="McK DirArrow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5400000">
            <a:off x="7189508" y="3968731"/>
            <a:ext cx="3153449" cy="46720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85" name="McK Bracket" hidden="1"/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7917781" y="2567296"/>
            <a:ext cx="248376" cy="1865946"/>
          </a:xfrm>
          <a:custGeom>
            <a:avLst/>
            <a:gdLst>
              <a:gd name="T0" fmla="*/ 0 w 115"/>
              <a:gd name="T1" fmla="*/ 0 h 1152"/>
              <a:gd name="T2" fmla="*/ 65 w 115"/>
              <a:gd name="T3" fmla="*/ 0 h 1152"/>
              <a:gd name="T4" fmla="*/ 65 w 115"/>
              <a:gd name="T5" fmla="*/ 528 h 1152"/>
              <a:gd name="T6" fmla="*/ 115 w 115"/>
              <a:gd name="T7" fmla="*/ 576 h 1152"/>
              <a:gd name="T8" fmla="*/ 65 w 115"/>
              <a:gd name="T9" fmla="*/ 624 h 1152"/>
              <a:gd name="T10" fmla="*/ 65 w 115"/>
              <a:gd name="T11" fmla="*/ 1152 h 1152"/>
              <a:gd name="T12" fmla="*/ 0 w 115"/>
              <a:gd name="T13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952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32" dirty="0">
              <a:solidFill>
                <a:srgbClr val="000000"/>
              </a:solidFill>
            </a:endParaRPr>
          </a:p>
        </p:txBody>
      </p:sp>
      <p:grpSp>
        <p:nvGrpSpPr>
          <p:cNvPr id="86" name="McK Moon" hidden="1"/>
          <p:cNvGrpSpPr/>
          <p:nvPr>
            <p:custDataLst>
              <p:tags r:id="rId14"/>
            </p:custDataLst>
          </p:nvPr>
        </p:nvGrpSpPr>
        <p:grpSpPr bwMode="gray">
          <a:xfrm>
            <a:off x="11414111" y="1554958"/>
            <a:ext cx="345565" cy="259159"/>
            <a:chOff x="762000" y="1270000"/>
            <a:chExt cx="254000" cy="254000"/>
          </a:xfrm>
        </p:grpSpPr>
        <p:sp>
          <p:nvSpPr>
            <p:cNvPr id="87" name="Oval 86"/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88" name="Arc 87"/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3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9" name="McK Flow" hidden="1"/>
          <p:cNvGrpSpPr/>
          <p:nvPr>
            <p:custDataLst>
              <p:tags r:id="rId15"/>
            </p:custDataLst>
          </p:nvPr>
        </p:nvGrpSpPr>
        <p:grpSpPr bwMode="gray">
          <a:xfrm>
            <a:off x="4438365" y="2406945"/>
            <a:ext cx="2488075" cy="932973"/>
            <a:chOff x="5905500" y="3124200"/>
            <a:chExt cx="1828800" cy="914400"/>
          </a:xfrm>
        </p:grpSpPr>
        <p:sp>
          <p:nvSpPr>
            <p:cNvPr id="90" name="Freeform 89"/>
            <p:cNvSpPr/>
            <p:nvPr>
              <p:custDataLst>
                <p:tags r:id="rId21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/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969000" y="3187700"/>
              <a:ext cx="1524000" cy="7874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  <p:cxnSp>
        <p:nvCxnSpPr>
          <p:cNvPr id="74" name="Straight Connector 73"/>
          <p:cNvCxnSpPr/>
          <p:nvPr/>
        </p:nvCxnSpPr>
        <p:spPr bwMode="gray">
          <a:xfrm>
            <a:off x="1192206" y="750301"/>
            <a:ext cx="10999796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gray">
          <a:xfrm>
            <a:off x="0" y="6653244"/>
            <a:ext cx="12192000" cy="0"/>
          </a:xfrm>
          <a:prstGeom prst="line">
            <a:avLst/>
          </a:prstGeom>
          <a:ln w="25400">
            <a:solidFill>
              <a:srgbClr val="BE93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856" y="149036"/>
            <a:ext cx="823633" cy="620774"/>
          </a:xfrm>
          <a:prstGeom prst="rect">
            <a:avLst/>
          </a:prstGeom>
        </p:spPr>
      </p:pic>
      <p:sp>
        <p:nvSpPr>
          <p:cNvPr id="3" name="pg number"/>
          <p:cNvSpPr>
            <a:spLocks/>
          </p:cNvSpPr>
          <p:nvPr/>
        </p:nvSpPr>
        <p:spPr bwMode="gray">
          <a:xfrm>
            <a:off x="11485475" y="6573167"/>
            <a:ext cx="274200" cy="1601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de-DE" sz="102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20" dirty="0">
              <a:solidFill>
                <a:srgbClr val="000000"/>
              </a:solidFill>
            </a:endParaRPr>
          </a:p>
        </p:txBody>
      </p:sp>
      <p:grpSp>
        <p:nvGrpSpPr>
          <p:cNvPr id="93" name="McK SplitFlow" hidden="1"/>
          <p:cNvGrpSpPr/>
          <p:nvPr userDrawn="1">
            <p:custDataLst>
              <p:tags r:id="rId16"/>
            </p:custDataLst>
          </p:nvPr>
        </p:nvGrpSpPr>
        <p:grpSpPr>
          <a:xfrm>
            <a:off x="4438365" y="1386707"/>
            <a:ext cx="2488075" cy="932973"/>
            <a:chOff x="114300" y="1270000"/>
            <a:chExt cx="1828800" cy="914400"/>
          </a:xfrm>
        </p:grpSpPr>
        <p:sp>
          <p:nvSpPr>
            <p:cNvPr id="94" name="Freeform 93"/>
            <p:cNvSpPr/>
            <p:nvPr>
              <p:custDataLst>
                <p:tags r:id="rId17"/>
              </p:custDataLst>
            </p:nvPr>
          </p:nvSpPr>
          <p:spPr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>
              <p:custDataLst>
                <p:tags r:id="rId18"/>
              </p:custDataLst>
            </p:nvPr>
          </p:nvSpPr>
          <p:spPr>
            <a:xfrm>
              <a:off x="177800" y="13271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96" name="Freeform 95"/>
            <p:cNvSpPr/>
            <p:nvPr>
              <p:custDataLst>
                <p:tags r:id="rId19"/>
              </p:custDataLst>
            </p:nvPr>
          </p:nvSpPr>
          <p:spPr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32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Box 96"/>
            <p:cNvSpPr txBox="1"/>
            <p:nvPr>
              <p:custDataLst>
                <p:tags r:id="rId20"/>
              </p:custDataLst>
            </p:nvPr>
          </p:nvSpPr>
          <p:spPr>
            <a:xfrm>
              <a:off x="177800" y="1784350"/>
              <a:ext cx="1524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pitchFamily="34" charset="0"/>
                <a:buChar char="◦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863D"/>
                </a:buClr>
              </a:pPr>
              <a:r>
                <a:rPr lang="en-US" sz="1632" b="1" dirty="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3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549088" algn="l"/>
        </a:tabLst>
        <a:defRPr sz="1837" b="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632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◦"/>
        <a:defRPr sz="1632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15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9.svg"/><Relationship Id="rId5" Type="http://schemas.openxmlformats.org/officeDocument/2006/relationships/chart" Target="../charts/chart2.xml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7.svg"/><Relationship Id="rId1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fif"/><Relationship Id="rId5" Type="http://schemas.openxmlformats.org/officeDocument/2006/relationships/image" Target="../media/image24.png"/><Relationship Id="rId4" Type="http://schemas.openxmlformats.org/officeDocument/2006/relationships/image" Target="../media/image23.jfif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DBDBE0F6-E6E0-F3BE-E460-97B576B4CF56}"/>
              </a:ext>
            </a:extLst>
          </p:cNvPr>
          <p:cNvSpPr/>
          <p:nvPr/>
        </p:nvSpPr>
        <p:spPr>
          <a:xfrm>
            <a:off x="4478510" y="1528112"/>
            <a:ext cx="5832648" cy="3801776"/>
          </a:xfrm>
          <a:custGeom>
            <a:avLst/>
            <a:gdLst/>
            <a:ahLst/>
            <a:cxnLst/>
            <a:rect l="l" t="t" r="r" b="b"/>
            <a:pathLst>
              <a:path w="8692515" h="5685790">
                <a:moveTo>
                  <a:pt x="8597213" y="5685729"/>
                </a:moveTo>
                <a:lnTo>
                  <a:pt x="0" y="5685729"/>
                </a:lnTo>
                <a:lnTo>
                  <a:pt x="0" y="0"/>
                </a:lnTo>
                <a:lnTo>
                  <a:pt x="8597217" y="0"/>
                </a:lnTo>
                <a:lnTo>
                  <a:pt x="8615882" y="1846"/>
                </a:lnTo>
                <a:lnTo>
                  <a:pt x="8664565" y="27897"/>
                </a:lnTo>
                <a:lnTo>
                  <a:pt x="8690616" y="76580"/>
                </a:lnTo>
                <a:lnTo>
                  <a:pt x="8692463" y="95249"/>
                </a:lnTo>
                <a:lnTo>
                  <a:pt x="8692463" y="5590479"/>
                </a:lnTo>
                <a:lnTo>
                  <a:pt x="8676460" y="5643324"/>
                </a:lnTo>
                <a:lnTo>
                  <a:pt x="8633664" y="5678478"/>
                </a:lnTo>
                <a:lnTo>
                  <a:pt x="8597213" y="5685729"/>
                </a:lnTo>
                <a:close/>
              </a:path>
            </a:pathLst>
          </a:custGeom>
          <a:solidFill>
            <a:srgbClr val="AE870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924E87C2-7994-9260-89B3-7E2A166D633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336" y="152636"/>
            <a:ext cx="3319834" cy="6552728"/>
          </a:xfrm>
          <a:prstGeom prst="rect">
            <a:avLst/>
          </a:prstGeom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49B72499-FFF4-F8CA-9D1B-D1A189FEA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8954" y="2636912"/>
            <a:ext cx="5471760" cy="1936087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4000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АО «</a:t>
            </a:r>
            <a:r>
              <a:rPr lang="kk-KZ" sz="4000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Банк развития казахстана</a:t>
            </a:r>
            <a:r>
              <a:rPr lang="ru-RU" sz="4000" cap="all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6213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34">
            <a:extLst>
              <a:ext uri="{FF2B5EF4-FFF2-40B4-BE49-F238E27FC236}">
                <a16:creationId xmlns:a16="http://schemas.microsoft.com/office/drawing/2014/main" id="{6C735590-99A8-9C28-CE47-E66831C6ADA2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9B046-6143-EC09-2A5B-1441BF8E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12" name="Прямая соединительная линия 36">
            <a:extLst>
              <a:ext uri="{FF2B5EF4-FFF2-40B4-BE49-F238E27FC236}">
                <a16:creationId xmlns:a16="http://schemas.microsoft.com/office/drawing/2014/main" id="{A5D7EA34-ED5E-D886-E75A-AD5CDA0C80E0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31FEF8-DD3D-A94D-A65D-0B050423794C}"/>
              </a:ext>
            </a:extLst>
          </p:cNvPr>
          <p:cNvSpPr txBox="1">
            <a:spLocks/>
          </p:cNvSpPr>
          <p:nvPr/>
        </p:nvSpPr>
        <p:spPr>
          <a:xfrm>
            <a:off x="-3702" y="-3060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latin typeface="Arial Narrow" panose="020B0606020202030204" pitchFamily="34" charset="0"/>
              </a:rPr>
              <a:t>ОБНОВЛЕНИЕ ТРАНСПОРТА ЭКСТРЕННЫХ СЛУЖБ ЧЕРЕЗ ФРП</a:t>
            </a:r>
          </a:p>
        </p:txBody>
      </p:sp>
      <p:sp>
        <p:nvSpPr>
          <p:cNvPr id="96" name="Прямоугольник 11">
            <a:extLst>
              <a:ext uri="{FF2B5EF4-FFF2-40B4-BE49-F238E27FC236}">
                <a16:creationId xmlns:a16="http://schemas.microsoft.com/office/drawing/2014/main" id="{4C5BD43A-C389-F331-1D66-F9427824B8C6}"/>
              </a:ext>
            </a:extLst>
          </p:cNvPr>
          <p:cNvSpPr/>
          <p:nvPr/>
        </p:nvSpPr>
        <p:spPr>
          <a:xfrm>
            <a:off x="6568750" y="3639074"/>
            <a:ext cx="5038725" cy="2858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полицейскому и пожарному транспорту</a:t>
            </a:r>
            <a:endParaRPr lang="ru-RU" sz="12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Прямоугольник 13">
            <a:extLst>
              <a:ext uri="{FF2B5EF4-FFF2-40B4-BE49-F238E27FC236}">
                <a16:creationId xmlns:a16="http://schemas.microsoft.com/office/drawing/2014/main" id="{DB5532AF-85B6-8743-3BB8-4E4B577C3F06}"/>
              </a:ext>
            </a:extLst>
          </p:cNvPr>
          <p:cNvSpPr/>
          <p:nvPr/>
        </p:nvSpPr>
        <p:spPr>
          <a:xfrm>
            <a:off x="424863" y="1825021"/>
            <a:ext cx="1967205" cy="285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санитарному транспорту</a:t>
            </a:r>
            <a:endParaRPr lang="ru-RU" sz="12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9" name="Рисунок 36" descr="АПСБ">
            <a:extLst>
              <a:ext uri="{FF2B5EF4-FFF2-40B4-BE49-F238E27FC236}">
                <a16:creationId xmlns:a16="http://schemas.microsoft.com/office/drawing/2014/main" id="{6FD7301E-1C9A-09B9-CB1C-CB9DAD22D6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310" y="746669"/>
            <a:ext cx="1503128" cy="1075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2" descr="Astana Motors - Скорая помощь врачам">
            <a:extLst>
              <a:ext uri="{FF2B5EF4-FFF2-40B4-BE49-F238E27FC236}">
                <a16:creationId xmlns:a16="http://schemas.microsoft.com/office/drawing/2014/main" id="{4128056C-671A-0812-7D6E-D285560157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3" y="737660"/>
            <a:ext cx="1502930" cy="1104428"/>
          </a:xfrm>
          <a:prstGeom prst="rect">
            <a:avLst/>
          </a:prstGeom>
          <a:noFill/>
        </p:spPr>
      </p:pic>
      <p:pic>
        <p:nvPicPr>
          <p:cNvPr id="101" name="Рисунок 26">
            <a:extLst>
              <a:ext uri="{FF2B5EF4-FFF2-40B4-BE49-F238E27FC236}">
                <a16:creationId xmlns:a16="http://schemas.microsoft.com/office/drawing/2014/main" id="{B6D8D010-E6C4-BD1F-B52E-F48CC26CF36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75" y="746127"/>
            <a:ext cx="1556624" cy="1076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Таблица 27">
            <a:extLst>
              <a:ext uri="{FF2B5EF4-FFF2-40B4-BE49-F238E27FC236}">
                <a16:creationId xmlns:a16="http://schemas.microsoft.com/office/drawing/2014/main" id="{58D81095-2343-3D6C-E647-F6DF87626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49949"/>
              </p:ext>
            </p:extLst>
          </p:nvPr>
        </p:nvGraphicFramePr>
        <p:xfrm>
          <a:off x="240544" y="2091431"/>
          <a:ext cx="7391839" cy="4507211"/>
        </p:xfrm>
        <a:graphic>
          <a:graphicData uri="http://schemas.openxmlformats.org/drawingml/2006/table">
            <a:tbl>
              <a:tblPr firstRow="1" firstCol="1" bandRow="1"/>
              <a:tblGrid>
                <a:gridCol w="35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83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415" algn="ctr" defTabSz="737527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 (регион)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 АСМП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финансирования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тыс.тг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ГКП «Актюбинская больница» на ПХВ ГУ «Управление здравоохранения Актюбинской области»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2 039</a:t>
                      </a:r>
                      <a:r>
                        <a:rPr lang="ru-RU" sz="900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17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ГКП на ПХВ  «Областная станция скорой и неотложной медицинской помощи» государственного учреждения «Управления здравоохранения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Алматинской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области»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2 672 050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КГП на ПХВ 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Атырауская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областная станция скорой медицинской помощи» Управления здравоохранения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Атырауской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области»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958 450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ГКП на ПХВ «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Жамбылская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областная станция скорой медицинской помощи управления здравоохранения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акимата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Жамбылской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области»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465 990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КГП «Областная станция скорой медицинской помощи» управления здравоохранения Карагандинской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90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584 700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057257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КГП на ПХВ «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Аральская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межрайонная больница» управления здравоохранения 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Кызылординской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794 250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53921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КГП на ПХВ «Областной центр скорой медицинской помощи» КГУ «Управление здравоохранения акимата Северо-Казахстанской области»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165 200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419034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ГКП на ПХВ «Областная станция скорой медицинской помощи» управления общественного здоровья Туркестанской области»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536 900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893246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ГКП на ПХВ «Областная станция скорой медицинской помощи» Управления здравоохранения 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акимата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Западно-Казахстанской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556 050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586963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ГКП на ПХВ «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Мангистауская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областная станция скорой и неотложной медицинской помощи» Управления здравоохранения 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Мангистауской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</a:t>
                      </a:r>
                      <a:r>
                        <a:rPr lang="ru-RU" sz="900" baseline="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450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94278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КГП на ПХВ «Служба скорой медицинской помощи» Управления общественного здоровья города Алматы»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156 740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6262"/>
                  </a:ext>
                </a:extLst>
              </a:tr>
              <a:tr h="297446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ГКП на ПХВ «Городская станция скорой медицинской помощи» 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акимата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города 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Нур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-Султан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2 186 900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302806"/>
                  </a:ext>
                </a:extLst>
              </a:tr>
              <a:tr h="137839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КГП на ПХВ «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Казалинская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межрайонная больница» Управления здравоохранения </a:t>
                      </a:r>
                      <a:r>
                        <a:rPr lang="ru-RU" sz="900" dirty="0" err="1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Кызылординской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области»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162 412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994065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indent="184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415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415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415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12 466 742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3" name="Таблица 28">
            <a:extLst>
              <a:ext uri="{FF2B5EF4-FFF2-40B4-BE49-F238E27FC236}">
                <a16:creationId xmlns:a16="http://schemas.microsoft.com/office/drawing/2014/main" id="{E5F113D2-5FB1-FC60-1FA5-2BBEF9FCA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720408"/>
              </p:ext>
            </p:extLst>
          </p:nvPr>
        </p:nvGraphicFramePr>
        <p:xfrm>
          <a:off x="7752388" y="3939053"/>
          <a:ext cx="4344873" cy="2056440"/>
        </p:xfrm>
        <a:graphic>
          <a:graphicData uri="http://schemas.openxmlformats.org/drawingml/2006/table">
            <a:tbl>
              <a:tblPr firstRow="1" firstCol="1" bandRow="1"/>
              <a:tblGrid>
                <a:gridCol w="35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1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(регион)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транспорта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тыс.тг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87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ГУ «Департамент полиции Акмолинской обл. Министерства внутренних дел Республики Казахстан»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461 650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ГУ «Департамент по чрезвычайным ситуациям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Мангистауской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обл. Министерства по чрезвычайным ситуациям РК»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2 725 475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ГУ «Департамент по чрезвычайным ситуациям Западно-Казахстанской обл. Министерства по чрезвычайным РК»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862 500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4 049 625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A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Номер слайда 2053">
            <a:extLst>
              <a:ext uri="{FF2B5EF4-FFF2-40B4-BE49-F238E27FC236}">
                <a16:creationId xmlns:a16="http://schemas.microsoft.com/office/drawing/2014/main" id="{550042A7-E41F-9AFC-20FA-16A5818E2A0E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10</a:t>
            </a:r>
          </a:p>
        </p:txBody>
      </p:sp>
      <p:sp>
        <p:nvSpPr>
          <p:cNvPr id="4" name="Прямоугольник 64">
            <a:extLst>
              <a:ext uri="{FF2B5EF4-FFF2-40B4-BE49-F238E27FC236}">
                <a16:creationId xmlns:a16="http://schemas.microsoft.com/office/drawing/2014/main" id="{DC3BA527-246F-6984-0218-26873FC3D831}"/>
              </a:ext>
            </a:extLst>
          </p:cNvPr>
          <p:cNvSpPr/>
          <p:nvPr/>
        </p:nvSpPr>
        <p:spPr>
          <a:xfrm>
            <a:off x="7762495" y="758233"/>
            <a:ext cx="4334767" cy="1620271"/>
          </a:xfrm>
          <a:prstGeom prst="rect">
            <a:avLst/>
          </a:prstGeom>
          <a:noFill/>
          <a:ln w="19050">
            <a:solidFill>
              <a:srgbClr val="AE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7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49618-2112-4E3D-4F60-416079FF8A54}"/>
              </a:ext>
            </a:extLst>
          </p:cNvPr>
          <p:cNvSpPr txBox="1"/>
          <p:nvPr/>
        </p:nvSpPr>
        <p:spPr>
          <a:xfrm>
            <a:off x="8568848" y="635712"/>
            <a:ext cx="2206348" cy="3596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ru-RU" sz="1737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C25A4-C322-1BF6-5728-467698880C4E}"/>
              </a:ext>
            </a:extLst>
          </p:cNvPr>
          <p:cNvSpPr txBox="1"/>
          <p:nvPr/>
        </p:nvSpPr>
        <p:spPr>
          <a:xfrm>
            <a:off x="7802834" y="2852936"/>
            <a:ext cx="4294427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ru-RU" sz="11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приобретено </a:t>
            </a:r>
            <a:r>
              <a:rPr lang="ru-RU" sz="11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90**</a:t>
            </a:r>
            <a:r>
              <a:rPr lang="ru-RU" sz="11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единиц пожарного и полицейского транспорта на сумму </a:t>
            </a:r>
            <a:r>
              <a:rPr lang="ru-RU" sz="11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млрд тенге</a:t>
            </a:r>
            <a:r>
              <a:rPr lang="ru-RU" sz="11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таких регионах как: Акмолинская область, Западно-Казахстанская область, Мангистауская область</a:t>
            </a:r>
          </a:p>
        </p:txBody>
      </p:sp>
      <p:sp>
        <p:nvSpPr>
          <p:cNvPr id="7" name="Прямоугольник 66">
            <a:extLst>
              <a:ext uri="{FF2B5EF4-FFF2-40B4-BE49-F238E27FC236}">
                <a16:creationId xmlns:a16="http://schemas.microsoft.com/office/drawing/2014/main" id="{3BA09296-3F99-8944-28DB-0751E1592B80}"/>
              </a:ext>
            </a:extLst>
          </p:cNvPr>
          <p:cNvSpPr/>
          <p:nvPr/>
        </p:nvSpPr>
        <p:spPr>
          <a:xfrm>
            <a:off x="7762496" y="2638674"/>
            <a:ext cx="4334766" cy="966289"/>
          </a:xfrm>
          <a:prstGeom prst="rect">
            <a:avLst/>
          </a:prstGeom>
          <a:noFill/>
          <a:ln w="19050">
            <a:solidFill>
              <a:srgbClr val="AE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7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3ED8C-102D-E2EE-F22D-B6054652E035}"/>
              </a:ext>
            </a:extLst>
          </p:cNvPr>
          <p:cNvSpPr txBox="1"/>
          <p:nvPr/>
        </p:nvSpPr>
        <p:spPr>
          <a:xfrm>
            <a:off x="9088113" y="2476128"/>
            <a:ext cx="1318027" cy="3596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ru-RU" sz="1737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Регионы</a:t>
            </a:r>
          </a:p>
        </p:txBody>
      </p:sp>
      <p:sp>
        <p:nvSpPr>
          <p:cNvPr id="10" name="Прямоугольник 14">
            <a:extLst>
              <a:ext uri="{FF2B5EF4-FFF2-40B4-BE49-F238E27FC236}">
                <a16:creationId xmlns:a16="http://schemas.microsoft.com/office/drawing/2014/main" id="{51907A19-4B4D-B1BF-E8F6-616584CC661A}"/>
              </a:ext>
            </a:extLst>
          </p:cNvPr>
          <p:cNvSpPr/>
          <p:nvPr/>
        </p:nvSpPr>
        <p:spPr>
          <a:xfrm>
            <a:off x="7843204" y="980474"/>
            <a:ext cx="4173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приобретено и поставлено </a:t>
            </a:r>
            <a:r>
              <a:rPr lang="ru-RU" sz="11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327*</a:t>
            </a:r>
            <a:r>
              <a:rPr lang="ru-RU" sz="11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единиц санитарного транспорта на сумму </a:t>
            </a:r>
            <a:r>
              <a:rPr lang="ru-RU" sz="11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12,5 млрд тенге</a:t>
            </a:r>
            <a:r>
              <a:rPr lang="ru-RU" sz="11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таких регионах как: Алматинская область, Жамбылская область, Западно-Казахстанская область, Карагандинская область, Северо-Казахстанская область, Актюбинская область, Атырауская область, Кызылординская область, Туркестанская область, Мангистауская область, города Астана и Алматы</a:t>
            </a:r>
          </a:p>
        </p:txBody>
      </p:sp>
      <p:sp>
        <p:nvSpPr>
          <p:cNvPr id="13" name="Прямоугольник 14">
            <a:extLst>
              <a:ext uri="{FF2B5EF4-FFF2-40B4-BE49-F238E27FC236}">
                <a16:creationId xmlns:a16="http://schemas.microsoft.com/office/drawing/2014/main" id="{71FBD71B-D35C-4BFB-7049-A2B70EEE7032}"/>
              </a:ext>
            </a:extLst>
          </p:cNvPr>
          <p:cNvSpPr/>
          <p:nvPr/>
        </p:nvSpPr>
        <p:spPr>
          <a:xfrm>
            <a:off x="7762495" y="6021288"/>
            <a:ext cx="41733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b="1" i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100" i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Накопительно за весь период 1 506 единиц санитарного транспорта</a:t>
            </a:r>
          </a:p>
          <a:p>
            <a:pPr lvl="0" algn="just"/>
            <a:r>
              <a:rPr lang="ru-RU" sz="1100" i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**Накопительно за весь период 550 единиц пожарного и полицейского транспорта </a:t>
            </a:r>
          </a:p>
        </p:txBody>
      </p:sp>
    </p:spTree>
    <p:extLst>
      <p:ext uri="{BB962C8B-B14F-4D97-AF65-F5344CB8AC3E}">
        <p14:creationId xmlns:p14="http://schemas.microsoft.com/office/powerpoint/2010/main" val="110445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>
            <a:extLst>
              <a:ext uri="{FF2B5EF4-FFF2-40B4-BE49-F238E27FC236}">
                <a16:creationId xmlns:a16="http://schemas.microsoft.com/office/drawing/2014/main" id="{8A80518D-5088-400B-9B14-F8AD9F36A8A3}"/>
              </a:ext>
            </a:extLst>
          </p:cNvPr>
          <p:cNvSpPr txBox="1"/>
          <p:nvPr/>
        </p:nvSpPr>
        <p:spPr>
          <a:xfrm>
            <a:off x="29290" y="44624"/>
            <a:ext cx="976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БРК </a:t>
            </a:r>
            <a:r>
              <a:rPr lang="ru-RU" altLang="ru-RU" b="1" dirty="0">
                <a:latin typeface="Arial Narrow" panose="020B0606020202030204" pitchFamily="34" charset="0"/>
                <a:ea typeface="+mj-ea"/>
                <a:cs typeface="+mj-cs"/>
              </a:rPr>
              <a:t>СОДЕЙСТВУЕТ УСТОЙЧИВОМУ РАЗВИТИЮ НАЦИОНАЛЬНОЙ ЭКОНОМИКИ</a:t>
            </a:r>
          </a:p>
        </p:txBody>
      </p:sp>
      <p:sp>
        <p:nvSpPr>
          <p:cNvPr id="92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2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56CE423-5A7B-0D93-5DD1-C441B5730755}"/>
              </a:ext>
            </a:extLst>
          </p:cNvPr>
          <p:cNvSpPr txBox="1"/>
          <p:nvPr/>
        </p:nvSpPr>
        <p:spPr>
          <a:xfrm>
            <a:off x="806742" y="1511276"/>
            <a:ext cx="1033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685</a:t>
            </a:r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,</a:t>
            </a:r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1</a:t>
            </a:r>
            <a:endParaRPr lang="ru-RU" sz="2400" b="1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86C2485-EEBA-34A5-8661-D5EC5307109B}"/>
              </a:ext>
            </a:extLst>
          </p:cNvPr>
          <p:cNvSpPr txBox="1"/>
          <p:nvPr/>
        </p:nvSpPr>
        <p:spPr>
          <a:xfrm>
            <a:off x="1791929" y="1548983"/>
            <a:ext cx="4940825" cy="871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 err="1" smtClean="0">
                <a:latin typeface="Arial Narrow" panose="020B0606020202030204" pitchFamily="34" charset="0"/>
                <a:ea typeface="Verdana" panose="020B0604030504040204" pitchFamily="34" charset="0"/>
              </a:rPr>
              <a:t>млрд.тенге</a:t>
            </a:r>
            <a:endParaRPr lang="ru-RU" sz="1333" dirty="0"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r>
              <a:rPr lang="ru-RU" sz="1333" dirty="0">
                <a:latin typeface="Arial Narrow" panose="020B0606020202030204" pitchFamily="34" charset="0"/>
                <a:ea typeface="Verdana" panose="020B0604030504040204" pitchFamily="34" charset="0"/>
              </a:rPr>
              <a:t>инвестировано Группой Банка по 30 проектам </a:t>
            </a:r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в обрабатывающую промышленность (94,6%) и инфраструктуру (5,4%), 23 </a:t>
            </a:r>
            <a:r>
              <a:rPr lang="ru-RU" sz="1200" dirty="0" err="1">
                <a:latin typeface="Arial Narrow" panose="020B0606020202030204" pitchFamily="34" charset="0"/>
                <a:ea typeface="Verdana" panose="020B0604030504040204" pitchFamily="34" charset="0"/>
              </a:rPr>
              <a:t>предэкспортных</a:t>
            </a:r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 операции, профинансированы лизинговые сделки и проекты МБК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30DF401-38C4-45BD-64A4-3F25C99C33BA}"/>
              </a:ext>
            </a:extLst>
          </p:cNvPr>
          <p:cNvSpPr txBox="1"/>
          <p:nvPr/>
        </p:nvSpPr>
        <p:spPr>
          <a:xfrm>
            <a:off x="930336" y="2474673"/>
            <a:ext cx="90383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latin typeface="Arial Narrow" panose="020B0606020202030204" pitchFamily="34" charset="0"/>
                <a:ea typeface="Verdana" panose="020B0604030504040204" pitchFamily="34" charset="0"/>
              </a:rPr>
              <a:t>51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D7F7CCE-2E86-0A95-708A-D8ABC422AE11}"/>
              </a:ext>
            </a:extLst>
          </p:cNvPr>
          <p:cNvSpPr txBox="1"/>
          <p:nvPr/>
        </p:nvSpPr>
        <p:spPr>
          <a:xfrm>
            <a:off x="1826578" y="2560126"/>
            <a:ext cx="4575686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  <a:ea typeface="Verdana" panose="020B0604030504040204" pitchFamily="34" charset="0"/>
              </a:rPr>
              <a:t>ПРОЕКТОВ</a:t>
            </a:r>
            <a:endParaRPr lang="ru-RU" sz="1067" dirty="0"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r>
              <a:rPr lang="ru-RU" sz="1333" dirty="0">
                <a:latin typeface="Arial Narrow" panose="020B0606020202030204" pitchFamily="34" charset="0"/>
                <a:ea typeface="Verdana" panose="020B0604030504040204" pitchFamily="34" charset="0"/>
              </a:rPr>
              <a:t>введены в эксплуатацию, стоимостью </a:t>
            </a:r>
            <a:r>
              <a:rPr lang="ru-RU" sz="1333" b="1" dirty="0">
                <a:latin typeface="Arial Narrow" panose="020B0606020202030204" pitchFamily="34" charset="0"/>
                <a:ea typeface="Verdana" panose="020B0604030504040204" pitchFamily="34" charset="0"/>
              </a:rPr>
              <a:t>586,6 млрд тенге</a:t>
            </a:r>
            <a:endParaRPr lang="ru-RU" sz="1333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76E0E60-93FA-E55B-0F2D-D26FBE99CDF5}"/>
              </a:ext>
            </a:extLst>
          </p:cNvPr>
          <p:cNvSpPr txBox="1"/>
          <p:nvPr/>
        </p:nvSpPr>
        <p:spPr>
          <a:xfrm>
            <a:off x="884223" y="3351981"/>
            <a:ext cx="1115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5 856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BC1516D-5B5E-2784-9F33-A3BC202BEBF6}"/>
              </a:ext>
            </a:extLst>
          </p:cNvPr>
          <p:cNvSpPr txBox="1"/>
          <p:nvPr/>
        </p:nvSpPr>
        <p:spPr>
          <a:xfrm>
            <a:off x="1826578" y="3329034"/>
            <a:ext cx="3744013" cy="52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  <a:ea typeface="Verdana" panose="020B0604030504040204" pitchFamily="34" charset="0"/>
              </a:rPr>
              <a:t>РАБОЧИХ МЕСТ</a:t>
            </a:r>
            <a:r>
              <a:rPr lang="ru-RU" sz="1067" dirty="0">
                <a:latin typeface="Arial Narrow" panose="020B0606020202030204" pitchFamily="34" charset="0"/>
                <a:ea typeface="Verdana" panose="020B0604030504040204" pitchFamily="34" charset="0"/>
              </a:rPr>
              <a:t> </a:t>
            </a:r>
            <a:r>
              <a:rPr lang="ru-RU" sz="1500" b="1" dirty="0">
                <a:latin typeface="Arial Narrow" panose="020B0606020202030204" pitchFamily="34" charset="0"/>
                <a:ea typeface="Verdana" panose="020B0604030504040204" pitchFamily="34" charset="0"/>
              </a:rPr>
              <a:t>*</a:t>
            </a:r>
          </a:p>
          <a:p>
            <a:r>
              <a:rPr lang="ru-RU" sz="1333" dirty="0">
                <a:latin typeface="Arial Narrow" panose="020B0606020202030204" pitchFamily="34" charset="0"/>
                <a:ea typeface="Verdana" panose="020B0604030504040204" pitchFamily="34" charset="0"/>
              </a:rPr>
              <a:t>создано на проектных мощностях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5979259-2E9D-FA76-BC53-4C31F831E00C}"/>
              </a:ext>
            </a:extLst>
          </p:cNvPr>
          <p:cNvSpPr txBox="1"/>
          <p:nvPr/>
        </p:nvSpPr>
        <p:spPr>
          <a:xfrm>
            <a:off x="929739" y="5166084"/>
            <a:ext cx="1054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1 2</a:t>
            </a:r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64</a:t>
            </a:r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 </a:t>
            </a:r>
            <a:endParaRPr lang="ru-RU" sz="2400" b="1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6E4C61C-C74F-0341-5A2B-536754AFE76B}"/>
              </a:ext>
            </a:extLst>
          </p:cNvPr>
          <p:cNvSpPr txBox="1"/>
          <p:nvPr/>
        </p:nvSpPr>
        <p:spPr>
          <a:xfrm>
            <a:off x="8357998" y="3590690"/>
            <a:ext cx="383395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000000">
                    <a:alpha val="0"/>
                  </a:srgbClr>
                </a:highlight>
                <a:latin typeface="Arial Narrow" panose="020B0606020202030204" pitchFamily="34" charset="0"/>
                <a:ea typeface="Verdana"/>
              </a:rPr>
              <a:t>Консолидированная чистая прибыль</a:t>
            </a:r>
            <a:r>
              <a:rPr lang="ru-RU" sz="2000" dirty="0">
                <a:highlight>
                  <a:srgbClr val="000000">
                    <a:alpha val="0"/>
                  </a:srgbClr>
                </a:highlight>
                <a:latin typeface="Arial Narrow" panose="020B0606020202030204" pitchFamily="34" charset="0"/>
                <a:ea typeface="Verdana"/>
              </a:rPr>
              <a:t>, </a:t>
            </a:r>
            <a:r>
              <a:rPr lang="ru-RU" sz="1500" dirty="0">
                <a:latin typeface="Arial Narrow" panose="020B0606020202030204" pitchFamily="34" charset="0"/>
              </a:rPr>
              <a:t>млрд тенге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AB5A300-C596-53A3-A555-FE297F325ABF}"/>
              </a:ext>
            </a:extLst>
          </p:cNvPr>
          <p:cNvSpPr txBox="1"/>
          <p:nvPr/>
        </p:nvSpPr>
        <p:spPr>
          <a:xfrm>
            <a:off x="7298370" y="3659166"/>
            <a:ext cx="1025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34,1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F09EF9C-2799-D18D-3BB3-A88F253880C2}"/>
              </a:ext>
            </a:extLst>
          </p:cNvPr>
          <p:cNvSpPr txBox="1"/>
          <p:nvPr/>
        </p:nvSpPr>
        <p:spPr>
          <a:xfrm>
            <a:off x="1885141" y="5153728"/>
            <a:ext cx="4530335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33" dirty="0">
                <a:latin typeface="Arial Narrow" panose="020B0606020202030204" pitchFamily="34" charset="0"/>
                <a:ea typeface="Verdana" panose="020B0604030504040204" pitchFamily="34" charset="0"/>
              </a:rPr>
              <a:t>млн долларов США</a:t>
            </a:r>
            <a:endParaRPr lang="ru-RU" sz="1067" dirty="0"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r>
              <a:rPr lang="ru-RU" sz="1333" dirty="0">
                <a:latin typeface="Arial Narrow" panose="020B0606020202030204" pitchFamily="34" charset="0"/>
                <a:ea typeface="Verdana" panose="020B0604030504040204" pitchFamily="34" charset="0"/>
              </a:rPr>
              <a:t>полное погашение 6 выпуска </a:t>
            </a:r>
            <a:r>
              <a:rPr lang="ru-RU" sz="1333" b="1" dirty="0">
                <a:latin typeface="Arial Narrow" panose="020B0606020202030204" pitchFamily="34" charset="0"/>
                <a:ea typeface="Verdana" panose="020B0604030504040204" pitchFamily="34" charset="0"/>
              </a:rPr>
              <a:t>еврооблигаций Банка</a:t>
            </a:r>
          </a:p>
        </p:txBody>
      </p:sp>
      <p:sp>
        <p:nvSpPr>
          <p:cNvPr id="132" name="Rectangle 260">
            <a:extLst>
              <a:ext uri="{FF2B5EF4-FFF2-40B4-BE49-F238E27FC236}">
                <a16:creationId xmlns:a16="http://schemas.microsoft.com/office/drawing/2014/main" id="{DC3899C0-25AA-D70F-ABA9-9FE6EF893F5A}"/>
              </a:ext>
            </a:extLst>
          </p:cNvPr>
          <p:cNvSpPr/>
          <p:nvPr/>
        </p:nvSpPr>
        <p:spPr bwMode="auto">
          <a:xfrm>
            <a:off x="3322082" y="866979"/>
            <a:ext cx="5314888" cy="299325"/>
          </a:xfrm>
          <a:prstGeom prst="rect">
            <a:avLst/>
          </a:prstGeom>
          <a:solidFill>
            <a:srgbClr val="FFFFFF">
              <a:lumMod val="95000"/>
            </a:srgb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180000" bIns="45720" numCol="1" rtlCol="0" anchor="ctr" anchorCtr="0" compatLnSpc="1">
            <a:prstTxWarp prst="textNoShape">
              <a:avLst/>
            </a:prstTxWarp>
          </a:bodyPr>
          <a:lstStyle/>
          <a:p>
            <a:pPr marL="143996" defTabSz="914377">
              <a:spcBef>
                <a:spcPts val="400"/>
              </a:spcBef>
              <a:spcAft>
                <a:spcPts val="600"/>
              </a:spcAft>
              <a:defRPr/>
            </a:pPr>
            <a:r>
              <a:rPr lang="ru-RU" b="1" kern="0" dirty="0">
                <a:latin typeface="Arial Narrow" panose="020B0606020202030204" pitchFamily="34" charset="0"/>
                <a:ea typeface="ヒラギノ角ゴ Pro W3" pitchFamily="124" charset="-128"/>
              </a:rPr>
              <a:t>ОСНОВНЫЕ СОБЫТИЯ ЗА 2022 ГОД</a:t>
            </a:r>
          </a:p>
        </p:txBody>
      </p:sp>
      <p:sp>
        <p:nvSpPr>
          <p:cNvPr id="133" name="Rectangle 261">
            <a:extLst>
              <a:ext uri="{FF2B5EF4-FFF2-40B4-BE49-F238E27FC236}">
                <a16:creationId xmlns:a16="http://schemas.microsoft.com/office/drawing/2014/main" id="{0777010D-5AE6-894F-BD0B-8B9A184E2EFA}"/>
              </a:ext>
            </a:extLst>
          </p:cNvPr>
          <p:cNvSpPr/>
          <p:nvPr/>
        </p:nvSpPr>
        <p:spPr bwMode="auto">
          <a:xfrm flipH="1">
            <a:off x="3322082" y="863831"/>
            <a:ext cx="45719" cy="295571"/>
          </a:xfrm>
          <a:prstGeom prst="rect">
            <a:avLst/>
          </a:prstGeom>
          <a:solidFill>
            <a:srgbClr val="007A4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GB" sz="1000" kern="0" baseline="30000" dirty="0">
              <a:solidFill>
                <a:srgbClr val="000000"/>
              </a:solidFill>
              <a:latin typeface="Arial" pitchFamily="34" charset="0"/>
              <a:ea typeface="ヒラギノ角ゴ Pro W3" pitchFamily="124" charset="-128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F9762E-6122-A460-E9B2-7EDAD19FEEF3}"/>
              </a:ext>
            </a:extLst>
          </p:cNvPr>
          <p:cNvSpPr txBox="1"/>
          <p:nvPr/>
        </p:nvSpPr>
        <p:spPr>
          <a:xfrm>
            <a:off x="8357998" y="1627518"/>
            <a:ext cx="2453545" cy="58160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ru-RU" dirty="0">
                <a:highlight>
                  <a:srgbClr val="000000">
                    <a:alpha val="0"/>
                  </a:srgbClr>
                </a:highlight>
                <a:latin typeface="Arial Narrow" panose="020B0606020202030204" pitchFamily="34" charset="0"/>
                <a:ea typeface="Verdana"/>
              </a:rPr>
              <a:t>Активы, </a:t>
            </a:r>
            <a:r>
              <a:rPr lang="ru-RU" sz="1500" b="0" dirty="0">
                <a:solidFill>
                  <a:schemeClr val="tx1"/>
                </a:solidFill>
                <a:latin typeface="Arial Narrow" panose="020B0606020202030204" pitchFamily="34" charset="0"/>
              </a:rPr>
              <a:t>млрд тенге</a:t>
            </a:r>
            <a:endParaRPr lang="en" sz="1500" dirty="0">
              <a:highlight>
                <a:srgbClr val="000000">
                  <a:alpha val="0"/>
                </a:srgbClr>
              </a:highlight>
              <a:latin typeface="Arial Narrow" panose="020B0606020202030204" pitchFamily="34" charset="0"/>
              <a:ea typeface="Verdana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7973715-C24D-8CE8-0268-9C6F7002D1D4}"/>
              </a:ext>
            </a:extLst>
          </p:cNvPr>
          <p:cNvSpPr txBox="1"/>
          <p:nvPr/>
        </p:nvSpPr>
        <p:spPr>
          <a:xfrm>
            <a:off x="8351840" y="2914899"/>
            <a:ext cx="3304093" cy="488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ru-RU" dirty="0">
                <a:highlight>
                  <a:srgbClr val="000000">
                    <a:alpha val="0"/>
                  </a:srgbClr>
                </a:highlight>
                <a:latin typeface="Arial Narrow" panose="020B0606020202030204" pitchFamily="34" charset="0"/>
                <a:ea typeface="Verdana"/>
              </a:rPr>
              <a:t>Собственный капитал, </a:t>
            </a:r>
            <a:r>
              <a:rPr lang="ru-RU" sz="1500" b="0" dirty="0">
                <a:solidFill>
                  <a:schemeClr val="tx1"/>
                </a:solidFill>
                <a:latin typeface="Arial Narrow" panose="020B0606020202030204" pitchFamily="34" charset="0"/>
              </a:rPr>
              <a:t>млрд тенге</a:t>
            </a:r>
            <a:endParaRPr lang="en" sz="1500" dirty="0">
              <a:highlight>
                <a:srgbClr val="000000">
                  <a:alpha val="0"/>
                </a:srgbClr>
              </a:highlight>
              <a:latin typeface="Arial Narrow" panose="020B0606020202030204" pitchFamily="34" charset="0"/>
              <a:ea typeface="Verdana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20008A3-2CF7-6CCD-62D9-3D14D16E2A59}"/>
              </a:ext>
            </a:extLst>
          </p:cNvPr>
          <p:cNvSpPr txBox="1"/>
          <p:nvPr/>
        </p:nvSpPr>
        <p:spPr>
          <a:xfrm>
            <a:off x="6813945" y="1556792"/>
            <a:ext cx="1882332" cy="4924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4">
                    <a:lumMod val="7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Verdana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94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en-US" sz="13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AF05144-0D96-67FA-0C0D-E3EFCDAB425A}"/>
              </a:ext>
            </a:extLst>
          </p:cNvPr>
          <p:cNvSpPr txBox="1"/>
          <p:nvPr/>
        </p:nvSpPr>
        <p:spPr>
          <a:xfrm>
            <a:off x="6902139" y="2887214"/>
            <a:ext cx="1882332" cy="4924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4">
                    <a:lumMod val="7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Verdana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614</a:t>
            </a:r>
            <a:endParaRPr lang="en-US" sz="1330" b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8" name="Picture 25">
            <a:extLst>
              <a:ext uri="{FF2B5EF4-FFF2-40B4-BE49-F238E27FC236}">
                <a16:creationId xmlns:a16="http://schemas.microsoft.com/office/drawing/2014/main" id="{0FE8E354-4289-A14B-DADD-8B0F9CA19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" y="6047154"/>
            <a:ext cx="12022127" cy="257934"/>
          </a:xfrm>
          <a:prstGeom prst="rect">
            <a:avLst/>
          </a:prstGeom>
        </p:spPr>
      </p:pic>
      <p:pic>
        <p:nvPicPr>
          <p:cNvPr id="139" name="Рисунок 41" descr="Налог со сплошной заливкой">
            <a:extLst>
              <a:ext uri="{FF2B5EF4-FFF2-40B4-BE49-F238E27FC236}">
                <a16:creationId xmlns:a16="http://schemas.microsoft.com/office/drawing/2014/main" id="{11F4A98C-8CA6-4BB7-0C3A-723BB7B5A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82188" y="4349620"/>
            <a:ext cx="593932" cy="529265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1224E0B7-B34C-270E-C550-B0600CDBECB9}"/>
              </a:ext>
            </a:extLst>
          </p:cNvPr>
          <p:cNvSpPr txBox="1"/>
          <p:nvPr/>
        </p:nvSpPr>
        <p:spPr>
          <a:xfrm>
            <a:off x="8351282" y="4386080"/>
            <a:ext cx="3710196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333">
                <a:latin typeface="Arial Narrow" panose="020B060602020203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млрд тенге выплачены дивиденды Единственному Акционеру по итогам 2021 года 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E8999D7-2D0A-2CB3-9D59-37D10CFA69B2}"/>
              </a:ext>
            </a:extLst>
          </p:cNvPr>
          <p:cNvSpPr txBox="1"/>
          <p:nvPr/>
        </p:nvSpPr>
        <p:spPr>
          <a:xfrm>
            <a:off x="7296650" y="4376145"/>
            <a:ext cx="1054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15,7  </a:t>
            </a:r>
            <a:endParaRPr lang="ru-RU" sz="2400" b="1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grpSp>
        <p:nvGrpSpPr>
          <p:cNvPr id="142" name="Group 322">
            <a:extLst>
              <a:ext uri="{FF2B5EF4-FFF2-40B4-BE49-F238E27FC236}">
                <a16:creationId xmlns:a16="http://schemas.microsoft.com/office/drawing/2014/main" id="{0BC41C92-A138-4EC4-8FC5-44F589B45859}"/>
              </a:ext>
            </a:extLst>
          </p:cNvPr>
          <p:cNvGrpSpPr/>
          <p:nvPr/>
        </p:nvGrpSpPr>
        <p:grpSpPr>
          <a:xfrm>
            <a:off x="6567574" y="5125923"/>
            <a:ext cx="545334" cy="467579"/>
            <a:chOff x="4505889" y="928787"/>
            <a:chExt cx="842963" cy="793751"/>
          </a:xfrm>
          <a:solidFill>
            <a:srgbClr val="007A40"/>
          </a:solidFill>
        </p:grpSpPr>
        <p:sp>
          <p:nvSpPr>
            <p:cNvPr id="143" name="Freeform 291">
              <a:extLst>
                <a:ext uri="{FF2B5EF4-FFF2-40B4-BE49-F238E27FC236}">
                  <a16:creationId xmlns:a16="http://schemas.microsoft.com/office/drawing/2014/main" id="{378D45BC-0959-8B63-94CF-562B70A0D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164" y="1444725"/>
              <a:ext cx="801688" cy="277813"/>
            </a:xfrm>
            <a:custGeom>
              <a:avLst/>
              <a:gdLst>
                <a:gd name="T0" fmla="*/ 134 w 252"/>
                <a:gd name="T1" fmla="*/ 87 h 87"/>
                <a:gd name="T2" fmla="*/ 37 w 252"/>
                <a:gd name="T3" fmla="*/ 55 h 87"/>
                <a:gd name="T4" fmla="*/ 4 w 252"/>
                <a:gd name="T5" fmla="*/ 56 h 87"/>
                <a:gd name="T6" fmla="*/ 4 w 252"/>
                <a:gd name="T7" fmla="*/ 56 h 87"/>
                <a:gd name="T8" fmla="*/ 0 w 252"/>
                <a:gd name="T9" fmla="*/ 52 h 87"/>
                <a:gd name="T10" fmla="*/ 4 w 252"/>
                <a:gd name="T11" fmla="*/ 48 h 87"/>
                <a:gd name="T12" fmla="*/ 38 w 252"/>
                <a:gd name="T13" fmla="*/ 47 h 87"/>
                <a:gd name="T14" fmla="*/ 39 w 252"/>
                <a:gd name="T15" fmla="*/ 48 h 87"/>
                <a:gd name="T16" fmla="*/ 145 w 252"/>
                <a:gd name="T17" fmla="*/ 78 h 87"/>
                <a:gd name="T18" fmla="*/ 195 w 252"/>
                <a:gd name="T19" fmla="*/ 62 h 87"/>
                <a:gd name="T20" fmla="*/ 243 w 252"/>
                <a:gd name="T21" fmla="*/ 13 h 87"/>
                <a:gd name="T22" fmla="*/ 243 w 252"/>
                <a:gd name="T23" fmla="*/ 13 h 87"/>
                <a:gd name="T24" fmla="*/ 237 w 252"/>
                <a:gd name="T25" fmla="*/ 10 h 87"/>
                <a:gd name="T26" fmla="*/ 219 w 252"/>
                <a:gd name="T27" fmla="*/ 15 h 87"/>
                <a:gd name="T28" fmla="*/ 185 w 252"/>
                <a:gd name="T29" fmla="*/ 47 h 87"/>
                <a:gd name="T30" fmla="*/ 139 w 252"/>
                <a:gd name="T31" fmla="*/ 51 h 87"/>
                <a:gd name="T32" fmla="*/ 129 w 252"/>
                <a:gd name="T33" fmla="*/ 49 h 87"/>
                <a:gd name="T34" fmla="*/ 128 w 252"/>
                <a:gd name="T35" fmla="*/ 49 h 87"/>
                <a:gd name="T36" fmla="*/ 113 w 252"/>
                <a:gd name="T37" fmla="*/ 43 h 87"/>
                <a:gd name="T38" fmla="*/ 110 w 252"/>
                <a:gd name="T39" fmla="*/ 38 h 87"/>
                <a:gd name="T40" fmla="*/ 116 w 252"/>
                <a:gd name="T41" fmla="*/ 36 h 87"/>
                <a:gd name="T42" fmla="*/ 131 w 252"/>
                <a:gd name="T43" fmla="*/ 41 h 87"/>
                <a:gd name="T44" fmla="*/ 141 w 252"/>
                <a:gd name="T45" fmla="*/ 43 h 87"/>
                <a:gd name="T46" fmla="*/ 182 w 252"/>
                <a:gd name="T47" fmla="*/ 39 h 87"/>
                <a:gd name="T48" fmla="*/ 214 w 252"/>
                <a:gd name="T49" fmla="*/ 10 h 87"/>
                <a:gd name="T50" fmla="*/ 247 w 252"/>
                <a:gd name="T51" fmla="*/ 6 h 87"/>
                <a:gd name="T52" fmla="*/ 250 w 252"/>
                <a:gd name="T53" fmla="*/ 17 h 87"/>
                <a:gd name="T54" fmla="*/ 200 w 252"/>
                <a:gd name="T55" fmla="*/ 68 h 87"/>
                <a:gd name="T56" fmla="*/ 146 w 252"/>
                <a:gd name="T57" fmla="*/ 86 h 87"/>
                <a:gd name="T58" fmla="*/ 134 w 252"/>
                <a:gd name="T5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87">
                  <a:moveTo>
                    <a:pt x="134" y="87"/>
                  </a:moveTo>
                  <a:cubicBezTo>
                    <a:pt x="96" y="87"/>
                    <a:pt x="44" y="60"/>
                    <a:pt x="37" y="5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2" y="56"/>
                    <a:pt x="0" y="54"/>
                    <a:pt x="0" y="52"/>
                  </a:cubicBezTo>
                  <a:cubicBezTo>
                    <a:pt x="0" y="49"/>
                    <a:pt x="2" y="48"/>
                    <a:pt x="4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9" y="47"/>
                    <a:pt x="39" y="48"/>
                  </a:cubicBezTo>
                  <a:cubicBezTo>
                    <a:pt x="40" y="48"/>
                    <a:pt x="108" y="86"/>
                    <a:pt x="145" y="78"/>
                  </a:cubicBezTo>
                  <a:cubicBezTo>
                    <a:pt x="163" y="74"/>
                    <a:pt x="191" y="66"/>
                    <a:pt x="195" y="62"/>
                  </a:cubicBezTo>
                  <a:cubicBezTo>
                    <a:pt x="206" y="54"/>
                    <a:pt x="235" y="29"/>
                    <a:pt x="243" y="13"/>
                  </a:cubicBezTo>
                  <a:cubicBezTo>
                    <a:pt x="243" y="13"/>
                    <a:pt x="243" y="13"/>
                    <a:pt x="243" y="13"/>
                  </a:cubicBezTo>
                  <a:cubicBezTo>
                    <a:pt x="242" y="12"/>
                    <a:pt x="240" y="11"/>
                    <a:pt x="237" y="10"/>
                  </a:cubicBezTo>
                  <a:cubicBezTo>
                    <a:pt x="231" y="10"/>
                    <a:pt x="224" y="10"/>
                    <a:pt x="219" y="15"/>
                  </a:cubicBezTo>
                  <a:cubicBezTo>
                    <a:pt x="219" y="15"/>
                    <a:pt x="191" y="44"/>
                    <a:pt x="185" y="47"/>
                  </a:cubicBezTo>
                  <a:cubicBezTo>
                    <a:pt x="168" y="54"/>
                    <a:pt x="160" y="53"/>
                    <a:pt x="139" y="51"/>
                  </a:cubicBezTo>
                  <a:cubicBezTo>
                    <a:pt x="136" y="50"/>
                    <a:pt x="133" y="50"/>
                    <a:pt x="129" y="49"/>
                  </a:cubicBezTo>
                  <a:cubicBezTo>
                    <a:pt x="129" y="49"/>
                    <a:pt x="129" y="49"/>
                    <a:pt x="128" y="49"/>
                  </a:cubicBezTo>
                  <a:cubicBezTo>
                    <a:pt x="128" y="49"/>
                    <a:pt x="119" y="46"/>
                    <a:pt x="113" y="43"/>
                  </a:cubicBezTo>
                  <a:cubicBezTo>
                    <a:pt x="111" y="42"/>
                    <a:pt x="110" y="40"/>
                    <a:pt x="110" y="38"/>
                  </a:cubicBezTo>
                  <a:cubicBezTo>
                    <a:pt x="111" y="36"/>
                    <a:pt x="114" y="35"/>
                    <a:pt x="116" y="36"/>
                  </a:cubicBezTo>
                  <a:cubicBezTo>
                    <a:pt x="121" y="38"/>
                    <a:pt x="129" y="41"/>
                    <a:pt x="131" y="41"/>
                  </a:cubicBezTo>
                  <a:cubicBezTo>
                    <a:pt x="134" y="42"/>
                    <a:pt x="138" y="42"/>
                    <a:pt x="141" y="43"/>
                  </a:cubicBezTo>
                  <a:cubicBezTo>
                    <a:pt x="161" y="45"/>
                    <a:pt x="167" y="46"/>
                    <a:pt x="182" y="39"/>
                  </a:cubicBezTo>
                  <a:cubicBezTo>
                    <a:pt x="186" y="38"/>
                    <a:pt x="208" y="16"/>
                    <a:pt x="214" y="10"/>
                  </a:cubicBezTo>
                  <a:cubicBezTo>
                    <a:pt x="223" y="0"/>
                    <a:pt x="241" y="1"/>
                    <a:pt x="247" y="6"/>
                  </a:cubicBezTo>
                  <a:cubicBezTo>
                    <a:pt x="251" y="9"/>
                    <a:pt x="252" y="13"/>
                    <a:pt x="250" y="17"/>
                  </a:cubicBezTo>
                  <a:cubicBezTo>
                    <a:pt x="239" y="38"/>
                    <a:pt x="201" y="68"/>
                    <a:pt x="200" y="68"/>
                  </a:cubicBezTo>
                  <a:cubicBezTo>
                    <a:pt x="193" y="74"/>
                    <a:pt x="161" y="83"/>
                    <a:pt x="146" y="86"/>
                  </a:cubicBezTo>
                  <a:cubicBezTo>
                    <a:pt x="143" y="87"/>
                    <a:pt x="138" y="87"/>
                    <a:pt x="134" y="87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44" name="Freeform 292">
              <a:extLst>
                <a:ext uri="{FF2B5EF4-FFF2-40B4-BE49-F238E27FC236}">
                  <a16:creationId xmlns:a16="http://schemas.microsoft.com/office/drawing/2014/main" id="{FB7FA0E7-3CF0-E914-284D-2688E827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989" y="1355825"/>
              <a:ext cx="550863" cy="244475"/>
            </a:xfrm>
            <a:custGeom>
              <a:avLst/>
              <a:gdLst>
                <a:gd name="T0" fmla="*/ 138 w 173"/>
                <a:gd name="T1" fmla="*/ 77 h 77"/>
                <a:gd name="T2" fmla="*/ 133 w 173"/>
                <a:gd name="T3" fmla="*/ 77 h 77"/>
                <a:gd name="T4" fmla="*/ 132 w 173"/>
                <a:gd name="T5" fmla="*/ 77 h 77"/>
                <a:gd name="T6" fmla="*/ 128 w 173"/>
                <a:gd name="T7" fmla="*/ 73 h 77"/>
                <a:gd name="T8" fmla="*/ 132 w 173"/>
                <a:gd name="T9" fmla="*/ 69 h 77"/>
                <a:gd name="T10" fmla="*/ 132 w 173"/>
                <a:gd name="T11" fmla="*/ 69 h 77"/>
                <a:gd name="T12" fmla="*/ 133 w 173"/>
                <a:gd name="T13" fmla="*/ 69 h 77"/>
                <a:gd name="T14" fmla="*/ 163 w 173"/>
                <a:gd name="T15" fmla="*/ 59 h 77"/>
                <a:gd name="T16" fmla="*/ 134 w 173"/>
                <a:gd name="T17" fmla="*/ 47 h 77"/>
                <a:gd name="T18" fmla="*/ 118 w 173"/>
                <a:gd name="T19" fmla="*/ 43 h 77"/>
                <a:gd name="T20" fmla="*/ 87 w 173"/>
                <a:gd name="T21" fmla="*/ 28 h 77"/>
                <a:gd name="T22" fmla="*/ 71 w 173"/>
                <a:gd name="T23" fmla="*/ 16 h 77"/>
                <a:gd name="T24" fmla="*/ 45 w 173"/>
                <a:gd name="T25" fmla="*/ 10 h 77"/>
                <a:gd name="T26" fmla="*/ 20 w 173"/>
                <a:gd name="T27" fmla="*/ 31 h 77"/>
                <a:gd name="T28" fmla="*/ 16 w 173"/>
                <a:gd name="T29" fmla="*/ 33 h 77"/>
                <a:gd name="T30" fmla="*/ 4 w 173"/>
                <a:gd name="T31" fmla="*/ 34 h 77"/>
                <a:gd name="T32" fmla="*/ 4 w 173"/>
                <a:gd name="T33" fmla="*/ 34 h 77"/>
                <a:gd name="T34" fmla="*/ 0 w 173"/>
                <a:gd name="T35" fmla="*/ 30 h 77"/>
                <a:gd name="T36" fmla="*/ 4 w 173"/>
                <a:gd name="T37" fmla="*/ 26 h 77"/>
                <a:gd name="T38" fmla="*/ 14 w 173"/>
                <a:gd name="T39" fmla="*/ 25 h 77"/>
                <a:gd name="T40" fmla="*/ 43 w 173"/>
                <a:gd name="T41" fmla="*/ 3 h 77"/>
                <a:gd name="T42" fmla="*/ 75 w 173"/>
                <a:gd name="T43" fmla="*/ 9 h 77"/>
                <a:gd name="T44" fmla="*/ 92 w 173"/>
                <a:gd name="T45" fmla="*/ 21 h 77"/>
                <a:gd name="T46" fmla="*/ 120 w 173"/>
                <a:gd name="T47" fmla="*/ 35 h 77"/>
                <a:gd name="T48" fmla="*/ 136 w 173"/>
                <a:gd name="T49" fmla="*/ 39 h 77"/>
                <a:gd name="T50" fmla="*/ 171 w 173"/>
                <a:gd name="T51" fmla="*/ 60 h 77"/>
                <a:gd name="T52" fmla="*/ 138 w 173"/>
                <a:gd name="T5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77">
                  <a:moveTo>
                    <a:pt x="138" y="77"/>
                  </a:moveTo>
                  <a:cubicBezTo>
                    <a:pt x="136" y="77"/>
                    <a:pt x="134" y="77"/>
                    <a:pt x="133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0" y="77"/>
                    <a:pt x="128" y="75"/>
                    <a:pt x="128" y="73"/>
                  </a:cubicBezTo>
                  <a:cubicBezTo>
                    <a:pt x="128" y="71"/>
                    <a:pt x="130" y="69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42" y="70"/>
                    <a:pt x="163" y="70"/>
                    <a:pt x="163" y="59"/>
                  </a:cubicBezTo>
                  <a:cubicBezTo>
                    <a:pt x="164" y="53"/>
                    <a:pt x="148" y="50"/>
                    <a:pt x="134" y="47"/>
                  </a:cubicBezTo>
                  <a:cubicBezTo>
                    <a:pt x="129" y="45"/>
                    <a:pt x="123" y="44"/>
                    <a:pt x="118" y="43"/>
                  </a:cubicBezTo>
                  <a:cubicBezTo>
                    <a:pt x="103" y="40"/>
                    <a:pt x="97" y="35"/>
                    <a:pt x="87" y="28"/>
                  </a:cubicBezTo>
                  <a:cubicBezTo>
                    <a:pt x="83" y="25"/>
                    <a:pt x="78" y="21"/>
                    <a:pt x="71" y="16"/>
                  </a:cubicBezTo>
                  <a:cubicBezTo>
                    <a:pt x="62" y="10"/>
                    <a:pt x="54" y="9"/>
                    <a:pt x="45" y="10"/>
                  </a:cubicBezTo>
                  <a:cubicBezTo>
                    <a:pt x="30" y="14"/>
                    <a:pt x="20" y="31"/>
                    <a:pt x="20" y="31"/>
                  </a:cubicBezTo>
                  <a:cubicBezTo>
                    <a:pt x="19" y="33"/>
                    <a:pt x="18" y="33"/>
                    <a:pt x="16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2"/>
                    <a:pt x="0" y="30"/>
                  </a:cubicBezTo>
                  <a:cubicBezTo>
                    <a:pt x="0" y="27"/>
                    <a:pt x="2" y="26"/>
                    <a:pt x="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0"/>
                    <a:pt x="28" y="7"/>
                    <a:pt x="43" y="3"/>
                  </a:cubicBezTo>
                  <a:cubicBezTo>
                    <a:pt x="54" y="0"/>
                    <a:pt x="64" y="2"/>
                    <a:pt x="75" y="9"/>
                  </a:cubicBezTo>
                  <a:cubicBezTo>
                    <a:pt x="82" y="14"/>
                    <a:pt x="88" y="18"/>
                    <a:pt x="92" y="21"/>
                  </a:cubicBezTo>
                  <a:cubicBezTo>
                    <a:pt x="102" y="29"/>
                    <a:pt x="106" y="32"/>
                    <a:pt x="120" y="35"/>
                  </a:cubicBezTo>
                  <a:cubicBezTo>
                    <a:pt x="125" y="36"/>
                    <a:pt x="131" y="38"/>
                    <a:pt x="136" y="39"/>
                  </a:cubicBezTo>
                  <a:cubicBezTo>
                    <a:pt x="155" y="43"/>
                    <a:pt x="173" y="47"/>
                    <a:pt x="171" y="60"/>
                  </a:cubicBezTo>
                  <a:cubicBezTo>
                    <a:pt x="170" y="76"/>
                    <a:pt x="151" y="77"/>
                    <a:pt x="138" y="77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45" name="Freeform 293">
              <a:extLst>
                <a:ext uri="{FF2B5EF4-FFF2-40B4-BE49-F238E27FC236}">
                  <a16:creationId xmlns:a16="http://schemas.microsoft.com/office/drawing/2014/main" id="{27D3077B-47D9-391D-0625-33F6E7D63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889" y="1412975"/>
              <a:ext cx="63500" cy="247650"/>
            </a:xfrm>
            <a:custGeom>
              <a:avLst/>
              <a:gdLst>
                <a:gd name="T0" fmla="*/ 16 w 20"/>
                <a:gd name="T1" fmla="*/ 78 h 78"/>
                <a:gd name="T2" fmla="*/ 4 w 20"/>
                <a:gd name="T3" fmla="*/ 78 h 78"/>
                <a:gd name="T4" fmla="*/ 0 w 20"/>
                <a:gd name="T5" fmla="*/ 74 h 78"/>
                <a:gd name="T6" fmla="*/ 4 w 20"/>
                <a:gd name="T7" fmla="*/ 70 h 78"/>
                <a:gd name="T8" fmla="*/ 12 w 20"/>
                <a:gd name="T9" fmla="*/ 70 h 78"/>
                <a:gd name="T10" fmla="*/ 12 w 20"/>
                <a:gd name="T11" fmla="*/ 8 h 78"/>
                <a:gd name="T12" fmla="*/ 4 w 20"/>
                <a:gd name="T13" fmla="*/ 8 h 78"/>
                <a:gd name="T14" fmla="*/ 0 w 20"/>
                <a:gd name="T15" fmla="*/ 4 h 78"/>
                <a:gd name="T16" fmla="*/ 4 w 20"/>
                <a:gd name="T17" fmla="*/ 0 h 78"/>
                <a:gd name="T18" fmla="*/ 16 w 20"/>
                <a:gd name="T19" fmla="*/ 0 h 78"/>
                <a:gd name="T20" fmla="*/ 20 w 20"/>
                <a:gd name="T21" fmla="*/ 4 h 78"/>
                <a:gd name="T22" fmla="*/ 20 w 20"/>
                <a:gd name="T23" fmla="*/ 74 h 78"/>
                <a:gd name="T24" fmla="*/ 16 w 20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78">
                  <a:moveTo>
                    <a:pt x="16" y="78"/>
                  </a:moveTo>
                  <a:cubicBezTo>
                    <a:pt x="4" y="78"/>
                    <a:pt x="4" y="78"/>
                    <a:pt x="4" y="78"/>
                  </a:cubicBezTo>
                  <a:cubicBezTo>
                    <a:pt x="2" y="78"/>
                    <a:pt x="0" y="76"/>
                    <a:pt x="0" y="74"/>
                  </a:cubicBezTo>
                  <a:cubicBezTo>
                    <a:pt x="0" y="72"/>
                    <a:pt x="2" y="70"/>
                    <a:pt x="4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6"/>
                    <a:pt x="18" y="78"/>
                    <a:pt x="16" y="7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46" name="Freeform 294">
              <a:extLst>
                <a:ext uri="{FF2B5EF4-FFF2-40B4-BE49-F238E27FC236}">
                  <a16:creationId xmlns:a16="http://schemas.microsoft.com/office/drawing/2014/main" id="{183CDD49-496C-FBF5-08B6-944334F8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401" y="1425675"/>
              <a:ext cx="104775" cy="66675"/>
            </a:xfrm>
            <a:custGeom>
              <a:avLst/>
              <a:gdLst>
                <a:gd name="T0" fmla="*/ 4 w 33"/>
                <a:gd name="T1" fmla="*/ 21 h 21"/>
                <a:gd name="T2" fmla="*/ 0 w 33"/>
                <a:gd name="T3" fmla="*/ 17 h 21"/>
                <a:gd name="T4" fmla="*/ 4 w 33"/>
                <a:gd name="T5" fmla="*/ 13 h 21"/>
                <a:gd name="T6" fmla="*/ 25 w 33"/>
                <a:gd name="T7" fmla="*/ 4 h 21"/>
                <a:gd name="T8" fmla="*/ 29 w 33"/>
                <a:gd name="T9" fmla="*/ 0 h 21"/>
                <a:gd name="T10" fmla="*/ 33 w 33"/>
                <a:gd name="T11" fmla="*/ 4 h 21"/>
                <a:gd name="T12" fmla="*/ 5 w 33"/>
                <a:gd name="T13" fmla="*/ 21 h 21"/>
                <a:gd name="T14" fmla="*/ 4 w 3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1">
                  <a:moveTo>
                    <a:pt x="4" y="21"/>
                  </a:moveTo>
                  <a:cubicBezTo>
                    <a:pt x="2" y="21"/>
                    <a:pt x="1" y="19"/>
                    <a:pt x="0" y="17"/>
                  </a:cubicBezTo>
                  <a:cubicBezTo>
                    <a:pt x="0" y="15"/>
                    <a:pt x="2" y="13"/>
                    <a:pt x="4" y="13"/>
                  </a:cubicBezTo>
                  <a:cubicBezTo>
                    <a:pt x="19" y="11"/>
                    <a:pt x="25" y="6"/>
                    <a:pt x="25" y="4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1" y="0"/>
                    <a:pt x="33" y="1"/>
                    <a:pt x="33" y="4"/>
                  </a:cubicBezTo>
                  <a:cubicBezTo>
                    <a:pt x="33" y="12"/>
                    <a:pt x="22" y="18"/>
                    <a:pt x="5" y="21"/>
                  </a:cubicBezTo>
                  <a:cubicBezTo>
                    <a:pt x="5" y="21"/>
                    <a:pt x="4" y="21"/>
                    <a:pt x="4" y="2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47" name="Freeform 295">
              <a:extLst>
                <a:ext uri="{FF2B5EF4-FFF2-40B4-BE49-F238E27FC236}">
                  <a16:creationId xmlns:a16="http://schemas.microsoft.com/office/drawing/2014/main" id="{933E3958-B4BE-0604-F23D-732AA8E1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201" y="1482825"/>
              <a:ext cx="53975" cy="53975"/>
            </a:xfrm>
            <a:custGeom>
              <a:avLst/>
              <a:gdLst>
                <a:gd name="T0" fmla="*/ 5 w 17"/>
                <a:gd name="T1" fmla="*/ 17 h 17"/>
                <a:gd name="T2" fmla="*/ 1 w 17"/>
                <a:gd name="T3" fmla="*/ 14 h 17"/>
                <a:gd name="T4" fmla="*/ 4 w 17"/>
                <a:gd name="T5" fmla="*/ 9 h 17"/>
                <a:gd name="T6" fmla="*/ 9 w 17"/>
                <a:gd name="T7" fmla="*/ 4 h 17"/>
                <a:gd name="T8" fmla="*/ 13 w 17"/>
                <a:gd name="T9" fmla="*/ 0 h 17"/>
                <a:gd name="T10" fmla="*/ 17 w 17"/>
                <a:gd name="T11" fmla="*/ 4 h 17"/>
                <a:gd name="T12" fmla="*/ 6 w 17"/>
                <a:gd name="T13" fmla="*/ 16 h 17"/>
                <a:gd name="T14" fmla="*/ 5 w 17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7">
                  <a:moveTo>
                    <a:pt x="5" y="17"/>
                  </a:moveTo>
                  <a:cubicBezTo>
                    <a:pt x="3" y="17"/>
                    <a:pt x="2" y="16"/>
                    <a:pt x="1" y="14"/>
                  </a:cubicBezTo>
                  <a:cubicBezTo>
                    <a:pt x="0" y="12"/>
                    <a:pt x="2" y="10"/>
                    <a:pt x="4" y="9"/>
                  </a:cubicBezTo>
                  <a:cubicBezTo>
                    <a:pt x="9" y="7"/>
                    <a:pt x="9" y="6"/>
                    <a:pt x="9" y="4"/>
                  </a:cubicBezTo>
                  <a:cubicBezTo>
                    <a:pt x="9" y="2"/>
                    <a:pt x="11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11"/>
                    <a:pt x="13" y="14"/>
                    <a:pt x="6" y="16"/>
                  </a:cubicBezTo>
                  <a:cubicBezTo>
                    <a:pt x="6" y="16"/>
                    <a:pt x="5" y="17"/>
                    <a:pt x="5" y="17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48" name="Freeform 296">
              <a:extLst>
                <a:ext uri="{FF2B5EF4-FFF2-40B4-BE49-F238E27FC236}">
                  <a16:creationId xmlns:a16="http://schemas.microsoft.com/office/drawing/2014/main" id="{F8B4D721-2D4D-7B5F-0086-EC52C337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776" y="1355825"/>
              <a:ext cx="25400" cy="184150"/>
            </a:xfrm>
            <a:custGeom>
              <a:avLst/>
              <a:gdLst>
                <a:gd name="T0" fmla="*/ 4 w 8"/>
                <a:gd name="T1" fmla="*/ 58 h 58"/>
                <a:gd name="T2" fmla="*/ 0 w 8"/>
                <a:gd name="T3" fmla="*/ 54 h 58"/>
                <a:gd name="T4" fmla="*/ 0 w 8"/>
                <a:gd name="T5" fmla="*/ 4 h 58"/>
                <a:gd name="T6" fmla="*/ 4 w 8"/>
                <a:gd name="T7" fmla="*/ 0 h 58"/>
                <a:gd name="T8" fmla="*/ 8 w 8"/>
                <a:gd name="T9" fmla="*/ 4 h 58"/>
                <a:gd name="T10" fmla="*/ 8 w 8"/>
                <a:gd name="T11" fmla="*/ 54 h 58"/>
                <a:gd name="T12" fmla="*/ 4 w 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8">
                  <a:moveTo>
                    <a:pt x="4" y="58"/>
                  </a:moveTo>
                  <a:cubicBezTo>
                    <a:pt x="2" y="58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6"/>
                    <a:pt x="6" y="58"/>
                    <a:pt x="4" y="5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49" name="Freeform 297">
              <a:extLst>
                <a:ext uri="{FF2B5EF4-FFF2-40B4-BE49-F238E27FC236}">
                  <a16:creationId xmlns:a16="http://schemas.microsoft.com/office/drawing/2014/main" id="{F6F8A014-E954-976D-01DE-5B2A94D79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55825"/>
              <a:ext cx="25400" cy="82550"/>
            </a:xfrm>
            <a:custGeom>
              <a:avLst/>
              <a:gdLst>
                <a:gd name="T0" fmla="*/ 4 w 8"/>
                <a:gd name="T1" fmla="*/ 26 h 26"/>
                <a:gd name="T2" fmla="*/ 0 w 8"/>
                <a:gd name="T3" fmla="*/ 22 h 26"/>
                <a:gd name="T4" fmla="*/ 0 w 8"/>
                <a:gd name="T5" fmla="*/ 4 h 26"/>
                <a:gd name="T6" fmla="*/ 4 w 8"/>
                <a:gd name="T7" fmla="*/ 0 h 26"/>
                <a:gd name="T8" fmla="*/ 8 w 8"/>
                <a:gd name="T9" fmla="*/ 4 h 26"/>
                <a:gd name="T10" fmla="*/ 8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0" name="Freeform 298">
              <a:extLst>
                <a:ext uri="{FF2B5EF4-FFF2-40B4-BE49-F238E27FC236}">
                  <a16:creationId xmlns:a16="http://schemas.microsoft.com/office/drawing/2014/main" id="{B8C15B68-6221-169E-E5B0-420F9DB50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8476" y="1270100"/>
              <a:ext cx="266700" cy="114300"/>
            </a:xfrm>
            <a:custGeom>
              <a:avLst/>
              <a:gdLst>
                <a:gd name="T0" fmla="*/ 42 w 84"/>
                <a:gd name="T1" fmla="*/ 36 h 36"/>
                <a:gd name="T2" fmla="*/ 0 w 84"/>
                <a:gd name="T3" fmla="*/ 18 h 36"/>
                <a:gd name="T4" fmla="*/ 42 w 84"/>
                <a:gd name="T5" fmla="*/ 0 h 36"/>
                <a:gd name="T6" fmla="*/ 84 w 84"/>
                <a:gd name="T7" fmla="*/ 18 h 36"/>
                <a:gd name="T8" fmla="*/ 42 w 84"/>
                <a:gd name="T9" fmla="*/ 36 h 36"/>
                <a:gd name="T10" fmla="*/ 42 w 84"/>
                <a:gd name="T11" fmla="*/ 8 h 36"/>
                <a:gd name="T12" fmla="*/ 8 w 84"/>
                <a:gd name="T13" fmla="*/ 18 h 36"/>
                <a:gd name="T14" fmla="*/ 42 w 84"/>
                <a:gd name="T15" fmla="*/ 28 h 36"/>
                <a:gd name="T16" fmla="*/ 76 w 84"/>
                <a:gd name="T17" fmla="*/ 18 h 36"/>
                <a:gd name="T18" fmla="*/ 42 w 84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36">
                  <a:moveTo>
                    <a:pt x="42" y="36"/>
                  </a:moveTo>
                  <a:cubicBezTo>
                    <a:pt x="21" y="36"/>
                    <a:pt x="0" y="30"/>
                    <a:pt x="0" y="18"/>
                  </a:cubicBezTo>
                  <a:cubicBezTo>
                    <a:pt x="0" y="6"/>
                    <a:pt x="21" y="0"/>
                    <a:pt x="42" y="0"/>
                  </a:cubicBezTo>
                  <a:cubicBezTo>
                    <a:pt x="63" y="0"/>
                    <a:pt x="84" y="6"/>
                    <a:pt x="84" y="18"/>
                  </a:cubicBezTo>
                  <a:cubicBezTo>
                    <a:pt x="84" y="30"/>
                    <a:pt x="63" y="36"/>
                    <a:pt x="42" y="36"/>
                  </a:cubicBezTo>
                  <a:close/>
                  <a:moveTo>
                    <a:pt x="42" y="8"/>
                  </a:moveTo>
                  <a:cubicBezTo>
                    <a:pt x="20" y="8"/>
                    <a:pt x="8" y="15"/>
                    <a:pt x="8" y="18"/>
                  </a:cubicBezTo>
                  <a:cubicBezTo>
                    <a:pt x="8" y="22"/>
                    <a:pt x="20" y="28"/>
                    <a:pt x="42" y="28"/>
                  </a:cubicBezTo>
                  <a:cubicBezTo>
                    <a:pt x="64" y="28"/>
                    <a:pt x="76" y="22"/>
                    <a:pt x="76" y="18"/>
                  </a:cubicBezTo>
                  <a:cubicBezTo>
                    <a:pt x="76" y="15"/>
                    <a:pt x="64" y="8"/>
                    <a:pt x="42" y="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1" name="Freeform 299">
              <a:extLst>
                <a:ext uri="{FF2B5EF4-FFF2-40B4-BE49-F238E27FC236}">
                  <a16:creationId xmlns:a16="http://schemas.microsoft.com/office/drawing/2014/main" id="{D7F484A1-E6DC-0330-2BF3-FB88A19D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76" y="1314550"/>
              <a:ext cx="266700" cy="127000"/>
            </a:xfrm>
            <a:custGeom>
              <a:avLst/>
              <a:gdLst>
                <a:gd name="T0" fmla="*/ 42 w 84"/>
                <a:gd name="T1" fmla="*/ 40 h 40"/>
                <a:gd name="T2" fmla="*/ 0 w 84"/>
                <a:gd name="T3" fmla="*/ 22 h 40"/>
                <a:gd name="T4" fmla="*/ 0 w 84"/>
                <a:gd name="T5" fmla="*/ 4 h 40"/>
                <a:gd name="T6" fmla="*/ 4 w 84"/>
                <a:gd name="T7" fmla="*/ 0 h 40"/>
                <a:gd name="T8" fmla="*/ 8 w 84"/>
                <a:gd name="T9" fmla="*/ 4 h 40"/>
                <a:gd name="T10" fmla="*/ 8 w 84"/>
                <a:gd name="T11" fmla="*/ 22 h 40"/>
                <a:gd name="T12" fmla="*/ 42 w 84"/>
                <a:gd name="T13" fmla="*/ 32 h 40"/>
                <a:gd name="T14" fmla="*/ 76 w 84"/>
                <a:gd name="T15" fmla="*/ 22 h 40"/>
                <a:gd name="T16" fmla="*/ 76 w 84"/>
                <a:gd name="T17" fmla="*/ 4 h 40"/>
                <a:gd name="T18" fmla="*/ 80 w 84"/>
                <a:gd name="T19" fmla="*/ 0 h 40"/>
                <a:gd name="T20" fmla="*/ 84 w 84"/>
                <a:gd name="T21" fmla="*/ 4 h 40"/>
                <a:gd name="T22" fmla="*/ 84 w 84"/>
                <a:gd name="T23" fmla="*/ 22 h 40"/>
                <a:gd name="T24" fmla="*/ 42 w 84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0">
                  <a:moveTo>
                    <a:pt x="42" y="40"/>
                  </a:moveTo>
                  <a:cubicBezTo>
                    <a:pt x="21" y="40"/>
                    <a:pt x="0" y="3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5"/>
                    <a:pt x="20" y="32"/>
                    <a:pt x="42" y="32"/>
                  </a:cubicBezTo>
                  <a:cubicBezTo>
                    <a:pt x="64" y="32"/>
                    <a:pt x="76" y="25"/>
                    <a:pt x="76" y="2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2"/>
                    <a:pt x="78" y="0"/>
                    <a:pt x="80" y="0"/>
                  </a:cubicBezTo>
                  <a:cubicBezTo>
                    <a:pt x="82" y="0"/>
                    <a:pt x="84" y="2"/>
                    <a:pt x="84" y="4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34"/>
                    <a:pt x="63" y="40"/>
                    <a:pt x="42" y="40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2" name="Freeform 300">
              <a:extLst>
                <a:ext uri="{FF2B5EF4-FFF2-40B4-BE49-F238E27FC236}">
                  <a16:creationId xmlns:a16="http://schemas.microsoft.com/office/drawing/2014/main" id="{06BDF8BA-7C2F-6C25-73F3-E059A9740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944662"/>
              <a:ext cx="25400" cy="258763"/>
            </a:xfrm>
            <a:custGeom>
              <a:avLst/>
              <a:gdLst>
                <a:gd name="T0" fmla="*/ 4 w 8"/>
                <a:gd name="T1" fmla="*/ 81 h 81"/>
                <a:gd name="T2" fmla="*/ 0 w 8"/>
                <a:gd name="T3" fmla="*/ 77 h 81"/>
                <a:gd name="T4" fmla="*/ 0 w 8"/>
                <a:gd name="T5" fmla="*/ 4 h 81"/>
                <a:gd name="T6" fmla="*/ 4 w 8"/>
                <a:gd name="T7" fmla="*/ 0 h 81"/>
                <a:gd name="T8" fmla="*/ 8 w 8"/>
                <a:gd name="T9" fmla="*/ 4 h 81"/>
                <a:gd name="T10" fmla="*/ 8 w 8"/>
                <a:gd name="T11" fmla="*/ 77 h 81"/>
                <a:gd name="T12" fmla="*/ 4 w 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1">
                  <a:moveTo>
                    <a:pt x="4" y="81"/>
                  </a:moveTo>
                  <a:cubicBezTo>
                    <a:pt x="1" y="81"/>
                    <a:pt x="0" y="79"/>
                    <a:pt x="0" y="7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9"/>
                    <a:pt x="6" y="81"/>
                    <a:pt x="4" y="81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3" name="Freeform 301">
              <a:extLst>
                <a:ext uri="{FF2B5EF4-FFF2-40B4-BE49-F238E27FC236}">
                  <a16:creationId xmlns:a16="http://schemas.microsoft.com/office/drawing/2014/main" id="{E65B4848-CFD7-7F5E-25F6-3C915D19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126" y="1238350"/>
              <a:ext cx="25400" cy="88900"/>
            </a:xfrm>
            <a:custGeom>
              <a:avLst/>
              <a:gdLst>
                <a:gd name="T0" fmla="*/ 4 w 8"/>
                <a:gd name="T1" fmla="*/ 28 h 28"/>
                <a:gd name="T2" fmla="*/ 0 w 8"/>
                <a:gd name="T3" fmla="*/ 24 h 28"/>
                <a:gd name="T4" fmla="*/ 0 w 8"/>
                <a:gd name="T5" fmla="*/ 4 h 28"/>
                <a:gd name="T6" fmla="*/ 4 w 8"/>
                <a:gd name="T7" fmla="*/ 0 h 28"/>
                <a:gd name="T8" fmla="*/ 8 w 8"/>
                <a:gd name="T9" fmla="*/ 4 h 28"/>
                <a:gd name="T10" fmla="*/ 8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4" name="Freeform 302">
              <a:extLst>
                <a:ext uri="{FF2B5EF4-FFF2-40B4-BE49-F238E27FC236}">
                  <a16:creationId xmlns:a16="http://schemas.microsoft.com/office/drawing/2014/main" id="{C28FE8EF-DCA9-0ACF-C5B6-5AC7C5984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01" y="928787"/>
              <a:ext cx="120650" cy="76200"/>
            </a:xfrm>
            <a:custGeom>
              <a:avLst/>
              <a:gdLst>
                <a:gd name="T0" fmla="*/ 33 w 38"/>
                <a:gd name="T1" fmla="*/ 24 h 24"/>
                <a:gd name="T2" fmla="*/ 30 w 38"/>
                <a:gd name="T3" fmla="*/ 22 h 24"/>
                <a:gd name="T4" fmla="*/ 19 w 38"/>
                <a:gd name="T5" fmla="*/ 11 h 24"/>
                <a:gd name="T6" fmla="*/ 7 w 38"/>
                <a:gd name="T7" fmla="*/ 22 h 24"/>
                <a:gd name="T8" fmla="*/ 1 w 38"/>
                <a:gd name="T9" fmla="*/ 22 h 24"/>
                <a:gd name="T10" fmla="*/ 1 w 38"/>
                <a:gd name="T11" fmla="*/ 17 h 24"/>
                <a:gd name="T12" fmla="*/ 16 w 38"/>
                <a:gd name="T13" fmla="*/ 2 h 24"/>
                <a:gd name="T14" fmla="*/ 21 w 38"/>
                <a:gd name="T15" fmla="*/ 2 h 24"/>
                <a:gd name="T16" fmla="*/ 36 w 38"/>
                <a:gd name="T17" fmla="*/ 17 h 24"/>
                <a:gd name="T18" fmla="*/ 36 w 38"/>
                <a:gd name="T19" fmla="*/ 22 h 24"/>
                <a:gd name="T20" fmla="*/ 33 w 38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33" y="24"/>
                  </a:moveTo>
                  <a:cubicBezTo>
                    <a:pt x="32" y="24"/>
                    <a:pt x="31" y="23"/>
                    <a:pt x="30" y="2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4"/>
                    <a:pt x="3" y="24"/>
                    <a:pt x="1" y="22"/>
                  </a:cubicBezTo>
                  <a:cubicBezTo>
                    <a:pt x="0" y="21"/>
                    <a:pt x="0" y="18"/>
                    <a:pt x="1" y="17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0"/>
                    <a:pt x="2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8"/>
                    <a:pt x="38" y="21"/>
                    <a:pt x="36" y="22"/>
                  </a:cubicBezTo>
                  <a:cubicBezTo>
                    <a:pt x="35" y="23"/>
                    <a:pt x="34" y="24"/>
                    <a:pt x="33" y="24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5" name="Freeform 303">
              <a:extLst>
                <a:ext uri="{FF2B5EF4-FFF2-40B4-BE49-F238E27FC236}">
                  <a16:creationId xmlns:a16="http://schemas.microsoft.com/office/drawing/2014/main" id="{CD8A684B-1ACD-4617-B962-BE95041E1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51" y="1073250"/>
              <a:ext cx="95250" cy="60325"/>
            </a:xfrm>
            <a:custGeom>
              <a:avLst/>
              <a:gdLst>
                <a:gd name="T0" fmla="*/ 26 w 30"/>
                <a:gd name="T1" fmla="*/ 19 h 19"/>
                <a:gd name="T2" fmla="*/ 23 w 30"/>
                <a:gd name="T3" fmla="*/ 18 h 19"/>
                <a:gd name="T4" fmla="*/ 15 w 30"/>
                <a:gd name="T5" fmla="*/ 10 h 19"/>
                <a:gd name="T6" fmla="*/ 8 w 30"/>
                <a:gd name="T7" fmla="*/ 18 h 19"/>
                <a:gd name="T8" fmla="*/ 2 w 30"/>
                <a:gd name="T9" fmla="*/ 18 h 19"/>
                <a:gd name="T10" fmla="*/ 2 w 30"/>
                <a:gd name="T11" fmla="*/ 12 h 19"/>
                <a:gd name="T12" fmla="*/ 13 w 30"/>
                <a:gd name="T13" fmla="*/ 2 h 19"/>
                <a:gd name="T14" fmla="*/ 18 w 30"/>
                <a:gd name="T15" fmla="*/ 2 h 19"/>
                <a:gd name="T16" fmla="*/ 29 w 30"/>
                <a:gd name="T17" fmla="*/ 12 h 19"/>
                <a:gd name="T18" fmla="*/ 29 w 30"/>
                <a:gd name="T19" fmla="*/ 18 h 19"/>
                <a:gd name="T20" fmla="*/ 26 w 3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9">
                  <a:moveTo>
                    <a:pt x="26" y="19"/>
                  </a:moveTo>
                  <a:cubicBezTo>
                    <a:pt x="25" y="19"/>
                    <a:pt x="24" y="19"/>
                    <a:pt x="23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9"/>
                    <a:pt x="3" y="19"/>
                    <a:pt x="2" y="18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4"/>
                    <a:pt x="30" y="16"/>
                    <a:pt x="29" y="18"/>
                  </a:cubicBezTo>
                  <a:cubicBezTo>
                    <a:pt x="28" y="19"/>
                    <a:pt x="27" y="19"/>
                    <a:pt x="26" y="19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6" name="Freeform 304">
              <a:extLst>
                <a:ext uri="{FF2B5EF4-FFF2-40B4-BE49-F238E27FC236}">
                  <a16:creationId xmlns:a16="http://schemas.microsoft.com/office/drawing/2014/main" id="{150BD0FF-AD1C-EE8B-287D-E59FAEE1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076" y="1085950"/>
              <a:ext cx="101600" cy="228600"/>
            </a:xfrm>
            <a:custGeom>
              <a:avLst/>
              <a:gdLst>
                <a:gd name="T0" fmla="*/ 28 w 32"/>
                <a:gd name="T1" fmla="*/ 72 h 72"/>
                <a:gd name="T2" fmla="*/ 24 w 32"/>
                <a:gd name="T3" fmla="*/ 68 h 72"/>
                <a:gd name="T4" fmla="*/ 24 w 32"/>
                <a:gd name="T5" fmla="*/ 51 h 72"/>
                <a:gd name="T6" fmla="*/ 3 w 32"/>
                <a:gd name="T7" fmla="*/ 44 h 72"/>
                <a:gd name="T8" fmla="*/ 0 w 32"/>
                <a:gd name="T9" fmla="*/ 40 h 72"/>
                <a:gd name="T10" fmla="*/ 0 w 32"/>
                <a:gd name="T11" fmla="*/ 4 h 72"/>
                <a:gd name="T12" fmla="*/ 4 w 32"/>
                <a:gd name="T13" fmla="*/ 0 h 72"/>
                <a:gd name="T14" fmla="*/ 8 w 32"/>
                <a:gd name="T15" fmla="*/ 4 h 72"/>
                <a:gd name="T16" fmla="*/ 8 w 32"/>
                <a:gd name="T17" fmla="*/ 37 h 72"/>
                <a:gd name="T18" fmla="*/ 29 w 32"/>
                <a:gd name="T19" fmla="*/ 44 h 72"/>
                <a:gd name="T20" fmla="*/ 32 w 32"/>
                <a:gd name="T21" fmla="*/ 48 h 72"/>
                <a:gd name="T22" fmla="*/ 32 w 32"/>
                <a:gd name="T23" fmla="*/ 68 h 72"/>
                <a:gd name="T24" fmla="*/ 28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28" y="72"/>
                  </a:moveTo>
                  <a:cubicBezTo>
                    <a:pt x="26" y="72"/>
                    <a:pt x="24" y="70"/>
                    <a:pt x="24" y="6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1" y="45"/>
                    <a:pt x="32" y="46"/>
                    <a:pt x="32" y="4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0" y="72"/>
                    <a:pt x="28" y="72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7" name="Freeform 305">
              <a:extLst>
                <a:ext uri="{FF2B5EF4-FFF2-40B4-BE49-F238E27FC236}">
                  <a16:creationId xmlns:a16="http://schemas.microsoft.com/office/drawing/2014/main" id="{3AC69267-759C-1CF3-B22C-3B980E709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251" y="1073250"/>
              <a:ext cx="95250" cy="60325"/>
            </a:xfrm>
            <a:custGeom>
              <a:avLst/>
              <a:gdLst>
                <a:gd name="T0" fmla="*/ 25 w 30"/>
                <a:gd name="T1" fmla="*/ 19 h 19"/>
                <a:gd name="T2" fmla="*/ 22 w 30"/>
                <a:gd name="T3" fmla="*/ 18 h 19"/>
                <a:gd name="T4" fmla="*/ 15 w 30"/>
                <a:gd name="T5" fmla="*/ 10 h 19"/>
                <a:gd name="T6" fmla="*/ 7 w 30"/>
                <a:gd name="T7" fmla="*/ 18 h 19"/>
                <a:gd name="T8" fmla="*/ 1 w 30"/>
                <a:gd name="T9" fmla="*/ 18 h 19"/>
                <a:gd name="T10" fmla="*/ 1 w 30"/>
                <a:gd name="T11" fmla="*/ 12 h 19"/>
                <a:gd name="T12" fmla="*/ 12 w 30"/>
                <a:gd name="T13" fmla="*/ 2 h 19"/>
                <a:gd name="T14" fmla="*/ 15 w 30"/>
                <a:gd name="T15" fmla="*/ 0 h 19"/>
                <a:gd name="T16" fmla="*/ 15 w 30"/>
                <a:gd name="T17" fmla="*/ 0 h 19"/>
                <a:gd name="T18" fmla="*/ 17 w 30"/>
                <a:gd name="T19" fmla="*/ 2 h 19"/>
                <a:gd name="T20" fmla="*/ 28 w 30"/>
                <a:gd name="T21" fmla="*/ 12 h 19"/>
                <a:gd name="T22" fmla="*/ 28 w 30"/>
                <a:gd name="T23" fmla="*/ 18 h 19"/>
                <a:gd name="T24" fmla="*/ 25 w 30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9">
                  <a:moveTo>
                    <a:pt x="25" y="19"/>
                  </a:moveTo>
                  <a:cubicBezTo>
                    <a:pt x="24" y="19"/>
                    <a:pt x="23" y="19"/>
                    <a:pt x="22" y="1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9"/>
                    <a:pt x="3" y="19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0" y="14"/>
                    <a:pt x="30" y="16"/>
                    <a:pt x="28" y="18"/>
                  </a:cubicBezTo>
                  <a:cubicBezTo>
                    <a:pt x="27" y="19"/>
                    <a:pt x="26" y="19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  <p:sp>
          <p:nvSpPr>
            <p:cNvPr id="158" name="Freeform 306">
              <a:extLst>
                <a:ext uri="{FF2B5EF4-FFF2-40B4-BE49-F238E27FC236}">
                  <a16:creationId xmlns:a16="http://schemas.microsoft.com/office/drawing/2014/main" id="{8955BC4F-56D7-847C-68E5-92B17B59D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976" y="1085950"/>
              <a:ext cx="101600" cy="228600"/>
            </a:xfrm>
            <a:custGeom>
              <a:avLst/>
              <a:gdLst>
                <a:gd name="T0" fmla="*/ 4 w 32"/>
                <a:gd name="T1" fmla="*/ 72 h 72"/>
                <a:gd name="T2" fmla="*/ 0 w 32"/>
                <a:gd name="T3" fmla="*/ 68 h 72"/>
                <a:gd name="T4" fmla="*/ 0 w 32"/>
                <a:gd name="T5" fmla="*/ 48 h 72"/>
                <a:gd name="T6" fmla="*/ 3 w 32"/>
                <a:gd name="T7" fmla="*/ 44 h 72"/>
                <a:gd name="T8" fmla="*/ 24 w 32"/>
                <a:gd name="T9" fmla="*/ 37 h 72"/>
                <a:gd name="T10" fmla="*/ 24 w 32"/>
                <a:gd name="T11" fmla="*/ 4 h 72"/>
                <a:gd name="T12" fmla="*/ 28 w 32"/>
                <a:gd name="T13" fmla="*/ 0 h 72"/>
                <a:gd name="T14" fmla="*/ 32 w 32"/>
                <a:gd name="T15" fmla="*/ 4 h 72"/>
                <a:gd name="T16" fmla="*/ 32 w 32"/>
                <a:gd name="T17" fmla="*/ 40 h 72"/>
                <a:gd name="T18" fmla="*/ 29 w 32"/>
                <a:gd name="T19" fmla="*/ 44 h 72"/>
                <a:gd name="T20" fmla="*/ 8 w 32"/>
                <a:gd name="T21" fmla="*/ 51 h 72"/>
                <a:gd name="T22" fmla="*/ 8 w 32"/>
                <a:gd name="T23" fmla="*/ 68 h 72"/>
                <a:gd name="T24" fmla="*/ 4 w 32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2">
                  <a:moveTo>
                    <a:pt x="4" y="72"/>
                  </a:moveTo>
                  <a:cubicBezTo>
                    <a:pt x="2" y="72"/>
                    <a:pt x="0" y="70"/>
                    <a:pt x="0" y="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6"/>
                    <a:pt x="1" y="45"/>
                    <a:pt x="3" y="4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6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2"/>
                    <a:pt x="31" y="43"/>
                    <a:pt x="29" y="4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accent5">
                  <a:lumMod val="50000"/>
                </a:schemeClr>
              </a:solidFill>
              <a:prstDash val="solid"/>
              <a:miter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GB" sz="1467" dirty="0">
                <a:solidFill>
                  <a:srgbClr val="406D69"/>
                </a:solidFill>
                <a:latin typeface="+mj-lt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7A0F61C2-5FEA-9E5A-D330-3F2CB731F3FF}"/>
              </a:ext>
            </a:extLst>
          </p:cNvPr>
          <p:cNvSpPr txBox="1"/>
          <p:nvPr/>
        </p:nvSpPr>
        <p:spPr>
          <a:xfrm>
            <a:off x="7296651" y="5258070"/>
            <a:ext cx="10546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1</a:t>
            </a:r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2</a:t>
            </a:r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,</a:t>
            </a:r>
            <a:r>
              <a:rPr lang="ru-RU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  <a:ea typeface="Verdana" panose="020B0604030504040204" pitchFamily="34" charset="0"/>
              </a:rPr>
              <a:t>  </a:t>
            </a:r>
            <a:endParaRPr lang="ru-RU" sz="2400" b="1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FB0C59A-6581-BC6C-9504-369BBED92920}"/>
              </a:ext>
            </a:extLst>
          </p:cNvPr>
          <p:cNvSpPr txBox="1"/>
          <p:nvPr/>
        </p:nvSpPr>
        <p:spPr>
          <a:xfrm>
            <a:off x="8341221" y="5229997"/>
            <a:ext cx="3710196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333">
                <a:latin typeface="Arial Narrow" panose="020B060602020203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млрд тенге выплачен корпоративный подоходный налог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6EDE219-363D-6459-D669-7FD7D0966F8A}"/>
              </a:ext>
            </a:extLst>
          </p:cNvPr>
          <p:cNvSpPr txBox="1"/>
          <p:nvPr/>
        </p:nvSpPr>
        <p:spPr>
          <a:xfrm>
            <a:off x="994103" y="4206455"/>
            <a:ext cx="90383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67" b="1" dirty="0">
                <a:latin typeface="Arial Narrow" panose="020B0606020202030204" pitchFamily="34" charset="0"/>
                <a:ea typeface="Verdana" panose="020B0604030504040204" pitchFamily="34" charset="0"/>
              </a:rPr>
              <a:t>1 331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2F9AD45-51E7-CA23-6EA6-AE23AF773131}"/>
              </a:ext>
            </a:extLst>
          </p:cNvPr>
          <p:cNvSpPr txBox="1"/>
          <p:nvPr/>
        </p:nvSpPr>
        <p:spPr>
          <a:xfrm>
            <a:off x="1885141" y="4251677"/>
            <a:ext cx="4530335" cy="466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333">
                <a:latin typeface="Arial Narrow" panose="020B060602020203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млрд тенге заимствований привлечено Группой БРК, из которых  57,9% рыночное заимствование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3AECA59-4B80-3D4B-32C9-091B293845FF}"/>
              </a:ext>
            </a:extLst>
          </p:cNvPr>
          <p:cNvSpPr txBox="1"/>
          <p:nvPr/>
        </p:nvSpPr>
        <p:spPr>
          <a:xfrm>
            <a:off x="6815261" y="2240875"/>
            <a:ext cx="1882332" cy="49244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ru-RU"/>
            </a:defPPr>
            <a:lvl1pPr algn="ctr">
              <a:defRPr sz="1400" b="1" i="0" u="none" strike="noStrike">
                <a:solidFill>
                  <a:schemeClr val="accent4">
                    <a:lumMod val="7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Century Gothic"/>
                <a:ea typeface="Verdana"/>
              </a:defRPr>
            </a:lvl1pPr>
          </a:lstStyle>
          <a:p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328</a:t>
            </a:r>
            <a:endParaRPr lang="en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20A48F4-49F8-D302-5E96-F3472287AAC7}"/>
              </a:ext>
            </a:extLst>
          </p:cNvPr>
          <p:cNvSpPr txBox="1"/>
          <p:nvPr/>
        </p:nvSpPr>
        <p:spPr>
          <a:xfrm>
            <a:off x="8351959" y="2244731"/>
            <a:ext cx="2803755" cy="506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ru-RU" dirty="0">
                <a:highlight>
                  <a:srgbClr val="000000">
                    <a:alpha val="0"/>
                  </a:srgbClr>
                </a:highlight>
                <a:latin typeface="Arial Narrow" panose="020B0606020202030204" pitchFamily="34" charset="0"/>
                <a:ea typeface="Verdana"/>
              </a:rPr>
              <a:t>Обязательства, </a:t>
            </a:r>
            <a:r>
              <a:rPr lang="ru-RU" sz="1500" b="0" dirty="0">
                <a:solidFill>
                  <a:schemeClr val="tx1"/>
                </a:solidFill>
                <a:latin typeface="Arial Narrow" panose="020B0606020202030204" pitchFamily="34" charset="0"/>
              </a:rPr>
              <a:t>млрд тенге</a:t>
            </a:r>
            <a:endParaRPr lang="en" sz="1500" dirty="0">
              <a:highlight>
                <a:srgbClr val="000000">
                  <a:alpha val="0"/>
                </a:srgbClr>
              </a:highlight>
              <a:latin typeface="Arial Narrow" panose="020B0606020202030204" pitchFamily="34" charset="0"/>
              <a:ea typeface="Verdana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1E2849A-82FE-F106-7DE9-3E35605F5D7A}"/>
              </a:ext>
            </a:extLst>
          </p:cNvPr>
          <p:cNvSpPr txBox="1"/>
          <p:nvPr/>
        </p:nvSpPr>
        <p:spPr>
          <a:xfrm>
            <a:off x="472598" y="6060459"/>
            <a:ext cx="91517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i="1" dirty="0">
                <a:latin typeface="Arial Narrow" panose="020B0606020202030204" pitchFamily="34" charset="0"/>
                <a:ea typeface="Verdana" panose="020B0604030504040204" pitchFamily="34" charset="0"/>
              </a:rPr>
              <a:t>* </a:t>
            </a:r>
            <a:r>
              <a:rPr lang="ru-RU" sz="1200" i="1" dirty="0">
                <a:latin typeface="Arial Narrow" panose="020B0606020202030204" pitchFamily="34" charset="0"/>
                <a:ea typeface="Verdana" panose="020B0604030504040204" pitchFamily="34" charset="0"/>
              </a:rPr>
              <a:t>С момента создания БРК: 33 193 - создано рабочих мест, 135 - профинансировано инвестиционных проектов.</a:t>
            </a:r>
            <a:endParaRPr lang="en" sz="1200" i="1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117DD4C0-D833-4B7D-112D-9E21ACFFB8F6}"/>
              </a:ext>
            </a:extLst>
          </p:cNvPr>
          <p:cNvGrpSpPr/>
          <p:nvPr/>
        </p:nvGrpSpPr>
        <p:grpSpPr>
          <a:xfrm>
            <a:off x="296326" y="1542124"/>
            <a:ext cx="612000" cy="612000"/>
            <a:chOff x="4091659" y="2258092"/>
            <a:chExt cx="612000" cy="612000"/>
          </a:xfrm>
          <a:noFill/>
        </p:grpSpPr>
        <p:sp>
          <p:nvSpPr>
            <p:cNvPr id="32" name="Oval 118">
              <a:extLst>
                <a:ext uri="{FF2B5EF4-FFF2-40B4-BE49-F238E27FC236}">
                  <a16:creationId xmlns:a16="http://schemas.microsoft.com/office/drawing/2014/main" id="{E9E840CB-9978-57AB-71F4-4AF212F9C9CD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grpFill/>
            <a:ln w="3175" cap="flat" cmpd="sng" algn="ctr">
              <a:solidFill>
                <a:srgbClr val="406D6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33" name="Freeform 4807">
              <a:extLst>
                <a:ext uri="{FF2B5EF4-FFF2-40B4-BE49-F238E27FC236}">
                  <a16:creationId xmlns:a16="http://schemas.microsoft.com/office/drawing/2014/main" id="{B0E5C595-1766-4F22-B978-51E410321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1541" y="2357405"/>
              <a:ext cx="392236" cy="350561"/>
            </a:xfrm>
            <a:custGeom>
              <a:avLst/>
              <a:gdLst>
                <a:gd name="T0" fmla="*/ 84 w 320"/>
                <a:gd name="T1" fmla="*/ 24 h 286"/>
                <a:gd name="T2" fmla="*/ 86 w 320"/>
                <a:gd name="T3" fmla="*/ 18 h 286"/>
                <a:gd name="T4" fmla="*/ 92 w 320"/>
                <a:gd name="T5" fmla="*/ 14 h 286"/>
                <a:gd name="T6" fmla="*/ 134 w 320"/>
                <a:gd name="T7" fmla="*/ 2 h 286"/>
                <a:gd name="T8" fmla="*/ 160 w 320"/>
                <a:gd name="T9" fmla="*/ 0 h 286"/>
                <a:gd name="T10" fmla="*/ 208 w 320"/>
                <a:gd name="T11" fmla="*/ 8 h 286"/>
                <a:gd name="T12" fmla="*/ 228 w 320"/>
                <a:gd name="T13" fmla="*/ 14 h 286"/>
                <a:gd name="T14" fmla="*/ 236 w 320"/>
                <a:gd name="T15" fmla="*/ 24 h 286"/>
                <a:gd name="T16" fmla="*/ 216 w 320"/>
                <a:gd name="T17" fmla="*/ 42 h 286"/>
                <a:gd name="T18" fmla="*/ 216 w 320"/>
                <a:gd name="T19" fmla="*/ 30 h 286"/>
                <a:gd name="T20" fmla="*/ 178 w 320"/>
                <a:gd name="T21" fmla="*/ 22 h 286"/>
                <a:gd name="T22" fmla="*/ 160 w 320"/>
                <a:gd name="T23" fmla="*/ 20 h 286"/>
                <a:gd name="T24" fmla="*/ 128 w 320"/>
                <a:gd name="T25" fmla="*/ 24 h 286"/>
                <a:gd name="T26" fmla="*/ 104 w 320"/>
                <a:gd name="T27" fmla="*/ 42 h 286"/>
                <a:gd name="T28" fmla="*/ 132 w 320"/>
                <a:gd name="T29" fmla="*/ 160 h 286"/>
                <a:gd name="T30" fmla="*/ 188 w 320"/>
                <a:gd name="T31" fmla="*/ 146 h 286"/>
                <a:gd name="T32" fmla="*/ 188 w 320"/>
                <a:gd name="T33" fmla="*/ 160 h 286"/>
                <a:gd name="T34" fmla="*/ 274 w 320"/>
                <a:gd name="T35" fmla="*/ 148 h 286"/>
                <a:gd name="T36" fmla="*/ 320 w 320"/>
                <a:gd name="T37" fmla="*/ 138 h 286"/>
                <a:gd name="T38" fmla="*/ 320 w 320"/>
                <a:gd name="T39" fmla="*/ 72 h 286"/>
                <a:gd name="T40" fmla="*/ 314 w 320"/>
                <a:gd name="T41" fmla="*/ 58 h 286"/>
                <a:gd name="T42" fmla="*/ 300 w 320"/>
                <a:gd name="T43" fmla="*/ 52 h 286"/>
                <a:gd name="T44" fmla="*/ 20 w 320"/>
                <a:gd name="T45" fmla="*/ 52 h 286"/>
                <a:gd name="T46" fmla="*/ 6 w 320"/>
                <a:gd name="T47" fmla="*/ 58 h 286"/>
                <a:gd name="T48" fmla="*/ 0 w 320"/>
                <a:gd name="T49" fmla="*/ 72 h 286"/>
                <a:gd name="T50" fmla="*/ 0 w 320"/>
                <a:gd name="T51" fmla="*/ 138 h 286"/>
                <a:gd name="T52" fmla="*/ 46 w 320"/>
                <a:gd name="T53" fmla="*/ 148 h 286"/>
                <a:gd name="T54" fmla="*/ 132 w 320"/>
                <a:gd name="T55" fmla="*/ 160 h 286"/>
                <a:gd name="T56" fmla="*/ 174 w 320"/>
                <a:gd name="T57" fmla="*/ 176 h 286"/>
                <a:gd name="T58" fmla="*/ 146 w 320"/>
                <a:gd name="T59" fmla="*/ 160 h 286"/>
                <a:gd name="T60" fmla="*/ 174 w 320"/>
                <a:gd name="T61" fmla="*/ 176 h 286"/>
                <a:gd name="T62" fmla="*/ 320 w 320"/>
                <a:gd name="T63" fmla="*/ 266 h 286"/>
                <a:gd name="T64" fmla="*/ 318 w 320"/>
                <a:gd name="T65" fmla="*/ 274 h 286"/>
                <a:gd name="T66" fmla="*/ 308 w 320"/>
                <a:gd name="T67" fmla="*/ 284 h 286"/>
                <a:gd name="T68" fmla="*/ 20 w 320"/>
                <a:gd name="T69" fmla="*/ 286 h 286"/>
                <a:gd name="T70" fmla="*/ 12 w 320"/>
                <a:gd name="T71" fmla="*/ 284 h 286"/>
                <a:gd name="T72" fmla="*/ 2 w 320"/>
                <a:gd name="T73" fmla="*/ 274 h 286"/>
                <a:gd name="T74" fmla="*/ 0 w 320"/>
                <a:gd name="T75" fmla="*/ 154 h 286"/>
                <a:gd name="T76" fmla="*/ 20 w 320"/>
                <a:gd name="T77" fmla="*/ 160 h 286"/>
                <a:gd name="T78" fmla="*/ 88 w 320"/>
                <a:gd name="T79" fmla="*/ 172 h 286"/>
                <a:gd name="T80" fmla="*/ 132 w 320"/>
                <a:gd name="T81" fmla="*/ 190 h 286"/>
                <a:gd name="T82" fmla="*/ 188 w 320"/>
                <a:gd name="T83" fmla="*/ 176 h 286"/>
                <a:gd name="T84" fmla="*/ 232 w 320"/>
                <a:gd name="T85" fmla="*/ 172 h 286"/>
                <a:gd name="T86" fmla="*/ 300 w 320"/>
                <a:gd name="T87" fmla="*/ 160 h 286"/>
                <a:gd name="T88" fmla="*/ 320 w 320"/>
                <a:gd name="T89" fmla="*/ 154 h 286"/>
                <a:gd name="T90" fmla="*/ 56 w 320"/>
                <a:gd name="T91" fmla="*/ 266 h 286"/>
                <a:gd name="T92" fmla="*/ 52 w 320"/>
                <a:gd name="T93" fmla="*/ 252 h 286"/>
                <a:gd name="T94" fmla="*/ 46 w 320"/>
                <a:gd name="T95" fmla="*/ 240 h 286"/>
                <a:gd name="T96" fmla="*/ 34 w 320"/>
                <a:gd name="T97" fmla="*/ 232 h 286"/>
                <a:gd name="T98" fmla="*/ 20 w 320"/>
                <a:gd name="T99" fmla="*/ 230 h 286"/>
                <a:gd name="T100" fmla="*/ 56 w 320"/>
                <a:gd name="T101" fmla="*/ 266 h 286"/>
                <a:gd name="T102" fmla="*/ 300 w 320"/>
                <a:gd name="T103" fmla="*/ 230 h 286"/>
                <a:gd name="T104" fmla="*/ 286 w 320"/>
                <a:gd name="T105" fmla="*/ 232 h 286"/>
                <a:gd name="T106" fmla="*/ 274 w 320"/>
                <a:gd name="T107" fmla="*/ 240 h 286"/>
                <a:gd name="T108" fmla="*/ 268 w 320"/>
                <a:gd name="T109" fmla="*/ 252 h 286"/>
                <a:gd name="T110" fmla="*/ 264 w 320"/>
                <a:gd name="T111" fmla="*/ 266 h 286"/>
                <a:gd name="T112" fmla="*/ 300 w 320"/>
                <a:gd name="T113" fmla="*/ 23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86">
                  <a:moveTo>
                    <a:pt x="84" y="42"/>
                  </a:moveTo>
                  <a:lnTo>
                    <a:pt x="84" y="24"/>
                  </a:lnTo>
                  <a:lnTo>
                    <a:pt x="84" y="24"/>
                  </a:lnTo>
                  <a:lnTo>
                    <a:pt x="86" y="18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112" y="8"/>
                  </a:lnTo>
                  <a:lnTo>
                    <a:pt x="13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86" y="2"/>
                  </a:lnTo>
                  <a:lnTo>
                    <a:pt x="208" y="8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4" y="18"/>
                  </a:lnTo>
                  <a:lnTo>
                    <a:pt x="236" y="24"/>
                  </a:lnTo>
                  <a:lnTo>
                    <a:pt x="236" y="42"/>
                  </a:lnTo>
                  <a:lnTo>
                    <a:pt x="216" y="42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192" y="24"/>
                  </a:lnTo>
                  <a:lnTo>
                    <a:pt x="17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42" y="22"/>
                  </a:lnTo>
                  <a:lnTo>
                    <a:pt x="128" y="24"/>
                  </a:lnTo>
                  <a:lnTo>
                    <a:pt x="104" y="30"/>
                  </a:lnTo>
                  <a:lnTo>
                    <a:pt x="104" y="42"/>
                  </a:lnTo>
                  <a:lnTo>
                    <a:pt x="84" y="42"/>
                  </a:lnTo>
                  <a:close/>
                  <a:moveTo>
                    <a:pt x="132" y="160"/>
                  </a:moveTo>
                  <a:lnTo>
                    <a:pt x="132" y="146"/>
                  </a:lnTo>
                  <a:lnTo>
                    <a:pt x="188" y="146"/>
                  </a:lnTo>
                  <a:lnTo>
                    <a:pt x="188" y="160"/>
                  </a:lnTo>
                  <a:lnTo>
                    <a:pt x="188" y="160"/>
                  </a:lnTo>
                  <a:lnTo>
                    <a:pt x="234" y="156"/>
                  </a:lnTo>
                  <a:lnTo>
                    <a:pt x="274" y="148"/>
                  </a:lnTo>
                  <a:lnTo>
                    <a:pt x="302" y="142"/>
                  </a:lnTo>
                  <a:lnTo>
                    <a:pt x="320" y="138"/>
                  </a:lnTo>
                  <a:lnTo>
                    <a:pt x="320" y="72"/>
                  </a:lnTo>
                  <a:lnTo>
                    <a:pt x="320" y="72"/>
                  </a:lnTo>
                  <a:lnTo>
                    <a:pt x="318" y="64"/>
                  </a:lnTo>
                  <a:lnTo>
                    <a:pt x="314" y="58"/>
                  </a:lnTo>
                  <a:lnTo>
                    <a:pt x="308" y="54"/>
                  </a:lnTo>
                  <a:lnTo>
                    <a:pt x="30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54"/>
                  </a:lnTo>
                  <a:lnTo>
                    <a:pt x="6" y="58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8" y="142"/>
                  </a:lnTo>
                  <a:lnTo>
                    <a:pt x="46" y="148"/>
                  </a:lnTo>
                  <a:lnTo>
                    <a:pt x="86" y="156"/>
                  </a:lnTo>
                  <a:lnTo>
                    <a:pt x="132" y="160"/>
                  </a:lnTo>
                  <a:lnTo>
                    <a:pt x="132" y="160"/>
                  </a:lnTo>
                  <a:close/>
                  <a:moveTo>
                    <a:pt x="174" y="176"/>
                  </a:moveTo>
                  <a:lnTo>
                    <a:pt x="174" y="160"/>
                  </a:lnTo>
                  <a:lnTo>
                    <a:pt x="146" y="160"/>
                  </a:lnTo>
                  <a:lnTo>
                    <a:pt x="146" y="176"/>
                  </a:lnTo>
                  <a:lnTo>
                    <a:pt x="174" y="176"/>
                  </a:lnTo>
                  <a:close/>
                  <a:moveTo>
                    <a:pt x="320" y="154"/>
                  </a:moveTo>
                  <a:lnTo>
                    <a:pt x="320" y="266"/>
                  </a:lnTo>
                  <a:lnTo>
                    <a:pt x="320" y="266"/>
                  </a:lnTo>
                  <a:lnTo>
                    <a:pt x="318" y="274"/>
                  </a:lnTo>
                  <a:lnTo>
                    <a:pt x="314" y="280"/>
                  </a:lnTo>
                  <a:lnTo>
                    <a:pt x="308" y="284"/>
                  </a:lnTo>
                  <a:lnTo>
                    <a:pt x="30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2" y="284"/>
                  </a:lnTo>
                  <a:lnTo>
                    <a:pt x="6" y="280"/>
                  </a:lnTo>
                  <a:lnTo>
                    <a:pt x="2" y="274"/>
                  </a:lnTo>
                  <a:lnTo>
                    <a:pt x="0" y="26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0" y="160"/>
                  </a:lnTo>
                  <a:lnTo>
                    <a:pt x="50" y="166"/>
                  </a:lnTo>
                  <a:lnTo>
                    <a:pt x="88" y="172"/>
                  </a:lnTo>
                  <a:lnTo>
                    <a:pt x="132" y="176"/>
                  </a:lnTo>
                  <a:lnTo>
                    <a:pt x="132" y="190"/>
                  </a:lnTo>
                  <a:lnTo>
                    <a:pt x="188" y="190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32" y="172"/>
                  </a:lnTo>
                  <a:lnTo>
                    <a:pt x="270" y="166"/>
                  </a:lnTo>
                  <a:lnTo>
                    <a:pt x="300" y="160"/>
                  </a:lnTo>
                  <a:lnTo>
                    <a:pt x="320" y="154"/>
                  </a:lnTo>
                  <a:lnTo>
                    <a:pt x="320" y="154"/>
                  </a:lnTo>
                  <a:close/>
                  <a:moveTo>
                    <a:pt x="56" y="266"/>
                  </a:moveTo>
                  <a:lnTo>
                    <a:pt x="56" y="266"/>
                  </a:lnTo>
                  <a:lnTo>
                    <a:pt x="56" y="258"/>
                  </a:lnTo>
                  <a:lnTo>
                    <a:pt x="52" y="252"/>
                  </a:lnTo>
                  <a:lnTo>
                    <a:pt x="50" y="246"/>
                  </a:lnTo>
                  <a:lnTo>
                    <a:pt x="46" y="240"/>
                  </a:lnTo>
                  <a:lnTo>
                    <a:pt x="40" y="236"/>
                  </a:lnTo>
                  <a:lnTo>
                    <a:pt x="34" y="232"/>
                  </a:lnTo>
                  <a:lnTo>
                    <a:pt x="28" y="230"/>
                  </a:lnTo>
                  <a:lnTo>
                    <a:pt x="20" y="230"/>
                  </a:lnTo>
                  <a:lnTo>
                    <a:pt x="20" y="266"/>
                  </a:lnTo>
                  <a:lnTo>
                    <a:pt x="56" y="266"/>
                  </a:lnTo>
                  <a:close/>
                  <a:moveTo>
                    <a:pt x="300" y="230"/>
                  </a:moveTo>
                  <a:lnTo>
                    <a:pt x="300" y="230"/>
                  </a:lnTo>
                  <a:lnTo>
                    <a:pt x="292" y="230"/>
                  </a:lnTo>
                  <a:lnTo>
                    <a:pt x="286" y="232"/>
                  </a:lnTo>
                  <a:lnTo>
                    <a:pt x="280" y="236"/>
                  </a:lnTo>
                  <a:lnTo>
                    <a:pt x="274" y="240"/>
                  </a:lnTo>
                  <a:lnTo>
                    <a:pt x="270" y="246"/>
                  </a:lnTo>
                  <a:lnTo>
                    <a:pt x="268" y="252"/>
                  </a:lnTo>
                  <a:lnTo>
                    <a:pt x="264" y="258"/>
                  </a:lnTo>
                  <a:lnTo>
                    <a:pt x="264" y="266"/>
                  </a:lnTo>
                  <a:lnTo>
                    <a:pt x="300" y="266"/>
                  </a:lnTo>
                  <a:lnTo>
                    <a:pt x="300" y="230"/>
                  </a:lnTo>
                  <a:close/>
                </a:path>
              </a:pathLst>
            </a:custGeom>
            <a:grpFill/>
            <a:ln>
              <a:solidFill>
                <a:srgbClr val="406D6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0" name="Group 27">
            <a:extLst>
              <a:ext uri="{FF2B5EF4-FFF2-40B4-BE49-F238E27FC236}">
                <a16:creationId xmlns:a16="http://schemas.microsoft.com/office/drawing/2014/main" id="{0D81D81E-6672-5393-5A81-8F8E94D89779}"/>
              </a:ext>
            </a:extLst>
          </p:cNvPr>
          <p:cNvGrpSpPr/>
          <p:nvPr/>
        </p:nvGrpSpPr>
        <p:grpSpPr>
          <a:xfrm>
            <a:off x="296326" y="5121256"/>
            <a:ext cx="612000" cy="612000"/>
            <a:chOff x="1467520" y="5907019"/>
            <a:chExt cx="612000" cy="612000"/>
          </a:xfrm>
          <a:noFill/>
        </p:grpSpPr>
        <p:sp>
          <p:nvSpPr>
            <p:cNvPr id="41" name="Oval 139">
              <a:extLst>
                <a:ext uri="{FF2B5EF4-FFF2-40B4-BE49-F238E27FC236}">
                  <a16:creationId xmlns:a16="http://schemas.microsoft.com/office/drawing/2014/main" id="{4D4B7DB5-F9BB-D89F-5289-193BBAF11B82}"/>
                </a:ext>
              </a:extLst>
            </p:cNvPr>
            <p:cNvSpPr/>
            <p:nvPr/>
          </p:nvSpPr>
          <p:spPr bwMode="ltGray">
            <a:xfrm>
              <a:off x="1467520" y="5907019"/>
              <a:ext cx="612000" cy="612000"/>
            </a:xfrm>
            <a:prstGeom prst="ellipse">
              <a:avLst/>
            </a:prstGeom>
            <a:grpFill/>
            <a:ln w="3175" cap="flat" cmpd="sng" algn="ctr">
              <a:solidFill>
                <a:srgbClr val="406D6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42" name="Freeform 4831">
              <a:extLst>
                <a:ext uri="{FF2B5EF4-FFF2-40B4-BE49-F238E27FC236}">
                  <a16:creationId xmlns:a16="http://schemas.microsoft.com/office/drawing/2014/main" id="{489FE4F7-C7A5-746F-813F-97E7162A3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671" y="6096691"/>
              <a:ext cx="501699" cy="270719"/>
            </a:xfrm>
            <a:custGeom>
              <a:avLst/>
              <a:gdLst>
                <a:gd name="T0" fmla="*/ 300 w 404"/>
                <a:gd name="T1" fmla="*/ 166 h 218"/>
                <a:gd name="T2" fmla="*/ 288 w 404"/>
                <a:gd name="T3" fmla="*/ 172 h 218"/>
                <a:gd name="T4" fmla="*/ 272 w 404"/>
                <a:gd name="T5" fmla="*/ 184 h 218"/>
                <a:gd name="T6" fmla="*/ 252 w 404"/>
                <a:gd name="T7" fmla="*/ 170 h 218"/>
                <a:gd name="T8" fmla="*/ 244 w 404"/>
                <a:gd name="T9" fmla="*/ 186 h 218"/>
                <a:gd name="T10" fmla="*/ 232 w 404"/>
                <a:gd name="T11" fmla="*/ 188 h 218"/>
                <a:gd name="T12" fmla="*/ 226 w 404"/>
                <a:gd name="T13" fmla="*/ 188 h 218"/>
                <a:gd name="T14" fmla="*/ 216 w 404"/>
                <a:gd name="T15" fmla="*/ 166 h 218"/>
                <a:gd name="T16" fmla="*/ 192 w 404"/>
                <a:gd name="T17" fmla="*/ 154 h 218"/>
                <a:gd name="T18" fmla="*/ 178 w 404"/>
                <a:gd name="T19" fmla="*/ 142 h 218"/>
                <a:gd name="T20" fmla="*/ 160 w 404"/>
                <a:gd name="T21" fmla="*/ 138 h 218"/>
                <a:gd name="T22" fmla="*/ 134 w 404"/>
                <a:gd name="T23" fmla="*/ 120 h 218"/>
                <a:gd name="T24" fmla="*/ 106 w 404"/>
                <a:gd name="T25" fmla="*/ 136 h 218"/>
                <a:gd name="T26" fmla="*/ 74 w 404"/>
                <a:gd name="T27" fmla="*/ 124 h 218"/>
                <a:gd name="T28" fmla="*/ 94 w 404"/>
                <a:gd name="T29" fmla="*/ 42 h 218"/>
                <a:gd name="T30" fmla="*/ 138 w 404"/>
                <a:gd name="T31" fmla="*/ 38 h 218"/>
                <a:gd name="T32" fmla="*/ 134 w 404"/>
                <a:gd name="T33" fmla="*/ 66 h 218"/>
                <a:gd name="T34" fmla="*/ 150 w 404"/>
                <a:gd name="T35" fmla="*/ 88 h 218"/>
                <a:gd name="T36" fmla="*/ 178 w 404"/>
                <a:gd name="T37" fmla="*/ 92 h 218"/>
                <a:gd name="T38" fmla="*/ 288 w 404"/>
                <a:gd name="T39" fmla="*/ 92 h 218"/>
                <a:gd name="T40" fmla="*/ 294 w 404"/>
                <a:gd name="T41" fmla="*/ 100 h 218"/>
                <a:gd name="T42" fmla="*/ 320 w 404"/>
                <a:gd name="T43" fmla="*/ 144 h 218"/>
                <a:gd name="T44" fmla="*/ 134 w 404"/>
                <a:gd name="T45" fmla="*/ 132 h 218"/>
                <a:gd name="T46" fmla="*/ 118 w 404"/>
                <a:gd name="T47" fmla="*/ 142 h 218"/>
                <a:gd name="T48" fmla="*/ 102 w 404"/>
                <a:gd name="T49" fmla="*/ 190 h 218"/>
                <a:gd name="T50" fmla="*/ 118 w 404"/>
                <a:gd name="T51" fmla="*/ 198 h 218"/>
                <a:gd name="T52" fmla="*/ 130 w 404"/>
                <a:gd name="T53" fmla="*/ 204 h 218"/>
                <a:gd name="T54" fmla="*/ 146 w 404"/>
                <a:gd name="T55" fmla="*/ 214 h 218"/>
                <a:gd name="T56" fmla="*/ 162 w 404"/>
                <a:gd name="T57" fmla="*/ 204 h 218"/>
                <a:gd name="T58" fmla="*/ 174 w 404"/>
                <a:gd name="T59" fmla="*/ 216 h 218"/>
                <a:gd name="T60" fmla="*/ 188 w 404"/>
                <a:gd name="T61" fmla="*/ 218 h 218"/>
                <a:gd name="T62" fmla="*/ 208 w 404"/>
                <a:gd name="T63" fmla="*/ 194 h 218"/>
                <a:gd name="T64" fmla="*/ 202 w 404"/>
                <a:gd name="T65" fmla="*/ 168 h 218"/>
                <a:gd name="T66" fmla="*/ 182 w 404"/>
                <a:gd name="T67" fmla="*/ 170 h 218"/>
                <a:gd name="T68" fmla="*/ 172 w 404"/>
                <a:gd name="T69" fmla="*/ 152 h 218"/>
                <a:gd name="T70" fmla="*/ 156 w 404"/>
                <a:gd name="T71" fmla="*/ 150 h 218"/>
                <a:gd name="T72" fmla="*/ 146 w 404"/>
                <a:gd name="T73" fmla="*/ 138 h 218"/>
                <a:gd name="T74" fmla="*/ 378 w 404"/>
                <a:gd name="T75" fmla="*/ 0 h 218"/>
                <a:gd name="T76" fmla="*/ 394 w 404"/>
                <a:gd name="T77" fmla="*/ 160 h 218"/>
                <a:gd name="T78" fmla="*/ 402 w 404"/>
                <a:gd name="T79" fmla="*/ 70 h 218"/>
                <a:gd name="T80" fmla="*/ 26 w 404"/>
                <a:gd name="T81" fmla="*/ 0 h 218"/>
                <a:gd name="T82" fmla="*/ 0 w 404"/>
                <a:gd name="T83" fmla="*/ 96 h 218"/>
                <a:gd name="T84" fmla="*/ 18 w 404"/>
                <a:gd name="T85" fmla="*/ 178 h 218"/>
                <a:gd name="T86" fmla="*/ 96 w 404"/>
                <a:gd name="T87" fmla="*/ 154 h 218"/>
                <a:gd name="T88" fmla="*/ 68 w 404"/>
                <a:gd name="T89" fmla="*/ 142 h 218"/>
                <a:gd name="T90" fmla="*/ 74 w 404"/>
                <a:gd name="T91" fmla="*/ 170 h 218"/>
                <a:gd name="T92" fmla="*/ 88 w 404"/>
                <a:gd name="T93" fmla="*/ 172 h 218"/>
                <a:gd name="T94" fmla="*/ 306 w 404"/>
                <a:gd name="T95" fmla="*/ 34 h 218"/>
                <a:gd name="T96" fmla="*/ 230 w 404"/>
                <a:gd name="T97" fmla="*/ 8 h 218"/>
                <a:gd name="T98" fmla="*/ 192 w 404"/>
                <a:gd name="T99" fmla="*/ 2 h 218"/>
                <a:gd name="T100" fmla="*/ 190 w 404"/>
                <a:gd name="T101" fmla="*/ 0 h 218"/>
                <a:gd name="T102" fmla="*/ 182 w 404"/>
                <a:gd name="T103" fmla="*/ 2 h 218"/>
                <a:gd name="T104" fmla="*/ 148 w 404"/>
                <a:gd name="T105" fmla="*/ 44 h 218"/>
                <a:gd name="T106" fmla="*/ 156 w 404"/>
                <a:gd name="T107" fmla="*/ 78 h 218"/>
                <a:gd name="T108" fmla="*/ 180 w 404"/>
                <a:gd name="T109" fmla="*/ 78 h 218"/>
                <a:gd name="T110" fmla="*/ 292 w 404"/>
                <a:gd name="T111" fmla="*/ 82 h 218"/>
                <a:gd name="T112" fmla="*/ 304 w 404"/>
                <a:gd name="T113" fmla="*/ 94 h 218"/>
                <a:gd name="T114" fmla="*/ 328 w 404"/>
                <a:gd name="T115" fmla="*/ 1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218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grpFill/>
            <a:ln>
              <a:solidFill>
                <a:srgbClr val="406D6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49" name="Group 10">
            <a:extLst>
              <a:ext uri="{FF2B5EF4-FFF2-40B4-BE49-F238E27FC236}">
                <a16:creationId xmlns:a16="http://schemas.microsoft.com/office/drawing/2014/main" id="{2E406AFB-7073-A4E6-74B2-90CA67DDFC69}"/>
              </a:ext>
            </a:extLst>
          </p:cNvPr>
          <p:cNvGrpSpPr/>
          <p:nvPr/>
        </p:nvGrpSpPr>
        <p:grpSpPr>
          <a:xfrm>
            <a:off x="6593714" y="1561054"/>
            <a:ext cx="612000" cy="612000"/>
            <a:chOff x="1467520" y="2258092"/>
            <a:chExt cx="612000" cy="612000"/>
          </a:xfrm>
          <a:noFill/>
        </p:grpSpPr>
        <p:sp>
          <p:nvSpPr>
            <p:cNvPr id="50" name="Oval 115">
              <a:extLst>
                <a:ext uri="{FF2B5EF4-FFF2-40B4-BE49-F238E27FC236}">
                  <a16:creationId xmlns:a16="http://schemas.microsoft.com/office/drawing/2014/main" id="{3BAFBAD3-CB6B-3306-A787-FF0A64B78829}"/>
                </a:ext>
              </a:extLst>
            </p:cNvPr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grpFill/>
            <a:ln w="3175" cap="flat" cmpd="sng" algn="ctr">
              <a:solidFill>
                <a:srgbClr val="406D6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51" name="Freeform 4803">
              <a:extLst>
                <a:ext uri="{FF2B5EF4-FFF2-40B4-BE49-F238E27FC236}">
                  <a16:creationId xmlns:a16="http://schemas.microsoft.com/office/drawing/2014/main" id="{B9368B3B-D6DF-778E-D2E5-B0C3191EA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3081" y="2365878"/>
              <a:ext cx="460878" cy="335852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grpFill/>
            <a:ln>
              <a:solidFill>
                <a:srgbClr val="406D6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2" name="Group 12">
            <a:extLst>
              <a:ext uri="{FF2B5EF4-FFF2-40B4-BE49-F238E27FC236}">
                <a16:creationId xmlns:a16="http://schemas.microsoft.com/office/drawing/2014/main" id="{A2763627-24C6-C80C-4166-15B8BB0627A2}"/>
              </a:ext>
            </a:extLst>
          </p:cNvPr>
          <p:cNvGrpSpPr/>
          <p:nvPr/>
        </p:nvGrpSpPr>
        <p:grpSpPr>
          <a:xfrm>
            <a:off x="296326" y="4207033"/>
            <a:ext cx="612000" cy="612000"/>
            <a:chOff x="3216946" y="2258092"/>
            <a:chExt cx="612000" cy="612000"/>
          </a:xfrm>
          <a:noFill/>
        </p:grpSpPr>
        <p:sp>
          <p:nvSpPr>
            <p:cNvPr id="53" name="Oval 117">
              <a:extLst>
                <a:ext uri="{FF2B5EF4-FFF2-40B4-BE49-F238E27FC236}">
                  <a16:creationId xmlns:a16="http://schemas.microsoft.com/office/drawing/2014/main" id="{98A4583F-2D17-4BF8-6FB7-AD97BE69487B}"/>
                </a:ext>
              </a:extLst>
            </p:cNvPr>
            <p:cNvSpPr/>
            <p:nvPr/>
          </p:nvSpPr>
          <p:spPr bwMode="ltGray">
            <a:xfrm>
              <a:off x="3216946" y="2258092"/>
              <a:ext cx="612000" cy="612000"/>
            </a:xfrm>
            <a:prstGeom prst="ellipse">
              <a:avLst/>
            </a:prstGeom>
            <a:grpFill/>
            <a:ln w="3175" cap="flat" cmpd="sng" algn="ctr">
              <a:solidFill>
                <a:srgbClr val="406D6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4806">
              <a:extLst>
                <a:ext uri="{FF2B5EF4-FFF2-40B4-BE49-F238E27FC236}">
                  <a16:creationId xmlns:a16="http://schemas.microsoft.com/office/drawing/2014/main" id="{A10809CF-95FA-798A-EE1E-EFA846FCA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9862" y="2321752"/>
              <a:ext cx="446169" cy="392236"/>
            </a:xfrm>
            <a:custGeom>
              <a:avLst/>
              <a:gdLst>
                <a:gd name="T0" fmla="*/ 310 w 364"/>
                <a:gd name="T1" fmla="*/ 104 h 320"/>
                <a:gd name="T2" fmla="*/ 314 w 364"/>
                <a:gd name="T3" fmla="*/ 242 h 320"/>
                <a:gd name="T4" fmla="*/ 304 w 364"/>
                <a:gd name="T5" fmla="*/ 252 h 320"/>
                <a:gd name="T6" fmla="*/ 276 w 364"/>
                <a:gd name="T7" fmla="*/ 248 h 320"/>
                <a:gd name="T8" fmla="*/ 274 w 364"/>
                <a:gd name="T9" fmla="*/ 110 h 320"/>
                <a:gd name="T10" fmla="*/ 284 w 364"/>
                <a:gd name="T11" fmla="*/ 100 h 320"/>
                <a:gd name="T12" fmla="*/ 26 w 364"/>
                <a:gd name="T13" fmla="*/ 66 h 320"/>
                <a:gd name="T14" fmla="*/ 178 w 364"/>
                <a:gd name="T15" fmla="*/ 0 h 320"/>
                <a:gd name="T16" fmla="*/ 180 w 364"/>
                <a:gd name="T17" fmla="*/ 0 h 320"/>
                <a:gd name="T18" fmla="*/ 184 w 364"/>
                <a:gd name="T19" fmla="*/ 0 h 320"/>
                <a:gd name="T20" fmla="*/ 186 w 364"/>
                <a:gd name="T21" fmla="*/ 0 h 320"/>
                <a:gd name="T22" fmla="*/ 332 w 364"/>
                <a:gd name="T23" fmla="*/ 62 h 320"/>
                <a:gd name="T24" fmla="*/ 338 w 364"/>
                <a:gd name="T25" fmla="*/ 74 h 320"/>
                <a:gd name="T26" fmla="*/ 328 w 364"/>
                <a:gd name="T27" fmla="*/ 82 h 320"/>
                <a:gd name="T28" fmla="*/ 36 w 364"/>
                <a:gd name="T29" fmla="*/ 82 h 320"/>
                <a:gd name="T30" fmla="*/ 26 w 364"/>
                <a:gd name="T31" fmla="*/ 72 h 320"/>
                <a:gd name="T32" fmla="*/ 168 w 364"/>
                <a:gd name="T33" fmla="*/ 56 h 320"/>
                <a:gd name="T34" fmla="*/ 190 w 364"/>
                <a:gd name="T35" fmla="*/ 60 h 320"/>
                <a:gd name="T36" fmla="*/ 200 w 364"/>
                <a:gd name="T37" fmla="*/ 42 h 320"/>
                <a:gd name="T38" fmla="*/ 182 w 364"/>
                <a:gd name="T39" fmla="*/ 24 h 320"/>
                <a:gd name="T40" fmla="*/ 164 w 364"/>
                <a:gd name="T41" fmla="*/ 36 h 320"/>
                <a:gd name="T42" fmla="*/ 230 w 364"/>
                <a:gd name="T43" fmla="*/ 252 h 320"/>
                <a:gd name="T44" fmla="*/ 240 w 364"/>
                <a:gd name="T45" fmla="*/ 242 h 320"/>
                <a:gd name="T46" fmla="*/ 236 w 364"/>
                <a:gd name="T47" fmla="*/ 104 h 320"/>
                <a:gd name="T48" fmla="*/ 134 w 364"/>
                <a:gd name="T49" fmla="*/ 100 h 320"/>
                <a:gd name="T50" fmla="*/ 124 w 364"/>
                <a:gd name="T51" fmla="*/ 110 h 320"/>
                <a:gd name="T52" fmla="*/ 128 w 364"/>
                <a:gd name="T53" fmla="*/ 248 h 320"/>
                <a:gd name="T54" fmla="*/ 162 w 364"/>
                <a:gd name="T55" fmla="*/ 170 h 320"/>
                <a:gd name="T56" fmla="*/ 174 w 364"/>
                <a:gd name="T57" fmla="*/ 152 h 320"/>
                <a:gd name="T58" fmla="*/ 196 w 364"/>
                <a:gd name="T59" fmla="*/ 156 h 320"/>
                <a:gd name="T60" fmla="*/ 230 w 364"/>
                <a:gd name="T61" fmla="*/ 252 h 320"/>
                <a:gd name="T62" fmla="*/ 332 w 364"/>
                <a:gd name="T63" fmla="*/ 286 h 320"/>
                <a:gd name="T64" fmla="*/ 338 w 364"/>
                <a:gd name="T65" fmla="*/ 278 h 320"/>
                <a:gd name="T66" fmla="*/ 328 w 364"/>
                <a:gd name="T67" fmla="*/ 268 h 320"/>
                <a:gd name="T68" fmla="*/ 28 w 364"/>
                <a:gd name="T69" fmla="*/ 270 h 320"/>
                <a:gd name="T70" fmla="*/ 26 w 364"/>
                <a:gd name="T71" fmla="*/ 282 h 320"/>
                <a:gd name="T72" fmla="*/ 36 w 364"/>
                <a:gd name="T73" fmla="*/ 288 h 320"/>
                <a:gd name="T74" fmla="*/ 6 w 364"/>
                <a:gd name="T75" fmla="*/ 302 h 320"/>
                <a:gd name="T76" fmla="*/ 0 w 364"/>
                <a:gd name="T77" fmla="*/ 310 h 320"/>
                <a:gd name="T78" fmla="*/ 10 w 364"/>
                <a:gd name="T79" fmla="*/ 320 h 320"/>
                <a:gd name="T80" fmla="*/ 362 w 364"/>
                <a:gd name="T81" fmla="*/ 318 h 320"/>
                <a:gd name="T82" fmla="*/ 364 w 364"/>
                <a:gd name="T83" fmla="*/ 306 h 320"/>
                <a:gd name="T84" fmla="*/ 354 w 364"/>
                <a:gd name="T85" fmla="*/ 300 h 320"/>
                <a:gd name="T86" fmla="*/ 54 w 364"/>
                <a:gd name="T87" fmla="*/ 104 h 320"/>
                <a:gd name="T88" fmla="*/ 50 w 364"/>
                <a:gd name="T89" fmla="*/ 242 h 320"/>
                <a:gd name="T90" fmla="*/ 60 w 364"/>
                <a:gd name="T91" fmla="*/ 252 h 320"/>
                <a:gd name="T92" fmla="*/ 88 w 364"/>
                <a:gd name="T93" fmla="*/ 248 h 320"/>
                <a:gd name="T94" fmla="*/ 90 w 364"/>
                <a:gd name="T95" fmla="*/ 110 h 320"/>
                <a:gd name="T96" fmla="*/ 80 w 364"/>
                <a:gd name="T97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320">
                  <a:moveTo>
                    <a:pt x="304" y="100"/>
                  </a:moveTo>
                  <a:lnTo>
                    <a:pt x="304" y="100"/>
                  </a:lnTo>
                  <a:lnTo>
                    <a:pt x="308" y="102"/>
                  </a:lnTo>
                  <a:lnTo>
                    <a:pt x="310" y="104"/>
                  </a:lnTo>
                  <a:lnTo>
                    <a:pt x="312" y="106"/>
                  </a:lnTo>
                  <a:lnTo>
                    <a:pt x="314" y="110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2" y="246"/>
                  </a:lnTo>
                  <a:lnTo>
                    <a:pt x="310" y="248"/>
                  </a:lnTo>
                  <a:lnTo>
                    <a:pt x="308" y="250"/>
                  </a:lnTo>
                  <a:lnTo>
                    <a:pt x="304" y="252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0" y="250"/>
                  </a:lnTo>
                  <a:lnTo>
                    <a:pt x="276" y="248"/>
                  </a:lnTo>
                  <a:lnTo>
                    <a:pt x="274" y="246"/>
                  </a:lnTo>
                  <a:lnTo>
                    <a:pt x="274" y="24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76" y="104"/>
                  </a:lnTo>
                  <a:lnTo>
                    <a:pt x="280" y="102"/>
                  </a:lnTo>
                  <a:lnTo>
                    <a:pt x="284" y="100"/>
                  </a:lnTo>
                  <a:lnTo>
                    <a:pt x="304" y="100"/>
                  </a:lnTo>
                  <a:close/>
                  <a:moveTo>
                    <a:pt x="26" y="72"/>
                  </a:moveTo>
                  <a:lnTo>
                    <a:pt x="26" y="72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6" y="78"/>
                  </a:lnTo>
                  <a:lnTo>
                    <a:pt x="332" y="80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0" y="78"/>
                  </a:lnTo>
                  <a:lnTo>
                    <a:pt x="26" y="72"/>
                  </a:lnTo>
                  <a:lnTo>
                    <a:pt x="26" y="72"/>
                  </a:lnTo>
                  <a:close/>
                  <a:moveTo>
                    <a:pt x="164" y="42"/>
                  </a:moveTo>
                  <a:lnTo>
                    <a:pt x="164" y="42"/>
                  </a:lnTo>
                  <a:lnTo>
                    <a:pt x="164" y="50"/>
                  </a:lnTo>
                  <a:lnTo>
                    <a:pt x="168" y="56"/>
                  </a:lnTo>
                  <a:lnTo>
                    <a:pt x="174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90" y="60"/>
                  </a:lnTo>
                  <a:lnTo>
                    <a:pt x="196" y="56"/>
                  </a:lnTo>
                  <a:lnTo>
                    <a:pt x="200" y="50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196" y="30"/>
                  </a:lnTo>
                  <a:lnTo>
                    <a:pt x="190" y="26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4" y="26"/>
                  </a:lnTo>
                  <a:lnTo>
                    <a:pt x="168" y="30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4" y="42"/>
                  </a:lnTo>
                  <a:close/>
                  <a:moveTo>
                    <a:pt x="230" y="252"/>
                  </a:moveTo>
                  <a:lnTo>
                    <a:pt x="230" y="252"/>
                  </a:lnTo>
                  <a:lnTo>
                    <a:pt x="234" y="250"/>
                  </a:lnTo>
                  <a:lnTo>
                    <a:pt x="236" y="248"/>
                  </a:lnTo>
                  <a:lnTo>
                    <a:pt x="238" y="246"/>
                  </a:lnTo>
                  <a:lnTo>
                    <a:pt x="240" y="242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8" y="106"/>
                  </a:lnTo>
                  <a:lnTo>
                    <a:pt x="236" y="104"/>
                  </a:lnTo>
                  <a:lnTo>
                    <a:pt x="234" y="102"/>
                  </a:lnTo>
                  <a:lnTo>
                    <a:pt x="230" y="10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0" y="102"/>
                  </a:lnTo>
                  <a:lnTo>
                    <a:pt x="128" y="104"/>
                  </a:lnTo>
                  <a:lnTo>
                    <a:pt x="126" y="106"/>
                  </a:lnTo>
                  <a:lnTo>
                    <a:pt x="124" y="110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26" y="246"/>
                  </a:lnTo>
                  <a:lnTo>
                    <a:pt x="128" y="248"/>
                  </a:lnTo>
                  <a:lnTo>
                    <a:pt x="130" y="250"/>
                  </a:lnTo>
                  <a:lnTo>
                    <a:pt x="134" y="252"/>
                  </a:lnTo>
                  <a:lnTo>
                    <a:pt x="162" y="252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4" y="162"/>
                  </a:lnTo>
                  <a:lnTo>
                    <a:pt x="168" y="156"/>
                  </a:lnTo>
                  <a:lnTo>
                    <a:pt x="174" y="152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90" y="152"/>
                  </a:lnTo>
                  <a:lnTo>
                    <a:pt x="196" y="156"/>
                  </a:lnTo>
                  <a:lnTo>
                    <a:pt x="200" y="162"/>
                  </a:lnTo>
                  <a:lnTo>
                    <a:pt x="202" y="170"/>
                  </a:lnTo>
                  <a:lnTo>
                    <a:pt x="202" y="252"/>
                  </a:lnTo>
                  <a:lnTo>
                    <a:pt x="230" y="252"/>
                  </a:lnTo>
                  <a:close/>
                  <a:moveTo>
                    <a:pt x="36" y="288"/>
                  </a:moveTo>
                  <a:lnTo>
                    <a:pt x="328" y="288"/>
                  </a:lnTo>
                  <a:lnTo>
                    <a:pt x="328" y="288"/>
                  </a:lnTo>
                  <a:lnTo>
                    <a:pt x="332" y="286"/>
                  </a:lnTo>
                  <a:lnTo>
                    <a:pt x="336" y="284"/>
                  </a:lnTo>
                  <a:lnTo>
                    <a:pt x="338" y="282"/>
                  </a:lnTo>
                  <a:lnTo>
                    <a:pt x="338" y="278"/>
                  </a:lnTo>
                  <a:lnTo>
                    <a:pt x="338" y="278"/>
                  </a:lnTo>
                  <a:lnTo>
                    <a:pt x="338" y="274"/>
                  </a:lnTo>
                  <a:lnTo>
                    <a:pt x="336" y="270"/>
                  </a:lnTo>
                  <a:lnTo>
                    <a:pt x="332" y="268"/>
                  </a:lnTo>
                  <a:lnTo>
                    <a:pt x="328" y="268"/>
                  </a:lnTo>
                  <a:lnTo>
                    <a:pt x="36" y="268"/>
                  </a:lnTo>
                  <a:lnTo>
                    <a:pt x="36" y="268"/>
                  </a:lnTo>
                  <a:lnTo>
                    <a:pt x="32" y="268"/>
                  </a:lnTo>
                  <a:lnTo>
                    <a:pt x="28" y="270"/>
                  </a:lnTo>
                  <a:lnTo>
                    <a:pt x="26" y="274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6" y="282"/>
                  </a:lnTo>
                  <a:lnTo>
                    <a:pt x="28" y="284"/>
                  </a:lnTo>
                  <a:lnTo>
                    <a:pt x="32" y="286"/>
                  </a:lnTo>
                  <a:lnTo>
                    <a:pt x="36" y="288"/>
                  </a:lnTo>
                  <a:lnTo>
                    <a:pt x="36" y="288"/>
                  </a:lnTo>
                  <a:close/>
                  <a:moveTo>
                    <a:pt x="354" y="300"/>
                  </a:moveTo>
                  <a:lnTo>
                    <a:pt x="10" y="300"/>
                  </a:lnTo>
                  <a:lnTo>
                    <a:pt x="10" y="300"/>
                  </a:lnTo>
                  <a:lnTo>
                    <a:pt x="6" y="302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4"/>
                  </a:lnTo>
                  <a:lnTo>
                    <a:pt x="2" y="318"/>
                  </a:lnTo>
                  <a:lnTo>
                    <a:pt x="6" y="320"/>
                  </a:lnTo>
                  <a:lnTo>
                    <a:pt x="10" y="320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8" y="320"/>
                  </a:lnTo>
                  <a:lnTo>
                    <a:pt x="362" y="318"/>
                  </a:lnTo>
                  <a:lnTo>
                    <a:pt x="364" y="314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64" y="306"/>
                  </a:lnTo>
                  <a:lnTo>
                    <a:pt x="362" y="304"/>
                  </a:lnTo>
                  <a:lnTo>
                    <a:pt x="358" y="302"/>
                  </a:lnTo>
                  <a:lnTo>
                    <a:pt x="354" y="300"/>
                  </a:lnTo>
                  <a:lnTo>
                    <a:pt x="354" y="300"/>
                  </a:lnTo>
                  <a:close/>
                  <a:moveTo>
                    <a:pt x="60" y="100"/>
                  </a:moveTo>
                  <a:lnTo>
                    <a:pt x="60" y="100"/>
                  </a:lnTo>
                  <a:lnTo>
                    <a:pt x="56" y="102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10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6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6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80" y="100"/>
                  </a:lnTo>
                  <a:lnTo>
                    <a:pt x="60" y="100"/>
                  </a:lnTo>
                  <a:close/>
                </a:path>
              </a:pathLst>
            </a:custGeom>
            <a:grpFill/>
            <a:ln>
              <a:solidFill>
                <a:srgbClr val="406D6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55" name="Group 6314">
            <a:extLst>
              <a:ext uri="{FF2B5EF4-FFF2-40B4-BE49-F238E27FC236}">
                <a16:creationId xmlns:a16="http://schemas.microsoft.com/office/drawing/2014/main" id="{CF3FB89F-A097-043F-089F-815409F54849}"/>
              </a:ext>
            </a:extLst>
          </p:cNvPr>
          <p:cNvGrpSpPr/>
          <p:nvPr/>
        </p:nvGrpSpPr>
        <p:grpSpPr>
          <a:xfrm>
            <a:off x="299424" y="3311830"/>
            <a:ext cx="612000" cy="612000"/>
            <a:chOff x="9617181" y="4690710"/>
            <a:chExt cx="612000" cy="612000"/>
          </a:xfrm>
          <a:noFill/>
        </p:grpSpPr>
        <p:sp>
          <p:nvSpPr>
            <p:cNvPr id="56" name="Oval 163">
              <a:extLst>
                <a:ext uri="{FF2B5EF4-FFF2-40B4-BE49-F238E27FC236}">
                  <a16:creationId xmlns:a16="http://schemas.microsoft.com/office/drawing/2014/main" id="{019B52B2-4AC7-9C07-71FD-17472ECE2C37}"/>
                </a:ext>
              </a:extLst>
            </p:cNvPr>
            <p:cNvSpPr/>
            <p:nvPr/>
          </p:nvSpPr>
          <p:spPr bwMode="ltGray">
            <a:xfrm>
              <a:off x="9617181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406D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7" name="Freeform 4851">
              <a:extLst>
                <a:ext uri="{FF2B5EF4-FFF2-40B4-BE49-F238E27FC236}">
                  <a16:creationId xmlns:a16="http://schemas.microsoft.com/office/drawing/2014/main" id="{B23ADF09-29C8-D1F2-CAD4-A603C446A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3458" y="4818431"/>
              <a:ext cx="438669" cy="463039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grpFill/>
            <a:ln w="9525">
              <a:solidFill>
                <a:srgbClr val="406D6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961">
            <a:extLst>
              <a:ext uri="{FF2B5EF4-FFF2-40B4-BE49-F238E27FC236}">
                <a16:creationId xmlns:a16="http://schemas.microsoft.com/office/drawing/2014/main" id="{4A77FFF9-0783-6733-D494-E70C84351F60}"/>
              </a:ext>
            </a:extLst>
          </p:cNvPr>
          <p:cNvGrpSpPr/>
          <p:nvPr/>
        </p:nvGrpSpPr>
        <p:grpSpPr>
          <a:xfrm>
            <a:off x="296326" y="2469522"/>
            <a:ext cx="612000" cy="612000"/>
            <a:chOff x="1467520" y="2258092"/>
            <a:chExt cx="612000" cy="612000"/>
          </a:xfrm>
          <a:noFill/>
        </p:grpSpPr>
        <p:sp>
          <p:nvSpPr>
            <p:cNvPr id="59" name="Oval 305">
              <a:extLst>
                <a:ext uri="{FF2B5EF4-FFF2-40B4-BE49-F238E27FC236}">
                  <a16:creationId xmlns:a16="http://schemas.microsoft.com/office/drawing/2014/main" id="{AD0954BC-8D41-A744-9321-D4DE3E98132D}"/>
                </a:ext>
              </a:extLst>
            </p:cNvPr>
            <p:cNvSpPr/>
            <p:nvPr/>
          </p:nvSpPr>
          <p:spPr bwMode="ltGray">
            <a:xfrm>
              <a:off x="1467520" y="2258092"/>
              <a:ext cx="612000" cy="612000"/>
            </a:xfrm>
            <a:prstGeom prst="ellipse">
              <a:avLst/>
            </a:prstGeom>
            <a:grpFill/>
            <a:ln w="3175">
              <a:solidFill>
                <a:srgbClr val="406D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0" name="Freeform 4949">
              <a:extLst>
                <a:ext uri="{FF2B5EF4-FFF2-40B4-BE49-F238E27FC236}">
                  <a16:creationId xmlns:a16="http://schemas.microsoft.com/office/drawing/2014/main" id="{07D286DF-73FC-606A-CCCF-1F7E4C9E8B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4769" y="2337737"/>
              <a:ext cx="397503" cy="421594"/>
            </a:xfrm>
            <a:custGeom>
              <a:avLst/>
              <a:gdLst>
                <a:gd name="T0" fmla="*/ 128 w 330"/>
                <a:gd name="T1" fmla="*/ 144 h 350"/>
                <a:gd name="T2" fmla="*/ 116 w 330"/>
                <a:gd name="T3" fmla="*/ 138 h 350"/>
                <a:gd name="T4" fmla="*/ 126 w 330"/>
                <a:gd name="T5" fmla="*/ 90 h 350"/>
                <a:gd name="T6" fmla="*/ 188 w 330"/>
                <a:gd name="T7" fmla="*/ 52 h 350"/>
                <a:gd name="T8" fmla="*/ 210 w 330"/>
                <a:gd name="T9" fmla="*/ 14 h 350"/>
                <a:gd name="T10" fmla="*/ 250 w 330"/>
                <a:gd name="T11" fmla="*/ 0 h 350"/>
                <a:gd name="T12" fmla="*/ 260 w 330"/>
                <a:gd name="T13" fmla="*/ 10 h 350"/>
                <a:gd name="T14" fmla="*/ 250 w 330"/>
                <a:gd name="T15" fmla="*/ 20 h 350"/>
                <a:gd name="T16" fmla="*/ 214 w 330"/>
                <a:gd name="T17" fmla="*/ 38 h 350"/>
                <a:gd name="T18" fmla="*/ 206 w 330"/>
                <a:gd name="T19" fmla="*/ 66 h 350"/>
                <a:gd name="T20" fmla="*/ 198 w 330"/>
                <a:gd name="T21" fmla="*/ 72 h 350"/>
                <a:gd name="T22" fmla="*/ 172 w 330"/>
                <a:gd name="T23" fmla="*/ 76 h 350"/>
                <a:gd name="T24" fmla="*/ 136 w 330"/>
                <a:gd name="T25" fmla="*/ 122 h 350"/>
                <a:gd name="T26" fmla="*/ 124 w 330"/>
                <a:gd name="T27" fmla="*/ 6 h 350"/>
                <a:gd name="T28" fmla="*/ 100 w 330"/>
                <a:gd name="T29" fmla="*/ 0 h 350"/>
                <a:gd name="T30" fmla="*/ 46 w 330"/>
                <a:gd name="T31" fmla="*/ 44 h 350"/>
                <a:gd name="T32" fmla="*/ 44 w 330"/>
                <a:gd name="T33" fmla="*/ 80 h 350"/>
                <a:gd name="T34" fmla="*/ 58 w 330"/>
                <a:gd name="T35" fmla="*/ 80 h 350"/>
                <a:gd name="T36" fmla="*/ 64 w 330"/>
                <a:gd name="T37" fmla="*/ 52 h 350"/>
                <a:gd name="T38" fmla="*/ 104 w 330"/>
                <a:gd name="T39" fmla="*/ 20 h 350"/>
                <a:gd name="T40" fmla="*/ 124 w 330"/>
                <a:gd name="T41" fmla="*/ 14 h 350"/>
                <a:gd name="T42" fmla="*/ 246 w 330"/>
                <a:gd name="T43" fmla="*/ 34 h 350"/>
                <a:gd name="T44" fmla="*/ 238 w 330"/>
                <a:gd name="T45" fmla="*/ 54 h 350"/>
                <a:gd name="T46" fmla="*/ 208 w 330"/>
                <a:gd name="T47" fmla="*/ 92 h 350"/>
                <a:gd name="T48" fmla="*/ 180 w 330"/>
                <a:gd name="T49" fmla="*/ 98 h 350"/>
                <a:gd name="T50" fmla="*/ 172 w 330"/>
                <a:gd name="T51" fmla="*/ 118 h 350"/>
                <a:gd name="T52" fmla="*/ 150 w 330"/>
                <a:gd name="T53" fmla="*/ 128 h 350"/>
                <a:gd name="T54" fmla="*/ 150 w 330"/>
                <a:gd name="T55" fmla="*/ 142 h 350"/>
                <a:gd name="T56" fmla="*/ 182 w 330"/>
                <a:gd name="T57" fmla="*/ 136 h 350"/>
                <a:gd name="T58" fmla="*/ 222 w 330"/>
                <a:gd name="T59" fmla="*/ 106 h 350"/>
                <a:gd name="T60" fmla="*/ 258 w 330"/>
                <a:gd name="T61" fmla="*/ 56 h 350"/>
                <a:gd name="T62" fmla="*/ 254 w 330"/>
                <a:gd name="T63" fmla="*/ 34 h 350"/>
                <a:gd name="T64" fmla="*/ 158 w 330"/>
                <a:gd name="T65" fmla="*/ 6 h 350"/>
                <a:gd name="T66" fmla="*/ 144 w 330"/>
                <a:gd name="T67" fmla="*/ 0 h 350"/>
                <a:gd name="T68" fmla="*/ 138 w 330"/>
                <a:gd name="T69" fmla="*/ 16 h 350"/>
                <a:gd name="T70" fmla="*/ 124 w 330"/>
                <a:gd name="T71" fmla="*/ 36 h 350"/>
                <a:gd name="T72" fmla="*/ 106 w 330"/>
                <a:gd name="T73" fmla="*/ 42 h 350"/>
                <a:gd name="T74" fmla="*/ 96 w 330"/>
                <a:gd name="T75" fmla="*/ 52 h 350"/>
                <a:gd name="T76" fmla="*/ 106 w 330"/>
                <a:gd name="T77" fmla="*/ 62 h 350"/>
                <a:gd name="T78" fmla="*/ 136 w 330"/>
                <a:gd name="T79" fmla="*/ 52 h 350"/>
                <a:gd name="T80" fmla="*/ 158 w 330"/>
                <a:gd name="T81" fmla="*/ 20 h 350"/>
                <a:gd name="T82" fmla="*/ 242 w 330"/>
                <a:gd name="T83" fmla="*/ 258 h 350"/>
                <a:gd name="T84" fmla="*/ 128 w 330"/>
                <a:gd name="T85" fmla="*/ 252 h 350"/>
                <a:gd name="T86" fmla="*/ 138 w 330"/>
                <a:gd name="T87" fmla="*/ 164 h 350"/>
                <a:gd name="T88" fmla="*/ 114 w 330"/>
                <a:gd name="T89" fmla="*/ 162 h 350"/>
                <a:gd name="T90" fmla="*/ 82 w 330"/>
                <a:gd name="T91" fmla="*/ 258 h 350"/>
                <a:gd name="T92" fmla="*/ 60 w 330"/>
                <a:gd name="T93" fmla="*/ 102 h 350"/>
                <a:gd name="T94" fmla="*/ 38 w 330"/>
                <a:gd name="T95" fmla="*/ 104 h 350"/>
                <a:gd name="T96" fmla="*/ 10 w 330"/>
                <a:gd name="T97" fmla="*/ 258 h 350"/>
                <a:gd name="T98" fmla="*/ 0 w 330"/>
                <a:gd name="T99" fmla="*/ 340 h 350"/>
                <a:gd name="T100" fmla="*/ 10 w 330"/>
                <a:gd name="T101" fmla="*/ 350 h 350"/>
                <a:gd name="T102" fmla="*/ 330 w 330"/>
                <a:gd name="T103" fmla="*/ 344 h 350"/>
                <a:gd name="T104" fmla="*/ 330 w 330"/>
                <a:gd name="T105" fmla="*/ 268 h 350"/>
                <a:gd name="T106" fmla="*/ 76 w 330"/>
                <a:gd name="T107" fmla="*/ 314 h 350"/>
                <a:gd name="T108" fmla="*/ 154 w 330"/>
                <a:gd name="T109" fmla="*/ 314 h 350"/>
                <a:gd name="T110" fmla="*/ 232 w 330"/>
                <a:gd name="T111" fmla="*/ 314 h 350"/>
                <a:gd name="T112" fmla="*/ 308 w 330"/>
                <a:gd name="T113" fmla="*/ 31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50">
                  <a:moveTo>
                    <a:pt x="134" y="134"/>
                  </a:moveTo>
                  <a:lnTo>
                    <a:pt x="134" y="134"/>
                  </a:lnTo>
                  <a:lnTo>
                    <a:pt x="134" y="138"/>
                  </a:lnTo>
                  <a:lnTo>
                    <a:pt x="132" y="142"/>
                  </a:lnTo>
                  <a:lnTo>
                    <a:pt x="128" y="144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0" y="144"/>
                  </a:lnTo>
                  <a:lnTo>
                    <a:pt x="118" y="142"/>
                  </a:lnTo>
                  <a:lnTo>
                    <a:pt x="116" y="138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6" y="118"/>
                  </a:lnTo>
                  <a:lnTo>
                    <a:pt x="120" y="104"/>
                  </a:lnTo>
                  <a:lnTo>
                    <a:pt x="126" y="90"/>
                  </a:lnTo>
                  <a:lnTo>
                    <a:pt x="136" y="78"/>
                  </a:lnTo>
                  <a:lnTo>
                    <a:pt x="146" y="68"/>
                  </a:lnTo>
                  <a:lnTo>
                    <a:pt x="160" y="60"/>
                  </a:lnTo>
                  <a:lnTo>
                    <a:pt x="174" y="56"/>
                  </a:lnTo>
                  <a:lnTo>
                    <a:pt x="188" y="52"/>
                  </a:lnTo>
                  <a:lnTo>
                    <a:pt x="188" y="52"/>
                  </a:lnTo>
                  <a:lnTo>
                    <a:pt x="192" y="42"/>
                  </a:lnTo>
                  <a:lnTo>
                    <a:pt x="196" y="32"/>
                  </a:lnTo>
                  <a:lnTo>
                    <a:pt x="202" y="22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28" y="4"/>
                  </a:lnTo>
                  <a:lnTo>
                    <a:pt x="238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8" y="2"/>
                  </a:lnTo>
                  <a:lnTo>
                    <a:pt x="260" y="6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0" y="14"/>
                  </a:lnTo>
                  <a:lnTo>
                    <a:pt x="258" y="16"/>
                  </a:lnTo>
                  <a:lnTo>
                    <a:pt x="254" y="18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42" y="20"/>
                  </a:lnTo>
                  <a:lnTo>
                    <a:pt x="234" y="22"/>
                  </a:lnTo>
                  <a:lnTo>
                    <a:pt x="226" y="26"/>
                  </a:lnTo>
                  <a:lnTo>
                    <a:pt x="220" y="32"/>
                  </a:lnTo>
                  <a:lnTo>
                    <a:pt x="214" y="38"/>
                  </a:lnTo>
                  <a:lnTo>
                    <a:pt x="212" y="46"/>
                  </a:lnTo>
                  <a:lnTo>
                    <a:pt x="208" y="52"/>
                  </a:lnTo>
                  <a:lnTo>
                    <a:pt x="208" y="62"/>
                  </a:lnTo>
                  <a:lnTo>
                    <a:pt x="208" y="62"/>
                  </a:lnTo>
                  <a:lnTo>
                    <a:pt x="206" y="66"/>
                  </a:lnTo>
                  <a:lnTo>
                    <a:pt x="204" y="68"/>
                  </a:lnTo>
                  <a:lnTo>
                    <a:pt x="202" y="70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98" y="72"/>
                  </a:lnTo>
                  <a:lnTo>
                    <a:pt x="184" y="72"/>
                  </a:lnTo>
                  <a:lnTo>
                    <a:pt x="172" y="76"/>
                  </a:lnTo>
                  <a:lnTo>
                    <a:pt x="162" y="82"/>
                  </a:lnTo>
                  <a:lnTo>
                    <a:pt x="152" y="90"/>
                  </a:lnTo>
                  <a:lnTo>
                    <a:pt x="146" y="100"/>
                  </a:lnTo>
                  <a:lnTo>
                    <a:pt x="140" y="110"/>
                  </a:lnTo>
                  <a:lnTo>
                    <a:pt x="136" y="122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24" y="10"/>
                  </a:moveTo>
                  <a:lnTo>
                    <a:pt x="124" y="10"/>
                  </a:lnTo>
                  <a:lnTo>
                    <a:pt x="124" y="6"/>
                  </a:lnTo>
                  <a:lnTo>
                    <a:pt x="122" y="2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0" y="0"/>
                  </a:lnTo>
                  <a:lnTo>
                    <a:pt x="86" y="6"/>
                  </a:lnTo>
                  <a:lnTo>
                    <a:pt x="72" y="12"/>
                  </a:lnTo>
                  <a:lnTo>
                    <a:pt x="62" y="20"/>
                  </a:lnTo>
                  <a:lnTo>
                    <a:pt x="52" y="32"/>
                  </a:lnTo>
                  <a:lnTo>
                    <a:pt x="46" y="44"/>
                  </a:lnTo>
                  <a:lnTo>
                    <a:pt x="42" y="58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44" y="80"/>
                  </a:lnTo>
                  <a:lnTo>
                    <a:pt x="46" y="82"/>
                  </a:lnTo>
                  <a:lnTo>
                    <a:pt x="50" y="84"/>
                  </a:lnTo>
                  <a:lnTo>
                    <a:pt x="50" y="84"/>
                  </a:lnTo>
                  <a:lnTo>
                    <a:pt x="54" y="82"/>
                  </a:lnTo>
                  <a:lnTo>
                    <a:pt x="58" y="80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2" y="62"/>
                  </a:lnTo>
                  <a:lnTo>
                    <a:pt x="64" y="52"/>
                  </a:lnTo>
                  <a:lnTo>
                    <a:pt x="70" y="44"/>
                  </a:lnTo>
                  <a:lnTo>
                    <a:pt x="76" y="36"/>
                  </a:lnTo>
                  <a:lnTo>
                    <a:pt x="84" y="28"/>
                  </a:lnTo>
                  <a:lnTo>
                    <a:pt x="94" y="24"/>
                  </a:lnTo>
                  <a:lnTo>
                    <a:pt x="104" y="20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8" y="18"/>
                  </a:lnTo>
                  <a:lnTo>
                    <a:pt x="122" y="16"/>
                  </a:lnTo>
                  <a:lnTo>
                    <a:pt x="124" y="14"/>
                  </a:lnTo>
                  <a:lnTo>
                    <a:pt x="124" y="10"/>
                  </a:lnTo>
                  <a:lnTo>
                    <a:pt x="124" y="10"/>
                  </a:lnTo>
                  <a:close/>
                  <a:moveTo>
                    <a:pt x="250" y="32"/>
                  </a:moveTo>
                  <a:lnTo>
                    <a:pt x="250" y="32"/>
                  </a:lnTo>
                  <a:lnTo>
                    <a:pt x="246" y="34"/>
                  </a:lnTo>
                  <a:lnTo>
                    <a:pt x="242" y="36"/>
                  </a:lnTo>
                  <a:lnTo>
                    <a:pt x="240" y="38"/>
                  </a:lnTo>
                  <a:lnTo>
                    <a:pt x="240" y="42"/>
                  </a:lnTo>
                  <a:lnTo>
                    <a:pt x="240" y="42"/>
                  </a:lnTo>
                  <a:lnTo>
                    <a:pt x="238" y="54"/>
                  </a:lnTo>
                  <a:lnTo>
                    <a:pt x="236" y="62"/>
                  </a:lnTo>
                  <a:lnTo>
                    <a:pt x="230" y="72"/>
                  </a:lnTo>
                  <a:lnTo>
                    <a:pt x="224" y="80"/>
                  </a:lnTo>
                  <a:lnTo>
                    <a:pt x="216" y="86"/>
                  </a:lnTo>
                  <a:lnTo>
                    <a:pt x="208" y="92"/>
                  </a:lnTo>
                  <a:lnTo>
                    <a:pt x="198" y="94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4" y="96"/>
                  </a:lnTo>
                  <a:lnTo>
                    <a:pt x="180" y="98"/>
                  </a:lnTo>
                  <a:lnTo>
                    <a:pt x="178" y="102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6" y="112"/>
                  </a:lnTo>
                  <a:lnTo>
                    <a:pt x="172" y="118"/>
                  </a:lnTo>
                  <a:lnTo>
                    <a:pt x="166" y="124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54" y="126"/>
                  </a:lnTo>
                  <a:lnTo>
                    <a:pt x="150" y="128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48" y="134"/>
                  </a:lnTo>
                  <a:lnTo>
                    <a:pt x="148" y="138"/>
                  </a:lnTo>
                  <a:lnTo>
                    <a:pt x="150" y="142"/>
                  </a:lnTo>
                  <a:lnTo>
                    <a:pt x="154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70" y="142"/>
                  </a:lnTo>
                  <a:lnTo>
                    <a:pt x="182" y="136"/>
                  </a:lnTo>
                  <a:lnTo>
                    <a:pt x="190" y="126"/>
                  </a:lnTo>
                  <a:lnTo>
                    <a:pt x="196" y="114"/>
                  </a:lnTo>
                  <a:lnTo>
                    <a:pt x="196" y="114"/>
                  </a:lnTo>
                  <a:lnTo>
                    <a:pt x="208" y="112"/>
                  </a:lnTo>
                  <a:lnTo>
                    <a:pt x="222" y="106"/>
                  </a:lnTo>
                  <a:lnTo>
                    <a:pt x="232" y="100"/>
                  </a:lnTo>
                  <a:lnTo>
                    <a:pt x="242" y="90"/>
                  </a:lnTo>
                  <a:lnTo>
                    <a:pt x="250" y="80"/>
                  </a:lnTo>
                  <a:lnTo>
                    <a:pt x="256" y="68"/>
                  </a:lnTo>
                  <a:lnTo>
                    <a:pt x="258" y="56"/>
                  </a:lnTo>
                  <a:lnTo>
                    <a:pt x="260" y="42"/>
                  </a:lnTo>
                  <a:lnTo>
                    <a:pt x="260" y="42"/>
                  </a:lnTo>
                  <a:lnTo>
                    <a:pt x="260" y="38"/>
                  </a:lnTo>
                  <a:lnTo>
                    <a:pt x="258" y="36"/>
                  </a:lnTo>
                  <a:lnTo>
                    <a:pt x="254" y="34"/>
                  </a:lnTo>
                  <a:lnTo>
                    <a:pt x="250" y="32"/>
                  </a:lnTo>
                  <a:lnTo>
                    <a:pt x="250" y="32"/>
                  </a:lnTo>
                  <a:close/>
                  <a:moveTo>
                    <a:pt x="158" y="10"/>
                  </a:moveTo>
                  <a:lnTo>
                    <a:pt x="158" y="10"/>
                  </a:lnTo>
                  <a:lnTo>
                    <a:pt x="158" y="6"/>
                  </a:lnTo>
                  <a:lnTo>
                    <a:pt x="156" y="2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42" y="2"/>
                  </a:lnTo>
                  <a:lnTo>
                    <a:pt x="138" y="6"/>
                  </a:lnTo>
                  <a:lnTo>
                    <a:pt x="138" y="10"/>
                  </a:lnTo>
                  <a:lnTo>
                    <a:pt x="138" y="10"/>
                  </a:lnTo>
                  <a:lnTo>
                    <a:pt x="138" y="16"/>
                  </a:lnTo>
                  <a:lnTo>
                    <a:pt x="136" y="22"/>
                  </a:lnTo>
                  <a:lnTo>
                    <a:pt x="132" y="26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4" y="36"/>
                  </a:lnTo>
                  <a:lnTo>
                    <a:pt x="118" y="38"/>
                  </a:lnTo>
                  <a:lnTo>
                    <a:pt x="112" y="40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2" y="42"/>
                  </a:lnTo>
                  <a:lnTo>
                    <a:pt x="100" y="44"/>
                  </a:lnTo>
                  <a:lnTo>
                    <a:pt x="98" y="48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0" y="58"/>
                  </a:lnTo>
                  <a:lnTo>
                    <a:pt x="102" y="60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16" y="60"/>
                  </a:lnTo>
                  <a:lnTo>
                    <a:pt x="126" y="58"/>
                  </a:lnTo>
                  <a:lnTo>
                    <a:pt x="136" y="52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38"/>
                  </a:lnTo>
                  <a:lnTo>
                    <a:pt x="154" y="30"/>
                  </a:lnTo>
                  <a:lnTo>
                    <a:pt x="158" y="20"/>
                  </a:lnTo>
                  <a:lnTo>
                    <a:pt x="158" y="10"/>
                  </a:lnTo>
                  <a:lnTo>
                    <a:pt x="158" y="10"/>
                  </a:lnTo>
                  <a:close/>
                  <a:moveTo>
                    <a:pt x="330" y="268"/>
                  </a:moveTo>
                  <a:lnTo>
                    <a:pt x="330" y="190"/>
                  </a:lnTo>
                  <a:lnTo>
                    <a:pt x="242" y="258"/>
                  </a:lnTo>
                  <a:lnTo>
                    <a:pt x="242" y="190"/>
                  </a:lnTo>
                  <a:lnTo>
                    <a:pt x="154" y="258"/>
                  </a:lnTo>
                  <a:lnTo>
                    <a:pt x="148" y="258"/>
                  </a:lnTo>
                  <a:lnTo>
                    <a:pt x="122" y="258"/>
                  </a:lnTo>
                  <a:lnTo>
                    <a:pt x="128" y="252"/>
                  </a:lnTo>
                  <a:lnTo>
                    <a:pt x="146" y="240"/>
                  </a:lnTo>
                  <a:lnTo>
                    <a:pt x="140" y="172"/>
                  </a:lnTo>
                  <a:lnTo>
                    <a:pt x="140" y="172"/>
                  </a:lnTo>
                  <a:lnTo>
                    <a:pt x="140" y="168"/>
                  </a:lnTo>
                  <a:lnTo>
                    <a:pt x="138" y="164"/>
                  </a:lnTo>
                  <a:lnTo>
                    <a:pt x="134" y="162"/>
                  </a:lnTo>
                  <a:lnTo>
                    <a:pt x="130" y="162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14" y="162"/>
                  </a:lnTo>
                  <a:lnTo>
                    <a:pt x="112" y="164"/>
                  </a:lnTo>
                  <a:lnTo>
                    <a:pt x="110" y="168"/>
                  </a:lnTo>
                  <a:lnTo>
                    <a:pt x="108" y="172"/>
                  </a:lnTo>
                  <a:lnTo>
                    <a:pt x="100" y="258"/>
                  </a:lnTo>
                  <a:lnTo>
                    <a:pt x="82" y="258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66" y="106"/>
                  </a:lnTo>
                  <a:lnTo>
                    <a:pt x="64" y="104"/>
                  </a:lnTo>
                  <a:lnTo>
                    <a:pt x="60" y="102"/>
                  </a:lnTo>
                  <a:lnTo>
                    <a:pt x="56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0" y="102"/>
                  </a:lnTo>
                  <a:lnTo>
                    <a:pt x="38" y="104"/>
                  </a:lnTo>
                  <a:lnTo>
                    <a:pt x="36" y="106"/>
                  </a:lnTo>
                  <a:lnTo>
                    <a:pt x="34" y="110"/>
                  </a:lnTo>
                  <a:lnTo>
                    <a:pt x="18" y="258"/>
                  </a:lnTo>
                  <a:lnTo>
                    <a:pt x="10" y="258"/>
                  </a:lnTo>
                  <a:lnTo>
                    <a:pt x="10" y="258"/>
                  </a:lnTo>
                  <a:lnTo>
                    <a:pt x="6" y="260"/>
                  </a:lnTo>
                  <a:lnTo>
                    <a:pt x="2" y="262"/>
                  </a:lnTo>
                  <a:lnTo>
                    <a:pt x="0" y="264"/>
                  </a:lnTo>
                  <a:lnTo>
                    <a:pt x="0" y="268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44"/>
                  </a:lnTo>
                  <a:lnTo>
                    <a:pt x="2" y="348"/>
                  </a:lnTo>
                  <a:lnTo>
                    <a:pt x="6" y="350"/>
                  </a:lnTo>
                  <a:lnTo>
                    <a:pt x="10" y="350"/>
                  </a:lnTo>
                  <a:lnTo>
                    <a:pt x="320" y="350"/>
                  </a:lnTo>
                  <a:lnTo>
                    <a:pt x="320" y="350"/>
                  </a:lnTo>
                  <a:lnTo>
                    <a:pt x="324" y="350"/>
                  </a:lnTo>
                  <a:lnTo>
                    <a:pt x="328" y="348"/>
                  </a:lnTo>
                  <a:lnTo>
                    <a:pt x="330" y="344"/>
                  </a:lnTo>
                  <a:lnTo>
                    <a:pt x="330" y="340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30" y="268"/>
                  </a:lnTo>
                  <a:lnTo>
                    <a:pt x="330" y="268"/>
                  </a:lnTo>
                  <a:close/>
                  <a:moveTo>
                    <a:pt x="76" y="314"/>
                  </a:moveTo>
                  <a:lnTo>
                    <a:pt x="22" y="314"/>
                  </a:lnTo>
                  <a:lnTo>
                    <a:pt x="22" y="288"/>
                  </a:lnTo>
                  <a:lnTo>
                    <a:pt x="76" y="288"/>
                  </a:lnTo>
                  <a:lnTo>
                    <a:pt x="76" y="314"/>
                  </a:lnTo>
                  <a:close/>
                  <a:moveTo>
                    <a:pt x="154" y="314"/>
                  </a:moveTo>
                  <a:lnTo>
                    <a:pt x="100" y="314"/>
                  </a:lnTo>
                  <a:lnTo>
                    <a:pt x="100" y="288"/>
                  </a:lnTo>
                  <a:lnTo>
                    <a:pt x="154" y="288"/>
                  </a:lnTo>
                  <a:lnTo>
                    <a:pt x="154" y="314"/>
                  </a:lnTo>
                  <a:close/>
                  <a:moveTo>
                    <a:pt x="232" y="314"/>
                  </a:moveTo>
                  <a:lnTo>
                    <a:pt x="176" y="314"/>
                  </a:lnTo>
                  <a:lnTo>
                    <a:pt x="176" y="288"/>
                  </a:lnTo>
                  <a:lnTo>
                    <a:pt x="232" y="288"/>
                  </a:lnTo>
                  <a:lnTo>
                    <a:pt x="232" y="314"/>
                  </a:lnTo>
                  <a:close/>
                  <a:moveTo>
                    <a:pt x="308" y="314"/>
                  </a:moveTo>
                  <a:lnTo>
                    <a:pt x="254" y="314"/>
                  </a:lnTo>
                  <a:lnTo>
                    <a:pt x="254" y="288"/>
                  </a:lnTo>
                  <a:lnTo>
                    <a:pt x="308" y="288"/>
                  </a:lnTo>
                  <a:lnTo>
                    <a:pt x="308" y="314"/>
                  </a:lnTo>
                  <a:close/>
                </a:path>
              </a:pathLst>
            </a:custGeom>
            <a:grpFill/>
            <a:ln w="9525">
              <a:solidFill>
                <a:srgbClr val="406D6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39">
            <a:extLst>
              <a:ext uri="{FF2B5EF4-FFF2-40B4-BE49-F238E27FC236}">
                <a16:creationId xmlns:a16="http://schemas.microsoft.com/office/drawing/2014/main" id="{1CF5E74C-888A-5D3F-C124-FB66E0877F46}"/>
              </a:ext>
            </a:extLst>
          </p:cNvPr>
          <p:cNvSpPr/>
          <p:nvPr/>
        </p:nvSpPr>
        <p:spPr bwMode="ltGray">
          <a:xfrm>
            <a:off x="6560840" y="4324205"/>
            <a:ext cx="612000" cy="612000"/>
          </a:xfrm>
          <a:prstGeom prst="ellipse">
            <a:avLst/>
          </a:prstGeom>
          <a:noFill/>
          <a:ln w="3175" cap="flat" cmpd="sng" algn="ctr">
            <a:solidFill>
              <a:srgbClr val="406D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67" name="Oval 139">
            <a:extLst>
              <a:ext uri="{FF2B5EF4-FFF2-40B4-BE49-F238E27FC236}">
                <a16:creationId xmlns:a16="http://schemas.microsoft.com/office/drawing/2014/main" id="{E7ED68D8-4841-FEB7-CA24-13FF7A1D7639}"/>
              </a:ext>
            </a:extLst>
          </p:cNvPr>
          <p:cNvSpPr/>
          <p:nvPr/>
        </p:nvSpPr>
        <p:spPr bwMode="ltGray">
          <a:xfrm>
            <a:off x="6564120" y="5167186"/>
            <a:ext cx="612000" cy="612000"/>
          </a:xfrm>
          <a:prstGeom prst="ellipse">
            <a:avLst/>
          </a:prstGeom>
          <a:noFill/>
          <a:ln w="3175" cap="flat" cmpd="sng" algn="ctr">
            <a:solidFill>
              <a:srgbClr val="406D6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pSp>
        <p:nvGrpSpPr>
          <p:cNvPr id="68" name="Group 6306">
            <a:extLst>
              <a:ext uri="{FF2B5EF4-FFF2-40B4-BE49-F238E27FC236}">
                <a16:creationId xmlns:a16="http://schemas.microsoft.com/office/drawing/2014/main" id="{C9DA1C3E-DEA8-B528-CFE8-091ED2FD3878}"/>
              </a:ext>
            </a:extLst>
          </p:cNvPr>
          <p:cNvGrpSpPr/>
          <p:nvPr/>
        </p:nvGrpSpPr>
        <p:grpSpPr>
          <a:xfrm>
            <a:off x="6568895" y="2946878"/>
            <a:ext cx="612000" cy="612000"/>
            <a:chOff x="4966372" y="4690710"/>
            <a:chExt cx="612000" cy="612000"/>
          </a:xfrm>
          <a:noFill/>
        </p:grpSpPr>
        <p:sp>
          <p:nvSpPr>
            <p:cNvPr id="69" name="Oval 135">
              <a:extLst>
                <a:ext uri="{FF2B5EF4-FFF2-40B4-BE49-F238E27FC236}">
                  <a16:creationId xmlns:a16="http://schemas.microsoft.com/office/drawing/2014/main" id="{9BE19915-D55A-CD7B-70F7-AB698B654CB8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grpFill/>
            <a:ln w="3175">
              <a:solidFill>
                <a:srgbClr val="406D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0" name="Freeform 4828">
              <a:extLst>
                <a:ext uri="{FF2B5EF4-FFF2-40B4-BE49-F238E27FC236}">
                  <a16:creationId xmlns:a16="http://schemas.microsoft.com/office/drawing/2014/main" id="{B4DC2DFE-EF31-13BD-E6D3-BFD4B1B30D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7225" y="4814903"/>
              <a:ext cx="490295" cy="294177"/>
            </a:xfrm>
            <a:custGeom>
              <a:avLst/>
              <a:gdLst>
                <a:gd name="T0" fmla="*/ 162 w 400"/>
                <a:gd name="T1" fmla="*/ 136 h 240"/>
                <a:gd name="T2" fmla="*/ 156 w 400"/>
                <a:gd name="T3" fmla="*/ 130 h 240"/>
                <a:gd name="T4" fmla="*/ 148 w 400"/>
                <a:gd name="T5" fmla="*/ 126 h 240"/>
                <a:gd name="T6" fmla="*/ 46 w 400"/>
                <a:gd name="T7" fmla="*/ 126 h 240"/>
                <a:gd name="T8" fmla="*/ 36 w 400"/>
                <a:gd name="T9" fmla="*/ 130 h 240"/>
                <a:gd name="T10" fmla="*/ 30 w 400"/>
                <a:gd name="T11" fmla="*/ 136 h 240"/>
                <a:gd name="T12" fmla="*/ 0 w 400"/>
                <a:gd name="T13" fmla="*/ 218 h 240"/>
                <a:gd name="T14" fmla="*/ 2 w 400"/>
                <a:gd name="T15" fmla="*/ 232 h 240"/>
                <a:gd name="T16" fmla="*/ 8 w 400"/>
                <a:gd name="T17" fmla="*/ 238 h 240"/>
                <a:gd name="T18" fmla="*/ 178 w 400"/>
                <a:gd name="T19" fmla="*/ 240 h 240"/>
                <a:gd name="T20" fmla="*/ 184 w 400"/>
                <a:gd name="T21" fmla="*/ 238 h 240"/>
                <a:gd name="T22" fmla="*/ 190 w 400"/>
                <a:gd name="T23" fmla="*/ 232 h 240"/>
                <a:gd name="T24" fmla="*/ 192 w 400"/>
                <a:gd name="T25" fmla="*/ 218 h 240"/>
                <a:gd name="T26" fmla="*/ 150 w 400"/>
                <a:gd name="T27" fmla="*/ 198 h 240"/>
                <a:gd name="T28" fmla="*/ 62 w 400"/>
                <a:gd name="T29" fmla="*/ 158 h 240"/>
                <a:gd name="T30" fmla="*/ 148 w 400"/>
                <a:gd name="T31" fmla="*/ 142 h 240"/>
                <a:gd name="T32" fmla="*/ 150 w 400"/>
                <a:gd name="T33" fmla="*/ 198 h 240"/>
                <a:gd name="T34" fmla="*/ 370 w 400"/>
                <a:gd name="T35" fmla="*/ 136 h 240"/>
                <a:gd name="T36" fmla="*/ 366 w 400"/>
                <a:gd name="T37" fmla="*/ 132 h 240"/>
                <a:gd name="T38" fmla="*/ 358 w 400"/>
                <a:gd name="T39" fmla="*/ 126 h 240"/>
                <a:gd name="T40" fmla="*/ 252 w 400"/>
                <a:gd name="T41" fmla="*/ 126 h 240"/>
                <a:gd name="T42" fmla="*/ 248 w 400"/>
                <a:gd name="T43" fmla="*/ 126 h 240"/>
                <a:gd name="T44" fmla="*/ 240 w 400"/>
                <a:gd name="T45" fmla="*/ 132 h 240"/>
                <a:gd name="T46" fmla="*/ 208 w 400"/>
                <a:gd name="T47" fmla="*/ 218 h 240"/>
                <a:gd name="T48" fmla="*/ 206 w 400"/>
                <a:gd name="T49" fmla="*/ 226 h 240"/>
                <a:gd name="T50" fmla="*/ 210 w 400"/>
                <a:gd name="T51" fmla="*/ 232 h 240"/>
                <a:gd name="T52" fmla="*/ 222 w 400"/>
                <a:gd name="T53" fmla="*/ 240 h 240"/>
                <a:gd name="T54" fmla="*/ 384 w 400"/>
                <a:gd name="T55" fmla="*/ 240 h 240"/>
                <a:gd name="T56" fmla="*/ 398 w 400"/>
                <a:gd name="T57" fmla="*/ 232 h 240"/>
                <a:gd name="T58" fmla="*/ 400 w 400"/>
                <a:gd name="T59" fmla="*/ 226 h 240"/>
                <a:gd name="T60" fmla="*/ 400 w 400"/>
                <a:gd name="T61" fmla="*/ 218 h 240"/>
                <a:gd name="T62" fmla="*/ 344 w 400"/>
                <a:gd name="T63" fmla="*/ 158 h 240"/>
                <a:gd name="T64" fmla="*/ 254 w 400"/>
                <a:gd name="T65" fmla="*/ 142 h 240"/>
                <a:gd name="T66" fmla="*/ 374 w 400"/>
                <a:gd name="T67" fmla="*/ 198 h 240"/>
                <a:gd name="T68" fmla="*/ 118 w 400"/>
                <a:gd name="T69" fmla="*/ 114 h 240"/>
                <a:gd name="T70" fmla="*/ 280 w 400"/>
                <a:gd name="T71" fmla="*/ 114 h 240"/>
                <a:gd name="T72" fmla="*/ 294 w 400"/>
                <a:gd name="T73" fmla="*/ 106 h 240"/>
                <a:gd name="T74" fmla="*/ 296 w 400"/>
                <a:gd name="T75" fmla="*/ 100 h 240"/>
                <a:gd name="T76" fmla="*/ 266 w 400"/>
                <a:gd name="T77" fmla="*/ 10 h 240"/>
                <a:gd name="T78" fmla="*/ 264 w 400"/>
                <a:gd name="T79" fmla="*/ 6 h 240"/>
                <a:gd name="T80" fmla="*/ 256 w 400"/>
                <a:gd name="T81" fmla="*/ 0 h 240"/>
                <a:gd name="T82" fmla="*/ 150 w 400"/>
                <a:gd name="T83" fmla="*/ 0 h 240"/>
                <a:gd name="T84" fmla="*/ 144 w 400"/>
                <a:gd name="T85" fmla="*/ 0 h 240"/>
                <a:gd name="T86" fmla="*/ 136 w 400"/>
                <a:gd name="T87" fmla="*/ 6 h 240"/>
                <a:gd name="T88" fmla="*/ 104 w 400"/>
                <a:gd name="T89" fmla="*/ 92 h 240"/>
                <a:gd name="T90" fmla="*/ 104 w 400"/>
                <a:gd name="T91" fmla="*/ 100 h 240"/>
                <a:gd name="T92" fmla="*/ 106 w 400"/>
                <a:gd name="T93" fmla="*/ 106 h 240"/>
                <a:gd name="T94" fmla="*/ 118 w 400"/>
                <a:gd name="T95" fmla="*/ 114 h 240"/>
                <a:gd name="T96" fmla="*/ 250 w 400"/>
                <a:gd name="T97" fmla="*/ 16 h 240"/>
                <a:gd name="T98" fmla="*/ 254 w 400"/>
                <a:gd name="T99" fmla="*/ 72 h 240"/>
                <a:gd name="T100" fmla="*/ 166 w 400"/>
                <a:gd name="T101" fmla="*/ 32 h 240"/>
                <a:gd name="T102" fmla="*/ 250 w 400"/>
                <a:gd name="T103" fmla="*/ 1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" h="240">
                  <a:moveTo>
                    <a:pt x="162" y="136"/>
                  </a:moveTo>
                  <a:lnTo>
                    <a:pt x="162" y="136"/>
                  </a:lnTo>
                  <a:lnTo>
                    <a:pt x="160" y="132"/>
                  </a:lnTo>
                  <a:lnTo>
                    <a:pt x="156" y="130"/>
                  </a:lnTo>
                  <a:lnTo>
                    <a:pt x="152" y="126"/>
                  </a:lnTo>
                  <a:lnTo>
                    <a:pt x="14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42" y="126"/>
                  </a:lnTo>
                  <a:lnTo>
                    <a:pt x="36" y="130"/>
                  </a:lnTo>
                  <a:lnTo>
                    <a:pt x="34" y="132"/>
                  </a:lnTo>
                  <a:lnTo>
                    <a:pt x="30" y="13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8" y="238"/>
                  </a:lnTo>
                  <a:lnTo>
                    <a:pt x="1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84" y="238"/>
                  </a:lnTo>
                  <a:lnTo>
                    <a:pt x="190" y="232"/>
                  </a:lnTo>
                  <a:lnTo>
                    <a:pt x="190" y="232"/>
                  </a:lnTo>
                  <a:lnTo>
                    <a:pt x="194" y="226"/>
                  </a:lnTo>
                  <a:lnTo>
                    <a:pt x="192" y="218"/>
                  </a:lnTo>
                  <a:lnTo>
                    <a:pt x="162" y="136"/>
                  </a:lnTo>
                  <a:close/>
                  <a:moveTo>
                    <a:pt x="150" y="198"/>
                  </a:moveTo>
                  <a:lnTo>
                    <a:pt x="136" y="158"/>
                  </a:lnTo>
                  <a:lnTo>
                    <a:pt x="62" y="158"/>
                  </a:lnTo>
                  <a:lnTo>
                    <a:pt x="46" y="142"/>
                  </a:lnTo>
                  <a:lnTo>
                    <a:pt x="148" y="142"/>
                  </a:lnTo>
                  <a:lnTo>
                    <a:pt x="168" y="198"/>
                  </a:lnTo>
                  <a:lnTo>
                    <a:pt x="150" y="198"/>
                  </a:lnTo>
                  <a:close/>
                  <a:moveTo>
                    <a:pt x="400" y="218"/>
                  </a:moveTo>
                  <a:lnTo>
                    <a:pt x="370" y="136"/>
                  </a:lnTo>
                  <a:lnTo>
                    <a:pt x="370" y="136"/>
                  </a:lnTo>
                  <a:lnTo>
                    <a:pt x="366" y="132"/>
                  </a:lnTo>
                  <a:lnTo>
                    <a:pt x="364" y="130"/>
                  </a:lnTo>
                  <a:lnTo>
                    <a:pt x="358" y="126"/>
                  </a:lnTo>
                  <a:lnTo>
                    <a:pt x="354" y="126"/>
                  </a:lnTo>
                  <a:lnTo>
                    <a:pt x="252" y="126"/>
                  </a:lnTo>
                  <a:lnTo>
                    <a:pt x="252" y="126"/>
                  </a:lnTo>
                  <a:lnTo>
                    <a:pt x="248" y="126"/>
                  </a:lnTo>
                  <a:lnTo>
                    <a:pt x="244" y="130"/>
                  </a:lnTo>
                  <a:lnTo>
                    <a:pt x="240" y="132"/>
                  </a:lnTo>
                  <a:lnTo>
                    <a:pt x="238" y="136"/>
                  </a:lnTo>
                  <a:lnTo>
                    <a:pt x="208" y="218"/>
                  </a:lnTo>
                  <a:lnTo>
                    <a:pt x="208" y="218"/>
                  </a:lnTo>
                  <a:lnTo>
                    <a:pt x="206" y="226"/>
                  </a:lnTo>
                  <a:lnTo>
                    <a:pt x="210" y="232"/>
                  </a:lnTo>
                  <a:lnTo>
                    <a:pt x="210" y="232"/>
                  </a:lnTo>
                  <a:lnTo>
                    <a:pt x="216" y="238"/>
                  </a:lnTo>
                  <a:lnTo>
                    <a:pt x="222" y="240"/>
                  </a:lnTo>
                  <a:lnTo>
                    <a:pt x="384" y="240"/>
                  </a:lnTo>
                  <a:lnTo>
                    <a:pt x="384" y="240"/>
                  </a:lnTo>
                  <a:lnTo>
                    <a:pt x="392" y="238"/>
                  </a:lnTo>
                  <a:lnTo>
                    <a:pt x="398" y="232"/>
                  </a:lnTo>
                  <a:lnTo>
                    <a:pt x="398" y="232"/>
                  </a:lnTo>
                  <a:lnTo>
                    <a:pt x="400" y="226"/>
                  </a:lnTo>
                  <a:lnTo>
                    <a:pt x="400" y="218"/>
                  </a:lnTo>
                  <a:lnTo>
                    <a:pt x="400" y="218"/>
                  </a:lnTo>
                  <a:close/>
                  <a:moveTo>
                    <a:pt x="358" y="198"/>
                  </a:moveTo>
                  <a:lnTo>
                    <a:pt x="344" y="158"/>
                  </a:lnTo>
                  <a:lnTo>
                    <a:pt x="268" y="158"/>
                  </a:lnTo>
                  <a:lnTo>
                    <a:pt x="254" y="142"/>
                  </a:lnTo>
                  <a:lnTo>
                    <a:pt x="354" y="142"/>
                  </a:lnTo>
                  <a:lnTo>
                    <a:pt x="374" y="198"/>
                  </a:lnTo>
                  <a:lnTo>
                    <a:pt x="358" y="198"/>
                  </a:lnTo>
                  <a:close/>
                  <a:moveTo>
                    <a:pt x="118" y="114"/>
                  </a:moveTo>
                  <a:lnTo>
                    <a:pt x="280" y="114"/>
                  </a:lnTo>
                  <a:lnTo>
                    <a:pt x="280" y="114"/>
                  </a:lnTo>
                  <a:lnTo>
                    <a:pt x="288" y="112"/>
                  </a:lnTo>
                  <a:lnTo>
                    <a:pt x="294" y="106"/>
                  </a:lnTo>
                  <a:lnTo>
                    <a:pt x="294" y="106"/>
                  </a:lnTo>
                  <a:lnTo>
                    <a:pt x="296" y="100"/>
                  </a:lnTo>
                  <a:lnTo>
                    <a:pt x="296" y="92"/>
                  </a:lnTo>
                  <a:lnTo>
                    <a:pt x="266" y="10"/>
                  </a:lnTo>
                  <a:lnTo>
                    <a:pt x="266" y="10"/>
                  </a:lnTo>
                  <a:lnTo>
                    <a:pt x="264" y="6"/>
                  </a:lnTo>
                  <a:lnTo>
                    <a:pt x="260" y="4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0" y="4"/>
                  </a:lnTo>
                  <a:lnTo>
                    <a:pt x="136" y="6"/>
                  </a:lnTo>
                  <a:lnTo>
                    <a:pt x="134" y="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4" y="100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12" y="112"/>
                  </a:lnTo>
                  <a:lnTo>
                    <a:pt x="118" y="114"/>
                  </a:lnTo>
                  <a:lnTo>
                    <a:pt x="118" y="114"/>
                  </a:lnTo>
                  <a:close/>
                  <a:moveTo>
                    <a:pt x="250" y="16"/>
                  </a:moveTo>
                  <a:lnTo>
                    <a:pt x="272" y="72"/>
                  </a:lnTo>
                  <a:lnTo>
                    <a:pt x="254" y="72"/>
                  </a:lnTo>
                  <a:lnTo>
                    <a:pt x="240" y="32"/>
                  </a:lnTo>
                  <a:lnTo>
                    <a:pt x="166" y="32"/>
                  </a:lnTo>
                  <a:lnTo>
                    <a:pt x="150" y="16"/>
                  </a:lnTo>
                  <a:lnTo>
                    <a:pt x="250" y="16"/>
                  </a:lnTo>
                  <a:close/>
                </a:path>
              </a:pathLst>
            </a:custGeom>
            <a:grpFill/>
            <a:ln>
              <a:solidFill>
                <a:srgbClr val="406D69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1" name="Group 1059">
            <a:extLst>
              <a:ext uri="{FF2B5EF4-FFF2-40B4-BE49-F238E27FC236}">
                <a16:creationId xmlns:a16="http://schemas.microsoft.com/office/drawing/2014/main" id="{DC8296F5-EE69-CF60-0FCB-5E4A453DDD01}"/>
              </a:ext>
            </a:extLst>
          </p:cNvPr>
          <p:cNvGrpSpPr/>
          <p:nvPr/>
        </p:nvGrpSpPr>
        <p:grpSpPr>
          <a:xfrm>
            <a:off x="6568895" y="2288474"/>
            <a:ext cx="612000" cy="612000"/>
            <a:chOff x="7573215" y="5907019"/>
            <a:chExt cx="612000" cy="612000"/>
          </a:xfrm>
          <a:noFill/>
        </p:grpSpPr>
        <p:sp>
          <p:nvSpPr>
            <p:cNvPr id="72" name="Oval 344">
              <a:extLst>
                <a:ext uri="{FF2B5EF4-FFF2-40B4-BE49-F238E27FC236}">
                  <a16:creationId xmlns:a16="http://schemas.microsoft.com/office/drawing/2014/main" id="{B396CA27-11CC-7445-96C2-56D5A8F2EB87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grpFill/>
            <a:ln w="3175">
              <a:solidFill>
                <a:srgbClr val="406D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3" name="Freeform 4997">
              <a:extLst>
                <a:ext uri="{FF2B5EF4-FFF2-40B4-BE49-F238E27FC236}">
                  <a16:creationId xmlns:a16="http://schemas.microsoft.com/office/drawing/2014/main" id="{976A7F2E-E478-9046-A904-AB3395D1B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0350" y="5997175"/>
              <a:ext cx="457731" cy="448094"/>
            </a:xfrm>
            <a:custGeom>
              <a:avLst/>
              <a:gdLst>
                <a:gd name="T0" fmla="*/ 378 w 380"/>
                <a:gd name="T1" fmla="*/ 230 h 372"/>
                <a:gd name="T2" fmla="*/ 208 w 380"/>
                <a:gd name="T3" fmla="*/ 366 h 372"/>
                <a:gd name="T4" fmla="*/ 190 w 380"/>
                <a:gd name="T5" fmla="*/ 372 h 372"/>
                <a:gd name="T6" fmla="*/ 14 w 380"/>
                <a:gd name="T7" fmla="*/ 246 h 372"/>
                <a:gd name="T8" fmla="*/ 2 w 380"/>
                <a:gd name="T9" fmla="*/ 224 h 372"/>
                <a:gd name="T10" fmla="*/ 10 w 380"/>
                <a:gd name="T11" fmla="*/ 200 h 372"/>
                <a:gd name="T12" fmla="*/ 190 w 380"/>
                <a:gd name="T13" fmla="*/ 328 h 372"/>
                <a:gd name="T14" fmla="*/ 370 w 380"/>
                <a:gd name="T15" fmla="*/ 200 h 372"/>
                <a:gd name="T16" fmla="*/ 378 w 380"/>
                <a:gd name="T17" fmla="*/ 190 h 372"/>
                <a:gd name="T18" fmla="*/ 116 w 380"/>
                <a:gd name="T19" fmla="*/ 146 h 372"/>
                <a:gd name="T20" fmla="*/ 94 w 380"/>
                <a:gd name="T21" fmla="*/ 140 h 372"/>
                <a:gd name="T22" fmla="*/ 92 w 380"/>
                <a:gd name="T23" fmla="*/ 148 h 372"/>
                <a:gd name="T24" fmla="*/ 104 w 380"/>
                <a:gd name="T25" fmla="*/ 172 h 372"/>
                <a:gd name="T26" fmla="*/ 118 w 380"/>
                <a:gd name="T27" fmla="*/ 186 h 372"/>
                <a:gd name="T28" fmla="*/ 130 w 380"/>
                <a:gd name="T29" fmla="*/ 192 h 372"/>
                <a:gd name="T30" fmla="*/ 138 w 380"/>
                <a:gd name="T31" fmla="*/ 190 h 372"/>
                <a:gd name="T32" fmla="*/ 142 w 380"/>
                <a:gd name="T33" fmla="*/ 176 h 372"/>
                <a:gd name="T34" fmla="*/ 130 w 380"/>
                <a:gd name="T35" fmla="*/ 158 h 372"/>
                <a:gd name="T36" fmla="*/ 376 w 380"/>
                <a:gd name="T37" fmla="*/ 164 h 372"/>
                <a:gd name="T38" fmla="*/ 208 w 380"/>
                <a:gd name="T39" fmla="*/ 294 h 372"/>
                <a:gd name="T40" fmla="*/ 180 w 380"/>
                <a:gd name="T41" fmla="*/ 300 h 372"/>
                <a:gd name="T42" fmla="*/ 8 w 380"/>
                <a:gd name="T43" fmla="*/ 170 h 372"/>
                <a:gd name="T44" fmla="*/ 0 w 380"/>
                <a:gd name="T45" fmla="*/ 150 h 372"/>
                <a:gd name="T46" fmla="*/ 12 w 380"/>
                <a:gd name="T47" fmla="*/ 126 h 372"/>
                <a:gd name="T48" fmla="*/ 190 w 380"/>
                <a:gd name="T49" fmla="*/ 0 h 372"/>
                <a:gd name="T50" fmla="*/ 368 w 380"/>
                <a:gd name="T51" fmla="*/ 126 h 372"/>
                <a:gd name="T52" fmla="*/ 380 w 380"/>
                <a:gd name="T53" fmla="*/ 150 h 372"/>
                <a:gd name="T54" fmla="*/ 162 w 380"/>
                <a:gd name="T55" fmla="*/ 156 h 372"/>
                <a:gd name="T56" fmla="*/ 142 w 380"/>
                <a:gd name="T57" fmla="*/ 132 h 372"/>
                <a:gd name="T58" fmla="*/ 116 w 380"/>
                <a:gd name="T59" fmla="*/ 122 h 372"/>
                <a:gd name="T60" fmla="*/ 100 w 380"/>
                <a:gd name="T61" fmla="*/ 124 h 372"/>
                <a:gd name="T62" fmla="*/ 76 w 380"/>
                <a:gd name="T63" fmla="*/ 146 h 372"/>
                <a:gd name="T64" fmla="*/ 72 w 380"/>
                <a:gd name="T65" fmla="*/ 164 h 372"/>
                <a:gd name="T66" fmla="*/ 84 w 380"/>
                <a:gd name="T67" fmla="*/ 190 h 372"/>
                <a:gd name="T68" fmla="*/ 114 w 380"/>
                <a:gd name="T69" fmla="*/ 208 h 372"/>
                <a:gd name="T70" fmla="*/ 142 w 380"/>
                <a:gd name="T71" fmla="*/ 202 h 372"/>
                <a:gd name="T72" fmla="*/ 154 w 380"/>
                <a:gd name="T73" fmla="*/ 190 h 372"/>
                <a:gd name="T74" fmla="*/ 164 w 380"/>
                <a:gd name="T75" fmla="*/ 166 h 372"/>
                <a:gd name="T76" fmla="*/ 190 w 380"/>
                <a:gd name="T77" fmla="*/ 64 h 372"/>
                <a:gd name="T78" fmla="*/ 186 w 380"/>
                <a:gd name="T79" fmla="*/ 62 h 372"/>
                <a:gd name="T80" fmla="*/ 168 w 380"/>
                <a:gd name="T81" fmla="*/ 76 h 372"/>
                <a:gd name="T82" fmla="*/ 190 w 380"/>
                <a:gd name="T83" fmla="*/ 238 h 372"/>
                <a:gd name="T84" fmla="*/ 212 w 380"/>
                <a:gd name="T85" fmla="*/ 226 h 372"/>
                <a:gd name="T86" fmla="*/ 308 w 380"/>
                <a:gd name="T87" fmla="*/ 136 h 372"/>
                <a:gd name="T88" fmla="*/ 302 w 380"/>
                <a:gd name="T89" fmla="*/ 118 h 372"/>
                <a:gd name="T90" fmla="*/ 274 w 380"/>
                <a:gd name="T91" fmla="*/ 94 h 372"/>
                <a:gd name="T92" fmla="*/ 250 w 380"/>
                <a:gd name="T93" fmla="*/ 92 h 372"/>
                <a:gd name="T94" fmla="*/ 234 w 380"/>
                <a:gd name="T95" fmla="*/ 102 h 372"/>
                <a:gd name="T96" fmla="*/ 218 w 380"/>
                <a:gd name="T97" fmla="*/ 126 h 372"/>
                <a:gd name="T98" fmla="*/ 222 w 380"/>
                <a:gd name="T99" fmla="*/ 152 h 372"/>
                <a:gd name="T100" fmla="*/ 238 w 380"/>
                <a:gd name="T101" fmla="*/ 168 h 372"/>
                <a:gd name="T102" fmla="*/ 264 w 380"/>
                <a:gd name="T103" fmla="*/ 178 h 372"/>
                <a:gd name="T104" fmla="*/ 292 w 380"/>
                <a:gd name="T105" fmla="*/ 168 h 372"/>
                <a:gd name="T106" fmla="*/ 304 w 380"/>
                <a:gd name="T107" fmla="*/ 152 h 372"/>
                <a:gd name="T108" fmla="*/ 282 w 380"/>
                <a:gd name="T109" fmla="*/ 136 h 372"/>
                <a:gd name="T110" fmla="*/ 268 w 380"/>
                <a:gd name="T111" fmla="*/ 122 h 372"/>
                <a:gd name="T112" fmla="*/ 254 w 380"/>
                <a:gd name="T113" fmla="*/ 110 h 372"/>
                <a:gd name="T114" fmla="*/ 240 w 380"/>
                <a:gd name="T115" fmla="*/ 110 h 372"/>
                <a:gd name="T116" fmla="*/ 238 w 380"/>
                <a:gd name="T117" fmla="*/ 124 h 372"/>
                <a:gd name="T118" fmla="*/ 248 w 380"/>
                <a:gd name="T119" fmla="*/ 142 h 372"/>
                <a:gd name="T120" fmla="*/ 274 w 380"/>
                <a:gd name="T121" fmla="*/ 162 h 372"/>
                <a:gd name="T122" fmla="*/ 284 w 380"/>
                <a:gd name="T123" fmla="*/ 160 h 372"/>
                <a:gd name="T124" fmla="*/ 286 w 380"/>
                <a:gd name="T125" fmla="*/ 14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0" h="372">
                  <a:moveTo>
                    <a:pt x="378" y="190"/>
                  </a:moveTo>
                  <a:lnTo>
                    <a:pt x="378" y="224"/>
                  </a:lnTo>
                  <a:lnTo>
                    <a:pt x="378" y="224"/>
                  </a:lnTo>
                  <a:lnTo>
                    <a:pt x="378" y="230"/>
                  </a:lnTo>
                  <a:lnTo>
                    <a:pt x="376" y="236"/>
                  </a:lnTo>
                  <a:lnTo>
                    <a:pt x="372" y="242"/>
                  </a:lnTo>
                  <a:lnTo>
                    <a:pt x="366" y="246"/>
                  </a:lnTo>
                  <a:lnTo>
                    <a:pt x="208" y="366"/>
                  </a:lnTo>
                  <a:lnTo>
                    <a:pt x="208" y="366"/>
                  </a:lnTo>
                  <a:lnTo>
                    <a:pt x="198" y="37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82" y="372"/>
                  </a:lnTo>
                  <a:lnTo>
                    <a:pt x="172" y="366"/>
                  </a:lnTo>
                  <a:lnTo>
                    <a:pt x="14" y="246"/>
                  </a:lnTo>
                  <a:lnTo>
                    <a:pt x="14" y="246"/>
                  </a:lnTo>
                  <a:lnTo>
                    <a:pt x="8" y="242"/>
                  </a:lnTo>
                  <a:lnTo>
                    <a:pt x="4" y="236"/>
                  </a:lnTo>
                  <a:lnTo>
                    <a:pt x="2" y="230"/>
                  </a:lnTo>
                  <a:lnTo>
                    <a:pt x="2" y="224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6" y="194"/>
                  </a:lnTo>
                  <a:lnTo>
                    <a:pt x="10" y="200"/>
                  </a:lnTo>
                  <a:lnTo>
                    <a:pt x="172" y="322"/>
                  </a:lnTo>
                  <a:lnTo>
                    <a:pt x="172" y="322"/>
                  </a:lnTo>
                  <a:lnTo>
                    <a:pt x="180" y="326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200" y="326"/>
                  </a:lnTo>
                  <a:lnTo>
                    <a:pt x="208" y="322"/>
                  </a:lnTo>
                  <a:lnTo>
                    <a:pt x="370" y="200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8" y="190"/>
                  </a:lnTo>
                  <a:lnTo>
                    <a:pt x="378" y="190"/>
                  </a:lnTo>
                  <a:close/>
                  <a:moveTo>
                    <a:pt x="130" y="158"/>
                  </a:moveTo>
                  <a:lnTo>
                    <a:pt x="130" y="158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0" y="140"/>
                  </a:lnTo>
                  <a:lnTo>
                    <a:pt x="104" y="138"/>
                  </a:lnTo>
                  <a:lnTo>
                    <a:pt x="100" y="138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2" y="144"/>
                  </a:lnTo>
                  <a:lnTo>
                    <a:pt x="92" y="148"/>
                  </a:lnTo>
                  <a:lnTo>
                    <a:pt x="92" y="148"/>
                  </a:lnTo>
                  <a:lnTo>
                    <a:pt x="92" y="154"/>
                  </a:lnTo>
                  <a:lnTo>
                    <a:pt x="94" y="160"/>
                  </a:lnTo>
                  <a:lnTo>
                    <a:pt x="94" y="160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6" y="176"/>
                  </a:lnTo>
                  <a:lnTo>
                    <a:pt x="106" y="17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26" y="190"/>
                  </a:lnTo>
                  <a:lnTo>
                    <a:pt x="126" y="190"/>
                  </a:lnTo>
                  <a:lnTo>
                    <a:pt x="130" y="192"/>
                  </a:lnTo>
                  <a:lnTo>
                    <a:pt x="130" y="192"/>
                  </a:lnTo>
                  <a:lnTo>
                    <a:pt x="134" y="192"/>
                  </a:lnTo>
                  <a:lnTo>
                    <a:pt x="138" y="190"/>
                  </a:lnTo>
                  <a:lnTo>
                    <a:pt x="138" y="190"/>
                  </a:lnTo>
                  <a:lnTo>
                    <a:pt x="142" y="186"/>
                  </a:lnTo>
                  <a:lnTo>
                    <a:pt x="142" y="182"/>
                  </a:lnTo>
                  <a:lnTo>
                    <a:pt x="142" y="182"/>
                  </a:lnTo>
                  <a:lnTo>
                    <a:pt x="142" y="176"/>
                  </a:lnTo>
                  <a:lnTo>
                    <a:pt x="140" y="172"/>
                  </a:lnTo>
                  <a:lnTo>
                    <a:pt x="140" y="172"/>
                  </a:lnTo>
                  <a:lnTo>
                    <a:pt x="130" y="158"/>
                  </a:lnTo>
                  <a:lnTo>
                    <a:pt x="130" y="158"/>
                  </a:lnTo>
                  <a:close/>
                  <a:moveTo>
                    <a:pt x="380" y="150"/>
                  </a:moveTo>
                  <a:lnTo>
                    <a:pt x="380" y="150"/>
                  </a:lnTo>
                  <a:lnTo>
                    <a:pt x="378" y="158"/>
                  </a:lnTo>
                  <a:lnTo>
                    <a:pt x="376" y="164"/>
                  </a:lnTo>
                  <a:lnTo>
                    <a:pt x="372" y="170"/>
                  </a:lnTo>
                  <a:lnTo>
                    <a:pt x="368" y="174"/>
                  </a:lnTo>
                  <a:lnTo>
                    <a:pt x="208" y="294"/>
                  </a:lnTo>
                  <a:lnTo>
                    <a:pt x="208" y="294"/>
                  </a:lnTo>
                  <a:lnTo>
                    <a:pt x="200" y="300"/>
                  </a:lnTo>
                  <a:lnTo>
                    <a:pt x="190" y="300"/>
                  </a:lnTo>
                  <a:lnTo>
                    <a:pt x="190" y="300"/>
                  </a:lnTo>
                  <a:lnTo>
                    <a:pt x="180" y="300"/>
                  </a:lnTo>
                  <a:lnTo>
                    <a:pt x="172" y="29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8" y="170"/>
                  </a:lnTo>
                  <a:lnTo>
                    <a:pt x="4" y="164"/>
                  </a:lnTo>
                  <a:lnTo>
                    <a:pt x="2" y="158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44"/>
                  </a:lnTo>
                  <a:lnTo>
                    <a:pt x="4" y="136"/>
                  </a:lnTo>
                  <a:lnTo>
                    <a:pt x="8" y="130"/>
                  </a:lnTo>
                  <a:lnTo>
                    <a:pt x="12" y="126"/>
                  </a:lnTo>
                  <a:lnTo>
                    <a:pt x="172" y="6"/>
                  </a:lnTo>
                  <a:lnTo>
                    <a:pt x="172" y="6"/>
                  </a:lnTo>
                  <a:lnTo>
                    <a:pt x="180" y="2"/>
                  </a:lnTo>
                  <a:lnTo>
                    <a:pt x="190" y="0"/>
                  </a:lnTo>
                  <a:lnTo>
                    <a:pt x="200" y="2"/>
                  </a:lnTo>
                  <a:lnTo>
                    <a:pt x="208" y="6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2" y="130"/>
                  </a:lnTo>
                  <a:lnTo>
                    <a:pt x="376" y="136"/>
                  </a:lnTo>
                  <a:lnTo>
                    <a:pt x="378" y="144"/>
                  </a:lnTo>
                  <a:lnTo>
                    <a:pt x="380" y="150"/>
                  </a:lnTo>
                  <a:lnTo>
                    <a:pt x="380" y="150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2" y="156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2" y="140"/>
                  </a:lnTo>
                  <a:lnTo>
                    <a:pt x="142" y="132"/>
                  </a:lnTo>
                  <a:lnTo>
                    <a:pt x="142" y="132"/>
                  </a:lnTo>
                  <a:lnTo>
                    <a:pt x="130" y="124"/>
                  </a:lnTo>
                  <a:lnTo>
                    <a:pt x="122" y="122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12" y="122"/>
                  </a:lnTo>
                  <a:lnTo>
                    <a:pt x="112" y="122"/>
                  </a:lnTo>
                  <a:lnTo>
                    <a:pt x="100" y="12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0" y="138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2" y="156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4" y="174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84" y="190"/>
                  </a:lnTo>
                  <a:lnTo>
                    <a:pt x="94" y="198"/>
                  </a:lnTo>
                  <a:lnTo>
                    <a:pt x="94" y="198"/>
                  </a:lnTo>
                  <a:lnTo>
                    <a:pt x="106" y="206"/>
                  </a:lnTo>
                  <a:lnTo>
                    <a:pt x="114" y="208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32" y="206"/>
                  </a:lnTo>
                  <a:lnTo>
                    <a:pt x="142" y="202"/>
                  </a:lnTo>
                  <a:lnTo>
                    <a:pt x="142" y="202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54" y="190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2" y="174"/>
                  </a:ln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212" y="224"/>
                  </a:moveTo>
                  <a:lnTo>
                    <a:pt x="190" y="64"/>
                  </a:lnTo>
                  <a:lnTo>
                    <a:pt x="190" y="64"/>
                  </a:lnTo>
                  <a:lnTo>
                    <a:pt x="188" y="62"/>
                  </a:lnTo>
                  <a:lnTo>
                    <a:pt x="188" y="62"/>
                  </a:lnTo>
                  <a:lnTo>
                    <a:pt x="186" y="62"/>
                  </a:lnTo>
                  <a:lnTo>
                    <a:pt x="186" y="62"/>
                  </a:lnTo>
                  <a:lnTo>
                    <a:pt x="184" y="62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6"/>
                  </a:lnTo>
                  <a:lnTo>
                    <a:pt x="188" y="236"/>
                  </a:lnTo>
                  <a:lnTo>
                    <a:pt x="188" y="236"/>
                  </a:lnTo>
                  <a:lnTo>
                    <a:pt x="190" y="238"/>
                  </a:lnTo>
                  <a:lnTo>
                    <a:pt x="190" y="238"/>
                  </a:lnTo>
                  <a:lnTo>
                    <a:pt x="192" y="238"/>
                  </a:lnTo>
                  <a:lnTo>
                    <a:pt x="192" y="238"/>
                  </a:lnTo>
                  <a:lnTo>
                    <a:pt x="196" y="238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2" y="224"/>
                  </a:lnTo>
                  <a:lnTo>
                    <a:pt x="212" y="224"/>
                  </a:lnTo>
                  <a:close/>
                  <a:moveTo>
                    <a:pt x="308" y="136"/>
                  </a:moveTo>
                  <a:lnTo>
                    <a:pt x="308" y="136"/>
                  </a:lnTo>
                  <a:lnTo>
                    <a:pt x="306" y="126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296" y="110"/>
                  </a:lnTo>
                  <a:lnTo>
                    <a:pt x="288" y="102"/>
                  </a:lnTo>
                  <a:lnTo>
                    <a:pt x="288" y="102"/>
                  </a:lnTo>
                  <a:lnTo>
                    <a:pt x="274" y="94"/>
                  </a:lnTo>
                  <a:lnTo>
                    <a:pt x="268" y="92"/>
                  </a:lnTo>
                  <a:lnTo>
                    <a:pt x="260" y="92"/>
                  </a:lnTo>
                  <a:lnTo>
                    <a:pt x="260" y="92"/>
                  </a:lnTo>
                  <a:lnTo>
                    <a:pt x="250" y="92"/>
                  </a:lnTo>
                  <a:lnTo>
                    <a:pt x="238" y="98"/>
                  </a:lnTo>
                  <a:lnTo>
                    <a:pt x="238" y="98"/>
                  </a:lnTo>
                  <a:lnTo>
                    <a:pt x="234" y="102"/>
                  </a:lnTo>
                  <a:lnTo>
                    <a:pt x="234" y="102"/>
                  </a:lnTo>
                  <a:lnTo>
                    <a:pt x="226" y="108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6"/>
                  </a:lnTo>
                  <a:lnTo>
                    <a:pt x="218" y="134"/>
                  </a:lnTo>
                  <a:lnTo>
                    <a:pt x="218" y="134"/>
                  </a:lnTo>
                  <a:lnTo>
                    <a:pt x="218" y="144"/>
                  </a:lnTo>
                  <a:lnTo>
                    <a:pt x="222" y="152"/>
                  </a:lnTo>
                  <a:lnTo>
                    <a:pt x="222" y="152"/>
                  </a:lnTo>
                  <a:lnTo>
                    <a:pt x="230" y="160"/>
                  </a:lnTo>
                  <a:lnTo>
                    <a:pt x="238" y="168"/>
                  </a:lnTo>
                  <a:lnTo>
                    <a:pt x="238" y="168"/>
                  </a:lnTo>
                  <a:lnTo>
                    <a:pt x="252" y="176"/>
                  </a:lnTo>
                  <a:lnTo>
                    <a:pt x="258" y="178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68" y="178"/>
                  </a:lnTo>
                  <a:lnTo>
                    <a:pt x="268" y="178"/>
                  </a:lnTo>
                  <a:lnTo>
                    <a:pt x="280" y="176"/>
                  </a:lnTo>
                  <a:lnTo>
                    <a:pt x="292" y="168"/>
                  </a:lnTo>
                  <a:lnTo>
                    <a:pt x="292" y="168"/>
                  </a:lnTo>
                  <a:lnTo>
                    <a:pt x="300" y="160"/>
                  </a:lnTo>
                  <a:lnTo>
                    <a:pt x="304" y="152"/>
                  </a:lnTo>
                  <a:lnTo>
                    <a:pt x="304" y="152"/>
                  </a:lnTo>
                  <a:lnTo>
                    <a:pt x="308" y="144"/>
                  </a:lnTo>
                  <a:lnTo>
                    <a:pt x="308" y="136"/>
                  </a:lnTo>
                  <a:lnTo>
                    <a:pt x="308" y="136"/>
                  </a:lnTo>
                  <a:close/>
                  <a:moveTo>
                    <a:pt x="282" y="136"/>
                  </a:moveTo>
                  <a:lnTo>
                    <a:pt x="282" y="136"/>
                  </a:lnTo>
                  <a:lnTo>
                    <a:pt x="276" y="128"/>
                  </a:lnTo>
                  <a:lnTo>
                    <a:pt x="276" y="128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62" y="116"/>
                  </a:lnTo>
                  <a:lnTo>
                    <a:pt x="262" y="116"/>
                  </a:lnTo>
                  <a:lnTo>
                    <a:pt x="254" y="110"/>
                  </a:lnTo>
                  <a:lnTo>
                    <a:pt x="248" y="108"/>
                  </a:lnTo>
                  <a:lnTo>
                    <a:pt x="244" y="108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8" y="114"/>
                  </a:lnTo>
                  <a:lnTo>
                    <a:pt x="236" y="118"/>
                  </a:lnTo>
                  <a:lnTo>
                    <a:pt x="236" y="118"/>
                  </a:lnTo>
                  <a:lnTo>
                    <a:pt x="238" y="124"/>
                  </a:lnTo>
                  <a:lnTo>
                    <a:pt x="240" y="130"/>
                  </a:lnTo>
                  <a:lnTo>
                    <a:pt x="240" y="130"/>
                  </a:lnTo>
                  <a:lnTo>
                    <a:pt x="248" y="142"/>
                  </a:lnTo>
                  <a:lnTo>
                    <a:pt x="248" y="142"/>
                  </a:lnTo>
                  <a:lnTo>
                    <a:pt x="262" y="156"/>
                  </a:lnTo>
                  <a:lnTo>
                    <a:pt x="262" y="156"/>
                  </a:lnTo>
                  <a:lnTo>
                    <a:pt x="270" y="160"/>
                  </a:lnTo>
                  <a:lnTo>
                    <a:pt x="274" y="162"/>
                  </a:lnTo>
                  <a:lnTo>
                    <a:pt x="274" y="162"/>
                  </a:lnTo>
                  <a:lnTo>
                    <a:pt x="280" y="162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286" y="158"/>
                  </a:lnTo>
                  <a:lnTo>
                    <a:pt x="288" y="154"/>
                  </a:lnTo>
                  <a:lnTo>
                    <a:pt x="288" y="150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2" y="136"/>
                  </a:lnTo>
                  <a:lnTo>
                    <a:pt x="282" y="136"/>
                  </a:lnTo>
                  <a:close/>
                </a:path>
              </a:pathLst>
            </a:custGeom>
            <a:grpFill/>
            <a:ln w="9525">
              <a:solidFill>
                <a:srgbClr val="406D6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4" name="Group 6315">
            <a:extLst>
              <a:ext uri="{FF2B5EF4-FFF2-40B4-BE49-F238E27FC236}">
                <a16:creationId xmlns:a16="http://schemas.microsoft.com/office/drawing/2014/main" id="{1C6B06B2-5F31-5B1F-1870-0DBFC7F8A902}"/>
              </a:ext>
            </a:extLst>
          </p:cNvPr>
          <p:cNvGrpSpPr/>
          <p:nvPr/>
        </p:nvGrpSpPr>
        <p:grpSpPr>
          <a:xfrm>
            <a:off x="6563457" y="3593863"/>
            <a:ext cx="612000" cy="612000"/>
            <a:chOff x="9617181" y="3474401"/>
            <a:chExt cx="612000" cy="612000"/>
          </a:xfrm>
          <a:noFill/>
        </p:grpSpPr>
        <p:sp>
          <p:nvSpPr>
            <p:cNvPr id="75" name="Oval 155">
              <a:extLst>
                <a:ext uri="{FF2B5EF4-FFF2-40B4-BE49-F238E27FC236}">
                  <a16:creationId xmlns:a16="http://schemas.microsoft.com/office/drawing/2014/main" id="{C032B19E-EFA3-BDC5-577F-F5F8D5D51D88}"/>
                </a:ext>
              </a:extLst>
            </p:cNvPr>
            <p:cNvSpPr/>
            <p:nvPr/>
          </p:nvSpPr>
          <p:spPr bwMode="ltGray">
            <a:xfrm>
              <a:off x="9617181" y="3474401"/>
              <a:ext cx="612000" cy="612000"/>
            </a:xfrm>
            <a:prstGeom prst="ellipse">
              <a:avLst/>
            </a:prstGeom>
            <a:grpFill/>
            <a:ln w="3175">
              <a:solidFill>
                <a:srgbClr val="406D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6" name="Freeform 4848">
              <a:extLst>
                <a:ext uri="{FF2B5EF4-FFF2-40B4-BE49-F238E27FC236}">
                  <a16:creationId xmlns:a16="http://schemas.microsoft.com/office/drawing/2014/main" id="{8ADAA72D-22D3-E966-689C-BB0536CE6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7113" y="3558784"/>
              <a:ext cx="431358" cy="382617"/>
            </a:xfrm>
            <a:custGeom>
              <a:avLst/>
              <a:gdLst>
                <a:gd name="T0" fmla="*/ 198 w 354"/>
                <a:gd name="T1" fmla="*/ 12 h 314"/>
                <a:gd name="T2" fmla="*/ 194 w 354"/>
                <a:gd name="T3" fmla="*/ 8 h 314"/>
                <a:gd name="T4" fmla="*/ 184 w 354"/>
                <a:gd name="T5" fmla="*/ 0 h 314"/>
                <a:gd name="T6" fmla="*/ 178 w 354"/>
                <a:gd name="T7" fmla="*/ 0 h 314"/>
                <a:gd name="T8" fmla="*/ 166 w 354"/>
                <a:gd name="T9" fmla="*/ 4 h 314"/>
                <a:gd name="T10" fmla="*/ 158 w 354"/>
                <a:gd name="T11" fmla="*/ 12 h 314"/>
                <a:gd name="T12" fmla="*/ 4 w 354"/>
                <a:gd name="T13" fmla="*/ 278 h 314"/>
                <a:gd name="T14" fmla="*/ 0 w 354"/>
                <a:gd name="T15" fmla="*/ 290 h 314"/>
                <a:gd name="T16" fmla="*/ 4 w 354"/>
                <a:gd name="T17" fmla="*/ 302 h 314"/>
                <a:gd name="T18" fmla="*/ 8 w 354"/>
                <a:gd name="T19" fmla="*/ 306 h 314"/>
                <a:gd name="T20" fmla="*/ 18 w 354"/>
                <a:gd name="T21" fmla="*/ 312 h 314"/>
                <a:gd name="T22" fmla="*/ 330 w 354"/>
                <a:gd name="T23" fmla="*/ 314 h 314"/>
                <a:gd name="T24" fmla="*/ 338 w 354"/>
                <a:gd name="T25" fmla="*/ 312 h 314"/>
                <a:gd name="T26" fmla="*/ 348 w 354"/>
                <a:gd name="T27" fmla="*/ 306 h 314"/>
                <a:gd name="T28" fmla="*/ 352 w 354"/>
                <a:gd name="T29" fmla="*/ 302 h 314"/>
                <a:gd name="T30" fmla="*/ 354 w 354"/>
                <a:gd name="T31" fmla="*/ 290 h 314"/>
                <a:gd name="T32" fmla="*/ 352 w 354"/>
                <a:gd name="T33" fmla="*/ 278 h 314"/>
                <a:gd name="T34" fmla="*/ 42 w 354"/>
                <a:gd name="T35" fmla="*/ 280 h 314"/>
                <a:gd name="T36" fmla="*/ 314 w 354"/>
                <a:gd name="T37" fmla="*/ 280 h 314"/>
                <a:gd name="T38" fmla="*/ 160 w 354"/>
                <a:gd name="T39" fmla="*/ 142 h 314"/>
                <a:gd name="T40" fmla="*/ 158 w 354"/>
                <a:gd name="T41" fmla="*/ 132 h 314"/>
                <a:gd name="T42" fmla="*/ 160 w 354"/>
                <a:gd name="T43" fmla="*/ 126 h 314"/>
                <a:gd name="T44" fmla="*/ 164 w 354"/>
                <a:gd name="T45" fmla="*/ 122 h 314"/>
                <a:gd name="T46" fmla="*/ 178 w 354"/>
                <a:gd name="T47" fmla="*/ 118 h 314"/>
                <a:gd name="T48" fmla="*/ 186 w 354"/>
                <a:gd name="T49" fmla="*/ 118 h 314"/>
                <a:gd name="T50" fmla="*/ 192 w 354"/>
                <a:gd name="T51" fmla="*/ 122 h 314"/>
                <a:gd name="T52" fmla="*/ 198 w 354"/>
                <a:gd name="T53" fmla="*/ 132 h 314"/>
                <a:gd name="T54" fmla="*/ 196 w 354"/>
                <a:gd name="T55" fmla="*/ 142 h 314"/>
                <a:gd name="T56" fmla="*/ 172 w 354"/>
                <a:gd name="T57" fmla="*/ 206 h 314"/>
                <a:gd name="T58" fmla="*/ 178 w 354"/>
                <a:gd name="T59" fmla="*/ 218 h 314"/>
                <a:gd name="T60" fmla="*/ 186 w 354"/>
                <a:gd name="T61" fmla="*/ 220 h 314"/>
                <a:gd name="T62" fmla="*/ 190 w 354"/>
                <a:gd name="T63" fmla="*/ 224 h 314"/>
                <a:gd name="T64" fmla="*/ 194 w 354"/>
                <a:gd name="T65" fmla="*/ 230 h 314"/>
                <a:gd name="T66" fmla="*/ 196 w 354"/>
                <a:gd name="T67" fmla="*/ 238 h 314"/>
                <a:gd name="T68" fmla="*/ 194 w 354"/>
                <a:gd name="T69" fmla="*/ 244 h 314"/>
                <a:gd name="T70" fmla="*/ 190 w 354"/>
                <a:gd name="T71" fmla="*/ 250 h 314"/>
                <a:gd name="T72" fmla="*/ 186 w 354"/>
                <a:gd name="T73" fmla="*/ 254 h 314"/>
                <a:gd name="T74" fmla="*/ 178 w 354"/>
                <a:gd name="T75" fmla="*/ 256 h 314"/>
                <a:gd name="T76" fmla="*/ 170 w 354"/>
                <a:gd name="T77" fmla="*/ 254 h 314"/>
                <a:gd name="T78" fmla="*/ 166 w 354"/>
                <a:gd name="T79" fmla="*/ 250 h 314"/>
                <a:gd name="T80" fmla="*/ 162 w 354"/>
                <a:gd name="T81" fmla="*/ 244 h 314"/>
                <a:gd name="T82" fmla="*/ 160 w 354"/>
                <a:gd name="T83" fmla="*/ 238 h 314"/>
                <a:gd name="T84" fmla="*/ 162 w 354"/>
                <a:gd name="T85" fmla="*/ 230 h 314"/>
                <a:gd name="T86" fmla="*/ 166 w 354"/>
                <a:gd name="T87" fmla="*/ 224 h 314"/>
                <a:gd name="T88" fmla="*/ 178 w 354"/>
                <a:gd name="T89" fmla="*/ 21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14">
                  <a:moveTo>
                    <a:pt x="352" y="278"/>
                  </a:moveTo>
                  <a:lnTo>
                    <a:pt x="198" y="12"/>
                  </a:lnTo>
                  <a:lnTo>
                    <a:pt x="198" y="12"/>
                  </a:lnTo>
                  <a:lnTo>
                    <a:pt x="194" y="8"/>
                  </a:lnTo>
                  <a:lnTo>
                    <a:pt x="190" y="4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4"/>
                  </a:lnTo>
                  <a:lnTo>
                    <a:pt x="162" y="8"/>
                  </a:lnTo>
                  <a:lnTo>
                    <a:pt x="158" y="12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2" y="282"/>
                  </a:lnTo>
                  <a:lnTo>
                    <a:pt x="0" y="290"/>
                  </a:lnTo>
                  <a:lnTo>
                    <a:pt x="2" y="296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8" y="306"/>
                  </a:lnTo>
                  <a:lnTo>
                    <a:pt x="12" y="310"/>
                  </a:lnTo>
                  <a:lnTo>
                    <a:pt x="18" y="312"/>
                  </a:lnTo>
                  <a:lnTo>
                    <a:pt x="26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8" y="312"/>
                  </a:lnTo>
                  <a:lnTo>
                    <a:pt x="342" y="310"/>
                  </a:lnTo>
                  <a:lnTo>
                    <a:pt x="348" y="306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54" y="296"/>
                  </a:lnTo>
                  <a:lnTo>
                    <a:pt x="354" y="290"/>
                  </a:lnTo>
                  <a:lnTo>
                    <a:pt x="354" y="282"/>
                  </a:lnTo>
                  <a:lnTo>
                    <a:pt x="352" y="278"/>
                  </a:lnTo>
                  <a:lnTo>
                    <a:pt x="352" y="278"/>
                  </a:lnTo>
                  <a:close/>
                  <a:moveTo>
                    <a:pt x="42" y="280"/>
                  </a:moveTo>
                  <a:lnTo>
                    <a:pt x="178" y="44"/>
                  </a:lnTo>
                  <a:lnTo>
                    <a:pt x="314" y="280"/>
                  </a:lnTo>
                  <a:lnTo>
                    <a:pt x="42" y="280"/>
                  </a:lnTo>
                  <a:close/>
                  <a:moveTo>
                    <a:pt x="160" y="142"/>
                  </a:moveTo>
                  <a:lnTo>
                    <a:pt x="160" y="142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60" y="126"/>
                  </a:lnTo>
                  <a:lnTo>
                    <a:pt x="164" y="122"/>
                  </a:lnTo>
                  <a:lnTo>
                    <a:pt x="164" y="122"/>
                  </a:lnTo>
                  <a:lnTo>
                    <a:pt x="170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86" y="118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6" y="126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6" y="142"/>
                  </a:lnTo>
                  <a:lnTo>
                    <a:pt x="184" y="206"/>
                  </a:lnTo>
                  <a:lnTo>
                    <a:pt x="172" y="206"/>
                  </a:lnTo>
                  <a:lnTo>
                    <a:pt x="160" y="142"/>
                  </a:lnTo>
                  <a:close/>
                  <a:moveTo>
                    <a:pt x="178" y="218"/>
                  </a:moveTo>
                  <a:lnTo>
                    <a:pt x="178" y="218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96" y="238"/>
                  </a:lnTo>
                  <a:lnTo>
                    <a:pt x="196" y="238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0" y="250"/>
                  </a:lnTo>
                  <a:lnTo>
                    <a:pt x="190" y="250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78" y="256"/>
                  </a:lnTo>
                  <a:lnTo>
                    <a:pt x="178" y="256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6" y="250"/>
                  </a:lnTo>
                  <a:lnTo>
                    <a:pt x="166" y="250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0" y="238"/>
                  </a:lnTo>
                  <a:lnTo>
                    <a:pt x="160" y="238"/>
                  </a:lnTo>
                  <a:lnTo>
                    <a:pt x="162" y="230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70" y="220"/>
                  </a:lnTo>
                  <a:lnTo>
                    <a:pt x="178" y="218"/>
                  </a:lnTo>
                  <a:lnTo>
                    <a:pt x="178" y="218"/>
                  </a:lnTo>
                  <a:close/>
                </a:path>
              </a:pathLst>
            </a:custGeom>
            <a:grpFill/>
            <a:ln w="9525">
              <a:solidFill>
                <a:srgbClr val="406D6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3" name="Прямая соединительная линия 28">
            <a:extLst>
              <a:ext uri="{FF2B5EF4-FFF2-40B4-BE49-F238E27FC236}">
                <a16:creationId xmlns:a16="http://schemas.microsoft.com/office/drawing/2014/main" id="{C0FF4195-CCA5-1AD0-EDA9-32E85FBD7F72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56AEEA6-AA44-1E84-3DAE-20F80F067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5" name="Прямая соединительная линия 36">
            <a:extLst>
              <a:ext uri="{FF2B5EF4-FFF2-40B4-BE49-F238E27FC236}">
                <a16:creationId xmlns:a16="http://schemas.microsoft.com/office/drawing/2014/main" id="{93148D29-A8D8-B0F0-928E-6E33DFB2CC6A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0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F753F-DCC0-77BE-8328-E94A45E56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80" y="-3060"/>
            <a:ext cx="10363200" cy="45948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РЕФОРМИРОВАНИЕ КРЕДИТНОЙ ДЕЯТЕЛЬНОСТИ БРК</a:t>
            </a:r>
          </a:p>
        </p:txBody>
      </p:sp>
      <p:grpSp>
        <p:nvGrpSpPr>
          <p:cNvPr id="4" name="Group 259">
            <a:extLst>
              <a:ext uri="{FF2B5EF4-FFF2-40B4-BE49-F238E27FC236}">
                <a16:creationId xmlns:a16="http://schemas.microsoft.com/office/drawing/2014/main" id="{B9B5C797-4A32-7F37-998B-846FB2009607}"/>
              </a:ext>
            </a:extLst>
          </p:cNvPr>
          <p:cNvGrpSpPr/>
          <p:nvPr/>
        </p:nvGrpSpPr>
        <p:grpSpPr>
          <a:xfrm>
            <a:off x="406869" y="775959"/>
            <a:ext cx="11449771" cy="1356897"/>
            <a:chOff x="-482156" y="1097578"/>
            <a:chExt cx="11081470" cy="1866512"/>
          </a:xfrm>
        </p:grpSpPr>
        <p:sp>
          <p:nvSpPr>
            <p:cNvPr id="5" name="Rectangle 260">
              <a:extLst>
                <a:ext uri="{FF2B5EF4-FFF2-40B4-BE49-F238E27FC236}">
                  <a16:creationId xmlns:a16="http://schemas.microsoft.com/office/drawing/2014/main" id="{05A91856-0440-34AD-9DD2-340A65D342FA}"/>
                </a:ext>
              </a:extLst>
            </p:cNvPr>
            <p:cNvSpPr/>
            <p:nvPr/>
          </p:nvSpPr>
          <p:spPr bwMode="auto">
            <a:xfrm>
              <a:off x="-426958" y="1097578"/>
              <a:ext cx="11026272" cy="186651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34290" rIns="13500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108000" defTabSz="685800">
                <a:spcBef>
                  <a:spcPts val="300"/>
                </a:spcBef>
                <a:spcAft>
                  <a:spcPts val="450"/>
                </a:spcAft>
                <a:defRPr/>
              </a:pPr>
              <a:r>
                <a:rPr lang="ru-RU" sz="1400" kern="0" dirty="0">
                  <a:latin typeface="Arial Narrow" panose="020B0606020202030204" pitchFamily="34" charset="0"/>
                  <a:ea typeface="ヒラギノ角ゴ Pro W3" pitchFamily="124" charset="-128"/>
                </a:rPr>
                <a:t>По Поручению Главы Государства озвученном на пленарном заседании Мажилиса Парламента Республики Казахстан от 11 января 2022 года, </a:t>
              </a:r>
              <a:r>
                <a:rPr lang="en-US" sz="1400" kern="0" dirty="0">
                  <a:latin typeface="Arial Narrow" panose="020B0606020202030204" pitchFamily="34" charset="0"/>
                  <a:ea typeface="ヒラギノ角ゴ Pro W3" pitchFamily="124" charset="-128"/>
                </a:rPr>
                <a:t/>
              </a:r>
              <a:br>
                <a:rPr lang="en-US" sz="1400" kern="0" dirty="0">
                  <a:latin typeface="Arial Narrow" panose="020B0606020202030204" pitchFamily="34" charset="0"/>
                  <a:ea typeface="ヒラギノ角ゴ Pro W3" pitchFamily="124" charset="-128"/>
                </a:rPr>
              </a:br>
              <a:r>
                <a:rPr lang="ru-RU" sz="1400" kern="0" dirty="0">
                  <a:latin typeface="Arial Narrow" panose="020B0606020202030204" pitchFamily="34" charset="0"/>
                  <a:ea typeface="ヒラギノ角ゴ Pro W3" pitchFamily="124" charset="-128"/>
                </a:rPr>
                <a:t>Банк провел работу по трансформации своих бизнес-процессов и кредитной политики. </a:t>
              </a:r>
            </a:p>
            <a:p>
              <a:pPr marL="108000" defTabSz="685800">
                <a:spcBef>
                  <a:spcPts val="300"/>
                </a:spcBef>
                <a:spcAft>
                  <a:spcPts val="450"/>
                </a:spcAft>
                <a:defRPr/>
              </a:pPr>
              <a:r>
                <a:rPr lang="ru-RU" sz="1400" kern="0" dirty="0">
                  <a:latin typeface="Arial Narrow" panose="020B0606020202030204" pitchFamily="34" charset="0"/>
                  <a:ea typeface="ヒラギノ角ゴ Pro W3" pitchFamily="124" charset="-128"/>
                </a:rPr>
                <a:t>В свете новых экономических реалий </a:t>
              </a:r>
              <a:r>
                <a:rPr lang="ru-RU" sz="1400" b="1" kern="0" dirty="0">
                  <a:solidFill>
                    <a:srgbClr val="406D69"/>
                  </a:solidFill>
                  <a:latin typeface="Arial Narrow" panose="020B0606020202030204" pitchFamily="34" charset="0"/>
                  <a:ea typeface="ヒラギノ角ゴ Pro W3" pitchFamily="124" charset="-128"/>
                </a:rPr>
                <a:t>БРК фокусируется на финансировании проектов по обеспечению продовольственной безопасности, импортозамещения и экспорта, логистики, производств верхнего и среднего переделов для обеспечения устойчивого роста экономики при этом увеличивая охват частного сектора</a:t>
              </a:r>
            </a:p>
          </p:txBody>
        </p:sp>
        <p:sp>
          <p:nvSpPr>
            <p:cNvPr id="6" name="Rectangle 261">
              <a:extLst>
                <a:ext uri="{FF2B5EF4-FFF2-40B4-BE49-F238E27FC236}">
                  <a16:creationId xmlns:a16="http://schemas.microsoft.com/office/drawing/2014/main" id="{315D86C9-51DE-1A32-2F56-9DFCE6638352}"/>
                </a:ext>
              </a:extLst>
            </p:cNvPr>
            <p:cNvSpPr/>
            <p:nvPr/>
          </p:nvSpPr>
          <p:spPr bwMode="auto">
            <a:xfrm>
              <a:off x="-482156" y="1120152"/>
              <a:ext cx="88476" cy="1829563"/>
            </a:xfrm>
            <a:prstGeom prst="rect">
              <a:avLst/>
            </a:prstGeom>
            <a:solidFill>
              <a:srgbClr val="AE870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34290" rIns="54000" bIns="34290" numCol="1" rtlCol="0" anchor="ctr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GB" sz="900" kern="0" baseline="30000" dirty="0">
                <a:solidFill>
                  <a:srgbClr val="000000"/>
                </a:solidFill>
                <a:latin typeface="Arial" pitchFamily="34" charset="0"/>
                <a:ea typeface="ヒラギノ角ゴ Pro W3" pitchFamily="124" charset="-128"/>
              </a:endParaRPr>
            </a:p>
          </p:txBody>
        </p:sp>
      </p:grpSp>
      <p:sp>
        <p:nvSpPr>
          <p:cNvPr id="7" name="Прямоугольник 127">
            <a:extLst>
              <a:ext uri="{FF2B5EF4-FFF2-40B4-BE49-F238E27FC236}">
                <a16:creationId xmlns:a16="http://schemas.microsoft.com/office/drawing/2014/main" id="{27B43096-A515-2ADC-0CBB-5BC08D26AB9C}"/>
              </a:ext>
            </a:extLst>
          </p:cNvPr>
          <p:cNvSpPr/>
          <p:nvPr/>
        </p:nvSpPr>
        <p:spPr>
          <a:xfrm>
            <a:off x="407368" y="3050440"/>
            <a:ext cx="5359260" cy="3474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4975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ОГРАНИЧЕНО УЧАСТИЕ В ПРОЕКТАХ ГЧП, КВАЗИГОССЕКТОРА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в проектах, в которых доля государства превышает 50%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4975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РАСШИРЕНА ЛИНЕЙКА КРЕДИТНЫХ ИНСТРУМЕНТОВ ПОДДЕРЖКИ ФРП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инвестиционный кредит, финансирование оборотного капитала и фондирование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частных лизинговых компаний</a:t>
            </a:r>
          </a:p>
          <a:p>
            <a:pPr marL="171450" indent="-171450" algn="just" eaLnBrk="0" fontAlgn="base" hangingPunct="0">
              <a:spcAft>
                <a:spcPts val="600"/>
              </a:spcAft>
              <a:buClr>
                <a:srgbClr val="B4975A"/>
              </a:buClr>
              <a:buFont typeface="Wingdings" panose="05000000000000000000" pitchFamily="2" charset="2"/>
              <a:buChar char="§"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СНИЖЕНЫ ТРЕБОВАНИЯ К ЗАЛОГОВОМУ ОБЕСПЕЧЕНИЮ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проектам с низкими кредитными рисками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улучшения качества проектов</a:t>
            </a:r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 eaLnBrk="0" fontAlgn="base" hangingPunct="0">
              <a:buClr>
                <a:srgbClr val="B4975A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ИСКЛЮЧЕНА ВОЗМОЖНОСТЬ ИСПОЛЬЗОВАНИЯ СРЕДСТВ, ПОЛУЧЕННЫХ В РАМКАХ ГОСУДАРСТВЕННЫХ ПРОГРАММ КРУПНЫМИ СИСТЕМООБРАЗУЮЩИМИ ПРЕДПРИЯТИЯМИ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целях увеличения охвата поддержки через инструменты Банка в рамках экспортного финансирования </a:t>
            </a:r>
          </a:p>
        </p:txBody>
      </p:sp>
      <p:sp>
        <p:nvSpPr>
          <p:cNvPr id="10" name="Прямоугольник 127">
            <a:extLst>
              <a:ext uri="{FF2B5EF4-FFF2-40B4-BE49-F238E27FC236}">
                <a16:creationId xmlns:a16="http://schemas.microsoft.com/office/drawing/2014/main" id="{FA5C1235-05AB-AF04-E225-C4ACE52A346B}"/>
              </a:ext>
            </a:extLst>
          </p:cNvPr>
          <p:cNvSpPr/>
          <p:nvPr/>
        </p:nvSpPr>
        <p:spPr>
          <a:xfrm>
            <a:off x="9047246" y="3050441"/>
            <a:ext cx="2737385" cy="34749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Раскрытие 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Информации О конечных </a:t>
            </a:r>
            <a:r>
              <a:rPr lang="ru-RU" sz="1400" b="1" cap="all" dirty="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</a:t>
            </a:r>
            <a:r>
              <a:rPr kumimoji="0" lang="ru-RU" sz="1400" b="1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енефициаров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компаний-заявителей И заемщиков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A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ОБЕСПЕЧЕНИЕ ИНФОРМАЦИИ НА САЙТЕ БРК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перечню рассматриваемых проектов в рамках экспортных операций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rgbClr val="007A4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ОСУЩЕСТВЛЯЕТСЯ ДИВЕРСИФИКАЦИЯ ЗАЕМЩИКОВ БРК,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путем привлечения новых проектов, не имеющих аффилированность с действующими заемщиками БРК</a:t>
            </a:r>
          </a:p>
        </p:txBody>
      </p:sp>
      <p:sp>
        <p:nvSpPr>
          <p:cNvPr id="12" name="Прямоугольник 127">
            <a:extLst>
              <a:ext uri="{FF2B5EF4-FFF2-40B4-BE49-F238E27FC236}">
                <a16:creationId xmlns:a16="http://schemas.microsoft.com/office/drawing/2014/main" id="{613B8DA8-FA4D-1DFD-28C9-1F7F23116EB1}"/>
              </a:ext>
            </a:extLst>
          </p:cNvPr>
          <p:cNvSpPr/>
          <p:nvPr/>
        </p:nvSpPr>
        <p:spPr>
          <a:xfrm>
            <a:off x="5926417" y="3059290"/>
            <a:ext cx="2977895" cy="34660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СОКРАЩЕНИЕ СРОКОВ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рассмотрения заявок клиентов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два раза (со 153 до 73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рабочих дней)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ВНЕДРЕНИЕ ЦИФРОВОЙ ПЛАТФОРМЫ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принятию и рассмотрению кредитных заявок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Запуск дистанционного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ЦИФРОВОГО БАНКОВСКОГО СЕРВИСА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«Банк-Клиент»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структуре БРК выделен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ФРОНТ-БЛОК ПО КРЕДИТОВАНИЮ ЭКСПОРТА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63ED2B64-CA43-6A33-F490-7839BB2F9440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053">
            <a:extLst>
              <a:ext uri="{FF2B5EF4-FFF2-40B4-BE49-F238E27FC236}">
                <a16:creationId xmlns:a16="http://schemas.microsoft.com/office/drawing/2014/main" id="{9BDAB7D0-C733-86EA-2D13-2E635CFA2F8D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3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93BB29-880A-801B-45CB-03B55EF65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33" name="Прямая соединительная линия 36">
            <a:extLst>
              <a:ext uri="{FF2B5EF4-FFF2-40B4-BE49-F238E27FC236}">
                <a16:creationId xmlns:a16="http://schemas.microsoft.com/office/drawing/2014/main" id="{0D3110B4-14D3-B105-C1D8-873C39371EDF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11">
            <a:extLst>
              <a:ext uri="{FF2B5EF4-FFF2-40B4-BE49-F238E27FC236}">
                <a16:creationId xmlns:a16="http://schemas.microsoft.com/office/drawing/2014/main" id="{44205F61-925C-87B1-94FD-E3C224A9D715}"/>
              </a:ext>
            </a:extLst>
          </p:cNvPr>
          <p:cNvSpPr/>
          <p:nvPr/>
        </p:nvSpPr>
        <p:spPr>
          <a:xfrm>
            <a:off x="1564011" y="2344887"/>
            <a:ext cx="311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Расширение доступа </a:t>
            </a:r>
            <a:br>
              <a:rPr lang="ru-RU" sz="16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услугам </a:t>
            </a:r>
          </a:p>
        </p:txBody>
      </p:sp>
      <p:sp>
        <p:nvSpPr>
          <p:cNvPr id="35" name="Rectangle 111">
            <a:extLst>
              <a:ext uri="{FF2B5EF4-FFF2-40B4-BE49-F238E27FC236}">
                <a16:creationId xmlns:a16="http://schemas.microsoft.com/office/drawing/2014/main" id="{05D2480D-E2CD-8BE6-FD47-7016F41AAA80}"/>
              </a:ext>
            </a:extLst>
          </p:cNvPr>
          <p:cNvSpPr/>
          <p:nvPr/>
        </p:nvSpPr>
        <p:spPr>
          <a:xfrm>
            <a:off x="9048328" y="2334512"/>
            <a:ext cx="311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</a:t>
            </a:r>
            <a:br>
              <a:rPr lang="ru-RU" sz="16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прозрачности</a:t>
            </a:r>
          </a:p>
        </p:txBody>
      </p:sp>
      <p:sp>
        <p:nvSpPr>
          <p:cNvPr id="36" name="Rectangle 111">
            <a:extLst>
              <a:ext uri="{FF2B5EF4-FFF2-40B4-BE49-F238E27FC236}">
                <a16:creationId xmlns:a16="http://schemas.microsoft.com/office/drawing/2014/main" id="{029A6E40-45EB-5FFB-4091-D224708A1F4F}"/>
              </a:ext>
            </a:extLst>
          </p:cNvPr>
          <p:cNvSpPr/>
          <p:nvPr/>
        </p:nvSpPr>
        <p:spPr>
          <a:xfrm>
            <a:off x="6023992" y="2319831"/>
            <a:ext cx="3110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Оптимизация процессов кредитной деятельности</a:t>
            </a:r>
          </a:p>
        </p:txBody>
      </p:sp>
      <p:sp>
        <p:nvSpPr>
          <p:cNvPr id="37" name="Google Shape;12294;p71">
            <a:extLst>
              <a:ext uri="{FF2B5EF4-FFF2-40B4-BE49-F238E27FC236}">
                <a16:creationId xmlns:a16="http://schemas.microsoft.com/office/drawing/2014/main" id="{0C93D154-06D4-7EFD-8D0D-A90B1EDCC518}"/>
              </a:ext>
            </a:extLst>
          </p:cNvPr>
          <p:cNvSpPr/>
          <p:nvPr/>
        </p:nvSpPr>
        <p:spPr>
          <a:xfrm>
            <a:off x="1467804" y="2401528"/>
            <a:ext cx="509491" cy="472172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AE8705"/>
          </a:solidFill>
          <a:ln>
            <a:solidFill>
              <a:srgbClr val="B4975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4975A"/>
              </a:solidFill>
              <a:highlight>
                <a:srgbClr val="B4975A"/>
              </a:highlight>
            </a:endParaRPr>
          </a:p>
        </p:txBody>
      </p:sp>
      <p:grpSp>
        <p:nvGrpSpPr>
          <p:cNvPr id="38" name="Google Shape;12295;p71">
            <a:extLst>
              <a:ext uri="{FF2B5EF4-FFF2-40B4-BE49-F238E27FC236}">
                <a16:creationId xmlns:a16="http://schemas.microsoft.com/office/drawing/2014/main" id="{61FA6674-1545-C920-AF3A-7B427F191690}"/>
              </a:ext>
            </a:extLst>
          </p:cNvPr>
          <p:cNvGrpSpPr/>
          <p:nvPr/>
        </p:nvGrpSpPr>
        <p:grpSpPr>
          <a:xfrm>
            <a:off x="5922123" y="2401528"/>
            <a:ext cx="461909" cy="470568"/>
            <a:chOff x="3095745" y="3805393"/>
            <a:chExt cx="352840" cy="354718"/>
          </a:xfrm>
          <a:solidFill>
            <a:srgbClr val="AE8705"/>
          </a:solidFill>
        </p:grpSpPr>
        <p:sp>
          <p:nvSpPr>
            <p:cNvPr id="39" name="Google Shape;12296;p71">
              <a:extLst>
                <a:ext uri="{FF2B5EF4-FFF2-40B4-BE49-F238E27FC236}">
                  <a16:creationId xmlns:a16="http://schemas.microsoft.com/office/drawing/2014/main" id="{03E32744-F6E5-6D93-DE7F-DCD89D40BD44}"/>
                </a:ext>
              </a:extLst>
            </p:cNvPr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12297;p71">
              <a:extLst>
                <a:ext uri="{FF2B5EF4-FFF2-40B4-BE49-F238E27FC236}">
                  <a16:creationId xmlns:a16="http://schemas.microsoft.com/office/drawing/2014/main" id="{A6FE01C7-B5DC-F71C-CF2F-DDFA1E925456}"/>
                </a:ext>
              </a:extLst>
            </p:cNvPr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12298;p71">
              <a:extLst>
                <a:ext uri="{FF2B5EF4-FFF2-40B4-BE49-F238E27FC236}">
                  <a16:creationId xmlns:a16="http://schemas.microsoft.com/office/drawing/2014/main" id="{C39836B9-5FF8-54CA-D02B-B8C02BA96A3C}"/>
                </a:ext>
              </a:extLst>
            </p:cNvPr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12299;p71">
              <a:extLst>
                <a:ext uri="{FF2B5EF4-FFF2-40B4-BE49-F238E27FC236}">
                  <a16:creationId xmlns:a16="http://schemas.microsoft.com/office/drawing/2014/main" id="{BAA90311-016F-E523-CF42-2B9DF16A2955}"/>
                </a:ext>
              </a:extLst>
            </p:cNvPr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12300;p71">
              <a:extLst>
                <a:ext uri="{FF2B5EF4-FFF2-40B4-BE49-F238E27FC236}">
                  <a16:creationId xmlns:a16="http://schemas.microsoft.com/office/drawing/2014/main" id="{064A6D76-4EC0-B5D9-C8B6-3661710022FD}"/>
                </a:ext>
              </a:extLst>
            </p:cNvPr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12301;p71">
              <a:extLst>
                <a:ext uri="{FF2B5EF4-FFF2-40B4-BE49-F238E27FC236}">
                  <a16:creationId xmlns:a16="http://schemas.microsoft.com/office/drawing/2014/main" id="{D7C8D08B-52D0-D5FA-6F08-D9E98555E36C}"/>
                </a:ext>
              </a:extLst>
            </p:cNvPr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5" name="Google Shape;12066;p71">
            <a:extLst>
              <a:ext uri="{FF2B5EF4-FFF2-40B4-BE49-F238E27FC236}">
                <a16:creationId xmlns:a16="http://schemas.microsoft.com/office/drawing/2014/main" id="{77639CED-8435-D9AC-3D7B-64F37CDBCDDA}"/>
              </a:ext>
            </a:extLst>
          </p:cNvPr>
          <p:cNvGrpSpPr/>
          <p:nvPr/>
        </p:nvGrpSpPr>
        <p:grpSpPr>
          <a:xfrm>
            <a:off x="9456515" y="2465691"/>
            <a:ext cx="455909" cy="459252"/>
            <a:chOff x="3541011" y="3367320"/>
            <a:chExt cx="348257" cy="346188"/>
          </a:xfrm>
          <a:solidFill>
            <a:srgbClr val="AE8705"/>
          </a:solidFill>
        </p:grpSpPr>
        <p:sp>
          <p:nvSpPr>
            <p:cNvPr id="46" name="Google Shape;12067;p71">
              <a:extLst>
                <a:ext uri="{FF2B5EF4-FFF2-40B4-BE49-F238E27FC236}">
                  <a16:creationId xmlns:a16="http://schemas.microsoft.com/office/drawing/2014/main" id="{6047457C-5167-83A1-0592-056045090DB9}"/>
                </a:ext>
              </a:extLst>
            </p:cNvPr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A40"/>
                </a:solidFill>
              </a:endParaRPr>
            </a:p>
          </p:txBody>
        </p:sp>
        <p:sp>
          <p:nvSpPr>
            <p:cNvPr id="47" name="Google Shape;12068;p71">
              <a:extLst>
                <a:ext uri="{FF2B5EF4-FFF2-40B4-BE49-F238E27FC236}">
                  <a16:creationId xmlns:a16="http://schemas.microsoft.com/office/drawing/2014/main" id="{B8E23C1F-E867-BC4E-1DDE-A4DD44FCAE8B}"/>
                </a:ext>
              </a:extLst>
            </p:cNvPr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7A40"/>
                </a:solidFill>
              </a:endParaRPr>
            </a:p>
          </p:txBody>
        </p:sp>
        <p:sp>
          <p:nvSpPr>
            <p:cNvPr id="48" name="Google Shape;12069;p71">
              <a:extLst>
                <a:ext uri="{FF2B5EF4-FFF2-40B4-BE49-F238E27FC236}">
                  <a16:creationId xmlns:a16="http://schemas.microsoft.com/office/drawing/2014/main" id="{4695D8E2-31B1-6C43-95FC-05A459CD341C}"/>
                </a:ext>
              </a:extLst>
            </p:cNvPr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A40"/>
                </a:solidFill>
              </a:endParaRPr>
            </a:p>
          </p:txBody>
        </p:sp>
        <p:sp>
          <p:nvSpPr>
            <p:cNvPr id="49" name="Google Shape;12070;p71">
              <a:extLst>
                <a:ext uri="{FF2B5EF4-FFF2-40B4-BE49-F238E27FC236}">
                  <a16:creationId xmlns:a16="http://schemas.microsoft.com/office/drawing/2014/main" id="{729E7283-CB63-8E96-7085-E6C563D070DD}"/>
                </a:ext>
              </a:extLst>
            </p:cNvPr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solidFill>
                <a:srgbClr val="B4975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A40"/>
                </a:solidFill>
              </a:endParaRPr>
            </a:p>
          </p:txBody>
        </p:sp>
      </p:grpSp>
      <p:cxnSp>
        <p:nvCxnSpPr>
          <p:cNvPr id="50" name="Straight Connector 112">
            <a:extLst>
              <a:ext uri="{FF2B5EF4-FFF2-40B4-BE49-F238E27FC236}">
                <a16:creationId xmlns:a16="http://schemas.microsoft.com/office/drawing/2014/main" id="{4B064BAA-15CD-29C5-FBC5-67449DEF1459}"/>
              </a:ext>
            </a:extLst>
          </p:cNvPr>
          <p:cNvCxnSpPr>
            <a:cxnSpLocks/>
          </p:cNvCxnSpPr>
          <p:nvPr/>
        </p:nvCxnSpPr>
        <p:spPr bwMode="auto">
          <a:xfrm>
            <a:off x="9264352" y="2996951"/>
            <a:ext cx="2367753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112">
            <a:extLst>
              <a:ext uri="{FF2B5EF4-FFF2-40B4-BE49-F238E27FC236}">
                <a16:creationId xmlns:a16="http://schemas.microsoft.com/office/drawing/2014/main" id="{3CCBA426-3863-E6B9-F95F-4C2D7D0FA3C7}"/>
              </a:ext>
            </a:extLst>
          </p:cNvPr>
          <p:cNvCxnSpPr>
            <a:cxnSpLocks/>
          </p:cNvCxnSpPr>
          <p:nvPr/>
        </p:nvCxnSpPr>
        <p:spPr bwMode="auto">
          <a:xfrm>
            <a:off x="6320535" y="2996951"/>
            <a:ext cx="2367753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112">
            <a:extLst>
              <a:ext uri="{FF2B5EF4-FFF2-40B4-BE49-F238E27FC236}">
                <a16:creationId xmlns:a16="http://schemas.microsoft.com/office/drawing/2014/main" id="{3311CD0A-68A8-44AA-ECEC-74C17451103B}"/>
              </a:ext>
            </a:extLst>
          </p:cNvPr>
          <p:cNvCxnSpPr>
            <a:cxnSpLocks/>
          </p:cNvCxnSpPr>
          <p:nvPr/>
        </p:nvCxnSpPr>
        <p:spPr bwMode="auto">
          <a:xfrm>
            <a:off x="1568007" y="2997734"/>
            <a:ext cx="2799801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795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335" y="29376"/>
            <a:ext cx="10806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приоритеты Главы Государства - ориентир для Банка Развития Казахстана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27">
            <a:extLst>
              <a:ext uri="{FF2B5EF4-FFF2-40B4-BE49-F238E27FC236}">
                <a16:creationId xmlns:a16="http://schemas.microsoft.com/office/drawing/2014/main" id="{172B4587-A333-6781-A756-48830EE5D431}"/>
              </a:ext>
            </a:extLst>
          </p:cNvPr>
          <p:cNvSpPr/>
          <p:nvPr/>
        </p:nvSpPr>
        <p:spPr>
          <a:xfrm>
            <a:off x="3940305" y="1285542"/>
            <a:ext cx="4106645" cy="2325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Прямоугольник 127">
            <a:extLst>
              <a:ext uri="{FF2B5EF4-FFF2-40B4-BE49-F238E27FC236}">
                <a16:creationId xmlns:a16="http://schemas.microsoft.com/office/drawing/2014/main" id="{68AED045-13F5-6C6E-59F0-685005666BC8}"/>
              </a:ext>
            </a:extLst>
          </p:cNvPr>
          <p:cNvSpPr/>
          <p:nvPr/>
        </p:nvSpPr>
        <p:spPr>
          <a:xfrm>
            <a:off x="3948156" y="3736830"/>
            <a:ext cx="4106645" cy="1060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1">
            <a:extLst>
              <a:ext uri="{FF2B5EF4-FFF2-40B4-BE49-F238E27FC236}">
                <a16:creationId xmlns:a16="http://schemas.microsoft.com/office/drawing/2014/main" id="{C97A7FB5-011A-BD48-5788-E7DDC30A707B}"/>
              </a:ext>
            </a:extLst>
          </p:cNvPr>
          <p:cNvSpPr/>
          <p:nvPr/>
        </p:nvSpPr>
        <p:spPr>
          <a:xfrm>
            <a:off x="3944856" y="476672"/>
            <a:ext cx="4389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ts val="800"/>
              </a:spcBef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  <a:t>Расширенное заседание правительство 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  <a:t/>
            </a:r>
            <a:b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</a:b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  <a:t>с участием Главы Государства</a:t>
            </a:r>
            <a:b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</a:b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  <a:t>19 апреля 2023 года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  <a:ea typeface="ヒラギノ角ゴ Pro W3" pitchFamily="124" charset="-128"/>
            </a:endParaRPr>
          </a:p>
        </p:txBody>
      </p:sp>
      <p:cxnSp>
        <p:nvCxnSpPr>
          <p:cNvPr id="13" name="Straight Connector 112">
            <a:extLst>
              <a:ext uri="{FF2B5EF4-FFF2-40B4-BE49-F238E27FC236}">
                <a16:creationId xmlns:a16="http://schemas.microsoft.com/office/drawing/2014/main" id="{4BA83622-2DCB-34FC-14B6-EDDA986BF2CD}"/>
              </a:ext>
            </a:extLst>
          </p:cNvPr>
          <p:cNvCxnSpPr>
            <a:cxnSpLocks/>
          </p:cNvCxnSpPr>
          <p:nvPr/>
        </p:nvCxnSpPr>
        <p:spPr bwMode="auto">
          <a:xfrm>
            <a:off x="4929643" y="1251335"/>
            <a:ext cx="2339473" cy="3901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4D97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CC4B858-DC6C-017E-0433-B04C1591A1DF}"/>
              </a:ext>
            </a:extLst>
          </p:cNvPr>
          <p:cNvSpPr txBox="1"/>
          <p:nvPr/>
        </p:nvSpPr>
        <p:spPr>
          <a:xfrm>
            <a:off x="3943604" y="3789040"/>
            <a:ext cx="41033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Модернизация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коммунальной инфраструктуры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стране:</a:t>
            </a:r>
          </a:p>
          <a:p>
            <a:pPr algn="just" defTabSz="1219170" eaLnBrk="0" fontAlgn="base" hangingPunct="0">
              <a:buClr>
                <a:srgbClr val="7E7F83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- тепловых сетей</a:t>
            </a:r>
          </a:p>
          <a:p>
            <a:pPr algn="just" defTabSz="1219170" eaLnBrk="0" fontAlgn="base" hangingPunct="0">
              <a:buClr>
                <a:srgbClr val="7E7F83"/>
              </a:buClr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- управления водными ресурсами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68B4B6-39C0-B811-68BF-72AE5B04CF55}"/>
              </a:ext>
            </a:extLst>
          </p:cNvPr>
          <p:cNvSpPr txBox="1"/>
          <p:nvPr/>
        </p:nvSpPr>
        <p:spPr>
          <a:xfrm>
            <a:off x="3935760" y="1469683"/>
            <a:ext cx="40593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Привлечение отечественных банков для создания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выгодных условий для бизнеса и инвестиций</a:t>
            </a:r>
          </a:p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Расширение возможности банковского сектора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кредитования крупных инвестиционных и инфраструктурных проектов</a:t>
            </a:r>
          </a:p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Перенаправление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налоговых льгот на привлечение инвестиций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производство продукции с высокой добавленной стоимостью и стимулирование технологичного экспорта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CF0C02-4230-9A0F-C5D0-5A266572244F}"/>
              </a:ext>
            </a:extLst>
          </p:cNvPr>
          <p:cNvSpPr txBox="1"/>
          <p:nvPr/>
        </p:nvSpPr>
        <p:spPr>
          <a:xfrm>
            <a:off x="3935760" y="5856499"/>
            <a:ext cx="4111190" cy="812861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>
            <a:defPPr>
              <a:defRPr lang="ru-RU"/>
            </a:defPPr>
            <a:lvl1pPr marR="0" lvl="0" indent="0" algn="ctr" defTabSz="40005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defRPr>
            </a:lvl1pPr>
          </a:lstStyle>
          <a:p>
            <a:r>
              <a:rPr lang="ru-RU" sz="1600" dirty="0">
                <a:latin typeface="Arial Narrow" panose="020B0606020202030204" pitchFamily="34" charset="0"/>
              </a:rPr>
              <a:t>Направленность на диверсификацию экономики,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ее индустриализацию и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привлечение инвестиций</a:t>
            </a:r>
          </a:p>
        </p:txBody>
      </p:sp>
      <p:sp>
        <p:nvSpPr>
          <p:cNvPr id="48" name="Прямоугольник 127">
            <a:extLst>
              <a:ext uri="{FF2B5EF4-FFF2-40B4-BE49-F238E27FC236}">
                <a16:creationId xmlns:a16="http://schemas.microsoft.com/office/drawing/2014/main" id="{0C81FF8A-31CD-A2B8-2652-0AC229111508}"/>
              </a:ext>
            </a:extLst>
          </p:cNvPr>
          <p:cNvSpPr/>
          <p:nvPr/>
        </p:nvSpPr>
        <p:spPr>
          <a:xfrm>
            <a:off x="354927" y="5199838"/>
            <a:ext cx="3369602" cy="5316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Прямоугольник 127">
            <a:extLst>
              <a:ext uri="{FF2B5EF4-FFF2-40B4-BE49-F238E27FC236}">
                <a16:creationId xmlns:a16="http://schemas.microsoft.com/office/drawing/2014/main" id="{737246B4-8DE3-7A5C-A27E-C25F55098A95}"/>
              </a:ext>
            </a:extLst>
          </p:cNvPr>
          <p:cNvSpPr/>
          <p:nvPr/>
        </p:nvSpPr>
        <p:spPr>
          <a:xfrm>
            <a:off x="335360" y="1285542"/>
            <a:ext cx="3365865" cy="29729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600" dirty="0">
              <a:solidFill>
                <a:srgbClr val="000000"/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111">
            <a:extLst>
              <a:ext uri="{FF2B5EF4-FFF2-40B4-BE49-F238E27FC236}">
                <a16:creationId xmlns:a16="http://schemas.microsoft.com/office/drawing/2014/main" id="{F908C2B0-C35B-5273-0FBA-653BB8300934}"/>
              </a:ext>
            </a:extLst>
          </p:cNvPr>
          <p:cNvSpPr/>
          <p:nvPr/>
        </p:nvSpPr>
        <p:spPr>
          <a:xfrm>
            <a:off x="119436" y="610490"/>
            <a:ext cx="3960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ts val="800"/>
              </a:spcBef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  <a:t>Первая сессия Парламента VIII созыва</a:t>
            </a:r>
            <a:br>
              <a:rPr lang="ru-RU" sz="1600" b="1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</a:b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rPr>
              <a:t>29 марта 2023 года</a:t>
            </a:r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  <a:ea typeface="ヒラギノ角ゴ Pro W3" pitchFamily="124" charset="-128"/>
            </a:endParaRPr>
          </a:p>
        </p:txBody>
      </p:sp>
      <p:cxnSp>
        <p:nvCxnSpPr>
          <p:cNvPr id="51" name="Straight Connector 112">
            <a:extLst>
              <a:ext uri="{FF2B5EF4-FFF2-40B4-BE49-F238E27FC236}">
                <a16:creationId xmlns:a16="http://schemas.microsoft.com/office/drawing/2014/main" id="{AE2FF942-7838-9CE4-1421-BDA411B42899}"/>
              </a:ext>
            </a:extLst>
          </p:cNvPr>
          <p:cNvCxnSpPr>
            <a:cxnSpLocks/>
          </p:cNvCxnSpPr>
          <p:nvPr/>
        </p:nvCxnSpPr>
        <p:spPr bwMode="auto">
          <a:xfrm>
            <a:off x="784499" y="1260960"/>
            <a:ext cx="2339473" cy="3901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4D97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D071344-58CB-19C3-77CE-458E18BF957A}"/>
              </a:ext>
            </a:extLst>
          </p:cNvPr>
          <p:cNvSpPr txBox="1"/>
          <p:nvPr/>
        </p:nvSpPr>
        <p:spPr>
          <a:xfrm>
            <a:off x="345828" y="1412776"/>
            <a:ext cx="33338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Пересмотр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подходов к инфраструктурному развитию</a:t>
            </a:r>
            <a:endParaRPr lang="ru-RU" sz="1400" dirty="0">
              <a:solidFill>
                <a:srgbClr val="000000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Модернизация и создание инженерной,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социальной инфраструктуры</a:t>
            </a:r>
          </a:p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Масштабная реконструкция оросительных каналов</a:t>
            </a:r>
          </a:p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Внедрение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эффективных водосберегающих технологий</a:t>
            </a:r>
          </a:p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Снижение показателей износа сетей тепло- и водоснабжения, водоотведения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 40%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6F904F-32B5-5E3E-F306-EF5C1327C309}"/>
              </a:ext>
            </a:extLst>
          </p:cNvPr>
          <p:cNvSpPr txBox="1"/>
          <p:nvPr/>
        </p:nvSpPr>
        <p:spPr>
          <a:xfrm>
            <a:off x="345828" y="5845519"/>
            <a:ext cx="3378701" cy="812861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>
            <a:defPPr>
              <a:defRPr lang="ru-RU"/>
            </a:defPPr>
            <a:lvl1pPr marR="0" lvl="0" indent="0" algn="ctr" defTabSz="400050" fontAlgn="auto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9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defRPr>
            </a:lvl1pPr>
          </a:lstStyle>
          <a:p>
            <a:r>
              <a:rPr lang="ru-RU" sz="1600" dirty="0">
                <a:latin typeface="Arial Narrow" panose="020B0606020202030204" pitchFamily="34" charset="0"/>
              </a:rPr>
              <a:t>Фокус на реальной индустриализации,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локализации производства,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модернизации инфраструктуры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C36B457-7966-8FCB-6F9A-7FB5887A9B8A}"/>
              </a:ext>
            </a:extLst>
          </p:cNvPr>
          <p:cNvSpPr txBox="1"/>
          <p:nvPr/>
        </p:nvSpPr>
        <p:spPr>
          <a:xfrm>
            <a:off x="358210" y="5199838"/>
            <a:ext cx="30569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Фокус на обеспечении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продовольственной безопасности</a:t>
            </a:r>
          </a:p>
        </p:txBody>
      </p:sp>
      <p:sp>
        <p:nvSpPr>
          <p:cNvPr id="85" name="Стрелка: вправо 84">
            <a:extLst>
              <a:ext uri="{FF2B5EF4-FFF2-40B4-BE49-F238E27FC236}">
                <a16:creationId xmlns:a16="http://schemas.microsoft.com/office/drawing/2014/main" id="{A7E2A59F-7FE8-D600-6EE7-85D925CA4F24}"/>
              </a:ext>
            </a:extLst>
          </p:cNvPr>
          <p:cNvSpPr/>
          <p:nvPr/>
        </p:nvSpPr>
        <p:spPr>
          <a:xfrm>
            <a:off x="8132140" y="2004273"/>
            <a:ext cx="448960" cy="3224927"/>
          </a:xfrm>
          <a:prstGeom prst="rightArrow">
            <a:avLst>
              <a:gd name="adj1" fmla="val 50000"/>
              <a:gd name="adj2" fmla="val 56105"/>
            </a:avLst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2" rIns="261607" bIns="137783" numCol="1" spcCol="1270" anchor="ctr" anchorCtr="0">
            <a:noAutofit/>
          </a:bodyPr>
          <a:lstStyle/>
          <a:p>
            <a:endParaRPr lang="ru-RU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ED7196-BC23-41D4-A2FA-B72611114595}"/>
              </a:ext>
            </a:extLst>
          </p:cNvPr>
          <p:cNvSpPr txBox="1"/>
          <p:nvPr/>
        </p:nvSpPr>
        <p:spPr>
          <a:xfrm>
            <a:off x="8473539" y="952026"/>
            <a:ext cx="34651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1" algn="ctr" defTabSz="1219170"/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Новая стратегия развития</a:t>
            </a:r>
          </a:p>
          <a:p>
            <a:pPr marL="609585" lvl="1" algn="ctr" defTabSz="1219170"/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АО «Банк Развития Казахстана» 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609585" lvl="1" algn="ctr" defTabSz="1219170"/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на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dirty="0">
                <a:solidFill>
                  <a:srgbClr val="406D69"/>
                </a:solidFill>
                <a:latin typeface="Arial Narrow" panose="020B0606020202030204" pitchFamily="34" charset="0"/>
              </a:rPr>
              <a:t>20</a:t>
            </a:r>
            <a:r>
              <a:rPr lang="ru-RU" sz="1600" b="1" dirty="0">
                <a:solidFill>
                  <a:srgbClr val="406D69"/>
                </a:solidFill>
                <a:latin typeface="Arial Narrow" panose="020B0606020202030204" pitchFamily="34" charset="0"/>
              </a:rPr>
              <a:t>24</a:t>
            </a:r>
            <a:r>
              <a:rPr lang="en-US" sz="1600" b="1" dirty="0">
                <a:solidFill>
                  <a:srgbClr val="406D69"/>
                </a:solidFill>
                <a:latin typeface="Arial Narrow" panose="020B0606020202030204" pitchFamily="34" charset="0"/>
              </a:rPr>
              <a:t>-20</a:t>
            </a:r>
            <a:r>
              <a:rPr lang="ru-RU" sz="1600" b="1" dirty="0">
                <a:solidFill>
                  <a:srgbClr val="406D69"/>
                </a:solidFill>
                <a:latin typeface="Arial Narrow" panose="020B0606020202030204" pitchFamily="34" charset="0"/>
              </a:rPr>
              <a:t>33</a:t>
            </a:r>
            <a:r>
              <a:rPr lang="en-US" sz="1600" b="1" dirty="0">
                <a:solidFill>
                  <a:srgbClr val="406D69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406D69"/>
                </a:solidFill>
                <a:latin typeface="Arial Narrow" panose="020B0606020202030204" pitchFamily="34" charset="0"/>
              </a:rPr>
              <a:t>гг.:</a:t>
            </a:r>
            <a:endParaRPr lang="ru-KZ" sz="16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127">
            <a:extLst>
              <a:ext uri="{FF2B5EF4-FFF2-40B4-BE49-F238E27FC236}">
                <a16:creationId xmlns:a16="http://schemas.microsoft.com/office/drawing/2014/main" id="{714F8BCE-4C4B-7036-2CCE-8DED267F9CC6}"/>
              </a:ext>
            </a:extLst>
          </p:cNvPr>
          <p:cNvSpPr/>
          <p:nvPr/>
        </p:nvSpPr>
        <p:spPr>
          <a:xfrm>
            <a:off x="3944856" y="4902393"/>
            <a:ext cx="4106645" cy="8209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400" dirty="0">
              <a:solidFill>
                <a:srgbClr val="000000"/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8A449-0CC7-200B-9DAF-AC80E0F12AB5}"/>
              </a:ext>
            </a:extLst>
          </p:cNvPr>
          <p:cNvSpPr txBox="1"/>
          <p:nvPr/>
        </p:nvSpPr>
        <p:spPr>
          <a:xfrm>
            <a:off x="3935760" y="4941168"/>
            <a:ext cx="38838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Ускорение работы по созданию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современной инфраструктуры для хранения и сбыта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сельхозпродукции 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45CD2DF-2A1D-7F98-D975-56A4BFD24072}"/>
              </a:ext>
            </a:extLst>
          </p:cNvPr>
          <p:cNvSpPr/>
          <p:nvPr/>
        </p:nvSpPr>
        <p:spPr>
          <a:xfrm>
            <a:off x="8727503" y="1904796"/>
            <a:ext cx="1368152" cy="695654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Транспорт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и логистика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BA953C3-E10D-7D9B-AD56-205D29555D6B}"/>
              </a:ext>
            </a:extLst>
          </p:cNvPr>
          <p:cNvSpPr/>
          <p:nvPr/>
        </p:nvSpPr>
        <p:spPr>
          <a:xfrm>
            <a:off x="8718104" y="5026309"/>
            <a:ext cx="1368152" cy="850963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   Зеленые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проекты,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ESG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472F337-E65A-C26B-A3AE-21A3AA390CF6}"/>
              </a:ext>
            </a:extLst>
          </p:cNvPr>
          <p:cNvSpPr/>
          <p:nvPr/>
        </p:nvSpPr>
        <p:spPr>
          <a:xfrm>
            <a:off x="8718104" y="4336402"/>
            <a:ext cx="1368152" cy="577835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Технологии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CBAC9F5-98F4-8B8A-94B7-EFC3EE46F1CB}"/>
              </a:ext>
            </a:extLst>
          </p:cNvPr>
          <p:cNvSpPr/>
          <p:nvPr/>
        </p:nvSpPr>
        <p:spPr>
          <a:xfrm>
            <a:off x="8728922" y="2663661"/>
            <a:ext cx="1368152" cy="672814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Экспорт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E461B51-01BE-BECA-76EF-EA4F0A765330}"/>
              </a:ext>
            </a:extLst>
          </p:cNvPr>
          <p:cNvSpPr/>
          <p:nvPr/>
        </p:nvSpPr>
        <p:spPr>
          <a:xfrm>
            <a:off x="8716241" y="3400298"/>
            <a:ext cx="1368152" cy="848086"/>
          </a:xfrm>
          <a:prstGeom prst="rect">
            <a:avLst/>
          </a:prstGeom>
          <a:solidFill>
            <a:srgbClr val="AE8705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0000" tIns="34591" rIns="51736" bIns="34591" numCol="1" spcCol="1270" anchor="ctr" anchorCtr="0">
            <a:noAutofit/>
          </a:bodyPr>
          <a:lstStyle/>
          <a:p>
            <a:pPr marL="0" marR="0" lvl="0" indent="0" algn="ctr" defTabSz="4000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Прод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.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</a:rPr>
              <a:t>безопасность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C3691DB-DD32-BF19-8E06-0404E6062DA8}"/>
              </a:ext>
            </a:extLst>
          </p:cNvPr>
          <p:cNvSpPr/>
          <p:nvPr/>
        </p:nvSpPr>
        <p:spPr>
          <a:xfrm>
            <a:off x="10082530" y="3403416"/>
            <a:ext cx="1937998" cy="843864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3" rIns="261607" bIns="137782" numCol="1" spcCol="1270" anchor="ctr" anchorCtr="0">
            <a:noAutofit/>
          </a:bodyPr>
          <a:lstStyle/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развитие инфраструктуры для сбыта и хранения сельхозпродукции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 Narrow" panose="020B0606020202030204" pitchFamily="34" charset="0"/>
              </a:rPr>
              <a:t>импортозамещение</a:t>
            </a:r>
            <a:endParaRPr kumimoji="0" lang="x-none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9C23D97-A65A-CECA-258F-A9BE173BB9B0}"/>
              </a:ext>
            </a:extLst>
          </p:cNvPr>
          <p:cNvSpPr/>
          <p:nvPr/>
        </p:nvSpPr>
        <p:spPr>
          <a:xfrm>
            <a:off x="10097074" y="2661656"/>
            <a:ext cx="1937998" cy="667027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3" rIns="261607" bIns="137782" numCol="1" spcCol="1270" anchor="ctr" anchorCtr="0">
            <a:noAutofit/>
          </a:bodyPr>
          <a:lstStyle/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 поддержка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экспортоориентированных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отраслей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lang="ru-RU" sz="1200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 Narrow" panose="020B0606020202030204" pitchFamily="34" charset="0"/>
              </a:rPr>
              <a:t>в обр. </a:t>
            </a:r>
            <a:r>
              <a:rPr lang="ru-RU" sz="1200" kern="0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 Narrow" panose="020B0606020202030204" pitchFamily="34" charset="0"/>
              </a:rPr>
              <a:t>промышл-ти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F63A7FC-9176-6043-496A-501516CD00DA}"/>
              </a:ext>
            </a:extLst>
          </p:cNvPr>
          <p:cNvSpPr/>
          <p:nvPr/>
        </p:nvSpPr>
        <p:spPr>
          <a:xfrm>
            <a:off x="10086256" y="4340967"/>
            <a:ext cx="1937998" cy="572864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3" rIns="261607" bIns="137782" numCol="1" spcCol="1270" anchor="ctr" anchorCtr="0">
            <a:noAutofit/>
          </a:bodyPr>
          <a:lstStyle/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 в сферах ВИЭ 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 в обрабатывающей. промышленности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03994AB5-2A0C-00C2-1E9B-DFE61A0A1A08}"/>
              </a:ext>
            </a:extLst>
          </p:cNvPr>
          <p:cNvSpPr/>
          <p:nvPr/>
        </p:nvSpPr>
        <p:spPr>
          <a:xfrm>
            <a:off x="10086256" y="5026308"/>
            <a:ext cx="1937998" cy="850964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2" rIns="261607" bIns="137783" numCol="1" spcCol="1270" anchor="ctr" anchorCtr="0">
            <a:noAutofit/>
          </a:bodyPr>
          <a:lstStyle/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энергоэффективные проекты, ВИЭ</a:t>
            </a:r>
          </a:p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 управление водными ресурсами,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упр.отходами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D3ECAFB5-1D2A-EEDB-549B-D35AC96ED02C}"/>
              </a:ext>
            </a:extLst>
          </p:cNvPr>
          <p:cNvSpPr/>
          <p:nvPr/>
        </p:nvSpPr>
        <p:spPr>
          <a:xfrm>
            <a:off x="10095655" y="1902792"/>
            <a:ext cx="1936186" cy="695654"/>
          </a:xfrm>
          <a:prstGeom prst="rect">
            <a:avLst/>
          </a:prstGeom>
          <a:solidFill>
            <a:srgbClr val="406D69">
              <a:lumMod val="20000"/>
              <a:lumOff val="80000"/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247651" tIns="137782" rIns="261607" bIns="137783" numCol="1" spcCol="1270" anchor="ctr" anchorCtr="0">
            <a:noAutofit/>
          </a:bodyPr>
          <a:lstStyle/>
          <a:p>
            <a:pPr marL="57150" marR="0" lvl="1" indent="-57150" defTabSz="3111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 Транскаспийский международный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трансп.маршрут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>, Север-Юг</a:t>
            </a:r>
          </a:p>
        </p:txBody>
      </p:sp>
      <p:grpSp>
        <p:nvGrpSpPr>
          <p:cNvPr id="75" name="Google Shape;11105;p69">
            <a:extLst>
              <a:ext uri="{FF2B5EF4-FFF2-40B4-BE49-F238E27FC236}">
                <a16:creationId xmlns:a16="http://schemas.microsoft.com/office/drawing/2014/main" id="{CE6D4AEC-DCB5-0D03-2C3E-8A34F8F17386}"/>
              </a:ext>
            </a:extLst>
          </p:cNvPr>
          <p:cNvGrpSpPr/>
          <p:nvPr/>
        </p:nvGrpSpPr>
        <p:grpSpPr>
          <a:xfrm rot="19675441">
            <a:off x="8758707" y="1991003"/>
            <a:ext cx="301842" cy="197133"/>
            <a:chOff x="5206262" y="4174817"/>
            <a:chExt cx="397763" cy="262804"/>
          </a:xfrm>
          <a:solidFill>
            <a:srgbClr val="FFFFFF"/>
          </a:solidFill>
        </p:grpSpPr>
        <p:sp>
          <p:nvSpPr>
            <p:cNvPr id="76" name="Google Shape;11106;p69">
              <a:extLst>
                <a:ext uri="{FF2B5EF4-FFF2-40B4-BE49-F238E27FC236}">
                  <a16:creationId xmlns:a16="http://schemas.microsoft.com/office/drawing/2014/main" id="{249E43EE-2D35-BF4B-1D97-888C34569CB9}"/>
                </a:ext>
              </a:extLst>
            </p:cNvPr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7" name="Google Shape;11107;p69">
              <a:extLst>
                <a:ext uri="{FF2B5EF4-FFF2-40B4-BE49-F238E27FC236}">
                  <a16:creationId xmlns:a16="http://schemas.microsoft.com/office/drawing/2014/main" id="{D145C188-9AB3-9A96-48BA-3A463A16A1B5}"/>
                </a:ext>
              </a:extLst>
            </p:cNvPr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Google Shape;11108;p69">
              <a:extLst>
                <a:ext uri="{FF2B5EF4-FFF2-40B4-BE49-F238E27FC236}">
                  <a16:creationId xmlns:a16="http://schemas.microsoft.com/office/drawing/2014/main" id="{ACD956BB-8B0B-C100-E993-F76E8B3AF229}"/>
                </a:ext>
              </a:extLst>
            </p:cNvPr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9" name="Google Shape;11109;p69">
              <a:extLst>
                <a:ext uri="{FF2B5EF4-FFF2-40B4-BE49-F238E27FC236}">
                  <a16:creationId xmlns:a16="http://schemas.microsoft.com/office/drawing/2014/main" id="{217FAEC1-A0C2-F583-175C-195C14BA1578}"/>
                </a:ext>
              </a:extLst>
            </p:cNvPr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0" name="Google Shape;11110;p69">
              <a:extLst>
                <a:ext uri="{FF2B5EF4-FFF2-40B4-BE49-F238E27FC236}">
                  <a16:creationId xmlns:a16="http://schemas.microsoft.com/office/drawing/2014/main" id="{6310E045-34FB-4DE8-F67B-5F5AAB7ECB29}"/>
                </a:ext>
              </a:extLst>
            </p:cNvPr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1" name="Google Shape;11111;p69">
              <a:extLst>
                <a:ext uri="{FF2B5EF4-FFF2-40B4-BE49-F238E27FC236}">
                  <a16:creationId xmlns:a16="http://schemas.microsoft.com/office/drawing/2014/main" id="{8FBF4446-8DCE-B840-587B-E46B6E868FE2}"/>
                </a:ext>
              </a:extLst>
            </p:cNvPr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Google Shape;11112;p69">
              <a:extLst>
                <a:ext uri="{FF2B5EF4-FFF2-40B4-BE49-F238E27FC236}">
                  <a16:creationId xmlns:a16="http://schemas.microsoft.com/office/drawing/2014/main" id="{2AEA7279-9DA6-5E41-057F-93FAB6ADA1F4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83" name="Google Shape;11294;p70">
            <a:extLst>
              <a:ext uri="{FF2B5EF4-FFF2-40B4-BE49-F238E27FC236}">
                <a16:creationId xmlns:a16="http://schemas.microsoft.com/office/drawing/2014/main" id="{9C632E12-8D95-B33B-5B80-A0F2738B12D8}"/>
              </a:ext>
            </a:extLst>
          </p:cNvPr>
          <p:cNvGrpSpPr/>
          <p:nvPr/>
        </p:nvGrpSpPr>
        <p:grpSpPr>
          <a:xfrm>
            <a:off x="8773527" y="4462044"/>
            <a:ext cx="228823" cy="280367"/>
            <a:chOff x="1284212" y="1963766"/>
            <a:chExt cx="379489" cy="366046"/>
          </a:xfrm>
          <a:solidFill>
            <a:srgbClr val="FFFFFF"/>
          </a:solidFill>
        </p:grpSpPr>
        <p:sp>
          <p:nvSpPr>
            <p:cNvPr id="84" name="Google Shape;11295;p70">
              <a:extLst>
                <a:ext uri="{FF2B5EF4-FFF2-40B4-BE49-F238E27FC236}">
                  <a16:creationId xmlns:a16="http://schemas.microsoft.com/office/drawing/2014/main" id="{2E1B7E6D-A0C9-709C-149C-FA3D34D1FA7E}"/>
                </a:ext>
              </a:extLst>
            </p:cNvPr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7" name="Google Shape;11296;p70">
              <a:extLst>
                <a:ext uri="{FF2B5EF4-FFF2-40B4-BE49-F238E27FC236}">
                  <a16:creationId xmlns:a16="http://schemas.microsoft.com/office/drawing/2014/main" id="{67C1372F-CFD9-2235-49C2-EECE884C87A3}"/>
                </a:ext>
              </a:extLst>
            </p:cNvPr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grpSp>
        <p:nvGrpSpPr>
          <p:cNvPr id="98" name="Google Shape;10856;p69">
            <a:extLst>
              <a:ext uri="{FF2B5EF4-FFF2-40B4-BE49-F238E27FC236}">
                <a16:creationId xmlns:a16="http://schemas.microsoft.com/office/drawing/2014/main" id="{E55BDB39-52EA-297B-84B9-D052C3D5C176}"/>
              </a:ext>
            </a:extLst>
          </p:cNvPr>
          <p:cNvGrpSpPr/>
          <p:nvPr/>
        </p:nvGrpSpPr>
        <p:grpSpPr>
          <a:xfrm>
            <a:off x="8760296" y="3616322"/>
            <a:ext cx="236047" cy="370776"/>
            <a:chOff x="3079916" y="2744477"/>
            <a:chExt cx="332729" cy="372518"/>
          </a:xfrm>
        </p:grpSpPr>
        <p:sp>
          <p:nvSpPr>
            <p:cNvPr id="99" name="Google Shape;10857;p69">
              <a:extLst>
                <a:ext uri="{FF2B5EF4-FFF2-40B4-BE49-F238E27FC236}">
                  <a16:creationId xmlns:a16="http://schemas.microsoft.com/office/drawing/2014/main" id="{7B7A69F2-2636-00B4-8A89-11FCFF244AFC}"/>
                </a:ext>
              </a:extLst>
            </p:cNvPr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00" name="Google Shape;10858;p69">
              <a:extLst>
                <a:ext uri="{FF2B5EF4-FFF2-40B4-BE49-F238E27FC236}">
                  <a16:creationId xmlns:a16="http://schemas.microsoft.com/office/drawing/2014/main" id="{21B79721-4ECB-7ADB-8251-D5FF25F56A23}"/>
                </a:ext>
              </a:extLst>
            </p:cNvPr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01" name="Google Shape;10859;p69">
              <a:extLst>
                <a:ext uri="{FF2B5EF4-FFF2-40B4-BE49-F238E27FC236}">
                  <a16:creationId xmlns:a16="http://schemas.microsoft.com/office/drawing/2014/main" id="{C279E900-A95A-1CCB-7B21-658434B8F728}"/>
                </a:ext>
              </a:extLst>
            </p:cNvPr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FFFFF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</p:grpSp>
      <p:pic>
        <p:nvPicPr>
          <p:cNvPr id="102" name="Рисунок 101" descr="Устойчивость со сплошной заливкой">
            <a:extLst>
              <a:ext uri="{FF2B5EF4-FFF2-40B4-BE49-F238E27FC236}">
                <a16:creationId xmlns:a16="http://schemas.microsoft.com/office/drawing/2014/main" id="{C6ABE2D1-130B-C139-6776-FE726F543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41049" y="5257283"/>
            <a:ext cx="293605" cy="375263"/>
          </a:xfrm>
          <a:prstGeom prst="rect">
            <a:avLst/>
          </a:prstGeom>
        </p:spPr>
      </p:pic>
      <p:sp>
        <p:nvSpPr>
          <p:cNvPr id="103" name="Прямоугольник 127">
            <a:extLst>
              <a:ext uri="{FF2B5EF4-FFF2-40B4-BE49-F238E27FC236}">
                <a16:creationId xmlns:a16="http://schemas.microsoft.com/office/drawing/2014/main" id="{8872AB6E-B329-4955-248F-089F794D1E52}"/>
              </a:ext>
            </a:extLst>
          </p:cNvPr>
          <p:cNvSpPr/>
          <p:nvPr/>
        </p:nvSpPr>
        <p:spPr>
          <a:xfrm>
            <a:off x="345828" y="4354905"/>
            <a:ext cx="3365865" cy="757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219170" eaLnBrk="0" fontAlgn="base" hangingPunct="0">
              <a:buClr>
                <a:srgbClr val="7E7F83"/>
              </a:buClr>
              <a:defRPr/>
            </a:pPr>
            <a:endParaRPr lang="ru-RU" sz="1600" dirty="0">
              <a:solidFill>
                <a:srgbClr val="000000"/>
              </a:solidFill>
              <a:latin typeface="Century Gothic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7F89DDB-2427-CB15-AB47-F5275E41114A}"/>
              </a:ext>
            </a:extLst>
          </p:cNvPr>
          <p:cNvSpPr txBox="1"/>
          <p:nvPr/>
        </p:nvSpPr>
        <p:spPr>
          <a:xfrm>
            <a:off x="356297" y="4346520"/>
            <a:ext cx="31851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defTabSz="1219170" eaLnBrk="0" fontAlgn="base" hangingPunct="0">
              <a:buClr>
                <a:srgbClr val="7E7F83"/>
              </a:buClr>
              <a:buFont typeface="Wingdings" panose="05000000000000000000" pitchFamily="2" charset="2"/>
              <a:buChar char="§"/>
              <a:defRPr/>
            </a:pP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Увеличение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грузооборота и пропускной способности </a:t>
            </a:r>
            <a:r>
              <a:rPr lang="ru-RU" sz="1400" dirty="0">
                <a:solidFill>
                  <a:srgbClr val="000000"/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транзитных коридоров</a:t>
            </a:r>
          </a:p>
        </p:txBody>
      </p:sp>
      <p:pic>
        <p:nvPicPr>
          <p:cNvPr id="106" name="Рисунок 105" descr="Земля контур">
            <a:extLst>
              <a:ext uri="{FF2B5EF4-FFF2-40B4-BE49-F238E27FC236}">
                <a16:creationId xmlns:a16="http://schemas.microsoft.com/office/drawing/2014/main" id="{F9396037-01A0-72D2-6F5F-59D4AC71E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86208" y="2730967"/>
            <a:ext cx="279559" cy="299982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4594C-A216-91C2-C5E7-FC0A24AD4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sp>
        <p:nvSpPr>
          <p:cNvPr id="19" name="Номер слайда 2053">
            <a:extLst>
              <a:ext uri="{FF2B5EF4-FFF2-40B4-BE49-F238E27FC236}">
                <a16:creationId xmlns:a16="http://schemas.microsoft.com/office/drawing/2014/main" id="{E6A6FB8F-30C8-C226-36D7-FD46345C1FEB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4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0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id="{A77F3809-0796-47EC-9BBC-754C85274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49795"/>
              </p:ext>
            </p:extLst>
          </p:nvPr>
        </p:nvGraphicFramePr>
        <p:xfrm>
          <a:off x="295616" y="1752995"/>
          <a:ext cx="2993326" cy="390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D3CFA9D-5C2A-48F6-36CD-91ADE08DD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sp>
        <p:nvSpPr>
          <p:cNvPr id="2" name="AutoShape 2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World Bank country economic update for Kazakhstan, summer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256" y="10126"/>
            <a:ext cx="91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atin typeface="Arial Narrow" panose="020B0606020202030204" pitchFamily="34" charset="0"/>
              </a:rPr>
              <a:t>Кредитный портфель БРК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E5C360-8902-5311-096D-280E15CB98BF}"/>
              </a:ext>
            </a:extLst>
          </p:cNvPr>
          <p:cNvSpPr txBox="1"/>
          <p:nvPr/>
        </p:nvSpPr>
        <p:spPr>
          <a:xfrm>
            <a:off x="102959" y="369911"/>
            <a:ext cx="8368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685983"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+mn-cs"/>
              </a:rPr>
              <a:t>БРК оказывает финансовую</a:t>
            </a:r>
            <a:r>
              <a:rPr kumimoji="0" lang="ru-RU" sz="12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+mn-cs"/>
              </a:rPr>
              <a:t> поддержку</a:t>
            </a:r>
            <a:r>
              <a:rPr lang="ru-RU" sz="1200" i="1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70 инвестиционным проектам и 24 экспортным операциям общей стоимостью 8 </a:t>
            </a:r>
            <a:r>
              <a:rPr lang="ru-RU" sz="1200" i="1" dirty="0" err="1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трлн.тенге</a:t>
            </a:r>
            <a:r>
              <a:rPr lang="ru-RU" sz="12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 </a:t>
            </a:r>
            <a:r>
              <a:rPr lang="ru-RU" sz="1200" i="1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</a:rPr>
              <a:t>и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Verdana" panose="020B0604030504040204" pitchFamily="34" charset="0"/>
                <a:cs typeface="+mn-cs"/>
              </a:rPr>
              <a:t>на сумму одобренного займа 3,9 трлн тенге*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929D5EC-A8C3-1835-FAA9-7E831CF405B0}"/>
              </a:ext>
            </a:extLst>
          </p:cNvPr>
          <p:cNvSpPr txBox="1"/>
          <p:nvPr/>
        </p:nvSpPr>
        <p:spPr>
          <a:xfrm>
            <a:off x="8672145" y="3275691"/>
            <a:ext cx="3416227" cy="297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3798">
              <a:defRPr/>
            </a:pPr>
            <a:r>
              <a:rPr lang="ru-RU" sz="1332" b="1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Социально-экономические эффекты за 2022г. </a:t>
            </a:r>
            <a:endParaRPr lang="ru-RU" sz="1332" b="1" dirty="0">
              <a:latin typeface="Arial Narrow" panose="020B0606020202030204" pitchFamily="34" charset="0"/>
            </a:endParaRP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CC363408-F490-5D48-54A8-BA0AC08B3916}"/>
              </a:ext>
            </a:extLst>
          </p:cNvPr>
          <p:cNvCxnSpPr>
            <a:cxnSpLocks/>
          </p:cNvCxnSpPr>
          <p:nvPr/>
        </p:nvCxnSpPr>
        <p:spPr>
          <a:xfrm>
            <a:off x="8616280" y="1654535"/>
            <a:ext cx="0" cy="371868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B9506178-E854-F812-BCFF-891152517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934790"/>
              </p:ext>
            </p:extLst>
          </p:nvPr>
        </p:nvGraphicFramePr>
        <p:xfrm>
          <a:off x="9031731" y="857908"/>
          <a:ext cx="2493696" cy="251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D7CCB3A9-762A-098C-1A08-41D44AA6D489}"/>
              </a:ext>
            </a:extLst>
          </p:cNvPr>
          <p:cNvSpPr txBox="1"/>
          <p:nvPr/>
        </p:nvSpPr>
        <p:spPr>
          <a:xfrm>
            <a:off x="9995889" y="2505914"/>
            <a:ext cx="603050" cy="338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599" b="1" dirty="0">
                <a:solidFill>
                  <a:schemeClr val="tx2"/>
                </a:solidFill>
                <a:latin typeface="Arial Narrow" panose="020B0606020202030204" pitchFamily="34" charset="0"/>
              </a:rPr>
              <a:t>1 774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878986" y="4451433"/>
            <a:ext cx="537327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1 012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83214" y="2221973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1 564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4027BE1-DF15-9958-21E0-BF1BF900CFFD}"/>
              </a:ext>
            </a:extLst>
          </p:cNvPr>
          <p:cNvSpPr txBox="1"/>
          <p:nvPr/>
        </p:nvSpPr>
        <p:spPr>
          <a:xfrm>
            <a:off x="3069828" y="3493484"/>
            <a:ext cx="34176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3098495-4753-B79C-31EA-F7313FB8D387}"/>
              </a:ext>
            </a:extLst>
          </p:cNvPr>
          <p:cNvSpPr txBox="1"/>
          <p:nvPr/>
        </p:nvSpPr>
        <p:spPr>
          <a:xfrm>
            <a:off x="3141376" y="2542130"/>
            <a:ext cx="26321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3698FD8-51E9-0F4E-75BC-83A60DD5E6BB}"/>
              </a:ext>
            </a:extLst>
          </p:cNvPr>
          <p:cNvSpPr txBox="1"/>
          <p:nvPr/>
        </p:nvSpPr>
        <p:spPr>
          <a:xfrm>
            <a:off x="943487" y="917870"/>
            <a:ext cx="2961067" cy="502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98">
              <a:defRPr/>
            </a:pPr>
            <a:r>
              <a:rPr lang="ru-RU" sz="1332" b="1" dirty="0">
                <a:solidFill>
                  <a:prstClr val="black"/>
                </a:solidFill>
                <a:latin typeface="Arial Narrow" panose="020B0606020202030204" pitchFamily="34" charset="0"/>
              </a:rPr>
              <a:t>Отраслевая структура </a:t>
            </a:r>
          </a:p>
          <a:p>
            <a:pPr algn="ctr" defTabSz="913798">
              <a:defRPr/>
            </a:pPr>
            <a:r>
              <a:rPr lang="ru-RU" sz="1332" b="1" dirty="0">
                <a:solidFill>
                  <a:prstClr val="black"/>
                </a:solidFill>
                <a:latin typeface="Arial Narrow" panose="020B0606020202030204" pitchFamily="34" charset="0"/>
              </a:rPr>
              <a:t>кредитного портфеля в 1,77 трлн тенге </a:t>
            </a:r>
            <a:endParaRPr lang="ru-RU" sz="1199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9211FC-608C-0D2C-B029-20715B4C8FC8}"/>
              </a:ext>
            </a:extLst>
          </p:cNvPr>
          <p:cNvSpPr txBox="1"/>
          <p:nvPr/>
        </p:nvSpPr>
        <p:spPr>
          <a:xfrm>
            <a:off x="2432598" y="145889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98">
              <a:defRPr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94</a:t>
            </a:r>
          </a:p>
          <a:p>
            <a:pPr algn="ctr" defTabSz="913798">
              <a:defRPr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проекта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105768" y="4451432"/>
            <a:ext cx="26321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54FE09-A542-91F7-EDBA-5224D4E52D7F}"/>
              </a:ext>
            </a:extLst>
          </p:cNvPr>
          <p:cNvSpPr txBox="1"/>
          <p:nvPr/>
        </p:nvSpPr>
        <p:spPr>
          <a:xfrm>
            <a:off x="3075361" y="3793112"/>
            <a:ext cx="34176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D8CAF39-561C-EE61-1A70-93476905A63A}"/>
              </a:ext>
            </a:extLst>
          </p:cNvPr>
          <p:cNvSpPr txBox="1"/>
          <p:nvPr/>
        </p:nvSpPr>
        <p:spPr>
          <a:xfrm>
            <a:off x="3086936" y="2863659"/>
            <a:ext cx="34176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EB6779B-8D85-2920-8F65-ABA96A9F6BDC}"/>
              </a:ext>
            </a:extLst>
          </p:cNvPr>
          <p:cNvSpPr txBox="1"/>
          <p:nvPr/>
        </p:nvSpPr>
        <p:spPr>
          <a:xfrm>
            <a:off x="3076365" y="3184196"/>
            <a:ext cx="34176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21</a:t>
            </a: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4424485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F48CE06F-CC0D-06C9-191B-87B5AAB5D1E0}"/>
              </a:ext>
            </a:extLst>
          </p:cNvPr>
          <p:cNvCxnSpPr>
            <a:cxnSpLocks/>
          </p:cNvCxnSpPr>
          <p:nvPr/>
        </p:nvCxnSpPr>
        <p:spPr>
          <a:xfrm>
            <a:off x="1721375" y="4737766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74AA76B-E78D-26CA-2147-54077EED897C}"/>
              </a:ext>
            </a:extLst>
          </p:cNvPr>
          <p:cNvCxnSpPr>
            <a:cxnSpLocks/>
          </p:cNvCxnSpPr>
          <p:nvPr/>
        </p:nvCxnSpPr>
        <p:spPr>
          <a:xfrm>
            <a:off x="4655840" y="1700572"/>
            <a:ext cx="0" cy="37188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Прямоугольный треугольник 109">
            <a:extLst>
              <a:ext uri="{FF2B5EF4-FFF2-40B4-BE49-F238E27FC236}">
                <a16:creationId xmlns:a16="http://schemas.microsoft.com/office/drawing/2014/main" id="{77BE0E7A-FAC0-4C14-B425-B7EE01C3E798}"/>
              </a:ext>
            </a:extLst>
          </p:cNvPr>
          <p:cNvSpPr/>
          <p:nvPr/>
        </p:nvSpPr>
        <p:spPr>
          <a:xfrm>
            <a:off x="10051951" y="4165780"/>
            <a:ext cx="656617" cy="72878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98">
              <a:defRPr/>
            </a:pPr>
            <a:endParaRPr lang="ru-RU" sz="2131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11" name="Рисунок 110" descr="Группа мужчин со сплошной заливкой">
            <a:extLst>
              <a:ext uri="{FF2B5EF4-FFF2-40B4-BE49-F238E27FC236}">
                <a16:creationId xmlns:a16="http://schemas.microsoft.com/office/drawing/2014/main" id="{F8B319F5-DCE2-E37E-3A6B-D718729D3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21444" y="5303812"/>
            <a:ext cx="479556" cy="479556"/>
          </a:xfrm>
          <a:prstGeom prst="rect">
            <a:avLst/>
          </a:prstGeom>
        </p:spPr>
      </p:pic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B17F1CFA-CDD0-E5B5-756C-F3110AA5D3ED}"/>
              </a:ext>
            </a:extLst>
          </p:cNvPr>
          <p:cNvSpPr/>
          <p:nvPr/>
        </p:nvSpPr>
        <p:spPr>
          <a:xfrm>
            <a:off x="9425934" y="5262038"/>
            <a:ext cx="1366693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465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рабочие</a:t>
            </a:r>
          </a:p>
          <a:p>
            <a:pPr algn="ctr" defTabSz="913798">
              <a:defRPr/>
            </a:pPr>
            <a:r>
              <a:rPr lang="ru-RU" sz="1465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</a:t>
            </a:r>
          </a:p>
        </p:txBody>
      </p:sp>
      <p:pic>
        <p:nvPicPr>
          <p:cNvPr id="114" name="Рисунок 113" descr="Налог со сплошной заливкой">
            <a:extLst>
              <a:ext uri="{FF2B5EF4-FFF2-40B4-BE49-F238E27FC236}">
                <a16:creationId xmlns:a16="http://schemas.microsoft.com/office/drawing/2014/main" id="{757575F7-E104-A03A-4501-33879D0B2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705011" y="4749644"/>
            <a:ext cx="479556" cy="479556"/>
          </a:xfrm>
          <a:prstGeom prst="rect">
            <a:avLst/>
          </a:prstGeom>
        </p:spPr>
      </p:pic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489FDF7C-76A9-4EEB-14F2-204C59F558F3}"/>
              </a:ext>
            </a:extLst>
          </p:cNvPr>
          <p:cNvSpPr/>
          <p:nvPr/>
        </p:nvSpPr>
        <p:spPr>
          <a:xfrm>
            <a:off x="9757681" y="4810287"/>
            <a:ext cx="811918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98">
              <a:defRPr/>
            </a:pPr>
            <a:r>
              <a:rPr lang="ru-RU" sz="1465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Налоги</a:t>
            </a:r>
          </a:p>
        </p:txBody>
      </p:sp>
      <p:pic>
        <p:nvPicPr>
          <p:cNvPr id="117" name="Рисунок 116" descr="Корзина для покупок со сплошной заливкой">
            <a:extLst>
              <a:ext uri="{FF2B5EF4-FFF2-40B4-BE49-F238E27FC236}">
                <a16:creationId xmlns:a16="http://schemas.microsoft.com/office/drawing/2014/main" id="{0CAB5EC5-0389-B139-7D38-B1A7FB64BE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88288" y="3597516"/>
            <a:ext cx="479556" cy="479556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2F210BE4-5A48-B37C-0CA3-5F608044C83A}"/>
              </a:ext>
            </a:extLst>
          </p:cNvPr>
          <p:cNvSpPr/>
          <p:nvPr/>
        </p:nvSpPr>
        <p:spPr>
          <a:xfrm>
            <a:off x="9483663" y="3694014"/>
            <a:ext cx="1204477" cy="31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465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Выручка</a:t>
            </a:r>
          </a:p>
        </p:txBody>
      </p:sp>
      <p:pic>
        <p:nvPicPr>
          <p:cNvPr id="120" name="Рисунок 119" descr="Земной шар: Азия со сплошной заливкой">
            <a:extLst>
              <a:ext uri="{FF2B5EF4-FFF2-40B4-BE49-F238E27FC236}">
                <a16:creationId xmlns:a16="http://schemas.microsoft.com/office/drawing/2014/main" id="{7A390CF9-FF6C-3492-E808-22035AC7C4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696490" y="4173580"/>
            <a:ext cx="479556" cy="479556"/>
          </a:xfrm>
          <a:prstGeom prst="rect">
            <a:avLst/>
          </a:prstGeom>
        </p:spPr>
      </p:pic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E77E2149-9354-9CB0-56D5-19BC29CB0DA2}"/>
              </a:ext>
            </a:extLst>
          </p:cNvPr>
          <p:cNvSpPr/>
          <p:nvPr/>
        </p:nvSpPr>
        <p:spPr>
          <a:xfrm>
            <a:off x="9483665" y="4118281"/>
            <a:ext cx="1204475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465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Экспорт</a:t>
            </a:r>
          </a:p>
          <a:p>
            <a:pPr algn="ctr" defTabSz="913798">
              <a:defRPr/>
            </a:pPr>
            <a:r>
              <a:rPr lang="ru-RU" sz="1465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C8268E09-267D-48EF-A99C-437701F15245}"/>
              </a:ext>
            </a:extLst>
          </p:cNvPr>
          <p:cNvCxnSpPr>
            <a:cxnSpLocks/>
          </p:cNvCxnSpPr>
          <p:nvPr/>
        </p:nvCxnSpPr>
        <p:spPr>
          <a:xfrm>
            <a:off x="1721375" y="5056340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2053">
            <a:extLst>
              <a:ext uri="{FF2B5EF4-FFF2-40B4-BE49-F238E27FC236}">
                <a16:creationId xmlns:a16="http://schemas.microsoft.com/office/drawing/2014/main" id="{2C8CB858-8B8E-43DF-A259-5AEF55CAE15D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B4975A"/>
                </a:solidFill>
                <a:effectLst/>
                <a:uLnTx/>
                <a:uFillTx/>
                <a:latin typeface="Arial Narrow" panose="020B0606020202030204" pitchFamily="34" charset="0"/>
                <a:ea typeface="BatangChe" panose="02030609000101010101" pitchFamily="49" charset="-127"/>
                <a:cs typeface="+mn-cs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5183C1-DB7E-6D04-E2F4-DC2E5DBF1F78}"/>
              </a:ext>
            </a:extLst>
          </p:cNvPr>
          <p:cNvSpPr/>
          <p:nvPr/>
        </p:nvSpPr>
        <p:spPr>
          <a:xfrm>
            <a:off x="10749807" y="3550230"/>
            <a:ext cx="1025103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2 690</a:t>
            </a:r>
          </a:p>
          <a:p>
            <a:pPr algn="ctr" defTabSz="913798">
              <a:defRPr/>
            </a:pPr>
            <a:r>
              <a:rPr lang="ru-RU" sz="1066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 тенге</a:t>
            </a:r>
            <a:endParaRPr lang="ru-RU" sz="1199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D0E78F-90F6-2328-136E-D6953632054C}"/>
              </a:ext>
            </a:extLst>
          </p:cNvPr>
          <p:cNvSpPr/>
          <p:nvPr/>
        </p:nvSpPr>
        <p:spPr>
          <a:xfrm>
            <a:off x="10762307" y="4122799"/>
            <a:ext cx="1025103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1 262</a:t>
            </a:r>
          </a:p>
          <a:p>
            <a:pPr algn="ctr" defTabSz="913798">
              <a:defRPr/>
            </a:pPr>
            <a:r>
              <a:rPr lang="ru-RU" sz="1066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 тенге</a:t>
            </a:r>
            <a:endParaRPr lang="ru-RU" sz="1199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759E1F-606E-A41F-B31C-B470367601A6}"/>
              </a:ext>
            </a:extLst>
          </p:cNvPr>
          <p:cNvSpPr/>
          <p:nvPr/>
        </p:nvSpPr>
        <p:spPr>
          <a:xfrm>
            <a:off x="10795952" y="4639964"/>
            <a:ext cx="1025103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796</a:t>
            </a:r>
          </a:p>
          <a:p>
            <a:pPr algn="ctr" defTabSz="913798">
              <a:defRPr/>
            </a:pPr>
            <a:r>
              <a:rPr lang="ru-RU" sz="1066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млрд тенге</a:t>
            </a:r>
            <a:endParaRPr lang="ru-RU" sz="1199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E75C81C-EEA4-56B2-1764-6B2065BE411D}"/>
              </a:ext>
            </a:extLst>
          </p:cNvPr>
          <p:cNvSpPr/>
          <p:nvPr/>
        </p:nvSpPr>
        <p:spPr>
          <a:xfrm>
            <a:off x="10837674" y="5215840"/>
            <a:ext cx="888785" cy="50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98">
              <a:defRPr/>
            </a:pPr>
            <a:r>
              <a:rPr lang="ru-RU" sz="1599" b="1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1 160</a:t>
            </a:r>
          </a:p>
          <a:p>
            <a:pPr algn="ctr" defTabSz="913798">
              <a:defRPr/>
            </a:pPr>
            <a:r>
              <a:rPr lang="ru-RU" sz="1066" dirty="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ед.</a:t>
            </a:r>
            <a:endParaRPr lang="ru-RU" sz="1199" dirty="0">
              <a:solidFill>
                <a:prstClr val="black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688288" y="5879876"/>
            <a:ext cx="3286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algn="just">
              <a:spcAft>
                <a:spcPts val="0"/>
              </a:spcAft>
            </a:pPr>
            <a:r>
              <a:rPr lang="ru-RU" sz="10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**Рассчитывается с четом </a:t>
            </a:r>
            <a:r>
              <a:rPr lang="ru-RU" sz="10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доли предоставленных БРК финансовых инструментов в долговых обязательствах предприятия</a:t>
            </a:r>
            <a:endParaRPr lang="ru-RU" sz="1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32921" y="4100466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3781490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3467472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721375" y="3146808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694402" y="2829428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694402" y="2505424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10D2528-20DB-B9F7-5944-D48654107E2B}"/>
              </a:ext>
            </a:extLst>
          </p:cNvPr>
          <p:cNvCxnSpPr>
            <a:cxnSpLocks/>
          </p:cNvCxnSpPr>
          <p:nvPr/>
        </p:nvCxnSpPr>
        <p:spPr>
          <a:xfrm>
            <a:off x="1694402" y="2191535"/>
            <a:ext cx="2700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107262" y="1882668"/>
            <a:ext cx="341760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F9211FC-608C-0D2C-B029-20715B4C8FC8}"/>
              </a:ext>
            </a:extLst>
          </p:cNvPr>
          <p:cNvSpPr txBox="1"/>
          <p:nvPr/>
        </p:nvSpPr>
        <p:spPr>
          <a:xfrm>
            <a:off x="3476672" y="1452204"/>
            <a:ext cx="1395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98">
              <a:defRPr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21 169 новых</a:t>
            </a:r>
          </a:p>
          <a:p>
            <a:pPr algn="ctr" defTabSz="913798">
              <a:defRPr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 рабочих мест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141376" y="2216662"/>
            <a:ext cx="26321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59495" y="3158373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1 794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902049" y="2545279"/>
            <a:ext cx="537327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2 860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090320" y="5098511"/>
            <a:ext cx="26321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9EACF8-1F11-2A1D-865A-3786ABA24338}"/>
              </a:ext>
            </a:extLst>
          </p:cNvPr>
          <p:cNvSpPr txBox="1"/>
          <p:nvPr/>
        </p:nvSpPr>
        <p:spPr>
          <a:xfrm>
            <a:off x="3855561" y="5098511"/>
            <a:ext cx="537327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1 508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83088" y="1880736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7 262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70390" y="3484517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2 677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997530" y="2839817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450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975982" y="3798183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705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875411" y="4118281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1 075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105768" y="4111685"/>
            <a:ext cx="26321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DE0241-30EB-021B-DEB4-6134BA9BB3EE}"/>
              </a:ext>
            </a:extLst>
          </p:cNvPr>
          <p:cNvSpPr txBox="1"/>
          <p:nvPr/>
        </p:nvSpPr>
        <p:spPr>
          <a:xfrm>
            <a:off x="3107546" y="4748932"/>
            <a:ext cx="263214" cy="297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056E3FC-645C-70AB-8DB7-D904ECBC1093}"/>
              </a:ext>
            </a:extLst>
          </p:cNvPr>
          <p:cNvSpPr txBox="1"/>
          <p:nvPr/>
        </p:nvSpPr>
        <p:spPr>
          <a:xfrm>
            <a:off x="3985376" y="4753040"/>
            <a:ext cx="6224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98">
              <a:defRPr/>
            </a:pPr>
            <a:r>
              <a:rPr lang="ru-RU" sz="1332" dirty="0">
                <a:solidFill>
                  <a:prstClr val="black"/>
                </a:solidFill>
                <a:latin typeface="Arial Narrow" panose="020B0606020202030204" pitchFamily="34" charset="0"/>
              </a:rPr>
              <a:t>262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6698" y="6469291"/>
            <a:ext cx="3286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3025" algn="just">
              <a:spcAft>
                <a:spcPts val="0"/>
              </a:spcAft>
            </a:pPr>
            <a:r>
              <a:rPr lang="ru-RU" sz="10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*По курсу 462,65 тенге за долл. США</a:t>
            </a:r>
            <a:endParaRPr lang="ru-RU" sz="1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3DD1212-4DAA-87AE-F718-945E685524B6}"/>
              </a:ext>
            </a:extLst>
          </p:cNvPr>
          <p:cNvSpPr txBox="1"/>
          <p:nvPr/>
        </p:nvSpPr>
        <p:spPr>
          <a:xfrm>
            <a:off x="8760296" y="836712"/>
            <a:ext cx="3166251" cy="502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798">
              <a:defRPr/>
            </a:pPr>
            <a:r>
              <a:rPr lang="ru-RU" sz="1332" b="1" dirty="0">
                <a:solidFill>
                  <a:prstClr val="black"/>
                </a:solidFill>
                <a:latin typeface="Arial Narrow" panose="020B0606020202030204" pitchFamily="34" charset="0"/>
              </a:rPr>
              <a:t>Кредитный портфель </a:t>
            </a:r>
          </a:p>
          <a:p>
            <a:pPr algn="ctr" defTabSz="913798">
              <a:defRPr/>
            </a:pPr>
            <a:r>
              <a:rPr lang="ru-RU" sz="1332" b="1" dirty="0">
                <a:solidFill>
                  <a:prstClr val="black"/>
                </a:solidFill>
                <a:latin typeface="Arial Narrow" panose="020B0606020202030204" pitchFamily="34" charset="0"/>
              </a:rPr>
              <a:t>по источникам фондирования, </a:t>
            </a:r>
            <a:r>
              <a:rPr lang="ru-RU" sz="1332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млрд.тенге</a:t>
            </a:r>
            <a:endParaRPr lang="ru-RU" sz="1332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698FD8-51E9-0F4E-75BC-83A60DD5E6BB}"/>
              </a:ext>
            </a:extLst>
          </p:cNvPr>
          <p:cNvSpPr txBox="1"/>
          <p:nvPr/>
        </p:nvSpPr>
        <p:spPr>
          <a:xfrm>
            <a:off x="5807968" y="880166"/>
            <a:ext cx="1952691" cy="502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98">
              <a:defRPr/>
            </a:pPr>
            <a:r>
              <a:rPr lang="ru-RU" sz="1332" b="1" dirty="0">
                <a:solidFill>
                  <a:prstClr val="black"/>
                </a:solidFill>
                <a:latin typeface="Arial Narrow" panose="020B0606020202030204" pitchFamily="34" charset="0"/>
              </a:rPr>
              <a:t>Региональная структура кредитного портфеля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5BC13-B487-1CFF-50C0-615951DE27ED}"/>
              </a:ext>
            </a:extLst>
          </p:cNvPr>
          <p:cNvSpPr txBox="1"/>
          <p:nvPr/>
        </p:nvSpPr>
        <p:spPr>
          <a:xfrm>
            <a:off x="6051268" y="2703004"/>
            <a:ext cx="128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1,77 </a:t>
            </a:r>
          </a:p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трлн тенге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39ACD2F-C9FC-A574-8EF4-9B202C35E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872579"/>
              </p:ext>
            </p:extLst>
          </p:nvPr>
        </p:nvGraphicFramePr>
        <p:xfrm>
          <a:off x="4348939" y="1461123"/>
          <a:ext cx="4480518" cy="500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84484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8A232-3B6F-7689-A0D9-08677BDD7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5" name="Прямая соединительная линия 34">
            <a:extLst>
              <a:ext uri="{FF2B5EF4-FFF2-40B4-BE49-F238E27FC236}">
                <a16:creationId xmlns:a16="http://schemas.microsoft.com/office/drawing/2014/main" id="{C7AE622D-E1DA-3A16-2177-6ECEF23EE3CE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36">
            <a:extLst>
              <a:ext uri="{FF2B5EF4-FFF2-40B4-BE49-F238E27FC236}">
                <a16:creationId xmlns:a16="http://schemas.microsoft.com/office/drawing/2014/main" id="{9BB110CF-70CD-C289-9451-107AB610798F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9F8FD3-0BC7-CB07-8041-D2A873C19F30}"/>
              </a:ext>
            </a:extLst>
          </p:cNvPr>
          <p:cNvSpPr txBox="1"/>
          <p:nvPr/>
        </p:nvSpPr>
        <p:spPr>
          <a:xfrm>
            <a:off x="119336" y="35332"/>
            <a:ext cx="6624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  <a:ea typeface="+mj-ea"/>
                <a:cs typeface="+mj-cs"/>
              </a:rPr>
              <a:t>20% ВИЭ В КАЗАХСТАНЕ РЕАЛИЗОВАНО ПРИ ПОДДЕРЖКЕ БРК</a:t>
            </a:r>
          </a:p>
        </p:txBody>
      </p:sp>
      <p:graphicFrame>
        <p:nvGraphicFramePr>
          <p:cNvPr id="11" name="Диаграмма 2">
            <a:extLst>
              <a:ext uri="{FF2B5EF4-FFF2-40B4-BE49-F238E27FC236}">
                <a16:creationId xmlns:a16="http://schemas.microsoft.com/office/drawing/2014/main" id="{F403D6F5-8496-737B-2689-B742E2E24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862178"/>
              </p:ext>
            </p:extLst>
          </p:nvPr>
        </p:nvGraphicFramePr>
        <p:xfrm>
          <a:off x="359362" y="2604267"/>
          <a:ext cx="6144683" cy="352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3">
            <a:extLst>
              <a:ext uri="{FF2B5EF4-FFF2-40B4-BE49-F238E27FC236}">
                <a16:creationId xmlns:a16="http://schemas.microsoft.com/office/drawing/2014/main" id="{592A6FE1-49B2-1417-2FB2-EABF48062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408237"/>
              </p:ext>
            </p:extLst>
          </p:nvPr>
        </p:nvGraphicFramePr>
        <p:xfrm>
          <a:off x="6186275" y="2604266"/>
          <a:ext cx="5950238" cy="355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Group 259">
            <a:extLst>
              <a:ext uri="{FF2B5EF4-FFF2-40B4-BE49-F238E27FC236}">
                <a16:creationId xmlns:a16="http://schemas.microsoft.com/office/drawing/2014/main" id="{32D6FD17-231A-40E2-5751-DF5AD8096846}"/>
              </a:ext>
            </a:extLst>
          </p:cNvPr>
          <p:cNvGrpSpPr/>
          <p:nvPr/>
        </p:nvGrpSpPr>
        <p:grpSpPr>
          <a:xfrm>
            <a:off x="407368" y="836712"/>
            <a:ext cx="11602703" cy="1152128"/>
            <a:chOff x="-482157" y="1113386"/>
            <a:chExt cx="11015132" cy="1866512"/>
          </a:xfrm>
        </p:grpSpPr>
        <p:sp>
          <p:nvSpPr>
            <p:cNvPr id="14" name="Rectangle 260">
              <a:extLst>
                <a:ext uri="{FF2B5EF4-FFF2-40B4-BE49-F238E27FC236}">
                  <a16:creationId xmlns:a16="http://schemas.microsoft.com/office/drawing/2014/main" id="{1F22F752-C09A-1057-0F38-018172491BE9}"/>
                </a:ext>
              </a:extLst>
            </p:cNvPr>
            <p:cNvSpPr/>
            <p:nvPr/>
          </p:nvSpPr>
          <p:spPr bwMode="auto">
            <a:xfrm>
              <a:off x="-311409" y="1113386"/>
              <a:ext cx="10844384" cy="1866512"/>
            </a:xfrm>
            <a:prstGeom prst="rect">
              <a:avLst/>
            </a:prstGeom>
            <a:solidFill>
              <a:srgbClr val="F2F2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180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ru-RU" sz="1400" b="1" dirty="0">
                  <a:solidFill>
                    <a:srgbClr val="AE8705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Общий объем финансирования Банка проектов ВИЭ </a:t>
              </a:r>
              <a:r>
                <a:rPr lang="ru-RU" sz="1400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 01.02.2023 года составил </a:t>
              </a:r>
              <a:r>
                <a:rPr lang="ru-RU" sz="1867" b="1" dirty="0">
                  <a:solidFill>
                    <a:srgbClr val="AE8705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179,5 млрд. тенге</a:t>
              </a:r>
            </a:p>
            <a:p>
              <a:pPr algn="just"/>
              <a:endParaRPr lang="ru-RU" sz="14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400" b="1" dirty="0">
                  <a:solidFill>
                    <a:srgbClr val="AE8705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Общая установленная мощность </a:t>
              </a:r>
              <a:r>
                <a:rPr lang="ru-RU" sz="1400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данных проектов </a:t>
              </a:r>
              <a:r>
                <a:rPr lang="ru-RU" sz="1867" b="1" dirty="0">
                  <a:solidFill>
                    <a:srgbClr val="AE8705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560,0 МВт</a:t>
              </a:r>
              <a:r>
                <a:rPr lang="ru-RU" sz="1400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из них СЭС - 220 МВт, ВЭС - 300 МВт, ГЭС – 40 МВт.</a:t>
              </a:r>
            </a:p>
          </p:txBody>
        </p:sp>
        <p:sp>
          <p:nvSpPr>
            <p:cNvPr id="15" name="Rectangle 261">
              <a:extLst>
                <a:ext uri="{FF2B5EF4-FFF2-40B4-BE49-F238E27FC236}">
                  <a16:creationId xmlns:a16="http://schemas.microsoft.com/office/drawing/2014/main" id="{B47E9DBF-8451-29CC-30BD-B821E7762989}"/>
                </a:ext>
              </a:extLst>
            </p:cNvPr>
            <p:cNvSpPr/>
            <p:nvPr/>
          </p:nvSpPr>
          <p:spPr bwMode="auto">
            <a:xfrm>
              <a:off x="-482157" y="1113390"/>
              <a:ext cx="110400" cy="1824928"/>
            </a:xfrm>
            <a:prstGeom prst="rect">
              <a:avLst/>
            </a:prstGeom>
            <a:solidFill>
              <a:srgbClr val="AE870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GB" sz="1000" kern="0" baseline="30000" dirty="0">
                <a:solidFill>
                  <a:srgbClr val="000000"/>
                </a:solidFill>
                <a:latin typeface="Arial Narrow" panose="020B0606020202030204" pitchFamily="34" charset="0"/>
                <a:ea typeface="ヒラギノ角ゴ Pro W3" pitchFamily="124" charset="-128"/>
              </a:endParaRPr>
            </a:p>
          </p:txBody>
        </p:sp>
      </p:grpSp>
      <p:sp>
        <p:nvSpPr>
          <p:cNvPr id="16" name="Номер слайда 2053">
            <a:extLst>
              <a:ext uri="{FF2B5EF4-FFF2-40B4-BE49-F238E27FC236}">
                <a16:creationId xmlns:a16="http://schemas.microsoft.com/office/drawing/2014/main" id="{62918EE5-1F70-B737-9BF0-BF1A9102D205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6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30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1D56D169-7320-45FE-AD1D-ADE3F5AA93A5}"/>
              </a:ext>
            </a:extLst>
          </p:cNvPr>
          <p:cNvSpPr/>
          <p:nvPr/>
        </p:nvSpPr>
        <p:spPr>
          <a:xfrm>
            <a:off x="8438" y="9263"/>
            <a:ext cx="10677115" cy="396000"/>
          </a:xfrm>
          <a:custGeom>
            <a:avLst/>
            <a:gdLst/>
            <a:ahLst/>
            <a:cxnLst/>
            <a:rect l="l" t="t" r="r" b="b"/>
            <a:pathLst>
              <a:path w="12192000" h="509905">
                <a:moveTo>
                  <a:pt x="0" y="509777"/>
                </a:moveTo>
                <a:lnTo>
                  <a:pt x="12192000" y="509777"/>
                </a:lnTo>
                <a:lnTo>
                  <a:pt x="12192000" y="0"/>
                </a:lnTo>
                <a:lnTo>
                  <a:pt x="0" y="0"/>
                </a:lnTo>
                <a:lnTo>
                  <a:pt x="0" y="509777"/>
                </a:lnTo>
                <a:close/>
              </a:path>
            </a:pathLst>
          </a:custGeom>
          <a:noFill/>
        </p:spPr>
        <p:txBody>
          <a:bodyPr wrap="square" lIns="0" tIns="0" rIns="0" bIns="0" rtlCol="0" anchor="ctr"/>
          <a:lstStyle/>
          <a:p>
            <a:pPr marL="90488"/>
            <a:r>
              <a:rPr lang="kk-KZ" sz="1600" b="1" dirty="0">
                <a:latin typeface="Arial Narrow" panose="020B0606020202030204" pitchFamily="34" charset="0"/>
                <a:ea typeface="+mj-ea"/>
                <a:cs typeface="+mj-cs"/>
              </a:rPr>
              <a:t>ПРИМЕРЫ </a:t>
            </a:r>
            <a:r>
              <a:rPr lang="ru-RU" sz="1600" b="1" dirty="0">
                <a:latin typeface="Arial Narrow" panose="020B0606020202030204" pitchFamily="34" charset="0"/>
                <a:ea typeface="+mj-ea"/>
                <a:cs typeface="+mj-cs"/>
              </a:rPr>
              <a:t>ПОДДЕРЖАННЫХ ИНВЕСТИЦИОННЫХ ПРОЕКТОВ В ОБРАБАТЫВАЮЩЕЙ ОТРАСЛИ </a:t>
            </a:r>
          </a:p>
        </p:txBody>
      </p:sp>
      <p:sp>
        <p:nvSpPr>
          <p:cNvPr id="53" name="Номер слайда 2053"/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7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BD886982-E904-31BB-F301-56EB5A848AD9}"/>
              </a:ext>
            </a:extLst>
          </p:cNvPr>
          <p:cNvSpPr/>
          <p:nvPr/>
        </p:nvSpPr>
        <p:spPr>
          <a:xfrm>
            <a:off x="8947795" y="738849"/>
            <a:ext cx="2630314" cy="5436146"/>
          </a:xfrm>
          <a:prstGeom prst="rect">
            <a:avLst/>
          </a:prstGeom>
          <a:noFill/>
          <a:ln w="3175">
            <a:solidFill>
              <a:srgbClr val="B497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Arial Narrow" panose="020B0606020202030204" pitchFamily="34" charset="0"/>
            </a:endParaRPr>
          </a:p>
        </p:txBody>
      </p:sp>
      <p:sp>
        <p:nvSpPr>
          <p:cNvPr id="88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956" y="2054109"/>
            <a:ext cx="252532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sz="1333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ТОО «</a:t>
            </a:r>
            <a:r>
              <a:rPr lang="en-US" sz="1333" b="1" u="sng" dirty="0" err="1">
                <a:solidFill>
                  <a:schemeClr val="tx1"/>
                </a:solidFill>
                <a:latin typeface="Arial Narrow" panose="020B0606020202030204" pitchFamily="34" charset="0"/>
              </a:rPr>
              <a:t>Hyndai</a:t>
            </a:r>
            <a:r>
              <a:rPr lang="en-US" sz="1333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 Trans Kazakhstan</a:t>
            </a:r>
            <a:r>
              <a:rPr lang="ru-RU" sz="1333" b="1" u="sng" dirty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ru-RU" sz="1200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14297" algn="ctr"/>
            <a:r>
              <a:rPr lang="ru-RU" sz="1333" i="1" dirty="0">
                <a:solidFill>
                  <a:schemeClr val="tx1"/>
                </a:solidFill>
                <a:latin typeface="Arial Narrow" panose="020B0606020202030204" pitchFamily="34" charset="0"/>
              </a:rPr>
              <a:t>Производство легковых автомобилей </a:t>
            </a:r>
            <a:r>
              <a:rPr lang="en-US" sz="1333" i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Hundai</a:t>
            </a:r>
            <a:endParaRPr lang="ru-RU" altLang="ru-RU" sz="1330" i="1" dirty="0">
              <a:solidFill>
                <a:schemeClr val="tx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38437" y="5373216"/>
            <a:ext cx="263031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latinLnBrk="1"/>
            <a:r>
              <a:rPr lang="kk-KZ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Проектная мощность</a:t>
            </a: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rPr>
              <a:t>: </a:t>
            </a:r>
          </a:p>
          <a:p>
            <a:pPr algn="ctr" latinLnBrk="1"/>
            <a:r>
              <a:rPr lang="ru-RU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45 тыс. единиц в год</a:t>
            </a:r>
            <a:endParaRPr lang="kk-KZ" altLang="ko-KR" sz="12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954594" y="5877272"/>
            <a:ext cx="262351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kk-KZ" altLang="ko-KR" sz="1200" dirty="0">
                <a:latin typeface="Arial Narrow" panose="020B0606020202030204" pitchFamily="34" charset="0"/>
                <a:cs typeface="Arial" pitchFamily="34" charset="0"/>
              </a:rPr>
              <a:t>Создано рабочих мест </a:t>
            </a:r>
            <a:r>
              <a:rPr lang="en-US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700</a:t>
            </a:r>
            <a:endParaRPr lang="ru-RU" altLang="ko-KR" sz="12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0152990" y="1378081"/>
            <a:ext cx="1358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 поддержки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млрд тенге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BD886982-E904-31BB-F301-56EB5A848AD9}"/>
              </a:ext>
            </a:extLst>
          </p:cNvPr>
          <p:cNvSpPr/>
          <p:nvPr/>
        </p:nvSpPr>
        <p:spPr>
          <a:xfrm>
            <a:off x="3437586" y="762390"/>
            <a:ext cx="2537488" cy="5412603"/>
          </a:xfrm>
          <a:prstGeom prst="rect">
            <a:avLst/>
          </a:prstGeom>
          <a:noFill/>
          <a:ln w="3175">
            <a:solidFill>
              <a:srgbClr val="B497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Arial Narrow" panose="020B0606020202030204" pitchFamily="34" charset="0"/>
            </a:endParaRP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99" y="829217"/>
            <a:ext cx="1084858" cy="362359"/>
          </a:xfrm>
          <a:prstGeom prst="rect">
            <a:avLst/>
          </a:prstGeom>
        </p:spPr>
      </p:pic>
      <p:sp>
        <p:nvSpPr>
          <p:cNvPr id="100" name="Прямоугольник 99"/>
          <p:cNvSpPr/>
          <p:nvPr/>
        </p:nvSpPr>
        <p:spPr>
          <a:xfrm>
            <a:off x="4719670" y="1378081"/>
            <a:ext cx="12546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 поддержки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44,2 млрд тенге</a:t>
            </a:r>
          </a:p>
        </p:txBody>
      </p:sp>
      <p:sp>
        <p:nvSpPr>
          <p:cNvPr id="101" name="Google Shape;362;p41">
            <a:extLst>
              <a:ext uri="{FF2B5EF4-FFF2-40B4-BE49-F238E27FC236}">
                <a16:creationId xmlns:a16="http://schemas.microsoft.com/office/drawing/2014/main" id="{C747B8DF-234B-D470-2E51-7B227FF0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971" y="2050559"/>
            <a:ext cx="2864578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defPPr>
              <a:defRPr lang="x-none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algn="ctr"/>
            <a:r>
              <a:rPr lang="ru-RU" altLang="ru-RU" sz="1330" b="1" u="sng" dirty="0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ТОО «</a:t>
            </a:r>
            <a:r>
              <a:rPr lang="ru-RU" altLang="ru-RU" sz="1330" b="1" u="sng" dirty="0" err="1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Макинская</a:t>
            </a:r>
            <a:r>
              <a:rPr lang="ru-RU" altLang="ru-RU" sz="1330" b="1" u="sng" dirty="0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 птицефабрика» </a:t>
            </a:r>
          </a:p>
          <a:p>
            <a:pPr marL="114294" algn="ctr"/>
            <a:r>
              <a:rPr lang="ru-RU" altLang="ru-RU" sz="1330" i="1" dirty="0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Строительство трех очередей птицефабрики 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450703" y="5445224"/>
            <a:ext cx="2524371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kk-KZ" altLang="ko-KR" sz="1200" dirty="0">
                <a:latin typeface="Arial Narrow" panose="020B0606020202030204" pitchFamily="34" charset="0"/>
                <a:cs typeface="Arial" pitchFamily="34" charset="0"/>
              </a:rPr>
              <a:t>Проектная мощность</a:t>
            </a:r>
            <a:r>
              <a:rPr lang="en-US" altLang="ko-KR" sz="1200" dirty="0">
                <a:latin typeface="Arial Narrow" panose="020B0606020202030204" pitchFamily="34" charset="0"/>
                <a:cs typeface="Arial" pitchFamily="34" charset="0"/>
              </a:rPr>
              <a:t>:</a:t>
            </a:r>
            <a:r>
              <a:rPr lang="en-US" altLang="ko-KR" sz="1200" b="1" dirty="0">
                <a:solidFill>
                  <a:srgbClr val="3F794E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90 тыс. </a:t>
            </a: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мясо птицы в живом весе в год </a:t>
            </a:r>
            <a:endParaRPr lang="kk-KZ" altLang="ko-KR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37586" y="5888305"/>
            <a:ext cx="254428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kk-KZ" altLang="ko-KR" sz="1200" dirty="0">
                <a:latin typeface="Arial Narrow" panose="020B0606020202030204" pitchFamily="34" charset="0"/>
                <a:cs typeface="Arial" pitchFamily="34" charset="0"/>
              </a:rPr>
              <a:t>Создано рабочих мест </a:t>
            </a:r>
            <a:r>
              <a:rPr lang="kk-KZ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1300</a:t>
            </a:r>
            <a:endParaRPr lang="ru-RU" altLang="ko-KR" sz="12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450703" y="3781489"/>
            <a:ext cx="2531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Увеличение </a:t>
            </a:r>
            <a:r>
              <a:rPr lang="kk-KZ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доли внутреннего 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рынка </a:t>
            </a: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до 33%.</a:t>
            </a:r>
            <a:r>
              <a:rPr lang="en-US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kk-KZ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Проект способствует </a:t>
            </a:r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обеспечению продовольственной безопасности</a:t>
            </a:r>
          </a:p>
        </p:txBody>
      </p:sp>
      <p:sp>
        <p:nvSpPr>
          <p:cNvPr id="109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82" y="3552281"/>
            <a:ext cx="2592503" cy="4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Особенности проекта:</a:t>
            </a:r>
          </a:p>
        </p:txBody>
      </p:sp>
      <p:sp>
        <p:nvSpPr>
          <p:cNvPr id="110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7381" y="3588102"/>
            <a:ext cx="2592503" cy="84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Особенности проекта:</a:t>
            </a:r>
          </a:p>
          <a:p>
            <a:pPr marL="114297" algn="ctr"/>
            <a:r>
              <a:rPr lang="ru-RU" sz="1200" b="0" i="0" dirty="0">
                <a:solidFill>
                  <a:srgbClr val="0F1320"/>
                </a:solidFill>
                <a:effectLst/>
                <a:latin typeface="Arial Narrow" panose="020B0606020202030204" pitchFamily="34" charset="0"/>
              </a:rPr>
              <a:t>Выпуск современных легковых автомобили модельного ряда бренда Hyundai на новейшем оборудовании с применением передовых технологий Южной Кореи.</a:t>
            </a:r>
            <a:endParaRPr lang="ru-RU" altLang="ru-RU" sz="1200" b="1" dirty="0">
              <a:solidFill>
                <a:schemeClr val="tx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437585" y="5085184"/>
            <a:ext cx="2524371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Ввод. в </a:t>
            </a:r>
            <a:r>
              <a:rPr lang="ru-RU" altLang="ko-KR" sz="1200" dirty="0" err="1">
                <a:latin typeface="Arial Narrow" panose="020B0606020202030204" pitchFamily="34" charset="0"/>
                <a:cs typeface="Arial" pitchFamily="34" charset="0"/>
              </a:rPr>
              <a:t>экспл</a:t>
            </a:r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.</a:t>
            </a:r>
            <a:r>
              <a:rPr lang="en-US" altLang="ko-KR" sz="1200" dirty="0">
                <a:latin typeface="Arial Narrow" panose="020B0606020202030204" pitchFamily="34" charset="0"/>
                <a:cs typeface="Arial" pitchFamily="34" charset="0"/>
              </a:rPr>
              <a:t>: </a:t>
            </a:r>
            <a:r>
              <a:rPr lang="ru-RU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введен (2018-2022)</a:t>
            </a:r>
            <a:endParaRPr lang="kk-KZ" altLang="ko-KR" sz="12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983278" y="5085184"/>
            <a:ext cx="2585474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Ввод. в </a:t>
            </a:r>
            <a:r>
              <a:rPr lang="ru-RU" altLang="ko-KR" sz="1200" dirty="0" err="1">
                <a:latin typeface="Arial Narrow" panose="020B0606020202030204" pitchFamily="34" charset="0"/>
                <a:cs typeface="Arial" pitchFamily="34" charset="0"/>
              </a:rPr>
              <a:t>экспл</a:t>
            </a:r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.</a:t>
            </a:r>
            <a:r>
              <a:rPr lang="en-US" altLang="ko-KR" sz="1200" dirty="0">
                <a:latin typeface="Arial Narrow" panose="020B0606020202030204" pitchFamily="34" charset="0"/>
                <a:cs typeface="Arial" pitchFamily="34" charset="0"/>
              </a:rPr>
              <a:t>: </a:t>
            </a:r>
            <a:r>
              <a:rPr lang="ru-RU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введен (2020 год)</a:t>
            </a:r>
            <a:endParaRPr lang="kk-KZ" altLang="ko-KR" sz="12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437585" y="2810251"/>
            <a:ext cx="2537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проекта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 млрд тенге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961956" y="2780928"/>
            <a:ext cx="26161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проекта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 млрд тенге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BD886982-E904-31BB-F301-56EB5A848AD9}"/>
              </a:ext>
            </a:extLst>
          </p:cNvPr>
          <p:cNvSpPr/>
          <p:nvPr/>
        </p:nvSpPr>
        <p:spPr>
          <a:xfrm>
            <a:off x="6189601" y="748410"/>
            <a:ext cx="2537488" cy="5416893"/>
          </a:xfrm>
          <a:prstGeom prst="rect">
            <a:avLst/>
          </a:prstGeom>
          <a:noFill/>
          <a:ln w="3175">
            <a:solidFill>
              <a:srgbClr val="B497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487540" y="1378814"/>
            <a:ext cx="12205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 поддержки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 млрд тенге</a:t>
            </a:r>
          </a:p>
        </p:txBody>
      </p:sp>
      <p:sp>
        <p:nvSpPr>
          <p:cNvPr id="121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211" y="2071234"/>
            <a:ext cx="2509713" cy="78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333" b="1" u="sng" dirty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ТОО «Проммашкомплект</a:t>
            </a:r>
            <a:r>
              <a:rPr lang="en-US" altLang="ru-RU" sz="1333" b="1" u="sng" dirty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»</a:t>
            </a:r>
            <a:endParaRPr lang="kk-KZ" altLang="ru-RU" sz="1333" b="1" u="sng" dirty="0">
              <a:solidFill>
                <a:schemeClr val="tx1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  <a:p>
            <a:pPr marL="114297" algn="ctr"/>
            <a:r>
              <a:rPr lang="ru-RU" altLang="ru-RU" sz="1333" i="1" dirty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Производство железнодорожных колес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195780" y="5373216"/>
            <a:ext cx="2559993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kk-KZ" altLang="ko-KR" sz="1200" dirty="0">
                <a:latin typeface="Arial Narrow" panose="020B0606020202030204" pitchFamily="34" charset="0"/>
                <a:cs typeface="Arial" pitchFamily="34" charset="0"/>
              </a:rPr>
              <a:t>Проектная мощность</a:t>
            </a:r>
            <a:r>
              <a:rPr lang="en-US" altLang="ko-KR" sz="1200" dirty="0">
                <a:latin typeface="Arial Narrow" panose="020B0606020202030204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kk-KZ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300 тыс. </a:t>
            </a:r>
            <a:r>
              <a:rPr lang="kk-KZ" altLang="ko-KR" sz="1200" dirty="0">
                <a:latin typeface="Arial Narrow" panose="020B0606020202030204" pitchFamily="34" charset="0"/>
                <a:cs typeface="Arial" pitchFamily="34" charset="0"/>
              </a:rPr>
              <a:t>изделий в год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18285" y="5895479"/>
            <a:ext cx="254428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kk-KZ" altLang="ko-KR" sz="1200" dirty="0">
                <a:latin typeface="Arial Narrow" panose="020B0606020202030204" pitchFamily="34" charset="0"/>
                <a:cs typeface="Arial" pitchFamily="34" charset="0"/>
              </a:rPr>
              <a:t>Создано рабочих мест </a:t>
            </a:r>
            <a:r>
              <a:rPr lang="ru-RU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400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6218284" y="5085184"/>
            <a:ext cx="2524371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Ввод. в </a:t>
            </a:r>
            <a:r>
              <a:rPr lang="ru-RU" altLang="ko-KR" sz="1200" dirty="0" err="1">
                <a:latin typeface="Arial Narrow" panose="020B0606020202030204" pitchFamily="34" charset="0"/>
                <a:cs typeface="Arial" pitchFamily="34" charset="0"/>
              </a:rPr>
              <a:t>экспл</a:t>
            </a:r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.</a:t>
            </a:r>
            <a:r>
              <a:rPr lang="en-US" altLang="ko-KR" sz="1200" dirty="0">
                <a:latin typeface="Arial Narrow" panose="020B0606020202030204" pitchFamily="34" charset="0"/>
                <a:cs typeface="Arial" pitchFamily="34" charset="0"/>
              </a:rPr>
              <a:t>: </a:t>
            </a:r>
            <a:r>
              <a:rPr lang="ru-RU" altLang="ko-KR" sz="1200" b="1">
                <a:solidFill>
                  <a:srgbClr val="406D69"/>
                </a:solidFill>
                <a:latin typeface="Arial Narrow" panose="020B0606020202030204" pitchFamily="34" charset="0"/>
              </a:rPr>
              <a:t>введен </a:t>
            </a:r>
            <a:r>
              <a:rPr lang="ru-RU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(2018)</a:t>
            </a:r>
            <a:endParaRPr lang="kk-KZ" altLang="ko-KR" sz="12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126" name="Google Shape;362;p41">
            <a:extLst>
              <a:ext uri="{FF2B5EF4-FFF2-40B4-BE49-F238E27FC236}">
                <a16:creationId xmlns:a16="http://schemas.microsoft.com/office/drawing/2014/main" id="{2FCFA800-40D3-D555-0F64-6CF91B27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268" y="3560953"/>
            <a:ext cx="2537821" cy="4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Особенности проекта: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203942" y="2784721"/>
            <a:ext cx="2541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проекта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54,1 млрд тенге</a:t>
            </a:r>
          </a:p>
        </p:txBody>
      </p:sp>
      <p:pic>
        <p:nvPicPr>
          <p:cNvPr id="3" name="Рисунок 35">
            <a:extLst>
              <a:ext uri="{FF2B5EF4-FFF2-40B4-BE49-F238E27FC236}">
                <a16:creationId xmlns:a16="http://schemas.microsoft.com/office/drawing/2014/main" id="{B63401FD-47BD-6ECF-FCD7-280126049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534" y="874783"/>
            <a:ext cx="1154046" cy="8875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B3EA79-C708-C6A7-7D7E-7397973C9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344" y="810430"/>
            <a:ext cx="1076595" cy="3595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AF24DD-F865-883E-0466-335B92F6A40F}"/>
              </a:ext>
            </a:extLst>
          </p:cNvPr>
          <p:cNvSpPr/>
          <p:nvPr/>
        </p:nvSpPr>
        <p:spPr>
          <a:xfrm>
            <a:off x="6254971" y="3808390"/>
            <a:ext cx="2531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Единственное крупное производство</a:t>
            </a:r>
            <a:endParaRPr lang="en-US" sz="12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в РК </a:t>
            </a:r>
            <a:r>
              <a:rPr lang="ru-RU" sz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цельнокатаных колес имеющее высокий экспортный потенциал и замещающее импорт продукции </a:t>
            </a:r>
            <a:endParaRPr lang="ru-RU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7D32AE-FB8C-70A2-BD28-B3C724E15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515" y="831977"/>
            <a:ext cx="1076595" cy="3595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F8A16A-61EC-E1BC-BCF7-7F53737494C2}"/>
              </a:ext>
            </a:extLst>
          </p:cNvPr>
          <p:cNvSpPr/>
          <p:nvPr/>
        </p:nvSpPr>
        <p:spPr>
          <a:xfrm>
            <a:off x="623247" y="752700"/>
            <a:ext cx="2537488" cy="544413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35A1A0-8FD5-EF8E-CDCD-8EB10936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25" y="879736"/>
            <a:ext cx="1220559" cy="8872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89D5E3-27B3-9D54-2846-640F9BC97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3929" y="885354"/>
            <a:ext cx="1169932" cy="8986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38C6C8D-2641-CBD4-3ED7-E1925ACB3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338" y="829217"/>
            <a:ext cx="1084858" cy="362359"/>
          </a:xfrm>
          <a:prstGeom prst="rect">
            <a:avLst/>
          </a:prstGeom>
        </p:spPr>
      </p:pic>
      <p:sp>
        <p:nvSpPr>
          <p:cNvPr id="15" name="Google Shape;362;p41">
            <a:extLst>
              <a:ext uri="{FF2B5EF4-FFF2-40B4-BE49-F238E27FC236}">
                <a16:creationId xmlns:a16="http://schemas.microsoft.com/office/drawing/2014/main" id="{E2F75A70-8887-A35A-7E65-EBA5348F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93" y="2051630"/>
            <a:ext cx="2864578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defPPr>
              <a:defRPr lang="x-none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algn="ctr"/>
            <a:r>
              <a:rPr lang="ru-RU" altLang="ru-RU" sz="1330" b="1" u="sng" dirty="0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ТОО «</a:t>
            </a:r>
            <a:r>
              <a:rPr lang="en-US" altLang="ru-RU" sz="1330" b="1" u="sng" dirty="0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Asia </a:t>
            </a:r>
            <a:r>
              <a:rPr lang="en-US" altLang="ru-RU" sz="1330" b="1" u="sng" dirty="0" err="1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Trafo</a:t>
            </a:r>
            <a:r>
              <a:rPr lang="ru-RU" altLang="ru-RU" sz="1330" b="1" u="sng" dirty="0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» </a:t>
            </a:r>
          </a:p>
          <a:p>
            <a:pPr marL="114294" algn="ctr"/>
            <a:r>
              <a:rPr lang="kk-KZ" altLang="ru-RU" sz="1330" i="1" dirty="0">
                <a:latin typeface="Arial Narrow" panose="020B0606020202030204" pitchFamily="34" charset="0"/>
                <a:cs typeface="Arial" panose="020B0604020202020204" pitchFamily="34" charset="0"/>
                <a:sym typeface="Arial Narrow" panose="020B0606020202030204" pitchFamily="34" charset="0"/>
              </a:rPr>
              <a:t>Производство силовых трансформаторов</a:t>
            </a:r>
            <a:endParaRPr lang="ru-RU" altLang="ru-RU" sz="1330" i="1" dirty="0">
              <a:latin typeface="Arial Narrow" panose="020B0606020202030204" pitchFamily="34" charset="0"/>
              <a:cs typeface="Arial" panose="020B0604020202020204" pitchFamily="34" charset="0"/>
              <a:sym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FD44BA3-F4EC-B1FD-CE03-B8BA6DE3BF70}"/>
              </a:ext>
            </a:extLst>
          </p:cNvPr>
          <p:cNvSpPr/>
          <p:nvPr/>
        </p:nvSpPr>
        <p:spPr>
          <a:xfrm>
            <a:off x="754593" y="2806872"/>
            <a:ext cx="25374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проекта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 млрд тенге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3AA0765-4D4F-2EAC-EB1B-26CAA08887F0}"/>
              </a:ext>
            </a:extLst>
          </p:cNvPr>
          <p:cNvSpPr/>
          <p:nvPr/>
        </p:nvSpPr>
        <p:spPr>
          <a:xfrm>
            <a:off x="1906058" y="1383990"/>
            <a:ext cx="12546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 поддержки </a:t>
            </a:r>
            <a:r>
              <a:rPr lang="ru-RU" sz="1100" b="1" dirty="0">
                <a:solidFill>
                  <a:srgbClr val="AE8705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8,5 млрд тенге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F0383B-E81D-0812-5521-5B8327DE7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13" y="948055"/>
            <a:ext cx="1164032" cy="832961"/>
          </a:xfrm>
          <a:prstGeom prst="rect">
            <a:avLst/>
          </a:prstGeom>
        </p:spPr>
      </p:pic>
      <p:sp>
        <p:nvSpPr>
          <p:cNvPr id="20" name="Google Shape;362;p41">
            <a:extLst>
              <a:ext uri="{FF2B5EF4-FFF2-40B4-BE49-F238E27FC236}">
                <a16:creationId xmlns:a16="http://schemas.microsoft.com/office/drawing/2014/main" id="{D8A23681-F028-3468-D64B-E7C9AA77B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93" y="3542500"/>
            <a:ext cx="2592503" cy="46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 marL="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14297" algn="ctr"/>
            <a:r>
              <a:rPr lang="ru-RU" altLang="ru-RU" sz="1200" b="1" dirty="0">
                <a:solidFill>
                  <a:schemeClr val="tx1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Особенности проекта: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2747F66-8D2E-51E5-407B-B5E444486329}"/>
              </a:ext>
            </a:extLst>
          </p:cNvPr>
          <p:cNvSpPr/>
          <p:nvPr/>
        </p:nvSpPr>
        <p:spPr>
          <a:xfrm>
            <a:off x="604700" y="3775866"/>
            <a:ext cx="2531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Первый производитель крупных силовых трансформаторов в РК для напряжения до 500 кв. Ранее данное производство в Центральной Азии не было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3125EB7-9876-32E4-532F-A99C4A887A06}"/>
              </a:ext>
            </a:extLst>
          </p:cNvPr>
          <p:cNvSpPr/>
          <p:nvPr/>
        </p:nvSpPr>
        <p:spPr>
          <a:xfrm>
            <a:off x="714101" y="5096217"/>
            <a:ext cx="2524371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Ввод. в </a:t>
            </a:r>
            <a:r>
              <a:rPr lang="ru-RU" altLang="ko-KR" sz="1200" dirty="0" err="1">
                <a:latin typeface="Arial Narrow" panose="020B0606020202030204" pitchFamily="34" charset="0"/>
                <a:cs typeface="Arial" pitchFamily="34" charset="0"/>
              </a:rPr>
              <a:t>экспл</a:t>
            </a:r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.</a:t>
            </a:r>
            <a:r>
              <a:rPr lang="en-US" altLang="ko-KR" sz="1200" dirty="0">
                <a:latin typeface="Arial Narrow" panose="020B0606020202030204" pitchFamily="34" charset="0"/>
                <a:cs typeface="Arial" pitchFamily="34" charset="0"/>
              </a:rPr>
              <a:t>: </a:t>
            </a:r>
            <a:r>
              <a:rPr lang="ru-RU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введен (2019)</a:t>
            </a:r>
            <a:endParaRPr lang="kk-KZ" altLang="ko-KR" sz="1600" b="1" dirty="0">
              <a:solidFill>
                <a:srgbClr val="406D6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F7A35F2-C70D-E0CA-F5BB-B5121932C27A}"/>
              </a:ext>
            </a:extLst>
          </p:cNvPr>
          <p:cNvSpPr/>
          <p:nvPr/>
        </p:nvSpPr>
        <p:spPr>
          <a:xfrm>
            <a:off x="621657" y="5400905"/>
            <a:ext cx="2524371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kk-KZ" altLang="ko-KR" sz="1200" dirty="0">
                <a:latin typeface="Arial Narrow" panose="020B0606020202030204" pitchFamily="34" charset="0"/>
                <a:cs typeface="Arial" pitchFamily="34" charset="0"/>
              </a:rPr>
              <a:t>Проектная мощность</a:t>
            </a:r>
            <a:r>
              <a:rPr lang="en-US" altLang="ko-KR" sz="1200" dirty="0">
                <a:latin typeface="Arial Narrow" panose="020B0606020202030204" pitchFamily="34" charset="0"/>
                <a:cs typeface="Arial" pitchFamily="34" charset="0"/>
              </a:rPr>
              <a:t>:</a:t>
            </a:r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altLang="ko-KR" sz="1200" b="1" dirty="0">
                <a:solidFill>
                  <a:srgbClr val="406D69"/>
                </a:solidFill>
                <a:latin typeface="Arial Narrow" panose="020B0606020202030204" pitchFamily="34" charset="0"/>
              </a:rPr>
              <a:t>120</a:t>
            </a:r>
            <a:r>
              <a:rPr lang="ru-RU" altLang="ko-KR" sz="1200" b="1" dirty="0">
                <a:solidFill>
                  <a:srgbClr val="007A40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ko-KR" sz="1200" dirty="0">
                <a:latin typeface="Arial Narrow" panose="020B0606020202030204" pitchFamily="34" charset="0"/>
                <a:cs typeface="Arial" pitchFamily="34" charset="0"/>
              </a:rPr>
              <a:t>трансформаторов в год</a:t>
            </a:r>
            <a:r>
              <a:rPr lang="en-US" altLang="ko-KR" sz="1200" b="1" dirty="0">
                <a:solidFill>
                  <a:srgbClr val="3F794E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kk-KZ" altLang="ko-KR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0BCD86-0FE4-7BCB-A7E5-A03D56A9A89C}"/>
              </a:ext>
            </a:extLst>
          </p:cNvPr>
          <p:cNvSpPr txBox="1"/>
          <p:nvPr/>
        </p:nvSpPr>
        <p:spPr>
          <a:xfrm>
            <a:off x="669278" y="5871538"/>
            <a:ext cx="2544287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 latinLnBrk="1">
              <a:defRPr sz="120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kk-KZ" altLang="ko-KR" dirty="0">
                <a:solidFill>
                  <a:schemeClr val="tx1"/>
                </a:solidFill>
              </a:rPr>
              <a:t>Создано рабочих мест </a:t>
            </a:r>
            <a:r>
              <a:rPr lang="kk-KZ" altLang="ko-KR" b="1" dirty="0">
                <a:solidFill>
                  <a:srgbClr val="406D69"/>
                </a:solidFill>
              </a:rPr>
              <a:t>220</a:t>
            </a:r>
            <a:endParaRPr lang="ru-RU" altLang="ko-KR" b="1" dirty="0">
              <a:solidFill>
                <a:srgbClr val="406D69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24C6092-D244-41D4-860F-4D3BC23C98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53C68B-7944-BA72-1BFE-EE6FF3CF0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5" name="Прямая соединительная линия 34">
            <a:extLst>
              <a:ext uri="{FF2B5EF4-FFF2-40B4-BE49-F238E27FC236}">
                <a16:creationId xmlns:a16="http://schemas.microsoft.com/office/drawing/2014/main" id="{2CCDB0A6-6128-E038-CC5B-72DF2948F11E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36">
            <a:extLst>
              <a:ext uri="{FF2B5EF4-FFF2-40B4-BE49-F238E27FC236}">
                <a16:creationId xmlns:a16="http://schemas.microsoft.com/office/drawing/2014/main" id="{B09EBE15-B61B-45A9-82B6-6C78AFC9389E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78C4F3-0B0A-419D-0B01-286B659CEC3C}"/>
              </a:ext>
            </a:extLst>
          </p:cNvPr>
          <p:cNvSpPr txBox="1"/>
          <p:nvPr/>
        </p:nvSpPr>
        <p:spPr>
          <a:xfrm>
            <a:off x="1425" y="50721"/>
            <a:ext cx="1036696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700" b="1" dirty="0">
                <a:latin typeface="Arial Narrow" panose="020B0606020202030204" pitchFamily="34" charset="0"/>
                <a:ea typeface="+mj-ea"/>
                <a:cs typeface="+mj-cs"/>
              </a:rPr>
              <a:t>РОСТ ЭКСПОРТА КАЗАХСТАНСКОГО РАСТИТЕЛЬНОГО МАСЛА ВЫРОС В 4,4 РАЗА ЗА ПОСЛЕДНИЕ ПЯТЬ ЛЕТ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3D706-11C4-0742-D36F-DDF3D0E6C2C7}"/>
              </a:ext>
            </a:extLst>
          </p:cNvPr>
          <p:cNvSpPr txBox="1"/>
          <p:nvPr/>
        </p:nvSpPr>
        <p:spPr>
          <a:xfrm>
            <a:off x="433788" y="5550844"/>
            <a:ext cx="10972944" cy="830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99" b="1" dirty="0">
                <a:solidFill>
                  <a:srgbClr val="AE8705"/>
                </a:solidFill>
                <a:latin typeface="Arial Narrow" panose="020B0606020202030204" pitchFamily="34" charset="0"/>
              </a:rPr>
              <a:t>Отмечаются рекордными объемы экспорта подсолнечного масла из Казахстана. </a:t>
            </a:r>
            <a:r>
              <a:rPr lang="ru-RU" sz="1199" dirty="0">
                <a:latin typeface="Arial Narrow" panose="020B0606020202030204" pitchFamily="34" charset="0"/>
              </a:rPr>
              <a:t>С 2015 года по 2022 год экспорт вырос в 8 раз в натуральном выражении. </a:t>
            </a:r>
            <a:r>
              <a:rPr lang="ru-RU" sz="1199" b="1" dirty="0">
                <a:solidFill>
                  <a:srgbClr val="AE8705"/>
                </a:solidFill>
                <a:latin typeface="Arial Narrow" panose="020B0606020202030204" pitchFamily="34" charset="0"/>
              </a:rPr>
              <a:t>На фоне роста экспорта подсолнечного масла отмечается снижение объемов экспорта семян подсолнечника</a:t>
            </a:r>
            <a:r>
              <a:rPr lang="ru-RU" sz="1199" dirty="0">
                <a:solidFill>
                  <a:srgbClr val="AE8705"/>
                </a:solidFill>
                <a:latin typeface="Arial Narrow" panose="020B0606020202030204" pitchFamily="34" charset="0"/>
              </a:rPr>
              <a:t>.</a:t>
            </a:r>
            <a:r>
              <a:rPr lang="ru-RU" sz="1199" dirty="0">
                <a:latin typeface="Arial Narrow" panose="020B0606020202030204" pitchFamily="34" charset="0"/>
              </a:rPr>
              <a:t> В 2022 году показатели, по отношению к 2019 году (когда наблюдались рекордные значения в 535,0 тыс. тонн), заметно снизились и составили 347 тыс. тонн, при этом фактические данные по экспорту казахстанского подсолнечника значительно ниже, так как наблюдается большой объем импорта подсолнечника и как следствие, его реэкспорт.</a:t>
            </a:r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4653DD96-056B-F85B-EB15-9B7705EBAAC7}"/>
              </a:ext>
            </a:extLst>
          </p:cNvPr>
          <p:cNvSpPr txBox="1">
            <a:spLocks/>
          </p:cNvSpPr>
          <p:nvPr/>
        </p:nvSpPr>
        <p:spPr>
          <a:xfrm>
            <a:off x="195941" y="548680"/>
            <a:ext cx="8052868" cy="391030"/>
          </a:xfrm>
          <a:prstGeom prst="rect">
            <a:avLst/>
          </a:prstGeom>
        </p:spPr>
        <p:txBody>
          <a:bodyPr vert="horz" lIns="162363" tIns="81181" rIns="162363" bIns="81181" rtlCol="0" anchor="t">
            <a:noAutofit/>
          </a:bodyPr>
          <a:lstStyle>
            <a:lvl1pPr algn="l" defTabSz="1218810" rtl="0" eaLnBrk="1" latinLnBrk="0" hangingPunct="1">
              <a:spcBef>
                <a:spcPct val="0"/>
              </a:spcBef>
              <a:buNone/>
              <a:defRPr sz="2800" b="1" i="0" u="none" strike="noStrike" kern="1200" baseline="0">
                <a:solidFill>
                  <a:srgbClr val="DEB500"/>
                </a:solidFill>
                <a:effectLst/>
                <a:latin typeface="DS FreeSet" pitchFamily="50" charset="-52"/>
                <a:ea typeface="+mj-ea"/>
                <a:cs typeface="+mj-cs"/>
              </a:defRPr>
            </a:lvl1pPr>
          </a:lstStyle>
          <a:p>
            <a:pPr defTabSz="1623577">
              <a:defRPr/>
            </a:pPr>
            <a:r>
              <a:rPr lang="kk-KZ" sz="1865" kern="0" dirty="0">
                <a:solidFill>
                  <a:schemeClr val="tx1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Казахстанские экспортеры растительного масла, поддерживаемые БРК:</a:t>
            </a:r>
            <a:endParaRPr lang="ru-RU" sz="1865" kern="0" dirty="0">
              <a:solidFill>
                <a:schemeClr val="tx1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DCD5CF2B-D0C3-382D-7171-C8F1AA0D6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8" y="1135297"/>
            <a:ext cx="805830" cy="729723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B11E3FE4-444E-25D0-DA73-843BF93E0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13" y="1135297"/>
            <a:ext cx="1011974" cy="692339"/>
          </a:xfrm>
          <a:prstGeom prst="rect">
            <a:avLst/>
          </a:prstGeom>
        </p:spPr>
      </p:pic>
      <p:pic>
        <p:nvPicPr>
          <p:cNvPr id="12" name="Рисунок 10">
            <a:extLst>
              <a:ext uri="{FF2B5EF4-FFF2-40B4-BE49-F238E27FC236}">
                <a16:creationId xmlns:a16="http://schemas.microsoft.com/office/drawing/2014/main" id="{FE9670CB-952A-9D37-3A07-4BB54682F8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05" y="1052736"/>
            <a:ext cx="1288530" cy="8574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312D4-7BEA-B3F5-B0D2-E41568AD1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75" y="1156852"/>
            <a:ext cx="1460151" cy="628290"/>
          </a:xfrm>
          <a:prstGeom prst="rect">
            <a:avLst/>
          </a:prstGeom>
        </p:spPr>
      </p:pic>
      <p:sp>
        <p:nvSpPr>
          <p:cNvPr id="14" name="Заголовок 7">
            <a:extLst>
              <a:ext uri="{FF2B5EF4-FFF2-40B4-BE49-F238E27FC236}">
                <a16:creationId xmlns:a16="http://schemas.microsoft.com/office/drawing/2014/main" id="{F3492D83-135C-7304-468D-457B36CFCD94}"/>
              </a:ext>
            </a:extLst>
          </p:cNvPr>
          <p:cNvSpPr txBox="1">
            <a:spLocks/>
          </p:cNvSpPr>
          <p:nvPr/>
        </p:nvSpPr>
        <p:spPr>
          <a:xfrm>
            <a:off x="291164" y="2658135"/>
            <a:ext cx="9012053" cy="482833"/>
          </a:xfrm>
          <a:prstGeom prst="rect">
            <a:avLst/>
          </a:prstGeom>
        </p:spPr>
        <p:txBody>
          <a:bodyPr vert="horz" lIns="162363" tIns="81181" rIns="162363" bIns="81181" rtlCol="0" anchor="t">
            <a:noAutofit/>
          </a:bodyPr>
          <a:lstStyle>
            <a:lvl1pPr algn="l" defTabSz="1218810" rtl="0" eaLnBrk="1" latinLnBrk="0" hangingPunct="1">
              <a:spcBef>
                <a:spcPct val="0"/>
              </a:spcBef>
              <a:buNone/>
              <a:defRPr sz="2800" b="1" i="0" u="none" strike="noStrike" kern="1200" baseline="0">
                <a:solidFill>
                  <a:srgbClr val="DEB500"/>
                </a:solidFill>
                <a:effectLst/>
                <a:latin typeface="DS FreeSet" pitchFamily="50" charset="-52"/>
                <a:ea typeface="+mj-ea"/>
                <a:cs typeface="+mj-cs"/>
              </a:defRPr>
            </a:lvl1pPr>
          </a:lstStyle>
          <a:p>
            <a:pPr defTabSz="1623577">
              <a:defRPr/>
            </a:pPr>
            <a:r>
              <a:rPr lang="kk-KZ" sz="1865" kern="0" dirty="0">
                <a:solidFill>
                  <a:schemeClr val="tx1"/>
                </a:solidFill>
                <a:latin typeface="Arial Narrow" panose="020B0606020202030204" pitchFamily="34" charset="0"/>
                <a:cs typeface="MV Boli" panose="02000500030200090000" pitchFamily="2" charset="0"/>
              </a:rPr>
              <a:t>Динамика товарооборота семян подсолнечника и подсолнечного масла в РК:</a:t>
            </a:r>
            <a:endParaRPr lang="ru-RU" sz="1865" kern="0" dirty="0">
              <a:solidFill>
                <a:schemeClr val="tx1"/>
              </a:solidFill>
              <a:latin typeface="Arial Narrow" panose="020B0606020202030204" pitchFamily="34" charset="0"/>
              <a:cs typeface="MV Boli" panose="0200050003020009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B17E9-F5CF-937D-11AE-6914B3B6BE6F}"/>
              </a:ext>
            </a:extLst>
          </p:cNvPr>
          <p:cNvSpPr txBox="1"/>
          <p:nvPr/>
        </p:nvSpPr>
        <p:spPr>
          <a:xfrm>
            <a:off x="6096001" y="1069668"/>
            <a:ext cx="5310732" cy="830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99" b="1" dirty="0">
                <a:latin typeface="Arial Narrow" panose="020B0606020202030204" pitchFamily="34" charset="0"/>
              </a:rPr>
              <a:t>После получения экспортной поддержки, </a:t>
            </a:r>
            <a:r>
              <a:rPr lang="ru-RU" sz="1199" b="1" dirty="0" err="1">
                <a:latin typeface="Arial Narrow" panose="020B0606020202030204" pitchFamily="34" charset="0"/>
              </a:rPr>
              <a:t>маслоперерабатывающие</a:t>
            </a:r>
            <a:r>
              <a:rPr lang="ru-RU" sz="1199" b="1" dirty="0">
                <a:latin typeface="Arial Narrow" panose="020B0606020202030204" pitchFamily="34" charset="0"/>
              </a:rPr>
              <a:t> предприятия реализовали инвестиционные проекты по созданию трех крупных новых масложировых комбинатов, общей мощностью около 900 тыс. тонн переработки в год и модернизации действующих производств.</a:t>
            </a:r>
            <a:endParaRPr lang="ru-RU" sz="1199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7C2B1B-6D73-6E72-1E87-5AAAD926C5FE}"/>
              </a:ext>
            </a:extLst>
          </p:cNvPr>
          <p:cNvSpPr/>
          <p:nvPr/>
        </p:nvSpPr>
        <p:spPr>
          <a:xfrm>
            <a:off x="144540" y="1829926"/>
            <a:ext cx="1243835" cy="46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2015 г.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5 млрд. тенге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EA9D8A1-6F78-8BAF-5C65-9294BA1979DA}"/>
              </a:ext>
            </a:extLst>
          </p:cNvPr>
          <p:cNvSpPr/>
          <p:nvPr/>
        </p:nvSpPr>
        <p:spPr>
          <a:xfrm>
            <a:off x="1473881" y="1818751"/>
            <a:ext cx="1243835" cy="46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2018 г.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12 млрд. тенге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7824E16-8ED0-68F0-926A-9977B1BB62D4}"/>
              </a:ext>
            </a:extLst>
          </p:cNvPr>
          <p:cNvSpPr/>
          <p:nvPr/>
        </p:nvSpPr>
        <p:spPr>
          <a:xfrm>
            <a:off x="2969334" y="1836495"/>
            <a:ext cx="1282796" cy="46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2020 г.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34 млрд. тенге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A45437-D8B1-1420-DCDA-B4B5B4AC4C20}"/>
              </a:ext>
            </a:extLst>
          </p:cNvPr>
          <p:cNvSpPr/>
          <p:nvPr/>
        </p:nvSpPr>
        <p:spPr>
          <a:xfrm>
            <a:off x="4300600" y="1825320"/>
            <a:ext cx="1282796" cy="46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2017 г. – </a:t>
            </a:r>
          </a:p>
          <a:p>
            <a:pPr algn="ctr">
              <a:defRPr/>
            </a:pPr>
            <a:r>
              <a:rPr lang="ru-RU" sz="1199" b="1" dirty="0">
                <a:solidFill>
                  <a:srgbClr val="B28E11"/>
                </a:solidFill>
                <a:latin typeface="Arial Narrow" panose="020B0606020202030204" pitchFamily="34" charset="0"/>
              </a:rPr>
              <a:t>4 млрд. тенге</a:t>
            </a:r>
          </a:p>
        </p:txBody>
      </p:sp>
      <p:graphicFrame>
        <p:nvGraphicFramePr>
          <p:cNvPr id="20" name="Диаграмма 3">
            <a:extLst>
              <a:ext uri="{FF2B5EF4-FFF2-40B4-BE49-F238E27FC236}">
                <a16:creationId xmlns:a16="http://schemas.microsoft.com/office/drawing/2014/main" id="{EBC8E741-9D29-B23B-4445-A21B89D42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803053"/>
              </p:ext>
            </p:extLst>
          </p:nvPr>
        </p:nvGraphicFramePr>
        <p:xfrm>
          <a:off x="433787" y="3037422"/>
          <a:ext cx="5451852" cy="249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11">
            <a:extLst>
              <a:ext uri="{FF2B5EF4-FFF2-40B4-BE49-F238E27FC236}">
                <a16:creationId xmlns:a16="http://schemas.microsoft.com/office/drawing/2014/main" id="{43E59CC8-DD78-58E4-26E6-0233711F5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624209"/>
              </p:ext>
            </p:extLst>
          </p:nvPr>
        </p:nvGraphicFramePr>
        <p:xfrm>
          <a:off x="5872915" y="3016971"/>
          <a:ext cx="5476020" cy="243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Номер слайда 2053">
            <a:extLst>
              <a:ext uri="{FF2B5EF4-FFF2-40B4-BE49-F238E27FC236}">
                <a16:creationId xmlns:a16="http://schemas.microsoft.com/office/drawing/2014/main" id="{41F29714-AA84-6DD8-B918-7A7EBA5502C8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8</a:t>
            </a:r>
            <a:endParaRPr lang="ru-RU" sz="2000" dirty="0">
              <a:solidFill>
                <a:srgbClr val="B4975A"/>
              </a:solidFill>
              <a:latin typeface="Arial Narrow" panose="020B0606020202030204" pitchFamily="34" charset="0"/>
              <a:ea typeface="BatangChe" panose="02030609000101010101" pitchFamily="49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169C3-DCDD-A824-0C66-F9E8719B6156}"/>
              </a:ext>
            </a:extLst>
          </p:cNvPr>
          <p:cNvSpPr txBox="1"/>
          <p:nvPr/>
        </p:nvSpPr>
        <p:spPr>
          <a:xfrm>
            <a:off x="451648" y="6381328"/>
            <a:ext cx="10955084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99" dirty="0">
                <a:latin typeface="Arial Narrow" panose="020B0606020202030204" pitchFamily="34" charset="0"/>
              </a:rPr>
              <a:t>*Информация отражена в соответствии с данными </a:t>
            </a:r>
            <a:r>
              <a:rPr lang="en-US" sz="1199" dirty="0" err="1">
                <a:latin typeface="Arial Narrow" panose="020B0606020202030204" pitchFamily="34" charset="0"/>
              </a:rPr>
              <a:t>Qazstat</a:t>
            </a:r>
            <a:r>
              <a:rPr lang="ru-RU" sz="1199" dirty="0">
                <a:latin typeface="Arial Narrow" panose="020B0606020202030204" pitchFamily="34" charset="0"/>
              </a:rPr>
              <a:t> по коду ТНВЭД 1512 </a:t>
            </a:r>
            <a:r>
              <a:rPr lang="ru-RU" sz="1050" dirty="0">
                <a:latin typeface="Arial Narrow" panose="020B0606020202030204" pitchFamily="34" charset="0"/>
              </a:rPr>
              <a:t>(масло подсолнечное, </a:t>
            </a:r>
            <a:r>
              <a:rPr lang="ru-RU" sz="1050" dirty="0" err="1">
                <a:latin typeface="Arial Narrow" panose="020B0606020202030204" pitchFamily="34" charset="0"/>
              </a:rPr>
              <a:t>сафлоровое</a:t>
            </a:r>
            <a:r>
              <a:rPr lang="ru-RU" sz="1050" dirty="0">
                <a:latin typeface="Arial Narrow" panose="020B0606020202030204" pitchFamily="34" charset="0"/>
              </a:rPr>
              <a:t> или хлопковое и их фракции, нерафинированные или рафинированные, но без изменения химического состава).</a:t>
            </a:r>
            <a:endParaRPr lang="ru-RU" sz="1199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0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158FB80-3EF0-45FF-A88C-9267C393F156}"/>
              </a:ext>
            </a:extLst>
          </p:cNvPr>
          <p:cNvSpPr/>
          <p:nvPr/>
        </p:nvSpPr>
        <p:spPr>
          <a:xfrm>
            <a:off x="472809" y="2669976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ПОРТФЕЛЬ ПРОЕКТОВ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78D2599-0EE4-4AA5-A72C-4E3471EACD1A}"/>
              </a:ext>
            </a:extLst>
          </p:cNvPr>
          <p:cNvSpPr/>
          <p:nvPr/>
        </p:nvSpPr>
        <p:spPr>
          <a:xfrm>
            <a:off x="4282280" y="2660569"/>
            <a:ext cx="7557295" cy="3605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тенге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06A2FB5-066C-4D08-BAA1-801E5515C914}"/>
              </a:ext>
            </a:extLst>
          </p:cNvPr>
          <p:cNvSpPr txBox="1">
            <a:spLocks/>
          </p:cNvSpPr>
          <p:nvPr/>
        </p:nvSpPr>
        <p:spPr>
          <a:xfrm>
            <a:off x="347724" y="410513"/>
            <a:ext cx="10068880" cy="3621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86AFFA4-17B7-4334-A64D-E040ACC0ACF5}"/>
              </a:ext>
            </a:extLst>
          </p:cNvPr>
          <p:cNvSpPr/>
          <p:nvPr/>
        </p:nvSpPr>
        <p:spPr>
          <a:xfrm>
            <a:off x="4282280" y="3131126"/>
            <a:ext cx="7909720" cy="5957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сделки на сумму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326,5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тенге за 2022 год</a:t>
            </a: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1425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сделок на сумму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1 287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тенге за 6 лет)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89147E4-CC7E-499C-9CEB-FD99AD678CF8}"/>
              </a:ext>
            </a:extLst>
          </p:cNvPr>
          <p:cNvSpPr/>
          <p:nvPr/>
        </p:nvSpPr>
        <p:spPr>
          <a:xfrm>
            <a:off x="472809" y="3831208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ПРИВЛЕЧЕНО ИНВЕСТИЦИЙ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72C5A79-14CC-4329-8710-FA2BD48044F3}"/>
              </a:ext>
            </a:extLst>
          </p:cNvPr>
          <p:cNvSpPr/>
          <p:nvPr/>
        </p:nvSpPr>
        <p:spPr>
          <a:xfrm>
            <a:off x="4282280" y="3665933"/>
            <a:ext cx="7547769" cy="6935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527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тенге за 2022 год</a:t>
            </a: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1 409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тенге за 6 лет)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B186F88-5C8B-4474-909B-63CE87FB41DA}"/>
              </a:ext>
            </a:extLst>
          </p:cNvPr>
          <p:cNvSpPr/>
          <p:nvPr/>
        </p:nvSpPr>
        <p:spPr>
          <a:xfrm>
            <a:off x="472808" y="4992440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СОБСТВЕННЫЙ КАПИТАЛ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5D4E06B-17C7-4775-AC24-E24677D06401}"/>
              </a:ext>
            </a:extLst>
          </p:cNvPr>
          <p:cNvSpPr/>
          <p:nvPr/>
        </p:nvSpPr>
        <p:spPr>
          <a:xfrm>
            <a:off x="4291804" y="4986692"/>
            <a:ext cx="7784571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205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тенге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96E97EC-05D1-4AF4-BEEE-5452A958EACE}"/>
              </a:ext>
            </a:extLst>
          </p:cNvPr>
          <p:cNvSpPr/>
          <p:nvPr/>
        </p:nvSpPr>
        <p:spPr>
          <a:xfrm>
            <a:off x="472809" y="4411824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АКТИВЫ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74A45DD-CB99-414E-AD13-7FB9EE30C6B3}"/>
              </a:ext>
            </a:extLst>
          </p:cNvPr>
          <p:cNvSpPr/>
          <p:nvPr/>
        </p:nvSpPr>
        <p:spPr>
          <a:xfrm>
            <a:off x="4272754" y="4411824"/>
            <a:ext cx="7557295" cy="3629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1 356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 тенге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6E97EC-05D1-4AF4-BEEE-5452A958EACE}"/>
              </a:ext>
            </a:extLst>
          </p:cNvPr>
          <p:cNvSpPr/>
          <p:nvPr/>
        </p:nvSpPr>
        <p:spPr>
          <a:xfrm>
            <a:off x="472809" y="3250592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ПРОФИНАНСИРОВАНО ПРОЕКТОВ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6E19E9B-72FC-4FB9-B7AF-12C40741C7AD}"/>
              </a:ext>
            </a:extLst>
          </p:cNvPr>
          <p:cNvSpPr/>
          <p:nvPr/>
        </p:nvSpPr>
        <p:spPr>
          <a:xfrm>
            <a:off x="361951" y="718758"/>
            <a:ext cx="11487150" cy="3437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сентября 2020 года БРК-Лизинг переименован в </a:t>
            </a:r>
            <a:r>
              <a:rPr lang="ru-RU" b="1" dirty="0">
                <a:solidFill>
                  <a:srgbClr val="AE8705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РАЗВИТИЯ ПРОМЫШЛЕННОСТИ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6E19E9B-72FC-4FB9-B7AF-12C40741C7AD}"/>
              </a:ext>
            </a:extLst>
          </p:cNvPr>
          <p:cNvSpPr/>
          <p:nvPr/>
        </p:nvSpPr>
        <p:spPr>
          <a:xfrm>
            <a:off x="342897" y="1239604"/>
            <a:ext cx="11506204" cy="6786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декабря 2021 года принят Закон РК «О промышленной политике», в котором закреплены статус, цели и мандат </a:t>
            </a:r>
            <a:r>
              <a:rPr lang="ru-RU" b="1" dirty="0">
                <a:solidFill>
                  <a:srgbClr val="AE8705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ФРП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6E19E9B-72FC-4FB9-B7AF-12C40741C7AD}"/>
              </a:ext>
            </a:extLst>
          </p:cNvPr>
          <p:cNvSpPr/>
          <p:nvPr/>
        </p:nvSpPr>
        <p:spPr>
          <a:xfrm>
            <a:off x="342897" y="1946495"/>
            <a:ext cx="11334751" cy="3629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апреля 2022 года виды деятельности </a:t>
            </a:r>
            <a:r>
              <a:rPr lang="ru-RU" b="1" dirty="0">
                <a:solidFill>
                  <a:srgbClr val="AE8705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расширены инструментом кредитования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6">
            <a:extLst>
              <a:ext uri="{FF2B5EF4-FFF2-40B4-BE49-F238E27FC236}">
                <a16:creationId xmlns:a16="http://schemas.microsoft.com/office/drawing/2014/main" id="{2EE413F8-4475-F675-F595-868CD267B757}"/>
              </a:ext>
            </a:extLst>
          </p:cNvPr>
          <p:cNvSpPr/>
          <p:nvPr/>
        </p:nvSpPr>
        <p:spPr>
          <a:xfrm>
            <a:off x="472808" y="5573056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КРЕДИТНЫЙ РЕЙТИНГ</a:t>
            </a:r>
          </a:p>
        </p:txBody>
      </p:sp>
      <p:sp>
        <p:nvSpPr>
          <p:cNvPr id="5" name="Прямоугольник 39">
            <a:extLst>
              <a:ext uri="{FF2B5EF4-FFF2-40B4-BE49-F238E27FC236}">
                <a16:creationId xmlns:a16="http://schemas.microsoft.com/office/drawing/2014/main" id="{5687971E-36AC-AB25-C6AE-C913B2387CE6}"/>
              </a:ext>
            </a:extLst>
          </p:cNvPr>
          <p:cNvSpPr/>
          <p:nvPr/>
        </p:nvSpPr>
        <p:spPr>
          <a:xfrm>
            <a:off x="4282280" y="5534230"/>
            <a:ext cx="7784571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Ba2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 увеличен в феврале 2023 года со стабильного до позитивного)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36">
            <a:extLst>
              <a:ext uri="{FF2B5EF4-FFF2-40B4-BE49-F238E27FC236}">
                <a16:creationId xmlns:a16="http://schemas.microsoft.com/office/drawing/2014/main" id="{CCD062FD-3F0D-A670-8B87-DEA9D9E08822}"/>
              </a:ext>
            </a:extLst>
          </p:cNvPr>
          <p:cNvSpPr/>
          <p:nvPr/>
        </p:nvSpPr>
        <p:spPr>
          <a:xfrm>
            <a:off x="472808" y="6153672"/>
            <a:ext cx="3482110" cy="362954"/>
          </a:xfrm>
          <a:prstGeom prst="rect">
            <a:avLst/>
          </a:prstGeom>
          <a:solidFill>
            <a:srgbClr val="AE87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ЧИСТАЯ ПРИБЫЛЬ</a:t>
            </a:r>
          </a:p>
        </p:txBody>
      </p:sp>
      <p:sp>
        <p:nvSpPr>
          <p:cNvPr id="7" name="Прямоугольник 39">
            <a:extLst>
              <a:ext uri="{FF2B5EF4-FFF2-40B4-BE49-F238E27FC236}">
                <a16:creationId xmlns:a16="http://schemas.microsoft.com/office/drawing/2014/main" id="{EE591BF2-F68F-1906-7D9B-04671BD715D8}"/>
              </a:ext>
            </a:extLst>
          </p:cNvPr>
          <p:cNvSpPr/>
          <p:nvPr/>
        </p:nvSpPr>
        <p:spPr>
          <a:xfrm>
            <a:off x="4291804" y="6153672"/>
            <a:ext cx="7784571" cy="3651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22,4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тенге </a:t>
            </a:r>
            <a:r>
              <a:rPr lang="en-US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планируется выплата дивидендов в размере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11,2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 тенге)</a:t>
            </a:r>
          </a:p>
        </p:txBody>
      </p:sp>
      <p:cxnSp>
        <p:nvCxnSpPr>
          <p:cNvPr id="2" name="Прямая соединительная линия 34">
            <a:extLst>
              <a:ext uri="{FF2B5EF4-FFF2-40B4-BE49-F238E27FC236}">
                <a16:creationId xmlns:a16="http://schemas.microsoft.com/office/drawing/2014/main" id="{6C735590-99A8-9C28-CE47-E66831C6ADA2}"/>
              </a:ext>
            </a:extLst>
          </p:cNvPr>
          <p:cNvCxnSpPr/>
          <p:nvPr/>
        </p:nvCxnSpPr>
        <p:spPr>
          <a:xfrm>
            <a:off x="0" y="404664"/>
            <a:ext cx="10206108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F49B046-6143-EC09-2A5B-1441BF8E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64" y="34060"/>
            <a:ext cx="609600" cy="685800"/>
          </a:xfrm>
          <a:prstGeom prst="rect">
            <a:avLst/>
          </a:prstGeom>
        </p:spPr>
      </p:pic>
      <p:cxnSp>
        <p:nvCxnSpPr>
          <p:cNvPr id="12" name="Прямая соединительная линия 36">
            <a:extLst>
              <a:ext uri="{FF2B5EF4-FFF2-40B4-BE49-F238E27FC236}">
                <a16:creationId xmlns:a16="http://schemas.microsoft.com/office/drawing/2014/main" id="{A5D7EA34-ED5E-D886-E75A-AD5CDA0C80E0}"/>
              </a:ext>
            </a:extLst>
          </p:cNvPr>
          <p:cNvCxnSpPr/>
          <p:nvPr/>
        </p:nvCxnSpPr>
        <p:spPr>
          <a:xfrm>
            <a:off x="10866564" y="404664"/>
            <a:ext cx="1325436" cy="0"/>
          </a:xfrm>
          <a:prstGeom prst="line">
            <a:avLst/>
          </a:prstGeom>
          <a:ln w="38100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2053">
            <a:extLst>
              <a:ext uri="{FF2B5EF4-FFF2-40B4-BE49-F238E27FC236}">
                <a16:creationId xmlns:a16="http://schemas.microsoft.com/office/drawing/2014/main" id="{D12AE48A-A940-F8AA-A540-89D37A217FD7}"/>
              </a:ext>
            </a:extLst>
          </p:cNvPr>
          <p:cNvSpPr txBox="1">
            <a:spLocks/>
          </p:cNvSpPr>
          <p:nvPr/>
        </p:nvSpPr>
        <p:spPr>
          <a:xfrm>
            <a:off x="11496549" y="6466959"/>
            <a:ext cx="695400" cy="634449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solidFill>
                  <a:srgbClr val="B4975A"/>
                </a:solidFill>
                <a:latin typeface="Arial Narrow" panose="020B0606020202030204" pitchFamily="34" charset="0"/>
                <a:ea typeface="BatangChe" panose="02030609000101010101" pitchFamily="49" charset="-127"/>
              </a:rPr>
              <a:t>9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231FEF8-DD3D-A94D-A65D-0B050423794C}"/>
              </a:ext>
            </a:extLst>
          </p:cNvPr>
          <p:cNvSpPr txBox="1">
            <a:spLocks/>
          </p:cNvSpPr>
          <p:nvPr/>
        </p:nvSpPr>
        <p:spPr>
          <a:xfrm>
            <a:off x="-3702" y="-3060"/>
            <a:ext cx="10363200" cy="4594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800" b="1" dirty="0">
                <a:latin typeface="Arial Narrow" panose="020B0606020202030204" pitchFamily="34" charset="0"/>
              </a:rPr>
              <a:t>КЛЮЧЕВЫЕ ДАННЫЕ ФРП ПО СОСТОЯНИЮ НА 31 ДЕКАБРЯ 2022 ГОДА</a:t>
            </a:r>
          </a:p>
        </p:txBody>
      </p:sp>
    </p:spTree>
    <p:extLst>
      <p:ext uri="{BB962C8B-B14F-4D97-AF65-F5344CB8AC3E}">
        <p14:creationId xmlns:p14="http://schemas.microsoft.com/office/powerpoint/2010/main" val="2903607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oundedRectang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3.xml><?xml version="1.0" encoding="utf-8"?>
<a:theme xmlns:a="http://schemas.openxmlformats.org/drawingml/2006/main" name="1_2010_KFO035_CF1">
  <a:themeElements>
    <a:clrScheme name="Custom">
      <a:dk1>
        <a:srgbClr val="000000"/>
      </a:dk1>
      <a:lt1>
        <a:srgbClr val="FFFFFF"/>
      </a:lt1>
      <a:dk2>
        <a:srgbClr val="00863D"/>
      </a:dk2>
      <a:lt2>
        <a:srgbClr val="FFFFFF"/>
      </a:lt2>
      <a:accent1>
        <a:srgbClr val="E9DCB2"/>
      </a:accent1>
      <a:accent2>
        <a:srgbClr val="C6A175"/>
      </a:accent2>
      <a:accent3>
        <a:srgbClr val="639D2D"/>
      </a:accent3>
      <a:accent4>
        <a:srgbClr val="00A0AE"/>
      </a:accent4>
      <a:accent5>
        <a:srgbClr val="931610"/>
      </a:accent5>
      <a:accent6>
        <a:srgbClr val="808080"/>
      </a:accent6>
      <a:hlink>
        <a:srgbClr val="639D2D"/>
      </a:hlink>
      <a:folHlink>
        <a:srgbClr val="00A0A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>
          <a:defRPr dirty="0" smtClean="0"/>
        </a:defPPr>
      </a:lstStyle>
    </a:txDef>
  </a:objectDefaults>
  <a:extraClrSchemeLst>
    <a:extraClrScheme>
      <a:clrScheme name="Custom">
        <a:dk1>
          <a:srgbClr val="000000"/>
        </a:dk1>
        <a:lt1>
          <a:srgbClr val="FFFFFF"/>
        </a:lt1>
        <a:dk2>
          <a:srgbClr val="00863D"/>
        </a:dk2>
        <a:lt2>
          <a:srgbClr val="FFFFFF"/>
        </a:lt2>
        <a:accent1>
          <a:srgbClr val="E9DCB2"/>
        </a:accent1>
        <a:accent2>
          <a:srgbClr val="C6A175"/>
        </a:accent2>
        <a:accent3>
          <a:srgbClr val="639D2D"/>
        </a:accent3>
        <a:accent4>
          <a:srgbClr val="00A0AE"/>
        </a:accent4>
        <a:accent5>
          <a:srgbClr val="931610"/>
        </a:accent5>
        <a:accent6>
          <a:srgbClr val="808080"/>
        </a:accent6>
        <a:hlink>
          <a:srgbClr val="639D2D"/>
        </a:hlink>
        <a:folHlink>
          <a:srgbClr val="00A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_Baseform.potx" id="{93A5F662-CB73-40B0-97B1-0C0B61126C50}" vid="{CD05ED03-F914-40EB-B475-7E28DEF9D7B3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150020</TotalTime>
  <Words>1952</Words>
  <Application>Microsoft Office PowerPoint</Application>
  <PresentationFormat>Широкоэкранный</PresentationFormat>
  <Paragraphs>336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맑은 고딕</vt:lpstr>
      <vt:lpstr>ＭＳ Ｐゴシック</vt:lpstr>
      <vt:lpstr>Arial</vt:lpstr>
      <vt:lpstr>Arial Narrow</vt:lpstr>
      <vt:lpstr>BatangChe</vt:lpstr>
      <vt:lpstr>Calibri</vt:lpstr>
      <vt:lpstr>Century Gothic</vt:lpstr>
      <vt:lpstr>Georgia</vt:lpstr>
      <vt:lpstr>MV Boli</vt:lpstr>
      <vt:lpstr>Open Sans</vt:lpstr>
      <vt:lpstr>Tahoma</vt:lpstr>
      <vt:lpstr>Times New Roman</vt:lpstr>
      <vt:lpstr>Verdana</vt:lpstr>
      <vt:lpstr>Wingdings</vt:lpstr>
      <vt:lpstr>ヒラギノ角ゴ Pro W3</vt:lpstr>
      <vt:lpstr>Тема Office</vt:lpstr>
      <vt:lpstr>2010_KFO035_CF1</vt:lpstr>
      <vt:lpstr>1_2010_KFO035_CF1</vt:lpstr>
      <vt:lpstr>Слайд think-cell</vt:lpstr>
      <vt:lpstr>АО «Банк развития казахстана»</vt:lpstr>
      <vt:lpstr>Презентация PowerPoint</vt:lpstr>
      <vt:lpstr>РЕФОРМИРОВАНИЕ КРЕДИТНОЙ ДЕЯТЕЛЬНОСТИ БРК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Бапинова Самал</cp:lastModifiedBy>
  <cp:revision>5509</cp:revision>
  <cp:lastPrinted>2023-05-02T14:25:36Z</cp:lastPrinted>
  <dcterms:created xsi:type="dcterms:W3CDTF">2014-01-08T14:39:53Z</dcterms:created>
  <dcterms:modified xsi:type="dcterms:W3CDTF">2023-05-05T07:27:47Z</dcterms:modified>
</cp:coreProperties>
</file>