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02" r:id="rId2"/>
    <p:sldId id="407" r:id="rId3"/>
    <p:sldId id="408" r:id="rId4"/>
    <p:sldId id="401" r:id="rId5"/>
    <p:sldId id="313" r:id="rId6"/>
    <p:sldId id="409" r:id="rId7"/>
    <p:sldId id="307" r:id="rId8"/>
    <p:sldId id="411" r:id="rId9"/>
    <p:sldId id="410" r:id="rId10"/>
    <p:sldId id="413" r:id="rId11"/>
    <p:sldId id="290" r:id="rId12"/>
  </p:sldIdLst>
  <p:sldSz cx="12801600" cy="9601200" type="A3"/>
  <p:notesSz cx="6797675" cy="9928225"/>
  <p:defaultTextStyle>
    <a:defPPr>
      <a:defRPr lang="ru-RU"/>
    </a:defPPr>
    <a:lvl1pPr algn="l" defTabSz="1279525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639763" indent="-182563" algn="l" defTabSz="1279525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1279525" indent="-365125" algn="l" defTabSz="1279525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919288" indent="-547688" algn="l" defTabSz="1279525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2559050" indent="-730250" algn="l" defTabSz="1279525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538A"/>
    <a:srgbClr val="00CC00"/>
    <a:srgbClr val="09415A"/>
    <a:srgbClr val="548235"/>
    <a:srgbClr val="00B0F0"/>
    <a:srgbClr val="0096D6"/>
    <a:srgbClr val="37C9EF"/>
    <a:srgbClr val="275791"/>
    <a:srgbClr val="7CCB62"/>
    <a:srgbClr val="2C92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13" autoAdjust="0"/>
    <p:restoredTop sz="96357" autoAdjust="0"/>
  </p:normalViewPr>
  <p:slideViewPr>
    <p:cSldViewPr>
      <p:cViewPr varScale="1">
        <p:scale>
          <a:sx n="65" d="100"/>
          <a:sy n="65" d="100"/>
        </p:scale>
        <p:origin x="1668" y="72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401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A6BE4D-54DA-4EBC-96F1-C374DE1A394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x-none"/>
        </a:p>
      </dgm:t>
    </dgm:pt>
    <dgm:pt modelId="{E5A6F1C4-CD5B-4BA1-9C7C-2C61AA275454}">
      <dgm:prSet phldrT="[Текст]"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pPr algn="ctr"/>
          <a:r>
            <a:rPr lang="ru-RU" sz="4000" dirty="0">
              <a:latin typeface="Bahnschrift Condensed" panose="020B0502040204020203" pitchFamily="34" charset="0"/>
            </a:rPr>
            <a:t>Усиления защиты прав граждан и предпринимателей</a:t>
          </a:r>
          <a:endParaRPr lang="x-none" sz="4000" dirty="0">
            <a:latin typeface="Bahnschrift Condensed" panose="020B0502040204020203" pitchFamily="34" charset="0"/>
          </a:endParaRPr>
        </a:p>
      </dgm:t>
    </dgm:pt>
    <dgm:pt modelId="{D132112D-05A3-4F52-BA2A-9B21D8D20F1B}" type="parTrans" cxnId="{49B64798-F75E-4CED-8CCD-9708861106B1}">
      <dgm:prSet/>
      <dgm:spPr/>
      <dgm:t>
        <a:bodyPr/>
        <a:lstStyle/>
        <a:p>
          <a:endParaRPr lang="x-none"/>
        </a:p>
      </dgm:t>
    </dgm:pt>
    <dgm:pt modelId="{B1319E5B-8CB6-40F0-A774-822100A3668F}" type="sibTrans" cxnId="{49B64798-F75E-4CED-8CCD-9708861106B1}">
      <dgm:prSet/>
      <dgm:spPr/>
      <dgm:t>
        <a:bodyPr/>
        <a:lstStyle/>
        <a:p>
          <a:endParaRPr lang="x-none"/>
        </a:p>
      </dgm:t>
    </dgm:pt>
    <dgm:pt modelId="{49B419B6-B19B-4C35-830C-FD6FF7E4799B}">
      <dgm:prSet phldrT="[Текст]"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pPr algn="ctr">
            <a:buFont typeface="+mj-lt"/>
            <a:buNone/>
          </a:pPr>
          <a:r>
            <a:rPr lang="ru-RU" sz="4000" dirty="0">
              <a:latin typeface="Bahnschrift Condensed" panose="020B0502040204020203" pitchFamily="34" charset="0"/>
            </a:rPr>
            <a:t>Укрепления состязательности уголовного процесса</a:t>
          </a:r>
          <a:endParaRPr lang="x-none" sz="4000" dirty="0">
            <a:latin typeface="Bahnschrift Condensed" panose="020B0502040204020203" pitchFamily="34" charset="0"/>
          </a:endParaRPr>
        </a:p>
      </dgm:t>
    </dgm:pt>
    <dgm:pt modelId="{445117E4-1DAD-4138-A2BE-C24C5294106B}" type="parTrans" cxnId="{703231E9-F198-4CF2-B65A-E0A387057D8D}">
      <dgm:prSet/>
      <dgm:spPr/>
      <dgm:t>
        <a:bodyPr/>
        <a:lstStyle/>
        <a:p>
          <a:endParaRPr lang="x-none"/>
        </a:p>
      </dgm:t>
    </dgm:pt>
    <dgm:pt modelId="{FA20FB88-DCC5-4132-99A0-19AD7AE9A71E}" type="sibTrans" cxnId="{703231E9-F198-4CF2-B65A-E0A387057D8D}">
      <dgm:prSet/>
      <dgm:spPr/>
      <dgm:t>
        <a:bodyPr/>
        <a:lstStyle/>
        <a:p>
          <a:endParaRPr lang="x-none"/>
        </a:p>
      </dgm:t>
    </dgm:pt>
    <dgm:pt modelId="{29AD73A7-02FA-4DB0-B7C1-840E55449E71}">
      <dgm:prSet phldrT="[Текст]"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pPr algn="ctr">
            <a:buFont typeface="+mj-lt"/>
            <a:buNone/>
          </a:pPr>
          <a:r>
            <a:rPr lang="ru-RU" sz="4000" dirty="0">
              <a:latin typeface="Bahnschrift Condensed" panose="020B0502040204020203" pitchFamily="34" charset="0"/>
            </a:rPr>
            <a:t>Оптимизации и «дебюрократизации» уголовного процесса</a:t>
          </a:r>
          <a:endParaRPr lang="x-none" sz="4000" dirty="0">
            <a:latin typeface="Bahnschrift Condensed" panose="020B0502040204020203" pitchFamily="34" charset="0"/>
          </a:endParaRPr>
        </a:p>
      </dgm:t>
    </dgm:pt>
    <dgm:pt modelId="{F2270C07-6716-4223-ACB5-A63A97654C28}" type="parTrans" cxnId="{1B082899-2F89-49F1-A590-6A442870A58F}">
      <dgm:prSet/>
      <dgm:spPr/>
      <dgm:t>
        <a:bodyPr/>
        <a:lstStyle/>
        <a:p>
          <a:endParaRPr lang="x-none"/>
        </a:p>
      </dgm:t>
    </dgm:pt>
    <dgm:pt modelId="{0373929E-C5FD-4282-B6FD-2BAE4AD3F86C}" type="sibTrans" cxnId="{1B082899-2F89-49F1-A590-6A442870A58F}">
      <dgm:prSet/>
      <dgm:spPr/>
      <dgm:t>
        <a:bodyPr/>
        <a:lstStyle/>
        <a:p>
          <a:endParaRPr lang="x-none"/>
        </a:p>
      </dgm:t>
    </dgm:pt>
    <dgm:pt modelId="{35637A8A-EB8D-4E10-9AB7-12B0C53E82EE}" type="pres">
      <dgm:prSet presAssocID="{27A6BE4D-54DA-4EBC-96F1-C374DE1A3941}" presName="linear" presStyleCnt="0">
        <dgm:presLayoutVars>
          <dgm:dir/>
          <dgm:animLvl val="lvl"/>
          <dgm:resizeHandles val="exact"/>
        </dgm:presLayoutVars>
      </dgm:prSet>
      <dgm:spPr/>
    </dgm:pt>
    <dgm:pt modelId="{7796E43D-54D7-4045-B1B9-A4B1505F56BD}" type="pres">
      <dgm:prSet presAssocID="{E5A6F1C4-CD5B-4BA1-9C7C-2C61AA275454}" presName="parentLin" presStyleCnt="0"/>
      <dgm:spPr/>
    </dgm:pt>
    <dgm:pt modelId="{C711B96E-7609-4409-88F1-BBFB4A51E883}" type="pres">
      <dgm:prSet presAssocID="{E5A6F1C4-CD5B-4BA1-9C7C-2C61AA275454}" presName="parentLeftMargin" presStyleLbl="node1" presStyleIdx="0" presStyleCnt="3"/>
      <dgm:spPr/>
    </dgm:pt>
    <dgm:pt modelId="{E798F5E2-41FA-4FB9-9A79-FAEE0E571E9F}" type="pres">
      <dgm:prSet presAssocID="{E5A6F1C4-CD5B-4BA1-9C7C-2C61AA275454}" presName="parentText" presStyleLbl="node1" presStyleIdx="0" presStyleCnt="3" custScaleX="116347" custScaleY="282349" custLinFactX="7213" custLinFactNeighborX="100000">
        <dgm:presLayoutVars>
          <dgm:chMax val="0"/>
          <dgm:bulletEnabled val="1"/>
        </dgm:presLayoutVars>
      </dgm:prSet>
      <dgm:spPr/>
    </dgm:pt>
    <dgm:pt modelId="{F867C361-072D-4B03-871A-5A3831436742}" type="pres">
      <dgm:prSet presAssocID="{E5A6F1C4-CD5B-4BA1-9C7C-2C61AA275454}" presName="negativeSpace" presStyleCnt="0"/>
      <dgm:spPr/>
    </dgm:pt>
    <dgm:pt modelId="{46E0B87F-E2B1-49DB-9C9F-2747CE05E2CC}" type="pres">
      <dgm:prSet presAssocID="{E5A6F1C4-CD5B-4BA1-9C7C-2C61AA275454}" presName="childText" presStyleLbl="conFgAcc1" presStyleIdx="0" presStyleCnt="3">
        <dgm:presLayoutVars>
          <dgm:bulletEnabled val="1"/>
        </dgm:presLayoutVars>
      </dgm:prSet>
      <dgm:spPr>
        <a:ln>
          <a:solidFill>
            <a:schemeClr val="bg1"/>
          </a:solidFill>
        </a:ln>
      </dgm:spPr>
    </dgm:pt>
    <dgm:pt modelId="{5B6F97E3-B270-4CC9-9A9C-51381225D6ED}" type="pres">
      <dgm:prSet presAssocID="{B1319E5B-8CB6-40F0-A774-822100A3668F}" presName="spaceBetweenRectangles" presStyleCnt="0"/>
      <dgm:spPr/>
    </dgm:pt>
    <dgm:pt modelId="{B199E8E0-F0F9-4966-967C-C40D841AF83D}" type="pres">
      <dgm:prSet presAssocID="{49B419B6-B19B-4C35-830C-FD6FF7E4799B}" presName="parentLin" presStyleCnt="0"/>
      <dgm:spPr/>
    </dgm:pt>
    <dgm:pt modelId="{9803FBAA-B174-44D5-B172-77860F1CD4F8}" type="pres">
      <dgm:prSet presAssocID="{49B419B6-B19B-4C35-830C-FD6FF7E4799B}" presName="parentLeftMargin" presStyleLbl="node1" presStyleIdx="0" presStyleCnt="3"/>
      <dgm:spPr/>
    </dgm:pt>
    <dgm:pt modelId="{03B7D958-D858-45B8-A6C8-CE41DA6AD942}" type="pres">
      <dgm:prSet presAssocID="{49B419B6-B19B-4C35-830C-FD6FF7E4799B}" presName="parentText" presStyleLbl="node1" presStyleIdx="1" presStyleCnt="3" custScaleX="116347" custScaleY="294902" custLinFactX="7213" custLinFactNeighborX="100000">
        <dgm:presLayoutVars>
          <dgm:chMax val="0"/>
          <dgm:bulletEnabled val="1"/>
        </dgm:presLayoutVars>
      </dgm:prSet>
      <dgm:spPr/>
    </dgm:pt>
    <dgm:pt modelId="{505365B0-8059-4AF9-972D-D6DCA5DB8258}" type="pres">
      <dgm:prSet presAssocID="{49B419B6-B19B-4C35-830C-FD6FF7E4799B}" presName="negativeSpace" presStyleCnt="0"/>
      <dgm:spPr/>
    </dgm:pt>
    <dgm:pt modelId="{49E8A87B-A013-4462-8CC8-41849FAFB356}" type="pres">
      <dgm:prSet presAssocID="{49B419B6-B19B-4C35-830C-FD6FF7E4799B}" presName="childText" presStyleLbl="conFgAcc1" presStyleIdx="1" presStyleCnt="3">
        <dgm:presLayoutVars>
          <dgm:bulletEnabled val="1"/>
        </dgm:presLayoutVars>
      </dgm:prSet>
      <dgm:spPr>
        <a:ln>
          <a:noFill/>
        </a:ln>
      </dgm:spPr>
    </dgm:pt>
    <dgm:pt modelId="{DB5B6E25-41EF-4D1C-A8B0-3CB777585E9C}" type="pres">
      <dgm:prSet presAssocID="{FA20FB88-DCC5-4132-99A0-19AD7AE9A71E}" presName="spaceBetweenRectangles" presStyleCnt="0"/>
      <dgm:spPr/>
    </dgm:pt>
    <dgm:pt modelId="{0CCE00B0-7DF8-43BE-BE5D-5289BBA84992}" type="pres">
      <dgm:prSet presAssocID="{29AD73A7-02FA-4DB0-B7C1-840E55449E71}" presName="parentLin" presStyleCnt="0"/>
      <dgm:spPr/>
    </dgm:pt>
    <dgm:pt modelId="{7AECCD54-5FB2-41C7-9E4F-5B0A3A3BC4EA}" type="pres">
      <dgm:prSet presAssocID="{29AD73A7-02FA-4DB0-B7C1-840E55449E71}" presName="parentLeftMargin" presStyleLbl="node1" presStyleIdx="1" presStyleCnt="3"/>
      <dgm:spPr/>
    </dgm:pt>
    <dgm:pt modelId="{19F695D8-C52A-48C3-B1B2-BFAB450E6EE1}" type="pres">
      <dgm:prSet presAssocID="{29AD73A7-02FA-4DB0-B7C1-840E55449E71}" presName="parentText" presStyleLbl="node1" presStyleIdx="2" presStyleCnt="3" custScaleX="116672" custScaleY="272870" custLinFactX="7213" custLinFactNeighborX="100000">
        <dgm:presLayoutVars>
          <dgm:chMax val="0"/>
          <dgm:bulletEnabled val="1"/>
        </dgm:presLayoutVars>
      </dgm:prSet>
      <dgm:spPr/>
    </dgm:pt>
    <dgm:pt modelId="{B02DE598-33AC-4675-8A0F-7610B44E9379}" type="pres">
      <dgm:prSet presAssocID="{29AD73A7-02FA-4DB0-B7C1-840E55449E71}" presName="negativeSpace" presStyleCnt="0"/>
      <dgm:spPr/>
    </dgm:pt>
    <dgm:pt modelId="{DC6ADB24-3752-4E3C-85C0-1B5CC9819D7D}" type="pres">
      <dgm:prSet presAssocID="{29AD73A7-02FA-4DB0-B7C1-840E55449E71}" presName="childText" presStyleLbl="conFgAcc1" presStyleIdx="2" presStyleCnt="3" custLinFactNeighborY="12907">
        <dgm:presLayoutVars>
          <dgm:bulletEnabled val="1"/>
        </dgm:presLayoutVars>
      </dgm:prSet>
      <dgm:spPr>
        <a:ln>
          <a:noFill/>
        </a:ln>
      </dgm:spPr>
    </dgm:pt>
  </dgm:ptLst>
  <dgm:cxnLst>
    <dgm:cxn modelId="{0FE9CC05-DA97-4A05-9286-5737C53DC1EC}" type="presOf" srcId="{E5A6F1C4-CD5B-4BA1-9C7C-2C61AA275454}" destId="{E798F5E2-41FA-4FB9-9A79-FAEE0E571E9F}" srcOrd="1" destOrd="0" presId="urn:microsoft.com/office/officeart/2005/8/layout/list1"/>
    <dgm:cxn modelId="{44392346-C789-4F94-AA2B-664013D0B146}" type="presOf" srcId="{29AD73A7-02FA-4DB0-B7C1-840E55449E71}" destId="{7AECCD54-5FB2-41C7-9E4F-5B0A3A3BC4EA}" srcOrd="0" destOrd="0" presId="urn:microsoft.com/office/officeart/2005/8/layout/list1"/>
    <dgm:cxn modelId="{6768E469-2867-4999-83BF-856F1158376D}" type="presOf" srcId="{49B419B6-B19B-4C35-830C-FD6FF7E4799B}" destId="{9803FBAA-B174-44D5-B172-77860F1CD4F8}" srcOrd="0" destOrd="0" presId="urn:microsoft.com/office/officeart/2005/8/layout/list1"/>
    <dgm:cxn modelId="{D6A60258-D24A-421E-9340-3139150BB198}" type="presOf" srcId="{29AD73A7-02FA-4DB0-B7C1-840E55449E71}" destId="{19F695D8-C52A-48C3-B1B2-BFAB450E6EE1}" srcOrd="1" destOrd="0" presId="urn:microsoft.com/office/officeart/2005/8/layout/list1"/>
    <dgm:cxn modelId="{49B64798-F75E-4CED-8CCD-9708861106B1}" srcId="{27A6BE4D-54DA-4EBC-96F1-C374DE1A3941}" destId="{E5A6F1C4-CD5B-4BA1-9C7C-2C61AA275454}" srcOrd="0" destOrd="0" parTransId="{D132112D-05A3-4F52-BA2A-9B21D8D20F1B}" sibTransId="{B1319E5B-8CB6-40F0-A774-822100A3668F}"/>
    <dgm:cxn modelId="{1B082899-2F89-49F1-A590-6A442870A58F}" srcId="{27A6BE4D-54DA-4EBC-96F1-C374DE1A3941}" destId="{29AD73A7-02FA-4DB0-B7C1-840E55449E71}" srcOrd="2" destOrd="0" parTransId="{F2270C07-6716-4223-ACB5-A63A97654C28}" sibTransId="{0373929E-C5FD-4282-B6FD-2BAE4AD3F86C}"/>
    <dgm:cxn modelId="{355683A4-5F1D-4887-BB04-366F112053D1}" type="presOf" srcId="{E5A6F1C4-CD5B-4BA1-9C7C-2C61AA275454}" destId="{C711B96E-7609-4409-88F1-BBFB4A51E883}" srcOrd="0" destOrd="0" presId="urn:microsoft.com/office/officeart/2005/8/layout/list1"/>
    <dgm:cxn modelId="{FA7E19B5-6D4E-4FD0-A4AB-11DBFBDDA927}" type="presOf" srcId="{27A6BE4D-54DA-4EBC-96F1-C374DE1A3941}" destId="{35637A8A-EB8D-4E10-9AB7-12B0C53E82EE}" srcOrd="0" destOrd="0" presId="urn:microsoft.com/office/officeart/2005/8/layout/list1"/>
    <dgm:cxn modelId="{4C9FE9C7-9F20-4E78-8B86-A55BB99944B7}" type="presOf" srcId="{49B419B6-B19B-4C35-830C-FD6FF7E4799B}" destId="{03B7D958-D858-45B8-A6C8-CE41DA6AD942}" srcOrd="1" destOrd="0" presId="urn:microsoft.com/office/officeart/2005/8/layout/list1"/>
    <dgm:cxn modelId="{703231E9-F198-4CF2-B65A-E0A387057D8D}" srcId="{27A6BE4D-54DA-4EBC-96F1-C374DE1A3941}" destId="{49B419B6-B19B-4C35-830C-FD6FF7E4799B}" srcOrd="1" destOrd="0" parTransId="{445117E4-1DAD-4138-A2BE-C24C5294106B}" sibTransId="{FA20FB88-DCC5-4132-99A0-19AD7AE9A71E}"/>
    <dgm:cxn modelId="{2DD29684-D512-4492-8B76-3E9EAA6AA38B}" type="presParOf" srcId="{35637A8A-EB8D-4E10-9AB7-12B0C53E82EE}" destId="{7796E43D-54D7-4045-B1B9-A4B1505F56BD}" srcOrd="0" destOrd="0" presId="urn:microsoft.com/office/officeart/2005/8/layout/list1"/>
    <dgm:cxn modelId="{A4D03B57-F0FE-4EA3-AABD-98A0112D5B85}" type="presParOf" srcId="{7796E43D-54D7-4045-B1B9-A4B1505F56BD}" destId="{C711B96E-7609-4409-88F1-BBFB4A51E883}" srcOrd="0" destOrd="0" presId="urn:microsoft.com/office/officeart/2005/8/layout/list1"/>
    <dgm:cxn modelId="{FE661B4F-7A31-414B-B325-595F91D43E56}" type="presParOf" srcId="{7796E43D-54D7-4045-B1B9-A4B1505F56BD}" destId="{E798F5E2-41FA-4FB9-9A79-FAEE0E571E9F}" srcOrd="1" destOrd="0" presId="urn:microsoft.com/office/officeart/2005/8/layout/list1"/>
    <dgm:cxn modelId="{146E84AA-CAC3-4862-BCF9-9D70954ACDBC}" type="presParOf" srcId="{35637A8A-EB8D-4E10-9AB7-12B0C53E82EE}" destId="{F867C361-072D-4B03-871A-5A3831436742}" srcOrd="1" destOrd="0" presId="urn:microsoft.com/office/officeart/2005/8/layout/list1"/>
    <dgm:cxn modelId="{D9EC64B7-2BF9-4398-AC0F-6FD2CDA25733}" type="presParOf" srcId="{35637A8A-EB8D-4E10-9AB7-12B0C53E82EE}" destId="{46E0B87F-E2B1-49DB-9C9F-2747CE05E2CC}" srcOrd="2" destOrd="0" presId="urn:microsoft.com/office/officeart/2005/8/layout/list1"/>
    <dgm:cxn modelId="{C6F83210-8C2D-4356-A5B5-C3C83F63876D}" type="presParOf" srcId="{35637A8A-EB8D-4E10-9AB7-12B0C53E82EE}" destId="{5B6F97E3-B270-4CC9-9A9C-51381225D6ED}" srcOrd="3" destOrd="0" presId="urn:microsoft.com/office/officeart/2005/8/layout/list1"/>
    <dgm:cxn modelId="{C2B5552E-6DCD-40D0-9F63-F794B2029FE6}" type="presParOf" srcId="{35637A8A-EB8D-4E10-9AB7-12B0C53E82EE}" destId="{B199E8E0-F0F9-4966-967C-C40D841AF83D}" srcOrd="4" destOrd="0" presId="urn:microsoft.com/office/officeart/2005/8/layout/list1"/>
    <dgm:cxn modelId="{C9CE0879-1405-4995-9D01-8A0465CF1C8A}" type="presParOf" srcId="{B199E8E0-F0F9-4966-967C-C40D841AF83D}" destId="{9803FBAA-B174-44D5-B172-77860F1CD4F8}" srcOrd="0" destOrd="0" presId="urn:microsoft.com/office/officeart/2005/8/layout/list1"/>
    <dgm:cxn modelId="{387450B6-22CE-4155-AB7F-F38CEE5AC7A6}" type="presParOf" srcId="{B199E8E0-F0F9-4966-967C-C40D841AF83D}" destId="{03B7D958-D858-45B8-A6C8-CE41DA6AD942}" srcOrd="1" destOrd="0" presId="urn:microsoft.com/office/officeart/2005/8/layout/list1"/>
    <dgm:cxn modelId="{91CDDA1D-13F7-4738-BE4A-5CE459524744}" type="presParOf" srcId="{35637A8A-EB8D-4E10-9AB7-12B0C53E82EE}" destId="{505365B0-8059-4AF9-972D-D6DCA5DB8258}" srcOrd="5" destOrd="0" presId="urn:microsoft.com/office/officeart/2005/8/layout/list1"/>
    <dgm:cxn modelId="{F67F414D-9097-4402-BE22-9D90E43A731A}" type="presParOf" srcId="{35637A8A-EB8D-4E10-9AB7-12B0C53E82EE}" destId="{49E8A87B-A013-4462-8CC8-41849FAFB356}" srcOrd="6" destOrd="0" presId="urn:microsoft.com/office/officeart/2005/8/layout/list1"/>
    <dgm:cxn modelId="{B965DF17-E4FC-48A0-A906-A3ED176020A3}" type="presParOf" srcId="{35637A8A-EB8D-4E10-9AB7-12B0C53E82EE}" destId="{DB5B6E25-41EF-4D1C-A8B0-3CB777585E9C}" srcOrd="7" destOrd="0" presId="urn:microsoft.com/office/officeart/2005/8/layout/list1"/>
    <dgm:cxn modelId="{FA83FDA6-B918-4F3D-B791-9E9EF56C6421}" type="presParOf" srcId="{35637A8A-EB8D-4E10-9AB7-12B0C53E82EE}" destId="{0CCE00B0-7DF8-43BE-BE5D-5289BBA84992}" srcOrd="8" destOrd="0" presId="urn:microsoft.com/office/officeart/2005/8/layout/list1"/>
    <dgm:cxn modelId="{5D42CFE8-641B-4F52-AC11-777ACA37EDA5}" type="presParOf" srcId="{0CCE00B0-7DF8-43BE-BE5D-5289BBA84992}" destId="{7AECCD54-5FB2-41C7-9E4F-5B0A3A3BC4EA}" srcOrd="0" destOrd="0" presId="urn:microsoft.com/office/officeart/2005/8/layout/list1"/>
    <dgm:cxn modelId="{ADC3B70B-5B8E-47E6-9887-E15FBBDA89F6}" type="presParOf" srcId="{0CCE00B0-7DF8-43BE-BE5D-5289BBA84992}" destId="{19F695D8-C52A-48C3-B1B2-BFAB450E6EE1}" srcOrd="1" destOrd="0" presId="urn:microsoft.com/office/officeart/2005/8/layout/list1"/>
    <dgm:cxn modelId="{13C45E77-614E-4924-A7FC-BEF29C733646}" type="presParOf" srcId="{35637A8A-EB8D-4E10-9AB7-12B0C53E82EE}" destId="{B02DE598-33AC-4675-8A0F-7610B44E9379}" srcOrd="9" destOrd="0" presId="urn:microsoft.com/office/officeart/2005/8/layout/list1"/>
    <dgm:cxn modelId="{272DF353-1D5D-40AA-B254-0FD03C5D4BD8}" type="presParOf" srcId="{35637A8A-EB8D-4E10-9AB7-12B0C53E82EE}" destId="{DC6ADB24-3752-4E3C-85C0-1B5CC9819D7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0B87F-E2B1-49DB-9C9F-2747CE05E2CC}">
      <dsp:nvSpPr>
        <dsp:cNvPr id="0" name=""/>
        <dsp:cNvSpPr/>
      </dsp:nvSpPr>
      <dsp:spPr>
        <a:xfrm>
          <a:off x="0" y="1650055"/>
          <a:ext cx="10057431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98F5E2-41FA-4FB9-9A79-FAEE0E571E9F}">
      <dsp:nvSpPr>
        <dsp:cNvPr id="0" name=""/>
        <dsp:cNvSpPr/>
      </dsp:nvSpPr>
      <dsp:spPr>
        <a:xfrm>
          <a:off x="1513552" y="3908"/>
          <a:ext cx="8191064" cy="2000386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03" tIns="0" rIns="266103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>
              <a:latin typeface="Bahnschrift Condensed" panose="020B0502040204020203" pitchFamily="34" charset="0"/>
            </a:rPr>
            <a:t>Усиления защиты прав граждан и предпринимателей</a:t>
          </a:r>
          <a:endParaRPr lang="x-none" sz="4000" kern="1200" dirty="0">
            <a:latin typeface="Bahnschrift Condensed" panose="020B0502040204020203" pitchFamily="34" charset="0"/>
          </a:endParaRPr>
        </a:p>
      </dsp:txBody>
      <dsp:txXfrm>
        <a:off x="1611203" y="101559"/>
        <a:ext cx="7995762" cy="1805084"/>
      </dsp:txXfrm>
    </dsp:sp>
    <dsp:sp modelId="{49E8A87B-A013-4462-8CC8-41849FAFB356}">
      <dsp:nvSpPr>
        <dsp:cNvPr id="0" name=""/>
        <dsp:cNvSpPr/>
      </dsp:nvSpPr>
      <dsp:spPr>
        <a:xfrm>
          <a:off x="0" y="4119536"/>
          <a:ext cx="10057431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B7D958-D858-45B8-A6C8-CE41DA6AD942}">
      <dsp:nvSpPr>
        <dsp:cNvPr id="0" name=""/>
        <dsp:cNvSpPr/>
      </dsp:nvSpPr>
      <dsp:spPr>
        <a:xfrm>
          <a:off x="1513552" y="2384455"/>
          <a:ext cx="8191064" cy="2089321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03" tIns="0" rIns="266103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4000" kern="1200" dirty="0">
              <a:latin typeface="Bahnschrift Condensed" panose="020B0502040204020203" pitchFamily="34" charset="0"/>
            </a:rPr>
            <a:t>Укрепления состязательности уголовного процесса</a:t>
          </a:r>
          <a:endParaRPr lang="x-none" sz="4000" kern="1200" dirty="0">
            <a:latin typeface="Bahnschrift Condensed" panose="020B0502040204020203" pitchFamily="34" charset="0"/>
          </a:endParaRPr>
        </a:p>
      </dsp:txBody>
      <dsp:txXfrm>
        <a:off x="1615544" y="2486447"/>
        <a:ext cx="7987080" cy="1885337"/>
      </dsp:txXfrm>
    </dsp:sp>
    <dsp:sp modelId="{DC6ADB24-3752-4E3C-85C0-1B5CC9819D7D}">
      <dsp:nvSpPr>
        <dsp:cNvPr id="0" name=""/>
        <dsp:cNvSpPr/>
      </dsp:nvSpPr>
      <dsp:spPr>
        <a:xfrm>
          <a:off x="0" y="6436835"/>
          <a:ext cx="10057431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F695D8-C52A-48C3-B1B2-BFAB450E6EE1}">
      <dsp:nvSpPr>
        <dsp:cNvPr id="0" name=""/>
        <dsp:cNvSpPr/>
      </dsp:nvSpPr>
      <dsp:spPr>
        <a:xfrm>
          <a:off x="1513552" y="4853936"/>
          <a:ext cx="8213944" cy="193322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03" tIns="0" rIns="266103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4000" kern="1200" dirty="0">
              <a:latin typeface="Bahnschrift Condensed" panose="020B0502040204020203" pitchFamily="34" charset="0"/>
            </a:rPr>
            <a:t>Оптимизации и «дебюрократизации» уголовного процесса</a:t>
          </a:r>
          <a:endParaRPr lang="x-none" sz="4000" kern="1200" dirty="0">
            <a:latin typeface="Bahnschrift Condensed" panose="020B0502040204020203" pitchFamily="34" charset="0"/>
          </a:endParaRPr>
        </a:p>
      </dsp:txBody>
      <dsp:txXfrm>
        <a:off x="1607924" y="4948308"/>
        <a:ext cx="8025200" cy="17444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6411"/>
          </a:xfrm>
          <a:prstGeom prst="rect">
            <a:avLst/>
          </a:prstGeom>
        </p:spPr>
        <p:txBody>
          <a:bodyPr vert="horz" lIns="91436" tIns="45717" rIns="91436" bIns="45717" rtlCol="0"/>
          <a:lstStyle>
            <a:lvl1pPr algn="l" defTabSz="128010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2"/>
            <a:ext cx="2945659" cy="496411"/>
          </a:xfrm>
          <a:prstGeom prst="rect">
            <a:avLst/>
          </a:prstGeom>
        </p:spPr>
        <p:txBody>
          <a:bodyPr vert="horz" lIns="91436" tIns="45717" rIns="91436" bIns="45717" rtlCol="0"/>
          <a:lstStyle>
            <a:lvl1pPr algn="r" defTabSz="128010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D2665CF-41AC-4F0A-9584-862C4658DEDD}" type="datetimeFigureOut">
              <a:rPr lang="ru-RU"/>
              <a:pPr>
                <a:defRPr/>
              </a:pPr>
              <a:t>24.04.2023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6" tIns="45717" rIns="91436" bIns="4571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436" tIns="45717" rIns="91436" bIns="45717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3"/>
            <a:ext cx="2945659" cy="496411"/>
          </a:xfrm>
          <a:prstGeom prst="rect">
            <a:avLst/>
          </a:prstGeom>
        </p:spPr>
        <p:txBody>
          <a:bodyPr vert="horz" lIns="91436" tIns="45717" rIns="91436" bIns="45717" rtlCol="0" anchor="b"/>
          <a:lstStyle>
            <a:lvl1pPr algn="l" defTabSz="128010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30093"/>
            <a:ext cx="2945659" cy="496411"/>
          </a:xfrm>
          <a:prstGeom prst="rect">
            <a:avLst/>
          </a:prstGeom>
        </p:spPr>
        <p:txBody>
          <a:bodyPr vert="horz" lIns="91436" tIns="45717" rIns="91436" bIns="45717" rtlCol="0" anchor="b"/>
          <a:lstStyle>
            <a:lvl1pPr algn="r" defTabSz="128010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CFDB79-F26B-4B46-9CA1-591B10107E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5062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279525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39763" algn="l" defTabSz="1279525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79525" algn="l" defTabSz="1279525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19288" algn="l" defTabSz="1279525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59050" algn="l" defTabSz="1279525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CFDB79-F26B-4B46-9CA1-591B10107EE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340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b="1" dirty="0">
                <a:latin typeface="Arial" pitchFamily="34" charset="0"/>
                <a:cs typeface="Arial" pitchFamily="34" charset="0"/>
              </a:rPr>
              <a:t>Первый блок. Усиление защиты прав граждан и предпринимателей.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В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нем,кроме</a:t>
            </a:r>
            <a:r>
              <a:rPr lang="ru-RU" dirty="0">
                <a:latin typeface="Arial" pitchFamily="34" charset="0"/>
                <a:cs typeface="Arial" pitchFamily="34" charset="0"/>
              </a:rPr>
              <a:t> прочего, предусмотрены такие меры, как:</a:t>
            </a: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- расширение применения по экономическим преступлениям штрафа как альтернативы лишению свободы;</a:t>
            </a:r>
          </a:p>
          <a:p>
            <a:pPr algn="just"/>
            <a:r>
              <a:rPr lang="kk-KZ" dirty="0">
                <a:latin typeface="Arial" pitchFamily="34" charset="0"/>
                <a:cs typeface="Arial" pitchFamily="34" charset="0"/>
              </a:rPr>
              <a:t>- </a:t>
            </a:r>
            <a:r>
              <a:rPr lang="ru-RU" dirty="0">
                <a:latin typeface="Arial" pitchFamily="34" charset="0"/>
                <a:cs typeface="Arial" pitchFamily="34" charset="0"/>
              </a:rPr>
              <a:t>выведение из понятия «организованные преступные формирования» признаков «коммерческих организаций»</a:t>
            </a:r>
            <a:r>
              <a:rPr lang="kk-KZ" dirty="0">
                <a:latin typeface="Arial" pitchFamily="34" charset="0"/>
                <a:cs typeface="Arial" pitchFamily="34" charset="0"/>
              </a:rPr>
              <a:t>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- </a:t>
            </a:r>
            <a:r>
              <a:rPr lang="kk-KZ" dirty="0">
                <a:latin typeface="Arial" pitchFamily="34" charset="0"/>
                <a:cs typeface="Arial" pitchFamily="34" charset="0"/>
              </a:rPr>
              <a:t>ведение непрерывной видео-звукозаписи при доставлении и приводе физических лиц;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- исключение необоснованного вовлечения предпринимателей в уголовный процесс путем обязательной проверки факта экономических правонарушений в порядке административного или гражданского производства до регистрации уголовного дела</a:t>
            </a:r>
            <a:r>
              <a:rPr lang="kk-KZ" dirty="0">
                <a:latin typeface="Arial" pitchFamily="34" charset="0"/>
                <a:cs typeface="Arial" pitchFamily="34" charset="0"/>
              </a:rPr>
              <a:t>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/>
            <a:endParaRPr lang="x-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0FD049-1C6E-49D2-9CA9-D88824BD0F74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0127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b="1" dirty="0">
                <a:latin typeface="Arial" pitchFamily="34" charset="0"/>
                <a:cs typeface="Arial" pitchFamily="34" charset="0"/>
              </a:rPr>
              <a:t>Первый блок. Усиление защиты прав граждан и предпринимателей.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В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нем,кроме</a:t>
            </a:r>
            <a:r>
              <a:rPr lang="ru-RU" dirty="0">
                <a:latin typeface="Arial" pitchFamily="34" charset="0"/>
                <a:cs typeface="Arial" pitchFamily="34" charset="0"/>
              </a:rPr>
              <a:t> прочего, предусмотрены такие меры, как:</a:t>
            </a: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- расширение применения по экономическим преступлениям штрафа как альтернативы лишению свободы;</a:t>
            </a:r>
          </a:p>
          <a:p>
            <a:pPr algn="just"/>
            <a:r>
              <a:rPr lang="kk-KZ" dirty="0">
                <a:latin typeface="Arial" pitchFamily="34" charset="0"/>
                <a:cs typeface="Arial" pitchFamily="34" charset="0"/>
              </a:rPr>
              <a:t>- </a:t>
            </a:r>
            <a:r>
              <a:rPr lang="ru-RU" dirty="0">
                <a:latin typeface="Arial" pitchFamily="34" charset="0"/>
                <a:cs typeface="Arial" pitchFamily="34" charset="0"/>
              </a:rPr>
              <a:t>выведение из понятия «организованные преступные формирования» признаков «коммерческих организаций»</a:t>
            </a:r>
            <a:r>
              <a:rPr lang="kk-KZ" dirty="0">
                <a:latin typeface="Arial" pitchFamily="34" charset="0"/>
                <a:cs typeface="Arial" pitchFamily="34" charset="0"/>
              </a:rPr>
              <a:t>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- </a:t>
            </a:r>
            <a:r>
              <a:rPr lang="kk-KZ" dirty="0">
                <a:latin typeface="Arial" pitchFamily="34" charset="0"/>
                <a:cs typeface="Arial" pitchFamily="34" charset="0"/>
              </a:rPr>
              <a:t>ведение непрерывной видео-звукозаписи при доставлении и приводе физических лиц;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- исключение необоснованного вовлечения предпринимателей в уголовный процесс путем обязательной проверки факта экономических правонарушений в порядке административного или гражданского производства до регистрации уголовного дела</a:t>
            </a:r>
            <a:r>
              <a:rPr lang="kk-KZ" dirty="0">
                <a:latin typeface="Arial" pitchFamily="34" charset="0"/>
                <a:cs typeface="Arial" pitchFamily="34" charset="0"/>
              </a:rPr>
              <a:t>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/>
            <a:endParaRPr lang="x-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0FD049-1C6E-49D2-9CA9-D88824BD0F74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6243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b="1" dirty="0">
                <a:latin typeface="Arial" pitchFamily="34" charset="0"/>
                <a:cs typeface="Arial" pitchFamily="34" charset="0"/>
              </a:rPr>
              <a:t>Второй блок предусматривает укрепление состязательности уголовного процесса.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В нем предлагается усилить роль адвокатов в уголовном процессе путем предоставления им права вносить в суд документ, противоположный обвинительному акту, – акт защиты.</a:t>
            </a: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Значительно усиливается роль адвоката при проведении экспертизы: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1)</a:t>
            </a:r>
            <a:r>
              <a:rPr lang="ru-RU" dirty="0">
                <a:latin typeface="Arial" pitchFamily="34" charset="0"/>
                <a:cs typeface="Arial" pitchFamily="34" charset="0"/>
              </a:rPr>
              <a:t>он будет назначать экспертизу по любым объектам, хотя сейчас не может назначать по тем объектам, которые находятся у следователя;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2)</a:t>
            </a:r>
            <a:r>
              <a:rPr lang="ru-RU" dirty="0">
                <a:latin typeface="Arial" pitchFamily="34" charset="0"/>
                <a:cs typeface="Arial" pitchFamily="34" charset="0"/>
              </a:rPr>
              <a:t>он будет задавать вопросы эксперту напрямую, хотя сейчас он ходатайствует перед следователем, который в основном отклоняет такое ходатайство;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3)</a:t>
            </a:r>
            <a:r>
              <a:rPr lang="ru-RU" dirty="0">
                <a:latin typeface="Arial" pitchFamily="34" charset="0"/>
                <a:cs typeface="Arial" pitchFamily="34" charset="0"/>
              </a:rPr>
              <a:t> он сможет ознакомиться с материалами, направляемы</a:t>
            </a:r>
            <a:r>
              <a:rPr lang="kk-KZ" dirty="0">
                <a:latin typeface="Arial" pitchFamily="34" charset="0"/>
                <a:cs typeface="Arial" pitchFamily="34" charset="0"/>
              </a:rPr>
              <a:t>ми</a:t>
            </a:r>
            <a:r>
              <a:rPr lang="ru-RU" dirty="0">
                <a:latin typeface="Arial" pitchFamily="34" charset="0"/>
                <a:cs typeface="Arial" pitchFamily="34" charset="0"/>
              </a:rPr>
              <a:t> на экспертизу следователем, сейчас у них такого права нет.</a:t>
            </a:r>
          </a:p>
          <a:p>
            <a:pPr algn="just"/>
            <a:r>
              <a:rPr lang="kk-KZ" dirty="0">
                <a:latin typeface="Arial" pitchFamily="34" charset="0"/>
                <a:cs typeface="Arial" pitchFamily="34" charset="0"/>
              </a:rPr>
              <a:t>Помимо этого, предусмотрены ограничениядля суда собирать доказательства по своей инициативе, что фактически является содействием стороне обвинения. При этом суд может делать это по ходатайству сторон.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0FD049-1C6E-49D2-9CA9-D88824BD0F74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1150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b="1" dirty="0">
                <a:latin typeface="Arial" pitchFamily="34" charset="0"/>
                <a:cs typeface="Arial" pitchFamily="34" charset="0"/>
              </a:rPr>
              <a:t>Второй блок предусматривает укрепление состязательности уголовного процесса.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В нем предлагается усилить роль адвокатов в уголовном процессе путем предоставления им права вносить в суд документ, противоположный обвинительному акту, – акт защиты.</a:t>
            </a: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Значительно усиливается роль адвоката при проведении экспертизы: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1)</a:t>
            </a:r>
            <a:r>
              <a:rPr lang="ru-RU" dirty="0">
                <a:latin typeface="Arial" pitchFamily="34" charset="0"/>
                <a:cs typeface="Arial" pitchFamily="34" charset="0"/>
              </a:rPr>
              <a:t>он будет назначать экспертизу по любым объектам, хотя сейчас не может назначать по тем объектам, которые находятся у следователя;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2)</a:t>
            </a:r>
            <a:r>
              <a:rPr lang="ru-RU" dirty="0">
                <a:latin typeface="Arial" pitchFamily="34" charset="0"/>
                <a:cs typeface="Arial" pitchFamily="34" charset="0"/>
              </a:rPr>
              <a:t>он будет задавать вопросы эксперту напрямую, хотя сейчас он ходатайствует перед следователем, который в основном отклоняет такое ходатайство;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3)</a:t>
            </a:r>
            <a:r>
              <a:rPr lang="ru-RU" dirty="0">
                <a:latin typeface="Arial" pitchFamily="34" charset="0"/>
                <a:cs typeface="Arial" pitchFamily="34" charset="0"/>
              </a:rPr>
              <a:t> он сможет ознакомиться с материалами, направляемы</a:t>
            </a:r>
            <a:r>
              <a:rPr lang="kk-KZ" dirty="0">
                <a:latin typeface="Arial" pitchFamily="34" charset="0"/>
                <a:cs typeface="Arial" pitchFamily="34" charset="0"/>
              </a:rPr>
              <a:t>ми</a:t>
            </a:r>
            <a:r>
              <a:rPr lang="ru-RU" dirty="0">
                <a:latin typeface="Arial" pitchFamily="34" charset="0"/>
                <a:cs typeface="Arial" pitchFamily="34" charset="0"/>
              </a:rPr>
              <a:t> на экспертизу следователем, сейчас у них такого права нет.</a:t>
            </a:r>
          </a:p>
          <a:p>
            <a:pPr algn="just"/>
            <a:r>
              <a:rPr lang="kk-KZ" dirty="0">
                <a:latin typeface="Arial" pitchFamily="34" charset="0"/>
                <a:cs typeface="Arial" pitchFamily="34" charset="0"/>
              </a:rPr>
              <a:t>Помимо этого, предусмотрены ограничениядля суда собирать доказательства по своей инициативе, что фактически является содействием стороне обвинения. При этом суд может делать это по ходатайству сторон.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0FD049-1C6E-49D2-9CA9-D88824BD0F74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2254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b="1" dirty="0">
                <a:latin typeface="Arial" pitchFamily="34" charset="0"/>
                <a:cs typeface="Arial" pitchFamily="34" charset="0"/>
              </a:rPr>
              <a:t>Первый блок. Усиление защиты прав граждан и предпринимателей.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В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нем,кроме</a:t>
            </a:r>
            <a:r>
              <a:rPr lang="ru-RU" dirty="0">
                <a:latin typeface="Arial" pitchFamily="34" charset="0"/>
                <a:cs typeface="Arial" pitchFamily="34" charset="0"/>
              </a:rPr>
              <a:t> прочего, предусмотрены такие меры, как:</a:t>
            </a: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- расширение применения по экономическим преступлениям штрафа как альтернативы лишению свободы;</a:t>
            </a:r>
          </a:p>
          <a:p>
            <a:pPr algn="just"/>
            <a:r>
              <a:rPr lang="kk-KZ" dirty="0">
                <a:latin typeface="Arial" pitchFamily="34" charset="0"/>
                <a:cs typeface="Arial" pitchFamily="34" charset="0"/>
              </a:rPr>
              <a:t>- </a:t>
            </a:r>
            <a:r>
              <a:rPr lang="ru-RU" dirty="0">
                <a:latin typeface="Arial" pitchFamily="34" charset="0"/>
                <a:cs typeface="Arial" pitchFamily="34" charset="0"/>
              </a:rPr>
              <a:t>выведение из понятия «организованные преступные формирования» признаков «коммерческих организаций»</a:t>
            </a:r>
            <a:r>
              <a:rPr lang="kk-KZ" dirty="0">
                <a:latin typeface="Arial" pitchFamily="34" charset="0"/>
                <a:cs typeface="Arial" pitchFamily="34" charset="0"/>
              </a:rPr>
              <a:t>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- </a:t>
            </a:r>
            <a:r>
              <a:rPr lang="kk-KZ" dirty="0">
                <a:latin typeface="Arial" pitchFamily="34" charset="0"/>
                <a:cs typeface="Arial" pitchFamily="34" charset="0"/>
              </a:rPr>
              <a:t>ведение непрерывной видео-звукозаписи при доставлении и приводе физических лиц;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- исключение необоснованного вовлечения предпринимателей в уголовный процесс путем обязательной проверки факта экономических правонарушений в порядке административного или гражданского производства до регистрации уголовного дела</a:t>
            </a:r>
            <a:r>
              <a:rPr lang="kk-KZ" dirty="0">
                <a:latin typeface="Arial" pitchFamily="34" charset="0"/>
                <a:cs typeface="Arial" pitchFamily="34" charset="0"/>
              </a:rPr>
              <a:t>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/>
            <a:endParaRPr lang="x-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0FD049-1C6E-49D2-9CA9-D88824BD0F74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8178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b="1" dirty="0">
                <a:latin typeface="Arial" pitchFamily="34" charset="0"/>
                <a:cs typeface="Arial" pitchFamily="34" charset="0"/>
              </a:rPr>
              <a:t>Первый блок. Усиление защиты прав граждан и предпринимателей.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В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нем,кроме</a:t>
            </a:r>
            <a:r>
              <a:rPr lang="ru-RU" dirty="0">
                <a:latin typeface="Arial" pitchFamily="34" charset="0"/>
                <a:cs typeface="Arial" pitchFamily="34" charset="0"/>
              </a:rPr>
              <a:t> прочего, предусмотрены такие меры, как:</a:t>
            </a: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- расширение применения по экономическим преступлениям штрафа как альтернативы лишению свободы;</a:t>
            </a:r>
          </a:p>
          <a:p>
            <a:pPr algn="just"/>
            <a:r>
              <a:rPr lang="kk-KZ" dirty="0">
                <a:latin typeface="Arial" pitchFamily="34" charset="0"/>
                <a:cs typeface="Arial" pitchFamily="34" charset="0"/>
              </a:rPr>
              <a:t>- </a:t>
            </a:r>
            <a:r>
              <a:rPr lang="ru-RU" dirty="0">
                <a:latin typeface="Arial" pitchFamily="34" charset="0"/>
                <a:cs typeface="Arial" pitchFamily="34" charset="0"/>
              </a:rPr>
              <a:t>выведение из понятия «организованные преступные формирования» признаков «коммерческих организаций»</a:t>
            </a:r>
            <a:r>
              <a:rPr lang="kk-KZ" dirty="0">
                <a:latin typeface="Arial" pitchFamily="34" charset="0"/>
                <a:cs typeface="Arial" pitchFamily="34" charset="0"/>
              </a:rPr>
              <a:t>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- </a:t>
            </a:r>
            <a:r>
              <a:rPr lang="kk-KZ" dirty="0">
                <a:latin typeface="Arial" pitchFamily="34" charset="0"/>
                <a:cs typeface="Arial" pitchFamily="34" charset="0"/>
              </a:rPr>
              <a:t>ведение непрерывной видео-звукозаписи при доставлении и приводе физических лиц;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- исключение необоснованного вовлечения предпринимателей в уголовный процесс путем обязательной проверки факта экономических правонарушений в порядке административного или гражданского производства до регистрации уголовного дела</a:t>
            </a:r>
            <a:r>
              <a:rPr lang="kk-KZ" dirty="0">
                <a:latin typeface="Arial" pitchFamily="34" charset="0"/>
                <a:cs typeface="Arial" pitchFamily="34" charset="0"/>
              </a:rPr>
              <a:t>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/>
            <a:endParaRPr lang="x-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0FD049-1C6E-49D2-9CA9-D88824BD0F74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6906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FD049-1C6E-49D2-9CA9-D88824BD0F74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1BA47-CF4C-4C68-A7F6-2E22327D5146}" type="datetime1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B6FBB-23B5-436A-8DDC-A68A54A073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010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D4210-ACF2-431D-A831-FACC362B5EF1}" type="datetime1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D83D0-2847-4D84-837F-F6DDA9CDB8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040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2994959" y="537845"/>
            <a:ext cx="4031615" cy="1147032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95668" y="537845"/>
            <a:ext cx="11885930" cy="1147032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DC7A7-A47C-42CB-AB3E-B061D7DF7D07}" type="datetime1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13DE8-158A-481F-8396-3D7A645477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398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9507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39130" y="1454270"/>
            <a:ext cx="6323340" cy="596151"/>
          </a:xfrm>
        </p:spPr>
        <p:txBody>
          <a:bodyPr/>
          <a:lstStyle>
            <a:lvl1pPr>
              <a:defRPr sz="2905" b="1" i="0">
                <a:solidFill>
                  <a:srgbClr val="0E3256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CA76F344-4FAA-4C16-91A1-0F024BD9E7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Holder 5">
            <a:extLst>
              <a:ext uri="{FF2B5EF4-FFF2-40B4-BE49-F238E27FC236}">
                <a16:creationId xmlns:a16="http://schemas.microsoft.com/office/drawing/2014/main" id="{D37C1748-D4B4-4E3C-9519-E9AE570134C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D4468-C440-4A09-8B56-DF7FC8C61C47}" type="datetime1">
              <a:rPr lang="ru-RU" smtClean="0"/>
              <a:pPr>
                <a:defRPr/>
              </a:pPr>
              <a:t>24.04.2023</a:t>
            </a:fld>
            <a:endParaRPr lang="en-US"/>
          </a:p>
        </p:txBody>
      </p:sp>
      <p:sp>
        <p:nvSpPr>
          <p:cNvPr id="5" name="Holder 6">
            <a:extLst>
              <a:ext uri="{FF2B5EF4-FFF2-40B4-BE49-F238E27FC236}">
                <a16:creationId xmlns:a16="http://schemas.microsoft.com/office/drawing/2014/main" id="{C37B550E-2422-4EB5-89A2-1AFE01380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46BD7-AF5F-49DE-B485-3418696F4D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6210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15FF1-226D-4AFA-8592-81589A3187E0}" type="datetime1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5025A-2642-484D-B48A-546EC11937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602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74289-4965-4D15-A722-F17A448B5FD3}" type="datetime1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9C126-3A3B-4320-877F-6A9056D032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259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95669" y="3135948"/>
            <a:ext cx="7958772" cy="88722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067800" y="3135948"/>
            <a:ext cx="7958773" cy="88722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6B6F9-86D9-43CD-9A7B-A3769184B3E1}" type="datetime1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103A9-855C-417E-B7F0-458DF89167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819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EF416-E796-4299-9F5D-9229044F3BDC}" type="datetime1">
              <a:rPr lang="ru-RU" smtClean="0"/>
              <a:t>24.04.2023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10EE9-B4FF-4B88-8E05-01E7AE03AF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975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2EEB6-003D-4CDA-8FD5-FA810943EEF8}" type="datetime1">
              <a:rPr lang="ru-RU" smtClean="0"/>
              <a:t>24.04.2023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3FA69-E350-4D82-BA0A-2755BDE330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79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BF637-1A6F-4447-ACAF-7588DFCE4A8B}" type="datetime1">
              <a:rPr lang="ru-RU" smtClean="0"/>
              <a:t>24.04.2023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A2ACF-199E-4729-97CE-D21DE7766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783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22D63-5115-4D08-AFB0-88354B86F2B7}" type="datetime1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A0887-ED3D-4AB5-8EA4-D37E2A2FEF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987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 rtlCol="0">
            <a:normAutofit/>
          </a:bodyPr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98A8D-44B7-423A-AFE5-643D8238572B}" type="datetime1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15334-487C-4B3C-A338-08A3EADCED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547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39763" y="384175"/>
            <a:ext cx="115220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39763" y="2239963"/>
            <a:ext cx="11522075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39763" y="8899525"/>
            <a:ext cx="2987675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 defTabSz="1280160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0A3A00-2E6D-49DC-8C90-462723302F92}" type="datetime1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73563" y="8899525"/>
            <a:ext cx="4054475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 defTabSz="1280160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74163" y="8899525"/>
            <a:ext cx="2987675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 defTabSz="1280160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A7EDE7-37D4-4796-8119-8C8456A25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hf hdr="0" ftr="0" dt="0"/>
  <p:txStyles>
    <p:titleStyle>
      <a:lvl1pPr algn="ctr" defTabSz="1279525" rtl="0" eaLnBrk="0" fontAlgn="base" hangingPunct="0">
        <a:spcBef>
          <a:spcPct val="0"/>
        </a:spcBef>
        <a:spcAft>
          <a:spcPct val="0"/>
        </a:spcAft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2pPr>
      <a:lvl3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3pPr>
      <a:lvl4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4pPr>
      <a:lvl5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5pPr>
      <a:lvl6pPr marL="4572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6pPr>
      <a:lvl7pPr marL="9144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7pPr>
      <a:lvl8pPr marL="13716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8pPr>
      <a:lvl9pPr marL="18288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9pPr>
    </p:titleStyle>
    <p:bodyStyle>
      <a:lvl1pPr marL="479425" indent="-479425" algn="l" defTabSz="12795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39813" indent="-400050" algn="l" defTabSz="12795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19088" algn="l" defTabSz="12795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39963" indent="-319088" algn="l" defTabSz="12795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9725" indent="-319088" algn="l" defTabSz="12795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273697" y="190500"/>
            <a:ext cx="13348989" cy="8304858"/>
          </a:xfrm>
        </p:spPr>
        <p:txBody>
          <a:bodyPr anchor="t"/>
          <a:lstStyle/>
          <a:p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r>
              <a:rPr lang="kk-KZ" altLang="x-none" sz="36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Проект Закона Республики Казахстан</a:t>
            </a:r>
            <a:br>
              <a:rPr lang="kk-KZ" altLang="x-none" sz="36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</a:br>
            <a:r>
              <a:rPr lang="kk-KZ" altLang="x-none" sz="36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«О внесении изменений и дополнений в некоторые законодательные акты Республики Казахстан по вопросам оптимизации Уголовного, </a:t>
            </a:r>
            <a:br>
              <a:rPr lang="kk-KZ" altLang="x-none" sz="36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</a:br>
            <a:r>
              <a:rPr lang="kk-KZ" altLang="x-none" sz="36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Уголовно-процессуального и Уголовно-исполнительного кодексов»</a:t>
            </a:r>
            <a:br>
              <a:rPr lang="ru-RU" sz="3600" b="1" dirty="0">
                <a:solidFill>
                  <a:srgbClr val="002060"/>
                </a:solidFill>
                <a:latin typeface="Arial Narrow" pitchFamily="34" charset="0"/>
                <a:ea typeface="+mn-ea"/>
                <a:cs typeface="Arial" pitchFamily="34" charset="0"/>
              </a:rPr>
            </a:br>
            <a:br>
              <a:rPr lang="ru-RU" sz="3600" b="1" dirty="0">
                <a:solidFill>
                  <a:srgbClr val="002060"/>
                </a:solidFill>
                <a:latin typeface="Arial Narrow" pitchFamily="34" charset="0"/>
                <a:ea typeface="+mn-ea"/>
                <a:cs typeface="Arial" pitchFamily="34" charset="0"/>
              </a:rPr>
            </a:br>
            <a:br>
              <a:rPr lang="ru-RU" sz="3600" dirty="0">
                <a:solidFill>
                  <a:srgbClr val="000099"/>
                </a:solidFill>
                <a:latin typeface="Arial Narrow" pitchFamily="34" charset="0"/>
                <a:ea typeface="+mn-ea"/>
                <a:cs typeface="Arial" pitchFamily="34" charset="0"/>
              </a:rPr>
            </a:br>
            <a:endParaRPr lang="ru-RU" sz="3600" dirty="0">
              <a:solidFill>
                <a:srgbClr val="000099"/>
              </a:solidFill>
              <a:latin typeface="Arial Narrow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1E655DB-B17F-4F13-8270-CB67B1F8E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>
              <a:latin typeface="Arial Narrow" pitchFamily="34" charset="0"/>
            </a:endParaRP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8BAD0BF4-08B3-4C48-8DD7-FF541AAB0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491" y="480120"/>
            <a:ext cx="2240615" cy="228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: Shape 38">
            <a:extLst>
              <a:ext uri="{FF2B5EF4-FFF2-40B4-BE49-F238E27FC236}">
                <a16:creationId xmlns:a16="http://schemas.microsoft.com/office/drawing/2014/main" id="{40434CD3-5ACF-D440-8D00-9CD89ECA02FA}"/>
              </a:ext>
            </a:extLst>
          </p:cNvPr>
          <p:cNvSpPr/>
          <p:nvPr/>
        </p:nvSpPr>
        <p:spPr>
          <a:xfrm flipH="1" flipV="1">
            <a:off x="11297344" y="6240760"/>
            <a:ext cx="1116012" cy="538162"/>
          </a:xfrm>
          <a:custGeom>
            <a:avLst/>
            <a:gdLst>
              <a:gd name="connsiteX0" fmla="*/ 130630 w 1304336"/>
              <a:gd name="connsiteY0" fmla="*/ 612001 h 612001"/>
              <a:gd name="connsiteX1" fmla="*/ 0 w 1304336"/>
              <a:gd name="connsiteY1" fmla="*/ 612001 h 612001"/>
              <a:gd name="connsiteX2" fmla="*/ 0 w 1304336"/>
              <a:gd name="connsiteY2" fmla="*/ 0 h 612001"/>
              <a:gd name="connsiteX3" fmla="*/ 130630 w 1304336"/>
              <a:gd name="connsiteY3" fmla="*/ 0 h 612001"/>
              <a:gd name="connsiteX4" fmla="*/ 130630 w 1304336"/>
              <a:gd name="connsiteY4" fmla="*/ 1 h 612001"/>
              <a:gd name="connsiteX5" fmla="*/ 1304336 w 1304336"/>
              <a:gd name="connsiteY5" fmla="*/ 1 h 612001"/>
              <a:gd name="connsiteX6" fmla="*/ 1304336 w 1304336"/>
              <a:gd name="connsiteY6" fmla="*/ 130630 h 612001"/>
              <a:gd name="connsiteX7" fmla="*/ 130630 w 1304336"/>
              <a:gd name="connsiteY7" fmla="*/ 130630 h 61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4336" h="612001">
                <a:moveTo>
                  <a:pt x="130630" y="612001"/>
                </a:moveTo>
                <a:lnTo>
                  <a:pt x="0" y="612001"/>
                </a:lnTo>
                <a:lnTo>
                  <a:pt x="0" y="0"/>
                </a:lnTo>
                <a:lnTo>
                  <a:pt x="130630" y="0"/>
                </a:lnTo>
                <a:lnTo>
                  <a:pt x="130630" y="1"/>
                </a:lnTo>
                <a:lnTo>
                  <a:pt x="1304336" y="1"/>
                </a:lnTo>
                <a:lnTo>
                  <a:pt x="1304336" y="130630"/>
                </a:lnTo>
                <a:lnTo>
                  <a:pt x="130630" y="13063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5" name="Freeform: Shape 42">
            <a:extLst>
              <a:ext uri="{FF2B5EF4-FFF2-40B4-BE49-F238E27FC236}">
                <a16:creationId xmlns:a16="http://schemas.microsoft.com/office/drawing/2014/main" id="{82789ECE-4A16-8979-F2ED-8431FFACAE76}"/>
              </a:ext>
            </a:extLst>
          </p:cNvPr>
          <p:cNvSpPr/>
          <p:nvPr/>
        </p:nvSpPr>
        <p:spPr>
          <a:xfrm>
            <a:off x="568152" y="3804766"/>
            <a:ext cx="1116013" cy="538163"/>
          </a:xfrm>
          <a:custGeom>
            <a:avLst/>
            <a:gdLst>
              <a:gd name="connsiteX0" fmla="*/ 130630 w 1304336"/>
              <a:gd name="connsiteY0" fmla="*/ 612001 h 612001"/>
              <a:gd name="connsiteX1" fmla="*/ 0 w 1304336"/>
              <a:gd name="connsiteY1" fmla="*/ 612001 h 612001"/>
              <a:gd name="connsiteX2" fmla="*/ 0 w 1304336"/>
              <a:gd name="connsiteY2" fmla="*/ 0 h 612001"/>
              <a:gd name="connsiteX3" fmla="*/ 130630 w 1304336"/>
              <a:gd name="connsiteY3" fmla="*/ 0 h 612001"/>
              <a:gd name="connsiteX4" fmla="*/ 130630 w 1304336"/>
              <a:gd name="connsiteY4" fmla="*/ 1 h 612001"/>
              <a:gd name="connsiteX5" fmla="*/ 1304336 w 1304336"/>
              <a:gd name="connsiteY5" fmla="*/ 1 h 612001"/>
              <a:gd name="connsiteX6" fmla="*/ 1304336 w 1304336"/>
              <a:gd name="connsiteY6" fmla="*/ 130630 h 612001"/>
              <a:gd name="connsiteX7" fmla="*/ 130630 w 1304336"/>
              <a:gd name="connsiteY7" fmla="*/ 130630 h 61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4336" h="612001">
                <a:moveTo>
                  <a:pt x="130630" y="612001"/>
                </a:moveTo>
                <a:lnTo>
                  <a:pt x="0" y="612001"/>
                </a:lnTo>
                <a:lnTo>
                  <a:pt x="0" y="0"/>
                </a:lnTo>
                <a:lnTo>
                  <a:pt x="130630" y="0"/>
                </a:lnTo>
                <a:lnTo>
                  <a:pt x="130630" y="1"/>
                </a:lnTo>
                <a:lnTo>
                  <a:pt x="1304336" y="1"/>
                </a:lnTo>
                <a:lnTo>
                  <a:pt x="1304336" y="130630"/>
                </a:lnTo>
                <a:lnTo>
                  <a:pt x="130630" y="13063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084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E18ACD0-FD78-41A7-91D6-DF2B6F4F40E2}"/>
              </a:ext>
            </a:extLst>
          </p:cNvPr>
          <p:cNvSpPr/>
          <p:nvPr/>
        </p:nvSpPr>
        <p:spPr>
          <a:xfrm>
            <a:off x="1" y="0"/>
            <a:ext cx="12801599" cy="1056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10D96A2-B1A8-49DA-9189-A3BB0B8DAD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5848" y="28485"/>
            <a:ext cx="945962" cy="945428"/>
          </a:xfrm>
          <a:prstGeom prst="rect">
            <a:avLst/>
          </a:prstGeom>
        </p:spPr>
      </p:pic>
      <p:sp>
        <p:nvSpPr>
          <p:cNvPr id="13" name="Номер слайда 1">
            <a:extLst>
              <a:ext uri="{FF2B5EF4-FFF2-40B4-BE49-F238E27FC236}">
                <a16:creationId xmlns:a16="http://schemas.microsoft.com/office/drawing/2014/main" id="{1690372B-DA79-4656-A614-186D239A0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27368" y="8873698"/>
            <a:ext cx="2987675" cy="511175"/>
          </a:xfrm>
        </p:spPr>
        <p:txBody>
          <a:bodyPr/>
          <a:lstStyle/>
          <a:p>
            <a:pPr>
              <a:defRPr/>
            </a:pPr>
            <a:fld id="{41CB6FBB-23B5-436A-8DDC-A68A54A073B3}" type="slidenum">
              <a:rPr lang="ru-RU" sz="1600" smtClean="0">
                <a:solidFill>
                  <a:schemeClr val="tx1"/>
                </a:solidFill>
                <a:latin typeface="Arial Narrow" pitchFamily="34" charset="0"/>
              </a:rPr>
              <a:pPr>
                <a:defRPr/>
              </a:pPr>
              <a:t>10</a:t>
            </a:fld>
            <a:endParaRPr lang="ru-RU" sz="16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8BEDCE-8C6C-AECF-F039-E03B01949000}"/>
              </a:ext>
            </a:extLst>
          </p:cNvPr>
          <p:cNvSpPr txBox="1"/>
          <p:nvPr/>
        </p:nvSpPr>
        <p:spPr>
          <a:xfrm>
            <a:off x="495945" y="204926"/>
            <a:ext cx="118097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УЛУЧШЕНИЕ УГОЛОВНО-ИСПОЛНИТЕЛЬНОГО ЗАКОНОДАТЕЛЬСТВА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0A329B-2446-6E79-3E6C-E5CB388DCA03}"/>
              </a:ext>
            </a:extLst>
          </p:cNvPr>
          <p:cNvSpPr txBox="1"/>
          <p:nvPr/>
        </p:nvSpPr>
        <p:spPr>
          <a:xfrm>
            <a:off x="1568208" y="1620288"/>
            <a:ext cx="836098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Совершенствование порядка исполнения наказаний, не связанных с лишением свободы, в том числе взаимодействия служб пробации с местными исполнительными органами </a:t>
            </a:r>
            <a:endParaRPr lang="x-none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D3B5D4-7602-9475-25AF-EAD41203D54A}"/>
              </a:ext>
            </a:extLst>
          </p:cNvPr>
          <p:cNvSpPr txBox="1"/>
          <p:nvPr/>
        </p:nvSpPr>
        <p:spPr>
          <a:xfrm>
            <a:off x="1575866" y="5105149"/>
            <a:ext cx="10585574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1066800">
              <a:lnSpc>
                <a:spcPct val="90000"/>
              </a:lnSpc>
              <a:spcAft>
                <a:spcPct val="35000"/>
              </a:spcAft>
            </a:pPr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  <a:cs typeface="+mn-cs"/>
              </a:rPr>
              <a:t>Совершенствование института условно-досрочного освобождения осужденных </a:t>
            </a:r>
            <a:endParaRPr lang="x-none" sz="2800" kern="1200" dirty="0">
              <a:solidFill>
                <a:srgbClr val="002060"/>
              </a:solidFill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7FA9DA-EB8F-F3D9-4179-3DDE91A231A6}"/>
              </a:ext>
            </a:extLst>
          </p:cNvPr>
          <p:cNvSpPr txBox="1"/>
          <p:nvPr/>
        </p:nvSpPr>
        <p:spPr>
          <a:xfrm>
            <a:off x="1619174" y="6624725"/>
            <a:ext cx="10614274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10668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  <a:cs typeface="+mn-cs"/>
              </a:rPr>
              <a:t>Улучшение правового положения осужденных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9D21B0-CE9D-A940-09F9-E63ADA6FABB4}"/>
              </a:ext>
            </a:extLst>
          </p:cNvPr>
          <p:cNvSpPr txBox="1"/>
          <p:nvPr/>
        </p:nvSpPr>
        <p:spPr>
          <a:xfrm>
            <a:off x="1563921" y="7896944"/>
            <a:ext cx="10614274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10668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  <a:cs typeface="+mn-cs"/>
              </a:rPr>
              <a:t>Усиление режимных требований и охраны учреждений УИС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FAA95B9-5EE6-2714-A689-38F4A2FD1E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26" y="1845130"/>
            <a:ext cx="521842" cy="54394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E1CAD1-4D30-06DC-7264-903ED33C32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50" y="5267144"/>
            <a:ext cx="521842" cy="5439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5BEA58-A6B8-3169-600F-CCB7378745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26" y="6557324"/>
            <a:ext cx="521842" cy="5439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DF2204-FEC1-1F8C-A212-E9471063CB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26" y="7847504"/>
            <a:ext cx="521842" cy="54394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7643910-901A-45D7-B4BD-6B2B652250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8229" y="1454869"/>
            <a:ext cx="1995224" cy="198130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30A329B-2446-6E79-3E6C-E5CB388DCA03}"/>
              </a:ext>
            </a:extLst>
          </p:cNvPr>
          <p:cNvSpPr txBox="1"/>
          <p:nvPr/>
        </p:nvSpPr>
        <p:spPr>
          <a:xfrm>
            <a:off x="1560042" y="3799605"/>
            <a:ext cx="106941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Изменение видов и порядка назначения уголовных наказаний</a:t>
            </a:r>
            <a:endParaRPr lang="x-none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2BBAED6-3709-491B-9F9E-885754F6B0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50" y="3790117"/>
            <a:ext cx="521842" cy="54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587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object 2">
            <a:extLst>
              <a:ext uri="{FF2B5EF4-FFF2-40B4-BE49-F238E27FC236}">
                <a16:creationId xmlns:a16="http://schemas.microsoft.com/office/drawing/2014/main" id="{2CBF4723-ACED-437A-AB3C-B33EB094B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038" y="2928392"/>
            <a:ext cx="6847523" cy="4620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object 3">
            <a:extLst>
              <a:ext uri="{FF2B5EF4-FFF2-40B4-BE49-F238E27FC236}">
                <a16:creationId xmlns:a16="http://schemas.microsoft.com/office/drawing/2014/main" id="{C939317C-CC92-4C3B-98E2-2F623F0DD6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123847" y="4523591"/>
            <a:ext cx="4553903" cy="1430179"/>
          </a:xfrm>
        </p:spPr>
        <p:txBody>
          <a:bodyPr vert="horz" wrap="square" lIns="128016" tIns="8890" rIns="128016" bIns="64008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x-none" sz="4620" dirty="0">
                <a:latin typeface="Bahnschrift Condensed" panose="020B0502040204020203" pitchFamily="34" charset="0"/>
                <a:ea typeface="Roboto"/>
              </a:rPr>
              <a:t>Благодарю</a:t>
            </a:r>
            <a:br>
              <a:rPr lang="ru-RU" altLang="x-none" sz="4620" dirty="0">
                <a:latin typeface="Bahnschrift Condensed" panose="020B0502040204020203" pitchFamily="34" charset="0"/>
                <a:ea typeface="Roboto"/>
              </a:rPr>
            </a:br>
            <a:r>
              <a:rPr lang="ru-RU" altLang="x-none" sz="4620" dirty="0">
                <a:latin typeface="Bahnschrift Condensed" panose="020B0502040204020203" pitchFamily="34" charset="0"/>
                <a:ea typeface="Roboto"/>
              </a:rPr>
              <a:t>за внимание!!!</a:t>
            </a:r>
            <a:endParaRPr lang="x-none" altLang="x-none" sz="4620" dirty="0">
              <a:latin typeface="Bahnschrift Condensed" panose="020B0502040204020203" pitchFamily="34" charset="0"/>
              <a:ea typeface="Roboto"/>
            </a:endParaRPr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9D524C14-65B8-46EA-8FE0-AA6E3011C8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50" y="784962"/>
            <a:ext cx="1964295" cy="200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1">
            <a:extLst>
              <a:ext uri="{FF2B5EF4-FFF2-40B4-BE49-F238E27FC236}">
                <a16:creationId xmlns:a16="http://schemas.microsoft.com/office/drawing/2014/main" id="{223B0C9B-B417-42C0-8FCC-5E08E2368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27368" y="8873698"/>
            <a:ext cx="2987675" cy="511175"/>
          </a:xfrm>
        </p:spPr>
        <p:txBody>
          <a:bodyPr/>
          <a:lstStyle/>
          <a:p>
            <a:pPr>
              <a:defRPr/>
            </a:pPr>
            <a:fld id="{41CB6FBB-23B5-436A-8DDC-A68A54A073B3}" type="slidenum">
              <a:rPr lang="ru-RU" sz="1600" smtClean="0">
                <a:solidFill>
                  <a:schemeClr val="tx1"/>
                </a:solidFill>
                <a:latin typeface="Arial Narrow" pitchFamily="34" charset="0"/>
              </a:rPr>
              <a:pPr>
                <a:defRPr/>
              </a:pPr>
              <a:t>11</a:t>
            </a:fld>
            <a:endParaRPr lang="ru-RU" sz="16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" name="Freeform: Shape 42">
            <a:extLst>
              <a:ext uri="{FF2B5EF4-FFF2-40B4-BE49-F238E27FC236}">
                <a16:creationId xmlns:a16="http://schemas.microsoft.com/office/drawing/2014/main" id="{4893BD4B-2002-40F5-8414-C0CD679D68CB}"/>
              </a:ext>
            </a:extLst>
          </p:cNvPr>
          <p:cNvSpPr/>
          <p:nvPr/>
        </p:nvSpPr>
        <p:spPr>
          <a:xfrm>
            <a:off x="3044704" y="2928391"/>
            <a:ext cx="1116013" cy="571029"/>
          </a:xfrm>
          <a:custGeom>
            <a:avLst/>
            <a:gdLst>
              <a:gd name="connsiteX0" fmla="*/ 130630 w 1304336"/>
              <a:gd name="connsiteY0" fmla="*/ 612001 h 612001"/>
              <a:gd name="connsiteX1" fmla="*/ 0 w 1304336"/>
              <a:gd name="connsiteY1" fmla="*/ 612001 h 612001"/>
              <a:gd name="connsiteX2" fmla="*/ 0 w 1304336"/>
              <a:gd name="connsiteY2" fmla="*/ 0 h 612001"/>
              <a:gd name="connsiteX3" fmla="*/ 130630 w 1304336"/>
              <a:gd name="connsiteY3" fmla="*/ 0 h 612001"/>
              <a:gd name="connsiteX4" fmla="*/ 130630 w 1304336"/>
              <a:gd name="connsiteY4" fmla="*/ 1 h 612001"/>
              <a:gd name="connsiteX5" fmla="*/ 1304336 w 1304336"/>
              <a:gd name="connsiteY5" fmla="*/ 1 h 612001"/>
              <a:gd name="connsiteX6" fmla="*/ 1304336 w 1304336"/>
              <a:gd name="connsiteY6" fmla="*/ 130630 h 612001"/>
              <a:gd name="connsiteX7" fmla="*/ 130630 w 1304336"/>
              <a:gd name="connsiteY7" fmla="*/ 130630 h 61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4336" h="612001">
                <a:moveTo>
                  <a:pt x="130630" y="612001"/>
                </a:moveTo>
                <a:lnTo>
                  <a:pt x="0" y="612001"/>
                </a:lnTo>
                <a:lnTo>
                  <a:pt x="0" y="0"/>
                </a:lnTo>
                <a:lnTo>
                  <a:pt x="130630" y="0"/>
                </a:lnTo>
                <a:lnTo>
                  <a:pt x="130630" y="1"/>
                </a:lnTo>
                <a:lnTo>
                  <a:pt x="1304336" y="1"/>
                </a:lnTo>
                <a:lnTo>
                  <a:pt x="1304336" y="130630"/>
                </a:lnTo>
                <a:lnTo>
                  <a:pt x="130630" y="13063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solidFill>
                <a:prstClr val="white"/>
              </a:solidFill>
            </a:endParaRPr>
          </a:p>
        </p:txBody>
      </p:sp>
      <p:sp>
        <p:nvSpPr>
          <p:cNvPr id="8" name="Freeform: Shape 38">
            <a:extLst>
              <a:ext uri="{FF2B5EF4-FFF2-40B4-BE49-F238E27FC236}">
                <a16:creationId xmlns:a16="http://schemas.microsoft.com/office/drawing/2014/main" id="{5FE72E4A-BA95-4D8B-9A08-170A727ECC37}"/>
              </a:ext>
            </a:extLst>
          </p:cNvPr>
          <p:cNvSpPr/>
          <p:nvPr/>
        </p:nvSpPr>
        <p:spPr>
          <a:xfrm flipH="1" flipV="1">
            <a:off x="8711897" y="7010808"/>
            <a:ext cx="1116012" cy="538162"/>
          </a:xfrm>
          <a:custGeom>
            <a:avLst/>
            <a:gdLst>
              <a:gd name="connsiteX0" fmla="*/ 130630 w 1304336"/>
              <a:gd name="connsiteY0" fmla="*/ 612001 h 612001"/>
              <a:gd name="connsiteX1" fmla="*/ 0 w 1304336"/>
              <a:gd name="connsiteY1" fmla="*/ 612001 h 612001"/>
              <a:gd name="connsiteX2" fmla="*/ 0 w 1304336"/>
              <a:gd name="connsiteY2" fmla="*/ 0 h 612001"/>
              <a:gd name="connsiteX3" fmla="*/ 130630 w 1304336"/>
              <a:gd name="connsiteY3" fmla="*/ 0 h 612001"/>
              <a:gd name="connsiteX4" fmla="*/ 130630 w 1304336"/>
              <a:gd name="connsiteY4" fmla="*/ 1 h 612001"/>
              <a:gd name="connsiteX5" fmla="*/ 1304336 w 1304336"/>
              <a:gd name="connsiteY5" fmla="*/ 1 h 612001"/>
              <a:gd name="connsiteX6" fmla="*/ 1304336 w 1304336"/>
              <a:gd name="connsiteY6" fmla="*/ 130630 h 612001"/>
              <a:gd name="connsiteX7" fmla="*/ 130630 w 1304336"/>
              <a:gd name="connsiteY7" fmla="*/ 130630 h 61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4336" h="612001">
                <a:moveTo>
                  <a:pt x="130630" y="612001"/>
                </a:moveTo>
                <a:lnTo>
                  <a:pt x="0" y="612001"/>
                </a:lnTo>
                <a:lnTo>
                  <a:pt x="0" y="0"/>
                </a:lnTo>
                <a:lnTo>
                  <a:pt x="130630" y="0"/>
                </a:lnTo>
                <a:lnTo>
                  <a:pt x="130630" y="1"/>
                </a:lnTo>
                <a:lnTo>
                  <a:pt x="1304336" y="1"/>
                </a:lnTo>
                <a:lnTo>
                  <a:pt x="1304336" y="130630"/>
                </a:lnTo>
                <a:lnTo>
                  <a:pt x="130630" y="13063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52E3961-AC89-4811-8B57-6823987439D5}"/>
              </a:ext>
            </a:extLst>
          </p:cNvPr>
          <p:cNvSpPr/>
          <p:nvPr/>
        </p:nvSpPr>
        <p:spPr>
          <a:xfrm>
            <a:off x="1" y="0"/>
            <a:ext cx="12801599" cy="1056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Arial Narrow" pitchFamily="34" charset="0"/>
                <a:cs typeface="+mn-cs"/>
              </a:rPr>
              <a:t>ЦИФРОВОЙ НОТАРИАТ</a:t>
            </a:r>
            <a:endParaRPr lang="en-US" sz="3600" dirty="0">
              <a:latin typeface="Arial Narrow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6FADA1A-CE38-B603-A70D-A6A49B1EDA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5848" y="28485"/>
            <a:ext cx="945962" cy="945428"/>
          </a:xfrm>
          <a:prstGeom prst="rect">
            <a:avLst/>
          </a:prstGeom>
        </p:spPr>
      </p:pic>
      <p:sp>
        <p:nvSpPr>
          <p:cNvPr id="37" name="Freeform 14">
            <a:extLst>
              <a:ext uri="{FF2B5EF4-FFF2-40B4-BE49-F238E27FC236}">
                <a16:creationId xmlns:a16="http://schemas.microsoft.com/office/drawing/2014/main" id="{F2D8E8F0-2E96-43A7-A86F-4D644BB21677}"/>
              </a:ext>
            </a:extLst>
          </p:cNvPr>
          <p:cNvSpPr/>
          <p:nvPr/>
        </p:nvSpPr>
        <p:spPr>
          <a:xfrm rot="5400000">
            <a:off x="1625309" y="6201345"/>
            <a:ext cx="1680238" cy="295978"/>
          </a:xfrm>
          <a:custGeom>
            <a:avLst/>
            <a:gdLst>
              <a:gd name="connsiteX0" fmla="*/ 1710489 w 3420977"/>
              <a:gd name="connsiteY0" fmla="*/ 0 h 311604"/>
              <a:gd name="connsiteX1" fmla="*/ 1808351 w 3420977"/>
              <a:gd name="connsiteY1" fmla="*/ 168728 h 311604"/>
              <a:gd name="connsiteX2" fmla="*/ 3420977 w 3420977"/>
              <a:gd name="connsiteY2" fmla="*/ 168728 h 311604"/>
              <a:gd name="connsiteX3" fmla="*/ 3420977 w 3420977"/>
              <a:gd name="connsiteY3" fmla="*/ 311604 h 311604"/>
              <a:gd name="connsiteX4" fmla="*/ 0 w 3420977"/>
              <a:gd name="connsiteY4" fmla="*/ 311604 h 311604"/>
              <a:gd name="connsiteX5" fmla="*/ 0 w 3420977"/>
              <a:gd name="connsiteY5" fmla="*/ 168728 h 311604"/>
              <a:gd name="connsiteX6" fmla="*/ 1612626 w 3420977"/>
              <a:gd name="connsiteY6" fmla="*/ 168728 h 31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0977" h="311604">
                <a:moveTo>
                  <a:pt x="1710489" y="0"/>
                </a:moveTo>
                <a:lnTo>
                  <a:pt x="1808351" y="168728"/>
                </a:lnTo>
                <a:lnTo>
                  <a:pt x="3420977" y="168728"/>
                </a:lnTo>
                <a:lnTo>
                  <a:pt x="3420977" y="311604"/>
                </a:lnTo>
                <a:lnTo>
                  <a:pt x="0" y="311604"/>
                </a:lnTo>
                <a:lnTo>
                  <a:pt x="0" y="168728"/>
                </a:lnTo>
                <a:lnTo>
                  <a:pt x="1612626" y="1687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>
              <a:latin typeface="Arial Narrow" pitchFamily="34" charset="0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13EFAC88-1FE9-4374-AE26-7F11D59498B5}"/>
              </a:ext>
            </a:extLst>
          </p:cNvPr>
          <p:cNvSpPr/>
          <p:nvPr/>
        </p:nvSpPr>
        <p:spPr>
          <a:xfrm>
            <a:off x="1578030" y="1716875"/>
            <a:ext cx="21755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Пункт 107 ОНП:</a:t>
            </a:r>
            <a:endParaRPr lang="x-none" sz="3200" dirty="0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144F1D08-0067-477D-A936-E8C610C243A5}"/>
              </a:ext>
            </a:extLst>
          </p:cNvPr>
          <p:cNvSpPr/>
          <p:nvPr/>
        </p:nvSpPr>
        <p:spPr>
          <a:xfrm>
            <a:off x="3496572" y="4671506"/>
            <a:ext cx="21771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Пункт 106 ОНП:</a:t>
            </a:r>
            <a:endParaRPr lang="x-none" sz="3200" dirty="0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3F2988D4-A725-4C13-B542-B7564379D0BA}"/>
              </a:ext>
            </a:extLst>
          </p:cNvPr>
          <p:cNvCxnSpPr>
            <a:cxnSpLocks/>
          </p:cNvCxnSpPr>
          <p:nvPr/>
        </p:nvCxnSpPr>
        <p:spPr>
          <a:xfrm>
            <a:off x="409280" y="4296544"/>
            <a:ext cx="1220253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Номер слайда 1">
            <a:extLst>
              <a:ext uri="{FF2B5EF4-FFF2-40B4-BE49-F238E27FC236}">
                <a16:creationId xmlns:a16="http://schemas.microsoft.com/office/drawing/2014/main" id="{258833FE-EE9C-4B66-8391-5B03B5795560}"/>
              </a:ext>
            </a:extLst>
          </p:cNvPr>
          <p:cNvSpPr txBox="1">
            <a:spLocks/>
          </p:cNvSpPr>
          <p:nvPr/>
        </p:nvSpPr>
        <p:spPr>
          <a:xfrm>
            <a:off x="9624135" y="8982439"/>
            <a:ext cx="2987675" cy="51117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defTabSz="1279525" rtl="0" fontAlgn="base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639763" indent="-182563" algn="l" defTabSz="1279525" rtl="0" fontAlgn="base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1279525" indent="-365125" algn="l" defTabSz="1279525" rtl="0" fontAlgn="base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919288" indent="-547688" algn="l" defTabSz="1279525" rtl="0" fontAlgn="base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2559050" indent="-730250" algn="l" defTabSz="1279525" rtl="0" fontAlgn="base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5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5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5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5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r">
              <a:defRPr/>
            </a:pPr>
            <a:r>
              <a:rPr lang="ru-RU" sz="1600" dirty="0">
                <a:latin typeface="Arial Narrow" pitchFamily="34" charset="0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23D1A97-DB11-4623-B967-359E099A3406}"/>
              </a:ext>
            </a:extLst>
          </p:cNvPr>
          <p:cNvSpPr txBox="1"/>
          <p:nvPr/>
        </p:nvSpPr>
        <p:spPr>
          <a:xfrm>
            <a:off x="-220003" y="6516083"/>
            <a:ext cx="2945723" cy="1104160"/>
          </a:xfrm>
          <a:prstGeom prst="rect">
            <a:avLst/>
          </a:prstGeom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800" b="0" kern="1200" dirty="0">
                <a:solidFill>
                  <a:srgbClr val="002060"/>
                </a:solidFill>
                <a:latin typeface="Bahnschrift Condensed" panose="020B0502040204020203" pitchFamily="34" charset="0"/>
                <a:cs typeface="Arial" pitchFamily="34" charset="0"/>
              </a:rPr>
              <a:t>Созданы МВРГ и Проектный офис</a:t>
            </a:r>
          </a:p>
        </p:txBody>
      </p:sp>
      <p:sp>
        <p:nvSpPr>
          <p:cNvPr id="28" name="Freeform 14">
            <a:extLst>
              <a:ext uri="{FF2B5EF4-FFF2-40B4-BE49-F238E27FC236}">
                <a16:creationId xmlns:a16="http://schemas.microsoft.com/office/drawing/2014/main" id="{5053885B-78AD-4930-849D-B719CFAF3F3A}"/>
              </a:ext>
            </a:extLst>
          </p:cNvPr>
          <p:cNvSpPr/>
          <p:nvPr/>
        </p:nvSpPr>
        <p:spPr>
          <a:xfrm rot="5400000">
            <a:off x="1625309" y="7852650"/>
            <a:ext cx="1680238" cy="295978"/>
          </a:xfrm>
          <a:custGeom>
            <a:avLst/>
            <a:gdLst>
              <a:gd name="connsiteX0" fmla="*/ 1710489 w 3420977"/>
              <a:gd name="connsiteY0" fmla="*/ 0 h 311604"/>
              <a:gd name="connsiteX1" fmla="*/ 1808351 w 3420977"/>
              <a:gd name="connsiteY1" fmla="*/ 168728 h 311604"/>
              <a:gd name="connsiteX2" fmla="*/ 3420977 w 3420977"/>
              <a:gd name="connsiteY2" fmla="*/ 168728 h 311604"/>
              <a:gd name="connsiteX3" fmla="*/ 3420977 w 3420977"/>
              <a:gd name="connsiteY3" fmla="*/ 311604 h 311604"/>
              <a:gd name="connsiteX4" fmla="*/ 0 w 3420977"/>
              <a:gd name="connsiteY4" fmla="*/ 311604 h 311604"/>
              <a:gd name="connsiteX5" fmla="*/ 0 w 3420977"/>
              <a:gd name="connsiteY5" fmla="*/ 168728 h 311604"/>
              <a:gd name="connsiteX6" fmla="*/ 1612626 w 3420977"/>
              <a:gd name="connsiteY6" fmla="*/ 168728 h 31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0977" h="311604">
                <a:moveTo>
                  <a:pt x="1710489" y="0"/>
                </a:moveTo>
                <a:lnTo>
                  <a:pt x="1808351" y="168728"/>
                </a:lnTo>
                <a:lnTo>
                  <a:pt x="3420977" y="168728"/>
                </a:lnTo>
                <a:lnTo>
                  <a:pt x="3420977" y="311604"/>
                </a:lnTo>
                <a:lnTo>
                  <a:pt x="0" y="311604"/>
                </a:lnTo>
                <a:lnTo>
                  <a:pt x="0" y="168728"/>
                </a:lnTo>
                <a:lnTo>
                  <a:pt x="1612626" y="1687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>
              <a:latin typeface="Arial Narrow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A5DF120-8202-43EE-B4E1-8BFB95D3C039}"/>
              </a:ext>
            </a:extLst>
          </p:cNvPr>
          <p:cNvSpPr txBox="1"/>
          <p:nvPr/>
        </p:nvSpPr>
        <p:spPr>
          <a:xfrm>
            <a:off x="3753626" y="5872257"/>
            <a:ext cx="3466243" cy="1269288"/>
          </a:xfrm>
          <a:prstGeom prst="rect">
            <a:avLst/>
          </a:prstGeom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sz="2800" b="0" kern="1200" dirty="0">
                <a:solidFill>
                  <a:srgbClr val="002060"/>
                </a:solidFill>
                <a:latin typeface="Bahnschrift Condensed" panose="020B0502040204020203" pitchFamily="34" charset="0"/>
                <a:cs typeface="Arial" pitchFamily="34" charset="0"/>
              </a:rPr>
              <a:t>Перспективное направление совершенствования 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sz="2800" b="0" kern="1200" dirty="0">
                <a:solidFill>
                  <a:srgbClr val="002060"/>
                </a:solidFill>
                <a:latin typeface="Bahnschrift Condensed" panose="020B0502040204020203" pitchFamily="34" charset="0"/>
                <a:cs typeface="Arial" pitchFamily="34" charset="0"/>
              </a:rPr>
              <a:t>УК и УПК</a:t>
            </a:r>
            <a:endParaRPr lang="ru-RU" sz="2800" b="0" kern="1200" dirty="0">
              <a:latin typeface="Bahnschrift Condensed" panose="020B050204020402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DF39BD-6CD3-4537-B302-A80696E5798E}"/>
              </a:ext>
            </a:extLst>
          </p:cNvPr>
          <p:cNvSpPr txBox="1"/>
          <p:nvPr/>
        </p:nvSpPr>
        <p:spPr>
          <a:xfrm>
            <a:off x="9539836" y="5800980"/>
            <a:ext cx="2865268" cy="1096708"/>
          </a:xfrm>
          <a:prstGeom prst="rect">
            <a:avLst/>
          </a:prstGeom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" tIns="9525" rIns="9525" bIns="9525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800" b="0" kern="1200" dirty="0">
                <a:solidFill>
                  <a:srgbClr val="002060"/>
                </a:solidFill>
                <a:latin typeface="Bahnschrift Condensed" panose="020B0502040204020203" pitchFamily="34" charset="0"/>
                <a:cs typeface="Arial" pitchFamily="34" charset="0"/>
              </a:rPr>
              <a:t>Предлагается изучить и реализовать в течение 2-3 лет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109EB93-FA42-47B1-A8F5-8206C6881C70}"/>
              </a:ext>
            </a:extLst>
          </p:cNvPr>
          <p:cNvSpPr txBox="1"/>
          <p:nvPr/>
        </p:nvSpPr>
        <p:spPr>
          <a:xfrm>
            <a:off x="4162382" y="7411112"/>
            <a:ext cx="2648730" cy="1269288"/>
          </a:xfrm>
          <a:prstGeom prst="rect">
            <a:avLst/>
          </a:prstGeom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800" b="0" kern="1200" dirty="0">
                <a:solidFill>
                  <a:srgbClr val="002060"/>
                </a:solidFill>
                <a:latin typeface="Bahnschrift Condensed" panose="020B0502040204020203" pitchFamily="34" charset="0"/>
                <a:cs typeface="Arial" pitchFamily="34" charset="0"/>
              </a:rPr>
              <a:t>Текущее направление совершенствования УК и УПК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8EA464B-A682-4472-A001-70CF892D606E}"/>
              </a:ext>
            </a:extLst>
          </p:cNvPr>
          <p:cNvSpPr txBox="1"/>
          <p:nvPr/>
        </p:nvSpPr>
        <p:spPr>
          <a:xfrm>
            <a:off x="9417429" y="7462432"/>
            <a:ext cx="2987675" cy="1166648"/>
          </a:xfrm>
          <a:prstGeom prst="rect">
            <a:avLst/>
          </a:prstGeom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sz="4000" b="0" kern="1200" dirty="0">
                <a:solidFill>
                  <a:srgbClr val="C00000"/>
                </a:solidFill>
                <a:latin typeface="Bahnschrift Condensed" panose="020B0502040204020203" pitchFamily="34" charset="0"/>
                <a:cs typeface="Arial" pitchFamily="34" charset="0"/>
              </a:rPr>
              <a:t>Разработан</a:t>
            </a:r>
          </a:p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sz="4000" b="0" kern="1200" dirty="0">
                <a:solidFill>
                  <a:srgbClr val="C00000"/>
                </a:solidFill>
                <a:latin typeface="Bahnschrift Condensed" panose="020B0502040204020203" pitchFamily="34" charset="0"/>
                <a:cs typeface="Arial" pitchFamily="34" charset="0"/>
              </a:rPr>
              <a:t>проект Закона</a:t>
            </a:r>
            <a:endParaRPr lang="ru-RU" sz="4000" b="0" kern="1200" dirty="0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51D042D-B0D1-4673-9E82-7B831B83CE3F}"/>
              </a:ext>
            </a:extLst>
          </p:cNvPr>
          <p:cNvSpPr txBox="1"/>
          <p:nvPr/>
        </p:nvSpPr>
        <p:spPr>
          <a:xfrm>
            <a:off x="4668912" y="2597051"/>
            <a:ext cx="3888431" cy="1195990"/>
          </a:xfrm>
          <a:prstGeom prst="rect">
            <a:avLst/>
          </a:prstGeom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sz="2800" b="0" kern="1200" dirty="0">
                <a:solidFill>
                  <a:srgbClr val="002060"/>
                </a:solidFill>
                <a:latin typeface="Bahnschrift Condensed" panose="020B0502040204020203" pitchFamily="34" charset="0"/>
                <a:cs typeface="Arial" pitchFamily="34" charset="0"/>
              </a:rPr>
              <a:t>Полномочия закреплены в Положении Минюста</a:t>
            </a:r>
          </a:p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000" b="0" kern="1200" dirty="0">
                <a:solidFill>
                  <a:srgbClr val="002060"/>
                </a:solidFill>
                <a:latin typeface="Bahnschrift Condensed" panose="020B0502040204020203" pitchFamily="34" charset="0"/>
                <a:cs typeface="Arial" pitchFamily="34" charset="0"/>
              </a:rPr>
              <a:t>(ППРК от 28.12.2022г. №1082)</a:t>
            </a:r>
            <a:r>
              <a:rPr lang="ru-RU" sz="2000" b="1" kern="1200" dirty="0">
                <a:solidFill>
                  <a:srgbClr val="002060"/>
                </a:solidFill>
                <a:latin typeface="Bahnschrift Condensed" panose="020B0502040204020203" pitchFamily="34" charset="0"/>
                <a:cs typeface="Arial" pitchFamily="34" charset="0"/>
              </a:rPr>
              <a:t> 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F9F40589-CBB4-4E4D-B682-12F4F5E100E3}"/>
              </a:ext>
            </a:extLst>
          </p:cNvPr>
          <p:cNvSpPr/>
          <p:nvPr/>
        </p:nvSpPr>
        <p:spPr>
          <a:xfrm>
            <a:off x="1" y="0"/>
            <a:ext cx="12801599" cy="14162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DD5545F3-D7BE-4549-99ED-502BCE9131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2928" y="235398"/>
            <a:ext cx="945962" cy="945428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EEFC880D-3819-4003-9A3C-899AE08C1425}"/>
              </a:ext>
            </a:extLst>
          </p:cNvPr>
          <p:cNvSpPr txBox="1"/>
          <p:nvPr/>
        </p:nvSpPr>
        <p:spPr>
          <a:xfrm>
            <a:off x="-1" y="175153"/>
            <a:ext cx="12801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3200" b="1" kern="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ОНП ОТ 1 СЕНТЯБРЯ 2022 ГОДА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«СПРАВЕДЛИВОЕ ГОСУДАРСТВО. ЕДИНАЯ НАЦИЯ. БЛАГОПОЛУЧНОЕ ОБЩЕСТВО»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0D97EFB-246F-4082-B6F5-2B7A40AC6E94}"/>
              </a:ext>
            </a:extLst>
          </p:cNvPr>
          <p:cNvSpPr/>
          <p:nvPr/>
        </p:nvSpPr>
        <p:spPr>
          <a:xfrm>
            <a:off x="5580452" y="4720026"/>
            <a:ext cx="4289957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711200">
              <a:lnSpc>
                <a:spcPct val="90000"/>
              </a:lnSpc>
              <a:spcAft>
                <a:spcPts val="0"/>
              </a:spcAft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Проведение ревизии УК и УПК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C28F6C1-61D5-42E6-9BA4-9C94E59C5C4E}"/>
              </a:ext>
            </a:extLst>
          </p:cNvPr>
          <p:cNvSpPr/>
          <p:nvPr/>
        </p:nvSpPr>
        <p:spPr>
          <a:xfrm>
            <a:off x="3605762" y="1760665"/>
            <a:ext cx="7766871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711200">
              <a:lnSpc>
                <a:spcPct val="90000"/>
              </a:lnSpc>
              <a:spcAft>
                <a:spcPts val="0"/>
              </a:spcAft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Передача полномочий по коррекции УК и УПК Минюсту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35DB4A-8CDF-4C12-B653-9074717FB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312" y="2736289"/>
            <a:ext cx="799431" cy="79943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EEB3C9B-F46B-44D9-9C2F-228EDD95EC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8749" y="5712569"/>
            <a:ext cx="1134489" cy="113448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A70CF0D-47FE-4FA2-B941-B4E91AF044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8888" y="5798403"/>
            <a:ext cx="975247" cy="97524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4C6171F-D483-4252-93A0-02AC1020F9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4181" y="7488512"/>
            <a:ext cx="679814" cy="102425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C51DDA9-9689-4FA2-8FC8-4939458B08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48887" y="7513015"/>
            <a:ext cx="975247" cy="975247"/>
          </a:xfrm>
          <a:prstGeom prst="rect">
            <a:avLst/>
          </a:prstGeom>
        </p:spPr>
      </p:pic>
      <p:sp>
        <p:nvSpPr>
          <p:cNvPr id="13" name="Равнобедренный треугольник 12">
            <a:extLst>
              <a:ext uri="{FF2B5EF4-FFF2-40B4-BE49-F238E27FC236}">
                <a16:creationId xmlns:a16="http://schemas.microsoft.com/office/drawing/2014/main" id="{22F13A8A-1FE7-431E-8310-31681194E2E9}"/>
              </a:ext>
            </a:extLst>
          </p:cNvPr>
          <p:cNvSpPr/>
          <p:nvPr/>
        </p:nvSpPr>
        <p:spPr>
          <a:xfrm rot="5400000">
            <a:off x="2498800" y="6125231"/>
            <a:ext cx="217370" cy="38538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6" name="Равнобедренный треугольник 45">
            <a:extLst>
              <a:ext uri="{FF2B5EF4-FFF2-40B4-BE49-F238E27FC236}">
                <a16:creationId xmlns:a16="http://schemas.microsoft.com/office/drawing/2014/main" id="{F5D2B1DB-18C0-4C46-9B26-A23063BCCB55}"/>
              </a:ext>
            </a:extLst>
          </p:cNvPr>
          <p:cNvSpPr/>
          <p:nvPr/>
        </p:nvSpPr>
        <p:spPr>
          <a:xfrm rot="5400000">
            <a:off x="2510451" y="7799844"/>
            <a:ext cx="217370" cy="38538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7" name="Равнобедренный треугольник 46">
            <a:extLst>
              <a:ext uri="{FF2B5EF4-FFF2-40B4-BE49-F238E27FC236}">
                <a16:creationId xmlns:a16="http://schemas.microsoft.com/office/drawing/2014/main" id="{837D39EA-03BC-4199-AC50-F7AF98AB71E6}"/>
              </a:ext>
            </a:extLst>
          </p:cNvPr>
          <p:cNvSpPr/>
          <p:nvPr/>
        </p:nvSpPr>
        <p:spPr>
          <a:xfrm rot="5400000">
            <a:off x="7809439" y="6157422"/>
            <a:ext cx="217370" cy="38538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0" name="Равнобедренный треугольник 49">
            <a:extLst>
              <a:ext uri="{FF2B5EF4-FFF2-40B4-BE49-F238E27FC236}">
                <a16:creationId xmlns:a16="http://schemas.microsoft.com/office/drawing/2014/main" id="{B155CFB9-DBCA-4FF1-9999-CB04CD243145}"/>
              </a:ext>
            </a:extLst>
          </p:cNvPr>
          <p:cNvSpPr/>
          <p:nvPr/>
        </p:nvSpPr>
        <p:spPr>
          <a:xfrm rot="5400000">
            <a:off x="7809439" y="7799844"/>
            <a:ext cx="217370" cy="38538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11191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/>
          <p:cNvSpPr/>
          <p:nvPr/>
        </p:nvSpPr>
        <p:spPr>
          <a:xfrm>
            <a:off x="1" y="0"/>
            <a:ext cx="12801599" cy="1056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Arial Narrow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B6B92F2-D923-4E0D-9F3E-425D3E8318F2}"/>
              </a:ext>
            </a:extLst>
          </p:cNvPr>
          <p:cNvSpPr/>
          <p:nvPr/>
        </p:nvSpPr>
        <p:spPr>
          <a:xfrm>
            <a:off x="413688" y="1867415"/>
            <a:ext cx="343480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016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600" b="1" dirty="0">
                <a:solidFill>
                  <a:srgbClr val="0070C0"/>
                </a:solidFill>
                <a:latin typeface="Bahnschrift Condensed" panose="020B0502040204020203" pitchFamily="34" charset="0"/>
                <a:cs typeface="Calibri"/>
              </a:rPr>
              <a:t>Проведен </a:t>
            </a:r>
          </a:p>
          <a:p>
            <a:pPr algn="ctr" defTabSz="128016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600" b="1" dirty="0">
                <a:solidFill>
                  <a:srgbClr val="0070C0"/>
                </a:solidFill>
                <a:latin typeface="Bahnschrift Condensed" panose="020B0502040204020203" pitchFamily="34" charset="0"/>
                <a:cs typeface="Calibri"/>
              </a:rPr>
              <a:t>постатейный анализ </a:t>
            </a:r>
            <a:endParaRPr lang="ru-RU" sz="3600" b="1" dirty="0">
              <a:solidFill>
                <a:srgbClr val="0070C0"/>
              </a:solidFill>
              <a:latin typeface="Bahnschrift Condensed" panose="020B0502040204020203" pitchFamily="34" charset="0"/>
              <a:cs typeface="Calibri"/>
            </a:endParaRPr>
          </a:p>
        </p:txBody>
      </p:sp>
      <p:cxnSp>
        <p:nvCxnSpPr>
          <p:cNvPr id="20" name="Google Shape;609;p13">
            <a:extLst>
              <a:ext uri="{FF2B5EF4-FFF2-40B4-BE49-F238E27FC236}">
                <a16:creationId xmlns:a16="http://schemas.microsoft.com/office/drawing/2014/main" id="{B11EBDEF-4C0C-4CDC-BD75-91F2857D9845}"/>
              </a:ext>
            </a:extLst>
          </p:cNvPr>
          <p:cNvCxnSpPr>
            <a:cxnSpLocks/>
          </p:cNvCxnSpPr>
          <p:nvPr/>
        </p:nvCxnSpPr>
        <p:spPr>
          <a:xfrm>
            <a:off x="203672" y="3551010"/>
            <a:ext cx="12408138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3" name="Google Shape;624;p13">
            <a:extLst>
              <a:ext uri="{FF2B5EF4-FFF2-40B4-BE49-F238E27FC236}">
                <a16:creationId xmlns:a16="http://schemas.microsoft.com/office/drawing/2014/main" id="{6C2C1889-7476-4DE1-816D-45016F0B58A8}"/>
              </a:ext>
            </a:extLst>
          </p:cNvPr>
          <p:cNvSpPr txBox="1"/>
          <p:nvPr/>
        </p:nvSpPr>
        <p:spPr>
          <a:xfrm>
            <a:off x="4683520" y="1937364"/>
            <a:ext cx="2029500" cy="1172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6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b="1" dirty="0">
                <a:solidFill>
                  <a:srgbClr val="C00000"/>
                </a:solidFill>
                <a:latin typeface="Arial Narrow" pitchFamily="34" charset="0"/>
              </a:rPr>
              <a:t>485</a:t>
            </a:r>
            <a:r>
              <a:rPr lang="ru-RU" sz="6000" b="1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br>
              <a:rPr lang="ru-RU" sz="6000" b="1" dirty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sz="2800" b="1" dirty="0">
                <a:solidFill>
                  <a:srgbClr val="002060"/>
                </a:solidFill>
                <a:latin typeface="Bahnschrift Condensed" panose="020B0502040204020203" pitchFamily="34" charset="0"/>
                <a:sym typeface="Century Gothic"/>
              </a:rPr>
              <a:t>статей УК</a:t>
            </a:r>
            <a:endParaRPr lang="ru-RU" sz="2800" b="1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0" name="Freeform 14">
            <a:extLst>
              <a:ext uri="{FF2B5EF4-FFF2-40B4-BE49-F238E27FC236}">
                <a16:creationId xmlns:a16="http://schemas.microsoft.com/office/drawing/2014/main" id="{9CD1CF27-DD71-41FE-ADD9-5220BC688A64}"/>
              </a:ext>
            </a:extLst>
          </p:cNvPr>
          <p:cNvSpPr/>
          <p:nvPr/>
        </p:nvSpPr>
        <p:spPr>
          <a:xfrm rot="5400000">
            <a:off x="3213604" y="2284921"/>
            <a:ext cx="1828033" cy="146234"/>
          </a:xfrm>
          <a:custGeom>
            <a:avLst/>
            <a:gdLst>
              <a:gd name="connsiteX0" fmla="*/ 1710489 w 3420977"/>
              <a:gd name="connsiteY0" fmla="*/ 0 h 311604"/>
              <a:gd name="connsiteX1" fmla="*/ 1808351 w 3420977"/>
              <a:gd name="connsiteY1" fmla="*/ 168728 h 311604"/>
              <a:gd name="connsiteX2" fmla="*/ 3420977 w 3420977"/>
              <a:gd name="connsiteY2" fmla="*/ 168728 h 311604"/>
              <a:gd name="connsiteX3" fmla="*/ 3420977 w 3420977"/>
              <a:gd name="connsiteY3" fmla="*/ 311604 h 311604"/>
              <a:gd name="connsiteX4" fmla="*/ 0 w 3420977"/>
              <a:gd name="connsiteY4" fmla="*/ 311604 h 311604"/>
              <a:gd name="connsiteX5" fmla="*/ 0 w 3420977"/>
              <a:gd name="connsiteY5" fmla="*/ 168728 h 311604"/>
              <a:gd name="connsiteX6" fmla="*/ 1612626 w 3420977"/>
              <a:gd name="connsiteY6" fmla="*/ 168728 h 31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0977" h="311604">
                <a:moveTo>
                  <a:pt x="1710489" y="0"/>
                </a:moveTo>
                <a:lnTo>
                  <a:pt x="1808351" y="168728"/>
                </a:lnTo>
                <a:lnTo>
                  <a:pt x="3420977" y="168728"/>
                </a:lnTo>
                <a:lnTo>
                  <a:pt x="3420977" y="311604"/>
                </a:lnTo>
                <a:lnTo>
                  <a:pt x="0" y="311604"/>
                </a:lnTo>
                <a:lnTo>
                  <a:pt x="0" y="168728"/>
                </a:lnTo>
                <a:lnTo>
                  <a:pt x="1612626" y="1687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>
              <a:latin typeface="Arial Narrow" pitchFamily="34" charset="0"/>
            </a:endParaRPr>
          </a:p>
        </p:txBody>
      </p:sp>
      <p:cxnSp>
        <p:nvCxnSpPr>
          <p:cNvPr id="39" name="Google Shape;609;p13">
            <a:extLst>
              <a:ext uri="{FF2B5EF4-FFF2-40B4-BE49-F238E27FC236}">
                <a16:creationId xmlns:a16="http://schemas.microsoft.com/office/drawing/2014/main" id="{B11EBDEF-4C0C-4CDC-BD75-91F2857D9845}"/>
              </a:ext>
            </a:extLst>
          </p:cNvPr>
          <p:cNvCxnSpPr>
            <a:cxnSpLocks/>
          </p:cNvCxnSpPr>
          <p:nvPr/>
        </p:nvCxnSpPr>
        <p:spPr>
          <a:xfrm>
            <a:off x="181987" y="6168752"/>
            <a:ext cx="12429823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E05100C-51B1-75AA-6EB7-37A64A359B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5848" y="28485"/>
            <a:ext cx="945962" cy="945428"/>
          </a:xfrm>
          <a:prstGeom prst="rect">
            <a:avLst/>
          </a:prstGeom>
        </p:spPr>
      </p:pic>
      <p:sp>
        <p:nvSpPr>
          <p:cNvPr id="10" name="Freeform 14">
            <a:extLst>
              <a:ext uri="{FF2B5EF4-FFF2-40B4-BE49-F238E27FC236}">
                <a16:creationId xmlns:a16="http://schemas.microsoft.com/office/drawing/2014/main" id="{2AFF453B-4F40-CF33-AC9A-F4BAACC0594A}"/>
              </a:ext>
            </a:extLst>
          </p:cNvPr>
          <p:cNvSpPr/>
          <p:nvPr/>
        </p:nvSpPr>
        <p:spPr>
          <a:xfrm rot="5400000">
            <a:off x="8971980" y="4174677"/>
            <a:ext cx="644716" cy="151938"/>
          </a:xfrm>
          <a:custGeom>
            <a:avLst/>
            <a:gdLst>
              <a:gd name="connsiteX0" fmla="*/ 1710489 w 3420977"/>
              <a:gd name="connsiteY0" fmla="*/ 0 h 311604"/>
              <a:gd name="connsiteX1" fmla="*/ 1808351 w 3420977"/>
              <a:gd name="connsiteY1" fmla="*/ 168728 h 311604"/>
              <a:gd name="connsiteX2" fmla="*/ 3420977 w 3420977"/>
              <a:gd name="connsiteY2" fmla="*/ 168728 h 311604"/>
              <a:gd name="connsiteX3" fmla="*/ 3420977 w 3420977"/>
              <a:gd name="connsiteY3" fmla="*/ 311604 h 311604"/>
              <a:gd name="connsiteX4" fmla="*/ 0 w 3420977"/>
              <a:gd name="connsiteY4" fmla="*/ 311604 h 311604"/>
              <a:gd name="connsiteX5" fmla="*/ 0 w 3420977"/>
              <a:gd name="connsiteY5" fmla="*/ 168728 h 311604"/>
              <a:gd name="connsiteX6" fmla="*/ 1612626 w 3420977"/>
              <a:gd name="connsiteY6" fmla="*/ 168728 h 31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0977" h="311604">
                <a:moveTo>
                  <a:pt x="1710489" y="0"/>
                </a:moveTo>
                <a:lnTo>
                  <a:pt x="1808351" y="168728"/>
                </a:lnTo>
                <a:lnTo>
                  <a:pt x="3420977" y="168728"/>
                </a:lnTo>
                <a:lnTo>
                  <a:pt x="3420977" y="311604"/>
                </a:lnTo>
                <a:lnTo>
                  <a:pt x="0" y="311604"/>
                </a:lnTo>
                <a:lnTo>
                  <a:pt x="0" y="168728"/>
                </a:lnTo>
                <a:lnTo>
                  <a:pt x="1612626" y="1687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>
              <a:latin typeface="Arial Narrow" pitchFamily="34" charset="0"/>
            </a:endParaRPr>
          </a:p>
        </p:txBody>
      </p:sp>
      <p:sp>
        <p:nvSpPr>
          <p:cNvPr id="47" name="Google Shape;624;p13">
            <a:extLst>
              <a:ext uri="{FF2B5EF4-FFF2-40B4-BE49-F238E27FC236}">
                <a16:creationId xmlns:a16="http://schemas.microsoft.com/office/drawing/2014/main" id="{50DEBB20-9CF4-40B3-AF37-61BF699CAFA3}"/>
              </a:ext>
            </a:extLst>
          </p:cNvPr>
          <p:cNvSpPr txBox="1"/>
          <p:nvPr/>
        </p:nvSpPr>
        <p:spPr>
          <a:xfrm>
            <a:off x="6900077" y="1920280"/>
            <a:ext cx="2594185" cy="1172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6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b="1" dirty="0">
                <a:solidFill>
                  <a:srgbClr val="C00000"/>
                </a:solidFill>
                <a:latin typeface="Arial Narrow" pitchFamily="34" charset="0"/>
              </a:rPr>
              <a:t>666</a:t>
            </a:r>
            <a:r>
              <a:rPr lang="ru-RU" sz="6000" b="1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br>
              <a:rPr lang="ru-RU" sz="6000" b="1" dirty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sz="2800" b="1" dirty="0">
                <a:solidFill>
                  <a:srgbClr val="002060"/>
                </a:solidFill>
                <a:latin typeface="Bahnschrift Condensed" panose="020B0502040204020203" pitchFamily="34" charset="0"/>
                <a:sym typeface="Century Gothic"/>
              </a:rPr>
              <a:t>статей УПК</a:t>
            </a:r>
            <a:endParaRPr lang="ru-RU" sz="2800" b="1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8" name="Google Shape;624;p13">
            <a:extLst>
              <a:ext uri="{FF2B5EF4-FFF2-40B4-BE49-F238E27FC236}">
                <a16:creationId xmlns:a16="http://schemas.microsoft.com/office/drawing/2014/main" id="{19040331-54A0-4B5E-8ED9-08B423EEAD1C}"/>
              </a:ext>
            </a:extLst>
          </p:cNvPr>
          <p:cNvSpPr txBox="1"/>
          <p:nvPr/>
        </p:nvSpPr>
        <p:spPr>
          <a:xfrm>
            <a:off x="10339736" y="1911782"/>
            <a:ext cx="2029500" cy="1172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6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b="1" dirty="0">
                <a:solidFill>
                  <a:srgbClr val="C00000"/>
                </a:solidFill>
                <a:latin typeface="Arial Narrow" pitchFamily="34" charset="0"/>
              </a:rPr>
              <a:t>1151</a:t>
            </a:r>
            <a:br>
              <a:rPr lang="ru-RU" sz="6000" b="1" dirty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sz="2800" b="1" dirty="0">
                <a:solidFill>
                  <a:srgbClr val="002060"/>
                </a:solidFill>
                <a:latin typeface="Bahnschrift Condensed" panose="020B0502040204020203" pitchFamily="34" charset="0"/>
                <a:sym typeface="Century Gothic"/>
              </a:rPr>
              <a:t>всего</a:t>
            </a:r>
          </a:p>
        </p:txBody>
      </p:sp>
      <p:sp>
        <p:nvSpPr>
          <p:cNvPr id="50" name="Google Shape;624;p13">
            <a:extLst>
              <a:ext uri="{FF2B5EF4-FFF2-40B4-BE49-F238E27FC236}">
                <a16:creationId xmlns:a16="http://schemas.microsoft.com/office/drawing/2014/main" id="{D9E2A803-F005-47E2-8AEB-91E8277CC07E}"/>
              </a:ext>
            </a:extLst>
          </p:cNvPr>
          <p:cNvSpPr txBox="1"/>
          <p:nvPr/>
        </p:nvSpPr>
        <p:spPr>
          <a:xfrm>
            <a:off x="4475993" y="4097928"/>
            <a:ext cx="2232106" cy="157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65000"/>
              </a:lnSpc>
              <a:spcBef>
                <a:spcPts val="0"/>
              </a:spcBef>
              <a:spcAft>
                <a:spcPts val="0"/>
              </a:spcAft>
            </a:pPr>
            <a:endParaRPr lang="ru-RU" sz="2000" b="1" dirty="0">
              <a:solidFill>
                <a:srgbClr val="002060"/>
              </a:solidFill>
              <a:latin typeface="Bahnschrift Condensed" panose="020B0502040204020203" pitchFamily="34" charset="0"/>
              <a:sym typeface="Century Gothic"/>
            </a:endParaRPr>
          </a:p>
          <a:p>
            <a:pPr algn="ctr">
              <a:lnSpc>
                <a:spcPct val="6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Bahnschrift Condensed" panose="020B0502040204020203" pitchFamily="34" charset="0"/>
                <a:sym typeface="Century Gothic"/>
              </a:rPr>
              <a:t>более</a:t>
            </a:r>
          </a:p>
          <a:p>
            <a:pPr algn="ctr">
              <a:lnSpc>
                <a:spcPct val="65000"/>
              </a:lnSpc>
              <a:spcBef>
                <a:spcPts val="0"/>
              </a:spcBef>
              <a:spcAft>
                <a:spcPts val="0"/>
              </a:spcAft>
            </a:pPr>
            <a:endParaRPr lang="ru-RU" sz="2000" b="1" dirty="0">
              <a:solidFill>
                <a:srgbClr val="002060"/>
              </a:solidFill>
              <a:latin typeface="Arial Narrow" pitchFamily="34" charset="0"/>
              <a:sym typeface="Century Gothic"/>
            </a:endParaRPr>
          </a:p>
          <a:p>
            <a:pPr algn="ctr">
              <a:lnSpc>
                <a:spcPct val="6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Arial Narrow" pitchFamily="34" charset="0"/>
                <a:sym typeface="Century Gothic"/>
              </a:rPr>
              <a:t> </a:t>
            </a:r>
            <a:r>
              <a:rPr lang="ru-RU" sz="8000" b="1" dirty="0">
                <a:solidFill>
                  <a:srgbClr val="C00000"/>
                </a:solidFill>
                <a:latin typeface="Arial Narrow" pitchFamily="34" charset="0"/>
                <a:sym typeface="Century Gothic"/>
              </a:rPr>
              <a:t>1200</a:t>
            </a:r>
            <a:endParaRPr lang="ru-RU" sz="8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3" name="Номер слайда 1">
            <a:extLst>
              <a:ext uri="{FF2B5EF4-FFF2-40B4-BE49-F238E27FC236}">
                <a16:creationId xmlns:a16="http://schemas.microsoft.com/office/drawing/2014/main" id="{6EB09705-A552-43C4-A53B-76D5BBEEE4C2}"/>
              </a:ext>
            </a:extLst>
          </p:cNvPr>
          <p:cNvSpPr txBox="1">
            <a:spLocks/>
          </p:cNvSpPr>
          <p:nvPr/>
        </p:nvSpPr>
        <p:spPr>
          <a:xfrm>
            <a:off x="9624135" y="9014988"/>
            <a:ext cx="2987675" cy="51117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defTabSz="1279525" rtl="0" fontAlgn="base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639763" indent="-182563" algn="l" defTabSz="1279525" rtl="0" fontAlgn="base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1279525" indent="-365125" algn="l" defTabSz="1279525" rtl="0" fontAlgn="base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919288" indent="-547688" algn="l" defTabSz="1279525" rtl="0" fontAlgn="base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2559050" indent="-730250" algn="l" defTabSz="1279525" rtl="0" fontAlgn="base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5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5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5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5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r">
              <a:defRPr/>
            </a:pPr>
            <a:r>
              <a:rPr lang="ru-RU" sz="1600" dirty="0">
                <a:latin typeface="Arial Narrow" pitchFamily="34" charset="0"/>
              </a:rPr>
              <a:t>3</a:t>
            </a:r>
          </a:p>
        </p:txBody>
      </p:sp>
      <p:sp>
        <p:nvSpPr>
          <p:cNvPr id="34" name="Прямоугольник 25">
            <a:extLst>
              <a:ext uri="{FF2B5EF4-FFF2-40B4-BE49-F238E27FC236}">
                <a16:creationId xmlns:a16="http://schemas.microsoft.com/office/drawing/2014/main" id="{28D665D1-11E6-42FA-830E-82B9DAB98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7158" y="173204"/>
            <a:ext cx="93174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x-none" sz="3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ИТОГИ РАБОТЫ ПРОЕКТНОГО ОФИСА ПО РЕВИЗИИ УК И УПК</a:t>
            </a:r>
          </a:p>
        </p:txBody>
      </p:sp>
      <p:sp>
        <p:nvSpPr>
          <p:cNvPr id="35" name="Freeform 14">
            <a:extLst>
              <a:ext uri="{FF2B5EF4-FFF2-40B4-BE49-F238E27FC236}">
                <a16:creationId xmlns:a16="http://schemas.microsoft.com/office/drawing/2014/main" id="{20B2E759-BBDF-42F6-8C15-E41E318B2135}"/>
              </a:ext>
            </a:extLst>
          </p:cNvPr>
          <p:cNvSpPr/>
          <p:nvPr/>
        </p:nvSpPr>
        <p:spPr>
          <a:xfrm rot="5400000">
            <a:off x="8886443" y="2302848"/>
            <a:ext cx="1828033" cy="146234"/>
          </a:xfrm>
          <a:custGeom>
            <a:avLst/>
            <a:gdLst>
              <a:gd name="connsiteX0" fmla="*/ 1710489 w 3420977"/>
              <a:gd name="connsiteY0" fmla="*/ 0 h 311604"/>
              <a:gd name="connsiteX1" fmla="*/ 1808351 w 3420977"/>
              <a:gd name="connsiteY1" fmla="*/ 168728 h 311604"/>
              <a:gd name="connsiteX2" fmla="*/ 3420977 w 3420977"/>
              <a:gd name="connsiteY2" fmla="*/ 168728 h 311604"/>
              <a:gd name="connsiteX3" fmla="*/ 3420977 w 3420977"/>
              <a:gd name="connsiteY3" fmla="*/ 311604 h 311604"/>
              <a:gd name="connsiteX4" fmla="*/ 0 w 3420977"/>
              <a:gd name="connsiteY4" fmla="*/ 311604 h 311604"/>
              <a:gd name="connsiteX5" fmla="*/ 0 w 3420977"/>
              <a:gd name="connsiteY5" fmla="*/ 168728 h 311604"/>
              <a:gd name="connsiteX6" fmla="*/ 1612626 w 3420977"/>
              <a:gd name="connsiteY6" fmla="*/ 168728 h 31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0977" h="311604">
                <a:moveTo>
                  <a:pt x="1710489" y="0"/>
                </a:moveTo>
                <a:lnTo>
                  <a:pt x="1808351" y="168728"/>
                </a:lnTo>
                <a:lnTo>
                  <a:pt x="3420977" y="168728"/>
                </a:lnTo>
                <a:lnTo>
                  <a:pt x="3420977" y="311604"/>
                </a:lnTo>
                <a:lnTo>
                  <a:pt x="0" y="311604"/>
                </a:lnTo>
                <a:lnTo>
                  <a:pt x="0" y="168728"/>
                </a:lnTo>
                <a:lnTo>
                  <a:pt x="1612626" y="1687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>
              <a:latin typeface="Arial Narrow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A8BFA88C-9B03-4AB6-9EF3-57856B4D6712}"/>
              </a:ext>
            </a:extLst>
          </p:cNvPr>
          <p:cNvSpPr/>
          <p:nvPr/>
        </p:nvSpPr>
        <p:spPr>
          <a:xfrm>
            <a:off x="413374" y="4564904"/>
            <a:ext cx="343480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016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600" b="1" dirty="0">
                <a:solidFill>
                  <a:srgbClr val="0070C0"/>
                </a:solidFill>
                <a:latin typeface="Bahnschrift Condensed" panose="020B0502040204020203" pitchFamily="34" charset="0"/>
                <a:cs typeface="Calibri"/>
              </a:rPr>
              <a:t>Рассмотрено</a:t>
            </a:r>
            <a:endParaRPr lang="ru-RU" sz="3600" b="1" dirty="0">
              <a:solidFill>
                <a:srgbClr val="0070C0"/>
              </a:solidFill>
              <a:latin typeface="Bahnschrift Condensed" panose="020B0502040204020203" pitchFamily="34" charset="0"/>
              <a:cs typeface="Calibri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92B7777B-4525-4228-BA74-040EB2540396}"/>
              </a:ext>
            </a:extLst>
          </p:cNvPr>
          <p:cNvSpPr/>
          <p:nvPr/>
        </p:nvSpPr>
        <p:spPr>
          <a:xfrm>
            <a:off x="6710698" y="4860369"/>
            <a:ext cx="2400267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8016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600" b="1" dirty="0">
                <a:solidFill>
                  <a:srgbClr val="002060"/>
                </a:solidFill>
                <a:latin typeface="Bahnschrift Condensed" panose="020B0502040204020203" pitchFamily="34" charset="0"/>
                <a:cs typeface="Calibri"/>
              </a:rPr>
              <a:t>предложений</a:t>
            </a:r>
            <a:endParaRPr lang="ru-RU" sz="3600" b="1" dirty="0">
              <a:solidFill>
                <a:srgbClr val="002060"/>
              </a:solidFill>
              <a:latin typeface="Bahnschrift Condensed" panose="020B0502040204020203" pitchFamily="34" charset="0"/>
              <a:cs typeface="Calibri"/>
            </a:endParaRPr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6D5637E2-DAA5-47FD-9841-C41970AA9230}"/>
              </a:ext>
            </a:extLst>
          </p:cNvPr>
          <p:cNvSpPr/>
          <p:nvPr/>
        </p:nvSpPr>
        <p:spPr>
          <a:xfrm rot="5400000">
            <a:off x="3222274" y="4803112"/>
            <a:ext cx="1901431" cy="162334"/>
          </a:xfrm>
          <a:custGeom>
            <a:avLst/>
            <a:gdLst>
              <a:gd name="connsiteX0" fmla="*/ 1710489 w 3420977"/>
              <a:gd name="connsiteY0" fmla="*/ 0 h 311604"/>
              <a:gd name="connsiteX1" fmla="*/ 1808351 w 3420977"/>
              <a:gd name="connsiteY1" fmla="*/ 168728 h 311604"/>
              <a:gd name="connsiteX2" fmla="*/ 3420977 w 3420977"/>
              <a:gd name="connsiteY2" fmla="*/ 168728 h 311604"/>
              <a:gd name="connsiteX3" fmla="*/ 3420977 w 3420977"/>
              <a:gd name="connsiteY3" fmla="*/ 311604 h 311604"/>
              <a:gd name="connsiteX4" fmla="*/ 0 w 3420977"/>
              <a:gd name="connsiteY4" fmla="*/ 311604 h 311604"/>
              <a:gd name="connsiteX5" fmla="*/ 0 w 3420977"/>
              <a:gd name="connsiteY5" fmla="*/ 168728 h 311604"/>
              <a:gd name="connsiteX6" fmla="*/ 1612626 w 3420977"/>
              <a:gd name="connsiteY6" fmla="*/ 168728 h 31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0977" h="311604">
                <a:moveTo>
                  <a:pt x="1710489" y="0"/>
                </a:moveTo>
                <a:lnTo>
                  <a:pt x="1808351" y="168728"/>
                </a:lnTo>
                <a:lnTo>
                  <a:pt x="3420977" y="168728"/>
                </a:lnTo>
                <a:lnTo>
                  <a:pt x="3420977" y="311604"/>
                </a:lnTo>
                <a:lnTo>
                  <a:pt x="0" y="311604"/>
                </a:lnTo>
                <a:lnTo>
                  <a:pt x="0" y="168728"/>
                </a:lnTo>
                <a:lnTo>
                  <a:pt x="1612626" y="1687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>
              <a:latin typeface="Arial Narrow" pitchFamily="34" charset="0"/>
            </a:endParaRPr>
          </a:p>
        </p:txBody>
      </p:sp>
      <p:sp>
        <p:nvSpPr>
          <p:cNvPr id="43" name="Freeform 14">
            <a:extLst>
              <a:ext uri="{FF2B5EF4-FFF2-40B4-BE49-F238E27FC236}">
                <a16:creationId xmlns:a16="http://schemas.microsoft.com/office/drawing/2014/main" id="{A0894D49-175B-4289-BEFA-20EA6D9D6550}"/>
              </a:ext>
            </a:extLst>
          </p:cNvPr>
          <p:cNvSpPr/>
          <p:nvPr/>
        </p:nvSpPr>
        <p:spPr>
          <a:xfrm rot="5400000">
            <a:off x="8971980" y="4798750"/>
            <a:ext cx="644716" cy="151938"/>
          </a:xfrm>
          <a:custGeom>
            <a:avLst/>
            <a:gdLst>
              <a:gd name="connsiteX0" fmla="*/ 1710489 w 3420977"/>
              <a:gd name="connsiteY0" fmla="*/ 0 h 311604"/>
              <a:gd name="connsiteX1" fmla="*/ 1808351 w 3420977"/>
              <a:gd name="connsiteY1" fmla="*/ 168728 h 311604"/>
              <a:gd name="connsiteX2" fmla="*/ 3420977 w 3420977"/>
              <a:gd name="connsiteY2" fmla="*/ 168728 h 311604"/>
              <a:gd name="connsiteX3" fmla="*/ 3420977 w 3420977"/>
              <a:gd name="connsiteY3" fmla="*/ 311604 h 311604"/>
              <a:gd name="connsiteX4" fmla="*/ 0 w 3420977"/>
              <a:gd name="connsiteY4" fmla="*/ 311604 h 311604"/>
              <a:gd name="connsiteX5" fmla="*/ 0 w 3420977"/>
              <a:gd name="connsiteY5" fmla="*/ 168728 h 311604"/>
              <a:gd name="connsiteX6" fmla="*/ 1612626 w 3420977"/>
              <a:gd name="connsiteY6" fmla="*/ 168728 h 31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0977" h="311604">
                <a:moveTo>
                  <a:pt x="1710489" y="0"/>
                </a:moveTo>
                <a:lnTo>
                  <a:pt x="1808351" y="168728"/>
                </a:lnTo>
                <a:lnTo>
                  <a:pt x="3420977" y="168728"/>
                </a:lnTo>
                <a:lnTo>
                  <a:pt x="3420977" y="311604"/>
                </a:lnTo>
                <a:lnTo>
                  <a:pt x="0" y="311604"/>
                </a:lnTo>
                <a:lnTo>
                  <a:pt x="0" y="168728"/>
                </a:lnTo>
                <a:lnTo>
                  <a:pt x="1612626" y="1687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>
              <a:latin typeface="Arial Narrow" pitchFamily="34" charset="0"/>
            </a:endParaRPr>
          </a:p>
        </p:txBody>
      </p:sp>
      <p:sp>
        <p:nvSpPr>
          <p:cNvPr id="45" name="Freeform 14">
            <a:extLst>
              <a:ext uri="{FF2B5EF4-FFF2-40B4-BE49-F238E27FC236}">
                <a16:creationId xmlns:a16="http://schemas.microsoft.com/office/drawing/2014/main" id="{61C3A36A-4075-4F58-B4E4-302158156CBF}"/>
              </a:ext>
            </a:extLst>
          </p:cNvPr>
          <p:cNvSpPr/>
          <p:nvPr/>
        </p:nvSpPr>
        <p:spPr>
          <a:xfrm rot="5400000">
            <a:off x="8971980" y="5422823"/>
            <a:ext cx="644716" cy="151938"/>
          </a:xfrm>
          <a:custGeom>
            <a:avLst/>
            <a:gdLst>
              <a:gd name="connsiteX0" fmla="*/ 1710489 w 3420977"/>
              <a:gd name="connsiteY0" fmla="*/ 0 h 311604"/>
              <a:gd name="connsiteX1" fmla="*/ 1808351 w 3420977"/>
              <a:gd name="connsiteY1" fmla="*/ 168728 h 311604"/>
              <a:gd name="connsiteX2" fmla="*/ 3420977 w 3420977"/>
              <a:gd name="connsiteY2" fmla="*/ 168728 h 311604"/>
              <a:gd name="connsiteX3" fmla="*/ 3420977 w 3420977"/>
              <a:gd name="connsiteY3" fmla="*/ 311604 h 311604"/>
              <a:gd name="connsiteX4" fmla="*/ 0 w 3420977"/>
              <a:gd name="connsiteY4" fmla="*/ 311604 h 311604"/>
              <a:gd name="connsiteX5" fmla="*/ 0 w 3420977"/>
              <a:gd name="connsiteY5" fmla="*/ 168728 h 311604"/>
              <a:gd name="connsiteX6" fmla="*/ 1612626 w 3420977"/>
              <a:gd name="connsiteY6" fmla="*/ 168728 h 31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0977" h="311604">
                <a:moveTo>
                  <a:pt x="1710489" y="0"/>
                </a:moveTo>
                <a:lnTo>
                  <a:pt x="1808351" y="168728"/>
                </a:lnTo>
                <a:lnTo>
                  <a:pt x="3420977" y="168728"/>
                </a:lnTo>
                <a:lnTo>
                  <a:pt x="3420977" y="311604"/>
                </a:lnTo>
                <a:lnTo>
                  <a:pt x="0" y="311604"/>
                </a:lnTo>
                <a:lnTo>
                  <a:pt x="0" y="168728"/>
                </a:lnTo>
                <a:lnTo>
                  <a:pt x="1612626" y="1687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>
              <a:latin typeface="Arial Narrow" pitchFamily="34" charset="0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8B418F91-B871-4497-BFAC-B5A447566147}"/>
              </a:ext>
            </a:extLst>
          </p:cNvPr>
          <p:cNvSpPr/>
          <p:nvPr/>
        </p:nvSpPr>
        <p:spPr>
          <a:xfrm>
            <a:off x="9767728" y="3910603"/>
            <a:ext cx="281831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8016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600" b="1" dirty="0">
                <a:solidFill>
                  <a:srgbClr val="002060"/>
                </a:solidFill>
                <a:latin typeface="Bahnschrift Condensed" panose="020B0502040204020203" pitchFamily="34" charset="0"/>
                <a:cs typeface="Calibri"/>
              </a:rPr>
              <a:t>госорганов</a:t>
            </a:r>
            <a:endParaRPr lang="ru-RU" sz="3600" b="1" dirty="0">
              <a:solidFill>
                <a:srgbClr val="002060"/>
              </a:solidFill>
              <a:latin typeface="Bahnschrift Condensed" panose="020B0502040204020203" pitchFamily="34" charset="0"/>
              <a:cs typeface="Calibri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3440E438-F5FB-4575-AB44-F289DD23B295}"/>
              </a:ext>
            </a:extLst>
          </p:cNvPr>
          <p:cNvSpPr/>
          <p:nvPr/>
        </p:nvSpPr>
        <p:spPr>
          <a:xfrm>
            <a:off x="9767728" y="4590634"/>
            <a:ext cx="281831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8016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600" b="1" dirty="0">
                <a:solidFill>
                  <a:srgbClr val="002060"/>
                </a:solidFill>
                <a:latin typeface="Bahnschrift Condensed" panose="020B0502040204020203" pitchFamily="34" charset="0"/>
                <a:cs typeface="Calibri"/>
              </a:rPr>
              <a:t>адвокатуры</a:t>
            </a:r>
            <a:endParaRPr lang="ru-RU" sz="3600" b="1" dirty="0">
              <a:solidFill>
                <a:srgbClr val="002060"/>
              </a:solidFill>
              <a:latin typeface="Bahnschrift Condensed" panose="020B0502040204020203" pitchFamily="34" charset="0"/>
              <a:cs typeface="Calibri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BE0BF298-32F6-4A5B-BCAB-A1753462DFEB}"/>
              </a:ext>
            </a:extLst>
          </p:cNvPr>
          <p:cNvSpPr/>
          <p:nvPr/>
        </p:nvSpPr>
        <p:spPr>
          <a:xfrm>
            <a:off x="9767728" y="5224310"/>
            <a:ext cx="281831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8016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600" b="1" dirty="0">
                <a:solidFill>
                  <a:srgbClr val="002060"/>
                </a:solidFill>
                <a:latin typeface="Bahnschrift Condensed" panose="020B0502040204020203" pitchFamily="34" charset="0"/>
                <a:cs typeface="Calibri"/>
              </a:rPr>
              <a:t>НПП «Атамекен»</a:t>
            </a:r>
            <a:endParaRPr lang="ru-RU" sz="3600" b="1" dirty="0">
              <a:solidFill>
                <a:srgbClr val="002060"/>
              </a:solidFill>
              <a:latin typeface="Bahnschrift Condensed" panose="020B0502040204020203" pitchFamily="34" charset="0"/>
              <a:cs typeface="Calibri"/>
            </a:endParaRPr>
          </a:p>
        </p:txBody>
      </p: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38A79115-8005-4257-A706-C931EDFBC46E}"/>
              </a:ext>
            </a:extLst>
          </p:cNvPr>
          <p:cNvGrpSpPr/>
          <p:nvPr/>
        </p:nvGrpSpPr>
        <p:grpSpPr>
          <a:xfrm>
            <a:off x="2152328" y="6512909"/>
            <a:ext cx="6447221" cy="3336875"/>
            <a:chOff x="3087874" y="1758133"/>
            <a:chExt cx="6447221" cy="3336875"/>
          </a:xfrm>
        </p:grpSpPr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id="{FC208ECB-EA92-4768-8EC3-B4CB167A4DB5}"/>
                </a:ext>
              </a:extLst>
            </p:cNvPr>
            <p:cNvSpPr/>
            <p:nvPr/>
          </p:nvSpPr>
          <p:spPr>
            <a:xfrm>
              <a:off x="3270400" y="1758133"/>
              <a:ext cx="2303084" cy="333687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963A49E-798E-4F40-BE4B-690C01568476}"/>
                </a:ext>
              </a:extLst>
            </p:cNvPr>
            <p:cNvSpPr txBox="1"/>
            <p:nvPr/>
          </p:nvSpPr>
          <p:spPr>
            <a:xfrm>
              <a:off x="3087874" y="1903037"/>
              <a:ext cx="6447221" cy="11273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80010" bIns="80010" numCol="1" spcCol="1270" anchor="t" anchorCtr="0">
              <a:noAutofit/>
            </a:bodyPr>
            <a:lstStyle/>
            <a:p>
              <a:pPr marL="0" lvl="0" indent="0" algn="l" defTabSz="933450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ru-RU" sz="3600" b="1" kern="1200" dirty="0">
                  <a:solidFill>
                    <a:srgbClr val="002060"/>
                  </a:solidFill>
                  <a:latin typeface="Bahnschrift Condensed" panose="020B0502040204020203" pitchFamily="34" charset="0"/>
                </a:rPr>
                <a:t>И</a:t>
              </a:r>
              <a:r>
                <a:rPr lang="ru-RU" altLang="x-none" sz="3600" b="1" kern="1200" dirty="0">
                  <a:solidFill>
                    <a:srgbClr val="002060"/>
                  </a:solidFill>
                  <a:latin typeface="Bahnschrift Condensed" panose="020B0502040204020203" pitchFamily="34" charset="0"/>
                </a:rPr>
                <a:t>зучены предложения </a:t>
              </a:r>
            </a:p>
            <a:p>
              <a:pPr marL="0" lvl="0" indent="0" algn="l" defTabSz="933450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ru-RU" altLang="x-none" sz="3600" b="1" kern="1200" dirty="0">
                  <a:solidFill>
                    <a:srgbClr val="002060"/>
                  </a:solidFill>
                  <a:latin typeface="Bahnschrift Condensed" panose="020B0502040204020203" pitchFamily="34" charset="0"/>
                </a:rPr>
                <a:t>известных ученых-юристов:</a:t>
              </a:r>
            </a:p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3600" kern="1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41D6948-CD62-4DA0-9DAD-26F137F741D9}"/>
              </a:ext>
            </a:extLst>
          </p:cNvPr>
          <p:cNvSpPr/>
          <p:nvPr/>
        </p:nvSpPr>
        <p:spPr>
          <a:xfrm>
            <a:off x="2152328" y="7857719"/>
            <a:ext cx="5498295" cy="94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33450">
              <a:lnSpc>
                <a:spcPct val="90000"/>
              </a:lnSpc>
              <a:spcAft>
                <a:spcPts val="600"/>
              </a:spcAft>
            </a:pPr>
            <a:r>
              <a:rPr lang="ru-RU" sz="28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Ахпанов</a:t>
            </a:r>
            <a:r>
              <a:rPr lang="ru-RU" sz="28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А.Н., </a:t>
            </a:r>
            <a:r>
              <a:rPr lang="ru-RU" sz="28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Борчашвили</a:t>
            </a:r>
            <a:r>
              <a:rPr lang="ru-RU" sz="28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И.Ш.,</a:t>
            </a:r>
          </a:p>
          <a:p>
            <a:pPr lvl="0" defTabSz="933450">
              <a:lnSpc>
                <a:spcPct val="90000"/>
              </a:lnSpc>
              <a:spcAft>
                <a:spcPts val="600"/>
              </a:spcAft>
            </a:pPr>
            <a:r>
              <a:rPr lang="ru-RU" sz="28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Когамов</a:t>
            </a:r>
            <a:r>
              <a:rPr lang="ru-RU" sz="28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М.Ч., Рахметов С.М., </a:t>
            </a:r>
            <a:r>
              <a:rPr lang="ru-RU" sz="28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Сарпеков</a:t>
            </a:r>
            <a:r>
              <a:rPr lang="ru-RU" sz="28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Р.К.</a:t>
            </a:r>
            <a:endParaRPr lang="ru-KZ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A255224-D083-44DC-A233-657F608372BB}"/>
              </a:ext>
            </a:extLst>
          </p:cNvPr>
          <p:cNvSpPr/>
          <p:nvPr/>
        </p:nvSpPr>
        <p:spPr>
          <a:xfrm>
            <a:off x="9151153" y="6581505"/>
            <a:ext cx="2987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x-none" sz="36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Подготовлен </a:t>
            </a:r>
          </a:p>
          <a:p>
            <a:pPr lvl="0" algn="ctr"/>
            <a:r>
              <a:rPr lang="ru-RU" altLang="x-none" sz="36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проект закона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6E5FCBD-4310-4B79-AD15-F179D58631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4071" y="6450791"/>
            <a:ext cx="1416224" cy="141622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0449FFB-B353-41B0-99BB-7C7B33FECF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108" y="6592261"/>
            <a:ext cx="1127358" cy="1127358"/>
          </a:xfrm>
          <a:prstGeom prst="rect">
            <a:avLst/>
          </a:prstGeom>
        </p:spPr>
      </p:pic>
      <p:sp>
        <p:nvSpPr>
          <p:cNvPr id="31" name="Равнобедренный треугольник 30">
            <a:extLst>
              <a:ext uri="{FF2B5EF4-FFF2-40B4-BE49-F238E27FC236}">
                <a16:creationId xmlns:a16="http://schemas.microsoft.com/office/drawing/2014/main" id="{5E74859B-7E4F-4BDB-9B58-B7FDE8C0190B}"/>
              </a:ext>
            </a:extLst>
          </p:cNvPr>
          <p:cNvSpPr/>
          <p:nvPr/>
        </p:nvSpPr>
        <p:spPr>
          <a:xfrm rot="5400000">
            <a:off x="4162062" y="2165346"/>
            <a:ext cx="217370" cy="38538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32" name="Равнобедренный треугольник 31">
            <a:extLst>
              <a:ext uri="{FF2B5EF4-FFF2-40B4-BE49-F238E27FC236}">
                <a16:creationId xmlns:a16="http://schemas.microsoft.com/office/drawing/2014/main" id="{C2EDFBC0-6A29-404B-8002-54517F898E0A}"/>
              </a:ext>
            </a:extLst>
          </p:cNvPr>
          <p:cNvSpPr/>
          <p:nvPr/>
        </p:nvSpPr>
        <p:spPr>
          <a:xfrm rot="5400000">
            <a:off x="4211627" y="4691585"/>
            <a:ext cx="217370" cy="38538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6" name="Равнобедренный треугольник 35">
            <a:extLst>
              <a:ext uri="{FF2B5EF4-FFF2-40B4-BE49-F238E27FC236}">
                <a16:creationId xmlns:a16="http://schemas.microsoft.com/office/drawing/2014/main" id="{6B4DD314-B572-412D-B65F-22A607C1B65E}"/>
              </a:ext>
            </a:extLst>
          </p:cNvPr>
          <p:cNvSpPr/>
          <p:nvPr/>
        </p:nvSpPr>
        <p:spPr>
          <a:xfrm rot="5400000">
            <a:off x="9851735" y="2163470"/>
            <a:ext cx="217370" cy="38538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7" name="Равнобедренный треугольник 36">
            <a:extLst>
              <a:ext uri="{FF2B5EF4-FFF2-40B4-BE49-F238E27FC236}">
                <a16:creationId xmlns:a16="http://schemas.microsoft.com/office/drawing/2014/main" id="{B65133F4-1D77-4190-A820-505392DBF5EE}"/>
              </a:ext>
            </a:extLst>
          </p:cNvPr>
          <p:cNvSpPr/>
          <p:nvPr/>
        </p:nvSpPr>
        <p:spPr>
          <a:xfrm rot="5400000">
            <a:off x="9310665" y="4053809"/>
            <a:ext cx="217370" cy="38538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2" name="Равнобедренный треугольник 41">
            <a:extLst>
              <a:ext uri="{FF2B5EF4-FFF2-40B4-BE49-F238E27FC236}">
                <a16:creationId xmlns:a16="http://schemas.microsoft.com/office/drawing/2014/main" id="{5A5B7939-AE01-4962-B1D8-D0C384C90216}"/>
              </a:ext>
            </a:extLst>
          </p:cNvPr>
          <p:cNvSpPr/>
          <p:nvPr/>
        </p:nvSpPr>
        <p:spPr>
          <a:xfrm rot="5400000">
            <a:off x="9310665" y="4687536"/>
            <a:ext cx="217370" cy="38538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4" name="Равнобедренный треугольник 43">
            <a:extLst>
              <a:ext uri="{FF2B5EF4-FFF2-40B4-BE49-F238E27FC236}">
                <a16:creationId xmlns:a16="http://schemas.microsoft.com/office/drawing/2014/main" id="{8422F4E9-383C-4717-8295-3A41D62FD50D}"/>
              </a:ext>
            </a:extLst>
          </p:cNvPr>
          <p:cNvSpPr/>
          <p:nvPr/>
        </p:nvSpPr>
        <p:spPr>
          <a:xfrm rot="5400000">
            <a:off x="9311069" y="5304114"/>
            <a:ext cx="217370" cy="38538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9693249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41A82CB-298F-4E4D-84A7-B941A81BA011}"/>
              </a:ext>
            </a:extLst>
          </p:cNvPr>
          <p:cNvSpPr/>
          <p:nvPr/>
        </p:nvSpPr>
        <p:spPr>
          <a:xfrm>
            <a:off x="1" y="0"/>
            <a:ext cx="12801599" cy="1056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06BC3D-6D92-41DC-8BDB-BB1629DB3D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5848" y="28485"/>
            <a:ext cx="945962" cy="945428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EA383B-BBE6-4F8B-9C57-ADE952FC2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24135" y="8915196"/>
            <a:ext cx="2987675" cy="511175"/>
          </a:xfrm>
        </p:spPr>
        <p:txBody>
          <a:bodyPr/>
          <a:lstStyle/>
          <a:p>
            <a:pPr>
              <a:defRPr/>
            </a:pPr>
            <a:fld id="{1875025A-2642-484D-B48A-546EC119374B}" type="slidenum">
              <a:rPr lang="ru-RU" sz="1600" smtClean="0">
                <a:solidFill>
                  <a:schemeClr val="tx1"/>
                </a:solidFill>
                <a:latin typeface="Arial Narrow" pitchFamily="34" charset="0"/>
              </a:rPr>
              <a:pPr>
                <a:defRPr/>
              </a:pPr>
              <a:t>4</a:t>
            </a:fld>
            <a:endParaRPr lang="ru-RU" sz="16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" name="Прямоугольник 1">
            <a:extLst>
              <a:ext uri="{FF2B5EF4-FFF2-40B4-BE49-F238E27FC236}">
                <a16:creationId xmlns:a16="http://schemas.microsoft.com/office/drawing/2014/main" id="{7751EAA0-8B6A-41FC-9CD5-4815B5CD3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2084" y="176903"/>
            <a:ext cx="100574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ПРОЕКТ ЗАКОНА СБАЛАНСИРОВАННО УЧЕЛ ВОПРОСЫ:</a:t>
            </a:r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BB793704-56CD-4C14-8139-30523C41C1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6697947"/>
              </p:ext>
            </p:extLst>
          </p:nvPr>
        </p:nvGraphicFramePr>
        <p:xfrm>
          <a:off x="1936304" y="1667734"/>
          <a:ext cx="10057432" cy="7041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04B921C-EBBB-4B87-8473-BAE9D59290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0134" y="1667734"/>
            <a:ext cx="2017966" cy="200388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B645ED-0A9C-4EE7-8CE3-2E15FFE40A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9149" y="3822613"/>
            <a:ext cx="2439936" cy="232615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7B93CB9-5EA0-4F42-8B49-802E7AFF32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6040" y="6265991"/>
            <a:ext cx="2326154" cy="232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955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E18ACD0-FD78-41A7-91D6-DF2B6F4F40E2}"/>
              </a:ext>
            </a:extLst>
          </p:cNvPr>
          <p:cNvSpPr/>
          <p:nvPr/>
        </p:nvSpPr>
        <p:spPr>
          <a:xfrm>
            <a:off x="1" y="0"/>
            <a:ext cx="12801599" cy="1056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10D96A2-B1A8-49DA-9189-A3BB0B8DAD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5848" y="28485"/>
            <a:ext cx="945962" cy="945428"/>
          </a:xfrm>
          <a:prstGeom prst="rect">
            <a:avLst/>
          </a:prstGeom>
        </p:spPr>
      </p:pic>
      <p:sp>
        <p:nvSpPr>
          <p:cNvPr id="13" name="Номер слайда 1">
            <a:extLst>
              <a:ext uri="{FF2B5EF4-FFF2-40B4-BE49-F238E27FC236}">
                <a16:creationId xmlns:a16="http://schemas.microsoft.com/office/drawing/2014/main" id="{1690372B-DA79-4656-A614-186D239A0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27368" y="8873698"/>
            <a:ext cx="2987675" cy="511175"/>
          </a:xfrm>
        </p:spPr>
        <p:txBody>
          <a:bodyPr/>
          <a:lstStyle/>
          <a:p>
            <a:pPr>
              <a:defRPr/>
            </a:pPr>
            <a:fld id="{41CB6FBB-23B5-436A-8DDC-A68A54A073B3}" type="slidenum">
              <a:rPr lang="ru-RU" sz="1600" smtClean="0">
                <a:solidFill>
                  <a:schemeClr val="tx1"/>
                </a:solidFill>
                <a:latin typeface="Arial Narrow" pitchFamily="34" charset="0"/>
              </a:rPr>
              <a:pPr>
                <a:defRPr/>
              </a:pPr>
              <a:t>5</a:t>
            </a:fld>
            <a:endParaRPr lang="ru-RU" sz="16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8BEDCE-8C6C-AECF-F039-E03B01949000}"/>
              </a:ext>
            </a:extLst>
          </p:cNvPr>
          <p:cNvSpPr txBox="1"/>
          <p:nvPr/>
        </p:nvSpPr>
        <p:spPr>
          <a:xfrm>
            <a:off x="495945" y="204926"/>
            <a:ext cx="118097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УСИЛЕНИЕ ЗАЩИТЫ ПРАВ ГРАЖДАН И ПРЕДПРИНИМАТЕЛЕЙ - 1</a:t>
            </a:r>
            <a:endParaRPr lang="x-none" sz="3600" b="1" dirty="0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0A329B-2446-6E79-3E6C-E5CB388DCA03}"/>
              </a:ext>
            </a:extLst>
          </p:cNvPr>
          <p:cNvSpPr txBox="1"/>
          <p:nvPr/>
        </p:nvSpPr>
        <p:spPr>
          <a:xfrm>
            <a:off x="1568208" y="1620288"/>
            <a:ext cx="856895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Исключение необоснованного вовлечения граждан в орбиту уголовного преследования, путем запрета регистрации в ЕРДР уголовного дела, где: </a:t>
            </a:r>
          </a:p>
          <a:p>
            <a:pPr lvl="0" algn="just"/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1) специалистом правоохранительного органа не подтвержден ущерб; </a:t>
            </a:r>
            <a:endParaRPr lang="x-none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D3B5D4-7602-9475-25AF-EAD41203D54A}"/>
              </a:ext>
            </a:extLst>
          </p:cNvPr>
          <p:cNvSpPr txBox="1"/>
          <p:nvPr/>
        </p:nvSpPr>
        <p:spPr>
          <a:xfrm>
            <a:off x="1600787" y="5360364"/>
            <a:ext cx="10585574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1066800">
              <a:lnSpc>
                <a:spcPct val="90000"/>
              </a:lnSpc>
              <a:spcAft>
                <a:spcPct val="35000"/>
              </a:spcAft>
            </a:pPr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  <a:cs typeface="+mn-cs"/>
              </a:rPr>
              <a:t>Исключение возможности возврата дела прокурору для «доработки», предусматривающей восполнение неполноты досудебного расследования</a:t>
            </a:r>
            <a:endParaRPr lang="x-none" sz="2800" kern="1200" dirty="0">
              <a:solidFill>
                <a:srgbClr val="002060"/>
              </a:solidFill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7FA9DA-EB8F-F3D9-4179-3DDE91A231A6}"/>
              </a:ext>
            </a:extLst>
          </p:cNvPr>
          <p:cNvSpPr txBox="1"/>
          <p:nvPr/>
        </p:nvSpPr>
        <p:spPr>
          <a:xfrm>
            <a:off x="1560042" y="6523472"/>
            <a:ext cx="10614274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10668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  <a:cs typeface="+mn-cs"/>
              </a:rPr>
              <a:t>Установление обязательного согласования с прокурором производства ревизии и проверки субъектов предпринимательства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9D21B0-CE9D-A940-09F9-E63ADA6FABB4}"/>
              </a:ext>
            </a:extLst>
          </p:cNvPr>
          <p:cNvSpPr txBox="1"/>
          <p:nvPr/>
        </p:nvSpPr>
        <p:spPr>
          <a:xfrm>
            <a:off x="1563921" y="7685509"/>
            <a:ext cx="10614274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10668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  <a:cs typeface="+mn-cs"/>
              </a:rPr>
              <a:t>Установление 10-суточного срока действия санкции по осуществлению обыска, личного обыска и выемки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FAA95B9-5EE6-2714-A689-38F4A2FD1E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26" y="1845130"/>
            <a:ext cx="521842" cy="54394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E1CAD1-4D30-06DC-7264-903ED33C32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13" y="5522359"/>
            <a:ext cx="521842" cy="5439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5BEA58-A6B8-3169-600F-CCB7378745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90" y="6725231"/>
            <a:ext cx="521842" cy="5439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DF2204-FEC1-1F8C-A212-E9471063CB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26" y="7847504"/>
            <a:ext cx="521842" cy="54394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7643910-901A-45D7-B4BD-6B2B652250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5013" y="1454869"/>
            <a:ext cx="1788439" cy="177595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30A329B-2446-6E79-3E6C-E5CB388DCA03}"/>
              </a:ext>
            </a:extLst>
          </p:cNvPr>
          <p:cNvSpPr txBox="1"/>
          <p:nvPr/>
        </p:nvSpPr>
        <p:spPr>
          <a:xfrm>
            <a:off x="1583007" y="3792488"/>
            <a:ext cx="1069419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2) имеется гражданско-правовой спор; </a:t>
            </a:r>
          </a:p>
          <a:p>
            <a:pPr lvl="0" algn="just"/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3) без акта налоговой проверки или без досудебного либо судебного обжалования по налоговым правонарушениям.</a:t>
            </a:r>
            <a:endParaRPr lang="x-none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963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E18ACD0-FD78-41A7-91D6-DF2B6F4F40E2}"/>
              </a:ext>
            </a:extLst>
          </p:cNvPr>
          <p:cNvSpPr/>
          <p:nvPr/>
        </p:nvSpPr>
        <p:spPr>
          <a:xfrm>
            <a:off x="1" y="0"/>
            <a:ext cx="12801599" cy="1056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10D96A2-B1A8-49DA-9189-A3BB0B8DAD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5848" y="28485"/>
            <a:ext cx="945962" cy="945428"/>
          </a:xfrm>
          <a:prstGeom prst="rect">
            <a:avLst/>
          </a:prstGeom>
        </p:spPr>
      </p:pic>
      <p:sp>
        <p:nvSpPr>
          <p:cNvPr id="13" name="Номер слайда 1">
            <a:extLst>
              <a:ext uri="{FF2B5EF4-FFF2-40B4-BE49-F238E27FC236}">
                <a16:creationId xmlns:a16="http://schemas.microsoft.com/office/drawing/2014/main" id="{1690372B-DA79-4656-A614-186D239A0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27368" y="8873698"/>
            <a:ext cx="2987675" cy="511175"/>
          </a:xfrm>
        </p:spPr>
        <p:txBody>
          <a:bodyPr/>
          <a:lstStyle/>
          <a:p>
            <a:pPr>
              <a:defRPr/>
            </a:pPr>
            <a:fld id="{41CB6FBB-23B5-436A-8DDC-A68A54A073B3}" type="slidenum">
              <a:rPr lang="ru-RU" sz="1600" smtClean="0">
                <a:solidFill>
                  <a:schemeClr val="tx1"/>
                </a:solidFill>
                <a:latin typeface="Arial Narrow" pitchFamily="34" charset="0"/>
              </a:rPr>
              <a:pPr>
                <a:defRPr/>
              </a:pPr>
              <a:t>6</a:t>
            </a:fld>
            <a:endParaRPr lang="ru-RU" sz="16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8BEDCE-8C6C-AECF-F039-E03B01949000}"/>
              </a:ext>
            </a:extLst>
          </p:cNvPr>
          <p:cNvSpPr txBox="1"/>
          <p:nvPr/>
        </p:nvSpPr>
        <p:spPr>
          <a:xfrm>
            <a:off x="495945" y="204926"/>
            <a:ext cx="118097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УСИЛЕНИЕ ЗАЩИТЫ ПРАВ ГРАЖДАН И ПРЕДПРИНИМАТЕЛЕЙ - 2</a:t>
            </a:r>
            <a:endParaRPr lang="x-none" sz="3600" b="1" dirty="0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41D925-5EC4-2316-3580-C4F943A6C047}"/>
              </a:ext>
            </a:extLst>
          </p:cNvPr>
          <p:cNvSpPr txBox="1"/>
          <p:nvPr/>
        </p:nvSpPr>
        <p:spPr>
          <a:xfrm>
            <a:off x="1746110" y="3618734"/>
            <a:ext cx="1055954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+mn-cs"/>
              </a:rPr>
              <a:t>Предоставление возможности заключать процессуальное соглашение в форме сделки о признании вины по некоторым видам особо тяжких преступлений, не связанных с гибелью людей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D3B5D4-7602-9475-25AF-EAD41203D54A}"/>
              </a:ext>
            </a:extLst>
          </p:cNvPr>
          <p:cNvSpPr txBox="1"/>
          <p:nvPr/>
        </p:nvSpPr>
        <p:spPr>
          <a:xfrm>
            <a:off x="1742029" y="5520680"/>
            <a:ext cx="10559545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1066800">
              <a:lnSpc>
                <a:spcPct val="90000"/>
              </a:lnSpc>
              <a:spcAft>
                <a:spcPct val="35000"/>
              </a:spcAft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+mn-cs"/>
              </a:rPr>
              <a:t>Интеграция свидетеля, имеющего право на защиту, в круг лиц, обладающих правом инициирования экспертизы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7FA9DA-EB8F-F3D9-4179-3DDE91A231A6}"/>
              </a:ext>
            </a:extLst>
          </p:cNvPr>
          <p:cNvSpPr txBox="1"/>
          <p:nvPr/>
        </p:nvSpPr>
        <p:spPr>
          <a:xfrm>
            <a:off x="1742029" y="6935741"/>
            <a:ext cx="10559545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10668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+mn-cs"/>
              </a:rPr>
              <a:t>Введение кратных штрафов по некоторым уголовным правонарушениям в целях обеспечения соразмерности наказания, а также альтернативы лишению свободы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1396D53-36CC-F6C3-22C6-8753CDBBD9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69" y="4008512"/>
            <a:ext cx="521842" cy="5439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5BEA58-A6B8-3169-600F-CCB7378745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69" y="5664696"/>
            <a:ext cx="521842" cy="5439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DF2204-FEC1-1F8C-A212-E9471063CB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69" y="7203924"/>
            <a:ext cx="521842" cy="54394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427A0ED-B6BA-453C-A55D-B353D6261F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3328" y="1327899"/>
            <a:ext cx="1335826" cy="133582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587AA86-C783-C6F9-E168-F5AFF1A8D2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7" y="2096420"/>
            <a:ext cx="521842" cy="54394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C9D21B0-CE9D-A940-09F9-E63ADA6FABB4}"/>
              </a:ext>
            </a:extLst>
          </p:cNvPr>
          <p:cNvSpPr txBox="1"/>
          <p:nvPr/>
        </p:nvSpPr>
        <p:spPr>
          <a:xfrm>
            <a:off x="1742029" y="1763282"/>
            <a:ext cx="9317541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10668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  <a:cs typeface="+mn-cs"/>
              </a:rPr>
              <a:t>Введение запрета на использование в качестве доказательств показаний лица, ранее пребывавшего в качестве «свидетеля, имеющего право на защиту»</a:t>
            </a:r>
          </a:p>
        </p:txBody>
      </p:sp>
    </p:spTree>
    <p:extLst>
      <p:ext uri="{BB962C8B-B14F-4D97-AF65-F5344CB8AC3E}">
        <p14:creationId xmlns:p14="http://schemas.microsoft.com/office/powerpoint/2010/main" val="232661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E074938-E7CA-4F28-BF08-61E92C55F32F}"/>
              </a:ext>
            </a:extLst>
          </p:cNvPr>
          <p:cNvSpPr/>
          <p:nvPr/>
        </p:nvSpPr>
        <p:spPr>
          <a:xfrm>
            <a:off x="1" y="0"/>
            <a:ext cx="12801599" cy="1056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5398E9-3E8C-40C4-8C4B-70EC2D6FDC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5848" y="28485"/>
            <a:ext cx="945962" cy="945428"/>
          </a:xfrm>
          <a:prstGeom prst="rect">
            <a:avLst/>
          </a:prstGeom>
        </p:spPr>
      </p:pic>
      <p:sp>
        <p:nvSpPr>
          <p:cNvPr id="9" name="Номер слайда 1">
            <a:extLst>
              <a:ext uri="{FF2B5EF4-FFF2-40B4-BE49-F238E27FC236}">
                <a16:creationId xmlns:a16="http://schemas.microsoft.com/office/drawing/2014/main" id="{6481FA36-50D2-4D20-A149-FAA0E3205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24135" y="8892579"/>
            <a:ext cx="2987675" cy="511175"/>
          </a:xfrm>
        </p:spPr>
        <p:txBody>
          <a:bodyPr/>
          <a:lstStyle/>
          <a:p>
            <a:pPr>
              <a:defRPr/>
            </a:pPr>
            <a:fld id="{41CB6FBB-23B5-436A-8DDC-A68A54A073B3}" type="slidenum">
              <a:rPr lang="ru-RU" sz="1600" smtClean="0">
                <a:solidFill>
                  <a:schemeClr val="tx1"/>
                </a:solidFill>
                <a:latin typeface="Arial Narrow" pitchFamily="34" charset="0"/>
              </a:rPr>
              <a:pPr>
                <a:defRPr/>
              </a:pPr>
              <a:t>7</a:t>
            </a:fld>
            <a:endParaRPr lang="ru-RU" sz="16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F1A137-6FCB-85DF-3753-C23ABDCD4FA6}"/>
              </a:ext>
            </a:extLst>
          </p:cNvPr>
          <p:cNvSpPr txBox="1"/>
          <p:nvPr/>
        </p:nvSpPr>
        <p:spPr>
          <a:xfrm>
            <a:off x="352128" y="197446"/>
            <a:ext cx="116658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УКРЕПЛЕНИЕ СОСТЯЗАТЕЛЬНОСТИ УГОЛОВНОГО ПРОЦЕССА</a:t>
            </a:r>
            <a:endParaRPr lang="x-none" sz="3600" b="1" dirty="0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058126-D8DD-08B8-0CD9-A898CD562321}"/>
              </a:ext>
            </a:extLst>
          </p:cNvPr>
          <p:cNvSpPr txBox="1"/>
          <p:nvPr/>
        </p:nvSpPr>
        <p:spPr>
          <a:xfrm>
            <a:off x="877764" y="5352124"/>
            <a:ext cx="528543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  <a:cs typeface="+mn-cs"/>
              </a:rPr>
              <a:t>Предоставление адвокатам права вносить в суд</a:t>
            </a:r>
          </a:p>
          <a:p>
            <a:pPr lvl="0" algn="ctr"/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  <a:cs typeface="+mn-cs"/>
              </a:rPr>
              <a:t>документ, противоположный обвинительному акту, – акт защиты</a:t>
            </a:r>
            <a:endParaRPr lang="x-none" sz="2800" kern="1200" dirty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69FD22-5648-E839-80E9-349D44A9184C}"/>
              </a:ext>
            </a:extLst>
          </p:cNvPr>
          <p:cNvSpPr txBox="1"/>
          <p:nvPr/>
        </p:nvSpPr>
        <p:spPr>
          <a:xfrm>
            <a:off x="6618498" y="5136680"/>
            <a:ext cx="595209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  <a:cs typeface="+mn-cs"/>
              </a:rPr>
              <a:t>Предоставление адвокатам права публиковать в СМИ опровержение на публикацию органов уголовного преследования в отношении подзащитного</a:t>
            </a:r>
            <a:endParaRPr lang="x-none" sz="2800" kern="1200" dirty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1026" name="Picture 2" descr="Безопасность – Бесплатные иконки: безопасность">
            <a:extLst>
              <a:ext uri="{FF2B5EF4-FFF2-40B4-BE49-F238E27FC236}">
                <a16:creationId xmlns:a16="http://schemas.microsoft.com/office/drawing/2014/main" id="{5A7D1601-2A55-4DCF-926E-72B157A2B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344" y="2134939"/>
            <a:ext cx="2448271" cy="24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207DF7-BD07-41FA-9510-DB511A4C6D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207" y="1282294"/>
            <a:ext cx="4201856" cy="41535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2290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E074938-E7CA-4F28-BF08-61E92C55F32F}"/>
              </a:ext>
            </a:extLst>
          </p:cNvPr>
          <p:cNvSpPr/>
          <p:nvPr/>
        </p:nvSpPr>
        <p:spPr>
          <a:xfrm>
            <a:off x="1" y="0"/>
            <a:ext cx="12801599" cy="1056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5398E9-3E8C-40C4-8C4B-70EC2D6FDC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5848" y="28485"/>
            <a:ext cx="945962" cy="945428"/>
          </a:xfrm>
          <a:prstGeom prst="rect">
            <a:avLst/>
          </a:prstGeom>
        </p:spPr>
      </p:pic>
      <p:sp>
        <p:nvSpPr>
          <p:cNvPr id="9" name="Номер слайда 1">
            <a:extLst>
              <a:ext uri="{FF2B5EF4-FFF2-40B4-BE49-F238E27FC236}">
                <a16:creationId xmlns:a16="http://schemas.microsoft.com/office/drawing/2014/main" id="{6481FA36-50D2-4D20-A149-FAA0E3205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24135" y="8892579"/>
            <a:ext cx="2987675" cy="511175"/>
          </a:xfrm>
        </p:spPr>
        <p:txBody>
          <a:bodyPr/>
          <a:lstStyle/>
          <a:p>
            <a:pPr>
              <a:defRPr/>
            </a:pPr>
            <a:fld id="{41CB6FBB-23B5-436A-8DDC-A68A54A073B3}" type="slidenum">
              <a:rPr lang="ru-RU" sz="1600" smtClean="0">
                <a:solidFill>
                  <a:schemeClr val="tx1"/>
                </a:solidFill>
                <a:latin typeface="Arial Narrow" pitchFamily="34" charset="0"/>
              </a:rPr>
              <a:pPr>
                <a:defRPr/>
              </a:pPr>
              <a:t>8</a:t>
            </a:fld>
            <a:endParaRPr lang="ru-RU" sz="16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F1A137-6FCB-85DF-3753-C23ABDCD4FA6}"/>
              </a:ext>
            </a:extLst>
          </p:cNvPr>
          <p:cNvSpPr txBox="1"/>
          <p:nvPr/>
        </p:nvSpPr>
        <p:spPr>
          <a:xfrm>
            <a:off x="352128" y="197446"/>
            <a:ext cx="116658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УКРЕПЛЕНИЕ СОСТЯЗАТЕЛЬНОСТИ УГОЛОВНОГО ПРОЦЕССА</a:t>
            </a:r>
            <a:endParaRPr lang="x-none" sz="3600" b="1" dirty="0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08C028-D281-7C21-2A29-C566424DB3CA}"/>
              </a:ext>
            </a:extLst>
          </p:cNvPr>
          <p:cNvSpPr txBox="1"/>
          <p:nvPr/>
        </p:nvSpPr>
        <p:spPr>
          <a:xfrm>
            <a:off x="1250398" y="3824942"/>
            <a:ext cx="4972212" cy="2419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1066800">
              <a:lnSpc>
                <a:spcPct val="90000"/>
              </a:lnSpc>
              <a:spcAft>
                <a:spcPct val="35000"/>
              </a:spcAft>
            </a:pPr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  <a:cs typeface="+mn-cs"/>
              </a:rPr>
              <a:t>Установить обязанность следователя при назначении экспертизы незамедлительно направить эксперту поставленные дополнительные и уточняющие вопросы адвоката</a:t>
            </a:r>
            <a:endParaRPr lang="x-none" sz="2800" kern="1200" dirty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86FF28-0B6B-7AF4-304D-A86767DC7AA9}"/>
              </a:ext>
            </a:extLst>
          </p:cNvPr>
          <p:cNvSpPr txBox="1"/>
          <p:nvPr/>
        </p:nvSpPr>
        <p:spPr>
          <a:xfrm>
            <a:off x="7192886" y="3905446"/>
            <a:ext cx="523669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  <a:cs typeface="+mn-cs"/>
              </a:rPr>
              <a:t>Предоставление адвокатам права ознакомления со всеми объектами экспертизы, в том числе с материалами ОРД, КРД, НСД при направлении их на экспертизу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3B88B75-1B38-4631-A8FD-99DCB33A54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0280" y="6782338"/>
            <a:ext cx="1863485" cy="186348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2242B2C-3626-4104-8C59-182898370A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894" y="1087505"/>
            <a:ext cx="2827580" cy="282758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28DD47C-926E-4BBA-8BAB-39938D0FCC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6649" y="1596709"/>
            <a:ext cx="1809171" cy="180917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F07E7F4-0276-43E2-814A-8B11B79C7C8C}"/>
              </a:ext>
            </a:extLst>
          </p:cNvPr>
          <p:cNvSpPr txBox="1"/>
          <p:nvPr/>
        </p:nvSpPr>
        <p:spPr>
          <a:xfrm>
            <a:off x="4177860" y="6892316"/>
            <a:ext cx="7972269" cy="1643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1066800">
              <a:lnSpc>
                <a:spcPct val="90000"/>
              </a:lnSpc>
              <a:spcAft>
                <a:spcPct val="35000"/>
              </a:spcAft>
            </a:pPr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  <a:cs typeface="+mn-cs"/>
              </a:rPr>
              <a:t>Исключение возможности суда назначать процессуальные действия по собственной инициативе, сохранив возможность ходатайства таких действий перед судом сторонами</a:t>
            </a:r>
          </a:p>
        </p:txBody>
      </p:sp>
    </p:spTree>
    <p:extLst>
      <p:ext uri="{BB962C8B-B14F-4D97-AF65-F5344CB8AC3E}">
        <p14:creationId xmlns:p14="http://schemas.microsoft.com/office/powerpoint/2010/main" val="3643745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E18ACD0-FD78-41A7-91D6-DF2B6F4F40E2}"/>
              </a:ext>
            </a:extLst>
          </p:cNvPr>
          <p:cNvSpPr/>
          <p:nvPr/>
        </p:nvSpPr>
        <p:spPr>
          <a:xfrm>
            <a:off x="1" y="0"/>
            <a:ext cx="12801599" cy="1056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10D96A2-B1A8-49DA-9189-A3BB0B8DAD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5848" y="28485"/>
            <a:ext cx="945962" cy="945428"/>
          </a:xfrm>
          <a:prstGeom prst="rect">
            <a:avLst/>
          </a:prstGeom>
        </p:spPr>
      </p:pic>
      <p:sp>
        <p:nvSpPr>
          <p:cNvPr id="13" name="Номер слайда 1">
            <a:extLst>
              <a:ext uri="{FF2B5EF4-FFF2-40B4-BE49-F238E27FC236}">
                <a16:creationId xmlns:a16="http://schemas.microsoft.com/office/drawing/2014/main" id="{1690372B-DA79-4656-A614-186D239A0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27368" y="8873698"/>
            <a:ext cx="2987675" cy="511175"/>
          </a:xfrm>
        </p:spPr>
        <p:txBody>
          <a:bodyPr/>
          <a:lstStyle/>
          <a:p>
            <a:pPr>
              <a:defRPr/>
            </a:pPr>
            <a:fld id="{41CB6FBB-23B5-436A-8DDC-A68A54A073B3}" type="slidenum">
              <a:rPr lang="ru-RU" sz="1600" smtClean="0">
                <a:solidFill>
                  <a:schemeClr val="tx1"/>
                </a:solidFill>
                <a:latin typeface="Arial Narrow" pitchFamily="34" charset="0"/>
              </a:rPr>
              <a:pPr>
                <a:defRPr/>
              </a:pPr>
              <a:t>9</a:t>
            </a:fld>
            <a:endParaRPr lang="ru-RU" sz="16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8BEDCE-8C6C-AECF-F039-E03B01949000}"/>
              </a:ext>
            </a:extLst>
          </p:cNvPr>
          <p:cNvSpPr txBox="1"/>
          <p:nvPr/>
        </p:nvSpPr>
        <p:spPr>
          <a:xfrm>
            <a:off x="495945" y="204926"/>
            <a:ext cx="118097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ОПТИМИЗАЦИЯ И «ДЕБЮРОКРАТИЗАЦИЯ» УГОЛОВНОГО ПРОЦЕССА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0A329B-2446-6E79-3E6C-E5CB388DCA03}"/>
              </a:ext>
            </a:extLst>
          </p:cNvPr>
          <p:cNvSpPr txBox="1"/>
          <p:nvPr/>
        </p:nvSpPr>
        <p:spPr>
          <a:xfrm>
            <a:off x="791227" y="3892659"/>
            <a:ext cx="525678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Ведение уголовного дела в электронном формате по умолчанию, с возможностью обжалования такого решения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41D925-5EC4-2316-3580-C4F943A6C047}"/>
              </a:ext>
            </a:extLst>
          </p:cNvPr>
          <p:cNvSpPr txBox="1"/>
          <p:nvPr/>
        </p:nvSpPr>
        <p:spPr>
          <a:xfrm>
            <a:off x="6400800" y="3677215"/>
            <a:ext cx="593526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  <a:cs typeface="+mn-cs"/>
              </a:rPr>
              <a:t>Введение возможности дистанционной очной ставки, а также возможности проведения дистанционных допроса и очной ставки в отношении свидетеля, имеющего право на защиту, и подозреваемого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D3B5D4-7602-9475-25AF-EAD41203D54A}"/>
              </a:ext>
            </a:extLst>
          </p:cNvPr>
          <p:cNvSpPr txBox="1"/>
          <p:nvPr/>
        </p:nvSpPr>
        <p:spPr>
          <a:xfrm>
            <a:off x="3736504" y="6986420"/>
            <a:ext cx="7560840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1066800">
              <a:lnSpc>
                <a:spcPct val="90000"/>
              </a:lnSpc>
              <a:spcAft>
                <a:spcPct val="35000"/>
              </a:spcAft>
            </a:pPr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  <a:cs typeface="+mn-cs"/>
              </a:rPr>
              <a:t>Введение возможности производства досудебного расследования по месту нахождения потерпевшего – в случае с преступлениями в Интернете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BDD5AF8-0C8D-A4CF-68D2-6DC68FA871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828" y="1461708"/>
            <a:ext cx="2165212" cy="2165212"/>
          </a:xfrm>
          <a:prstGeom prst="round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371ACA9-C6A9-1F9C-2014-8FC09A5930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810" y="1543123"/>
            <a:ext cx="3235617" cy="1988557"/>
          </a:xfrm>
          <a:prstGeom prst="rect">
            <a:avLst/>
          </a:prstGeom>
        </p:spPr>
      </p:pic>
      <p:pic>
        <p:nvPicPr>
          <p:cNvPr id="21" name="Google Shape;142;p27" descr="ÐÐ¾ÑÐ¾Ð¶ÐµÐµ Ð¸Ð·Ð¾Ð±ÑÐ°Ð¶ÐµÐ½Ð¸Ðµ">
            <a:extLst>
              <a:ext uri="{FF2B5EF4-FFF2-40B4-BE49-F238E27FC236}">
                <a16:creationId xmlns:a16="http://schemas.microsoft.com/office/drawing/2014/main" id="{A27E3B8B-4E43-4315-A24B-175E8969B90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0200" y="6757158"/>
            <a:ext cx="2251938" cy="17142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71803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13568</TotalTime>
  <Words>1091</Words>
  <Application>Microsoft Office PowerPoint</Application>
  <PresentationFormat>A3 (297x420 мм)</PresentationFormat>
  <Paragraphs>124</Paragraphs>
  <Slides>11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Arial Narrow</vt:lpstr>
      <vt:lpstr>Bahnschrift Condensed</vt:lpstr>
      <vt:lpstr>Calibri</vt:lpstr>
      <vt:lpstr>Century Gothic</vt:lpstr>
      <vt:lpstr>Roboto</vt:lpstr>
      <vt:lpstr>Тема Office</vt:lpstr>
      <vt:lpstr>       Проект Закона Республики Казахстан «О внесении изменений и дополнений в некоторые законодательные акты Республики Казахстан по вопросам оптимизации Уголовного,  Уголовно-процессуального и Уголовно-исполнительного кодексов»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Даулетбекова Сания Арстанбековна</dc:creator>
  <cp:lastModifiedBy>Деме Ғалия Мұхтарқызы</cp:lastModifiedBy>
  <cp:revision>965</cp:revision>
  <cp:lastPrinted>2023-03-03T04:44:26Z</cp:lastPrinted>
  <dcterms:created xsi:type="dcterms:W3CDTF">2018-11-20T12:58:22Z</dcterms:created>
  <dcterms:modified xsi:type="dcterms:W3CDTF">2023-04-24T08:49:17Z</dcterms:modified>
</cp:coreProperties>
</file>