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  <p:sldMasterId id="2147483686" r:id="rId2"/>
  </p:sldMasterIdLst>
  <p:notesMasterIdLst>
    <p:notesMasterId r:id="rId15"/>
  </p:notesMasterIdLst>
  <p:sldIdLst>
    <p:sldId id="763" r:id="rId3"/>
    <p:sldId id="872" r:id="rId4"/>
    <p:sldId id="865" r:id="rId5"/>
    <p:sldId id="887" r:id="rId6"/>
    <p:sldId id="1025" r:id="rId7"/>
    <p:sldId id="993" r:id="rId8"/>
    <p:sldId id="1016" r:id="rId9"/>
    <p:sldId id="1022" r:id="rId10"/>
    <p:sldId id="1027" r:id="rId11"/>
    <p:sldId id="985" r:id="rId12"/>
    <p:sldId id="1013" r:id="rId13"/>
    <p:sldId id="1014" r:id="rId14"/>
  </p:sldIdLst>
  <p:sldSz cx="9144000" cy="5143500" type="screen16x9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797"/>
    <a:srgbClr val="FF8F8F"/>
    <a:srgbClr val="FF8B8B"/>
    <a:srgbClr val="FF7171"/>
    <a:srgbClr val="F2F2F2"/>
    <a:srgbClr val="D4E5F7"/>
    <a:srgbClr val="E0EBF6"/>
    <a:srgbClr val="FFEFEF"/>
    <a:srgbClr val="F0F0F0"/>
    <a:srgbClr val="D0E4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59" autoAdjust="0"/>
    <p:restoredTop sz="94660"/>
  </p:normalViewPr>
  <p:slideViewPr>
    <p:cSldViewPr>
      <p:cViewPr varScale="1">
        <p:scale>
          <a:sx n="151" d="100"/>
          <a:sy n="151" d="100"/>
        </p:scale>
        <p:origin x="390" y="13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402777777777779E-2"/>
          <c:y val="9.7233405483405477E-2"/>
          <c:w val="0.96119444444444446"/>
          <c:h val="0.811762987012986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F0F0F0"/>
            </a:solidFill>
            <a:ln w="9525" cap="flat" cmpd="sng" algn="ctr">
              <a:noFill/>
              <a:round/>
            </a:ln>
            <a:effectLst/>
          </c:spPr>
          <c:invertIfNegative val="0"/>
          <c:dLbls>
            <c:dLbl>
              <c:idx val="2"/>
              <c:layout>
                <c:manualLayout>
                  <c:x val="-1.6035353535365294E-4"/>
                  <c:y val="0.22805952380952391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892-4C65-86DB-FAF2AA500E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rgbClr val="002060"/>
                    </a:solidFill>
                    <a:latin typeface="Arial Narrow" panose="020B0606020202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ПОСТУПЛЕНИЯ</c:v>
                </c:pt>
                <c:pt idx="1">
                  <c:v>РАСХОДЫ</c:v>
                </c:pt>
                <c:pt idx="2">
                  <c:v>ДЕФИЦИТ</c:v>
                </c:pt>
              </c:strCache>
            </c:strRef>
          </c:cat>
          <c:val>
            <c:numRef>
              <c:f>Лист1!$B$2:$B$4</c:f>
              <c:numCache>
                <c:formatCode>#,##0</c:formatCode>
                <c:ptCount val="3"/>
                <c:pt idx="0">
                  <c:v>15817</c:v>
                </c:pt>
                <c:pt idx="1">
                  <c:v>18795</c:v>
                </c:pt>
                <c:pt idx="2">
                  <c:v>-2978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37-4B99-BF24-EFDC9FA8700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D0E4E8"/>
            </a:solidFill>
            <a:ln w="9525" cap="flat" cmpd="sng" algn="ctr">
              <a:noFill/>
              <a:round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C227-4109-8A1D-A8E13D64B532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C227-4109-8A1D-A8E13D64B532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9892-4C65-86DB-FAF2AA500EAD}"/>
              </c:ext>
            </c:extLst>
          </c:dPt>
          <c:dLbls>
            <c:dLbl>
              <c:idx val="2"/>
              <c:layout>
                <c:manualLayout>
                  <c:x val="-4.8106060606061783E-3"/>
                  <c:y val="0.2162997835497834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892-4C65-86DB-FAF2AA500E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rgbClr val="002060"/>
                    </a:solidFill>
                    <a:latin typeface="Arial Narrow" panose="020B0606020202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ПОСТУПЛЕНИЯ</c:v>
                </c:pt>
                <c:pt idx="1">
                  <c:v>РАСХОДЫ</c:v>
                </c:pt>
                <c:pt idx="2">
                  <c:v>ДЕФИЦИТ</c:v>
                </c:pt>
              </c:strCache>
            </c:strRef>
          </c:cat>
          <c:val>
            <c:numRef>
              <c:f>Лист1!$C$2:$C$4</c:f>
              <c:numCache>
                <c:formatCode>#,##0</c:formatCode>
                <c:ptCount val="3"/>
                <c:pt idx="0">
                  <c:v>16142</c:v>
                </c:pt>
                <c:pt idx="1">
                  <c:v>18532</c:v>
                </c:pt>
                <c:pt idx="2">
                  <c:v>-2391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37-4B99-BF24-EFDC9FA870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5"/>
        <c:axId val="597015208"/>
        <c:axId val="597014032"/>
      </c:barChart>
      <c:catAx>
        <c:axId val="59701520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low"/>
        <c:crossAx val="597014032"/>
        <c:crosses val="autoZero"/>
        <c:auto val="1"/>
        <c:lblAlgn val="ctr"/>
        <c:lblOffset val="200"/>
        <c:noMultiLvlLbl val="0"/>
      </c:catAx>
      <c:valAx>
        <c:axId val="59701403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597015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0555921717171719"/>
          <c:y val="6.6192279942279941E-2"/>
          <c:w val="0.12596982323232322"/>
          <c:h val="0.23923340548340549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rgbClr val="002060"/>
              </a:solidFill>
              <a:latin typeface="Arial Narrow" panose="020B0606020202030204" pitchFamily="34" charset="0"/>
              <a:ea typeface="+mn-ea"/>
              <a:cs typeface="Calibri" panose="020F0502020204030204" pitchFamily="34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002060"/>
          </a:solidFill>
          <a:latin typeface="Arial Narrow" panose="020B0606020202030204" pitchFamily="34" charset="0"/>
          <a:cs typeface="Calibri" panose="020F0502020204030204" pitchFamily="34" charset="0"/>
        </a:defRPr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2.3880341880341879E-2"/>
          <c:y val="3.8660920755351921E-2"/>
          <c:w val="0.9240170940170942"/>
          <c:h val="0.825352818953979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D0E4E8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EFE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432C-474E-8109-57D79904C9F0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432C-474E-8109-57D79904C9F0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432C-474E-8109-57D79904C9F0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432C-474E-8109-57D79904C9F0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432C-474E-8109-57D79904C9F0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1 621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32C-474E-8109-57D79904C9F0}"/>
                </c:ext>
              </c:extLst>
            </c:dLbl>
            <c:dLbl>
              <c:idx val="1"/>
              <c:layout>
                <c:manualLayout>
                  <c:x val="-5.9217094017094017E-3"/>
                  <c:y val="-7.029258319155023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32C-474E-8109-57D79904C9F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4 226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32C-474E-8109-57D79904C9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ЭТП на нефть</c:v>
                </c:pt>
                <c:pt idx="1">
                  <c:v>Акцизы</c:v>
                </c:pt>
                <c:pt idx="2">
                  <c:v>Наплог на игорный бизнес</c:v>
                </c:pt>
                <c:pt idx="3">
                  <c:v>НДС</c:v>
                </c:pt>
              </c:strCache>
            </c:strRef>
          </c:cat>
          <c:val>
            <c:numRef>
              <c:f>Лист1!$B$2:$B$5</c:f>
              <c:numCache>
                <c:formatCode>#,##0</c:formatCode>
                <c:ptCount val="4"/>
                <c:pt idx="0">
                  <c:v>-800</c:v>
                </c:pt>
                <c:pt idx="1">
                  <c:v>154</c:v>
                </c:pt>
                <c:pt idx="2">
                  <c:v>30</c:v>
                </c:pt>
                <c:pt idx="3">
                  <c:v>2100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26-44CE-8D24-5A0BACD1986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F0F0F0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1 784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AAC-43E5-A7FC-A029A5E8BE4A}"/>
                </c:ext>
              </c:extLst>
            </c:dLbl>
            <c:dLbl>
              <c:idx val="1"/>
              <c:layout>
                <c:manualLayout>
                  <c:x val="-7.0051282051282048E-4"/>
                  <c:y val="-6.4434123577092601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7E6-4359-A689-B533BA7203B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3 907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7E6-4359-A689-B533BA7203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ЭТП на нефть</c:v>
                </c:pt>
                <c:pt idx="1">
                  <c:v>Акцизы</c:v>
                </c:pt>
                <c:pt idx="2">
                  <c:v>Наплог на игорный бизнес</c:v>
                </c:pt>
                <c:pt idx="3">
                  <c:v>НДС</c:v>
                </c:pt>
              </c:strCache>
            </c:strRef>
          </c:cat>
          <c:val>
            <c:numRef>
              <c:f>Лист1!$C$2:$C$5</c:f>
              <c:numCache>
                <c:formatCode>#,##0</c:formatCode>
                <c:ptCount val="4"/>
                <c:pt idx="0">
                  <c:v>-900</c:v>
                </c:pt>
                <c:pt idx="1">
                  <c:v>126</c:v>
                </c:pt>
                <c:pt idx="2">
                  <c:v>13</c:v>
                </c:pt>
                <c:pt idx="3">
                  <c:v>2000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026-44CE-8D24-5A0BACD1986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30"/>
        <c:overlap val="-10"/>
        <c:axId val="190733360"/>
        <c:axId val="190733752"/>
      </c:barChart>
      <c:catAx>
        <c:axId val="19073336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90733752"/>
        <c:crosses val="autoZero"/>
        <c:auto val="1"/>
        <c:lblAlgn val="ctr"/>
        <c:lblOffset val="100"/>
        <c:noMultiLvlLbl val="0"/>
      </c:catAx>
      <c:valAx>
        <c:axId val="190733752"/>
        <c:scaling>
          <c:orientation val="minMax"/>
          <c:max val="2100"/>
          <c:min val="-1400"/>
        </c:scaling>
        <c:delete val="1"/>
        <c:axPos val="b"/>
        <c:numFmt formatCode="#,##0" sourceLinked="1"/>
        <c:majorTickMark val="out"/>
        <c:minorTickMark val="none"/>
        <c:tickLblPos val="nextTo"/>
        <c:crossAx val="190733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002060"/>
          </a:solidFill>
          <a:latin typeface="+mn-lt"/>
        </a:defRPr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Государственный долг, трлн тенге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 algn="ctr">
                  <a:defRPr sz="1197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Лист1!$A$3:$A$7</c:f>
              <c:numCache>
                <c:formatCode>m/d/yyyy</c:formatCode>
                <c:ptCount val="5"/>
                <c:pt idx="0">
                  <c:v>43466</c:v>
                </c:pt>
                <c:pt idx="1">
                  <c:v>43831</c:v>
                </c:pt>
                <c:pt idx="2">
                  <c:v>44197</c:v>
                </c:pt>
                <c:pt idx="3">
                  <c:v>44562</c:v>
                </c:pt>
                <c:pt idx="4">
                  <c:v>44927</c:v>
                </c:pt>
              </c:numCache>
            </c:numRef>
          </c:cat>
          <c:val>
            <c:numRef>
              <c:f>Лист1!$B$3:$B$7</c:f>
              <c:numCache>
                <c:formatCode>0</c:formatCode>
                <c:ptCount val="5"/>
                <c:pt idx="0">
                  <c:v>15.387210999999999</c:v>
                </c:pt>
                <c:pt idx="1">
                  <c:v>16.4868472684899</c:v>
                </c:pt>
                <c:pt idx="2">
                  <c:v>20.642523000000001</c:v>
                </c:pt>
                <c:pt idx="3">
                  <c:v>21.9755674657311</c:v>
                </c:pt>
                <c:pt idx="4">
                  <c:v>25.317692955366098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5D-4FEB-BE6F-4B10C9FD732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Правительственный долг, трлн тенге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 algn="ctr">
                  <a:defRPr sz="1197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Лист1!$A$3:$A$7</c:f>
              <c:numCache>
                <c:formatCode>m/d/yyyy</c:formatCode>
                <c:ptCount val="5"/>
                <c:pt idx="0">
                  <c:v>43466</c:v>
                </c:pt>
                <c:pt idx="1">
                  <c:v>43831</c:v>
                </c:pt>
                <c:pt idx="2">
                  <c:v>44197</c:v>
                </c:pt>
                <c:pt idx="3">
                  <c:v>44562</c:v>
                </c:pt>
                <c:pt idx="4">
                  <c:v>44927</c:v>
                </c:pt>
              </c:numCache>
            </c:numRef>
          </c:cat>
          <c:val>
            <c:numRef>
              <c:f>Лист1!$C$3:$C$7</c:f>
              <c:numCache>
                <c:formatCode>0</c:formatCode>
                <c:ptCount val="5"/>
                <c:pt idx="0">
                  <c:v>11.674163222999999</c:v>
                </c:pt>
                <c:pt idx="1">
                  <c:v>12.851748052</c:v>
                </c:pt>
                <c:pt idx="2">
                  <c:v>16.658003207</c:v>
                </c:pt>
                <c:pt idx="3">
                  <c:v>18.728999999999999</c:v>
                </c:pt>
                <c:pt idx="4">
                  <c:v>22.008766321308901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25D-4FEB-BE6F-4B10C9FD732A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Дефицит, трлн тенге</c:v>
                </c:pt>
              </c:strCache>
            </c:strRef>
          </c:tx>
          <c:spPr>
            <a:solidFill>
              <a:srgbClr val="FF979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 algn="ctr">
                  <a:defRPr sz="1197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Лист1!$A$3:$A$7</c:f>
              <c:numCache>
                <c:formatCode>m/d/yyyy</c:formatCode>
                <c:ptCount val="5"/>
                <c:pt idx="0">
                  <c:v>43466</c:v>
                </c:pt>
                <c:pt idx="1">
                  <c:v>43831</c:v>
                </c:pt>
                <c:pt idx="2">
                  <c:v>44197</c:v>
                </c:pt>
                <c:pt idx="3">
                  <c:v>44562</c:v>
                </c:pt>
                <c:pt idx="4">
                  <c:v>44927</c:v>
                </c:pt>
              </c:numCache>
            </c:numRef>
          </c:cat>
          <c:val>
            <c:numRef>
              <c:f>Лист1!$F$3:$F$7</c:f>
              <c:numCache>
                <c:formatCode>General</c:formatCode>
                <c:ptCount val="5"/>
                <c:pt idx="0">
                  <c:v>-0.7</c:v>
                </c:pt>
                <c:pt idx="1">
                  <c:v>-1.3</c:v>
                </c:pt>
                <c:pt idx="2">
                  <c:v>-2.2000000000000002</c:v>
                </c:pt>
                <c:pt idx="3">
                  <c:v>-2.5</c:v>
                </c:pt>
                <c:pt idx="4">
                  <c:v>-2.4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25D-4FEB-BE6F-4B10C9FD73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28490528"/>
        <c:axId val="528490920"/>
      </c:barChart>
      <c:lineChart>
        <c:grouping val="standard"/>
        <c:varyColors val="0"/>
        <c:ser>
          <c:idx val="2"/>
          <c:order val="2"/>
          <c:tx>
            <c:strRef>
              <c:f>Лист1!$D$1</c:f>
              <c:strCache>
                <c:ptCount val="1"/>
                <c:pt idx="0">
                  <c:v>Государственный долг к ВВП, %</c:v>
                </c:pt>
              </c:strCache>
            </c:strRef>
          </c:tx>
          <c:spPr>
            <a:ln w="19050" cap="rnd">
              <a:solidFill>
                <a:schemeClr val="tx2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tx2">
                    <a:lumMod val="40000"/>
                    <a:lumOff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 algn="ctr">
                  <a:defRPr sz="12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Лист1!$A$3:$A$7</c:f>
              <c:numCache>
                <c:formatCode>m/d/yyyy</c:formatCode>
                <c:ptCount val="5"/>
                <c:pt idx="0">
                  <c:v>43466</c:v>
                </c:pt>
                <c:pt idx="1">
                  <c:v>43831</c:v>
                </c:pt>
                <c:pt idx="2">
                  <c:v>44197</c:v>
                </c:pt>
                <c:pt idx="3">
                  <c:v>44562</c:v>
                </c:pt>
                <c:pt idx="4">
                  <c:v>44927</c:v>
                </c:pt>
              </c:numCache>
            </c:numRef>
          </c:cat>
          <c:val>
            <c:numRef>
              <c:f>Лист1!$D$3:$D$7</c:f>
              <c:numCache>
                <c:formatCode>0.0%</c:formatCode>
                <c:ptCount val="5"/>
                <c:pt idx="0">
                  <c:v>0.24890531207542346</c:v>
                </c:pt>
                <c:pt idx="1">
                  <c:v>0.23710960425023514</c:v>
                </c:pt>
                <c:pt idx="2">
                  <c:v>0.29191531587485831</c:v>
                </c:pt>
                <c:pt idx="3">
                  <c:v>0.26176472474296025</c:v>
                </c:pt>
                <c:pt idx="4">
                  <c:v>0.24937888907307801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25D-4FEB-BE6F-4B10C9FD732A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Правительственный долг к ВВП, %</c:v>
                </c:pt>
              </c:strCache>
            </c:strRef>
          </c:tx>
          <c:spPr>
            <a:ln w="1905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rgbClr val="0070C0"/>
              </a:solidFill>
              <a:ln w="19050">
                <a:solidFill>
                  <a:srgbClr val="0070C0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 algn="ctr">
                  <a:defRPr sz="1197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Лист1!$A$3:$A$7</c:f>
              <c:numCache>
                <c:formatCode>m/d/yyyy</c:formatCode>
                <c:ptCount val="5"/>
                <c:pt idx="0">
                  <c:v>43466</c:v>
                </c:pt>
                <c:pt idx="1">
                  <c:v>43831</c:v>
                </c:pt>
                <c:pt idx="2">
                  <c:v>44197</c:v>
                </c:pt>
                <c:pt idx="3">
                  <c:v>44562</c:v>
                </c:pt>
                <c:pt idx="4">
                  <c:v>44927</c:v>
                </c:pt>
              </c:numCache>
            </c:numRef>
          </c:cat>
          <c:val>
            <c:numRef>
              <c:f>Лист1!$E$3:$E$7</c:f>
              <c:numCache>
                <c:formatCode>0.0%</c:formatCode>
                <c:ptCount val="5"/>
                <c:pt idx="0">
                  <c:v>0.18884262003297714</c:v>
                </c:pt>
                <c:pt idx="1">
                  <c:v>0.18483054066725535</c:v>
                </c:pt>
                <c:pt idx="2">
                  <c:v>0.2355684074091044</c:v>
                </c:pt>
                <c:pt idx="3">
                  <c:v>0.22309282967805258</c:v>
                </c:pt>
                <c:pt idx="4">
                  <c:v>0.21678601224657371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25D-4FEB-BE6F-4B10C9FD732A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Дефицит к ВВП, %</c:v>
                </c:pt>
              </c:strCache>
            </c:strRef>
          </c:tx>
          <c:spPr>
            <a:ln w="190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C00000"/>
              </a:solidFill>
              <a:ln w="19050">
                <a:solidFill>
                  <a:srgbClr val="C00000"/>
                </a:solidFill>
              </a:ln>
              <a:effectLst/>
            </c:spPr>
          </c:marker>
          <c:dLbls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-3,0%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25D-4FEB-BE6F-4B10C9FD732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 algn="ctr">
                  <a:defRPr sz="1197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Лист1!$A$3:$A$7</c:f>
              <c:numCache>
                <c:formatCode>m/d/yyyy</c:formatCode>
                <c:ptCount val="5"/>
                <c:pt idx="0">
                  <c:v>43466</c:v>
                </c:pt>
                <c:pt idx="1">
                  <c:v>43831</c:v>
                </c:pt>
                <c:pt idx="2">
                  <c:v>44197</c:v>
                </c:pt>
                <c:pt idx="3">
                  <c:v>44562</c:v>
                </c:pt>
                <c:pt idx="4">
                  <c:v>44927</c:v>
                </c:pt>
              </c:numCache>
            </c:numRef>
          </c:cat>
          <c:val>
            <c:numRef>
              <c:f>Лист1!$G$3:$G$7</c:f>
              <c:numCache>
                <c:formatCode>0.0%</c:formatCode>
                <c:ptCount val="5"/>
                <c:pt idx="0">
                  <c:v>-1.2E-2</c:v>
                </c:pt>
                <c:pt idx="1">
                  <c:v>-1.9E-2</c:v>
                </c:pt>
                <c:pt idx="2">
                  <c:v>-3.1E-2</c:v>
                </c:pt>
                <c:pt idx="3">
                  <c:v>-2.9000000000000001E-2</c:v>
                </c:pt>
                <c:pt idx="4">
                  <c:v>-2.4E-2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B25D-4FEB-BE6F-4B10C9FD73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8492880"/>
        <c:axId val="528491312"/>
      </c:lineChart>
      <c:catAx>
        <c:axId val="528490528"/>
        <c:scaling>
          <c:orientation val="minMax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sz="800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28490920"/>
        <c:crosses val="autoZero"/>
        <c:auto val="0"/>
        <c:lblAlgn val="ctr"/>
        <c:lblOffset val="0"/>
        <c:noMultiLvlLbl val="0"/>
      </c:catAx>
      <c:valAx>
        <c:axId val="528490920"/>
        <c:scaling>
          <c:orientation val="minMax"/>
        </c:scaling>
        <c:delete val="0"/>
        <c:axPos val="l"/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sz="4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28490528"/>
        <c:crosses val="autoZero"/>
        <c:crossBetween val="between"/>
      </c:valAx>
      <c:valAx>
        <c:axId val="528491312"/>
        <c:scaling>
          <c:orientation val="minMax"/>
        </c:scaling>
        <c:delete val="0"/>
        <c:axPos val="r"/>
        <c:numFmt formatCode="0%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sz="4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28492880"/>
        <c:crosses val="max"/>
        <c:crossBetween val="between"/>
      </c:valAx>
      <c:dateAx>
        <c:axId val="528492880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528491312"/>
        <c:crosses val="autoZero"/>
        <c:auto val="1"/>
        <c:lblOffset val="100"/>
        <c:baseTimeUnit val="years"/>
      </c:date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002060"/>
          </a:solidFill>
          <a:latin typeface="+mn-lt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colors2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2" y="2"/>
            <a:ext cx="2951217" cy="498725"/>
          </a:xfrm>
          <a:prstGeom prst="rect">
            <a:avLst/>
          </a:prstGeom>
        </p:spPr>
        <p:txBody>
          <a:bodyPr vert="horz" lIns="91689" tIns="45847" rIns="91689" bIns="4584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5987" y="2"/>
            <a:ext cx="2951217" cy="498725"/>
          </a:xfrm>
          <a:prstGeom prst="rect">
            <a:avLst/>
          </a:prstGeom>
        </p:spPr>
        <p:txBody>
          <a:bodyPr vert="horz" lIns="91689" tIns="45847" rIns="91689" bIns="45847" rtlCol="0"/>
          <a:lstStyle>
            <a:lvl1pPr algn="r">
              <a:defRPr sz="1200"/>
            </a:lvl1pPr>
          </a:lstStyle>
          <a:p>
            <a:fld id="{86DC88E2-68F0-47DC-9942-2B4AD439BF58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1425"/>
            <a:ext cx="5961062" cy="3354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89" tIns="45847" rIns="91689" bIns="4584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75" y="4784250"/>
            <a:ext cx="5447668" cy="3914668"/>
          </a:xfrm>
          <a:prstGeom prst="rect">
            <a:avLst/>
          </a:prstGeom>
        </p:spPr>
        <p:txBody>
          <a:bodyPr vert="horz" lIns="91689" tIns="45847" rIns="91689" bIns="45847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2" y="9442202"/>
            <a:ext cx="2951217" cy="498725"/>
          </a:xfrm>
          <a:prstGeom prst="rect">
            <a:avLst/>
          </a:prstGeom>
        </p:spPr>
        <p:txBody>
          <a:bodyPr vert="horz" lIns="91689" tIns="45847" rIns="91689" bIns="4584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5987" y="9442202"/>
            <a:ext cx="2951217" cy="498725"/>
          </a:xfrm>
          <a:prstGeom prst="rect">
            <a:avLst/>
          </a:prstGeom>
        </p:spPr>
        <p:txBody>
          <a:bodyPr vert="horz" lIns="91689" tIns="45847" rIns="91689" bIns="45847" rtlCol="0" anchor="b"/>
          <a:lstStyle>
            <a:lvl1pPr algn="r">
              <a:defRPr sz="1200"/>
            </a:lvl1pPr>
          </a:lstStyle>
          <a:p>
            <a:fld id="{1D9ED558-31E6-4D54-947F-706097CAE6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170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25450" y="1277938"/>
            <a:ext cx="6132513" cy="34512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1859">
              <a:defRPr/>
            </a:pPr>
            <a:endParaRPr lang="ru-RU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defTabSz="941653" fontAlgn="base">
              <a:spcBef>
                <a:spcPct val="0"/>
              </a:spcBef>
              <a:spcAft>
                <a:spcPct val="0"/>
              </a:spcAft>
              <a:defRPr/>
            </a:pPr>
            <a:fld id="{9B38CDCB-91F1-47A3-A901-535821CE4D41}" type="slidenum">
              <a:rPr lang="ru-RU" altLang="ru-RU">
                <a:solidFill>
                  <a:srgbClr val="000000"/>
                </a:solidFill>
                <a:latin typeface="Calibri" pitchFamily="34" charset="0"/>
                <a:cs typeface="Arial" panose="020B0604020202020204" pitchFamily="34" charset="0"/>
              </a:rPr>
              <a:pPr defTabSz="941653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altLang="ru-RU">
              <a:solidFill>
                <a:srgbClr val="000000"/>
              </a:solidFill>
              <a:latin typeface="Calibri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398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EE27-7AD6-47D1-818F-BA6C0D9DDEA7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75585-7E2F-4341-A773-F7AADFD3F7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598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EE27-7AD6-47D1-818F-BA6C0D9DDEA7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75585-7E2F-4341-A773-F7AADFD3F7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633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EE27-7AD6-47D1-818F-BA6C0D9DDEA7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75585-7E2F-4341-A773-F7AADFD3F7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3883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0" y="1"/>
            <a:ext cx="9144000" cy="254000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350"/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0" y="4867276"/>
            <a:ext cx="9144000" cy="276225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35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" y="2023365"/>
            <a:ext cx="9143999" cy="10738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517"/>
            </a:lvl1pPr>
            <a:lvl2pPr marL="288754" indent="0" algn="ctr">
              <a:buNone/>
              <a:defRPr sz="1263"/>
            </a:lvl2pPr>
            <a:lvl3pPr marL="577505" indent="0" algn="ctr">
              <a:buNone/>
              <a:defRPr sz="1136"/>
            </a:lvl3pPr>
            <a:lvl4pPr marL="866259" indent="0" algn="ctr">
              <a:buNone/>
              <a:defRPr sz="1011"/>
            </a:lvl4pPr>
            <a:lvl5pPr marL="1155013" indent="0" algn="ctr">
              <a:buNone/>
              <a:defRPr sz="1011"/>
            </a:lvl5pPr>
            <a:lvl6pPr marL="1443764" indent="0" algn="ctr">
              <a:buNone/>
              <a:defRPr sz="1011"/>
            </a:lvl6pPr>
            <a:lvl7pPr marL="1732518" indent="0" algn="ctr">
              <a:buNone/>
              <a:defRPr sz="1011"/>
            </a:lvl7pPr>
            <a:lvl8pPr marL="2021270" indent="0" algn="ctr">
              <a:buNone/>
              <a:defRPr sz="1011"/>
            </a:lvl8pPr>
            <a:lvl9pPr marL="2310023" indent="0" algn="ctr">
              <a:buNone/>
              <a:defRPr sz="1011"/>
            </a:lvl9pPr>
          </a:lstStyle>
          <a:p>
            <a:r>
              <a:rPr lang="ru-RU" dirty="0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765412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EE27-7AD6-47D1-818F-BA6C0D9DDEA7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75585-7E2F-4341-A773-F7AADFD3F7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42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EE27-7AD6-47D1-818F-BA6C0D9DDEA7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75585-7E2F-4341-A773-F7AADFD3F7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069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EE27-7AD6-47D1-818F-BA6C0D9DDEA7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75585-7E2F-4341-A773-F7AADFD3F7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556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EE27-7AD6-47D1-818F-BA6C0D9DDEA7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75585-7E2F-4341-A773-F7AADFD3F7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6974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EE27-7AD6-47D1-818F-BA6C0D9DDEA7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75585-7E2F-4341-A773-F7AADFD3F7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754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EE27-7AD6-47D1-818F-BA6C0D9DDEA7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75585-7E2F-4341-A773-F7AADFD3F7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2946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EE27-7AD6-47D1-818F-BA6C0D9DDEA7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75585-7E2F-4341-A773-F7AADFD3F7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8935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EE27-7AD6-47D1-818F-BA6C0D9DDEA7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75585-7E2F-4341-A773-F7AADFD3F7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5466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9EE27-7AD6-47D1-818F-BA6C0D9DDEA7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75585-7E2F-4341-A773-F7AADFD3F7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1636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691255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691255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</a:defRPr>
            </a:lvl1pPr>
          </a:lstStyle>
          <a:p>
            <a:fld id="{26CEA743-3F81-4A3D-828E-A5A7E8341F2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17291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hf hdr="0" dt="0"/>
  <p:txStyles>
    <p:titleStyle>
      <a:lvl1pPr algn="l" defTabSz="68578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78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78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78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78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189" algn="l" defTabSz="685783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378" algn="l" defTabSz="685783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566" algn="l" defTabSz="685783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754" algn="l" defTabSz="685783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46" indent="-171446" algn="l" defTabSz="685783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3"/>
          <p:cNvSpPr txBox="1">
            <a:spLocks noChangeArrowheads="1"/>
          </p:cNvSpPr>
          <p:nvPr/>
        </p:nvSpPr>
        <p:spPr bwMode="auto">
          <a:xfrm>
            <a:off x="1224000" y="4589751"/>
            <a:ext cx="7920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690546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 err="1">
                <a:solidFill>
                  <a:srgbClr val="002060"/>
                </a:solidFill>
                <a:latin typeface="Arial Narrow" panose="020B0606020202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г.Астана</a:t>
            </a:r>
            <a:r>
              <a:rPr lang="ru-RU" altLang="ru-RU" sz="1400" dirty="0">
                <a:solidFill>
                  <a:srgbClr val="002060"/>
                </a:solidFill>
                <a:latin typeface="Arial Narrow" panose="020B0606020202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, 2023 год</a:t>
            </a:r>
          </a:p>
        </p:txBody>
      </p:sp>
      <p:sp>
        <p:nvSpPr>
          <p:cNvPr id="9219" name="TextBox 4"/>
          <p:cNvSpPr txBox="1">
            <a:spLocks noChangeArrowheads="1"/>
          </p:cNvSpPr>
          <p:nvPr/>
        </p:nvSpPr>
        <p:spPr bwMode="auto">
          <a:xfrm>
            <a:off x="1224000" y="1971586"/>
            <a:ext cx="7920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690546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2000" b="1" dirty="0">
                <a:solidFill>
                  <a:srgbClr val="002060"/>
                </a:solidFill>
                <a:latin typeface="Arial Narrow" panose="020B0606020202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ОТЧЕТ ПРАВИТЕЛЬСТВА РЕСПУБЛИКИ КАЗАХСТАН </a:t>
            </a:r>
            <a:br>
              <a:rPr lang="ru-RU" altLang="ru-RU" sz="2000" b="1" dirty="0">
                <a:solidFill>
                  <a:srgbClr val="002060"/>
                </a:solidFill>
                <a:latin typeface="Arial Narrow" panose="020B0606020202030204" pitchFamily="34" charset="0"/>
                <a:ea typeface="Tahoma" panose="020B0604030504040204" pitchFamily="34" charset="0"/>
                <a:cs typeface="Calibri" panose="020F0502020204030204" pitchFamily="34" charset="0"/>
              </a:rPr>
            </a:br>
            <a:r>
              <a:rPr lang="ru-RU" altLang="ru-RU" sz="2000" b="1" dirty="0">
                <a:solidFill>
                  <a:srgbClr val="002060"/>
                </a:solidFill>
                <a:latin typeface="Arial Narrow" panose="020B0606020202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ОБ ИСПОЛНЕНИИ РЕСПУБЛИКАНСКОГО БЮДЖЕТА </a:t>
            </a:r>
            <a:br>
              <a:rPr lang="ru-RU" altLang="ru-RU" sz="2000" b="1" dirty="0">
                <a:solidFill>
                  <a:srgbClr val="002060"/>
                </a:solidFill>
                <a:latin typeface="Arial Narrow" panose="020B0606020202030204" pitchFamily="34" charset="0"/>
                <a:ea typeface="Tahoma" panose="020B0604030504040204" pitchFamily="34" charset="0"/>
                <a:cs typeface="Calibri" panose="020F0502020204030204" pitchFamily="34" charset="0"/>
              </a:rPr>
            </a:br>
            <a:r>
              <a:rPr lang="ru-RU" altLang="ru-RU" sz="2000" b="1" dirty="0">
                <a:solidFill>
                  <a:srgbClr val="002060"/>
                </a:solidFill>
                <a:latin typeface="Arial Narrow" panose="020B0606020202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за 2022 год</a:t>
            </a:r>
          </a:p>
        </p:txBody>
      </p:sp>
      <p:pic>
        <p:nvPicPr>
          <p:cNvPr id="5" name="Picture 744" descr="ÐÐ°ÑÑÐ¸Ð½ÐºÐ¸ Ð¿Ð¾ Ð·Ð°Ð¿ÑÐ¾ÑÑ Ð³ÐµÑÐ± ÐºÐ°Ð·Ð°ÑÑÑÐ°Ð½Ð° png">
            <a:extLst>
              <a:ext uri="{FF2B5EF4-FFF2-40B4-BE49-F238E27FC236}">
                <a16:creationId xmlns:a16="http://schemas.microsoft.com/office/drawing/2014/main" id="{251BE105-D96A-49BA-8048-7182F1D03118}"/>
              </a:ext>
            </a:extLst>
          </p:cNvPr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2000" y="2031207"/>
            <a:ext cx="1079500" cy="1081087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223" name="Группа 29"/>
          <p:cNvGrpSpPr>
            <a:grpSpLocks/>
          </p:cNvGrpSpPr>
          <p:nvPr/>
        </p:nvGrpSpPr>
        <p:grpSpPr bwMode="auto">
          <a:xfrm>
            <a:off x="305975" y="315914"/>
            <a:ext cx="971550" cy="1620000"/>
            <a:chOff x="464265" y="499361"/>
            <a:chExt cx="970344" cy="1391523"/>
          </a:xfrm>
          <a:solidFill>
            <a:srgbClr val="0070C0"/>
          </a:solidFill>
        </p:grpSpPr>
        <p:sp>
          <p:nvSpPr>
            <p:cNvPr id="38" name="Graphic 1">
              <a:extLst>
                <a:ext uri="{FF2B5EF4-FFF2-40B4-BE49-F238E27FC236}">
                  <a16:creationId xmlns:a16="http://schemas.microsoft.com/office/drawing/2014/main" id="{39DC19A3-2CA9-466B-9E56-5CB1315CDC62}"/>
                </a:ext>
              </a:extLst>
            </p:cNvPr>
            <p:cNvSpPr/>
            <p:nvPr/>
          </p:nvSpPr>
          <p:spPr>
            <a:xfrm>
              <a:off x="464265" y="499361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90546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prstClr val="black"/>
                </a:solidFill>
                <a:latin typeface="Calibri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Graphic 1">
              <a:extLst>
                <a:ext uri="{FF2B5EF4-FFF2-40B4-BE49-F238E27FC236}">
                  <a16:creationId xmlns:a16="http://schemas.microsoft.com/office/drawing/2014/main" id="{43A6C331-DAB7-4EF7-8CD1-6D5C0CBEFD88}"/>
                </a:ext>
              </a:extLst>
            </p:cNvPr>
            <p:cNvSpPr/>
            <p:nvPr/>
          </p:nvSpPr>
          <p:spPr>
            <a:xfrm>
              <a:off x="949437" y="499361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90546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prstClr val="black"/>
                </a:solidFill>
                <a:latin typeface="Calibri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Graphic 1">
              <a:extLst>
                <a:ext uri="{FF2B5EF4-FFF2-40B4-BE49-F238E27FC236}">
                  <a16:creationId xmlns:a16="http://schemas.microsoft.com/office/drawing/2014/main" id="{9CB97DE5-C22F-4254-84F1-ABC3F0984C2F}"/>
                </a:ext>
              </a:extLst>
            </p:cNvPr>
            <p:cNvSpPr/>
            <p:nvPr/>
          </p:nvSpPr>
          <p:spPr>
            <a:xfrm>
              <a:off x="464265" y="957913"/>
              <a:ext cx="485172" cy="474420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90546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prstClr val="black"/>
                </a:solidFill>
                <a:latin typeface="Calibri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Graphic 1">
              <a:extLst>
                <a:ext uri="{FF2B5EF4-FFF2-40B4-BE49-F238E27FC236}">
                  <a16:creationId xmlns:a16="http://schemas.microsoft.com/office/drawing/2014/main" id="{F71A59EC-7D40-411C-B49E-5A2FD5BA283D}"/>
                </a:ext>
              </a:extLst>
            </p:cNvPr>
            <p:cNvSpPr/>
            <p:nvPr/>
          </p:nvSpPr>
          <p:spPr>
            <a:xfrm>
              <a:off x="949437" y="957913"/>
              <a:ext cx="485172" cy="474420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90546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prstClr val="black"/>
                </a:solidFill>
                <a:latin typeface="Calibri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Graphic 1">
              <a:extLst>
                <a:ext uri="{FF2B5EF4-FFF2-40B4-BE49-F238E27FC236}">
                  <a16:creationId xmlns:a16="http://schemas.microsoft.com/office/drawing/2014/main" id="{9FD6EF18-D52A-4935-9D27-8F881CD42963}"/>
                </a:ext>
              </a:extLst>
            </p:cNvPr>
            <p:cNvSpPr/>
            <p:nvPr/>
          </p:nvSpPr>
          <p:spPr>
            <a:xfrm>
              <a:off x="464265" y="1416465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90546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prstClr val="black"/>
                </a:solidFill>
                <a:latin typeface="Calibri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Graphic 1">
              <a:extLst>
                <a:ext uri="{FF2B5EF4-FFF2-40B4-BE49-F238E27FC236}">
                  <a16:creationId xmlns:a16="http://schemas.microsoft.com/office/drawing/2014/main" id="{6933ADBB-F65B-498E-B689-1582A5779D00}"/>
                </a:ext>
              </a:extLst>
            </p:cNvPr>
            <p:cNvSpPr/>
            <p:nvPr/>
          </p:nvSpPr>
          <p:spPr>
            <a:xfrm>
              <a:off x="949437" y="1416465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90546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prstClr val="black"/>
                </a:solidFill>
                <a:latin typeface="Calibri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1224000" y="254362"/>
            <a:ext cx="7920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690546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400" dirty="0">
                <a:solidFill>
                  <a:srgbClr val="002060"/>
                </a:solidFill>
                <a:latin typeface="Arial Narrow" panose="020B0606020202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Министерство финансов Республики Казахстан</a:t>
            </a:r>
          </a:p>
        </p:txBody>
      </p:sp>
      <p:grpSp>
        <p:nvGrpSpPr>
          <p:cNvPr id="22" name="Группа 29">
            <a:extLst>
              <a:ext uri="{FF2B5EF4-FFF2-40B4-BE49-F238E27FC236}">
                <a16:creationId xmlns:a16="http://schemas.microsoft.com/office/drawing/2014/main" id="{3EE0EC30-E228-4F95-AF14-CFD64BBF999E}"/>
              </a:ext>
            </a:extLst>
          </p:cNvPr>
          <p:cNvGrpSpPr>
            <a:grpSpLocks/>
          </p:cNvGrpSpPr>
          <p:nvPr/>
        </p:nvGrpSpPr>
        <p:grpSpPr bwMode="auto">
          <a:xfrm>
            <a:off x="319425" y="3156750"/>
            <a:ext cx="971550" cy="1620000"/>
            <a:chOff x="464265" y="499361"/>
            <a:chExt cx="970344" cy="1391523"/>
          </a:xfrm>
          <a:solidFill>
            <a:srgbClr val="0070C0"/>
          </a:solidFill>
        </p:grpSpPr>
        <p:sp>
          <p:nvSpPr>
            <p:cNvPr id="23" name="Graphic 1">
              <a:extLst>
                <a:ext uri="{FF2B5EF4-FFF2-40B4-BE49-F238E27FC236}">
                  <a16:creationId xmlns:a16="http://schemas.microsoft.com/office/drawing/2014/main" id="{F855A7AE-22B4-49EE-A402-46EF222788D7}"/>
                </a:ext>
              </a:extLst>
            </p:cNvPr>
            <p:cNvSpPr/>
            <p:nvPr/>
          </p:nvSpPr>
          <p:spPr>
            <a:xfrm>
              <a:off x="464265" y="499361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90546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srgbClr val="002060"/>
                </a:solidFill>
                <a:latin typeface="Calibri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Graphic 1">
              <a:extLst>
                <a:ext uri="{FF2B5EF4-FFF2-40B4-BE49-F238E27FC236}">
                  <a16:creationId xmlns:a16="http://schemas.microsoft.com/office/drawing/2014/main" id="{1039FE5D-D217-4E07-9BC8-C888AD3A5E20}"/>
                </a:ext>
              </a:extLst>
            </p:cNvPr>
            <p:cNvSpPr/>
            <p:nvPr/>
          </p:nvSpPr>
          <p:spPr>
            <a:xfrm>
              <a:off x="949437" y="499361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90546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srgbClr val="002060"/>
                </a:solidFill>
                <a:latin typeface="Calibri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Graphic 1">
              <a:extLst>
                <a:ext uri="{FF2B5EF4-FFF2-40B4-BE49-F238E27FC236}">
                  <a16:creationId xmlns:a16="http://schemas.microsoft.com/office/drawing/2014/main" id="{16831C8B-D828-45C6-932F-D98693E0ECF0}"/>
                </a:ext>
              </a:extLst>
            </p:cNvPr>
            <p:cNvSpPr/>
            <p:nvPr/>
          </p:nvSpPr>
          <p:spPr>
            <a:xfrm>
              <a:off x="464265" y="957913"/>
              <a:ext cx="485172" cy="474420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90546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srgbClr val="002060"/>
                </a:solidFill>
                <a:latin typeface="Calibri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Graphic 1">
              <a:extLst>
                <a:ext uri="{FF2B5EF4-FFF2-40B4-BE49-F238E27FC236}">
                  <a16:creationId xmlns:a16="http://schemas.microsoft.com/office/drawing/2014/main" id="{DD4A4C1C-76E9-4296-ADDD-4D6699A33484}"/>
                </a:ext>
              </a:extLst>
            </p:cNvPr>
            <p:cNvSpPr/>
            <p:nvPr/>
          </p:nvSpPr>
          <p:spPr>
            <a:xfrm>
              <a:off x="949437" y="957913"/>
              <a:ext cx="485172" cy="474420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90546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srgbClr val="002060"/>
                </a:solidFill>
                <a:latin typeface="Calibri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Graphic 1">
              <a:extLst>
                <a:ext uri="{FF2B5EF4-FFF2-40B4-BE49-F238E27FC236}">
                  <a16:creationId xmlns:a16="http://schemas.microsoft.com/office/drawing/2014/main" id="{462952F9-BB7C-4DCC-9560-4998F0E403F1}"/>
                </a:ext>
              </a:extLst>
            </p:cNvPr>
            <p:cNvSpPr/>
            <p:nvPr/>
          </p:nvSpPr>
          <p:spPr>
            <a:xfrm>
              <a:off x="464265" y="1416465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90546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srgbClr val="002060"/>
                </a:solidFill>
                <a:latin typeface="Calibri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Graphic 1">
              <a:extLst>
                <a:ext uri="{FF2B5EF4-FFF2-40B4-BE49-F238E27FC236}">
                  <a16:creationId xmlns:a16="http://schemas.microsoft.com/office/drawing/2014/main" id="{B642032A-8EF3-426D-B68A-0433F63899AE}"/>
                </a:ext>
              </a:extLst>
            </p:cNvPr>
            <p:cNvSpPr/>
            <p:nvPr/>
          </p:nvSpPr>
          <p:spPr>
            <a:xfrm>
              <a:off x="949437" y="1416465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90546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srgbClr val="002060"/>
                </a:solidFill>
                <a:latin typeface="Calibri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466905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4">
            <a:extLst>
              <a:ext uri="{FF2B5EF4-FFF2-40B4-BE49-F238E27FC236}">
                <a16:creationId xmlns:a16="http://schemas.microsoft.com/office/drawing/2014/main" id="{B9F14AD7-9066-4028-8047-7065570B07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2436728"/>
              </p:ext>
            </p:extLst>
          </p:nvPr>
        </p:nvGraphicFramePr>
        <p:xfrm>
          <a:off x="0" y="0"/>
          <a:ext cx="9144000" cy="5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1787851276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ГОСУДАРСТВЕННЫЙ  АУДИТ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КАМЕРАЛЬНЫЙ КОНТРОЛЬ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18" name="Таблица 4">
            <a:extLst>
              <a:ext uri="{FF2B5EF4-FFF2-40B4-BE49-F238E27FC236}">
                <a16:creationId xmlns:a16="http://schemas.microsoft.com/office/drawing/2014/main" id="{05F6A820-5505-4F76-B1D5-CFF98D2B7B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9220805"/>
              </p:ext>
            </p:extLst>
          </p:nvPr>
        </p:nvGraphicFramePr>
        <p:xfrm>
          <a:off x="0" y="4899660"/>
          <a:ext cx="9144000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r"/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x-none" sz="10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Tahom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7BDAC389-9107-4D21-9302-C0D729DC0D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395923"/>
              </p:ext>
            </p:extLst>
          </p:nvPr>
        </p:nvGraphicFramePr>
        <p:xfrm>
          <a:off x="140358" y="1311750"/>
          <a:ext cx="8863284" cy="2700000"/>
        </p:xfrm>
        <a:graphic>
          <a:graphicData uri="http://schemas.openxmlformats.org/drawingml/2006/table">
            <a:tbl>
              <a:tblPr firstRow="1" bandRow="1"/>
              <a:tblGrid>
                <a:gridCol w="10152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1149579271"/>
                    </a:ext>
                  </a:extLst>
                </a:gridCol>
                <a:gridCol w="295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589734349"/>
                    </a:ext>
                  </a:extLst>
                </a:gridCol>
                <a:gridCol w="30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00000">
                <a:tc>
                  <a:txBody>
                    <a:bodyPr/>
                    <a:lstStyle>
                      <a:lvl1pPr marL="0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08042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816083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224125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632167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040207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448249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2856290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264332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/>
                      <a:r>
                        <a:rPr lang="ru-RU" sz="1800" b="1" noProof="0" dirty="0">
                          <a:solidFill>
                            <a:srgbClr val="002060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2 330</a:t>
                      </a:r>
                    </a:p>
                    <a:p>
                      <a:pPr algn="ctr"/>
                      <a:r>
                        <a:rPr lang="ru-RU" sz="1800" b="0" noProof="0" dirty="0">
                          <a:solidFill>
                            <a:srgbClr val="002060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кол-во</a:t>
                      </a:r>
                    </a:p>
                  </a:txBody>
                  <a:tcPr marL="91403" marR="91403" marT="45723" marB="45723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9pPr>
                    </a:lstStyle>
                    <a:p>
                      <a:pPr marL="342900" indent="-342900" algn="l">
                        <a:buClr>
                          <a:srgbClr val="002060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ru-RU" sz="1800" b="0" noProof="0" dirty="0">
                          <a:solidFill>
                            <a:srgbClr val="002060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</a:txBody>
                  <a:tcPr marL="91403" marR="91403" marT="45723" marB="45723" anchor="ctr">
                    <a:lnL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08042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816083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224125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632167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040207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448249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2856290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264332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marL="0" indent="0" algn="l">
                        <a:lnSpc>
                          <a:spcPct val="150000"/>
                        </a:lnSpc>
                        <a:buClr>
                          <a:srgbClr val="002060"/>
                        </a:buClr>
                        <a:buFontTx/>
                        <a:buNone/>
                      </a:pPr>
                      <a:r>
                        <a:rPr lang="ru-RU" sz="1800" b="0" noProof="0" dirty="0">
                          <a:solidFill>
                            <a:srgbClr val="002060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проведено аудиторских мероприятий на </a:t>
                      </a:r>
                      <a:r>
                        <a:rPr lang="ru-RU" sz="1800" b="1" noProof="0" dirty="0">
                          <a:solidFill>
                            <a:srgbClr val="002060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5 162 </a:t>
                      </a:r>
                      <a:r>
                        <a:rPr lang="ru-RU" sz="1800" b="1" noProof="0" dirty="0" err="1">
                          <a:solidFill>
                            <a:srgbClr val="002060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млрд.тг</a:t>
                      </a:r>
                      <a:endParaRPr lang="ru-RU" sz="1800" b="1" noProof="0" dirty="0">
                        <a:solidFill>
                          <a:srgbClr val="002060"/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03" marR="91403" marT="45723" marB="45723" anchor="ctr">
                    <a:lnL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08042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816083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224125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632167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040207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448249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2856290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264332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/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545 531</a:t>
                      </a:r>
                    </a:p>
                    <a:p>
                      <a:pPr algn="ctr"/>
                      <a:r>
                        <a:rPr lang="ru-RU" sz="1800" b="0" noProof="0" dirty="0">
                          <a:solidFill>
                            <a:srgbClr val="002060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кол-во</a:t>
                      </a:r>
                    </a:p>
                  </a:txBody>
                  <a:tcPr marL="91403" marR="91403" marT="45731" marB="45731" anchor="ctr">
                    <a:lnL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9pPr>
                    </a:lstStyle>
                    <a:p>
                      <a:pPr marL="342900" indent="-342900" algn="l">
                        <a:buClr>
                          <a:srgbClr val="002060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ru-RU" sz="1800" b="1" noProof="0" dirty="0">
                          <a:solidFill>
                            <a:srgbClr val="002060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</a:txBody>
                  <a:tcPr marL="91403" marR="91403" marT="45731" marB="45731" anchor="ctr">
                    <a:lnL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08042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816083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224125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632167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040207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448249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2856290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264332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marL="0" indent="0" algn="l">
                        <a:lnSpc>
                          <a:spcPct val="150000"/>
                        </a:lnSpc>
                        <a:buClr>
                          <a:srgbClr val="002060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ru-RU" sz="1800" b="0" noProof="0" dirty="0">
                          <a:solidFill>
                            <a:srgbClr val="002060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охвачено процедур госзакупок на </a:t>
                      </a:r>
                      <a:r>
                        <a:rPr lang="ru-RU" sz="1800" b="1" noProof="0" dirty="0">
                          <a:solidFill>
                            <a:srgbClr val="002060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11 844 </a:t>
                      </a:r>
                      <a:r>
                        <a:rPr lang="ru-RU" sz="1800" b="1" noProof="0" dirty="0" err="1">
                          <a:solidFill>
                            <a:srgbClr val="002060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млрд.тг</a:t>
                      </a:r>
                      <a:endParaRPr lang="ru-RU" sz="1800" b="1" noProof="0" dirty="0">
                        <a:solidFill>
                          <a:srgbClr val="002060"/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03" marR="91403" marT="45731" marB="45731" anchor="ctr">
                    <a:lnL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0000">
                <a:tc>
                  <a:txBody>
                    <a:bodyPr/>
                    <a:lstStyle>
                      <a:lvl1pPr marL="0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08042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816083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224125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632167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040207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448249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2856290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264332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/>
                      <a:r>
                        <a:rPr lang="ru-RU" sz="1800" b="1" noProof="0" dirty="0">
                          <a:solidFill>
                            <a:srgbClr val="002060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337</a:t>
                      </a:r>
                    </a:p>
                    <a:p>
                      <a:pPr algn="ctr"/>
                      <a:r>
                        <a:rPr lang="ru-RU" sz="1800" b="0" noProof="0" dirty="0" err="1">
                          <a:solidFill>
                            <a:srgbClr val="002060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млрд.тг</a:t>
                      </a:r>
                      <a:endParaRPr lang="ru-RU" sz="1800" b="0" noProof="0" dirty="0">
                        <a:solidFill>
                          <a:srgbClr val="002060"/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03" marR="91403" marT="45723" marB="45723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9pPr>
                    </a:lstStyle>
                    <a:p>
                      <a:pPr marL="342900" indent="-342900" algn="l">
                        <a:buClr>
                          <a:srgbClr val="002060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ru-RU" sz="1800" b="0" noProof="0" dirty="0">
                          <a:solidFill>
                            <a:srgbClr val="002060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</a:t>
                      </a:r>
                    </a:p>
                  </a:txBody>
                  <a:tcPr marL="91403" marR="91403" marT="45723" marB="45723" anchor="ctr">
                    <a:lnL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08042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816083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224125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632167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040207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448249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2856290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264332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indent="0" algn="l">
                        <a:lnSpc>
                          <a:spcPct val="150000"/>
                        </a:lnSpc>
                        <a:buClr>
                          <a:srgbClr val="002060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ru-RU" sz="1800" b="0" noProof="0" dirty="0">
                          <a:solidFill>
                            <a:srgbClr val="002060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выявлены финансовые нарушения</a:t>
                      </a:r>
                    </a:p>
                  </a:txBody>
                  <a:tcPr marL="91403" marR="91403" marT="45723" marB="45723" anchor="ctr">
                    <a:lnL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08042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816083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224125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632167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040207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448249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2856290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264332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/>
                      <a:r>
                        <a:rPr lang="ru-RU" sz="1800" b="1" noProof="0" dirty="0">
                          <a:solidFill>
                            <a:srgbClr val="002060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38 707</a:t>
                      </a:r>
                    </a:p>
                    <a:p>
                      <a:pPr algn="ctr"/>
                      <a:r>
                        <a:rPr lang="ru-RU" sz="1800" b="0" noProof="0" dirty="0">
                          <a:solidFill>
                            <a:srgbClr val="002060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процедурам</a:t>
                      </a:r>
                    </a:p>
                  </a:txBody>
                  <a:tcPr marL="91403" marR="91403" marT="45731" marB="45731" anchor="ctr">
                    <a:lnL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9pPr>
                    </a:lstStyle>
                    <a:p>
                      <a:pPr marL="342900" indent="-342900" algn="l">
                        <a:buClr>
                          <a:srgbClr val="002060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ru-RU" sz="1800" b="1" noProof="0" dirty="0">
                          <a:solidFill>
                            <a:srgbClr val="002060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</a:txBody>
                  <a:tcPr marL="91403" marR="91403" marT="45731" marB="45731" anchor="ctr">
                    <a:lnL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08042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816083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224125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632167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040207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448249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2856290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264332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indent="0" algn="l">
                        <a:lnSpc>
                          <a:spcPct val="150000"/>
                        </a:lnSpc>
                        <a:buClr>
                          <a:srgbClr val="002060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ru-RU" sz="1800" b="0" noProof="0" dirty="0">
                          <a:solidFill>
                            <a:srgbClr val="002060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выявлено </a:t>
                      </a:r>
                      <a:r>
                        <a:rPr lang="ru-RU" sz="1800" b="0" baseline="0" noProof="0" dirty="0">
                          <a:solidFill>
                            <a:srgbClr val="002060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нарушений</a:t>
                      </a:r>
                      <a:endParaRPr lang="en-CA" sz="1800" b="0" baseline="0" noProof="0" dirty="0">
                        <a:solidFill>
                          <a:srgbClr val="002060"/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indent="0" algn="l">
                        <a:lnSpc>
                          <a:spcPct val="150000"/>
                        </a:lnSpc>
                        <a:buClr>
                          <a:srgbClr val="002060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ru-RU" sz="1800" b="0" baseline="0" noProof="0" dirty="0">
                          <a:solidFill>
                            <a:srgbClr val="002060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законодательства</a:t>
                      </a:r>
                      <a:r>
                        <a:rPr lang="en-CA" sz="1800" b="0" baseline="0" noProof="0" dirty="0">
                          <a:solidFill>
                            <a:srgbClr val="002060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0" baseline="0" noProof="0" dirty="0">
                          <a:solidFill>
                            <a:srgbClr val="002060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 госзакупках</a:t>
                      </a:r>
                      <a:endParaRPr lang="ru-RU" sz="1800" b="1" noProof="0" dirty="0">
                        <a:solidFill>
                          <a:srgbClr val="002060"/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03" marR="91403" marT="45731" marB="45731" anchor="ctr">
                    <a:lnL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0000">
                <a:tc>
                  <a:txBody>
                    <a:bodyPr/>
                    <a:lstStyle>
                      <a:lvl1pPr marL="0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08042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816083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224125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632167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040207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448249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2856290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264332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/>
                      <a:r>
                        <a:rPr lang="ru-RU" sz="1800" b="1" noProof="0" dirty="0">
                          <a:solidFill>
                            <a:srgbClr val="002060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319</a:t>
                      </a:r>
                    </a:p>
                    <a:p>
                      <a:pPr algn="ctr"/>
                      <a:r>
                        <a:rPr lang="ru-RU" sz="1800" b="0" noProof="0" dirty="0" err="1">
                          <a:solidFill>
                            <a:srgbClr val="002060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млрд.тг</a:t>
                      </a:r>
                      <a:endParaRPr lang="ru-RU" sz="1800" b="0" noProof="0" dirty="0">
                        <a:solidFill>
                          <a:srgbClr val="002060"/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03" marR="91403" marT="45723" marB="45723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9pPr>
                    </a:lstStyle>
                    <a:p>
                      <a:pPr marL="342900" indent="-342900" algn="l">
                        <a:buClr>
                          <a:srgbClr val="002060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ru-RU" sz="1800" b="0" noProof="0" dirty="0">
                          <a:solidFill>
                            <a:srgbClr val="002060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</a:txBody>
                  <a:tcPr marL="91403" marR="91403" marT="45723" marB="45723" anchor="ctr">
                    <a:lnL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08042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816083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224125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632167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040207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448249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2856290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264332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816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800" b="0" noProof="0" dirty="0">
                          <a:solidFill>
                            <a:srgbClr val="002060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устранены нарушения</a:t>
                      </a:r>
                    </a:p>
                  </a:txBody>
                  <a:tcPr marL="91403" marR="91403" marT="45723" marB="45723" anchor="ctr">
                    <a:lnL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08042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816083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224125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632167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040207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448249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2856290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264332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/>
                      <a:r>
                        <a:rPr lang="ru-RU" sz="1800" b="1" noProof="0" dirty="0">
                          <a:solidFill>
                            <a:srgbClr val="002060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36 085</a:t>
                      </a:r>
                    </a:p>
                    <a:p>
                      <a:pPr algn="ctr"/>
                      <a:r>
                        <a:rPr lang="ru-RU" sz="1800" b="0" noProof="0" dirty="0">
                          <a:solidFill>
                            <a:srgbClr val="002060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кол-во</a:t>
                      </a:r>
                    </a:p>
                  </a:txBody>
                  <a:tcPr marL="91403" marR="91403" marT="45731" marB="45731" anchor="ctr">
                    <a:lnL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9pPr>
                    </a:lstStyle>
                    <a:p>
                      <a:pPr marL="342900" indent="-342900" algn="l">
                        <a:buClr>
                          <a:srgbClr val="002060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ru-RU" sz="1800" b="1" noProof="0" dirty="0">
                          <a:solidFill>
                            <a:srgbClr val="002060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</a:txBody>
                  <a:tcPr marL="91403" marR="91403" marT="45731" marB="45731" anchor="ctr">
                    <a:lnL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08042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816083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224125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632167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040207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448249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2856290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264332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indent="0" algn="l">
                        <a:lnSpc>
                          <a:spcPct val="150000"/>
                        </a:lnSpc>
                        <a:buClr>
                          <a:srgbClr val="002060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ru-RU" sz="1800" b="0" noProof="0" dirty="0">
                          <a:solidFill>
                            <a:srgbClr val="002060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направлено уведомлений </a:t>
                      </a:r>
                    </a:p>
                    <a:p>
                      <a:pPr marL="0" indent="0" algn="l">
                        <a:lnSpc>
                          <a:spcPct val="150000"/>
                        </a:lnSpc>
                        <a:buClr>
                          <a:srgbClr val="002060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ru-RU" sz="1800" b="0" noProof="0" dirty="0">
                          <a:solidFill>
                            <a:srgbClr val="002060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 не допущены нарушения</a:t>
                      </a:r>
                      <a:endParaRPr lang="ru-RU" sz="1800" b="1" noProof="0" dirty="0">
                        <a:solidFill>
                          <a:srgbClr val="002060"/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03" marR="91403" marT="45731" marB="45731" anchor="ctr">
                    <a:lnL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8213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4">
            <a:extLst>
              <a:ext uri="{FF2B5EF4-FFF2-40B4-BE49-F238E27FC236}">
                <a16:creationId xmlns:a16="http://schemas.microsoft.com/office/drawing/2014/main" id="{B9F14AD7-9066-4028-8047-7065570B07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378366"/>
              </p:ext>
            </p:extLst>
          </p:nvPr>
        </p:nvGraphicFramePr>
        <p:xfrm>
          <a:off x="0" y="0"/>
          <a:ext cx="9144000" cy="5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 defTabSz="685800"/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Arial Narrow" pitchFamily="34" charset="0"/>
                          <a:cs typeface="Times New Roman" pitchFamily="18" charset="0"/>
                        </a:rPr>
                        <a:t>РЕКОМЕНДАЦИИ К ГОДОВОМУ ОТЧЕТУ за 2021 год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18" name="Таблица 4">
            <a:extLst>
              <a:ext uri="{FF2B5EF4-FFF2-40B4-BE49-F238E27FC236}">
                <a16:creationId xmlns:a16="http://schemas.microsoft.com/office/drawing/2014/main" id="{05F6A820-5505-4F76-B1D5-CFF98D2B7B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9452717"/>
              </p:ext>
            </p:extLst>
          </p:nvPr>
        </p:nvGraphicFramePr>
        <p:xfrm>
          <a:off x="0" y="4899660"/>
          <a:ext cx="9144000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r"/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x-none" sz="10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Tahom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6" name="Таблица 3">
            <a:extLst>
              <a:ext uri="{FF2B5EF4-FFF2-40B4-BE49-F238E27FC236}">
                <a16:creationId xmlns:a16="http://schemas.microsoft.com/office/drawing/2014/main" id="{79B7CCE1-F102-4872-AC4F-AE96B633E0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0382749"/>
              </p:ext>
            </p:extLst>
          </p:nvPr>
        </p:nvGraphicFramePr>
        <p:xfrm>
          <a:off x="522000" y="726750"/>
          <a:ext cx="8100000" cy="39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412">
                  <a:extLst>
                    <a:ext uri="{9D8B030D-6E8A-4147-A177-3AD203B41FA5}">
                      <a16:colId xmlns:a16="http://schemas.microsoft.com/office/drawing/2014/main" val="56280003"/>
                    </a:ext>
                  </a:extLst>
                </a:gridCol>
                <a:gridCol w="7557588">
                  <a:extLst>
                    <a:ext uri="{9D8B030D-6E8A-4147-A177-3AD203B41FA5}">
                      <a16:colId xmlns:a16="http://schemas.microsoft.com/office/drawing/2014/main" val="2045873827"/>
                    </a:ext>
                  </a:extLst>
                </a:gridCol>
              </a:tblGrid>
              <a:tr h="396000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20000"/>
                        </a:lnSpc>
                        <a:buClr>
                          <a:srgbClr val="002060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</a:rPr>
                        <a:t>ИСПОЛНЕНО – 22, из них:</a:t>
                      </a:r>
                    </a:p>
                  </a:txBody>
                  <a:tcPr vert="vert27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20000"/>
                        </a:lnSpc>
                        <a:buClr>
                          <a:srgbClr val="00206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ru-RU" sz="1500" b="0" dirty="0">
                          <a:solidFill>
                            <a:srgbClr val="002060"/>
                          </a:solidFill>
                        </a:rPr>
                        <a:t>Утверждена методика прогнозирования поступлений бюджета, внесены изменения в Правила отражения поступлений бюджета в годовой консолидированной финансовой отчетности об исполнении бюджетов;</a:t>
                      </a:r>
                    </a:p>
                    <a:p>
                      <a:pPr marL="285750" indent="-285750" algn="just">
                        <a:lnSpc>
                          <a:spcPct val="120000"/>
                        </a:lnSpc>
                        <a:buClr>
                          <a:srgbClr val="00206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ru-RU" sz="1500" b="0" dirty="0">
                          <a:solidFill>
                            <a:srgbClr val="002060"/>
                          </a:solidFill>
                        </a:rPr>
                        <a:t>Утверждена Концепция управления государственными финансами, где отражены направления использования средств Национального фонда с исключением текущих мероприятий;</a:t>
                      </a:r>
                    </a:p>
                    <a:p>
                      <a:pPr marL="285750" indent="-285750" algn="just">
                        <a:lnSpc>
                          <a:spcPct val="120000"/>
                        </a:lnSpc>
                        <a:buClr>
                          <a:srgbClr val="00206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ru-RU" sz="1500" b="0" dirty="0">
                          <a:solidFill>
                            <a:srgbClr val="002060"/>
                          </a:solidFill>
                        </a:rPr>
                        <a:t>Проводится инвентаризация дополнительных резервов путем сопоставления данных всех мероприятий налогового и таможенного администрирования на предмет исключения двойного учета одних и тех же сумм в рамках нескольких мероприятий;</a:t>
                      </a:r>
                    </a:p>
                    <a:p>
                      <a:pPr marL="285750" indent="-285750" algn="just">
                        <a:lnSpc>
                          <a:spcPct val="120000"/>
                        </a:lnSpc>
                        <a:buClr>
                          <a:srgbClr val="00206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ru-RU" sz="1500" b="0" dirty="0">
                          <a:solidFill>
                            <a:srgbClr val="002060"/>
                          </a:solidFill>
                        </a:rPr>
                        <a:t>Проведена работа по расширению финансовой самостоятельности регионов путем передачи отдельных видов налоговых и неналоговых поступлений и усовершенствована Методика расчетов трансфертов общего характера;</a:t>
                      </a:r>
                    </a:p>
                    <a:p>
                      <a:pPr marL="285750" indent="-285750" algn="just">
                        <a:lnSpc>
                          <a:spcPct val="120000"/>
                        </a:lnSpc>
                        <a:buClr>
                          <a:srgbClr val="00206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</a:rPr>
                        <a:t>Введена административная ответственность за отдельные случаи неэффективного планирования и (или) использования 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6701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9430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4">
            <a:extLst>
              <a:ext uri="{FF2B5EF4-FFF2-40B4-BE49-F238E27FC236}">
                <a16:creationId xmlns:a16="http://schemas.microsoft.com/office/drawing/2014/main" id="{B9F14AD7-9066-4028-8047-7065570B07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8171099"/>
              </p:ext>
            </p:extLst>
          </p:nvPr>
        </p:nvGraphicFramePr>
        <p:xfrm>
          <a:off x="0" y="0"/>
          <a:ext cx="9144000" cy="5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 defTabSz="685800"/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Arial Narrow" pitchFamily="34" charset="0"/>
                          <a:cs typeface="Times New Roman" pitchFamily="18" charset="0"/>
                        </a:rPr>
                        <a:t>РЕКОМЕНДАЦИИ К ГОДОВОМУ ОТЧЕТУ за 2021 год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18" name="Таблица 4">
            <a:extLst>
              <a:ext uri="{FF2B5EF4-FFF2-40B4-BE49-F238E27FC236}">
                <a16:creationId xmlns:a16="http://schemas.microsoft.com/office/drawing/2014/main" id="{05F6A820-5505-4F76-B1D5-CFF98D2B7B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614793"/>
              </p:ext>
            </p:extLst>
          </p:nvPr>
        </p:nvGraphicFramePr>
        <p:xfrm>
          <a:off x="0" y="4899660"/>
          <a:ext cx="9144000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r"/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1</a:t>
                      </a:r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x-none" sz="10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Tahom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6" name="Таблица 3">
            <a:extLst>
              <a:ext uri="{FF2B5EF4-FFF2-40B4-BE49-F238E27FC236}">
                <a16:creationId xmlns:a16="http://schemas.microsoft.com/office/drawing/2014/main" id="{79B7CCE1-F102-4872-AC4F-AE96B633E0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1214593"/>
              </p:ext>
            </p:extLst>
          </p:nvPr>
        </p:nvGraphicFramePr>
        <p:xfrm>
          <a:off x="1206000" y="906750"/>
          <a:ext cx="6732000" cy="36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840">
                  <a:extLst>
                    <a:ext uri="{9D8B030D-6E8A-4147-A177-3AD203B41FA5}">
                      <a16:colId xmlns:a16="http://schemas.microsoft.com/office/drawing/2014/main" val="56280003"/>
                    </a:ext>
                  </a:extLst>
                </a:gridCol>
                <a:gridCol w="6287160">
                  <a:extLst>
                    <a:ext uri="{9D8B030D-6E8A-4147-A177-3AD203B41FA5}">
                      <a16:colId xmlns:a16="http://schemas.microsoft.com/office/drawing/2014/main" val="2045873827"/>
                    </a:ext>
                  </a:extLst>
                </a:gridCol>
              </a:tblGrid>
              <a:tr h="360000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20000"/>
                        </a:lnSpc>
                        <a:buClr>
                          <a:srgbClr val="002060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</a:rPr>
                        <a:t>НА ИСПОЛНЕНИИ </a:t>
                      </a:r>
                      <a:r>
                        <a:rPr lang="ru-RU" sz="2000" b="1">
                          <a:solidFill>
                            <a:srgbClr val="002060"/>
                          </a:solidFill>
                        </a:rPr>
                        <a:t>– 11, </a:t>
                      </a:r>
                      <a:r>
                        <a:rPr lang="ru-RU" sz="2000" b="1" dirty="0">
                          <a:solidFill>
                            <a:srgbClr val="002060"/>
                          </a:solidFill>
                        </a:rPr>
                        <a:t>из них:</a:t>
                      </a:r>
                    </a:p>
                  </a:txBody>
                  <a:tcPr vert="vert27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50000"/>
                        </a:lnSpc>
                        <a:buClr>
                          <a:srgbClr val="002060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ru-RU" sz="1600" b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Совершенствование законодательства в части достижения социально-экономического</a:t>
                      </a:r>
                      <a:r>
                        <a:rPr lang="ru-RU" sz="1600" b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эффекта от реализации ГЧП</a:t>
                      </a:r>
                      <a:r>
                        <a:rPr lang="ru-RU" sz="1600" b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buClr>
                          <a:srgbClr val="002060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ru-RU" sz="1600" b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Принятие мер по корректировке дивидендной политики дочерних компаний АО «ФНБ </a:t>
                      </a:r>
                      <a:r>
                        <a:rPr lang="ru-RU" sz="1600" b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Самрук-</a:t>
                      </a:r>
                      <a:r>
                        <a:rPr lang="ru-RU" sz="1600" b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Казына</a:t>
                      </a:r>
                      <a:r>
                        <a:rPr lang="ru-RU" sz="1600" b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»;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buClr>
                          <a:srgbClr val="002060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ru-RU" sz="1600" b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Оптимизация структуры системообразующих субъектов </a:t>
                      </a:r>
                      <a:r>
                        <a:rPr lang="ru-RU" sz="1600" b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квазигосударственного</a:t>
                      </a:r>
                      <a:r>
                        <a:rPr lang="ru-RU" sz="1600" b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сектора;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buClr>
                          <a:srgbClr val="002060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ru-RU" sz="1600" b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Регламентация распространения</a:t>
                      </a:r>
                      <a:r>
                        <a:rPr lang="ru-RU" sz="1600" b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</a:t>
                      </a:r>
                      <a:r>
                        <a:rPr lang="ru-RU" sz="1600" b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АО «ФНБ </a:t>
                      </a:r>
                      <a:r>
                        <a:rPr lang="ru-RU" sz="1600" b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Самрук-</a:t>
                      </a:r>
                      <a:r>
                        <a:rPr lang="ru-RU" sz="1600" b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Казына</a:t>
                      </a:r>
                      <a:r>
                        <a:rPr lang="ru-RU" sz="1600" b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 и его организаций единых процедур закупа на централизованной платформе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6701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9324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4">
            <a:extLst>
              <a:ext uri="{FF2B5EF4-FFF2-40B4-BE49-F238E27FC236}">
                <a16:creationId xmlns:a16="http://schemas.microsoft.com/office/drawing/2014/main" id="{B9F14AD7-9066-4028-8047-7065570B07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487193"/>
              </p:ext>
            </p:extLst>
          </p:nvPr>
        </p:nvGraphicFramePr>
        <p:xfrm>
          <a:off x="0" y="0"/>
          <a:ext cx="9144000" cy="5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ОСНОВНЫЕ ПАРАМЕТРЫ ИСПОЛНЕНИЯ БЮДЖЕТА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18" name="Таблица 4">
            <a:extLst>
              <a:ext uri="{FF2B5EF4-FFF2-40B4-BE49-F238E27FC236}">
                <a16:creationId xmlns:a16="http://schemas.microsoft.com/office/drawing/2014/main" id="{05F6A820-5505-4F76-B1D5-CFF98D2B7B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3686047"/>
              </p:ext>
            </p:extLst>
          </p:nvPr>
        </p:nvGraphicFramePr>
        <p:xfrm>
          <a:off x="0" y="4899660"/>
          <a:ext cx="9144000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r"/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x-none" sz="10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Tahom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E722D1C2-765A-4656-81A9-E0E2A32EDAB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52064693"/>
              </p:ext>
            </p:extLst>
          </p:nvPr>
        </p:nvGraphicFramePr>
        <p:xfrm>
          <a:off x="612000" y="834750"/>
          <a:ext cx="7920000" cy="27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DC27098-BF52-4034-938F-FBCD23D1C9E2}"/>
              </a:ext>
            </a:extLst>
          </p:cNvPr>
          <p:cNvSpPr txBox="1"/>
          <p:nvPr/>
        </p:nvSpPr>
        <p:spPr>
          <a:xfrm>
            <a:off x="2043000" y="1532084"/>
            <a:ext cx="8640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Calibri" panose="020F0502020204030204" pitchFamily="34" charset="0"/>
              </a:rPr>
              <a:t>102,1%</a:t>
            </a:r>
            <a:endParaRPr kumimoji="0" lang="x-none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230041-00DA-4701-9797-946EEE2567A8}"/>
              </a:ext>
            </a:extLst>
          </p:cNvPr>
          <p:cNvSpPr txBox="1"/>
          <p:nvPr/>
        </p:nvSpPr>
        <p:spPr>
          <a:xfrm>
            <a:off x="4572000" y="1311750"/>
            <a:ext cx="8640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noProof="0" dirty="0">
                <a:solidFill>
                  <a:srgbClr val="002060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98,6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Calibri" panose="020F0502020204030204" pitchFamily="34" charset="0"/>
              </a:rPr>
              <a:t>%</a:t>
            </a:r>
            <a:endParaRPr kumimoji="0" lang="x-none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1F38548-2B48-4E35-A659-FEB47C58EBF0}"/>
              </a:ext>
            </a:extLst>
          </p:cNvPr>
          <p:cNvSpPr txBox="1"/>
          <p:nvPr/>
        </p:nvSpPr>
        <p:spPr>
          <a:xfrm>
            <a:off x="6237000" y="2175418"/>
            <a:ext cx="17100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2,4</a:t>
            </a:r>
            <a:r>
              <a:rPr kumimoji="0" lang="ru-RU" sz="18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Calibri" panose="020F0502020204030204" pitchFamily="34" charset="0"/>
              </a:rPr>
              <a:t>% к ВВП</a:t>
            </a:r>
            <a:endParaRPr kumimoji="0" lang="x-none" sz="1800" b="1" i="0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Calibri" panose="020F0502020204030204" pitchFamily="34" charset="0"/>
            </a:endParaRPr>
          </a:p>
        </p:txBody>
      </p:sp>
      <p:graphicFrame>
        <p:nvGraphicFramePr>
          <p:cNvPr id="11" name="Таблица 11">
            <a:extLst>
              <a:ext uri="{FF2B5EF4-FFF2-40B4-BE49-F238E27FC236}">
                <a16:creationId xmlns:a16="http://schemas.microsoft.com/office/drawing/2014/main" id="{27A9595A-A323-41A2-A19B-432DBD9F07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644912"/>
              </p:ext>
            </p:extLst>
          </p:nvPr>
        </p:nvGraphicFramePr>
        <p:xfrm>
          <a:off x="90000" y="3408030"/>
          <a:ext cx="896400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000">
                  <a:extLst>
                    <a:ext uri="{9D8B030D-6E8A-4147-A177-3AD203B41FA5}">
                      <a16:colId xmlns:a16="http://schemas.microsoft.com/office/drawing/2014/main" val="4197488963"/>
                    </a:ext>
                  </a:extLst>
                </a:gridCol>
                <a:gridCol w="2700000">
                  <a:extLst>
                    <a:ext uri="{9D8B030D-6E8A-4147-A177-3AD203B41FA5}">
                      <a16:colId xmlns:a16="http://schemas.microsoft.com/office/drawing/2014/main" val="2352153765"/>
                    </a:ext>
                  </a:extLst>
                </a:gridCol>
                <a:gridCol w="2880000">
                  <a:extLst>
                    <a:ext uri="{9D8B030D-6E8A-4147-A177-3AD203B41FA5}">
                      <a16:colId xmlns:a16="http://schemas.microsoft.com/office/drawing/2014/main" val="2028259916"/>
                    </a:ext>
                  </a:extLst>
                </a:gridCol>
              </a:tblGrid>
              <a:tr h="111252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cs typeface="Calibri" panose="020F0502020204030204" pitchFamily="34" charset="0"/>
                        </a:rPr>
                        <a:t>ПОСТУПЛЕНИЯ</a:t>
                      </a:r>
                    </a:p>
                    <a:p>
                      <a:pPr algn="ctr"/>
                      <a:r>
                        <a:rPr lang="ru-RU" sz="1800" b="1" kern="120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Calibri" panose="020F0502020204030204" pitchFamily="34" charset="0"/>
                        </a:rPr>
                        <a:t>перевыполнены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8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cs typeface="Calibri" panose="020F0502020204030204" pitchFamily="34" charset="0"/>
                        </a:rPr>
                        <a:t>на 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cs typeface="Calibri" panose="020F0502020204030204" pitchFamily="34" charset="0"/>
                        </a:rPr>
                        <a:t>325</a:t>
                      </a:r>
                      <a:r>
                        <a:rPr lang="ru-RU" sz="18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cs typeface="Calibri" panose="020F0502020204030204" pitchFamily="34" charset="0"/>
                        </a:rPr>
                        <a:t>млрд.тг</a:t>
                      </a:r>
                      <a:endParaRPr lang="ru-RU" sz="18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ru-RU" sz="18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cs typeface="Calibri" panose="020F0502020204030204" pitchFamily="34" charset="0"/>
                        </a:rPr>
                        <a:t>В сравнении с 2021 годом</a:t>
                      </a:r>
                    </a:p>
                    <a:p>
                      <a:pPr algn="ctr"/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cs typeface="Calibri" panose="020F0502020204030204" pitchFamily="34" charset="0"/>
                        </a:rPr>
                        <a:t>выросли </a:t>
                      </a:r>
                      <a:r>
                        <a:rPr lang="ru-RU" sz="18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cs typeface="Calibri" panose="020F0502020204030204" pitchFamily="34" charset="0"/>
                        </a:rPr>
                        <a:t>на 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cs typeface="Calibri" panose="020F0502020204030204" pitchFamily="34" charset="0"/>
                        </a:rPr>
                        <a:t>3 461 </a:t>
                      </a:r>
                      <a:r>
                        <a:rPr lang="ru-RU" sz="1800" b="0" dirty="0" err="1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cs typeface="Calibri" panose="020F0502020204030204" pitchFamily="34" charset="0"/>
                        </a:rPr>
                        <a:t>млрд.тг</a:t>
                      </a:r>
                      <a:endParaRPr lang="ru-RU" sz="18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cs typeface="Calibri" panose="020F0502020204030204" pitchFamily="34" charset="0"/>
                        </a:rPr>
                        <a:t>Освоение 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cs typeface="Calibri" panose="020F0502020204030204" pitchFamily="34" charset="0"/>
                        </a:rPr>
                        <a:t>РАСХОДОВ</a:t>
                      </a:r>
                      <a:endParaRPr lang="ru-RU" sz="18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ru-RU" sz="18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cs typeface="Calibri" panose="020F0502020204030204" pitchFamily="34" charset="0"/>
                        </a:rPr>
                        <a:t>в сравнении с 2021 годом 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cs typeface="Calibri" panose="020F0502020204030204" pitchFamily="34" charset="0"/>
                        </a:rPr>
                        <a:t>увеличилось</a:t>
                      </a:r>
                    </a:p>
                    <a:p>
                      <a:pPr algn="ctr"/>
                      <a:r>
                        <a:rPr lang="ru-RU" sz="18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cs typeface="Calibri" panose="020F0502020204030204" pitchFamily="34" charset="0"/>
                        </a:rPr>
                        <a:t>на 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cs typeface="Calibri" panose="020F0502020204030204" pitchFamily="34" charset="0"/>
                        </a:rPr>
                        <a:t>3 325 </a:t>
                      </a:r>
                      <a:r>
                        <a:rPr lang="ru-RU" sz="1800" b="0" dirty="0" err="1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cs typeface="Calibri" panose="020F0502020204030204" pitchFamily="34" charset="0"/>
                        </a:rPr>
                        <a:t>млрд.тг</a:t>
                      </a:r>
                      <a:endParaRPr lang="x-none" sz="18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cs typeface="Calibri" panose="020F0502020204030204" pitchFamily="34" charset="0"/>
                        </a:rPr>
                        <a:t>ДЕФИЦИТ</a:t>
                      </a:r>
                      <a:r>
                        <a:rPr lang="ru-RU" sz="18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cs typeface="Calibri" panose="020F0502020204030204" pitchFamily="34" charset="0"/>
                        </a:rPr>
                        <a:t> сложился 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cs typeface="Calibri" panose="020F0502020204030204" pitchFamily="34" charset="0"/>
                        </a:rPr>
                        <a:t>ниже </a:t>
                      </a:r>
                      <a:r>
                        <a:rPr lang="ru-RU" sz="18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cs typeface="Calibri" panose="020F0502020204030204" pitchFamily="34" charset="0"/>
                        </a:rPr>
                        <a:t>запланированного уровня</a:t>
                      </a:r>
                    </a:p>
                    <a:p>
                      <a:pPr algn="ctr"/>
                      <a:r>
                        <a:rPr lang="ru-RU" sz="18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cs typeface="Calibri" panose="020F0502020204030204" pitchFamily="34" charset="0"/>
                        </a:rPr>
                        <a:t>на 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cs typeface="Calibri" panose="020F0502020204030204" pitchFamily="34" charset="0"/>
                        </a:rPr>
                        <a:t>587</a:t>
                      </a:r>
                      <a:r>
                        <a:rPr lang="ru-RU" sz="18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cs typeface="Calibri" panose="020F0502020204030204" pitchFamily="34" charset="0"/>
                        </a:rPr>
                        <a:t>млрд.тг</a:t>
                      </a:r>
                      <a:endParaRPr lang="ru-RU" sz="18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1843540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A9DF9F0F-8069-4942-8C89-2BE6933F123E}"/>
              </a:ext>
            </a:extLst>
          </p:cNvPr>
          <p:cNvSpPr txBox="1"/>
          <p:nvPr/>
        </p:nvSpPr>
        <p:spPr>
          <a:xfrm>
            <a:off x="8172000" y="770862"/>
            <a:ext cx="972000" cy="216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млрд.тенге</a:t>
            </a:r>
            <a:endParaRPr kumimoji="0" lang="x-none" sz="1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0716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4">
            <a:extLst>
              <a:ext uri="{FF2B5EF4-FFF2-40B4-BE49-F238E27FC236}">
                <a16:creationId xmlns:a16="http://schemas.microsoft.com/office/drawing/2014/main" id="{B9F14AD7-9066-4028-8047-7065570B07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336187"/>
              </p:ext>
            </p:extLst>
          </p:nvPr>
        </p:nvGraphicFramePr>
        <p:xfrm>
          <a:off x="0" y="0"/>
          <a:ext cx="9144000" cy="5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ИСПОЛНЕНИЕ ДОХОДОВ БЮДЖЕТА</a:t>
                      </a:r>
                      <a:r>
                        <a:rPr lang="ru-RU" sz="2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 /без трансфертов/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18" name="Таблица 4">
            <a:extLst>
              <a:ext uri="{FF2B5EF4-FFF2-40B4-BE49-F238E27FC236}">
                <a16:creationId xmlns:a16="http://schemas.microsoft.com/office/drawing/2014/main" id="{05F6A820-5505-4F76-B1D5-CFF98D2B7B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5088485"/>
              </p:ext>
            </p:extLst>
          </p:nvPr>
        </p:nvGraphicFramePr>
        <p:xfrm>
          <a:off x="0" y="4899660"/>
          <a:ext cx="9144000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r"/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x-none" sz="10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Tahom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3" name="Таблица 4">
            <a:extLst>
              <a:ext uri="{FF2B5EF4-FFF2-40B4-BE49-F238E27FC236}">
                <a16:creationId xmlns:a16="http://schemas.microsoft.com/office/drawing/2014/main" id="{4AEBF1B1-1F86-4D30-82A4-7811E059D2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157747"/>
              </p:ext>
            </p:extLst>
          </p:nvPr>
        </p:nvGraphicFramePr>
        <p:xfrm>
          <a:off x="522000" y="771750"/>
          <a:ext cx="81000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000">
                  <a:extLst>
                    <a:ext uri="{9D8B030D-6E8A-4147-A177-3AD203B41FA5}">
                      <a16:colId xmlns:a16="http://schemas.microsoft.com/office/drawing/2014/main" val="3968780301"/>
                    </a:ext>
                  </a:extLst>
                </a:gridCol>
                <a:gridCol w="1476000">
                  <a:extLst>
                    <a:ext uri="{9D8B030D-6E8A-4147-A177-3AD203B41FA5}">
                      <a16:colId xmlns:a16="http://schemas.microsoft.com/office/drawing/2014/main" val="3890578684"/>
                    </a:ext>
                  </a:extLst>
                </a:gridCol>
                <a:gridCol w="2808000">
                  <a:extLst>
                    <a:ext uri="{9D8B030D-6E8A-4147-A177-3AD203B41FA5}">
                      <a16:colId xmlns:a16="http://schemas.microsoft.com/office/drawing/2014/main" val="2386086648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4147900951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998575256"/>
                    </a:ext>
                  </a:extLst>
                </a:gridCol>
              </a:tblGrid>
              <a:tr h="324000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+mn-lt"/>
                        </a:rPr>
                        <a:t>ПЛАН</a:t>
                      </a:r>
                      <a:endParaRPr lang="x-none" sz="18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b">
                    <a:lnL w="12700" cmpd="sng">
                      <a:noFill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+mn-lt"/>
                        </a:rPr>
                        <a:t>ФАКТ</a:t>
                      </a:r>
                      <a:endParaRPr lang="x-none" sz="18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solidFill>
                            <a:srgbClr val="002060"/>
                          </a:solidFill>
                          <a:latin typeface="+mn-lt"/>
                        </a:rPr>
                        <a:t>Доходы 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+mn-lt"/>
                        </a:rPr>
                        <a:t>ПЕРЕВЫПОЛНЕНЫ</a:t>
                      </a:r>
                    </a:p>
                    <a:p>
                      <a:pPr algn="ctr"/>
                      <a:r>
                        <a:rPr lang="ru-RU" sz="1800" b="0" dirty="0">
                          <a:solidFill>
                            <a:srgbClr val="002060"/>
                          </a:solidFill>
                          <a:latin typeface="+mn-lt"/>
                        </a:rPr>
                        <a:t>на 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+mn-lt"/>
                        </a:rPr>
                        <a:t>310</a:t>
                      </a:r>
                      <a:r>
                        <a:rPr lang="ru-RU" sz="1800" b="0" dirty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rgbClr val="002060"/>
                          </a:solidFill>
                          <a:latin typeface="+mn-lt"/>
                        </a:rPr>
                        <a:t>млрд.тг</a:t>
                      </a:r>
                      <a:endParaRPr lang="ru-RU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ru-RU" sz="1800" b="0" dirty="0">
                          <a:solidFill>
                            <a:srgbClr val="002060"/>
                          </a:solidFill>
                          <a:latin typeface="+mn-lt"/>
                        </a:rPr>
                        <a:t>или 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+mn-lt"/>
                        </a:rPr>
                        <a:t>103%</a:t>
                      </a:r>
                      <a:r>
                        <a:rPr lang="ru-RU" sz="1800" b="0" dirty="0">
                          <a:solidFill>
                            <a:srgbClr val="002060"/>
                          </a:solidFill>
                          <a:latin typeface="+mn-lt"/>
                        </a:rPr>
                        <a:t>, из них:</a:t>
                      </a:r>
                      <a:endParaRPr lang="x-none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b="0" dirty="0">
                          <a:solidFill>
                            <a:srgbClr val="002060"/>
                          </a:solidFill>
                          <a:latin typeface="+mn-lt"/>
                        </a:rPr>
                        <a:t>налоговые</a:t>
                      </a:r>
                      <a:endParaRPr lang="x-none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+mn-lt"/>
                        </a:rPr>
                        <a:t>210</a:t>
                      </a:r>
                      <a:endParaRPr lang="x-none" sz="18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387483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ru-RU" sz="1800" b="0" dirty="0">
                          <a:solidFill>
                            <a:srgbClr val="002060"/>
                          </a:solidFill>
                          <a:latin typeface="+mn-lt"/>
                        </a:rPr>
                        <a:t>неналоговые</a:t>
                      </a:r>
                      <a:endParaRPr lang="x-none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+mn-lt"/>
                        </a:rPr>
                        <a:t>95</a:t>
                      </a:r>
                      <a:endParaRPr lang="x-none" sz="18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9787275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+mn-lt"/>
                        </a:rPr>
                        <a:t>10 162 </a:t>
                      </a:r>
                      <a:r>
                        <a:rPr lang="ru-RU" sz="1800" b="0" dirty="0" err="1">
                          <a:solidFill>
                            <a:srgbClr val="002060"/>
                          </a:solidFill>
                          <a:latin typeface="+mn-lt"/>
                        </a:rPr>
                        <a:t>млрд.тг</a:t>
                      </a:r>
                      <a:endParaRPr lang="x-none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+mn-lt"/>
                        </a:rPr>
                        <a:t>10 472 </a:t>
                      </a:r>
                      <a:r>
                        <a:rPr lang="ru-RU" sz="1800" b="0" dirty="0" err="1">
                          <a:solidFill>
                            <a:srgbClr val="002060"/>
                          </a:solidFill>
                          <a:latin typeface="+mn-lt"/>
                        </a:rPr>
                        <a:t>млрд.тг</a:t>
                      </a:r>
                      <a:endParaRPr lang="x-none" sz="18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E4E8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x-none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x-none" sz="14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x-none" sz="14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73908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b="0" dirty="0">
                          <a:solidFill>
                            <a:srgbClr val="002060"/>
                          </a:solidFill>
                          <a:latin typeface="+mn-lt"/>
                        </a:rPr>
                        <a:t>продажа капитала</a:t>
                      </a:r>
                      <a:endParaRPr lang="x-none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+mn-lt"/>
                        </a:rPr>
                        <a:t>5</a:t>
                      </a:r>
                      <a:endParaRPr lang="x-none" sz="18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5563746"/>
                  </a:ext>
                </a:extLst>
              </a:tr>
            </a:tbl>
          </a:graphicData>
        </a:graphic>
      </p:graphicFrame>
      <p:graphicFrame>
        <p:nvGraphicFramePr>
          <p:cNvPr id="6" name="Таблица 8">
            <a:extLst>
              <a:ext uri="{FF2B5EF4-FFF2-40B4-BE49-F238E27FC236}">
                <a16:creationId xmlns:a16="http://schemas.microsoft.com/office/drawing/2014/main" id="{C4B52389-5115-454C-8CF8-F016E5D461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1381176"/>
              </p:ext>
            </p:extLst>
          </p:nvPr>
        </p:nvGraphicFramePr>
        <p:xfrm>
          <a:off x="836000" y="1953228"/>
          <a:ext cx="7472000" cy="26549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2000">
                  <a:extLst>
                    <a:ext uri="{9D8B030D-6E8A-4147-A177-3AD203B41FA5}">
                      <a16:colId xmlns:a16="http://schemas.microsoft.com/office/drawing/2014/main" val="325695451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1541584623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094577629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980382479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520374357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964504437"/>
                    </a:ext>
                  </a:extLst>
                </a:gridCol>
              </a:tblGrid>
              <a:tr h="468000">
                <a:tc gridSpan="6">
                  <a:txBody>
                    <a:bodyPr/>
                    <a:lstStyle/>
                    <a:p>
                      <a:pPr marL="0" marR="0" lvl="0" indent="0" algn="ctr" defTabSz="816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noProof="0" dirty="0">
                          <a:solidFill>
                            <a:srgbClr val="002060"/>
                          </a:solidFill>
                          <a:latin typeface="+mn-lt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Доходы республиканского бюджета 2022 года в сравнении с 2021 годом</a:t>
                      </a:r>
                      <a:endParaRPr lang="en-US" sz="1800" b="0" i="0" noProof="0" dirty="0">
                        <a:solidFill>
                          <a:srgbClr val="002060"/>
                        </a:solidFill>
                        <a:latin typeface="+mn-lt"/>
                        <a:ea typeface="Tahom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6" marR="68586" marT="34289" marB="34289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816083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noProof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Tahom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6" marR="68586" marT="34289" marB="34289" anchor="ctr"/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</a:pPr>
                      <a:endParaRPr lang="ru-RU" sz="14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Tahom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6" marR="68586" marT="34289" marB="34289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endParaRPr lang="ru-RU" sz="14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Tahom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6" marR="68586" marT="34289" marB="34289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endParaRPr lang="ru-RU" sz="14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Tahom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6" marR="68586" marT="34289" marB="34289"/>
                </a:tc>
                <a:tc hMerge="1">
                  <a:txBody>
                    <a:bodyPr/>
                    <a:lstStyle/>
                    <a:p>
                      <a:pPr marL="0" marR="0" lvl="0" indent="0" algn="ctr" defTabSz="816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noProof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Tahom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6" marR="68586" marT="34289" marB="34289" anchor="ctr"/>
                </a:tc>
                <a:extLst>
                  <a:ext uri="{0D108BD9-81ED-4DB2-BD59-A6C34878D82A}">
                    <a16:rowId xmlns:a16="http://schemas.microsoft.com/office/drawing/2014/main" val="836135859"/>
                  </a:ext>
                </a:extLst>
              </a:tr>
              <a:tr h="180000">
                <a:tc rowSpan="2">
                  <a:txBody>
                    <a:bodyPr/>
                    <a:lstStyle/>
                    <a:p>
                      <a:pPr marL="0" marR="0" lvl="0" indent="0" algn="ctr" defTabSz="816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noProof="0" dirty="0">
                          <a:solidFill>
                            <a:srgbClr val="002060"/>
                          </a:solidFill>
                          <a:latin typeface="+mn-lt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Наименование</a:t>
                      </a:r>
                      <a:endParaRPr lang="en-US" sz="1400" b="0" i="0" noProof="0" dirty="0">
                        <a:solidFill>
                          <a:srgbClr val="002060"/>
                        </a:solidFill>
                        <a:latin typeface="+mn-lt"/>
                        <a:ea typeface="Tahom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6" marR="68586" marT="34289" marB="34289" anchor="ctr">
                    <a:lnL w="12700" cmpd="sng">
                      <a:noFill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816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noProof="0" dirty="0">
                          <a:solidFill>
                            <a:srgbClr val="002060"/>
                          </a:solidFill>
                          <a:latin typeface="+mn-lt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20</a:t>
                      </a:r>
                      <a:r>
                        <a:rPr lang="ru-RU" sz="1400" b="0" i="0" noProof="0" dirty="0">
                          <a:solidFill>
                            <a:srgbClr val="002060"/>
                          </a:solidFill>
                          <a:latin typeface="+mn-lt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21</a:t>
                      </a:r>
                      <a:r>
                        <a:rPr lang="en-US" sz="1400" b="0" i="0" noProof="0" dirty="0">
                          <a:solidFill>
                            <a:srgbClr val="002060"/>
                          </a:solidFill>
                          <a:latin typeface="+mn-lt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400" b="0" i="0" noProof="0" dirty="0">
                          <a:solidFill>
                            <a:srgbClr val="002060"/>
                          </a:solidFill>
                          <a:latin typeface="+mn-lt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год</a:t>
                      </a:r>
                      <a:endParaRPr lang="en-US" sz="1400" b="0" i="0" noProof="0" dirty="0">
                        <a:solidFill>
                          <a:srgbClr val="002060"/>
                        </a:solidFill>
                        <a:latin typeface="+mn-lt"/>
                        <a:ea typeface="Tahom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6" marR="68586" marT="34289" marB="34289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Tahom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6" marR="68586" marT="34289" marB="34289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0" i="0" dirty="0">
                          <a:solidFill>
                            <a:srgbClr val="002060"/>
                          </a:solidFill>
                          <a:latin typeface="+mn-lt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2022 год</a:t>
                      </a:r>
                    </a:p>
                  </a:txBody>
                  <a:tcPr marL="68586" marR="68586" marT="34289" marB="34289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Tahom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6" marR="68586" marT="34289" marB="34289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0" i="0" dirty="0">
                          <a:solidFill>
                            <a:srgbClr val="002060"/>
                          </a:solidFill>
                          <a:latin typeface="+mn-lt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Темп роста,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0" i="0" dirty="0">
                          <a:solidFill>
                            <a:srgbClr val="002060"/>
                          </a:solidFill>
                          <a:latin typeface="+mn-lt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в %</a:t>
                      </a:r>
                    </a:p>
                  </a:txBody>
                  <a:tcPr marL="68586" marR="68586" marT="34289" marB="34289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4281404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pPr marL="0" marR="0" lvl="0" indent="0" algn="l" defTabSz="816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noProof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Tahom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6" marR="68586" marT="34289" marB="34289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0" i="0" dirty="0">
                          <a:solidFill>
                            <a:srgbClr val="002060"/>
                          </a:solidFill>
                          <a:latin typeface="+mn-lt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Факт</a:t>
                      </a:r>
                    </a:p>
                  </a:txBody>
                  <a:tcPr marL="68586" marR="68586" marT="34289" marB="34289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0" i="0" dirty="0">
                          <a:solidFill>
                            <a:srgbClr val="002060"/>
                          </a:solidFill>
                          <a:latin typeface="+mn-lt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Доля, в %</a:t>
                      </a:r>
                    </a:p>
                  </a:txBody>
                  <a:tcPr marL="68586" marR="68586" marT="34289" marB="34289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0" i="0" dirty="0">
                          <a:solidFill>
                            <a:srgbClr val="002060"/>
                          </a:solidFill>
                          <a:latin typeface="+mn-lt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Факт</a:t>
                      </a:r>
                    </a:p>
                  </a:txBody>
                  <a:tcPr marL="68586" marR="68586" marT="34289" marB="34289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0" i="0" dirty="0">
                          <a:solidFill>
                            <a:srgbClr val="002060"/>
                          </a:solidFill>
                          <a:latin typeface="+mn-lt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Доля, в %</a:t>
                      </a:r>
                    </a:p>
                  </a:txBody>
                  <a:tcPr marL="68586" marR="68586" marT="34289" marB="34289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Tahom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6" marR="68586" marT="34289" marB="34289" anchor="ctr"/>
                </a:tc>
                <a:extLst>
                  <a:ext uri="{0D108BD9-81ED-4DB2-BD59-A6C34878D82A}">
                    <a16:rowId xmlns:a16="http://schemas.microsoft.com/office/drawing/2014/main" val="37694711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816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noProof="0" dirty="0">
                          <a:solidFill>
                            <a:srgbClr val="002060"/>
                          </a:solidFill>
                          <a:latin typeface="+mn-lt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Доходы, из них /</a:t>
                      </a:r>
                      <a:r>
                        <a:rPr lang="ru-RU" sz="1400" b="0" i="0" noProof="0" dirty="0" err="1">
                          <a:solidFill>
                            <a:srgbClr val="002060"/>
                          </a:solidFill>
                          <a:latin typeface="+mn-lt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млрд.тг</a:t>
                      </a:r>
                      <a:r>
                        <a:rPr lang="ru-RU" sz="1400" b="0" i="0" noProof="0" dirty="0">
                          <a:solidFill>
                            <a:srgbClr val="002060"/>
                          </a:solidFill>
                          <a:latin typeface="+mn-lt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/:</a:t>
                      </a:r>
                      <a:endParaRPr lang="en-US" sz="1400" b="0" i="0" noProof="0" dirty="0">
                        <a:solidFill>
                          <a:srgbClr val="002060"/>
                        </a:solidFill>
                        <a:latin typeface="+mn-lt"/>
                        <a:ea typeface="Tahom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6" marR="68586" marT="34289" marB="34289" anchor="ctr">
                    <a:lnL w="12700" cmpd="sng">
                      <a:noFill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aa-ET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12 50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aa-ET" sz="1400" b="0" i="0" u="none" strike="noStrike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100,0</a:t>
                      </a:r>
                      <a:endParaRPr lang="x-none" sz="1400" b="0" i="0" u="none" strike="noStrike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</a:rPr>
                        <a:t>15 964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</a:rPr>
                        <a:t>100,0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127,7</a:t>
                      </a:r>
                      <a:endParaRPr lang="x-none" sz="14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88535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816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noProof="0" dirty="0">
                          <a:solidFill>
                            <a:srgbClr val="002060"/>
                          </a:solidFill>
                          <a:latin typeface="+mn-lt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Доходы без трансфертов</a:t>
                      </a:r>
                      <a:endParaRPr lang="en-US" sz="1400" b="0" i="0" noProof="0" dirty="0">
                        <a:solidFill>
                          <a:srgbClr val="002060"/>
                        </a:solidFill>
                        <a:latin typeface="+mn-lt"/>
                        <a:ea typeface="Tahom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6" marR="68586" marT="34289" marB="34289" anchor="ctr">
                    <a:lnL w="12700" cmpd="sng">
                      <a:noFill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aa-ET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7 3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  <a:endParaRPr lang="aa-ET" sz="1400" b="0" i="0" u="none" strike="noStrike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58,9</a:t>
                      </a:r>
                      <a:endParaRPr lang="x-none" sz="1400" b="0" i="0" u="none" strike="noStrike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solidFill>
                            <a:srgbClr val="002060"/>
                          </a:solidFill>
                        </a:rPr>
                        <a:t>10 472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solidFill>
                            <a:srgbClr val="002060"/>
                          </a:solidFill>
                        </a:rPr>
                        <a:t>65,6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142,3</a:t>
                      </a:r>
                      <a:endParaRPr lang="x-none" sz="14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43400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80000" marR="0" lvl="0" indent="0" algn="l" defTabSz="816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noProof="0" dirty="0">
                          <a:solidFill>
                            <a:srgbClr val="002060"/>
                          </a:solidFill>
                          <a:latin typeface="+mn-lt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налоговые поступления</a:t>
                      </a:r>
                      <a:endParaRPr lang="en-US" sz="1400" b="0" i="0" noProof="0" dirty="0">
                        <a:solidFill>
                          <a:srgbClr val="002060"/>
                        </a:solidFill>
                        <a:latin typeface="+mn-lt"/>
                        <a:ea typeface="Tahom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6" marR="68586" marT="34289" marB="34289" anchor="ctr">
                    <a:lnL w="12700" cmpd="sng">
                      <a:noFill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aa-ET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7 05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aa-ET" sz="1400" b="0" i="0" u="none" strike="noStrike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56,4</a:t>
                      </a:r>
                      <a:endParaRPr lang="x-none" sz="1400" b="0" i="0" u="none" strike="noStrike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solidFill>
                            <a:srgbClr val="002060"/>
                          </a:solidFill>
                        </a:rPr>
                        <a:t>10 027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solidFill>
                            <a:srgbClr val="002060"/>
                          </a:solidFill>
                        </a:rPr>
                        <a:t>62,8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142,1</a:t>
                      </a:r>
                      <a:endParaRPr lang="x-none" sz="14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6702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80000" marR="0" lvl="0" indent="0" algn="l" defTabSz="816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noProof="0" dirty="0">
                          <a:solidFill>
                            <a:srgbClr val="002060"/>
                          </a:solidFill>
                          <a:latin typeface="+mn-lt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неналоговые поступления</a:t>
                      </a:r>
                      <a:endParaRPr lang="en-US" sz="1400" b="0" i="0" noProof="0" dirty="0">
                        <a:solidFill>
                          <a:srgbClr val="002060"/>
                        </a:solidFill>
                        <a:latin typeface="+mn-lt"/>
                        <a:ea typeface="Tahom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6" marR="68586" marT="34289" marB="34289" anchor="ctr">
                    <a:lnL w="12700" cmpd="sng">
                      <a:noFill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aa-ET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295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2,4</a:t>
                      </a:r>
                      <a:endParaRPr lang="x-none" sz="1400" b="0" i="0" u="none" strike="noStrike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solidFill>
                            <a:srgbClr val="002060"/>
                          </a:solidFill>
                        </a:rPr>
                        <a:t>438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solidFill>
                            <a:srgbClr val="002060"/>
                          </a:solidFill>
                        </a:rPr>
                        <a:t>2,7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148,3</a:t>
                      </a:r>
                      <a:endParaRPr lang="x-none" sz="14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92147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80000" marR="0" lvl="0" indent="0" algn="l" defTabSz="816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noProof="0" dirty="0">
                          <a:solidFill>
                            <a:srgbClr val="002060"/>
                          </a:solidFill>
                          <a:latin typeface="+mn-lt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поступления от продажи   основного капитала</a:t>
                      </a:r>
                      <a:endParaRPr lang="en-US" sz="1400" b="0" i="0" noProof="0" dirty="0">
                        <a:solidFill>
                          <a:srgbClr val="002060"/>
                        </a:solidFill>
                        <a:latin typeface="+mn-lt"/>
                        <a:ea typeface="Tahom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6" marR="68586" marT="34289" marB="34289" anchor="ctr">
                    <a:lnL w="12700" cmpd="sng">
                      <a:noFill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aa-ET" sz="1400" b="0" i="0" u="none" strike="noStrike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  <a:endParaRPr lang="x-none" sz="1400" b="0" i="0" u="none" strike="noStrike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solidFill>
                            <a:srgbClr val="002060"/>
                          </a:solidFill>
                        </a:rPr>
                        <a:t>7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solidFill>
                            <a:srgbClr val="002060"/>
                          </a:solidFill>
                        </a:rPr>
                        <a:t>0,0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105,7</a:t>
                      </a:r>
                      <a:endParaRPr lang="x-none" sz="14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7015100"/>
                  </a:ext>
                </a:extLst>
              </a:tr>
            </a:tbl>
          </a:graphicData>
        </a:graphic>
      </p:graphicFrame>
      <p:sp>
        <p:nvSpPr>
          <p:cNvPr id="11" name="Левая фигурная скобка 10">
            <a:extLst>
              <a:ext uri="{FF2B5EF4-FFF2-40B4-BE49-F238E27FC236}">
                <a16:creationId xmlns:a16="http://schemas.microsoft.com/office/drawing/2014/main" id="{4D0EFA03-776A-4D28-B8AC-95A8B133176F}"/>
              </a:ext>
            </a:extLst>
          </p:cNvPr>
          <p:cNvSpPr/>
          <p:nvPr/>
        </p:nvSpPr>
        <p:spPr>
          <a:xfrm>
            <a:off x="6147000" y="861750"/>
            <a:ext cx="180000" cy="936000"/>
          </a:xfrm>
          <a:prstGeom prst="leftBrace">
            <a:avLst>
              <a:gd name="adj1" fmla="val 98462"/>
              <a:gd name="adj2" fmla="val 50000"/>
            </a:avLst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785461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4">
            <a:extLst>
              <a:ext uri="{FF2B5EF4-FFF2-40B4-BE49-F238E27FC236}">
                <a16:creationId xmlns:a16="http://schemas.microsoft.com/office/drawing/2014/main" id="{B9F14AD7-9066-4028-8047-7065570B0710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9144000" cy="5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ИСПОЛНЕНИЕ НАЛОГОВЫХ ПОСТУПЛЕНИЙ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18" name="Таблица 4">
            <a:extLst>
              <a:ext uri="{FF2B5EF4-FFF2-40B4-BE49-F238E27FC236}">
                <a16:creationId xmlns:a16="http://schemas.microsoft.com/office/drawing/2014/main" id="{05F6A820-5505-4F76-B1D5-CFF98D2B7BAD}"/>
              </a:ext>
            </a:extLst>
          </p:cNvPr>
          <p:cNvGraphicFramePr>
            <a:graphicFrameLocks noGrp="1"/>
          </p:cNvGraphicFramePr>
          <p:nvPr/>
        </p:nvGraphicFramePr>
        <p:xfrm>
          <a:off x="0" y="4899660"/>
          <a:ext cx="9144000" cy="254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254250">
                <a:tc>
                  <a:txBody>
                    <a:bodyPr/>
                    <a:lstStyle/>
                    <a:p>
                      <a:pPr algn="r"/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x-none" sz="10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Tahom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23530194-5701-44C4-8FC5-8B9E6E2287E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34341327"/>
              </p:ext>
            </p:extLst>
          </p:nvPr>
        </p:nvGraphicFramePr>
        <p:xfrm>
          <a:off x="2817000" y="1017016"/>
          <a:ext cx="5850000" cy="3613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264AA11-FF90-48FF-866D-2DC9DBA9E3C2}"/>
              </a:ext>
            </a:extLst>
          </p:cNvPr>
          <p:cNvSpPr txBox="1"/>
          <p:nvPr/>
        </p:nvSpPr>
        <p:spPr>
          <a:xfrm>
            <a:off x="3717776" y="1982942"/>
            <a:ext cx="15480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Налог на игорный бизнес</a:t>
            </a:r>
            <a:endParaRPr kumimoji="0" lang="x-none" sz="1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037741F-165C-4D4F-A799-5E8015BE18FD}"/>
              </a:ext>
            </a:extLst>
          </p:cNvPr>
          <p:cNvSpPr txBox="1"/>
          <p:nvPr/>
        </p:nvSpPr>
        <p:spPr>
          <a:xfrm>
            <a:off x="4212000" y="2824672"/>
            <a:ext cx="855776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Акцизы</a:t>
            </a:r>
            <a:endParaRPr kumimoji="0" lang="x-none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A9BD295-FEDD-4CAB-9A0D-91F90919869A}"/>
              </a:ext>
            </a:extLst>
          </p:cNvPr>
          <p:cNvSpPr txBox="1"/>
          <p:nvPr/>
        </p:nvSpPr>
        <p:spPr>
          <a:xfrm>
            <a:off x="4932000" y="3417492"/>
            <a:ext cx="133200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ЭТП на нефть</a:t>
            </a:r>
            <a:endParaRPr kumimoji="0" lang="x-none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9B70B88-1CB4-49B1-A991-2986BB57AA4A}"/>
              </a:ext>
            </a:extLst>
          </p:cNvPr>
          <p:cNvSpPr txBox="1"/>
          <p:nvPr/>
        </p:nvSpPr>
        <p:spPr>
          <a:xfrm>
            <a:off x="3591000" y="1300350"/>
            <a:ext cx="14400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НДС</a:t>
            </a:r>
            <a:endParaRPr kumimoji="0" lang="x-none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graphicFrame>
        <p:nvGraphicFramePr>
          <p:cNvPr id="7" name="Таблица 12">
            <a:extLst>
              <a:ext uri="{FF2B5EF4-FFF2-40B4-BE49-F238E27FC236}">
                <a16:creationId xmlns:a16="http://schemas.microsoft.com/office/drawing/2014/main" id="{E891F3A4-3562-41A7-A827-928EC25926A3}"/>
              </a:ext>
            </a:extLst>
          </p:cNvPr>
          <p:cNvGraphicFramePr>
            <a:graphicFrameLocks noGrp="1"/>
          </p:cNvGraphicFramePr>
          <p:nvPr/>
        </p:nvGraphicFramePr>
        <p:xfrm>
          <a:off x="4702500" y="2812899"/>
          <a:ext cx="2475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5000">
                  <a:extLst>
                    <a:ext uri="{9D8B030D-6E8A-4147-A177-3AD203B41FA5}">
                      <a16:colId xmlns:a16="http://schemas.microsoft.com/office/drawing/2014/main" val="12333330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00B050"/>
                          </a:solidFill>
                        </a:rPr>
                        <a:t>+27</a:t>
                      </a:r>
                      <a:endParaRPr lang="x-none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9074348"/>
                  </a:ext>
                </a:extLst>
              </a:tr>
            </a:tbl>
          </a:graphicData>
        </a:graphic>
      </p:graphicFrame>
      <p:graphicFrame>
        <p:nvGraphicFramePr>
          <p:cNvPr id="16" name="Таблица 12">
            <a:extLst>
              <a:ext uri="{FF2B5EF4-FFF2-40B4-BE49-F238E27FC236}">
                <a16:creationId xmlns:a16="http://schemas.microsoft.com/office/drawing/2014/main" id="{24944969-BDCC-49DA-ACE0-79FC34ED59F8}"/>
              </a:ext>
            </a:extLst>
          </p:cNvPr>
          <p:cNvGraphicFramePr>
            <a:graphicFrameLocks noGrp="1"/>
          </p:cNvGraphicFramePr>
          <p:nvPr/>
        </p:nvGraphicFramePr>
        <p:xfrm>
          <a:off x="8200522" y="1220168"/>
          <a:ext cx="765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5000">
                  <a:extLst>
                    <a:ext uri="{9D8B030D-6E8A-4147-A177-3AD203B41FA5}">
                      <a16:colId xmlns:a16="http://schemas.microsoft.com/office/drawing/2014/main" val="12333330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00B050"/>
                          </a:solidFill>
                        </a:rPr>
                        <a:t>+320</a:t>
                      </a:r>
                      <a:endParaRPr lang="x-none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9074348"/>
                  </a:ext>
                </a:extLst>
              </a:tr>
            </a:tbl>
          </a:graphicData>
        </a:graphic>
      </p:graphicFrame>
      <p:graphicFrame>
        <p:nvGraphicFramePr>
          <p:cNvPr id="17" name="Таблица 12">
            <a:extLst>
              <a:ext uri="{FF2B5EF4-FFF2-40B4-BE49-F238E27FC236}">
                <a16:creationId xmlns:a16="http://schemas.microsoft.com/office/drawing/2014/main" id="{C40EBB8B-4639-4BE8-AB0F-015FA390DD5D}"/>
              </a:ext>
            </a:extLst>
          </p:cNvPr>
          <p:cNvGraphicFramePr>
            <a:graphicFrameLocks noGrp="1"/>
          </p:cNvGraphicFramePr>
          <p:nvPr/>
        </p:nvGraphicFramePr>
        <p:xfrm>
          <a:off x="5472000" y="2061672"/>
          <a:ext cx="54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00">
                  <a:extLst>
                    <a:ext uri="{9D8B030D-6E8A-4147-A177-3AD203B41FA5}">
                      <a16:colId xmlns:a16="http://schemas.microsoft.com/office/drawing/2014/main" val="1233333093"/>
                    </a:ext>
                  </a:extLst>
                </a:gridCol>
              </a:tblGrid>
              <a:tr h="33741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00B050"/>
                          </a:solidFill>
                        </a:rPr>
                        <a:t>+17</a:t>
                      </a:r>
                      <a:endParaRPr lang="x-none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9074348"/>
                  </a:ext>
                </a:extLst>
              </a:tr>
            </a:tbl>
          </a:graphicData>
        </a:graphic>
      </p:graphicFrame>
      <p:graphicFrame>
        <p:nvGraphicFramePr>
          <p:cNvPr id="21" name="Таблица 12">
            <a:extLst>
              <a:ext uri="{FF2B5EF4-FFF2-40B4-BE49-F238E27FC236}">
                <a16:creationId xmlns:a16="http://schemas.microsoft.com/office/drawing/2014/main" id="{C65B3953-3157-4678-8C53-EB774EE94A40}"/>
              </a:ext>
            </a:extLst>
          </p:cNvPr>
          <p:cNvGraphicFramePr>
            <a:graphicFrameLocks noGrp="1"/>
          </p:cNvGraphicFramePr>
          <p:nvPr/>
        </p:nvGraphicFramePr>
        <p:xfrm>
          <a:off x="3058925" y="3486080"/>
          <a:ext cx="612000" cy="37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000">
                  <a:extLst>
                    <a:ext uri="{9D8B030D-6E8A-4147-A177-3AD203B41FA5}">
                      <a16:colId xmlns:a16="http://schemas.microsoft.com/office/drawing/2014/main" val="1233333093"/>
                    </a:ext>
                  </a:extLst>
                </a:gridCol>
              </a:tblGrid>
              <a:tr h="370800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-163</a:t>
                      </a:r>
                      <a:endParaRPr lang="x-none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9074348"/>
                  </a:ext>
                </a:extLst>
              </a:tr>
            </a:tbl>
          </a:graphicData>
        </a:graphic>
      </p:graphicFrame>
      <p:graphicFrame>
        <p:nvGraphicFramePr>
          <p:cNvPr id="15" name="Таблица 4">
            <a:extLst>
              <a:ext uri="{FF2B5EF4-FFF2-40B4-BE49-F238E27FC236}">
                <a16:creationId xmlns:a16="http://schemas.microsoft.com/office/drawing/2014/main" id="{B0A95F55-866A-431A-B4E5-9862DC1EE39C}"/>
              </a:ext>
            </a:extLst>
          </p:cNvPr>
          <p:cNvGraphicFramePr>
            <a:graphicFrameLocks noGrp="1"/>
          </p:cNvGraphicFramePr>
          <p:nvPr/>
        </p:nvGraphicFramePr>
        <p:xfrm>
          <a:off x="342000" y="1058862"/>
          <a:ext cx="2232000" cy="29708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000">
                  <a:extLst>
                    <a:ext uri="{9D8B030D-6E8A-4147-A177-3AD203B41FA5}">
                      <a16:colId xmlns:a16="http://schemas.microsoft.com/office/drawing/2014/main" val="2479802342"/>
                    </a:ext>
                  </a:extLst>
                </a:gridCol>
                <a:gridCol w="1116000">
                  <a:extLst>
                    <a:ext uri="{9D8B030D-6E8A-4147-A177-3AD203B41FA5}">
                      <a16:colId xmlns:a16="http://schemas.microsoft.com/office/drawing/2014/main" val="1677418889"/>
                    </a:ext>
                  </a:extLst>
                </a:gridCol>
              </a:tblGrid>
              <a:tr h="594178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002060"/>
                          </a:solidFill>
                        </a:rPr>
                        <a:t>ПЛАН</a:t>
                      </a:r>
                      <a:endParaRPr lang="x-none" sz="18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002060"/>
                          </a:solidFill>
                        </a:rPr>
                        <a:t>ФАКТ</a:t>
                      </a:r>
                      <a:endParaRPr lang="x-none" sz="18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4010497"/>
                  </a:ext>
                </a:extLst>
              </a:tr>
              <a:tr h="792237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002060"/>
                          </a:solidFill>
                        </a:rPr>
                        <a:t>9 817</a:t>
                      </a:r>
                      <a:endParaRPr lang="x-none" sz="18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002060"/>
                          </a:solidFill>
                        </a:rPr>
                        <a:t>10 027</a:t>
                      </a:r>
                      <a:endParaRPr lang="x-none" sz="18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E4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152095"/>
                  </a:ext>
                </a:extLst>
              </a:tr>
              <a:tr h="792237"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002060"/>
                          </a:solidFill>
                        </a:rPr>
                        <a:t>102,1%</a:t>
                      </a:r>
                      <a:endParaRPr lang="x-none" sz="1800" b="1" dirty="0">
                        <a:solidFill>
                          <a:srgbClr val="002060"/>
                        </a:solidFill>
                      </a:endParaRPr>
                    </a:p>
                  </a:txBody>
                  <a:tcPr anchor="b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x-none" sz="14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783870"/>
                  </a:ext>
                </a:extLst>
              </a:tr>
              <a:tr h="792237"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002060"/>
                          </a:solidFill>
                        </a:rPr>
                        <a:t>ПЕРЕВЫПОЛНЕН</a:t>
                      </a:r>
                    </a:p>
                    <a:p>
                      <a:pPr algn="ctr"/>
                      <a:r>
                        <a:rPr lang="ru-RU" sz="1800" b="0" dirty="0">
                          <a:solidFill>
                            <a:srgbClr val="002060"/>
                          </a:solidFill>
                        </a:rPr>
                        <a:t>на 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</a:rPr>
                        <a:t>210</a:t>
                      </a:r>
                      <a:r>
                        <a:rPr lang="ru-RU" sz="1800" b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rgbClr val="002060"/>
                          </a:solidFill>
                        </a:rPr>
                        <a:t>млрд.тг</a:t>
                      </a:r>
                      <a:r>
                        <a:rPr lang="ru-RU" sz="1800" b="0" dirty="0">
                          <a:solidFill>
                            <a:srgbClr val="002060"/>
                          </a:solidFill>
                        </a:rPr>
                        <a:t>., из них:</a:t>
                      </a:r>
                    </a:p>
                  </a:txBody>
                  <a:tcPr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x-none" sz="14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152293"/>
                  </a:ext>
                </a:extLst>
              </a:tr>
            </a:tbl>
          </a:graphicData>
        </a:graphic>
      </p:graphicFrame>
      <p:sp>
        <p:nvSpPr>
          <p:cNvPr id="19" name="Левая фигурная скобка 18">
            <a:extLst>
              <a:ext uri="{FF2B5EF4-FFF2-40B4-BE49-F238E27FC236}">
                <a16:creationId xmlns:a16="http://schemas.microsoft.com/office/drawing/2014/main" id="{5DA28286-3FF1-4746-9BB0-3576E2408DCA}"/>
              </a:ext>
            </a:extLst>
          </p:cNvPr>
          <p:cNvSpPr/>
          <p:nvPr/>
        </p:nvSpPr>
        <p:spPr>
          <a:xfrm rot="5400000" flipH="1">
            <a:off x="1328760" y="1506510"/>
            <a:ext cx="258480" cy="2232000"/>
          </a:xfrm>
          <a:prstGeom prst="leftBrace">
            <a:avLst>
              <a:gd name="adj1" fmla="val 90080"/>
              <a:gd name="adj2" fmla="val 50000"/>
            </a:avLst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x-non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04E7712-44EA-4966-9526-AB17CB28CF79}"/>
              </a:ext>
            </a:extLst>
          </p:cNvPr>
          <p:cNvSpPr txBox="1"/>
          <p:nvPr/>
        </p:nvSpPr>
        <p:spPr>
          <a:xfrm>
            <a:off x="7735259" y="685720"/>
            <a:ext cx="1422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млрд. тенге</a:t>
            </a:r>
            <a:endParaRPr kumimoji="0" lang="x-none" sz="1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5720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4">
            <a:extLst>
              <a:ext uri="{FF2B5EF4-FFF2-40B4-BE49-F238E27FC236}">
                <a16:creationId xmlns:a16="http://schemas.microsoft.com/office/drawing/2014/main" id="{B9F14AD7-9066-4028-8047-7065570B0710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9144000" cy="5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НАЛОГОВО-ТАМОЖЕННОЕ АДМИНИСТРИРОВАНИЕ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18" name="Таблица 4">
            <a:extLst>
              <a:ext uri="{FF2B5EF4-FFF2-40B4-BE49-F238E27FC236}">
                <a16:creationId xmlns:a16="http://schemas.microsoft.com/office/drawing/2014/main" id="{05F6A820-5505-4F76-B1D5-CFF98D2B7BAD}"/>
              </a:ext>
            </a:extLst>
          </p:cNvPr>
          <p:cNvGraphicFramePr>
            <a:graphicFrameLocks noGrp="1"/>
          </p:cNvGraphicFramePr>
          <p:nvPr/>
        </p:nvGraphicFramePr>
        <p:xfrm>
          <a:off x="0" y="4899660"/>
          <a:ext cx="9144000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r"/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x-none" sz="10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Tahom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841396"/>
              </p:ext>
            </p:extLst>
          </p:nvPr>
        </p:nvGraphicFramePr>
        <p:xfrm>
          <a:off x="486000" y="726750"/>
          <a:ext cx="8172000" cy="4006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Эффективность налоговых проверок увеличена в 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</a:rPr>
                        <a:t>3,2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 раза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(по доначислению)</a:t>
                      </a:r>
                    </a:p>
                  </a:txBody>
                  <a:tcPr anchor="ctr">
                    <a:lnL w="12700" cmpd="sng">
                      <a:noFill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80000" algn="l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Wingdings" pitchFamily="2" charset="2"/>
                        <a:buChar char="§"/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Проведено порядка 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</a:rPr>
                        <a:t>2,1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 тыс. проверок </a:t>
                      </a:r>
                    </a:p>
                    <a:p>
                      <a:pPr marL="0" indent="180000" algn="l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Wingdings" pitchFamily="2" charset="2"/>
                        <a:buChar char="§"/>
                      </a:pPr>
                      <a:r>
                        <a:rPr lang="ru-RU" sz="1400" b="0" dirty="0" err="1">
                          <a:solidFill>
                            <a:srgbClr val="002060"/>
                          </a:solidFill>
                        </a:rPr>
                        <a:t>Доначислено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 налогов – 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</a:rPr>
                        <a:t>677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rgbClr val="002060"/>
                          </a:solidFill>
                        </a:rPr>
                        <a:t>млрд.тг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 (2021г. – 209 </a:t>
                      </a:r>
                      <a:r>
                        <a:rPr lang="ru-RU" sz="1400" b="0" dirty="0" err="1">
                          <a:solidFill>
                            <a:srgbClr val="002060"/>
                          </a:solidFill>
                        </a:rPr>
                        <a:t>млрд.тг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)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Эффективность таможенных проверок увеличена в 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</a:rPr>
                        <a:t>7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 раз</a:t>
                      </a:r>
                    </a:p>
                  </a:txBody>
                  <a:tcPr anchor="ctr">
                    <a:lnL w="12700" cmpd="sng">
                      <a:noFill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80000" algn="l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Wingdings" pitchFamily="2" charset="2"/>
                        <a:buChar char="§"/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Завершено порядка 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</a:rPr>
                        <a:t>2,6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 тыс. проверок</a:t>
                      </a:r>
                    </a:p>
                    <a:p>
                      <a:pPr marL="0" indent="180000" algn="l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Wingdings" pitchFamily="2" charset="2"/>
                        <a:buChar char="§"/>
                      </a:pPr>
                      <a:r>
                        <a:rPr lang="ru-RU" sz="1400" b="0" dirty="0" err="1">
                          <a:solidFill>
                            <a:srgbClr val="002060"/>
                          </a:solidFill>
                        </a:rPr>
                        <a:t>Доначислено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rgbClr val="002060"/>
                          </a:solidFill>
                        </a:rPr>
                        <a:t>ТПиН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 на сумму 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</a:rPr>
                        <a:t>154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rgbClr val="002060"/>
                          </a:solidFill>
                        </a:rPr>
                        <a:t>млрд.тг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 (в </a:t>
                      </a:r>
                      <a:r>
                        <a:rPr lang="ru-RU" sz="1400" b="0" dirty="0" err="1">
                          <a:solidFill>
                            <a:srgbClr val="002060"/>
                          </a:solidFill>
                        </a:rPr>
                        <a:t>т.ч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. по 10 УЭО 108 </a:t>
                      </a:r>
                      <a:r>
                        <a:rPr lang="ru-RU" sz="1400" b="0" dirty="0" err="1">
                          <a:solidFill>
                            <a:srgbClr val="002060"/>
                          </a:solidFill>
                        </a:rPr>
                        <a:t>млрд.тг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),</a:t>
                      </a:r>
                      <a:endParaRPr lang="ru-RU" sz="1400" b="0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Wingdings" pitchFamily="2" charset="2"/>
                        <a:buNone/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в сравнении </a:t>
                      </a:r>
                      <a:r>
                        <a:rPr lang="ru-RU" sz="1400" b="0">
                          <a:solidFill>
                            <a:srgbClr val="002060"/>
                          </a:solidFill>
                        </a:rPr>
                        <a:t>с предыдущим 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годом больше на 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</a:rPr>
                        <a:t>132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rgbClr val="002060"/>
                          </a:solidFill>
                        </a:rPr>
                        <a:t>млрд.тг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 (2021г. – 21,7 </a:t>
                      </a:r>
                      <a:r>
                        <a:rPr lang="ru-RU" sz="1400" b="0" dirty="0" err="1">
                          <a:solidFill>
                            <a:srgbClr val="002060"/>
                          </a:solidFill>
                        </a:rPr>
                        <a:t>млрд.тг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)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Дистанционный контроль</a:t>
                      </a:r>
                      <a:br>
                        <a:rPr lang="ru-RU" sz="1400" b="0" dirty="0">
                          <a:solidFill>
                            <a:srgbClr val="002060"/>
                          </a:solidFill>
                        </a:rPr>
                      </a:b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Рост эффективности в 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</a:rPr>
                        <a:t>1,5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 раз</a:t>
                      </a:r>
                    </a:p>
                  </a:txBody>
                  <a:tcPr anchor="ctr">
                    <a:lnL w="12700" cmpd="sng">
                      <a:noFill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80000" algn="l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Wingdings" pitchFamily="2" charset="2"/>
                        <a:buChar char="§"/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Сокращены процедуры почти в 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</a:rPr>
                        <a:t>2,5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 раза</a:t>
                      </a:r>
                    </a:p>
                    <a:p>
                      <a:pPr marL="0" indent="180000" algn="l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Wingdings" pitchFamily="2" charset="2"/>
                        <a:buChar char="§"/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начислено – 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</a:rPr>
                        <a:t>572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rgbClr val="002060"/>
                          </a:solidFill>
                        </a:rPr>
                        <a:t>млрд.тг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, взыскано – 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</a:rPr>
                        <a:t>477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rgbClr val="002060"/>
                          </a:solidFill>
                        </a:rPr>
                        <a:t>млрд.тг</a:t>
                      </a:r>
                      <a:endParaRPr lang="ru-RU" sz="14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Мониторинг крупных налогоплательщиков </a:t>
                      </a:r>
                      <a:br>
                        <a:rPr lang="ru-RU" sz="1400" b="0" dirty="0">
                          <a:solidFill>
                            <a:srgbClr val="002060"/>
                          </a:solidFill>
                        </a:rPr>
                      </a:b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и </a:t>
                      </a:r>
                      <a:r>
                        <a:rPr lang="ru-RU" sz="1400" b="0" dirty="0" err="1">
                          <a:solidFill>
                            <a:srgbClr val="002060"/>
                          </a:solidFill>
                        </a:rPr>
                        <a:t>недропользователей</a:t>
                      </a:r>
                      <a:endParaRPr lang="ru-RU" sz="14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80000" algn="l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Wingdings" pitchFamily="2" charset="2"/>
                        <a:buChar char="§"/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Завершены 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</a:rPr>
                        <a:t>62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 налоговые проверки </a:t>
                      </a:r>
                      <a:r>
                        <a:rPr lang="en-US" sz="1400" b="0" dirty="0">
                          <a:solidFill>
                            <a:srgbClr val="002060"/>
                          </a:solidFill>
                        </a:rPr>
                        <a:t>&gt; 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взыскано – 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</a:rPr>
                        <a:t>120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rgbClr val="002060"/>
                          </a:solidFill>
                        </a:rPr>
                        <a:t>млрд.тг</a:t>
                      </a:r>
                      <a:endParaRPr lang="ru-RU" sz="1400" b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180000" algn="l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Wingdings" pitchFamily="2" charset="2"/>
                        <a:buChar char="§"/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В рамках горизонтального мониторинга</a:t>
                      </a:r>
                      <a:r>
                        <a:rPr lang="en-US" sz="1400" b="0" dirty="0">
                          <a:solidFill>
                            <a:srgbClr val="002060"/>
                          </a:solidFill>
                        </a:rPr>
                        <a:t> &gt; </a:t>
                      </a:r>
                      <a:r>
                        <a:rPr lang="ru-RU" sz="1400" b="0" dirty="0" err="1">
                          <a:solidFill>
                            <a:srgbClr val="002060"/>
                          </a:solidFill>
                        </a:rPr>
                        <a:t>доначислено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 и уплачено 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</a:rPr>
                        <a:t>34,5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rgbClr val="002060"/>
                          </a:solidFill>
                        </a:rPr>
                        <a:t>млрд.тг</a:t>
                      </a:r>
                      <a:endParaRPr lang="ru-RU" sz="14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Камеральный контроль </a:t>
                      </a:r>
                      <a:r>
                        <a:rPr lang="ru-RU" sz="1400" b="0" dirty="0" err="1">
                          <a:solidFill>
                            <a:srgbClr val="002060"/>
                          </a:solidFill>
                        </a:rPr>
                        <a:t>недропользователей</a:t>
                      </a:r>
                      <a:endParaRPr lang="ru-RU" sz="14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8000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Дополнительно взыскано 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</a:rPr>
                        <a:t>104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rgbClr val="002060"/>
                          </a:solidFill>
                        </a:rPr>
                        <a:t>млрд.тг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 резервов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5114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4">
            <a:extLst>
              <a:ext uri="{FF2B5EF4-FFF2-40B4-BE49-F238E27FC236}">
                <a16:creationId xmlns:a16="http://schemas.microsoft.com/office/drawing/2014/main" id="{B9F14AD7-9066-4028-8047-7065570B0710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9144000" cy="4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ИСПОЛНЕНИЕ РАСХОДОВ БЮДЖЕТА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18" name="Таблица 4">
            <a:extLst>
              <a:ext uri="{FF2B5EF4-FFF2-40B4-BE49-F238E27FC236}">
                <a16:creationId xmlns:a16="http://schemas.microsoft.com/office/drawing/2014/main" id="{05F6A820-5505-4F76-B1D5-CFF98D2B7B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0202570"/>
              </p:ext>
            </p:extLst>
          </p:nvPr>
        </p:nvGraphicFramePr>
        <p:xfrm>
          <a:off x="0" y="4899660"/>
          <a:ext cx="9144000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r"/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x-none" sz="10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Tahom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id="{BF7DC1A3-C48E-4E03-891B-E3E49A2333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046965"/>
              </p:ext>
            </p:extLst>
          </p:nvPr>
        </p:nvGraphicFramePr>
        <p:xfrm>
          <a:off x="607466" y="744750"/>
          <a:ext cx="7929068" cy="38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963">
                  <a:extLst>
                    <a:ext uri="{9D8B030D-6E8A-4147-A177-3AD203B41FA5}">
                      <a16:colId xmlns:a16="http://schemas.microsoft.com/office/drawing/2014/main" val="764804176"/>
                    </a:ext>
                  </a:extLst>
                </a:gridCol>
                <a:gridCol w="1747588">
                  <a:extLst>
                    <a:ext uri="{9D8B030D-6E8A-4147-A177-3AD203B41FA5}">
                      <a16:colId xmlns:a16="http://schemas.microsoft.com/office/drawing/2014/main" val="810459824"/>
                    </a:ext>
                  </a:extLst>
                </a:gridCol>
                <a:gridCol w="630517">
                  <a:extLst>
                    <a:ext uri="{9D8B030D-6E8A-4147-A177-3AD203B41FA5}">
                      <a16:colId xmlns:a16="http://schemas.microsoft.com/office/drawing/2014/main" val="1710278956"/>
                    </a:ext>
                  </a:extLst>
                </a:gridCol>
                <a:gridCol w="4788000">
                  <a:extLst>
                    <a:ext uri="{9D8B030D-6E8A-4147-A177-3AD203B41FA5}">
                      <a16:colId xmlns:a16="http://schemas.microsoft.com/office/drawing/2014/main" val="966247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solidFill>
                            <a:srgbClr val="002060"/>
                          </a:solidFill>
                          <a:latin typeface="+mn-lt"/>
                        </a:rPr>
                        <a:t>ПЛАН</a:t>
                      </a:r>
                      <a:endParaRPr lang="aa-ET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+mn-lt"/>
                        </a:rPr>
                        <a:t>18</a:t>
                      </a:r>
                      <a:r>
                        <a:rPr lang="ru-RU" sz="1800" b="1" baseline="0" dirty="0">
                          <a:solidFill>
                            <a:srgbClr val="002060"/>
                          </a:solidFill>
                          <a:latin typeface="+mn-lt"/>
                        </a:rPr>
                        <a:t> 795</a:t>
                      </a:r>
                      <a:r>
                        <a:rPr lang="ru-RU" sz="1800" b="0" dirty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rgbClr val="002060"/>
                          </a:solidFill>
                          <a:latin typeface="+mn-lt"/>
                        </a:rPr>
                        <a:t>млрд.тг</a:t>
                      </a:r>
                      <a:endParaRPr lang="aa-ET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aa-ET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+mn-lt"/>
                        </a:rPr>
                        <a:t>Не исполнено</a:t>
                      </a:r>
                      <a:r>
                        <a:rPr lang="ru-RU" sz="1800" b="0" dirty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+mn-lt"/>
                        </a:rPr>
                        <a:t>262</a:t>
                      </a:r>
                      <a:r>
                        <a:rPr lang="ru-RU" sz="1800" b="0" dirty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rgbClr val="002060"/>
                          </a:solidFill>
                          <a:latin typeface="+mn-lt"/>
                        </a:rPr>
                        <a:t>млрд.тг</a:t>
                      </a:r>
                      <a:r>
                        <a:rPr lang="ru-RU" sz="1800" b="0" dirty="0">
                          <a:solidFill>
                            <a:srgbClr val="002060"/>
                          </a:solidFill>
                          <a:latin typeface="+mn-lt"/>
                        </a:rPr>
                        <a:t>, из них:</a:t>
                      </a:r>
                      <a:endParaRPr lang="aa-ET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6283936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>
                          <a:solidFill>
                            <a:srgbClr val="002060"/>
                          </a:solidFill>
                          <a:latin typeface="+mn-lt"/>
                        </a:rPr>
                        <a:t>ФАКТ</a:t>
                      </a:r>
                      <a:endParaRPr lang="aa-ET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+mn-lt"/>
                        </a:rPr>
                        <a:t>18</a:t>
                      </a:r>
                      <a:r>
                        <a:rPr lang="ru-RU" sz="1800" b="1" baseline="0" dirty="0">
                          <a:solidFill>
                            <a:srgbClr val="002060"/>
                          </a:solidFill>
                          <a:latin typeface="+mn-lt"/>
                        </a:rPr>
                        <a:t> 532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rgbClr val="002060"/>
                          </a:solidFill>
                          <a:latin typeface="+mn-lt"/>
                        </a:rPr>
                        <a:t>млрд.тг</a:t>
                      </a:r>
                      <a:r>
                        <a:rPr lang="ru-RU" sz="1800" b="0" dirty="0">
                          <a:solidFill>
                            <a:srgbClr val="002060"/>
                          </a:solidFill>
                          <a:latin typeface="+mn-lt"/>
                        </a:rPr>
                        <a:t> – 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+mn-lt"/>
                        </a:rPr>
                        <a:t>98,6%</a:t>
                      </a:r>
                      <a:endParaRPr lang="aa-ET" sz="18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aa-ET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+mn-lt"/>
                        </a:rPr>
                        <a:t>181</a:t>
                      </a:r>
                      <a:r>
                        <a:rPr lang="ru-RU" sz="1800" b="0" dirty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rgbClr val="002060"/>
                          </a:solidFill>
                          <a:latin typeface="+mn-lt"/>
                        </a:rPr>
                        <a:t>млрд.тг</a:t>
                      </a:r>
                      <a:r>
                        <a:rPr lang="ru-RU" sz="1800" b="0" dirty="0">
                          <a:solidFill>
                            <a:srgbClr val="002060"/>
                          </a:solidFill>
                          <a:latin typeface="+mn-lt"/>
                        </a:rPr>
                        <a:t> - нераспределенный резерв, экономия;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2257881"/>
                  </a:ext>
                </a:extLst>
              </a:tr>
              <a:tr h="50400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a-ET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+mn-lt"/>
                        </a:rPr>
                        <a:t>81</a:t>
                      </a:r>
                      <a:r>
                        <a:rPr lang="ru-RU" sz="1800" b="0" dirty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rgbClr val="002060"/>
                          </a:solidFill>
                          <a:latin typeface="+mn-lt"/>
                        </a:rPr>
                        <a:t>млрд.тг</a:t>
                      </a:r>
                      <a:r>
                        <a:rPr lang="ru-RU" sz="1800" b="0" dirty="0">
                          <a:solidFill>
                            <a:srgbClr val="002060"/>
                          </a:solidFill>
                          <a:latin typeface="+mn-lt"/>
                        </a:rPr>
                        <a:t> - не освоено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u="none" dirty="0">
                          <a:solidFill>
                            <a:srgbClr val="002060"/>
                          </a:solidFill>
                          <a:latin typeface="+mn-lt"/>
                        </a:rPr>
                        <a:t>Причины, повлиявшие на </a:t>
                      </a:r>
                      <a:r>
                        <a:rPr lang="ru-RU" sz="1800" b="1" u="none" dirty="0" err="1">
                          <a:solidFill>
                            <a:srgbClr val="002060"/>
                          </a:solidFill>
                          <a:latin typeface="+mn-lt"/>
                        </a:rPr>
                        <a:t>неосвоение</a:t>
                      </a:r>
                      <a:r>
                        <a:rPr lang="ru-RU" sz="1800" b="0" u="none" dirty="0">
                          <a:solidFill>
                            <a:srgbClr val="002060"/>
                          </a:solidFill>
                          <a:latin typeface="+mn-lt"/>
                        </a:rPr>
                        <a:t>:</a:t>
                      </a:r>
                      <a:endParaRPr lang="x-none" sz="1800" b="0" u="non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aa-ET" sz="18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aa-ET" sz="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aa-ET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2317765"/>
                  </a:ext>
                </a:extLst>
              </a:tr>
              <a:tr h="468000">
                <a:tc gridSpan="4"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длительное заключение договоров;</a:t>
                      </a:r>
                      <a:endParaRPr lang="ru-RU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aa-ET" sz="18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aa-ET" sz="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aa-ET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48037"/>
                  </a:ext>
                </a:extLst>
              </a:tr>
              <a:tr h="468000">
                <a:tc gridSpan="4"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отсутствие положительного заключения государственной</a:t>
                      </a:r>
                      <a:r>
                        <a:rPr lang="ru-RU" sz="18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экспертизы на ПСД;</a:t>
                      </a:r>
                      <a:endParaRPr lang="aa-ET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aa-ET" sz="18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aa-ET" sz="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aa-ET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967976"/>
                  </a:ext>
                </a:extLst>
              </a:tr>
              <a:tr h="468000">
                <a:tc gridSpan="4"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срыв поставщиками условий договора; </a:t>
                      </a:r>
                      <a:endParaRPr lang="ru-RU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aa-ET" sz="18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aa-ET" sz="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aa-ET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469527"/>
                  </a:ext>
                </a:extLst>
              </a:tr>
              <a:tr h="468000">
                <a:tc gridSpan="4"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ru-RU" sz="1800" b="0" dirty="0">
                          <a:solidFill>
                            <a:srgbClr val="002060"/>
                          </a:solidFill>
                          <a:latin typeface="+mn-lt"/>
                        </a:rPr>
                        <a:t>несвоевременное предоставление актов выполненных работ, счетов-фактур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a-E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a-E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a-E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7860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3231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4">
            <a:extLst>
              <a:ext uri="{FF2B5EF4-FFF2-40B4-BE49-F238E27FC236}">
                <a16:creationId xmlns:a16="http://schemas.microsoft.com/office/drawing/2014/main" id="{B9F14AD7-9066-4028-8047-7065570B0710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9144000" cy="5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НЕЭФФЕКТИВНОЕ ИСПОЛНЕНИЕ БЮДЖЕТНЫХ СРЕДСТВ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18" name="Таблица 4">
            <a:extLst>
              <a:ext uri="{FF2B5EF4-FFF2-40B4-BE49-F238E27FC236}">
                <a16:creationId xmlns:a16="http://schemas.microsoft.com/office/drawing/2014/main" id="{05F6A820-5505-4F76-B1D5-CFF98D2B7B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382134"/>
              </p:ext>
            </p:extLst>
          </p:nvPr>
        </p:nvGraphicFramePr>
        <p:xfrm>
          <a:off x="0" y="4899660"/>
          <a:ext cx="9144000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r"/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x-none" sz="10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Tahom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4" name="Таблица 5">
            <a:extLst>
              <a:ext uri="{FF2B5EF4-FFF2-40B4-BE49-F238E27FC236}">
                <a16:creationId xmlns:a16="http://schemas.microsoft.com/office/drawing/2014/main" id="{C136D0DB-75E6-4947-A91B-4ABE5632AC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4131976"/>
              </p:ext>
            </p:extLst>
          </p:nvPr>
        </p:nvGraphicFramePr>
        <p:xfrm>
          <a:off x="124720" y="906750"/>
          <a:ext cx="4384280" cy="365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00">
                  <a:extLst>
                    <a:ext uri="{9D8B030D-6E8A-4147-A177-3AD203B41FA5}">
                      <a16:colId xmlns:a16="http://schemas.microsoft.com/office/drawing/2014/main" val="964854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083838487"/>
                    </a:ext>
                  </a:extLst>
                </a:gridCol>
                <a:gridCol w="2016000">
                  <a:extLst>
                    <a:ext uri="{9D8B030D-6E8A-4147-A177-3AD203B41FA5}">
                      <a16:colId xmlns:a16="http://schemas.microsoft.com/office/drawing/2014/main" val="3918355398"/>
                    </a:ext>
                  </a:extLst>
                </a:gridCol>
              </a:tblGrid>
              <a:tr h="1220400">
                <a:tc>
                  <a:txBody>
                    <a:bodyPr/>
                    <a:lstStyle/>
                    <a:p>
                      <a:pPr algn="ctr"/>
                      <a:endParaRPr lang="x-none" sz="14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x-none" sz="2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002060"/>
                          </a:solidFill>
                        </a:rPr>
                        <a:t>11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rgbClr val="002060"/>
                          </a:solidFill>
                        </a:rPr>
                        <a:t>млрд.тг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 - остатки</a:t>
                      </a:r>
                    </a:p>
                    <a:p>
                      <a:pPr algn="ctr"/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на счетах субъектов </a:t>
                      </a:r>
                      <a:r>
                        <a:rPr lang="ru-RU" sz="1400" b="0" dirty="0" err="1">
                          <a:solidFill>
                            <a:srgbClr val="002060"/>
                          </a:solidFill>
                        </a:rPr>
                        <a:t>квазигосударственного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 сектора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426387"/>
                  </a:ext>
                </a:extLst>
              </a:tr>
              <a:tr h="118800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rgbClr val="002060"/>
                          </a:solidFill>
                        </a:rPr>
                        <a:t>НЕЭФФЕКТИВНО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 использовано</a:t>
                      </a:r>
                    </a:p>
                    <a:p>
                      <a:pPr algn="ctr"/>
                      <a:r>
                        <a:rPr lang="ru-RU" sz="1800" b="1" dirty="0">
                          <a:solidFill>
                            <a:srgbClr val="002060"/>
                          </a:solidFill>
                        </a:rPr>
                        <a:t>421 </a:t>
                      </a:r>
                      <a:r>
                        <a:rPr lang="ru-RU" sz="1400" b="0" dirty="0" err="1">
                          <a:solidFill>
                            <a:srgbClr val="002060"/>
                          </a:solidFill>
                        </a:rPr>
                        <a:t>млрд.тг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 или </a:t>
                      </a:r>
                      <a:r>
                        <a:rPr lang="kk-KZ" sz="1800" b="1" dirty="0">
                          <a:solidFill>
                            <a:srgbClr val="002060"/>
                          </a:solidFill>
                        </a:rPr>
                        <a:t>2,3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</a:rPr>
                        <a:t>%</a:t>
                      </a:r>
                    </a:p>
                    <a:p>
                      <a:pPr algn="ctr"/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от общего объема расходов</a:t>
                      </a:r>
                      <a:endParaRPr lang="x-none" sz="14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x-none" sz="8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002060"/>
                          </a:solidFill>
                        </a:rPr>
                        <a:t>172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rgbClr val="002060"/>
                          </a:solidFill>
                        </a:rPr>
                        <a:t>млрд.тг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 - </a:t>
                      </a:r>
                      <a:r>
                        <a:rPr lang="ru-RU" sz="1400" b="0" dirty="0" err="1">
                          <a:solidFill>
                            <a:srgbClr val="002060"/>
                          </a:solidFill>
                        </a:rPr>
                        <a:t>неосвоение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 бюджетных средств, неиспользованные</a:t>
                      </a:r>
                    </a:p>
                    <a:p>
                      <a:pPr algn="ctr"/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целевые трансферты</a:t>
                      </a:r>
                    </a:p>
                    <a:p>
                      <a:pPr algn="ctr"/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и бюджетные кредиты</a:t>
                      </a:r>
                      <a:endParaRPr lang="x-none" sz="14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796053"/>
                  </a:ext>
                </a:extLst>
              </a:tr>
              <a:tr h="972000">
                <a:tc>
                  <a:txBody>
                    <a:bodyPr/>
                    <a:lstStyle/>
                    <a:p>
                      <a:pPr algn="ctr"/>
                      <a:endParaRPr lang="x-none" sz="14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x-none" sz="14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002060"/>
                          </a:solidFill>
                        </a:rPr>
                        <a:t>238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rgbClr val="002060"/>
                          </a:solidFill>
                        </a:rPr>
                        <a:t>млрд.тг</a:t>
                      </a:r>
                      <a:endParaRPr lang="ru-RU" sz="1400" b="0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нарушения принципов бюджетной системы, выявленных по итогам</a:t>
                      </a:r>
                    </a:p>
                    <a:p>
                      <a:pPr algn="ctr"/>
                      <a:r>
                        <a:rPr lang="ru-RU" sz="1400" b="0" dirty="0" err="1">
                          <a:solidFill>
                            <a:srgbClr val="002060"/>
                          </a:solidFill>
                        </a:rPr>
                        <a:t>госаудита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 и контроля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356111"/>
                  </a:ext>
                </a:extLst>
              </a:tr>
            </a:tbl>
          </a:graphicData>
        </a:graphic>
      </p:graphicFrame>
      <p:graphicFrame>
        <p:nvGraphicFramePr>
          <p:cNvPr id="8" name="Таблица 3">
            <a:extLst>
              <a:ext uri="{FF2B5EF4-FFF2-40B4-BE49-F238E27FC236}">
                <a16:creationId xmlns:a16="http://schemas.microsoft.com/office/drawing/2014/main" id="{22D85645-D4D3-4848-A1B4-E73F9B529A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00177"/>
              </p:ext>
            </p:extLst>
          </p:nvPr>
        </p:nvGraphicFramePr>
        <p:xfrm>
          <a:off x="4617000" y="1191510"/>
          <a:ext cx="4320000" cy="318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461369331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1656348228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487207084"/>
                    </a:ext>
                  </a:extLst>
                </a:gridCol>
              </a:tblGrid>
              <a:tr h="720000"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Привлечены к ответственности 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</a:rPr>
                        <a:t>113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должностных лиц,</a:t>
                      </a:r>
                    </a:p>
                    <a:p>
                      <a:pPr algn="ctr"/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из них 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</a:rPr>
                        <a:t>82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занимающие руководящие должности </a:t>
                      </a:r>
                    </a:p>
                  </a:txBody>
                  <a:tcPr anchor="ctr">
                    <a:lnL w="12700" cmpd="sng">
                      <a:noFill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x-none" sz="14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x-none" sz="14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02728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endParaRPr lang="x-none" sz="14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002060"/>
                          </a:solidFill>
                        </a:rPr>
                        <a:t>ЦГО </a:t>
                      </a:r>
                      <a:r>
                        <a:rPr lang="ru-RU" sz="1800" b="0" dirty="0">
                          <a:solidFill>
                            <a:srgbClr val="002060"/>
                          </a:solidFill>
                        </a:rPr>
                        <a:t>-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</a:rPr>
                        <a:t> 24</a:t>
                      </a:r>
                      <a:endParaRPr lang="x-none" sz="18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002060"/>
                          </a:solidFill>
                        </a:rPr>
                        <a:t>МИО </a:t>
                      </a:r>
                      <a:r>
                        <a:rPr lang="ru-RU" sz="1800" b="0" dirty="0">
                          <a:solidFill>
                            <a:srgbClr val="002060"/>
                          </a:solidFill>
                        </a:rPr>
                        <a:t>-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</a:rPr>
                        <a:t> 89</a:t>
                      </a:r>
                      <a:endParaRPr lang="x-none" sz="18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118819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Выговор и</a:t>
                      </a:r>
                      <a:endParaRPr lang="x-none" sz="1400" b="0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строгий выговор</a:t>
                      </a:r>
                      <a:endParaRPr lang="x-none" sz="14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002060"/>
                          </a:solidFill>
                        </a:rPr>
                        <a:t>12 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сотрудников</a:t>
                      </a:r>
                      <a:endParaRPr lang="x-none" sz="14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002060"/>
                          </a:solidFill>
                        </a:rPr>
                        <a:t>23 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сотрудника</a:t>
                      </a:r>
                      <a:endParaRPr lang="x-none" sz="18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1640075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Замечания</a:t>
                      </a:r>
                      <a:endParaRPr lang="x-none" sz="14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002060"/>
                          </a:solidFill>
                        </a:rPr>
                        <a:t>11 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сотрудников</a:t>
                      </a:r>
                      <a:endParaRPr lang="x-none" sz="18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002060"/>
                          </a:solidFill>
                        </a:rPr>
                        <a:t>63 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сотрудника</a:t>
                      </a:r>
                      <a:endParaRPr lang="x-none" sz="18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794037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Увольнения</a:t>
                      </a:r>
                      <a:endParaRPr lang="x-none" sz="14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002060"/>
                          </a:solidFill>
                        </a:rPr>
                        <a:t>1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 сотрудник</a:t>
                      </a:r>
                      <a:endParaRPr lang="x-none" sz="14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002060"/>
                          </a:solidFill>
                        </a:rPr>
                        <a:t>3 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</a:rPr>
                        <a:t>сотрудника</a:t>
                      </a:r>
                      <a:endParaRPr lang="x-none" sz="18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6751611"/>
                  </a:ext>
                </a:extLst>
              </a:tr>
            </a:tbl>
          </a:graphicData>
        </a:graphic>
      </p:graphicFrame>
      <p:cxnSp>
        <p:nvCxnSpPr>
          <p:cNvPr id="7" name="Соединитель: уступ 6">
            <a:extLst>
              <a:ext uri="{FF2B5EF4-FFF2-40B4-BE49-F238E27FC236}">
                <a16:creationId xmlns:a16="http://schemas.microsoft.com/office/drawing/2014/main" id="{6F60B30B-9408-496C-B29F-B250B0704B28}"/>
              </a:ext>
            </a:extLst>
          </p:cNvPr>
          <p:cNvCxnSpPr>
            <a:cxnSpLocks/>
          </p:cNvCxnSpPr>
          <p:nvPr/>
        </p:nvCxnSpPr>
        <p:spPr>
          <a:xfrm flipV="1">
            <a:off x="1197000" y="1521150"/>
            <a:ext cx="1260000" cy="585000"/>
          </a:xfrm>
          <a:prstGeom prst="bentConnector3">
            <a:avLst>
              <a:gd name="adj1" fmla="val -775"/>
            </a:avLst>
          </a:prstGeom>
          <a:ln w="3175">
            <a:solidFill>
              <a:srgbClr val="002060"/>
            </a:solidFill>
            <a:headEnd type="none" w="med" len="lg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Соединитель: уступ 11">
            <a:extLst>
              <a:ext uri="{FF2B5EF4-FFF2-40B4-BE49-F238E27FC236}">
                <a16:creationId xmlns:a16="http://schemas.microsoft.com/office/drawing/2014/main" id="{530B2F14-4856-43FD-9809-6D835308A35D}"/>
              </a:ext>
            </a:extLst>
          </p:cNvPr>
          <p:cNvCxnSpPr>
            <a:cxnSpLocks/>
          </p:cNvCxnSpPr>
          <p:nvPr/>
        </p:nvCxnSpPr>
        <p:spPr>
          <a:xfrm>
            <a:off x="1197000" y="3366150"/>
            <a:ext cx="1260000" cy="585000"/>
          </a:xfrm>
          <a:prstGeom prst="bentConnector3">
            <a:avLst>
              <a:gd name="adj1" fmla="val -775"/>
            </a:avLst>
          </a:prstGeom>
          <a:ln w="3175">
            <a:solidFill>
              <a:srgbClr val="002060"/>
            </a:solidFill>
            <a:headEnd w="med" len="lg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id="{411E2B12-5EB4-4488-995C-4C92B9A3E5EA}"/>
              </a:ext>
            </a:extLst>
          </p:cNvPr>
          <p:cNvCxnSpPr/>
          <p:nvPr/>
        </p:nvCxnSpPr>
        <p:spPr>
          <a:xfrm>
            <a:off x="2097000" y="2706750"/>
            <a:ext cx="360000" cy="0"/>
          </a:xfrm>
          <a:prstGeom prst="straightConnector1">
            <a:avLst/>
          </a:prstGeom>
          <a:ln w="3175">
            <a:solidFill>
              <a:srgbClr val="002060"/>
            </a:solidFill>
            <a:headEnd w="med" len="lg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4181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4">
            <a:extLst>
              <a:ext uri="{FF2B5EF4-FFF2-40B4-BE49-F238E27FC236}">
                <a16:creationId xmlns:a16="http://schemas.microsoft.com/office/drawing/2014/main" id="{B9F14AD7-9066-4028-8047-7065570B07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432908"/>
              </p:ext>
            </p:extLst>
          </p:nvPr>
        </p:nvGraphicFramePr>
        <p:xfrm>
          <a:off x="0" y="0"/>
          <a:ext cx="9144000" cy="5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РЕАЛИЗАЦИЯ НАЦИОНАЛЬНЫХ ПРОЕКТОВ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18" name="Таблица 4">
            <a:extLst>
              <a:ext uri="{FF2B5EF4-FFF2-40B4-BE49-F238E27FC236}">
                <a16:creationId xmlns:a16="http://schemas.microsoft.com/office/drawing/2014/main" id="{05F6A820-5505-4F76-B1D5-CFF98D2B7B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7263114"/>
              </p:ext>
            </p:extLst>
          </p:nvPr>
        </p:nvGraphicFramePr>
        <p:xfrm>
          <a:off x="0" y="4899660"/>
          <a:ext cx="9144000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r"/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x-none" sz="10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Tahom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1008757"/>
              </p:ext>
            </p:extLst>
          </p:nvPr>
        </p:nvGraphicFramePr>
        <p:xfrm>
          <a:off x="540000" y="1040376"/>
          <a:ext cx="8064000" cy="33313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+mn-lt"/>
                        </a:rPr>
                        <a:t>КАЧЕСТВЕННОЕ ОБРАЗОВАНИЕ</a:t>
                      </a:r>
                    </a:p>
                    <a:p>
                      <a:pPr algn="ctr"/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+mn-lt"/>
                        </a:rPr>
                        <a:t>«ОБРАЗОВАННАЯ НАЦИЯ» 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+mn-lt"/>
                        </a:rPr>
                        <a:t>201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r>
                        <a:rPr lang="ru-RU" sz="1400" b="1" dirty="0" err="1">
                          <a:solidFill>
                            <a:srgbClr val="002060"/>
                          </a:solidFill>
                          <a:latin typeface="+mn-lt"/>
                        </a:rPr>
                        <a:t>млрд.тг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+mn-lt"/>
                        </a:rPr>
                        <a:t>«СИЛЬНЫЕ РЕГИОНЫ – ДРАЙВЕР РАЗВИТИЯ СТРАНЫ» 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+mn-lt"/>
                        </a:rPr>
                        <a:t>1 726 </a:t>
                      </a:r>
                      <a:r>
                        <a:rPr lang="ru-RU" sz="1400" b="1" dirty="0" err="1">
                          <a:solidFill>
                            <a:srgbClr val="002060"/>
                          </a:solidFill>
                          <a:latin typeface="+mn-lt"/>
                        </a:rPr>
                        <a:t>млрд.тг</a:t>
                      </a:r>
                      <a:endParaRPr lang="ru-RU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marL="285750" lvl="0" indent="-285750" algn="l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+mn-lt"/>
                        </a:rPr>
                        <a:t>98,3%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  <a:latin typeface="+mn-lt"/>
                        </a:rPr>
                        <a:t> детей от 3 до 6 лет охвачены дошкольным воспитанием и обучением;</a:t>
                      </a:r>
                    </a:p>
                    <a:p>
                      <a:pPr marL="285750" lvl="0" indent="-28575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+mn-lt"/>
                        </a:rPr>
                        <a:t>247 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  <a:latin typeface="+mn-lt"/>
                        </a:rPr>
                        <a:t>школ введено в эксплуатацию;</a:t>
                      </a:r>
                    </a:p>
                    <a:p>
                      <a:pPr marL="285750" lvl="0" indent="-28575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+mn-lt"/>
                        </a:rPr>
                        <a:t>1 003 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  <a:latin typeface="+mn-lt"/>
                        </a:rPr>
                        <a:t>школы модернизированы;</a:t>
                      </a:r>
                      <a:endParaRPr lang="en-US" sz="14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  <a:p>
                      <a:pPr marL="285750" lvl="0" indent="-28575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+mn-lt"/>
                        </a:rPr>
                        <a:t>10 471 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  <a:latin typeface="+mn-lt"/>
                        </a:rPr>
                        <a:t>создано рабочих мест в сфере образования: постоянных –</a:t>
                      </a:r>
                      <a:r>
                        <a:rPr lang="en-US" sz="1400" b="0" dirty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+mn-lt"/>
                        </a:rPr>
                        <a:t>6 692 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  <a:latin typeface="+mn-lt"/>
                        </a:rPr>
                        <a:t>мест; временных – 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+mn-lt"/>
                        </a:rPr>
                        <a:t>3 779 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  <a:latin typeface="+mn-lt"/>
                        </a:rPr>
                        <a:t>мест</a:t>
                      </a:r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+mn-lt"/>
                        </a:rPr>
                        <a:t>4 221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+mn-lt"/>
                        </a:rPr>
                        <a:t>привлечено специалистов</a:t>
                      </a:r>
                      <a:r>
                        <a:rPr lang="ru-RU" sz="1400" baseline="0" dirty="0">
                          <a:solidFill>
                            <a:srgbClr val="002060"/>
                          </a:solidFill>
                          <a:latin typeface="+mn-lt"/>
                        </a:rPr>
                        <a:t> в сельские пункты;</a:t>
                      </a:r>
                    </a:p>
                    <a:p>
                      <a:pPr marL="285750" indent="-2857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+mn-lt"/>
                        </a:rPr>
                        <a:t>15,4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+mn-lt"/>
                        </a:rPr>
                        <a:t>млн.кв.м</a:t>
                      </a:r>
                      <a:r>
                        <a:rPr lang="ru-RU" sz="1400" baseline="0" dirty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+mn-lt"/>
                        </a:rPr>
                        <a:t>введено жилья;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+mn-lt"/>
                        </a:rPr>
                        <a:t>98,4% 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  <a:latin typeface="+mn-lt"/>
                        </a:rPr>
                        <a:t>в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+mn-lt"/>
                        </a:rPr>
                        <a:t>городах; 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+mn-lt"/>
                        </a:rPr>
                        <a:t>94,5%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+mn-lt"/>
                        </a:rPr>
                        <a:t>в селах</a:t>
                      </a:r>
                      <a:r>
                        <a:rPr lang="ru-RU" sz="1400" baseline="0" dirty="0">
                          <a:solidFill>
                            <a:srgbClr val="002060"/>
                          </a:solidFill>
                          <a:latin typeface="+mn-lt"/>
                        </a:rPr>
                        <a:t> обеспечен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+mn-lt"/>
                        </a:rPr>
                        <a:t>доступ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>
                          <a:solidFill>
                            <a:srgbClr val="002060"/>
                          </a:solidFill>
                          <a:latin typeface="+mn-lt"/>
                        </a:rPr>
                        <a:t>      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+mn-lt"/>
                        </a:rPr>
                        <a:t>к услугам водоснабжения;</a:t>
                      </a:r>
                    </a:p>
                    <a:p>
                      <a:pPr marL="285750" indent="-2857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+mn-lt"/>
                        </a:rPr>
                        <a:t>9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+mn-lt"/>
                        </a:rPr>
                        <a:t>тысяч временных рабочих мест создано в рамках проекта «</a:t>
                      </a: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+mn-lt"/>
                        </a:rPr>
                        <a:t>Ауыл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+mn-lt"/>
                        </a:rPr>
                        <a:t> – Ел </a:t>
                      </a: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+mn-lt"/>
                        </a:rPr>
                        <a:t>бесігі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+mn-lt"/>
                        </a:rPr>
                        <a:t>»;</a:t>
                      </a:r>
                    </a:p>
                    <a:p>
                      <a:pPr marL="285750" indent="-2857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+mn-lt"/>
                        </a:rPr>
                        <a:t>19 500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+mn-lt"/>
                        </a:rPr>
                        <a:t>мест создано по проектам развития жилищного строительства</a:t>
                      </a: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4186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4">
            <a:extLst>
              <a:ext uri="{FF2B5EF4-FFF2-40B4-BE49-F238E27FC236}">
                <a16:creationId xmlns:a16="http://schemas.microsoft.com/office/drawing/2014/main" id="{B9F14AD7-9066-4028-8047-7065570B07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1552042"/>
              </p:ext>
            </p:extLst>
          </p:nvPr>
        </p:nvGraphicFramePr>
        <p:xfrm>
          <a:off x="0" y="0"/>
          <a:ext cx="9144000" cy="5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ДЕФИЦИТ И ГОСУДАРСТВЕННЫЙ ДОЛГ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18" name="Таблица 4">
            <a:extLst>
              <a:ext uri="{FF2B5EF4-FFF2-40B4-BE49-F238E27FC236}">
                <a16:creationId xmlns:a16="http://schemas.microsoft.com/office/drawing/2014/main" id="{05F6A820-5505-4F76-B1D5-CFF98D2B7B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267727"/>
              </p:ext>
            </p:extLst>
          </p:nvPr>
        </p:nvGraphicFramePr>
        <p:xfrm>
          <a:off x="0" y="4899660"/>
          <a:ext cx="9144000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r"/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x-none" sz="10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Tahom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476561952"/>
              </p:ext>
            </p:extLst>
          </p:nvPr>
        </p:nvGraphicFramePr>
        <p:xfrm>
          <a:off x="185503" y="521407"/>
          <a:ext cx="8772994" cy="4100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47297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rial Narro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иний и зеленый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26809</TotalTime>
  <Words>976</Words>
  <Application>Microsoft Office PowerPoint</Application>
  <PresentationFormat>Экран (16:9)</PresentationFormat>
  <Paragraphs>219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Arial Narrow</vt:lpstr>
      <vt:lpstr>Calibri</vt:lpstr>
      <vt:lpstr>Calibri Light</vt:lpstr>
      <vt:lpstr>Wingdings</vt:lpstr>
      <vt:lpstr>Тема Office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Syz101</dc:creator>
  <cp:lastModifiedBy>Мурзатова Карлыгаш Маратовна</cp:lastModifiedBy>
  <cp:revision>2351</cp:revision>
  <cp:lastPrinted>2023-05-11T06:13:55Z</cp:lastPrinted>
  <dcterms:created xsi:type="dcterms:W3CDTF">2020-04-07T06:12:56Z</dcterms:created>
  <dcterms:modified xsi:type="dcterms:W3CDTF">2023-05-16T03:46:57Z</dcterms:modified>
</cp:coreProperties>
</file>