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5"/>
  </p:notesMasterIdLst>
  <p:sldIdLst>
    <p:sldId id="763" r:id="rId3"/>
    <p:sldId id="872" r:id="rId4"/>
    <p:sldId id="865" r:id="rId5"/>
    <p:sldId id="887" r:id="rId6"/>
    <p:sldId id="1025" r:id="rId7"/>
    <p:sldId id="993" r:id="rId8"/>
    <p:sldId id="1016" r:id="rId9"/>
    <p:sldId id="1022" r:id="rId10"/>
    <p:sldId id="1027" r:id="rId11"/>
    <p:sldId id="985" r:id="rId12"/>
    <p:sldId id="1013" r:id="rId13"/>
    <p:sldId id="1014" r:id="rId14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97"/>
    <a:srgbClr val="FF8F8F"/>
    <a:srgbClr val="FF8B8B"/>
    <a:srgbClr val="FF7171"/>
    <a:srgbClr val="F2F2F2"/>
    <a:srgbClr val="D4E5F7"/>
    <a:srgbClr val="E0EBF6"/>
    <a:srgbClr val="FFEFEF"/>
    <a:srgbClr val="F0F0F0"/>
    <a:srgbClr val="D0E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>
      <p:cViewPr varScale="1">
        <p:scale>
          <a:sx n="151" d="100"/>
          <a:sy n="151" d="100"/>
        </p:scale>
        <p:origin x="39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02777777777779E-2"/>
          <c:y val="9.7233405483405477E-2"/>
          <c:w val="0.96119444444444446"/>
          <c:h val="0.81176298701298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0F0F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1.6035353535365294E-4"/>
                  <c:y val="0.228059523809523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2-4C65-86DB-FAF2AA500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ПОСТУПЛЕНИЯ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15817</c:v>
                </c:pt>
                <c:pt idx="1">
                  <c:v>18795</c:v>
                </c:pt>
                <c:pt idx="2">
                  <c:v>-2978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7-4B99-BF24-EFDC9FA87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D0E4E8"/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227-4109-8A1D-A8E13D64B53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227-4109-8A1D-A8E13D64B53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892-4C65-86DB-FAF2AA500EAD}"/>
              </c:ext>
            </c:extLst>
          </c:dPt>
          <c:dLbls>
            <c:dLbl>
              <c:idx val="2"/>
              <c:layout>
                <c:manualLayout>
                  <c:x val="-4.8106060606061783E-3"/>
                  <c:y val="0.216299783549783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2-4C65-86DB-FAF2AA500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ПОСТУПЛЕНИЯ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16142</c:v>
                </c:pt>
                <c:pt idx="1">
                  <c:v>18532</c:v>
                </c:pt>
                <c:pt idx="2">
                  <c:v>-2391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37-4B99-BF24-EFDC9FA87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597015208"/>
        <c:axId val="597014032"/>
      </c:barChart>
      <c:catAx>
        <c:axId val="597015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597014032"/>
        <c:crosses val="autoZero"/>
        <c:auto val="1"/>
        <c:lblAlgn val="ctr"/>
        <c:lblOffset val="200"/>
        <c:noMultiLvlLbl val="0"/>
      </c:catAx>
      <c:valAx>
        <c:axId val="5970140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97015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555921717171719"/>
          <c:y val="6.6192279942279941E-2"/>
          <c:w val="0.12596982323232322"/>
          <c:h val="0.2392334054834054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2060"/>
              </a:solidFill>
              <a:latin typeface="Arial Narrow" panose="020B0606020202030204" pitchFamily="34" charset="0"/>
              <a:ea typeface="+mn-ea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  <a:latin typeface="Arial Narrow" panose="020B0606020202030204" pitchFamily="34" charset="0"/>
          <a:cs typeface="Calibri" panose="020F050202020403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80341880341879E-2"/>
          <c:y val="3.8660920755351921E-2"/>
          <c:w val="0.9240170940170942"/>
          <c:h val="0.82535281895397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D0E4E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EF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32C-474E-8109-57D79904C9F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32C-474E-8109-57D79904C9F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32C-474E-8109-57D79904C9F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32C-474E-8109-57D79904C9F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32C-474E-8109-57D79904C9F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1 621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2C-474E-8109-57D79904C9F0}"/>
                </c:ext>
              </c:extLst>
            </c:dLbl>
            <c:dLbl>
              <c:idx val="1"/>
              <c:layout>
                <c:manualLayout>
                  <c:x val="-5.9217094017094017E-3"/>
                  <c:y val="-7.02925831915502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2C-474E-8109-57D79904C9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4 226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C-474E-8109-57D79904C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ЭТП на нефть</c:v>
                </c:pt>
                <c:pt idx="1">
                  <c:v>Акцизы</c:v>
                </c:pt>
                <c:pt idx="2">
                  <c:v>Наплог на игорный бизнес</c:v>
                </c:pt>
                <c:pt idx="3">
                  <c:v>НДС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-800</c:v>
                </c:pt>
                <c:pt idx="1">
                  <c:v>154</c:v>
                </c:pt>
                <c:pt idx="2">
                  <c:v>30</c:v>
                </c:pt>
                <c:pt idx="3">
                  <c:v>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26-44CE-8D24-5A0BACD198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0F0F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1 784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AC-43E5-A7FC-A029A5E8BE4A}"/>
                </c:ext>
              </c:extLst>
            </c:dLbl>
            <c:dLbl>
              <c:idx val="1"/>
              <c:layout>
                <c:manualLayout>
                  <c:x val="-7.0051282051282048E-4"/>
                  <c:y val="-6.443412357709260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E6-4359-A689-B533BA7203B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3 907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E6-4359-A689-B533BA7203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ЭТП на нефть</c:v>
                </c:pt>
                <c:pt idx="1">
                  <c:v>Акцизы</c:v>
                </c:pt>
                <c:pt idx="2">
                  <c:v>Наплог на игорный бизнес</c:v>
                </c:pt>
                <c:pt idx="3">
                  <c:v>НДС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-900</c:v>
                </c:pt>
                <c:pt idx="1">
                  <c:v>126</c:v>
                </c:pt>
                <c:pt idx="2">
                  <c:v>13</c:v>
                </c:pt>
                <c:pt idx="3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26-44CE-8D24-5A0BACD198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-10"/>
        <c:axId val="190733360"/>
        <c:axId val="190733752"/>
      </c:barChart>
      <c:catAx>
        <c:axId val="190733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0733752"/>
        <c:crosses val="autoZero"/>
        <c:auto val="1"/>
        <c:lblAlgn val="ctr"/>
        <c:lblOffset val="100"/>
        <c:noMultiLvlLbl val="0"/>
      </c:catAx>
      <c:valAx>
        <c:axId val="190733752"/>
        <c:scaling>
          <c:orientation val="minMax"/>
          <c:max val="2100"/>
          <c:min val="-1400"/>
        </c:scaling>
        <c:delete val="1"/>
        <c:axPos val="b"/>
        <c:numFmt formatCode="#,##0" sourceLinked="1"/>
        <c:majorTickMark val="out"/>
        <c:minorTickMark val="none"/>
        <c:tickLblPos val="nextTo"/>
        <c:crossAx val="19073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  <a:latin typeface="+mn-lt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Государственный долг, трлн тенге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Лист1!$B$3:$B$7</c:f>
              <c:numCache>
                <c:formatCode>0</c:formatCode>
                <c:ptCount val="5"/>
                <c:pt idx="0">
                  <c:v>15.387210999999999</c:v>
                </c:pt>
                <c:pt idx="1">
                  <c:v>16.4868472684899</c:v>
                </c:pt>
                <c:pt idx="2">
                  <c:v>20.642523000000001</c:v>
                </c:pt>
                <c:pt idx="3">
                  <c:v>21.9755674657311</c:v>
                </c:pt>
                <c:pt idx="4">
                  <c:v>25.317692955366098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D-4FEB-BE6F-4B10C9FD73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Правительственный долг, трлн тенге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Лист1!$C$3:$C$7</c:f>
              <c:numCache>
                <c:formatCode>0</c:formatCode>
                <c:ptCount val="5"/>
                <c:pt idx="0">
                  <c:v>11.674163222999999</c:v>
                </c:pt>
                <c:pt idx="1">
                  <c:v>12.851748052</c:v>
                </c:pt>
                <c:pt idx="2">
                  <c:v>16.658003207</c:v>
                </c:pt>
                <c:pt idx="3">
                  <c:v>18.728999999999999</c:v>
                </c:pt>
                <c:pt idx="4">
                  <c:v>22.008766321308901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5D-4FEB-BE6F-4B10C9FD732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Дефицит, трлн тенге</c:v>
                </c:pt>
              </c:strCache>
            </c:strRef>
          </c:tx>
          <c:spPr>
            <a:solidFill>
              <a:srgbClr val="FF979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Лист1!$F$3:$F$7</c:f>
              <c:numCache>
                <c:formatCode>General</c:formatCode>
                <c:ptCount val="5"/>
                <c:pt idx="0">
                  <c:v>-0.7</c:v>
                </c:pt>
                <c:pt idx="1">
                  <c:v>-1.3</c:v>
                </c:pt>
                <c:pt idx="2">
                  <c:v>-2.2000000000000002</c:v>
                </c:pt>
                <c:pt idx="3">
                  <c:v>-2.5</c:v>
                </c:pt>
                <c:pt idx="4">
                  <c:v>-2.4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5D-4FEB-BE6F-4B10C9FD7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490528"/>
        <c:axId val="52849092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Государственный долг к ВВП, %</c:v>
                </c:pt>
              </c:strCache>
            </c:strRef>
          </c:tx>
          <c:spPr>
            <a:ln w="19050" cap="rnd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Лист1!$D$3:$D$7</c:f>
              <c:numCache>
                <c:formatCode>0.0%</c:formatCode>
                <c:ptCount val="5"/>
                <c:pt idx="0">
                  <c:v>0.24890531207542346</c:v>
                </c:pt>
                <c:pt idx="1">
                  <c:v>0.23710960425023514</c:v>
                </c:pt>
                <c:pt idx="2">
                  <c:v>0.29191531587485831</c:v>
                </c:pt>
                <c:pt idx="3">
                  <c:v>0.26176472474296025</c:v>
                </c:pt>
                <c:pt idx="4">
                  <c:v>0.24937888907307801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5D-4FEB-BE6F-4B10C9FD732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Правительственный долг к ВВП, %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Лист1!$E$3:$E$7</c:f>
              <c:numCache>
                <c:formatCode>0.0%</c:formatCode>
                <c:ptCount val="5"/>
                <c:pt idx="0">
                  <c:v>0.18884262003297714</c:v>
                </c:pt>
                <c:pt idx="1">
                  <c:v>0.18483054066725535</c:v>
                </c:pt>
                <c:pt idx="2">
                  <c:v>0.2355684074091044</c:v>
                </c:pt>
                <c:pt idx="3">
                  <c:v>0.22309282967805258</c:v>
                </c:pt>
                <c:pt idx="4">
                  <c:v>0.21678601224657371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25D-4FEB-BE6F-4B10C9FD732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Дефицит к ВВП, %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  <a:effectLst/>
            </c:spPr>
          </c:marker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-3,0%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5D-4FEB-BE6F-4B10C9FD73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Лист1!$G$3:$G$7</c:f>
              <c:numCache>
                <c:formatCode>0.0%</c:formatCode>
                <c:ptCount val="5"/>
                <c:pt idx="0">
                  <c:v>-1.2E-2</c:v>
                </c:pt>
                <c:pt idx="1">
                  <c:v>-1.9E-2</c:v>
                </c:pt>
                <c:pt idx="2">
                  <c:v>-3.1E-2</c:v>
                </c:pt>
                <c:pt idx="3">
                  <c:v>-2.9000000000000001E-2</c:v>
                </c:pt>
                <c:pt idx="4">
                  <c:v>-2.4E-2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25D-4FEB-BE6F-4B10C9FD7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492880"/>
        <c:axId val="528491312"/>
      </c:lineChart>
      <c:catAx>
        <c:axId val="52849052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490920"/>
        <c:crosses val="autoZero"/>
        <c:auto val="0"/>
        <c:lblAlgn val="ctr"/>
        <c:lblOffset val="0"/>
        <c:noMultiLvlLbl val="0"/>
      </c:catAx>
      <c:valAx>
        <c:axId val="52849092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490528"/>
        <c:crosses val="autoZero"/>
        <c:crossBetween val="between"/>
      </c:valAx>
      <c:valAx>
        <c:axId val="52849131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492880"/>
        <c:crosses val="max"/>
        <c:crossBetween val="between"/>
      </c:valAx>
      <c:dateAx>
        <c:axId val="52849288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28491312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+mn-lt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2"/>
            <a:ext cx="2951217" cy="498725"/>
          </a:xfrm>
          <a:prstGeom prst="rect">
            <a:avLst/>
          </a:prstGeom>
        </p:spPr>
        <p:txBody>
          <a:bodyPr vert="horz" lIns="91689" tIns="45847" rIns="91689" bIns="458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7" y="2"/>
            <a:ext cx="2951217" cy="498725"/>
          </a:xfrm>
          <a:prstGeom prst="rect">
            <a:avLst/>
          </a:prstGeom>
        </p:spPr>
        <p:txBody>
          <a:bodyPr vert="horz" lIns="91689" tIns="45847" rIns="91689" bIns="45847" rtlCol="0"/>
          <a:lstStyle>
            <a:lvl1pPr algn="r">
              <a:defRPr sz="1200"/>
            </a:lvl1pPr>
          </a:lstStyle>
          <a:p>
            <a:fld id="{86DC88E2-68F0-47DC-9942-2B4AD439BF5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61062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9" tIns="45847" rIns="91689" bIns="458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75" y="4784250"/>
            <a:ext cx="5447668" cy="3914668"/>
          </a:xfrm>
          <a:prstGeom prst="rect">
            <a:avLst/>
          </a:prstGeom>
        </p:spPr>
        <p:txBody>
          <a:bodyPr vert="horz" lIns="91689" tIns="45847" rIns="91689" bIns="4584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442202"/>
            <a:ext cx="2951217" cy="498725"/>
          </a:xfrm>
          <a:prstGeom prst="rect">
            <a:avLst/>
          </a:prstGeom>
        </p:spPr>
        <p:txBody>
          <a:bodyPr vert="horz" lIns="91689" tIns="45847" rIns="91689" bIns="458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7" y="9442202"/>
            <a:ext cx="2951217" cy="498725"/>
          </a:xfrm>
          <a:prstGeom prst="rect">
            <a:avLst/>
          </a:prstGeom>
        </p:spPr>
        <p:txBody>
          <a:bodyPr vert="horz" lIns="91689" tIns="45847" rIns="91689" bIns="45847" rtlCol="0" anchor="b"/>
          <a:lstStyle>
            <a:lvl1pPr algn="r">
              <a:defRPr sz="1200"/>
            </a:lvl1pPr>
          </a:lstStyle>
          <a:p>
            <a:fld id="{1D9ED558-31E6-4D54-947F-706097CAE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7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5450" y="1277938"/>
            <a:ext cx="6132513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1859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41653" fontAlgn="base">
              <a:spcBef>
                <a:spcPct val="0"/>
              </a:spcBef>
              <a:spcAft>
                <a:spcPct val="0"/>
              </a:spcAft>
              <a:defRPr/>
            </a:pPr>
            <a:fld id="{9B38CDCB-91F1-47A3-A901-535821CE4D41}" type="slidenum">
              <a:rPr lang="ru-RU" altLang="ru-RU">
                <a:solidFill>
                  <a:srgbClr val="000000"/>
                </a:solidFill>
                <a:latin typeface="Calibri" pitchFamily="34" charset="0"/>
                <a:cs typeface="Arial" panose="020B0604020202020204" pitchFamily="34" charset="0"/>
              </a:rPr>
              <a:pPr defTabSz="94165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>
              <a:solidFill>
                <a:srgbClr val="000000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9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3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8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6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023365"/>
            <a:ext cx="9143999" cy="1073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7"/>
            </a:lvl1pPr>
            <a:lvl2pPr marL="288754" indent="0" algn="ctr">
              <a:buNone/>
              <a:defRPr sz="1263"/>
            </a:lvl2pPr>
            <a:lvl3pPr marL="577505" indent="0" algn="ctr">
              <a:buNone/>
              <a:defRPr sz="1136"/>
            </a:lvl3pPr>
            <a:lvl4pPr marL="866259" indent="0" algn="ctr">
              <a:buNone/>
              <a:defRPr sz="1011"/>
            </a:lvl4pPr>
            <a:lvl5pPr marL="1155013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8" indent="0" algn="ctr">
              <a:buNone/>
              <a:defRPr sz="1011"/>
            </a:lvl7pPr>
            <a:lvl8pPr marL="2021270" indent="0" algn="ctr">
              <a:buNone/>
              <a:defRPr sz="1011"/>
            </a:lvl8pPr>
            <a:lvl9pPr marL="2310023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6541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2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6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5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7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5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9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3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4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63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6CEA743-3F81-4A3D-828E-A5A7E8341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72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378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defTabSz="68578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224000" y="4589751"/>
            <a:ext cx="792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90546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err="1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г.Астана</a:t>
            </a:r>
            <a:r>
              <a:rPr lang="ru-RU" altLang="ru-RU" sz="14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2023 год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24000" y="1971586"/>
            <a:ext cx="79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54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ОТЧЕТ ПРАВИТЕЛЬСТВА РЕСПУБЛИКИ КАЗАХСТАН </a:t>
            </a:r>
            <a:b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ОБ ИСПОЛНЕНИИ РЕСПУБЛИКАНСКОГО БЮДЖЕТА </a:t>
            </a:r>
            <a:b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за 2022 год</a:t>
            </a:r>
          </a:p>
        </p:txBody>
      </p: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000" y="2031207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3" name="Группа 29"/>
          <p:cNvGrpSpPr>
            <a:grpSpLocks/>
          </p:cNvGrpSpPr>
          <p:nvPr/>
        </p:nvGrpSpPr>
        <p:grpSpPr bwMode="auto">
          <a:xfrm>
            <a:off x="305975" y="315914"/>
            <a:ext cx="971550" cy="1620000"/>
            <a:chOff x="464265" y="499361"/>
            <a:chExt cx="970344" cy="1391523"/>
          </a:xfrm>
          <a:solidFill>
            <a:srgbClr val="0070C0"/>
          </a:solidFill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224000" y="254362"/>
            <a:ext cx="792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5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Министерство финансов Республики Казахстан</a:t>
            </a:r>
          </a:p>
        </p:txBody>
      </p:sp>
      <p:grpSp>
        <p:nvGrpSpPr>
          <p:cNvPr id="22" name="Группа 29">
            <a:extLst>
              <a:ext uri="{FF2B5EF4-FFF2-40B4-BE49-F238E27FC236}">
                <a16:creationId xmlns:a16="http://schemas.microsoft.com/office/drawing/2014/main" id="{3EE0EC30-E228-4F95-AF14-CFD64BBF999E}"/>
              </a:ext>
            </a:extLst>
          </p:cNvPr>
          <p:cNvGrpSpPr>
            <a:grpSpLocks/>
          </p:cNvGrpSpPr>
          <p:nvPr/>
        </p:nvGrpSpPr>
        <p:grpSpPr bwMode="auto">
          <a:xfrm>
            <a:off x="319425" y="3156750"/>
            <a:ext cx="971550" cy="1620000"/>
            <a:chOff x="464265" y="499361"/>
            <a:chExt cx="970344" cy="1391523"/>
          </a:xfrm>
          <a:solidFill>
            <a:srgbClr val="0070C0"/>
          </a:solidFill>
        </p:grpSpPr>
        <p:sp>
          <p:nvSpPr>
            <p:cNvPr id="23" name="Graphic 1">
              <a:extLst>
                <a:ext uri="{FF2B5EF4-FFF2-40B4-BE49-F238E27FC236}">
                  <a16:creationId xmlns:a16="http://schemas.microsoft.com/office/drawing/2014/main" id="{F855A7AE-22B4-49EE-A402-46EF222788D7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Graphic 1">
              <a:extLst>
                <a:ext uri="{FF2B5EF4-FFF2-40B4-BE49-F238E27FC236}">
                  <a16:creationId xmlns:a16="http://schemas.microsoft.com/office/drawing/2014/main" id="{1039FE5D-D217-4E07-9BC8-C888AD3A5E20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Graphic 1">
              <a:extLst>
                <a:ext uri="{FF2B5EF4-FFF2-40B4-BE49-F238E27FC236}">
                  <a16:creationId xmlns:a16="http://schemas.microsoft.com/office/drawing/2014/main" id="{16831C8B-D828-45C6-932F-D98693E0ECF0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Graphic 1">
              <a:extLst>
                <a:ext uri="{FF2B5EF4-FFF2-40B4-BE49-F238E27FC236}">
                  <a16:creationId xmlns:a16="http://schemas.microsoft.com/office/drawing/2014/main" id="{DD4A4C1C-76E9-4296-ADDD-4D6699A33484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Graphic 1">
              <a:extLst>
                <a:ext uri="{FF2B5EF4-FFF2-40B4-BE49-F238E27FC236}">
                  <a16:creationId xmlns:a16="http://schemas.microsoft.com/office/drawing/2014/main" id="{462952F9-BB7C-4DCC-9560-4998F0E403F1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Graphic 1">
              <a:extLst>
                <a:ext uri="{FF2B5EF4-FFF2-40B4-BE49-F238E27FC236}">
                  <a16:creationId xmlns:a16="http://schemas.microsoft.com/office/drawing/2014/main" id="{B642032A-8EF3-426D-B68A-0433F63899AE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690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36728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8785127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ГОСУДАРСТВЕННЫЙ  АУДИТ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КАМЕРАЛЬНЫЙ КОНТРОЛЬ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20805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BDAC389-9107-4D21-9302-C0D729DC0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95923"/>
              </p:ext>
            </p:extLst>
          </p:nvPr>
        </p:nvGraphicFramePr>
        <p:xfrm>
          <a:off x="140358" y="1311750"/>
          <a:ext cx="8863284" cy="2700000"/>
        </p:xfrm>
        <a:graphic>
          <a:graphicData uri="http://schemas.openxmlformats.org/drawingml/2006/table">
            <a:tbl>
              <a:tblPr firstRow="1" bandRow="1"/>
              <a:tblGrid>
                <a:gridCol w="101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149579271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89734349"/>
                    </a:ext>
                  </a:extLst>
                </a:gridCol>
                <a:gridCol w="30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2 330</a:t>
                      </a:r>
                    </a:p>
                    <a:p>
                      <a:pPr algn="ctr"/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кол-во</a:t>
                      </a: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Tx/>
                        <a:buNone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проведено аудиторских мероприятий на </a:t>
                      </a:r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5 162 </a:t>
                      </a:r>
                      <a:r>
                        <a:rPr lang="ru-RU" sz="1800" b="1" noProof="0" dirty="0" err="1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млрд.тг</a:t>
                      </a:r>
                      <a:endParaRPr lang="ru-RU" sz="1800" b="1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545 531</a:t>
                      </a:r>
                    </a:p>
                    <a:p>
                      <a:pPr algn="ctr"/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кол-во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охвачено процедур госзакупок на </a:t>
                      </a:r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11 844 </a:t>
                      </a:r>
                      <a:r>
                        <a:rPr lang="ru-RU" sz="1800" b="1" noProof="0" dirty="0" err="1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млрд.тг</a:t>
                      </a:r>
                      <a:endParaRPr lang="ru-RU" sz="1800" b="1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337</a:t>
                      </a:r>
                    </a:p>
                    <a:p>
                      <a:pPr algn="ctr"/>
                      <a:r>
                        <a:rPr lang="ru-RU" sz="1800" b="0" noProof="0" dirty="0" err="1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млрд.тг</a:t>
                      </a:r>
                      <a:endParaRPr lang="ru-RU" sz="1800" b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выявлены финансовые нарушения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38 707</a:t>
                      </a:r>
                    </a:p>
                    <a:p>
                      <a:pPr algn="ctr"/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процедурам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выявлено </a:t>
                      </a:r>
                      <a:r>
                        <a:rPr lang="ru-RU" sz="1800" b="0" baseline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нарушений</a:t>
                      </a:r>
                      <a:endParaRPr lang="en-CA" sz="1800" b="0" baseline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0" baseline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законодательства</a:t>
                      </a:r>
                      <a:r>
                        <a:rPr lang="en-CA" sz="1800" b="0" baseline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800" b="0" baseline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госзакупках</a:t>
                      </a:r>
                      <a:endParaRPr lang="ru-RU" sz="1800" b="1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319</a:t>
                      </a:r>
                    </a:p>
                    <a:p>
                      <a:pPr algn="ctr"/>
                      <a:r>
                        <a:rPr lang="ru-RU" sz="1800" b="0" noProof="0" dirty="0" err="1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млрд.тг</a:t>
                      </a:r>
                      <a:endParaRPr lang="ru-RU" sz="1800" b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устранены нарушения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36 085</a:t>
                      </a:r>
                    </a:p>
                    <a:p>
                      <a:pPr algn="ctr"/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кол-во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направлено уведомлений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1800" b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не допущены нарушения</a:t>
                      </a:r>
                      <a:endParaRPr lang="ru-RU" sz="1800" b="1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21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78366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defTabSz="685800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РЕКОМЕНДАЦИИ К ГОДОВОМУ ОТЧЕТУ за 2021 год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52717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79B7CCE1-F102-4872-AC4F-AE96B633E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82749"/>
              </p:ext>
            </p:extLst>
          </p:nvPr>
        </p:nvGraphicFramePr>
        <p:xfrm>
          <a:off x="522000" y="726750"/>
          <a:ext cx="8100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2">
                  <a:extLst>
                    <a:ext uri="{9D8B030D-6E8A-4147-A177-3AD203B41FA5}">
                      <a16:colId xmlns:a16="http://schemas.microsoft.com/office/drawing/2014/main" val="56280003"/>
                    </a:ext>
                  </a:extLst>
                </a:gridCol>
                <a:gridCol w="7557588">
                  <a:extLst>
                    <a:ext uri="{9D8B030D-6E8A-4147-A177-3AD203B41FA5}">
                      <a16:colId xmlns:a16="http://schemas.microsoft.com/office/drawing/2014/main" val="2045873827"/>
                    </a:ext>
                  </a:extLst>
                </a:gridCol>
              </a:tblGrid>
              <a:tr h="396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ИСПОЛНЕНО – 22, из них:</a:t>
                      </a:r>
                    </a:p>
                  </a:txBody>
                  <a:tcPr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Утверждена методика прогнозирования поступлений бюджета, внесены изменения в Правила отражения поступлений бюджета в годовой консолидированной финансовой отчетности об исполнении бюджетов;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Утверждена Концепция управления государственными финансами, где отражены направления использования средств Национального фонда с исключением текущих мероприятий;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Проводится инвентаризация дополнительных резервов путем сопоставления данных всех мероприятий налогового и таможенного администрирования на предмет исключения двойного учета одних и тех же сумм в рамках нескольких мероприятий;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>
                          <a:solidFill>
                            <a:srgbClr val="002060"/>
                          </a:solidFill>
                        </a:rPr>
                        <a:t>Проведена работа по расширению финансовой самостоятельности регионов путем передачи отдельных видов налоговых и неналоговых поступлений и усовершенствована Методика расчетов трансфертов общего характера;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</a:rPr>
                        <a:t>Введена административная ответственность за отдельные случаи неэффективного планирования и (или) использования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0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43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71099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defTabSz="685800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РЕКОМЕНДАЦИИ К ГОДОВОМУ ОТЧЕТУ за 2021 год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14793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79B7CCE1-F102-4872-AC4F-AE96B633E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14593"/>
              </p:ext>
            </p:extLst>
          </p:nvPr>
        </p:nvGraphicFramePr>
        <p:xfrm>
          <a:off x="1206000" y="906750"/>
          <a:ext cx="6732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40">
                  <a:extLst>
                    <a:ext uri="{9D8B030D-6E8A-4147-A177-3AD203B41FA5}">
                      <a16:colId xmlns:a16="http://schemas.microsoft.com/office/drawing/2014/main" val="56280003"/>
                    </a:ext>
                  </a:extLst>
                </a:gridCol>
                <a:gridCol w="6287160">
                  <a:extLst>
                    <a:ext uri="{9D8B030D-6E8A-4147-A177-3AD203B41FA5}">
                      <a16:colId xmlns:a16="http://schemas.microsoft.com/office/drawing/2014/main" val="2045873827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НА ИСПОЛНЕНИИ </a:t>
                      </a:r>
                      <a:r>
                        <a:rPr lang="ru-RU" sz="2000" b="1">
                          <a:solidFill>
                            <a:srgbClr val="002060"/>
                          </a:solidFill>
                        </a:rPr>
                        <a:t>– 11,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из них:</a:t>
                      </a:r>
                    </a:p>
                  </a:txBody>
                  <a:tcPr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законодательства в части достижения социально-экономического</a:t>
                      </a:r>
                      <a:r>
                        <a:rPr lang="ru-RU" sz="16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эффекта от реализации ГЧП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Принятие мер по корректировке дивидендной политики дочерних компаний АО «ФНБ </a:t>
                      </a:r>
                      <a:r>
                        <a:rPr lang="ru-RU" sz="1600" b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Самрук-</a:t>
                      </a:r>
                      <a:r>
                        <a:rPr lang="ru-RU" sz="1600" b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Казына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Оптимизация структуры системообразующих субъектов </a:t>
                      </a:r>
                      <a:r>
                        <a:rPr lang="ru-RU" sz="1600" b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квазигосударственного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сектора;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Регламентация распространения</a:t>
                      </a:r>
                      <a:r>
                        <a:rPr lang="ru-RU" sz="16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«ФНБ </a:t>
                      </a:r>
                      <a:r>
                        <a:rPr lang="ru-RU" sz="1600" b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Самрук-</a:t>
                      </a:r>
                      <a:r>
                        <a:rPr lang="ru-RU" sz="1600" b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Казына</a:t>
                      </a:r>
                      <a:r>
                        <a:rPr lang="ru-RU" sz="16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и его организаций единых процедур закупа на централизованной платформе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0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87193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ОСНОВНЫЕ ПАРАМЕТРЫ ИСПОЛНЕНИЯ БЮДЖЕТА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86047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722D1C2-765A-4656-81A9-E0E2A32ED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064693"/>
              </p:ext>
            </p:extLst>
          </p:nvPr>
        </p:nvGraphicFramePr>
        <p:xfrm>
          <a:off x="612000" y="834750"/>
          <a:ext cx="7920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C27098-BF52-4034-938F-FBCD23D1C9E2}"/>
              </a:ext>
            </a:extLst>
          </p:cNvPr>
          <p:cNvSpPr txBox="1"/>
          <p:nvPr/>
        </p:nvSpPr>
        <p:spPr>
          <a:xfrm>
            <a:off x="2043000" y="1532084"/>
            <a:ext cx="864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102,1%</a:t>
            </a:r>
            <a:endParaRPr kumimoji="0" lang="x-none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0041-00DA-4701-9797-946EEE2567A8}"/>
              </a:ext>
            </a:extLst>
          </p:cNvPr>
          <p:cNvSpPr txBox="1"/>
          <p:nvPr/>
        </p:nvSpPr>
        <p:spPr>
          <a:xfrm>
            <a:off x="4572000" y="1311750"/>
            <a:ext cx="864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98,6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%</a:t>
            </a:r>
            <a:endParaRPr kumimoji="0" lang="x-none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38548-2B48-4E35-A659-FEB47C58EBF0}"/>
              </a:ext>
            </a:extLst>
          </p:cNvPr>
          <p:cNvSpPr txBox="1"/>
          <p:nvPr/>
        </p:nvSpPr>
        <p:spPr>
          <a:xfrm>
            <a:off x="6237000" y="2175418"/>
            <a:ext cx="171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2,4</a:t>
            </a:r>
            <a:r>
              <a:rPr kumimoji="0" lang="ru-RU" sz="18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 panose="020F0502020204030204" pitchFamily="34" charset="0"/>
              </a:rPr>
              <a:t>% к ВВП</a:t>
            </a:r>
            <a:endParaRPr kumimoji="0" lang="x-none" sz="18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27A9595A-A323-41A2-A19B-432DBD9F0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44912"/>
              </p:ext>
            </p:extLst>
          </p:nvPr>
        </p:nvGraphicFramePr>
        <p:xfrm>
          <a:off x="90000" y="3408030"/>
          <a:ext cx="896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000">
                  <a:extLst>
                    <a:ext uri="{9D8B030D-6E8A-4147-A177-3AD203B41FA5}">
                      <a16:colId xmlns:a16="http://schemas.microsoft.com/office/drawing/2014/main" val="419748896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352153765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28259916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ПОСТУПЛЕНИЯ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перевыполнены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325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млрд.тг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В сравнении с 2021 годом</a:t>
                      </a: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выросли 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3 461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млрд.тг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Освоение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РАСХОДОВ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в сравнении с 2021 годом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увеличилось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3 325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млрд.тг</a:t>
                      </a:r>
                      <a:endParaRPr lang="x-none" sz="18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ДЕФИЦИТ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 сложился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ниже 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запланированного уровня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587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млрд.тг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8435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9DF9F0F-8069-4942-8C89-2BE6933F123E}"/>
              </a:ext>
            </a:extLst>
          </p:cNvPr>
          <p:cNvSpPr txBox="1"/>
          <p:nvPr/>
        </p:nvSpPr>
        <p:spPr>
          <a:xfrm>
            <a:off x="8172000" y="770862"/>
            <a:ext cx="972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млрд.тенге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71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36187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ИСПОЛНЕНИЕ ДОХОДОВ БЮДЖЕТА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/без трансфертов/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88485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4AEBF1B1-1F86-4D30-82A4-7811E059D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57747"/>
              </p:ext>
            </p:extLst>
          </p:nvPr>
        </p:nvGraphicFramePr>
        <p:xfrm>
          <a:off x="522000" y="771750"/>
          <a:ext cx="8100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396878030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890578684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238608664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14790095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98575256"/>
                    </a:ext>
                  </a:extLst>
                </a:gridCol>
              </a:tblGrid>
              <a:tr h="324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ПЛАН</a:t>
                      </a:r>
                      <a:endParaRPr lang="x-none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ФАКТ</a:t>
                      </a:r>
                      <a:endParaRPr lang="x-none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Доходы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ПЕРЕВЫПОЛНЕНЫ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310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или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103%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, из них:</a:t>
                      </a:r>
                      <a:endParaRPr lang="x-none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налоговые</a:t>
                      </a:r>
                      <a:endParaRPr lang="x-none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210</a:t>
                      </a:r>
                      <a:endParaRPr lang="x-none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8748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неналоговые</a:t>
                      </a:r>
                      <a:endParaRPr lang="x-none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95</a:t>
                      </a:r>
                      <a:endParaRPr lang="x-none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78727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10 162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endParaRPr lang="x-none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10 472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endParaRPr lang="x-none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4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7390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продажа капитала</a:t>
                      </a:r>
                      <a:endParaRPr lang="x-none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5</a:t>
                      </a:r>
                      <a:endParaRPr lang="x-none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563746"/>
                  </a:ext>
                </a:extLst>
              </a:tr>
            </a:tbl>
          </a:graphicData>
        </a:graphic>
      </p:graphicFrame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id="{C4B52389-5115-454C-8CF8-F016E5D46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81176"/>
              </p:ext>
            </p:extLst>
          </p:nvPr>
        </p:nvGraphicFramePr>
        <p:xfrm>
          <a:off x="836000" y="1953228"/>
          <a:ext cx="7472000" cy="2654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000">
                  <a:extLst>
                    <a:ext uri="{9D8B030D-6E8A-4147-A177-3AD203B41FA5}">
                      <a16:colId xmlns:a16="http://schemas.microsoft.com/office/drawing/2014/main" val="32569545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158462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9457762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98038247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52037435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64504437"/>
                    </a:ext>
                  </a:extLst>
                </a:gridCol>
              </a:tblGrid>
              <a:tr h="468000">
                <a:tc gridSpan="6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Доходы республиканского бюджета 2022 года в сравнении с 2021 годом</a:t>
                      </a:r>
                      <a:endParaRPr lang="en-US" sz="18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/>
                </a:tc>
                <a:tc hMerge="1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extLst>
                  <a:ext uri="{0D108BD9-81ED-4DB2-BD59-A6C34878D82A}">
                    <a16:rowId xmlns:a16="http://schemas.microsoft.com/office/drawing/2014/main" val="836135859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Наименование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20</a:t>
                      </a: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21</a:t>
                      </a:r>
                      <a:r>
                        <a:rPr lang="en-US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год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2022 год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Темп роста,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в %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814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Факт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Доля, в %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Факт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Доля, в %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extLst>
                  <a:ext uri="{0D108BD9-81ED-4DB2-BD59-A6C34878D82A}">
                    <a16:rowId xmlns:a16="http://schemas.microsoft.com/office/drawing/2014/main" val="3769471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Доходы, из них /</a:t>
                      </a:r>
                      <a:r>
                        <a:rPr lang="ru-RU" sz="1400" b="0" i="0" noProof="0" dirty="0" err="1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млрд.тг</a:t>
                      </a: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/: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12 50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aa-ET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x-none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15 964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100,0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127,7</a:t>
                      </a:r>
                      <a:endParaRPr lang="x-none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853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Доходы без трансфертов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7 3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aa-ET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58,9</a:t>
                      </a:r>
                      <a:endParaRPr lang="x-none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10 472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65,6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142,3</a:t>
                      </a:r>
                      <a:endParaRPr lang="x-none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340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налоговые поступления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7 05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aa-ET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56,4</a:t>
                      </a:r>
                      <a:endParaRPr lang="x-none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10 027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62,8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142,1</a:t>
                      </a:r>
                      <a:endParaRPr lang="x-none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702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неналоговые поступления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x-none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438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2,7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148,3</a:t>
                      </a:r>
                      <a:endParaRPr lang="x-none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21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noProof="0" dirty="0">
                          <a:solidFill>
                            <a:srgbClr val="002060"/>
                          </a:solidFill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поступления от продажи   основного капитала</a:t>
                      </a:r>
                      <a:endParaRPr lang="en-US" sz="1400" b="0" i="0" noProof="0" dirty="0">
                        <a:solidFill>
                          <a:srgbClr val="002060"/>
                        </a:solidFill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aa-ET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x-none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0,0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105,7</a:t>
                      </a:r>
                      <a:endParaRPr lang="x-none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015100"/>
                  </a:ext>
                </a:extLst>
              </a:tr>
            </a:tbl>
          </a:graphicData>
        </a:graphic>
      </p:graphicFrame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id="{4D0EFA03-776A-4D28-B8AC-95A8B133176F}"/>
              </a:ext>
            </a:extLst>
          </p:cNvPr>
          <p:cNvSpPr/>
          <p:nvPr/>
        </p:nvSpPr>
        <p:spPr>
          <a:xfrm>
            <a:off x="6147000" y="861750"/>
            <a:ext cx="180000" cy="936000"/>
          </a:xfrm>
          <a:prstGeom prst="leftBrace">
            <a:avLst>
              <a:gd name="adj1" fmla="val 98462"/>
              <a:gd name="adj2" fmla="val 5000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546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ИСПОЛНЕНИЕ НАЛОГОВЫХ ПОСТУПЛЕНИЙ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5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5425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3530194-5701-44C4-8FC5-8B9E6E2287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341327"/>
              </p:ext>
            </p:extLst>
          </p:nvPr>
        </p:nvGraphicFramePr>
        <p:xfrm>
          <a:off x="2817000" y="1017016"/>
          <a:ext cx="5850000" cy="361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264AA11-FF90-48FF-866D-2DC9DBA9E3C2}"/>
              </a:ext>
            </a:extLst>
          </p:cNvPr>
          <p:cNvSpPr txBox="1"/>
          <p:nvPr/>
        </p:nvSpPr>
        <p:spPr>
          <a:xfrm>
            <a:off x="3717776" y="1982942"/>
            <a:ext cx="1548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Налог на игорный бизнес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37741F-165C-4D4F-A799-5E8015BE18FD}"/>
              </a:ext>
            </a:extLst>
          </p:cNvPr>
          <p:cNvSpPr txBox="1"/>
          <p:nvPr/>
        </p:nvSpPr>
        <p:spPr>
          <a:xfrm>
            <a:off x="4212000" y="2824672"/>
            <a:ext cx="85577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Акцизы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BD295-FEDD-4CAB-9A0D-91F90919869A}"/>
              </a:ext>
            </a:extLst>
          </p:cNvPr>
          <p:cNvSpPr txBox="1"/>
          <p:nvPr/>
        </p:nvSpPr>
        <p:spPr>
          <a:xfrm>
            <a:off x="4932000" y="3417492"/>
            <a:ext cx="1332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ЭТП на нефть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B70B88-1CB4-49B1-A991-2986BB57AA4A}"/>
              </a:ext>
            </a:extLst>
          </p:cNvPr>
          <p:cNvSpPr txBox="1"/>
          <p:nvPr/>
        </p:nvSpPr>
        <p:spPr>
          <a:xfrm>
            <a:off x="3591000" y="1300350"/>
            <a:ext cx="144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НДС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graphicFrame>
        <p:nvGraphicFramePr>
          <p:cNvPr id="7" name="Таблица 12">
            <a:extLst>
              <a:ext uri="{FF2B5EF4-FFF2-40B4-BE49-F238E27FC236}">
                <a16:creationId xmlns:a16="http://schemas.microsoft.com/office/drawing/2014/main" id="{E891F3A4-3562-41A7-A827-928EC25926A3}"/>
              </a:ext>
            </a:extLst>
          </p:cNvPr>
          <p:cNvGraphicFramePr>
            <a:graphicFrameLocks noGrp="1"/>
          </p:cNvGraphicFramePr>
          <p:nvPr/>
        </p:nvGraphicFramePr>
        <p:xfrm>
          <a:off x="4702500" y="2812899"/>
          <a:ext cx="247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+27</a:t>
                      </a:r>
                      <a:endParaRPr lang="x-none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16" name="Таблица 12">
            <a:extLst>
              <a:ext uri="{FF2B5EF4-FFF2-40B4-BE49-F238E27FC236}">
                <a16:creationId xmlns:a16="http://schemas.microsoft.com/office/drawing/2014/main" id="{24944969-BDCC-49DA-ACE0-79FC34ED59F8}"/>
              </a:ext>
            </a:extLst>
          </p:cNvPr>
          <p:cNvGraphicFramePr>
            <a:graphicFrameLocks noGrp="1"/>
          </p:cNvGraphicFramePr>
          <p:nvPr/>
        </p:nvGraphicFramePr>
        <p:xfrm>
          <a:off x="8200522" y="1220168"/>
          <a:ext cx="76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+320</a:t>
                      </a:r>
                      <a:endParaRPr lang="x-none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17" name="Таблица 12">
            <a:extLst>
              <a:ext uri="{FF2B5EF4-FFF2-40B4-BE49-F238E27FC236}">
                <a16:creationId xmlns:a16="http://schemas.microsoft.com/office/drawing/2014/main" id="{C40EBB8B-4639-4BE8-AB0F-015FA390DD5D}"/>
              </a:ext>
            </a:extLst>
          </p:cNvPr>
          <p:cNvGraphicFramePr>
            <a:graphicFrameLocks noGrp="1"/>
          </p:cNvGraphicFramePr>
          <p:nvPr/>
        </p:nvGraphicFramePr>
        <p:xfrm>
          <a:off x="5472000" y="2061672"/>
          <a:ext cx="540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374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+17</a:t>
                      </a:r>
                      <a:endParaRPr lang="x-none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21" name="Таблица 12">
            <a:extLst>
              <a:ext uri="{FF2B5EF4-FFF2-40B4-BE49-F238E27FC236}">
                <a16:creationId xmlns:a16="http://schemas.microsoft.com/office/drawing/2014/main" id="{C65B3953-3157-4678-8C53-EB774EE94A40}"/>
              </a:ext>
            </a:extLst>
          </p:cNvPr>
          <p:cNvGraphicFramePr>
            <a:graphicFrameLocks noGrp="1"/>
          </p:cNvGraphicFramePr>
          <p:nvPr/>
        </p:nvGraphicFramePr>
        <p:xfrm>
          <a:off x="3058925" y="3486080"/>
          <a:ext cx="612000" cy="37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-163</a:t>
                      </a:r>
                      <a:endParaRPr lang="x-none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15" name="Таблица 4">
            <a:extLst>
              <a:ext uri="{FF2B5EF4-FFF2-40B4-BE49-F238E27FC236}">
                <a16:creationId xmlns:a16="http://schemas.microsoft.com/office/drawing/2014/main" id="{B0A95F55-866A-431A-B4E5-9862DC1EE39C}"/>
              </a:ext>
            </a:extLst>
          </p:cNvPr>
          <p:cNvGraphicFramePr>
            <a:graphicFrameLocks noGrp="1"/>
          </p:cNvGraphicFramePr>
          <p:nvPr/>
        </p:nvGraphicFramePr>
        <p:xfrm>
          <a:off x="342000" y="1058862"/>
          <a:ext cx="2232000" cy="2970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247980234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677418889"/>
                    </a:ext>
                  </a:extLst>
                </a:gridCol>
              </a:tblGrid>
              <a:tr h="5941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010497"/>
                  </a:ext>
                </a:extLst>
              </a:tr>
              <a:tr h="792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9 817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10 027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152095"/>
                  </a:ext>
                </a:extLst>
              </a:tr>
              <a:tr h="792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102,1%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83870"/>
                  </a:ext>
                </a:extLst>
              </a:tr>
              <a:tr h="792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ПЕРЕВЫПОЛНЕН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210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., из них: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152293"/>
                  </a:ext>
                </a:extLst>
              </a:tr>
            </a:tbl>
          </a:graphicData>
        </a:graphic>
      </p:graphicFrame>
      <p:sp>
        <p:nvSpPr>
          <p:cNvPr id="19" name="Левая фигурная скобка 18">
            <a:extLst>
              <a:ext uri="{FF2B5EF4-FFF2-40B4-BE49-F238E27FC236}">
                <a16:creationId xmlns:a16="http://schemas.microsoft.com/office/drawing/2014/main" id="{5DA28286-3FF1-4746-9BB0-3576E2408DCA}"/>
              </a:ext>
            </a:extLst>
          </p:cNvPr>
          <p:cNvSpPr/>
          <p:nvPr/>
        </p:nvSpPr>
        <p:spPr>
          <a:xfrm rot="5400000" flipH="1">
            <a:off x="1328760" y="1506510"/>
            <a:ext cx="258480" cy="2232000"/>
          </a:xfrm>
          <a:prstGeom prst="leftBrace">
            <a:avLst>
              <a:gd name="adj1" fmla="val 90080"/>
              <a:gd name="adj2" fmla="val 5000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E7712-44EA-4966-9526-AB17CB28CF79}"/>
              </a:ext>
            </a:extLst>
          </p:cNvPr>
          <p:cNvSpPr txBox="1"/>
          <p:nvPr/>
        </p:nvSpPr>
        <p:spPr>
          <a:xfrm>
            <a:off x="7735259" y="685720"/>
            <a:ext cx="142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млрд. тенге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72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НАЛОГОВО-ТАМОЖЕННОЕ АДМИНИСТРИРОВАНИЕ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41396"/>
              </p:ext>
            </p:extLst>
          </p:nvPr>
        </p:nvGraphicFramePr>
        <p:xfrm>
          <a:off x="486000" y="726750"/>
          <a:ext cx="8172000" cy="400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Эффективность налоговых проверок увеличена в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3,2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раза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(по доначислению)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Проведено порядка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2,1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тыс. проверок </a:t>
                      </a:r>
                    </a:p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Доначислено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налогов –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677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(2021г. – 209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Эффективность таможенных проверок увеличена в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7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раз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Завершено порядка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2,6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тыс. проверок</a:t>
                      </a:r>
                    </a:p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Доначислено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ТПиН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на сумму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154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(в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т.ч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. по 10 УЭО 108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),</a:t>
                      </a:r>
                      <a:endParaRPr lang="ru-RU" sz="1400" b="0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None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в сравнении </a:t>
                      </a:r>
                      <a:r>
                        <a:rPr lang="ru-RU" sz="1400" b="0">
                          <a:solidFill>
                            <a:srgbClr val="002060"/>
                          </a:solidFill>
                        </a:rPr>
                        <a:t>с предыдущим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годом больше на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132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(2021г. – 21,7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Дистанционный контроль</a:t>
                      </a:r>
                      <a:br>
                        <a:rPr lang="ru-RU" sz="1400" b="0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Рост эффективности в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1,5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раз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Сокращены процедуры почти в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2,5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раза</a:t>
                      </a:r>
                    </a:p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начислено –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572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, взыскано –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477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Мониторинг крупных налогоплательщиков </a:t>
                      </a:r>
                      <a:br>
                        <a:rPr lang="ru-RU" sz="1400" b="0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и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недропользователей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Завершены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62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налоговые проверки </a:t>
                      </a:r>
                      <a:r>
                        <a:rPr lang="en-US" sz="1400" b="0" dirty="0">
                          <a:solidFill>
                            <a:srgbClr val="002060"/>
                          </a:solidFill>
                        </a:rPr>
                        <a:t>&gt;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взыскано –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120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1800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В рамках горизонтального мониторинга</a:t>
                      </a:r>
                      <a:r>
                        <a:rPr lang="en-US" sz="1400" b="0" dirty="0">
                          <a:solidFill>
                            <a:srgbClr val="002060"/>
                          </a:solidFill>
                        </a:rPr>
                        <a:t> &gt;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доначислено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и уплачено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34,5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Камеральный контроль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недропользователей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80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Дополнительно взыскано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104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резервов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11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ИСПОЛНЕНИЕ РАСХОДОВ БЮДЖЕТА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02570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F7DC1A3-C48E-4E03-891B-E3E49A233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46965"/>
              </p:ext>
            </p:extLst>
          </p:nvPr>
        </p:nvGraphicFramePr>
        <p:xfrm>
          <a:off x="607466" y="744750"/>
          <a:ext cx="7929068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63">
                  <a:extLst>
                    <a:ext uri="{9D8B030D-6E8A-4147-A177-3AD203B41FA5}">
                      <a16:colId xmlns:a16="http://schemas.microsoft.com/office/drawing/2014/main" val="764804176"/>
                    </a:ext>
                  </a:extLst>
                </a:gridCol>
                <a:gridCol w="1747588">
                  <a:extLst>
                    <a:ext uri="{9D8B030D-6E8A-4147-A177-3AD203B41FA5}">
                      <a16:colId xmlns:a16="http://schemas.microsoft.com/office/drawing/2014/main" val="810459824"/>
                    </a:ext>
                  </a:extLst>
                </a:gridCol>
                <a:gridCol w="630517">
                  <a:extLst>
                    <a:ext uri="{9D8B030D-6E8A-4147-A177-3AD203B41FA5}">
                      <a16:colId xmlns:a16="http://schemas.microsoft.com/office/drawing/2014/main" val="1710278956"/>
                    </a:ext>
                  </a:extLst>
                </a:gridCol>
                <a:gridCol w="4788000">
                  <a:extLst>
                    <a:ext uri="{9D8B030D-6E8A-4147-A177-3AD203B41FA5}">
                      <a16:colId xmlns:a16="http://schemas.microsoft.com/office/drawing/2014/main" val="96624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ПЛАН</a:t>
                      </a:r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18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latin typeface="+mn-lt"/>
                        </a:rPr>
                        <a:t> 795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Не исполнено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262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, из них:</a:t>
                      </a:r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28393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ФАКТ</a:t>
                      </a:r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18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  <a:latin typeface="+mn-lt"/>
                        </a:rPr>
                        <a:t> 532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–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98,6%</a:t>
                      </a:r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181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- нераспределенный резерв, экономия;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257881"/>
                  </a:ext>
                </a:extLst>
              </a:tr>
              <a:tr h="504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81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 - не освоено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>
                          <a:solidFill>
                            <a:srgbClr val="002060"/>
                          </a:solidFill>
                          <a:latin typeface="+mn-lt"/>
                        </a:rPr>
                        <a:t>Причины, повлиявшие на </a:t>
                      </a:r>
                      <a:r>
                        <a:rPr lang="ru-RU" sz="1800" b="1" u="none" dirty="0" err="1">
                          <a:solidFill>
                            <a:srgbClr val="002060"/>
                          </a:solidFill>
                          <a:latin typeface="+mn-lt"/>
                        </a:rPr>
                        <a:t>неосвоение</a:t>
                      </a:r>
                      <a:r>
                        <a:rPr lang="ru-RU" sz="1800" b="0" u="none" dirty="0">
                          <a:solidFill>
                            <a:srgbClr val="002060"/>
                          </a:solidFill>
                          <a:latin typeface="+mn-lt"/>
                        </a:rPr>
                        <a:t>:</a:t>
                      </a:r>
                      <a:endParaRPr lang="x-none" sz="1800" b="0" u="non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17765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длительное заключение договоров;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8037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отсутствие положительного заключения государственной</a:t>
                      </a:r>
                      <a:r>
                        <a:rPr lang="ru-RU" sz="18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экспертизы на ПСД;</a:t>
                      </a:r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67976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срыв поставщиками условий договора; 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469527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+mn-lt"/>
                        </a:rPr>
                        <a:t>несвоевременное предоставление актов выполненных работ, счетов-фактур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86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НЕЭФФЕКТИВНОЕ ИСПОЛНЕНИЕ БЮДЖЕТНЫХ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82134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C136D0DB-75E6-4947-A91B-4ABE5632A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31976"/>
              </p:ext>
            </p:extLst>
          </p:nvPr>
        </p:nvGraphicFramePr>
        <p:xfrm>
          <a:off x="124720" y="906750"/>
          <a:ext cx="4384280" cy="365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964854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3838487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3918355398"/>
                    </a:ext>
                  </a:extLst>
                </a:gridCol>
              </a:tblGrid>
              <a:tr h="1220400"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x-none" sz="2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11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- остатки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на счетах субъектов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квазигосударственного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сектора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26387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НЕЭФФЕКТИВНО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использовано</a:t>
                      </a: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421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или </a:t>
                      </a:r>
                      <a:r>
                        <a:rPr lang="kk-KZ" sz="1800" b="1" dirty="0">
                          <a:solidFill>
                            <a:srgbClr val="002060"/>
                          </a:solidFill>
                        </a:rPr>
                        <a:t>2,3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от общего объема расходов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172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неосвоение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бюджетных средств, неиспользованные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целевые трансферты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и бюджетные кредиты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605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238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млрд.тг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нарушения принципов бюджетной системы, выявленных по итогам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rgbClr val="002060"/>
                          </a:solidFill>
                        </a:rPr>
                        <a:t>госаудита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и контроля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356111"/>
                  </a:ext>
                </a:extLst>
              </a:tr>
            </a:tbl>
          </a:graphicData>
        </a:graphic>
      </p:graphicFrame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id="{22D85645-D4D3-4848-A1B4-E73F9B529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0177"/>
              </p:ext>
            </p:extLst>
          </p:nvPr>
        </p:nvGraphicFramePr>
        <p:xfrm>
          <a:off x="4617000" y="1191510"/>
          <a:ext cx="4320000" cy="318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46136933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5634822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87207084"/>
                    </a:ext>
                  </a:extLst>
                </a:gridCol>
              </a:tblGrid>
              <a:tr h="720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Привлечены к ответственности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113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должностных лиц,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из них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82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занимающие руководящие должности 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2728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ЦГО 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 24</a:t>
                      </a:r>
                      <a:endParaRPr lang="x-none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МИО 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 89</a:t>
                      </a:r>
                      <a:endParaRPr lang="x-none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188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Выговор и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строгий выговор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12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сотрудников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23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сотрудника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64007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Замечания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11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сотрудников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63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сотрудника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94037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Увольнения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 сотрудник</a:t>
                      </a:r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</a:rPr>
                        <a:t>сотрудника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51611"/>
                  </a:ext>
                </a:extLst>
              </a:tr>
            </a:tbl>
          </a:graphicData>
        </a:graphic>
      </p:graphicFrame>
      <p:cxnSp>
        <p:nvCxnSpPr>
          <p:cNvPr id="7" name="Соединитель: уступ 6">
            <a:extLst>
              <a:ext uri="{FF2B5EF4-FFF2-40B4-BE49-F238E27FC236}">
                <a16:creationId xmlns:a16="http://schemas.microsoft.com/office/drawing/2014/main" id="{6F60B30B-9408-496C-B29F-B250B0704B28}"/>
              </a:ext>
            </a:extLst>
          </p:cNvPr>
          <p:cNvCxnSpPr>
            <a:cxnSpLocks/>
          </p:cNvCxnSpPr>
          <p:nvPr/>
        </p:nvCxnSpPr>
        <p:spPr>
          <a:xfrm flipV="1">
            <a:off x="1197000" y="1521150"/>
            <a:ext cx="1260000" cy="585000"/>
          </a:xfrm>
          <a:prstGeom prst="bentConnector3">
            <a:avLst>
              <a:gd name="adj1" fmla="val -775"/>
            </a:avLst>
          </a:prstGeom>
          <a:ln w="3175">
            <a:solidFill>
              <a:srgbClr val="00206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530B2F14-4856-43FD-9809-6D835308A35D}"/>
              </a:ext>
            </a:extLst>
          </p:cNvPr>
          <p:cNvCxnSpPr>
            <a:cxnSpLocks/>
          </p:cNvCxnSpPr>
          <p:nvPr/>
        </p:nvCxnSpPr>
        <p:spPr>
          <a:xfrm>
            <a:off x="1197000" y="3366150"/>
            <a:ext cx="1260000" cy="585000"/>
          </a:xfrm>
          <a:prstGeom prst="bentConnector3">
            <a:avLst>
              <a:gd name="adj1" fmla="val -775"/>
            </a:avLst>
          </a:prstGeom>
          <a:ln w="3175">
            <a:solidFill>
              <a:srgbClr val="002060"/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411E2B12-5EB4-4488-995C-4C92B9A3E5EA}"/>
              </a:ext>
            </a:extLst>
          </p:cNvPr>
          <p:cNvCxnSpPr/>
          <p:nvPr/>
        </p:nvCxnSpPr>
        <p:spPr>
          <a:xfrm>
            <a:off x="2097000" y="2706750"/>
            <a:ext cx="360000" cy="0"/>
          </a:xfrm>
          <a:prstGeom prst="straightConnector1">
            <a:avLst/>
          </a:prstGeom>
          <a:ln w="3175">
            <a:solidFill>
              <a:srgbClr val="002060"/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18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32908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РЕАЛИЗАЦИЯ НАЦИОНАЛЬНЫХ ПРОЕКТОВ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63114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08757"/>
              </p:ext>
            </p:extLst>
          </p:nvPr>
        </p:nvGraphicFramePr>
        <p:xfrm>
          <a:off x="540000" y="1040376"/>
          <a:ext cx="8064000" cy="3331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КАЧЕСТВЕННОЕ ОБРАЗОВАНИЕ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«ОБРАЗОВАННАЯ НАЦИЯ»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201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«СИЛЬНЫЕ РЕГИОНЫ – ДРАЙВЕР РАЗВИТИЯ СТРАНЫ»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1 726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+mn-lt"/>
                        </a:rPr>
                        <a:t>млрд.тг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98,3%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 детей от 3 до 6 лет охвачены дошкольным воспитанием и обучением;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247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школ введено в эксплуатацию;</a:t>
                      </a: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1 003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школы модернизированы;</a:t>
                      </a:r>
                      <a:endParaRPr lang="en-US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285750" lvl="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10 471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создано рабочих мест в сфере образования: постоянных –</a:t>
                      </a:r>
                      <a:r>
                        <a:rPr lang="en-US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6 692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мест; временных –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3 779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мест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4 221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привлечено специалистов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в сельские пункты;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15,4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+mn-lt"/>
                        </a:rPr>
                        <a:t>млн.кв.м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введено жилья;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98,4%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latin typeface="+mn-lt"/>
                        </a:rPr>
                        <a:t>в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городах;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94,5%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в селах</a:t>
                      </a: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обеспечен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доступ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     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к услугам водоснабжения;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9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тысяч временных рабочих мест создано в рамках проекта «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+mn-lt"/>
                        </a:rPr>
                        <a:t>Ауыл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 – Ел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+mn-lt"/>
                        </a:rPr>
                        <a:t>бесігі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»;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+mn-lt"/>
                        </a:rPr>
                        <a:t>19 500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</a:rPr>
                        <a:t>мест создано по проектам развития жилищного строительства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18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52042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ДЕФИЦИТ И ГОСУДАРСТВЕННЫЙ ДОЛГ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67727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76561952"/>
              </p:ext>
            </p:extLst>
          </p:nvPr>
        </p:nvGraphicFramePr>
        <p:xfrm>
          <a:off x="185503" y="521407"/>
          <a:ext cx="8772994" cy="410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4729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26809</TotalTime>
  <Words>976</Words>
  <Application>Microsoft Office PowerPoint</Application>
  <PresentationFormat>Экран (16:9)</PresentationFormat>
  <Paragraphs>219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Syz101</dc:creator>
  <cp:lastModifiedBy>Мурзатова Карлыгаш Маратовна</cp:lastModifiedBy>
  <cp:revision>2351</cp:revision>
  <cp:lastPrinted>2023-05-11T06:13:55Z</cp:lastPrinted>
  <dcterms:created xsi:type="dcterms:W3CDTF">2020-04-07T06:12:56Z</dcterms:created>
  <dcterms:modified xsi:type="dcterms:W3CDTF">2023-05-16T03:46:57Z</dcterms:modified>
</cp:coreProperties>
</file>