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16"/>
  </p:notesMasterIdLst>
  <p:sldIdLst>
    <p:sldId id="313" r:id="rId2"/>
    <p:sldId id="315" r:id="rId3"/>
    <p:sldId id="319" r:id="rId4"/>
    <p:sldId id="311" r:id="rId5"/>
    <p:sldId id="318" r:id="rId6"/>
    <p:sldId id="257" r:id="rId7"/>
    <p:sldId id="287" r:id="rId8"/>
    <p:sldId id="259" r:id="rId9"/>
    <p:sldId id="316" r:id="rId10"/>
    <p:sldId id="263" r:id="rId11"/>
    <p:sldId id="317" r:id="rId12"/>
    <p:sldId id="310" r:id="rId13"/>
    <p:sldId id="261" r:id="rId14"/>
    <p:sldId id="320" r:id="rId15"/>
  </p:sldIdLst>
  <p:sldSz cx="6858000" cy="5143500"/>
  <p:notesSz cx="4565650" cy="6797675"/>
  <p:embeddedFontLst>
    <p:embeddedFont>
      <p:font typeface="Barlow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Montserrat" panose="020B0604020202020204" charset="-52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BA3"/>
    <a:srgbClr val="4A8CFF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D6E01-5502-495E-96DE-4BC346999325}">
  <a:tblStyle styleId="{842D6E01-5502-495E-96DE-4BC3469993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8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84200" y="509588"/>
            <a:ext cx="339725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456565" y="3228895"/>
            <a:ext cx="365252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105" tIns="62105" rIns="62105" bIns="621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4200" y="509588"/>
            <a:ext cx="339725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p:notes"/>
          <p:cNvSpPr txBox="1">
            <a:spLocks noGrp="1"/>
          </p:cNvSpPr>
          <p:nvPr>
            <p:ph type="body" idx="1"/>
          </p:nvPr>
        </p:nvSpPr>
        <p:spPr>
          <a:xfrm>
            <a:off x="456565" y="3228895"/>
            <a:ext cx="3652520" cy="3058954"/>
          </a:xfrm>
          <a:prstGeom prst="rect">
            <a:avLst/>
          </a:prstGeom>
        </p:spPr>
        <p:txBody>
          <a:bodyPr spcFirstLastPara="1" wrap="square" lIns="62105" tIns="62105" rIns="62105" bIns="6210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9fa940987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4200" y="509588"/>
            <a:ext cx="339725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9fa940987_1_47:notes"/>
          <p:cNvSpPr txBox="1">
            <a:spLocks noGrp="1"/>
          </p:cNvSpPr>
          <p:nvPr>
            <p:ph type="body" idx="1"/>
          </p:nvPr>
        </p:nvSpPr>
        <p:spPr>
          <a:xfrm>
            <a:off x="456565" y="3228895"/>
            <a:ext cx="3652520" cy="3058954"/>
          </a:xfrm>
          <a:prstGeom prst="rect">
            <a:avLst/>
          </a:prstGeom>
        </p:spPr>
        <p:txBody>
          <a:bodyPr spcFirstLastPara="1" wrap="square" lIns="62105" tIns="62105" rIns="62105" bIns="6210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9fa940987_3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4200" y="509588"/>
            <a:ext cx="339725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9fa940987_3_203:notes"/>
          <p:cNvSpPr txBox="1">
            <a:spLocks noGrp="1"/>
          </p:cNvSpPr>
          <p:nvPr>
            <p:ph type="body" idx="1"/>
          </p:nvPr>
        </p:nvSpPr>
        <p:spPr>
          <a:xfrm>
            <a:off x="456565" y="3228895"/>
            <a:ext cx="3652520" cy="3058954"/>
          </a:xfrm>
          <a:prstGeom prst="rect">
            <a:avLst/>
          </a:prstGeom>
        </p:spPr>
        <p:txBody>
          <a:bodyPr spcFirstLastPara="1" wrap="square" lIns="62105" tIns="62105" rIns="62105" bIns="6210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24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9fa940987_3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4200" y="509588"/>
            <a:ext cx="339725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9fa940987_3_203:notes"/>
          <p:cNvSpPr txBox="1">
            <a:spLocks noGrp="1"/>
          </p:cNvSpPr>
          <p:nvPr>
            <p:ph type="body" idx="1"/>
          </p:nvPr>
        </p:nvSpPr>
        <p:spPr>
          <a:xfrm>
            <a:off x="456565" y="3228895"/>
            <a:ext cx="3652520" cy="3058954"/>
          </a:xfrm>
          <a:prstGeom prst="rect">
            <a:avLst/>
          </a:prstGeom>
        </p:spPr>
        <p:txBody>
          <a:bodyPr spcFirstLastPara="1" wrap="square" lIns="62105" tIns="62105" rIns="62105" bIns="6210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a9fa940987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4200" y="509588"/>
            <a:ext cx="339725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a9fa940987_2_132:notes"/>
          <p:cNvSpPr txBox="1">
            <a:spLocks noGrp="1"/>
          </p:cNvSpPr>
          <p:nvPr>
            <p:ph type="body" idx="1"/>
          </p:nvPr>
        </p:nvSpPr>
        <p:spPr>
          <a:xfrm>
            <a:off x="456565" y="3228895"/>
            <a:ext cx="3652520" cy="3058954"/>
          </a:xfrm>
          <a:prstGeom prst="rect">
            <a:avLst/>
          </a:prstGeom>
        </p:spPr>
        <p:txBody>
          <a:bodyPr spcFirstLastPara="1" wrap="square" lIns="62105" tIns="62105" rIns="62105" bIns="6210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9469d1f4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4200" y="509588"/>
            <a:ext cx="339725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a9469d1f40_0_50:notes"/>
          <p:cNvSpPr txBox="1">
            <a:spLocks noGrp="1"/>
          </p:cNvSpPr>
          <p:nvPr>
            <p:ph type="body" idx="1"/>
          </p:nvPr>
        </p:nvSpPr>
        <p:spPr>
          <a:xfrm>
            <a:off x="456565" y="3228895"/>
            <a:ext cx="3652520" cy="3058954"/>
          </a:xfrm>
          <a:prstGeom prst="rect">
            <a:avLst/>
          </a:prstGeom>
        </p:spPr>
        <p:txBody>
          <a:bodyPr spcFirstLastPara="1" wrap="square" lIns="62105" tIns="62105" rIns="62105" bIns="6210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9fa94098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4200" y="509588"/>
            <a:ext cx="339725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a9fa940987_0_23:notes"/>
          <p:cNvSpPr txBox="1">
            <a:spLocks noGrp="1"/>
          </p:cNvSpPr>
          <p:nvPr>
            <p:ph type="body" idx="1"/>
          </p:nvPr>
        </p:nvSpPr>
        <p:spPr>
          <a:xfrm>
            <a:off x="456565" y="3228895"/>
            <a:ext cx="3652520" cy="3058954"/>
          </a:xfrm>
          <a:prstGeom prst="rect">
            <a:avLst/>
          </a:prstGeom>
        </p:spPr>
        <p:txBody>
          <a:bodyPr spcFirstLastPara="1" wrap="square" lIns="62105" tIns="62105" rIns="62105" bIns="6210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97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9fa940987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4200" y="509588"/>
            <a:ext cx="339725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9fa940987_1_95:notes"/>
          <p:cNvSpPr txBox="1">
            <a:spLocks noGrp="1"/>
          </p:cNvSpPr>
          <p:nvPr>
            <p:ph type="body" idx="1"/>
          </p:nvPr>
        </p:nvSpPr>
        <p:spPr>
          <a:xfrm>
            <a:off x="456565" y="3228895"/>
            <a:ext cx="3652520" cy="3058954"/>
          </a:xfrm>
          <a:prstGeom prst="rect">
            <a:avLst/>
          </a:prstGeom>
        </p:spPr>
        <p:txBody>
          <a:bodyPr spcFirstLastPara="1" wrap="square" lIns="62105" tIns="62105" rIns="62105" bIns="6210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a9fa940987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4200" y="509588"/>
            <a:ext cx="339725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a9fa940987_1_24:notes"/>
          <p:cNvSpPr txBox="1">
            <a:spLocks noGrp="1"/>
          </p:cNvSpPr>
          <p:nvPr>
            <p:ph type="body" idx="1"/>
          </p:nvPr>
        </p:nvSpPr>
        <p:spPr>
          <a:xfrm>
            <a:off x="456565" y="3228895"/>
            <a:ext cx="3652520" cy="3058954"/>
          </a:xfrm>
          <a:prstGeom prst="rect">
            <a:avLst/>
          </a:prstGeom>
        </p:spPr>
        <p:txBody>
          <a:bodyPr spcFirstLastPara="1" wrap="square" lIns="62105" tIns="62105" rIns="62105" bIns="6210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12483-5348-4F0C-A9FA-5751356F1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B5E216-FFDA-43DA-9195-7E9730F2B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BD3DA-7EC9-4E30-9CBD-BD7DB6A1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73F98A-45D4-4F68-9B34-51729571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F8A22-B201-45EB-9990-74E4B21E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758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2A370-D449-4693-AE90-6BF5A6665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DF476D-51FB-4DBA-8AB7-09A1A3FCB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2C595A-766D-49E2-A085-1058EC10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AFCD22-C5E3-479B-BD52-F0912410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AF1D1A-0496-4002-8140-C5D7BAE9A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36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5E0FC1-0BF3-44B2-8FC9-B25A287D1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9EAA41-DB7C-4930-ABF5-5E356179F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742D45-8111-497C-A662-46925123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19F155-8C04-471F-BD20-C3EB44B2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C772B-7F39-44A3-AA03-363D9E92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021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34919" y="1152475"/>
            <a:ext cx="57881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900"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Font typeface="Barlow"/>
              <a:buChar char="○"/>
              <a:defRPr sz="900"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34919" y="384048"/>
            <a:ext cx="57881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6979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533925" y="1476000"/>
            <a:ext cx="1696275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2"/>
          </p:nvPr>
        </p:nvSpPr>
        <p:spPr>
          <a:xfrm>
            <a:off x="533925" y="1851450"/>
            <a:ext cx="1696275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0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3"/>
          </p:nvPr>
        </p:nvSpPr>
        <p:spPr>
          <a:xfrm>
            <a:off x="2237963" y="1476000"/>
            <a:ext cx="1696275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4"/>
          </p:nvPr>
        </p:nvSpPr>
        <p:spPr>
          <a:xfrm>
            <a:off x="2237963" y="1851450"/>
            <a:ext cx="1696275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5"/>
          </p:nvPr>
        </p:nvSpPr>
        <p:spPr>
          <a:xfrm>
            <a:off x="3942000" y="1476000"/>
            <a:ext cx="1696275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6"/>
          </p:nvPr>
        </p:nvSpPr>
        <p:spPr>
          <a:xfrm>
            <a:off x="3942000" y="1851450"/>
            <a:ext cx="1696275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0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7"/>
          </p:nvPr>
        </p:nvSpPr>
        <p:spPr>
          <a:xfrm>
            <a:off x="533925" y="2952200"/>
            <a:ext cx="1696275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8"/>
          </p:nvPr>
        </p:nvSpPr>
        <p:spPr>
          <a:xfrm>
            <a:off x="533925" y="3327650"/>
            <a:ext cx="1696275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9"/>
          </p:nvPr>
        </p:nvSpPr>
        <p:spPr>
          <a:xfrm>
            <a:off x="2237963" y="2952200"/>
            <a:ext cx="1696275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13"/>
          </p:nvPr>
        </p:nvSpPr>
        <p:spPr>
          <a:xfrm>
            <a:off x="2237963" y="3327650"/>
            <a:ext cx="1696275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14"/>
          </p:nvPr>
        </p:nvSpPr>
        <p:spPr>
          <a:xfrm>
            <a:off x="3942000" y="2952200"/>
            <a:ext cx="1696275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15"/>
          </p:nvPr>
        </p:nvSpPr>
        <p:spPr>
          <a:xfrm>
            <a:off x="3942000" y="3327650"/>
            <a:ext cx="1696275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538350" y="383175"/>
            <a:ext cx="5781150" cy="6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1445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867394" y="1340400"/>
            <a:ext cx="3174075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867394" y="2096100"/>
            <a:ext cx="3174075" cy="20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050">
                <a:solidFill>
                  <a:schemeClr val="accent2"/>
                </a:solidFill>
              </a:defRPr>
            </a:lvl1pPr>
            <a:lvl2pPr marL="685800" lvl="1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70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2988731" y="1495800"/>
            <a:ext cx="3041550" cy="7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2995781" y="2142600"/>
            <a:ext cx="3041550" cy="15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879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538350" y="383175"/>
            <a:ext cx="5781150" cy="9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02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0E046-7057-4A22-A0E5-59F4BA19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3DA83-5117-45AD-B19E-F7F9C536B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5D919-6C21-4811-8728-D5090C19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43860B-EC23-4B9E-935B-887D9C4A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D2CC8-E104-416B-B0E9-2DCAE188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674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0D97C-38EC-4BE9-B050-4D4B29CE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EE06FD-6881-4A20-A41F-0EEC302C5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858334-E314-4948-8EB7-0C191395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DFB1D-C530-40DE-ADE6-D7FBD802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AD8431-D238-4D67-B98C-3D7CE7AC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262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9C0A-2A53-4878-B4C8-0487FB76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5CB97F-3D68-4FCD-8379-CE9E98EE7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B8C836-9671-416A-A595-254E1D32D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2745C5-B710-4F67-B6E9-0AA105BE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8E91F5-FABB-48CF-B717-A026FFBF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ED980F-DB13-4C10-8A7B-4BB8BAFE8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052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B496E-B66B-4F7F-A769-9677C97A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C9135F-35AB-4496-A93C-26C523765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D53ECC-B740-4D58-99FC-685D9B482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B33668-AF4F-4954-BE0A-4606C70FB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AD5547-6B58-45A0-AC75-733204899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28A3E5-9547-4425-8109-1D86E28B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ECFB1D-E6B9-4169-B5FB-3D52FB21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0EB850-94DC-49DF-A98C-3E6E0B1D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499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A9DD0-F720-49CD-92B2-275D6BE3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790AB1-5B04-48E5-85C4-77FACCC0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557CF8-B3E8-402B-9AEF-E252F0711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A86823-2C16-4087-BD28-17300FF6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722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D34674-9932-4C8E-9756-ED542096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C09274-07A6-4254-AF87-EB07A598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4EF4ED-7583-4403-8DFE-0F53443C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884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C8051-A37D-4458-A3A7-10C7F647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CA664-49D5-4F56-A190-5DE80D1A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EDDAFC-B2E9-41B2-8725-8CEDB0CEA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7F5ED6-35CB-498C-B69B-BC6BCA67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20F72A-EED8-4608-9642-E3F012AF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6399D8-7BBA-4577-9A9F-25EBD3FC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386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C4D53-5D74-4AE8-A86C-2703A4E6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61BD9C-561B-4859-9C18-A404194C2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1B91EA-4A3D-4D82-99E2-5BBA1BF9D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47B7F3-B216-4632-9CC8-31A96FFF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3F91C-94C2-4EAB-AD1D-4140E5B3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90D9F0-A76B-4DE2-85D2-C5B4A077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640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BC241-43E8-4132-AE60-362716C9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5E21C-0551-4E42-868D-14B5ADD8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CF4C0-D122-4A7E-A142-BEAEAF886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3ABCB-BF59-4AA5-B7C0-B86D60A16484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92E36-770A-40C2-854E-24A9104F9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5173A-9D49-4903-9CB2-3D371E491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F2F5A-4624-40AD-AE07-20BFC2C39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9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9" r:id="rId15"/>
    <p:sldLayoutId id="2147483720" r:id="rId16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ctrTitle"/>
          </p:nvPr>
        </p:nvSpPr>
        <p:spPr>
          <a:xfrm>
            <a:off x="165599" y="1815253"/>
            <a:ext cx="6660001" cy="1773074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r>
              <a:rPr lang="ru-RU" sz="20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</a:t>
            </a:r>
            <a:br>
              <a:rPr lang="en-US" sz="20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Заключения</a:t>
            </a:r>
            <a:r>
              <a:rPr lang="en-US" sz="20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Высшей аудиторской палаты </a:t>
            </a:r>
            <a:br>
              <a:rPr lang="ru-RU" sz="20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отчету Правительства Республики Казахстан</a:t>
            </a:r>
            <a:br>
              <a:rPr lang="ru-RU" sz="20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исполнении республиканского бюджета                              за 2022 год</a:t>
            </a:r>
            <a:endParaRPr sz="2000" b="1" dirty="0">
              <a:solidFill>
                <a:srgbClr val="003B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32C85-1B9B-4AA6-AC32-7CAFA4676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182" y="586496"/>
            <a:ext cx="1111635" cy="1050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076A34-12A5-406C-9EC3-5B48963AF3DC}"/>
              </a:ext>
            </a:extLst>
          </p:cNvPr>
          <p:cNvSpPr txBox="1"/>
          <p:nvPr/>
        </p:nvSpPr>
        <p:spPr>
          <a:xfrm>
            <a:off x="1322999" y="4425333"/>
            <a:ext cx="4345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Астана, 2023 год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43;p61">
            <a:extLst>
              <a:ext uri="{FF2B5EF4-FFF2-40B4-BE49-F238E27FC236}">
                <a16:creationId xmlns:a16="http://schemas.microsoft.com/office/drawing/2014/main" id="{552E8383-6392-4528-B86E-2A9A11C20100}"/>
              </a:ext>
            </a:extLst>
          </p:cNvPr>
          <p:cNvSpPr txBox="1">
            <a:spLocks/>
          </p:cNvSpPr>
          <p:nvPr/>
        </p:nvSpPr>
        <p:spPr>
          <a:xfrm>
            <a:off x="768927" y="106470"/>
            <a:ext cx="6089073" cy="42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u-RU" sz="1600" kern="1200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РЕАЛИЗАЦИИ НАЦПРОЕКТОВ</a:t>
            </a:r>
          </a:p>
          <a:p>
            <a:endParaRPr lang="ru-RU" altLang="ru-RU" sz="1200" dirty="0">
              <a:latin typeface="+mj-lt"/>
            </a:endParaRPr>
          </a:p>
          <a:p>
            <a:br>
              <a:rPr lang="ru-RU" altLang="ru-KZ" sz="1800" dirty="0">
                <a:solidFill>
                  <a:srgbClr val="002060"/>
                </a:solidFill>
                <a:latin typeface="+mj-lt"/>
              </a:rPr>
            </a:br>
            <a:endParaRPr lang="ru-RU" sz="1800" dirty="0">
              <a:latin typeface="+mj-lt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F053CA7-6D15-442C-A458-4986C139E3AD}"/>
              </a:ext>
            </a:extLst>
          </p:cNvPr>
          <p:cNvSpPr/>
          <p:nvPr/>
        </p:nvSpPr>
        <p:spPr>
          <a:xfrm>
            <a:off x="3128108" y="613289"/>
            <a:ext cx="3512126" cy="738664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defTabSz="257175">
              <a:buClrTx/>
            </a:pPr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достигнуты 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задачи, поставленные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Главой государства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 </a:t>
            </a:r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переходу на формат лаконичных национальных проектов 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небольшим количеством показателей и индикаторов)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понятных всем гражданам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CD707E4-C19C-4008-9AF5-DAD0B364AEDE}"/>
              </a:ext>
            </a:extLst>
          </p:cNvPr>
          <p:cNvSpPr/>
          <p:nvPr/>
        </p:nvSpPr>
        <p:spPr>
          <a:xfrm>
            <a:off x="0" y="1591595"/>
            <a:ext cx="4419136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57175">
              <a:buClrTx/>
            </a:pP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Выделено </a:t>
            </a:r>
            <a:r>
              <a:rPr lang="ru-RU" sz="1013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r>
              <a:rPr lang="ru-RU" sz="1125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lang="ru-RU" sz="1013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нацпроектов </a:t>
            </a: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(без нацпроекта «Безопасная страна»)</a:t>
            </a:r>
            <a:r>
              <a:rPr lang="ru-RU" sz="1013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591" i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F26BE77-46B5-4F63-A2BE-0593C9C7B4D9}"/>
              </a:ext>
            </a:extLst>
          </p:cNvPr>
          <p:cNvSpPr/>
          <p:nvPr/>
        </p:nvSpPr>
        <p:spPr>
          <a:xfrm>
            <a:off x="0" y="2237528"/>
            <a:ext cx="14109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>
              <a:buClrTx/>
            </a:pPr>
            <a:r>
              <a:rPr lang="ru-RU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Исполнено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650D51-9B84-45B9-B789-82B1A2C5B9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145" y="-3949"/>
            <a:ext cx="736564" cy="73656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7E8C97F-B4D9-4263-B6D9-5325308D3C44}"/>
              </a:ext>
            </a:extLst>
          </p:cNvPr>
          <p:cNvSpPr txBox="1"/>
          <p:nvPr/>
        </p:nvSpPr>
        <p:spPr>
          <a:xfrm>
            <a:off x="5421110" y="1532758"/>
            <a:ext cx="1219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8,1</a:t>
            </a:r>
            <a:r>
              <a:rPr lang="ru-RU" sz="1800" b="1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трлн тенге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9E8946-599A-406F-989C-5512A0F4A54A}"/>
              </a:ext>
            </a:extLst>
          </p:cNvPr>
          <p:cNvSpPr txBox="1"/>
          <p:nvPr/>
        </p:nvSpPr>
        <p:spPr>
          <a:xfrm>
            <a:off x="5673604" y="2174591"/>
            <a:ext cx="6975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98,1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lang="ru-RU" sz="1400" i="1" kern="1200" dirty="0">
                <a:solidFill>
                  <a:srgbClr val="003BA3"/>
                </a:solidFill>
                <a:latin typeface="+mn-lt"/>
                <a:ea typeface="+mn-ea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61F9EF-5992-48DD-9E70-691119830CB7}"/>
              </a:ext>
            </a:extLst>
          </p:cNvPr>
          <p:cNvSpPr txBox="1"/>
          <p:nvPr/>
        </p:nvSpPr>
        <p:spPr>
          <a:xfrm>
            <a:off x="5421110" y="1870873"/>
            <a:ext cx="135943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среднем </a:t>
            </a:r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106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</a:t>
            </a:r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DBAD10B-6416-41EC-8868-084531391B66}"/>
              </a:ext>
            </a:extLst>
          </p:cNvPr>
          <p:cNvSpPr/>
          <p:nvPr/>
        </p:nvSpPr>
        <p:spPr>
          <a:xfrm>
            <a:off x="0" y="1910313"/>
            <a:ext cx="39865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57175">
              <a:buClrTx/>
            </a:pPr>
            <a:r>
              <a:rPr lang="ru-RU" sz="1050" b="1" kern="1200" dirty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Обеспечено финансами 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плановой потребности</a:t>
            </a:r>
            <a:endParaRPr lang="ru-RU" sz="591" i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EF98DFBA-1F97-498F-998C-AE0AE2C330AA}"/>
              </a:ext>
            </a:extLst>
          </p:cNvPr>
          <p:cNvCxnSpPr>
            <a:cxnSpLocks/>
          </p:cNvCxnSpPr>
          <p:nvPr/>
        </p:nvCxnSpPr>
        <p:spPr>
          <a:xfrm>
            <a:off x="5257809" y="1573621"/>
            <a:ext cx="10652" cy="33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429324E-0B19-4DB8-85C5-C6208989E6DC}"/>
              </a:ext>
            </a:extLst>
          </p:cNvPr>
          <p:cNvSpPr txBox="1"/>
          <p:nvPr/>
        </p:nvSpPr>
        <p:spPr>
          <a:xfrm>
            <a:off x="5673604" y="2526404"/>
            <a:ext cx="76253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77,8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4E02062-EAF8-4052-A39E-9F5A83B3F766}"/>
              </a:ext>
            </a:extLst>
          </p:cNvPr>
          <p:cNvSpPr/>
          <p:nvPr/>
        </p:nvSpPr>
        <p:spPr>
          <a:xfrm>
            <a:off x="14671" y="2476390"/>
            <a:ext cx="508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57175">
              <a:buClrTx/>
            </a:pPr>
            <a:r>
              <a:rPr lang="ru-RU" sz="11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  <a:r>
              <a:rPr lang="ru-RU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оценке ВАП </a:t>
            </a:r>
            <a:r>
              <a:rPr lang="ru-RU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lang="ru-RU" sz="10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из </a:t>
            </a:r>
            <a:r>
              <a:rPr lang="ru-RU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lang="ru-RU" sz="10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нацпроектов 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имеют </a:t>
            </a:r>
            <a:r>
              <a:rPr lang="ru-RU" sz="10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низкую эффективность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6AF826-69C7-45F7-B8E5-D00A785F4C99}"/>
              </a:ext>
            </a:extLst>
          </p:cNvPr>
          <p:cNvSpPr txBox="1"/>
          <p:nvPr/>
        </p:nvSpPr>
        <p:spPr>
          <a:xfrm>
            <a:off x="24791" y="3791548"/>
            <a:ext cx="4813682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Н</a:t>
            </a:r>
            <a:r>
              <a:rPr lang="ru-RU" sz="105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екачественное планирование </a:t>
            </a:r>
            <a:r>
              <a:rPr lang="ru-RU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значений показателей:</a:t>
            </a:r>
          </a:p>
          <a:p>
            <a:pPr marL="171450" indent="-171450" algn="just">
              <a:buFontTx/>
              <a:buChar char="-"/>
            </a:pPr>
            <a:r>
              <a:rPr lang="ru-RU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заблаговременное достижение в первый год реализации </a:t>
            </a:r>
          </a:p>
          <a:p>
            <a:pPr marL="171450" indent="-171450" algn="just">
              <a:buFontTx/>
              <a:buChar char="-"/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нереалистичность достижения</a:t>
            </a:r>
            <a:endParaRPr lang="ru-RU" sz="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9EF58A-D65E-4D3F-81D9-74E7EB35DC25}"/>
              </a:ext>
            </a:extLst>
          </p:cNvPr>
          <p:cNvSpPr txBox="1"/>
          <p:nvPr/>
        </p:nvSpPr>
        <p:spPr>
          <a:xfrm>
            <a:off x="5233827" y="3791548"/>
            <a:ext cx="16662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примеру, </a:t>
            </a:r>
          </a:p>
          <a:p>
            <a:pPr algn="ctr"/>
            <a:r>
              <a:rPr lang="ru-RU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рамках </a:t>
            </a:r>
            <a:r>
              <a:rPr lang="ru-RU" sz="9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НП «Развитие АПК»</a:t>
            </a:r>
            <a:r>
              <a:rPr lang="ru-RU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 </a:t>
            </a:r>
            <a:r>
              <a:rPr lang="ru-RU" sz="900" b="1" i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показателю «Закладка новых садов» </a:t>
            </a:r>
            <a:r>
              <a:rPr lang="ru-RU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ru-RU" sz="9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 2,2 млн га, </a:t>
            </a:r>
          </a:p>
          <a:p>
            <a:pPr algn="ctr"/>
            <a:r>
              <a:rPr lang="ru-RU" sz="9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 – 350 га  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D60F721-2356-450C-944C-410721170F84}"/>
              </a:ext>
            </a:extLst>
          </p:cNvPr>
          <p:cNvSpPr/>
          <p:nvPr/>
        </p:nvSpPr>
        <p:spPr>
          <a:xfrm>
            <a:off x="14671" y="2934759"/>
            <a:ext cx="45302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57175">
              <a:buClrTx/>
            </a:pPr>
            <a:r>
              <a:rPr lang="ru-RU" sz="10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Частые корректировки 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мероприятиях и объемах финансирования </a:t>
            </a:r>
          </a:p>
          <a:p>
            <a:pPr defTabSz="257175">
              <a:buClrTx/>
            </a:pPr>
            <a:r>
              <a:rPr lang="ru-RU" sz="900" i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риск</a:t>
            </a: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нестабильности в процессе реализации</a:t>
            </a:r>
          </a:p>
          <a:p>
            <a:pPr defTabSz="257175">
              <a:buClrTx/>
            </a:pP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недофинансированы 107 мероприятий на 195 млрд тенге</a:t>
            </a:r>
          </a:p>
          <a:p>
            <a:pPr defTabSz="257175">
              <a:buClrTx/>
            </a:pP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превышен утвержденный план по 82 мероприятиям на 653 млрд тенге         </a:t>
            </a:r>
          </a:p>
          <a:p>
            <a:pPr algn="just" defTabSz="257175">
              <a:buClrTx/>
            </a:pPr>
            <a:endParaRPr lang="ru-RU" sz="200" i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5999E1-7E47-4A21-9B25-9E6528248E50}"/>
              </a:ext>
            </a:extLst>
          </p:cNvPr>
          <p:cNvSpPr txBox="1"/>
          <p:nvPr/>
        </p:nvSpPr>
        <p:spPr>
          <a:xfrm>
            <a:off x="5493661" y="2875841"/>
            <a:ext cx="1146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189</a:t>
            </a:r>
            <a:r>
              <a:rPr lang="ru-RU" sz="1400" b="1" kern="1200" dirty="0">
                <a:solidFill>
                  <a:srgbClr val="003BA3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случаев</a:t>
            </a:r>
            <a:r>
              <a:rPr lang="ru-RU" sz="1400" b="1" kern="1200" dirty="0">
                <a:solidFill>
                  <a:srgbClr val="003BA3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9ED4800-294D-4445-8863-4DF5356C4835}"/>
              </a:ext>
            </a:extLst>
          </p:cNvPr>
          <p:cNvSpPr/>
          <p:nvPr/>
        </p:nvSpPr>
        <p:spPr>
          <a:xfrm>
            <a:off x="24791" y="4407947"/>
            <a:ext cx="52339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57175">
              <a:buClrTx/>
            </a:pPr>
            <a:r>
              <a:rPr lang="ru-RU" sz="10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  Противоречивые данные 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объемам финансирования </a:t>
            </a:r>
          </a:p>
          <a:p>
            <a:pPr algn="just" defTabSz="257175">
              <a:buClrTx/>
            </a:pP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исполнения мероприятий между МИО и ЦГО</a:t>
            </a:r>
            <a:endParaRPr lang="ru-RU" sz="591" i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C9630F-A255-45CB-9B59-F2EEC5C12DA2}"/>
              </a:ext>
            </a:extLst>
          </p:cNvPr>
          <p:cNvSpPr txBox="1"/>
          <p:nvPr/>
        </p:nvSpPr>
        <p:spPr>
          <a:xfrm>
            <a:off x="6371150" y="4804211"/>
            <a:ext cx="3886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3;p61">
            <a:extLst>
              <a:ext uri="{FF2B5EF4-FFF2-40B4-BE49-F238E27FC236}">
                <a16:creationId xmlns:a16="http://schemas.microsoft.com/office/drawing/2014/main" id="{2E6EE872-7F35-4683-82DD-F23CF5D801C8}"/>
              </a:ext>
            </a:extLst>
          </p:cNvPr>
          <p:cNvSpPr txBox="1">
            <a:spLocks/>
          </p:cNvSpPr>
          <p:nvPr/>
        </p:nvSpPr>
        <p:spPr>
          <a:xfrm>
            <a:off x="304312" y="148495"/>
            <a:ext cx="6292799" cy="31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u-RU" sz="1400" kern="1200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 ДОСТИЖЕНИЯ ЦЕЛЕЙ НАЦИОНАЛЬНЫХ ПРОЕКТОВ</a:t>
            </a:r>
          </a:p>
          <a:p>
            <a:endParaRPr lang="ru-RU" altLang="ru-RU" sz="1200" dirty="0">
              <a:latin typeface="+mj-lt"/>
            </a:endParaRPr>
          </a:p>
          <a:p>
            <a:br>
              <a:rPr lang="ru-RU" altLang="ru-KZ" sz="1800" dirty="0">
                <a:solidFill>
                  <a:srgbClr val="002060"/>
                </a:solidFill>
                <a:latin typeface="+mj-lt"/>
              </a:rPr>
            </a:br>
            <a:endParaRPr lang="ru-RU" sz="1800" dirty="0">
              <a:latin typeface="+mj-lt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E88D0731-A6A0-4E50-9886-BC9FCC859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566317"/>
              </p:ext>
            </p:extLst>
          </p:nvPr>
        </p:nvGraphicFramePr>
        <p:xfrm>
          <a:off x="240335" y="459867"/>
          <a:ext cx="6356776" cy="4504526"/>
        </p:xfrm>
        <a:graphic>
          <a:graphicData uri="http://schemas.openxmlformats.org/drawingml/2006/table">
            <a:tbl>
              <a:tblPr firstRow="1" bandRow="1">
                <a:tableStyleId>{842D6E01-5502-495E-96DE-4BC346999325}</a:tableStyleId>
              </a:tblPr>
              <a:tblGrid>
                <a:gridCol w="1757798">
                  <a:extLst>
                    <a:ext uri="{9D8B030D-6E8A-4147-A177-3AD203B41FA5}">
                      <a16:colId xmlns:a16="http://schemas.microsoft.com/office/drawing/2014/main" val="3204059929"/>
                    </a:ext>
                  </a:extLst>
                </a:gridCol>
                <a:gridCol w="1110827">
                  <a:extLst>
                    <a:ext uri="{9D8B030D-6E8A-4147-A177-3AD203B41FA5}">
                      <a16:colId xmlns:a16="http://schemas.microsoft.com/office/drawing/2014/main" val="2706187911"/>
                    </a:ext>
                  </a:extLst>
                </a:gridCol>
                <a:gridCol w="963993">
                  <a:extLst>
                    <a:ext uri="{9D8B030D-6E8A-4147-A177-3AD203B41FA5}">
                      <a16:colId xmlns:a16="http://schemas.microsoft.com/office/drawing/2014/main" val="4128686833"/>
                    </a:ext>
                  </a:extLst>
                </a:gridCol>
                <a:gridCol w="1196700">
                  <a:extLst>
                    <a:ext uri="{9D8B030D-6E8A-4147-A177-3AD203B41FA5}">
                      <a16:colId xmlns:a16="http://schemas.microsoft.com/office/drawing/2014/main" val="2169767977"/>
                    </a:ext>
                  </a:extLst>
                </a:gridCol>
                <a:gridCol w="1327458">
                  <a:extLst>
                    <a:ext uri="{9D8B030D-6E8A-4147-A177-3AD203B41FA5}">
                      <a16:colId xmlns:a16="http://schemas.microsoft.com/office/drawing/2014/main" val="2701064148"/>
                    </a:ext>
                  </a:extLst>
                </a:gridCol>
              </a:tblGrid>
              <a:tr h="618402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национального проекта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Финансирование от плана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Достижение показателей,%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Корректировки мероприятий/ финансирования, количество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Оперативная оценка ВАП</a:t>
                      </a:r>
                    </a:p>
                    <a:p>
                      <a:pPr algn="ctr"/>
                      <a:r>
                        <a:rPr lang="ru-RU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(экспериментальная ЭММ)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29921"/>
                  </a:ext>
                </a:extLst>
              </a:tr>
              <a:tr h="220858">
                <a:tc>
                  <a:txBody>
                    <a:bodyPr/>
                    <a:lstStyle/>
                    <a:p>
                      <a:pPr algn="ctr"/>
                      <a:r>
                        <a:rPr lang="en-US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48522"/>
                  </a:ext>
                </a:extLst>
              </a:tr>
              <a:tr h="222911">
                <a:tc>
                  <a:txBody>
                    <a:bodyPr/>
                    <a:lstStyle/>
                    <a:p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Здоровая нация 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121%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средний эффект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240043"/>
                  </a:ext>
                </a:extLst>
              </a:tr>
              <a:tr h="222911">
                <a:tc>
                  <a:txBody>
                    <a:bodyPr/>
                    <a:lstStyle/>
                    <a:p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Образованная нация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102%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низкий эффект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109738"/>
                  </a:ext>
                </a:extLst>
              </a:tr>
              <a:tr h="222911">
                <a:tc>
                  <a:txBody>
                    <a:bodyPr/>
                    <a:lstStyle/>
                    <a:p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9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Ұлттық</a:t>
                      </a:r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рухани</a:t>
                      </a:r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жа</a:t>
                      </a:r>
                      <a:r>
                        <a:rPr lang="kk-KZ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ңғ</a:t>
                      </a:r>
                      <a:r>
                        <a:rPr lang="ru-RU" sz="90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ыру</a:t>
                      </a:r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66059"/>
                  </a:ext>
                </a:extLst>
              </a:tr>
              <a:tr h="485887">
                <a:tc>
                  <a:txBody>
                    <a:bodyPr/>
                    <a:lstStyle/>
                    <a:p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 Технологический рынок за счет цифровизации, науки и инноваций 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средний эффект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350894"/>
                  </a:ext>
                </a:extLst>
              </a:tr>
              <a:tr h="353372">
                <a:tc>
                  <a:txBody>
                    <a:bodyPr/>
                    <a:lstStyle/>
                    <a:p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Развитие предпринимательства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111%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низкий эффект</a:t>
                      </a:r>
                      <a:endParaRPr lang="ru-RU" sz="9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580851"/>
                  </a:ext>
                </a:extLst>
              </a:tr>
              <a:tr h="353372">
                <a:tc>
                  <a:txBody>
                    <a:bodyPr/>
                    <a:lstStyle/>
                    <a:p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Сильные регионы - драйвер развития страны 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709911"/>
                  </a:ext>
                </a:extLst>
              </a:tr>
              <a:tr h="750916">
                <a:tc>
                  <a:txBody>
                    <a:bodyPr/>
                    <a:lstStyle/>
                    <a:p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 Устойчивый экономический рост, направленный на повышение благосостояния казахстанцев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99,7%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510692"/>
                  </a:ext>
                </a:extLst>
              </a:tr>
              <a:tr h="304184">
                <a:tc>
                  <a:txBody>
                    <a:bodyPr/>
                    <a:lstStyle/>
                    <a:p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 Зеленый Казахстан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446988"/>
                  </a:ext>
                </a:extLst>
              </a:tr>
              <a:tr h="634182">
                <a:tc>
                  <a:txBody>
                    <a:bodyPr/>
                    <a:lstStyle/>
                    <a:p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 Развитие агропромышленного комплекса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117%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47057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8180B4A-3657-4DDC-97D3-593319368BD4}"/>
              </a:ext>
            </a:extLst>
          </p:cNvPr>
          <p:cNvSpPr txBox="1"/>
          <p:nvPr/>
        </p:nvSpPr>
        <p:spPr>
          <a:xfrm>
            <a:off x="6543042" y="4849772"/>
            <a:ext cx="386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3695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"/>
          <p:cNvSpPr txBox="1">
            <a:spLocks noGrp="1"/>
          </p:cNvSpPr>
          <p:nvPr>
            <p:ph type="subTitle" idx="4294967295"/>
          </p:nvPr>
        </p:nvSpPr>
        <p:spPr>
          <a:xfrm>
            <a:off x="5416386" y="2949487"/>
            <a:ext cx="1300162" cy="3429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МЭГПР </a:t>
            </a:r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фактов</a:t>
            </a:r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АРРФР </a:t>
            </a:r>
            <a:r>
              <a:rPr lang="ru-RU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 фактов)</a:t>
            </a:r>
            <a:endParaRPr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643;p61">
            <a:extLst>
              <a:ext uri="{FF2B5EF4-FFF2-40B4-BE49-F238E27FC236}">
                <a16:creationId xmlns:a16="http://schemas.microsoft.com/office/drawing/2014/main" id="{E058CBD7-A01B-4A6A-98B4-1C7E579F5FB2}"/>
              </a:ext>
            </a:extLst>
          </p:cNvPr>
          <p:cNvSpPr txBox="1">
            <a:spLocks/>
          </p:cNvSpPr>
          <p:nvPr/>
        </p:nvSpPr>
        <p:spPr>
          <a:xfrm>
            <a:off x="966829" y="109055"/>
            <a:ext cx="4924342" cy="50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u-RU" altLang="ru-KZ" sz="1400" kern="1200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</a:t>
            </a:r>
            <a:r>
              <a:rPr lang="ru-RU" altLang="ru-RU" sz="1400" kern="1200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РЕСПУБЛИКАНСКОГО БЮДЖЕТА </a:t>
            </a:r>
          </a:p>
          <a:p>
            <a:pPr algn="ctr"/>
            <a:r>
              <a:rPr lang="ru-RU" altLang="ru-RU" sz="1400" kern="1200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ЦЕНТРАЛЬНЫМИ ГОСУДАРСТВЕННЫМИ ОРГАНАМИ </a:t>
            </a:r>
          </a:p>
          <a:p>
            <a:br>
              <a:rPr lang="ru-RU" altLang="ru-KZ" sz="2100" dirty="0">
                <a:solidFill>
                  <a:srgbClr val="002060"/>
                </a:solidFill>
                <a:latin typeface="+mj-lt"/>
              </a:rPr>
            </a:br>
            <a:endParaRPr lang="ru-RU" sz="2100" dirty="0">
              <a:latin typeface="+mj-lt"/>
            </a:endParaRPr>
          </a:p>
        </p:txBody>
      </p:sp>
      <p:sp>
        <p:nvSpPr>
          <p:cNvPr id="21" name="Прямоугольник 16">
            <a:extLst>
              <a:ext uri="{FF2B5EF4-FFF2-40B4-BE49-F238E27FC236}">
                <a16:creationId xmlns:a16="http://schemas.microsoft.com/office/drawing/2014/main" id="{6C4184B1-0BD2-4BBB-8B8A-0309B6059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70" y="1701197"/>
            <a:ext cx="4924342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b="1" dirty="0">
                <a:solidFill>
                  <a:srgbClr val="006600"/>
                </a:solidFill>
                <a:cs typeface="Arial" panose="020B0604020202020204" pitchFamily="34" charset="0"/>
                <a:sym typeface="Montserrat"/>
              </a:rPr>
              <a:t>1. Исполнение показателей 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прямых и конечных результатов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555DB2-EB5C-4493-876D-F43DCB6F2F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0300" y="109055"/>
            <a:ext cx="535941" cy="5359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855F2E-EE77-424E-A9FC-61DE239C4A0F}"/>
              </a:ext>
            </a:extLst>
          </p:cNvPr>
          <p:cNvSpPr txBox="1"/>
          <p:nvPr/>
        </p:nvSpPr>
        <p:spPr>
          <a:xfrm>
            <a:off x="5501562" y="1698022"/>
            <a:ext cx="119826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92,8%</a:t>
            </a:r>
            <a:r>
              <a:rPr lang="ru-RU" sz="105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lang="ru-RU" sz="13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</a:t>
            </a:r>
            <a:r>
              <a:rPr lang="ru-RU" sz="13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1C22EF9-57F7-4905-8237-53390741B650}"/>
              </a:ext>
            </a:extLst>
          </p:cNvPr>
          <p:cNvCxnSpPr>
            <a:cxnSpLocks/>
          </p:cNvCxnSpPr>
          <p:nvPr/>
        </p:nvCxnSpPr>
        <p:spPr>
          <a:xfrm flipH="1">
            <a:off x="5309463" y="1751089"/>
            <a:ext cx="8060" cy="3170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D682865-9CE7-4E6A-A504-094A939C6769}"/>
              </a:ext>
            </a:extLst>
          </p:cNvPr>
          <p:cNvSpPr txBox="1"/>
          <p:nvPr/>
        </p:nvSpPr>
        <p:spPr>
          <a:xfrm>
            <a:off x="2897110" y="771880"/>
            <a:ext cx="3783514" cy="769441"/>
          </a:xfrm>
          <a:prstGeom prst="rect">
            <a:avLst/>
          </a:prstGeom>
          <a:solidFill>
            <a:srgbClr val="003BA3"/>
          </a:solidFill>
          <a:ln>
            <a:solidFill>
              <a:srgbClr val="003BA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Преобладание бюджетного планирования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стратегическим,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некачественное планирование и исполнение показателей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препятствует </a:t>
            </a:r>
            <a:r>
              <a:rPr lang="ru-RU" sz="1100" kern="1200" dirty="0">
                <a:solidFill>
                  <a:schemeClr val="bg1"/>
                </a:solidFill>
                <a:ea typeface="+mn-ea"/>
                <a:cs typeface="+mn-cs"/>
              </a:rPr>
              <a:t> переходу от процесса к управлению результатами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16">
            <a:extLst>
              <a:ext uri="{FF2B5EF4-FFF2-40B4-BE49-F238E27FC236}">
                <a16:creationId xmlns:a16="http://schemas.microsoft.com/office/drawing/2014/main" id="{042C29EF-2042-458C-AA93-B6CB750D5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70" y="1984260"/>
            <a:ext cx="49243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2. Реализовано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 республиканских бюджетных инвестиционных проектов </a:t>
            </a:r>
          </a:p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900" i="1" dirty="0">
                <a:cs typeface="Arial" panose="020B0604020202020204" pitchFamily="34" charset="0"/>
                <a:sym typeface="Montserrat"/>
              </a:rPr>
              <a:t>на сумму 362 млрд тенге с освоением 88,7%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7A7EBB-2B95-4EF5-82CF-0E709E0237C9}"/>
              </a:ext>
            </a:extLst>
          </p:cNvPr>
          <p:cNvSpPr txBox="1"/>
          <p:nvPr/>
        </p:nvSpPr>
        <p:spPr>
          <a:xfrm>
            <a:off x="5723146" y="1973179"/>
            <a:ext cx="573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185</a:t>
            </a:r>
            <a:r>
              <a:rPr lang="ru-RU" sz="1400" kern="1200" dirty="0">
                <a:solidFill>
                  <a:srgbClr val="4472C4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2" name="Прямоугольник 16">
            <a:extLst>
              <a:ext uri="{FF2B5EF4-FFF2-40B4-BE49-F238E27FC236}">
                <a16:creationId xmlns:a16="http://schemas.microsoft.com/office/drawing/2014/main" id="{F53B2162-AE01-4F0C-8595-73A031FF1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36" y="2409597"/>
            <a:ext cx="492434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b="1" dirty="0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3. Низкое освоение 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по проектам, финансируемым за счет займов</a:t>
            </a:r>
          </a:p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sz="900" i="1" dirty="0">
                <a:cs typeface="Arial" panose="020B0604020202020204" pitchFamily="34" charset="0"/>
              </a:rPr>
              <a:t>9 проектов на 3,</a:t>
            </a:r>
            <a:r>
              <a:rPr lang="en-US" sz="900" i="1" dirty="0">
                <a:cs typeface="Arial" panose="020B0604020202020204" pitchFamily="34" charset="0"/>
              </a:rPr>
              <a:t>1</a:t>
            </a:r>
            <a:r>
              <a:rPr lang="ru-RU" sz="900" i="1" dirty="0">
                <a:cs typeface="Arial" panose="020B0604020202020204" pitchFamily="34" charset="0"/>
              </a:rPr>
              <a:t> </a:t>
            </a:r>
            <a:r>
              <a:rPr lang="kk-KZ" sz="900" i="1" dirty="0">
                <a:cs typeface="Arial" panose="020B0604020202020204" pitchFamily="34" charset="0"/>
              </a:rPr>
              <a:t>млрд</a:t>
            </a:r>
            <a:r>
              <a:rPr lang="ru-RU" sz="900" i="1" dirty="0">
                <a:cs typeface="Arial" panose="020B0604020202020204" pitchFamily="34" charset="0"/>
              </a:rPr>
              <a:t> долл. США, 0,8 млрд китайских юаней</a:t>
            </a:r>
            <a:r>
              <a:rPr lang="en-US" sz="900" i="1" dirty="0">
                <a:cs typeface="Arial" panose="020B0604020202020204" pitchFamily="34" charset="0"/>
              </a:rPr>
              <a:t> </a:t>
            </a:r>
            <a:r>
              <a:rPr lang="ru-RU" sz="900" i="1" dirty="0">
                <a:cs typeface="Arial" panose="020B0604020202020204" pitchFamily="34" charset="0"/>
              </a:rPr>
              <a:t>    </a:t>
            </a:r>
            <a:endParaRPr lang="ru-RU" altLang="ru-RU" sz="900" i="1" dirty="0"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5DAE48-B6D5-4169-9E21-B3931CC0D584}"/>
              </a:ext>
            </a:extLst>
          </p:cNvPr>
          <p:cNvSpPr txBox="1"/>
          <p:nvPr/>
        </p:nvSpPr>
        <p:spPr>
          <a:xfrm>
            <a:off x="5755997" y="2363785"/>
            <a:ext cx="57329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lang="en-US" alt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alt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lang="ru-RU" sz="135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Прямоугольник 16">
            <a:extLst>
              <a:ext uri="{FF2B5EF4-FFF2-40B4-BE49-F238E27FC236}">
                <a16:creationId xmlns:a16="http://schemas.microsoft.com/office/drawing/2014/main" id="{FEAD01B1-F040-4CE7-B4CF-14E9F4A24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36" y="2820472"/>
            <a:ext cx="4924342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4. Планирование 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целевых индикаторов </a:t>
            </a:r>
            <a:r>
              <a:rPr lang="ru-RU" altLang="ru-RU" sz="1100" b="1" dirty="0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в комфортной зоне 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исполнения </a:t>
            </a:r>
            <a:r>
              <a:rPr lang="ru-RU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перевыполнение плановых значений на 25% и более </a:t>
            </a:r>
            <a:endParaRPr lang="ru-RU" sz="1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ru-RU" altLang="ru-RU" sz="1100" dirty="0"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CF83FC-5073-4BD0-89FB-2B206DDB2EC0}"/>
              </a:ext>
            </a:extLst>
          </p:cNvPr>
          <p:cNvSpPr txBox="1"/>
          <p:nvPr/>
        </p:nvSpPr>
        <p:spPr>
          <a:xfrm>
            <a:off x="5746971" y="2754075"/>
            <a:ext cx="63899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11%</a:t>
            </a:r>
            <a:endParaRPr lang="ru-RU" sz="135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A0AFA8-696B-4505-ADE6-946C191F871A}"/>
              </a:ext>
            </a:extLst>
          </p:cNvPr>
          <p:cNvSpPr txBox="1"/>
          <p:nvPr/>
        </p:nvSpPr>
        <p:spPr>
          <a:xfrm>
            <a:off x="300957" y="3386736"/>
            <a:ext cx="49243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Планирование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показателей на одном и том же уровне 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прогресса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ним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F7C2C1-CACE-4238-B379-35FD4F811351}"/>
              </a:ext>
            </a:extLst>
          </p:cNvPr>
          <p:cNvSpPr txBox="1"/>
          <p:nvPr/>
        </p:nvSpPr>
        <p:spPr>
          <a:xfrm>
            <a:off x="5409508" y="2896538"/>
            <a:ext cx="136861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общего количества </a:t>
            </a:r>
            <a:endParaRPr lang="ru-RU" sz="900" dirty="0"/>
          </a:p>
        </p:txBody>
      </p:sp>
      <p:sp>
        <p:nvSpPr>
          <p:cNvPr id="40" name="Прямоугольник 16">
            <a:extLst>
              <a:ext uri="{FF2B5EF4-FFF2-40B4-BE49-F238E27FC236}">
                <a16:creationId xmlns:a16="http://schemas.microsoft.com/office/drawing/2014/main" id="{940FD7A6-9DB5-465C-89E9-EAAB556DE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7" y="3850919"/>
            <a:ext cx="4924342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6. Занижение индикаторов и </a:t>
            </a: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подведение 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их значений </a:t>
            </a: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под фактическое исполнение</a:t>
            </a:r>
            <a:endParaRPr lang="ru-RU" altLang="ru-RU" sz="1100" dirty="0"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1F2C32-6172-491E-B08F-22C24D5F8CF6}"/>
              </a:ext>
            </a:extLst>
          </p:cNvPr>
          <p:cNvSpPr txBox="1"/>
          <p:nvPr/>
        </p:nvSpPr>
        <p:spPr>
          <a:xfrm>
            <a:off x="5748409" y="3840972"/>
            <a:ext cx="63899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lang="ru-RU" altLang="ru-RU" sz="10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lang="ru-RU" sz="135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Прямоугольник 16">
            <a:extLst>
              <a:ext uri="{FF2B5EF4-FFF2-40B4-BE49-F238E27FC236}">
                <a16:creationId xmlns:a16="http://schemas.microsoft.com/office/drawing/2014/main" id="{8D985EA9-4651-4899-9F16-C81B32C77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57" y="4229785"/>
            <a:ext cx="4924342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7. </a:t>
            </a: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Отсутствие взаимосвязи 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показателей и объемов финансирования:</a:t>
            </a:r>
          </a:p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ru-RU" altLang="ru-RU" sz="1100" dirty="0">
              <a:cs typeface="Arial" panose="020B0604020202020204" pitchFamily="34" charset="0"/>
              <a:sym typeface="Montserrat"/>
            </a:endParaRPr>
          </a:p>
          <a:p>
            <a:pPr marL="171450" indent="-171450" defTabSz="514350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</a:pP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недостижение при полном освоении средств;</a:t>
            </a:r>
          </a:p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ru-RU" altLang="ru-RU" sz="800" dirty="0">
              <a:cs typeface="Arial" panose="020B0604020202020204" pitchFamily="34" charset="0"/>
              <a:sym typeface="Montserrat"/>
            </a:endParaRPr>
          </a:p>
          <a:p>
            <a:pPr marL="171450" indent="-171450" defTabSz="514350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</a:pP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достижение при неполном освоении средств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A586C3-58B2-4E58-A4C9-9547A72DE3BF}"/>
              </a:ext>
            </a:extLst>
          </p:cNvPr>
          <p:cNvSpPr txBox="1"/>
          <p:nvPr/>
        </p:nvSpPr>
        <p:spPr>
          <a:xfrm>
            <a:off x="6413620" y="4787698"/>
            <a:ext cx="3926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C6AE29-7B72-4B5D-A8EA-21A017E5D45A}"/>
              </a:ext>
            </a:extLst>
          </p:cNvPr>
          <p:cNvSpPr txBox="1"/>
          <p:nvPr/>
        </p:nvSpPr>
        <p:spPr>
          <a:xfrm>
            <a:off x="5835634" y="3360930"/>
            <a:ext cx="63899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lang="ru-RU" altLang="ru-RU" sz="10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lang="ru-RU" sz="135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22A5A4-0BCC-4BDC-AE13-94F64B303125}"/>
              </a:ext>
            </a:extLst>
          </p:cNvPr>
          <p:cNvSpPr txBox="1"/>
          <p:nvPr/>
        </p:nvSpPr>
        <p:spPr>
          <a:xfrm>
            <a:off x="4438090" y="3541127"/>
            <a:ext cx="34340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МЭПР </a:t>
            </a:r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фактов</a:t>
            </a:r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МЦРиАП</a:t>
            </a:r>
            <a:r>
              <a:rPr lang="ru-RU" sz="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(6 фактов</a:t>
            </a:r>
            <a:r>
              <a:rPr lang="ru-RU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0C3223-1B1D-49E1-8D89-38AFFCDE6B8E}"/>
              </a:ext>
            </a:extLst>
          </p:cNvPr>
          <p:cNvSpPr txBox="1"/>
          <p:nvPr/>
        </p:nvSpPr>
        <p:spPr>
          <a:xfrm>
            <a:off x="5607154" y="4539805"/>
            <a:ext cx="91862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3%</a:t>
            </a:r>
            <a:endParaRPr lang="ru-RU" sz="135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65C30F-8007-4454-8598-9397367DA3A4}"/>
              </a:ext>
            </a:extLst>
          </p:cNvPr>
          <p:cNvSpPr txBox="1"/>
          <p:nvPr/>
        </p:nvSpPr>
        <p:spPr>
          <a:xfrm>
            <a:off x="5774317" y="4816917"/>
            <a:ext cx="63899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13%</a:t>
            </a:r>
            <a:endParaRPr lang="ru-RU" sz="135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3;p61">
            <a:extLst>
              <a:ext uri="{FF2B5EF4-FFF2-40B4-BE49-F238E27FC236}">
                <a16:creationId xmlns:a16="http://schemas.microsoft.com/office/drawing/2014/main" id="{CDB587E3-A866-42B7-B521-67573C5E0FCE}"/>
              </a:ext>
            </a:extLst>
          </p:cNvPr>
          <p:cNvSpPr txBox="1">
            <a:spLocks/>
          </p:cNvSpPr>
          <p:nvPr/>
        </p:nvSpPr>
        <p:spPr>
          <a:xfrm>
            <a:off x="888476" y="72619"/>
            <a:ext cx="5619866" cy="34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altLang="ru-KZ" sz="1400" kern="1200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БЮДЖЕТНЫХ СРЕДСТВ РЕГИОНАМИ</a:t>
            </a:r>
            <a:endParaRPr lang="ru-RU" altLang="ru-RU" sz="1400" kern="1200" dirty="0">
              <a:solidFill>
                <a:srgbClr val="003B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ru-RU" altLang="ru-KZ" sz="2100" dirty="0">
                <a:solidFill>
                  <a:srgbClr val="002060"/>
                </a:solidFill>
                <a:latin typeface="+mj-lt"/>
              </a:rPr>
            </a:br>
            <a:endParaRPr lang="ru-RU" sz="2100" dirty="0">
              <a:latin typeface="+mj-lt"/>
            </a:endParaRPr>
          </a:p>
        </p:txBody>
      </p:sp>
      <p:sp>
        <p:nvSpPr>
          <p:cNvPr id="10" name="Прямоугольник 16">
            <a:extLst>
              <a:ext uri="{FF2B5EF4-FFF2-40B4-BE49-F238E27FC236}">
                <a16:creationId xmlns:a16="http://schemas.microsoft.com/office/drawing/2014/main" id="{C5681201-6A5E-4912-B877-51E051F9A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88" y="1946150"/>
            <a:ext cx="4924342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b="1" dirty="0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2. Высокая зависимость 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от трансфертов из центра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8B02F46-C8E7-4D68-BD87-782AAE0FF9D7}"/>
              </a:ext>
            </a:extLst>
          </p:cNvPr>
          <p:cNvCxnSpPr>
            <a:cxnSpLocks/>
          </p:cNvCxnSpPr>
          <p:nvPr/>
        </p:nvCxnSpPr>
        <p:spPr>
          <a:xfrm>
            <a:off x="5329842" y="1305491"/>
            <a:ext cx="14969" cy="3765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35B7BB-6EDE-41FC-81FE-156C182740B5}"/>
              </a:ext>
            </a:extLst>
          </p:cNvPr>
          <p:cNvSpPr txBox="1"/>
          <p:nvPr/>
        </p:nvSpPr>
        <p:spPr>
          <a:xfrm>
            <a:off x="163088" y="1320760"/>
            <a:ext cx="51894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Увеличение доли собственных доходов 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структуре доходов местных бюджетов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D7D80C-6B70-48BE-841E-5E96735C9C1C}"/>
              </a:ext>
            </a:extLst>
          </p:cNvPr>
          <p:cNvSpPr txBox="1"/>
          <p:nvPr/>
        </p:nvSpPr>
        <p:spPr>
          <a:xfrm>
            <a:off x="163088" y="1685658"/>
            <a:ext cx="14767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2021 год - 45,6%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1A3CD-B643-4EDC-973F-7EB3140F151A}"/>
              </a:ext>
            </a:extLst>
          </p:cNvPr>
          <p:cNvSpPr txBox="1"/>
          <p:nvPr/>
        </p:nvSpPr>
        <p:spPr>
          <a:xfrm>
            <a:off x="5441555" y="3049310"/>
            <a:ext cx="143262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350" b="1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17,6</a:t>
            </a:r>
            <a:r>
              <a:rPr lang="kk-KZ" sz="1050" b="1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k-KZ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 тенге</a:t>
            </a:r>
            <a:endParaRPr lang="ru-RU" sz="1050" kern="1200" dirty="0">
              <a:solidFill>
                <a:srgbClr val="003BA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9C8CF2-6C82-4F41-A431-83966D783708}"/>
              </a:ext>
            </a:extLst>
          </p:cNvPr>
          <p:cNvSpPr txBox="1"/>
          <p:nvPr/>
        </p:nvSpPr>
        <p:spPr>
          <a:xfrm>
            <a:off x="5441555" y="1885607"/>
            <a:ext cx="143262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5 456 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 тенге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3F9BED-93EE-4A0C-8FDE-CAF127A31AF5}"/>
              </a:ext>
            </a:extLst>
          </p:cNvPr>
          <p:cNvSpPr txBox="1"/>
          <p:nvPr/>
        </p:nvSpPr>
        <p:spPr>
          <a:xfrm>
            <a:off x="-304718" y="2116795"/>
            <a:ext cx="4392000" cy="23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рост на 872 млрд тенге с освоением - 98,4%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08F3D9-A5D2-4DDB-86BE-49D2B556C4A0}"/>
              </a:ext>
            </a:extLst>
          </p:cNvPr>
          <p:cNvSpPr txBox="1"/>
          <p:nvPr/>
        </p:nvSpPr>
        <p:spPr>
          <a:xfrm>
            <a:off x="163088" y="2442543"/>
            <a:ext cx="518948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Своевременно завершено 398 объектов, профинансированных из РБ</a:t>
            </a:r>
          </a:p>
          <a:p>
            <a:pPr algn="just"/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не завершены в срок 35 объектов, в том числе 4 с начала реализации которых, прошло более 10 лет </a:t>
            </a:r>
            <a:r>
              <a:rPr lang="ru-RU" sz="8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(ТЭЦ-3 в </a:t>
            </a:r>
            <a:r>
              <a:rPr lang="ru-RU" sz="800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г.Астана</a:t>
            </a:r>
            <a:r>
              <a:rPr lang="ru-RU" sz="8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Инженерные сети к индивидуальному жилью </a:t>
            </a:r>
            <a:r>
              <a:rPr lang="ru-RU" sz="800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п.Ильинка</a:t>
            </a:r>
            <a:r>
              <a:rPr lang="ru-RU" sz="8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(2 и 3 очереди), строительство дорог и инженерных сетей в </a:t>
            </a:r>
            <a:r>
              <a:rPr lang="ru-RU" sz="800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п.Интернациональный</a:t>
            </a:r>
            <a:r>
              <a:rPr lang="ru-RU" sz="8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EEFA23-6462-4671-BBC8-8A73B10241B3}"/>
              </a:ext>
            </a:extLst>
          </p:cNvPr>
          <p:cNvSpPr txBox="1"/>
          <p:nvPr/>
        </p:nvSpPr>
        <p:spPr>
          <a:xfrm>
            <a:off x="5812617" y="2447591"/>
            <a:ext cx="5727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01C37B-F802-425E-8B32-483EB208BE98}"/>
              </a:ext>
            </a:extLst>
          </p:cNvPr>
          <p:cNvSpPr txBox="1"/>
          <p:nvPr/>
        </p:nvSpPr>
        <p:spPr>
          <a:xfrm>
            <a:off x="5653445" y="1328878"/>
            <a:ext cx="891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lang="ru-RU" sz="1400" dirty="0">
                <a:solidFill>
                  <a:srgbClr val="003B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50" b="1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4E20C1-2886-422B-98B9-A296219A127E}"/>
              </a:ext>
            </a:extLst>
          </p:cNvPr>
          <p:cNvSpPr txBox="1"/>
          <p:nvPr/>
        </p:nvSpPr>
        <p:spPr>
          <a:xfrm>
            <a:off x="163088" y="3128418"/>
            <a:ext cx="51894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освоено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 причине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удорожания проектов </a:t>
            </a:r>
          </a:p>
        </p:txBody>
      </p:sp>
      <p:sp>
        <p:nvSpPr>
          <p:cNvPr id="30" name="Прямоугольник 16">
            <a:extLst>
              <a:ext uri="{FF2B5EF4-FFF2-40B4-BE49-F238E27FC236}">
                <a16:creationId xmlns:a16="http://schemas.microsoft.com/office/drawing/2014/main" id="{4BD8EC29-305B-4176-98DE-E18A83404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88" y="3559060"/>
            <a:ext cx="4924342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b="1" dirty="0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5. Неисполнение</a:t>
            </a:r>
            <a:r>
              <a:rPr lang="ru-RU" altLang="ru-RU" sz="11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  <a:sym typeface="Montserrat"/>
              </a:rPr>
              <a:t> 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целевых индикаторов плана развития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CAB246-B067-4A7C-AF35-70AB2B4C579A}"/>
              </a:ext>
            </a:extLst>
          </p:cNvPr>
          <p:cNvSpPr txBox="1"/>
          <p:nvPr/>
        </p:nvSpPr>
        <p:spPr>
          <a:xfrm>
            <a:off x="5747729" y="3548573"/>
            <a:ext cx="70251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</a:t>
            </a:r>
            <a:r>
              <a:rPr lang="ru-RU" sz="1050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2" name="Прямоугольник 16">
            <a:extLst>
              <a:ext uri="{FF2B5EF4-FFF2-40B4-BE49-F238E27FC236}">
                <a16:creationId xmlns:a16="http://schemas.microsoft.com/office/drawing/2014/main" id="{304FFFE3-A2DD-4881-B83C-9B5005DA6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88" y="3943953"/>
            <a:ext cx="5159007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sz="1100" b="1" dirty="0">
                <a:cs typeface="Arial" panose="020B0604020202020204" pitchFamily="34" charset="0"/>
                <a:sym typeface="Montserrat"/>
              </a:rPr>
              <a:t>6. Планирование 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целевых индикаторов </a:t>
            </a:r>
            <a:r>
              <a:rPr lang="ru-RU" altLang="ru-RU" sz="1100" b="1" dirty="0">
                <a:solidFill>
                  <a:srgbClr val="C00000"/>
                </a:solidFill>
                <a:cs typeface="Arial" panose="020B0604020202020204" pitchFamily="34" charset="0"/>
                <a:sym typeface="Montserrat"/>
              </a:rPr>
              <a:t>в комфортной зоне </a:t>
            </a:r>
            <a:r>
              <a:rPr lang="ru-RU" altLang="ru-RU" sz="1100" dirty="0">
                <a:cs typeface="Arial" panose="020B0604020202020204" pitchFamily="34" charset="0"/>
                <a:sym typeface="Montserrat"/>
              </a:rPr>
              <a:t>исполнения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27E98D-D92B-427A-AAF6-2C5ED673A629}"/>
              </a:ext>
            </a:extLst>
          </p:cNvPr>
          <p:cNvSpPr txBox="1"/>
          <p:nvPr/>
        </p:nvSpPr>
        <p:spPr>
          <a:xfrm>
            <a:off x="5778992" y="3972154"/>
            <a:ext cx="63899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350" b="1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  <a:r>
              <a:rPr lang="ru-RU" altLang="ru-RU" sz="1050" b="1" kern="1200" dirty="0">
                <a:solidFill>
                  <a:srgbClr val="003B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lang="ru-RU" sz="1350" b="1" kern="1200" dirty="0">
              <a:solidFill>
                <a:srgbClr val="003BA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DF1AF9-CC73-45D9-B9F4-F44136BBD1B6}"/>
              </a:ext>
            </a:extLst>
          </p:cNvPr>
          <p:cNvSpPr txBox="1"/>
          <p:nvPr/>
        </p:nvSpPr>
        <p:spPr>
          <a:xfrm>
            <a:off x="177609" y="4159397"/>
            <a:ext cx="35208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перевыполнение плановых значений на 25% и более </a:t>
            </a:r>
            <a:endParaRPr lang="ru-RU" sz="9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74B189-E09F-431E-BEA0-5158DB3798D2}"/>
              </a:ext>
            </a:extLst>
          </p:cNvPr>
          <p:cNvSpPr txBox="1"/>
          <p:nvPr/>
        </p:nvSpPr>
        <p:spPr>
          <a:xfrm>
            <a:off x="5730240" y="4213013"/>
            <a:ext cx="855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общего </a:t>
            </a:r>
          </a:p>
          <a:p>
            <a:r>
              <a:rPr lang="ru-RU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количества </a:t>
            </a:r>
            <a:endParaRPr lang="ru-RU" sz="9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80CF1B-DC0A-41F3-BEB7-53983332F914}"/>
              </a:ext>
            </a:extLst>
          </p:cNvPr>
          <p:cNvSpPr txBox="1"/>
          <p:nvPr/>
        </p:nvSpPr>
        <p:spPr>
          <a:xfrm>
            <a:off x="163088" y="4374595"/>
            <a:ext cx="513039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Некачественное осуществление мониторинга за реализацией поставленных целей и индикаторов, формирование неполной и недостоверной информации</a:t>
            </a:r>
            <a:endParaRPr lang="ru-RU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C8BFB5-5BA8-4FC6-BE59-F7706195E56F}"/>
              </a:ext>
            </a:extLst>
          </p:cNvPr>
          <p:cNvSpPr txBox="1"/>
          <p:nvPr/>
        </p:nvSpPr>
        <p:spPr>
          <a:xfrm>
            <a:off x="2724828" y="455271"/>
            <a:ext cx="3783514" cy="7694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должного контроля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стороны центра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эффективным использованием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бюджетных средств, а также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достижением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поставленных общенациональных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CF76F8-4A4B-442C-A89B-FF1A871302E8}"/>
              </a:ext>
            </a:extLst>
          </p:cNvPr>
          <p:cNvSpPr txBox="1"/>
          <p:nvPr/>
        </p:nvSpPr>
        <p:spPr>
          <a:xfrm>
            <a:off x="6465334" y="4780485"/>
            <a:ext cx="3926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643;p61">
            <a:extLst>
              <a:ext uri="{FF2B5EF4-FFF2-40B4-BE49-F238E27FC236}">
                <a16:creationId xmlns:a16="http://schemas.microsoft.com/office/drawing/2014/main" id="{BE96A0E6-E769-41B2-ABDB-DE30A532FF49}"/>
              </a:ext>
            </a:extLst>
          </p:cNvPr>
          <p:cNvSpPr txBox="1">
            <a:spLocks/>
          </p:cNvSpPr>
          <p:nvPr/>
        </p:nvSpPr>
        <p:spPr>
          <a:xfrm>
            <a:off x="235243" y="83416"/>
            <a:ext cx="6336284" cy="5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u-RU" sz="1400" kern="1200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УПРАВЛЕНИЯ АКТИВАМИ КВАЗИГОСУДАРСТВЕННОГО СЕКТОРА</a:t>
            </a:r>
            <a:endParaRPr lang="en-US" sz="1400" kern="1200" dirty="0">
              <a:solidFill>
                <a:srgbClr val="003B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500" dirty="0">
              <a:latin typeface="+mj-lt"/>
            </a:endParaRPr>
          </a:p>
          <a:p>
            <a:pPr algn="ctr"/>
            <a:br>
              <a:rPr lang="ru-RU" altLang="ru-KZ" sz="2100" dirty="0">
                <a:solidFill>
                  <a:srgbClr val="002060"/>
                </a:solidFill>
                <a:latin typeface="+mj-lt"/>
              </a:rPr>
            </a:br>
            <a:endParaRPr lang="ru-RU" sz="21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BAEBE-8D29-4168-A2EB-CA4280CBAD84}"/>
              </a:ext>
            </a:extLst>
          </p:cNvPr>
          <p:cNvSpPr txBox="1"/>
          <p:nvPr/>
        </p:nvSpPr>
        <p:spPr>
          <a:xfrm>
            <a:off x="235242" y="727630"/>
            <a:ext cx="3916007" cy="738664"/>
          </a:xfrm>
          <a:prstGeom prst="rect">
            <a:avLst/>
          </a:prstGeom>
          <a:solidFill>
            <a:srgbClr val="003BA3"/>
          </a:solidFill>
          <a:ln>
            <a:solidFill>
              <a:srgbClr val="003BA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Принимаемые меры </a:t>
            </a:r>
            <a:r>
              <a:rPr lang="ru-RU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сокращению доли участия государства в экономике и повышению эффективности управления </a:t>
            </a:r>
            <a:r>
              <a:rPr lang="ru-RU" sz="105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квазигосударственным</a:t>
            </a:r>
            <a:r>
              <a:rPr lang="ru-RU" sz="10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сектором пока </a:t>
            </a:r>
            <a:r>
              <a:rPr lang="ru-RU" sz="105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дают ожидаемых результатов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1B0B5AB-0B97-48B1-A4D1-55445F65F161}"/>
              </a:ext>
            </a:extLst>
          </p:cNvPr>
          <p:cNvCxnSpPr>
            <a:cxnSpLocks/>
          </p:cNvCxnSpPr>
          <p:nvPr/>
        </p:nvCxnSpPr>
        <p:spPr>
          <a:xfrm>
            <a:off x="5561951" y="1572694"/>
            <a:ext cx="36342" cy="33809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A19630-F955-4F4E-B6AD-7CD798DADD65}"/>
              </a:ext>
            </a:extLst>
          </p:cNvPr>
          <p:cNvSpPr txBox="1"/>
          <p:nvPr/>
        </p:nvSpPr>
        <p:spPr>
          <a:xfrm>
            <a:off x="113282" y="1559835"/>
            <a:ext cx="39826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   Рост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объема финансирования из республиканского бюджета </a:t>
            </a:r>
            <a:r>
              <a:rPr lang="ru-RU" sz="1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722 до 1 026 млрд тенге</a:t>
            </a:r>
            <a:endParaRPr lang="ru-RU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EDFD7F-BE9A-41B6-98F0-6EA9DBD0570B}"/>
              </a:ext>
            </a:extLst>
          </p:cNvPr>
          <p:cNvSpPr txBox="1"/>
          <p:nvPr/>
        </p:nvSpPr>
        <p:spPr>
          <a:xfrm>
            <a:off x="5785649" y="1525611"/>
            <a:ext cx="891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lang="ru-RU" sz="1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1,4</a:t>
            </a:r>
            <a:r>
              <a:rPr lang="ru-RU" sz="135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050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D8A6D2-3429-43D8-855B-C5FF26B3FBDB}"/>
              </a:ext>
            </a:extLst>
          </p:cNvPr>
          <p:cNvSpPr txBox="1"/>
          <p:nvPr/>
        </p:nvSpPr>
        <p:spPr>
          <a:xfrm>
            <a:off x="119890" y="1943887"/>
            <a:ext cx="40313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/>
                </a:solidFill>
              </a:rPr>
              <a:t>2.    Значительный объем </a:t>
            </a:r>
            <a:r>
              <a:rPr lang="ru-RU" sz="1100" dirty="0">
                <a:solidFill>
                  <a:schemeClr val="tx1"/>
                </a:solidFill>
              </a:rPr>
              <a:t>неснижаемого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b="1" dirty="0">
                <a:solidFill>
                  <a:srgbClr val="C00000"/>
                </a:solidFill>
              </a:rPr>
              <a:t>остатка на КСН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FD9ED8-6FC8-4B61-9ABF-1899F4557064}"/>
              </a:ext>
            </a:extLst>
          </p:cNvPr>
          <p:cNvSpPr txBox="1"/>
          <p:nvPr/>
        </p:nvSpPr>
        <p:spPr>
          <a:xfrm>
            <a:off x="5532326" y="1904536"/>
            <a:ext cx="14126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46,3 </a:t>
            </a:r>
            <a:r>
              <a:rPr lang="ru-RU" sz="105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 тенге</a:t>
            </a:r>
          </a:p>
          <a:p>
            <a:pPr algn="ctr"/>
            <a:r>
              <a:rPr lang="ru-RU" sz="8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(11,4 млрд тенге– </a:t>
            </a:r>
          </a:p>
          <a:p>
            <a:pPr algn="ctr"/>
            <a:r>
              <a:rPr lang="ru-RU" sz="8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2022 году)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8B447E-3273-403E-AEB9-D1472F8F089A}"/>
              </a:ext>
            </a:extLst>
          </p:cNvPr>
          <p:cNvSpPr txBox="1"/>
          <p:nvPr/>
        </p:nvSpPr>
        <p:spPr>
          <a:xfrm>
            <a:off x="129173" y="2668437"/>
            <a:ext cx="391339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342900"/>
            <a:r>
              <a:rPr lang="ru-RU" sz="1100" b="1" dirty="0">
                <a:solidFill>
                  <a:srgbClr val="C00000"/>
                </a:solidFill>
              </a:rPr>
              <a:t>4.</a:t>
            </a:r>
            <a:r>
              <a:rPr lang="ru-RU" sz="1100" b="1" dirty="0">
                <a:solidFill>
                  <a:schemeClr val="bg1"/>
                </a:solidFill>
              </a:rPr>
              <a:t>--</a:t>
            </a:r>
            <a:r>
              <a:rPr lang="ru-RU" sz="1100" b="1" dirty="0">
                <a:solidFill>
                  <a:srgbClr val="C00000"/>
                </a:solidFill>
              </a:rPr>
              <a:t>Несоразмерность отчислений</a:t>
            </a:r>
            <a:r>
              <a:rPr lang="ru-RU" sz="1100" dirty="0">
                <a:solidFill>
                  <a:schemeClr val="tx1"/>
                </a:solidFill>
              </a:rPr>
              <a:t> дивидендов                     </a:t>
            </a:r>
            <a:r>
              <a:rPr lang="ru-RU" sz="900" i="1" dirty="0">
                <a:solidFill>
                  <a:schemeClr val="tx1"/>
                </a:solidFill>
              </a:rPr>
              <a:t>(части дохода) </a:t>
            </a:r>
            <a:r>
              <a:rPr lang="ru-RU" sz="1100" dirty="0">
                <a:solidFill>
                  <a:schemeClr val="tx1"/>
                </a:solidFill>
              </a:rPr>
              <a:t>к объемам финансовых результатов </a:t>
            </a:r>
          </a:p>
          <a:p>
            <a:pPr algn="just" defTabSz="342900"/>
            <a:r>
              <a:rPr lang="ru-RU" sz="900" i="1" dirty="0">
                <a:solidFill>
                  <a:schemeClr val="tx1"/>
                </a:solidFill>
              </a:rPr>
              <a:t>У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плачено АО «ФНБ «Самрук-Казына» в 2022 году за 2021 год прочих распределений - 132 млрд тенге, дивидендов - 170 млрд тенге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или 10% 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дохода в 1,6 трлн тенге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B3F231-2A42-4012-B450-B477CFC40D96}"/>
              </a:ext>
            </a:extLst>
          </p:cNvPr>
          <p:cNvSpPr txBox="1"/>
          <p:nvPr/>
        </p:nvSpPr>
        <p:spPr>
          <a:xfrm>
            <a:off x="122567" y="2195776"/>
            <a:ext cx="4096645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   Улучшение финансового состояния 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субъектов КГС 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(о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бщий чистый доход – 1,9 трлн тенге,  кроме НАО: снижение доходности на </a:t>
            </a:r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11% к 2021 году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97E588-224B-4E0B-903F-A092DBAF6BD9}"/>
              </a:ext>
            </a:extLst>
          </p:cNvPr>
          <p:cNvSpPr txBox="1"/>
          <p:nvPr/>
        </p:nvSpPr>
        <p:spPr>
          <a:xfrm>
            <a:off x="5759064" y="2346291"/>
            <a:ext cx="8842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kern="1200" dirty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lang="ru-RU" sz="14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</a:t>
            </a:r>
            <a:r>
              <a:rPr lang="ru-RU" sz="14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50" kern="1200" dirty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4B5B71-7887-4562-9C85-77A41E327EF5}"/>
              </a:ext>
            </a:extLst>
          </p:cNvPr>
          <p:cNvSpPr txBox="1"/>
          <p:nvPr/>
        </p:nvSpPr>
        <p:spPr>
          <a:xfrm>
            <a:off x="5714382" y="2734385"/>
            <a:ext cx="10144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12,7</a:t>
            </a:r>
            <a:r>
              <a:rPr lang="ru-RU" sz="1050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48D028-9CED-497A-8CF3-A6EBA4FF7375}"/>
              </a:ext>
            </a:extLst>
          </p:cNvPr>
          <p:cNvSpPr txBox="1"/>
          <p:nvPr/>
        </p:nvSpPr>
        <p:spPr>
          <a:xfrm>
            <a:off x="145618" y="4584286"/>
            <a:ext cx="39133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342900"/>
            <a:r>
              <a:rPr lang="ru-RU" sz="1100" dirty="0">
                <a:solidFill>
                  <a:schemeClr val="tx1"/>
                </a:solidFill>
              </a:rPr>
              <a:t>7.  </a:t>
            </a:r>
            <a:r>
              <a:rPr lang="ru-RU" sz="1100" b="1" dirty="0">
                <a:solidFill>
                  <a:srgbClr val="C00000"/>
                </a:solidFill>
              </a:rPr>
              <a:t>Рост закупок из одного источника </a:t>
            </a:r>
            <a:r>
              <a:rPr lang="ru-RU" sz="1100" dirty="0">
                <a:solidFill>
                  <a:schemeClr val="tx1"/>
                </a:solidFill>
              </a:rPr>
              <a:t>в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закупках ФНБ «</a:t>
            </a:r>
            <a:r>
              <a:rPr lang="ru-RU" sz="1100" dirty="0" err="1">
                <a:solidFill>
                  <a:schemeClr val="tx1"/>
                </a:solidFill>
              </a:rPr>
              <a:t>Самрук-Казына</a:t>
            </a:r>
            <a:r>
              <a:rPr lang="ru-RU" sz="1100" dirty="0">
                <a:solidFill>
                  <a:schemeClr val="tx1"/>
                </a:solidFill>
              </a:rPr>
              <a:t>» </a:t>
            </a:r>
            <a:r>
              <a:rPr lang="ru-RU" sz="900" i="1" dirty="0">
                <a:solidFill>
                  <a:schemeClr val="tx1"/>
                </a:solidFill>
              </a:rPr>
              <a:t>(внутрихолдинговые снизились на 0,9%)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4EB649-DD0C-4421-8893-B321CA401459}"/>
              </a:ext>
            </a:extLst>
          </p:cNvPr>
          <p:cNvSpPr txBox="1"/>
          <p:nvPr/>
        </p:nvSpPr>
        <p:spPr>
          <a:xfrm>
            <a:off x="5685606" y="4491952"/>
            <a:ext cx="11363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r>
              <a:rPr lang="ru-RU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34,3</a:t>
            </a:r>
            <a:r>
              <a:rPr lang="ru-RU" sz="1050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  <a:p>
            <a:pPr algn="ctr"/>
            <a:r>
              <a:rPr lang="ru-RU" sz="8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(на 163 млрд тенге)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327966-6E46-4B2B-9ED0-4A5D3DD9B81B}"/>
              </a:ext>
            </a:extLst>
          </p:cNvPr>
          <p:cNvSpPr txBox="1"/>
          <p:nvPr/>
        </p:nvSpPr>
        <p:spPr>
          <a:xfrm>
            <a:off x="145378" y="3516173"/>
            <a:ext cx="3921749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 Уровень долга субъектов КГС к ВВП</a:t>
            </a:r>
            <a:r>
              <a:rPr lang="ru-RU" sz="1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9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(рост долга на 14% - 19,6 трлн тенге (42,6 </a:t>
            </a:r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млрд долл. США), 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АО «ФНБ «Самрук-Казына» - </a:t>
            </a:r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50% или 9,8 трлн тенге (21,3 млрд долл. США)</a:t>
            </a:r>
            <a:endParaRPr lang="ru-RU" sz="9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7C47CD-C0EA-4418-87A3-51F805FB7129}"/>
              </a:ext>
            </a:extLst>
          </p:cNvPr>
          <p:cNvSpPr txBox="1"/>
          <p:nvPr/>
        </p:nvSpPr>
        <p:spPr>
          <a:xfrm>
            <a:off x="5809490" y="3540064"/>
            <a:ext cx="867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19,1</a:t>
            </a:r>
            <a:r>
              <a:rPr lang="ru-RU" sz="1050" kern="1200" dirty="0">
                <a:solidFill>
                  <a:srgbClr val="00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2F4601-B9A5-48C2-AB93-A2A72BEA0A3C}"/>
              </a:ext>
            </a:extLst>
          </p:cNvPr>
          <p:cNvSpPr txBox="1"/>
          <p:nvPr/>
        </p:nvSpPr>
        <p:spPr>
          <a:xfrm>
            <a:off x="145378" y="4084344"/>
            <a:ext cx="37985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ru-RU" sz="11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Слабые темпы оптимизации </a:t>
            </a:r>
            <a:r>
              <a:rPr lang="ru-RU" sz="1100" dirty="0">
                <a:solidFill>
                  <a:schemeClr val="tx1"/>
                </a:solidFill>
              </a:rPr>
              <a:t>ФНБ «Самрук- Казына»</a:t>
            </a:r>
            <a:r>
              <a:rPr lang="ru-RU" sz="9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 2018-2022 годы</a:t>
            </a:r>
            <a:endParaRPr lang="ru-RU" sz="900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6CCF06-1BFD-4628-8FC2-980BB7C7C0E9}"/>
              </a:ext>
            </a:extLst>
          </p:cNvPr>
          <p:cNvSpPr txBox="1"/>
          <p:nvPr/>
        </p:nvSpPr>
        <p:spPr>
          <a:xfrm>
            <a:off x="5807329" y="4161500"/>
            <a:ext cx="869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lang="ru-RU" sz="1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12,9</a:t>
            </a:r>
            <a:r>
              <a:rPr lang="ru-RU" sz="1050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3071D3-5BBB-4325-80A6-0E5B0C139FA1}"/>
              </a:ext>
            </a:extLst>
          </p:cNvPr>
          <p:cNvSpPr txBox="1"/>
          <p:nvPr/>
        </p:nvSpPr>
        <p:spPr>
          <a:xfrm>
            <a:off x="5685606" y="1146557"/>
            <a:ext cx="8842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   Факт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E499146-1459-4DB9-961C-0898FFB06DE8}"/>
              </a:ext>
            </a:extLst>
          </p:cNvPr>
          <p:cNvSpPr txBox="1"/>
          <p:nvPr/>
        </p:nvSpPr>
        <p:spPr>
          <a:xfrm>
            <a:off x="4424726" y="1137648"/>
            <a:ext cx="10039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71CD0EF-B0A1-459C-979E-D9900B65897D}"/>
              </a:ext>
            </a:extLst>
          </p:cNvPr>
          <p:cNvCxnSpPr>
            <a:cxnSpLocks/>
          </p:cNvCxnSpPr>
          <p:nvPr/>
        </p:nvCxnSpPr>
        <p:spPr>
          <a:xfrm>
            <a:off x="4209233" y="1559835"/>
            <a:ext cx="10554" cy="34117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40218F7-8629-4617-B205-6E8B8D8DEBB8}"/>
              </a:ext>
            </a:extLst>
          </p:cNvPr>
          <p:cNvSpPr txBox="1"/>
          <p:nvPr/>
        </p:nvSpPr>
        <p:spPr>
          <a:xfrm>
            <a:off x="4493909" y="2720012"/>
            <a:ext cx="674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70%</a:t>
            </a:r>
            <a:endParaRPr lang="ru-RU" sz="12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A23F761-308A-48BB-8C5B-50927F36871B}"/>
              </a:ext>
            </a:extLst>
          </p:cNvPr>
          <p:cNvSpPr txBox="1"/>
          <p:nvPr/>
        </p:nvSpPr>
        <p:spPr>
          <a:xfrm>
            <a:off x="4424726" y="1585522"/>
            <a:ext cx="115580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сокращение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E41AC60-D7F5-4761-9675-C43F951653F1}"/>
              </a:ext>
            </a:extLst>
          </p:cNvPr>
          <p:cNvSpPr txBox="1"/>
          <p:nvPr/>
        </p:nvSpPr>
        <p:spPr>
          <a:xfrm>
            <a:off x="4396158" y="1943887"/>
            <a:ext cx="1155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млрд тенге</a:t>
            </a:r>
          </a:p>
        </p:txBody>
      </p:sp>
      <p:pic>
        <p:nvPicPr>
          <p:cNvPr id="56" name="Рисунок 55" descr="Флажок со сплошной заливкой">
            <a:extLst>
              <a:ext uri="{FF2B5EF4-FFF2-40B4-BE49-F238E27FC236}">
                <a16:creationId xmlns:a16="http://schemas.microsoft.com/office/drawing/2014/main" id="{698CF644-5DE4-4C31-963B-97F8A3C4B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5286" y="2329419"/>
            <a:ext cx="264170" cy="2626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A977F3-9ECC-4707-B7E0-1D093F341E5E}"/>
              </a:ext>
            </a:extLst>
          </p:cNvPr>
          <p:cNvSpPr txBox="1"/>
          <p:nvPr/>
        </p:nvSpPr>
        <p:spPr>
          <a:xfrm>
            <a:off x="4373625" y="4045677"/>
            <a:ext cx="110611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сокращение структуры, оснований для закупок из одного источника</a:t>
            </a:r>
            <a:endParaRPr lang="ru-RU" sz="1050" kern="1200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DA75C5-391C-4573-9376-01085D53AAC0}"/>
              </a:ext>
            </a:extLst>
          </p:cNvPr>
          <p:cNvSpPr txBox="1"/>
          <p:nvPr/>
        </p:nvSpPr>
        <p:spPr>
          <a:xfrm>
            <a:off x="4291441" y="3444160"/>
            <a:ext cx="1289092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более </a:t>
            </a:r>
          </a:p>
          <a:p>
            <a:pPr algn="ctr"/>
            <a:r>
              <a:rPr lang="ru-RU" sz="105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21,2% к ВВП</a:t>
            </a:r>
          </a:p>
          <a:p>
            <a:pPr algn="ctr"/>
            <a:r>
              <a:rPr lang="ru-RU" sz="10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2022-2030 годах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418001-33E1-4AAE-B7F1-EA66D78252CF}"/>
              </a:ext>
            </a:extLst>
          </p:cNvPr>
          <p:cNvSpPr txBox="1"/>
          <p:nvPr/>
        </p:nvSpPr>
        <p:spPr>
          <a:xfrm>
            <a:off x="6447020" y="4799729"/>
            <a:ext cx="3926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Бесплатное фото Игра из деревянных элементов, представляющих финансовую борьбу">
            <a:extLst>
              <a:ext uri="{FF2B5EF4-FFF2-40B4-BE49-F238E27FC236}">
                <a16:creationId xmlns:a16="http://schemas.microsoft.com/office/drawing/2014/main" id="{5D5AC781-46B0-4FFD-9635-65FE3BE36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32" y="3251235"/>
            <a:ext cx="4876134" cy="16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00;p59">
            <a:extLst>
              <a:ext uri="{FF2B5EF4-FFF2-40B4-BE49-F238E27FC236}">
                <a16:creationId xmlns:a16="http://schemas.microsoft.com/office/drawing/2014/main" id="{89798A02-376C-4C0C-ABA5-7B9B54B8A4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387" y="176252"/>
            <a:ext cx="663840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ru-RU" sz="18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ВЫСШЕЙ АУДИТОРСКОЙ ПАЛАТЫ</a:t>
            </a:r>
            <a:r>
              <a:rPr lang="en" sz="18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800" b="1" dirty="0">
              <a:solidFill>
                <a:srgbClr val="003B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6EBB4-9BCE-4E68-97ED-029A297C709A}"/>
              </a:ext>
            </a:extLst>
          </p:cNvPr>
          <p:cNvSpPr txBox="1"/>
          <p:nvPr/>
        </p:nvSpPr>
        <p:spPr>
          <a:xfrm>
            <a:off x="561600" y="1698303"/>
            <a:ext cx="566579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II</a:t>
            </a:r>
            <a:r>
              <a:rPr lang="ru-RU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ВЫЯВЛЕНИЕ </a:t>
            </a:r>
            <a:r>
              <a:rPr lang="ru-RU" sz="18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системных недостатков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препятствующих эффективному использованию национальных ресурсов и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ВЫРАБОТКА РЕШЕНИЙ </a:t>
            </a:r>
          </a:p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ИХ УСТРАНЕНИЮ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в целях улучшения </a:t>
            </a: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государственного управления</a:t>
            </a:r>
            <a:r>
              <a:rPr lang="ru-RU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B8FC2-E010-43D9-8ABE-ACD7758136BA}"/>
              </a:ext>
            </a:extLst>
          </p:cNvPr>
          <p:cNvSpPr txBox="1"/>
          <p:nvPr/>
        </p:nvSpPr>
        <p:spPr>
          <a:xfrm>
            <a:off x="6598919" y="4780484"/>
            <a:ext cx="259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BCF3AB-8747-EFE3-7A4F-5AA8649B6C05}"/>
              </a:ext>
            </a:extLst>
          </p:cNvPr>
          <p:cNvSpPr txBox="1"/>
          <p:nvPr/>
        </p:nvSpPr>
        <p:spPr>
          <a:xfrm>
            <a:off x="561600" y="705776"/>
            <a:ext cx="56657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ru-RU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ВЫЯВЛЕНИЕ </a:t>
            </a:r>
            <a:r>
              <a:rPr lang="ru-RU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финансовых нарушений, неэффективного планирования и использования государственных ресурсов 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4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D3AB6-D422-5F83-9177-83D2EDFF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00" y="273844"/>
            <a:ext cx="6292800" cy="849356"/>
          </a:xfr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SzPts val="2800"/>
            </a:pPr>
            <a:r>
              <a:rPr lang="ru-RU" sz="18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ВНЕШНИЕ И ВНУТРЕННИЕ ФАКТОРЫ, ОКАЗЫВАЮЩИЕ НАИБОЛЕЕ СУЩЕСТВЕННОЕ ВЛИЯНИЕ НА ЭКОНОМИКУ КАЗАХСТАНА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C71BB0-ED05-E0BE-8F71-0E1077ABA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68" y="1277736"/>
            <a:ext cx="6166379" cy="346093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Геополитическая нестабильность</a:t>
            </a:r>
          </a:p>
          <a:p>
            <a:pPr marL="0" indent="0">
              <a:buNone/>
            </a:pP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Косвенное негативное влияние санкций в отношении России</a:t>
            </a:r>
          </a:p>
          <a:p>
            <a:pPr marL="0" indent="0">
              <a:buNone/>
            </a:pP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Невысокий инвестиционный рейтинг Казахстана</a:t>
            </a:r>
          </a:p>
          <a:p>
            <a:pPr marL="0" indent="0">
              <a:buNone/>
            </a:pP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Сырьевая зависимость национальной экономики</a:t>
            </a:r>
          </a:p>
          <a:p>
            <a:pPr marL="0" indent="0">
              <a:buNone/>
            </a:pP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Высокие цены на нефть в 2022 году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(99,8 долларов США)</a:t>
            </a:r>
          </a:p>
          <a:p>
            <a:pPr marL="0" indent="0">
              <a:buNone/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Высокая инфляция</a:t>
            </a:r>
          </a:p>
          <a:p>
            <a:pPr marL="0" indent="0">
              <a:buNone/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Рост расходов на обслуживание государственного долга</a:t>
            </a:r>
          </a:p>
          <a:p>
            <a:pPr marL="0" indent="0">
              <a:buNone/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Снижение покупательской способности населения</a:t>
            </a:r>
          </a:p>
          <a:p>
            <a:pPr marL="0" indent="0">
              <a:buNone/>
            </a:pP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Рост неравенства городского и сельского населения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5D63C-9FCE-41D9-8955-637DF1C73149}"/>
              </a:ext>
            </a:extLst>
          </p:cNvPr>
          <p:cNvSpPr txBox="1"/>
          <p:nvPr/>
        </p:nvSpPr>
        <p:spPr>
          <a:xfrm>
            <a:off x="6598919" y="4819515"/>
            <a:ext cx="259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2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Топ 132">
            <a:extLst>
              <a:ext uri="{FF2B5EF4-FFF2-40B4-BE49-F238E27FC236}">
                <a16:creationId xmlns:a16="http://schemas.microsoft.com/office/drawing/2014/main" id="{E71AB783-AC72-4530-90C3-781CB2F1B6BB}"/>
              </a:ext>
            </a:extLst>
          </p:cNvPr>
          <p:cNvGrpSpPr>
            <a:grpSpLocks/>
          </p:cNvGrpSpPr>
          <p:nvPr/>
        </p:nvGrpSpPr>
        <p:grpSpPr bwMode="auto">
          <a:xfrm>
            <a:off x="-1298880" y="462592"/>
            <a:ext cx="338060" cy="334835"/>
            <a:chOff x="484552" y="4700198"/>
            <a:chExt cx="206152" cy="206152"/>
          </a:xfrm>
        </p:grpSpPr>
        <p:sp>
          <p:nvSpPr>
            <p:cNvPr id="57" name="Oval 23">
              <a:extLst>
                <a:ext uri="{FF2B5EF4-FFF2-40B4-BE49-F238E27FC236}">
                  <a16:creationId xmlns:a16="http://schemas.microsoft.com/office/drawing/2014/main" id="{4E6CD284-E326-458A-AC6C-1BA65393D17D}"/>
                </a:ext>
              </a:extLst>
            </p:cNvPr>
            <p:cNvSpPr/>
            <p:nvPr/>
          </p:nvSpPr>
          <p:spPr>
            <a:xfrm>
              <a:off x="484552" y="4700198"/>
              <a:ext cx="206152" cy="206152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ko-KR" altLang="en-US" sz="1519" kern="1200" dirty="0">
                <a:solidFill>
                  <a:prstClr val="white"/>
                </a:solidFill>
                <a:ea typeface="굴림" panose="020B0600000101010101" pitchFamily="34" charset="-127"/>
              </a:endParaRPr>
            </a:p>
          </p:txBody>
        </p:sp>
        <p:sp>
          <p:nvSpPr>
            <p:cNvPr id="58" name="Chevron 34">
              <a:extLst>
                <a:ext uri="{FF2B5EF4-FFF2-40B4-BE49-F238E27FC236}">
                  <a16:creationId xmlns:a16="http://schemas.microsoft.com/office/drawing/2014/main" id="{6997EDD0-E582-4B85-B647-A28B20A66369}"/>
                </a:ext>
              </a:extLst>
            </p:cNvPr>
            <p:cNvSpPr/>
            <p:nvPr/>
          </p:nvSpPr>
          <p:spPr>
            <a:xfrm>
              <a:off x="551155" y="4747772"/>
              <a:ext cx="72946" cy="107833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ko-KR" altLang="en-US" sz="1519" kern="1200" dirty="0">
                <a:solidFill>
                  <a:prstClr val="white"/>
                </a:solidFill>
                <a:ea typeface="굴림" panose="020B0600000101010101" pitchFamily="34" charset="-127"/>
              </a:endParaRPr>
            </a:p>
          </p:txBody>
        </p:sp>
      </p:grpSp>
      <p:sp>
        <p:nvSpPr>
          <p:cNvPr id="60" name="TextBox 19">
            <a:extLst>
              <a:ext uri="{FF2B5EF4-FFF2-40B4-BE49-F238E27FC236}">
                <a16:creationId xmlns:a16="http://schemas.microsoft.com/office/drawing/2014/main" id="{A69091B2-FCA4-4B01-AFF4-843E88AB9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14" y="1163816"/>
            <a:ext cx="474984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en-US" sz="1050" b="1" dirty="0"/>
              <a:t>1.  Изменение качества потребительской корзины</a:t>
            </a:r>
            <a:endParaRPr lang="ru-RU" altLang="en-US" sz="1050" dirty="0"/>
          </a:p>
        </p:txBody>
      </p:sp>
      <p:sp>
        <p:nvSpPr>
          <p:cNvPr id="61" name="TextBox 22">
            <a:extLst>
              <a:ext uri="{FF2B5EF4-FFF2-40B4-BE49-F238E27FC236}">
                <a16:creationId xmlns:a16="http://schemas.microsoft.com/office/drawing/2014/main" id="{2FFDDB65-977F-47A8-BEEB-E7D89C9A7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07" y="2527058"/>
            <a:ext cx="400756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en-US" sz="1050" b="1" dirty="0"/>
              <a:t>4.  Рост группы населения с наименьшими доходами</a:t>
            </a:r>
          </a:p>
        </p:txBody>
      </p:sp>
      <p:sp>
        <p:nvSpPr>
          <p:cNvPr id="62" name="TextBox 23">
            <a:extLst>
              <a:ext uri="{FF2B5EF4-FFF2-40B4-BE49-F238E27FC236}">
                <a16:creationId xmlns:a16="http://schemas.microsoft.com/office/drawing/2014/main" id="{BE31EF9E-08F2-487A-AED0-A0CFFA5BA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264" y="1985911"/>
            <a:ext cx="6618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ko-KR" sz="1200" b="1" dirty="0">
                <a:solidFill>
                  <a:srgbClr val="003BA3"/>
                </a:solidFill>
              </a:rPr>
              <a:t>29%</a:t>
            </a:r>
            <a:endParaRPr lang="ko-KR" altLang="en-US" sz="1200" b="1" dirty="0">
              <a:solidFill>
                <a:srgbClr val="003BA3"/>
              </a:solidFill>
            </a:endParaRPr>
          </a:p>
        </p:txBody>
      </p:sp>
      <p:pic>
        <p:nvPicPr>
          <p:cNvPr id="63" name="Сурет 25">
            <a:extLst>
              <a:ext uri="{FF2B5EF4-FFF2-40B4-BE49-F238E27FC236}">
                <a16:creationId xmlns:a16="http://schemas.microsoft.com/office/drawing/2014/main" id="{26804644-9CAD-47EF-B9DB-4B1C5F62F6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3123" y="1023556"/>
            <a:ext cx="394176" cy="394176"/>
          </a:xfrm>
          <a:prstGeom prst="rect">
            <a:avLst/>
          </a:prstGeom>
        </p:spPr>
      </p:pic>
      <p:sp>
        <p:nvSpPr>
          <p:cNvPr id="64" name="TextBox 26">
            <a:extLst>
              <a:ext uri="{FF2B5EF4-FFF2-40B4-BE49-F238E27FC236}">
                <a16:creationId xmlns:a16="http://schemas.microsoft.com/office/drawing/2014/main" id="{5F8A90D9-A3BB-4984-8460-1A5EDC967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07" y="1995178"/>
            <a:ext cx="491180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en-US" sz="1050" b="1" dirty="0"/>
              <a:t>3.  Доля средней назначенной пенсии к средней заработной плате </a:t>
            </a:r>
          </a:p>
          <a:p>
            <a:pPr algn="just"/>
            <a:r>
              <a:rPr lang="ru-RU" altLang="en-US" sz="900" i="1" dirty="0"/>
              <a:t>(при международном уровне минимальная  - 40%) </a:t>
            </a:r>
            <a:endParaRPr lang="ru-RU" altLang="en-US" sz="1050" i="1" dirty="0"/>
          </a:p>
        </p:txBody>
      </p:sp>
      <p:sp>
        <p:nvSpPr>
          <p:cNvPr id="65" name="TextBox 27">
            <a:extLst>
              <a:ext uri="{FF2B5EF4-FFF2-40B4-BE49-F238E27FC236}">
                <a16:creationId xmlns:a16="http://schemas.microsoft.com/office/drawing/2014/main" id="{1A1A90EE-89A0-4B40-88F3-478F9BFAE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026" y="2503975"/>
            <a:ext cx="7809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500" b="1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ko-KR" sz="1200" dirty="0"/>
              <a:t>0,24 </a:t>
            </a:r>
            <a:r>
              <a:rPr lang="ru-RU" altLang="ko-KR" sz="1200" dirty="0" err="1"/>
              <a:t>п.п</a:t>
            </a:r>
            <a:r>
              <a:rPr lang="ru-RU" altLang="ko-KR" sz="1200" dirty="0"/>
              <a:t>.</a:t>
            </a:r>
            <a:endParaRPr lang="ko-KR" altLang="en-US" sz="1200" dirty="0"/>
          </a:p>
        </p:txBody>
      </p:sp>
      <p:sp>
        <p:nvSpPr>
          <p:cNvPr id="70" name="TextBox 31">
            <a:extLst>
              <a:ext uri="{FF2B5EF4-FFF2-40B4-BE49-F238E27FC236}">
                <a16:creationId xmlns:a16="http://schemas.microsoft.com/office/drawing/2014/main" id="{341FC6D5-3C77-4C5F-A83E-EE3B372A4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264" y="2908309"/>
            <a:ext cx="8702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ko-KR" sz="1200" b="1" dirty="0">
                <a:solidFill>
                  <a:srgbClr val="003BA3"/>
                </a:solidFill>
              </a:rPr>
              <a:t>11-15 лет</a:t>
            </a:r>
            <a:endParaRPr lang="ko-KR" altLang="en-US" sz="1200" b="1" dirty="0">
              <a:solidFill>
                <a:srgbClr val="003BA3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D977C7F-BAB4-4006-AA2C-24996DED1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07" y="2908309"/>
            <a:ext cx="49274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en-US" sz="1050" b="1" dirty="0"/>
              <a:t>5.  Низкая накопительная способность населения</a:t>
            </a:r>
            <a:r>
              <a:rPr lang="ru-RU" altLang="en-US" sz="1050" dirty="0"/>
              <a:t> для </a:t>
            </a:r>
          </a:p>
          <a:p>
            <a:pPr algn="just"/>
            <a:r>
              <a:rPr lang="ru-RU" altLang="en-US" sz="1050" dirty="0"/>
              <a:t>приобретения жилья </a:t>
            </a:r>
            <a:r>
              <a:rPr lang="ru-RU" altLang="en-US" sz="900" i="1" dirty="0"/>
              <a:t>(коэффициент доступности жилья) </a:t>
            </a:r>
            <a:endParaRPr lang="ru-RU" altLang="en-US" sz="1050" i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0C14673-C7EE-498F-A141-66E0FAF1A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275" y="3423451"/>
            <a:ext cx="862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ko-KR" sz="1200" b="1" dirty="0">
                <a:solidFill>
                  <a:srgbClr val="003BA3"/>
                </a:solidFill>
              </a:rPr>
              <a:t>12 из 29</a:t>
            </a:r>
          </a:p>
          <a:p>
            <a:pPr algn="ctr"/>
            <a:r>
              <a:rPr lang="ru-RU" altLang="ko-KR" sz="800" i="1" dirty="0"/>
              <a:t>(по данным МСХ)</a:t>
            </a:r>
            <a:endParaRPr lang="ko-KR" altLang="en-US" sz="800" i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91E20E6-CC32-456D-A95D-C3984784F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99" y="3431809"/>
            <a:ext cx="486021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1050" b="1" dirty="0"/>
              <a:t>6.  Количество социально-значимых продуктов питания</a:t>
            </a:r>
            <a:r>
              <a:rPr lang="ru-RU" altLang="en-US" sz="1050" dirty="0"/>
              <a:t>, полностью </a:t>
            </a:r>
            <a:r>
              <a:rPr lang="ru-RU" altLang="en-US" sz="1050" b="1" dirty="0"/>
              <a:t>обеспеченных внутренним производством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B4CB5B-5D78-4280-A414-3A7F24568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259" y="3997491"/>
            <a:ext cx="12584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ko-KR" sz="1200" b="1" dirty="0">
                <a:solidFill>
                  <a:srgbClr val="003BA3"/>
                </a:solidFill>
              </a:rPr>
              <a:t>более 30%</a:t>
            </a:r>
            <a:endParaRPr lang="ko-KR" altLang="en-US" sz="1200" b="1" dirty="0">
              <a:solidFill>
                <a:srgbClr val="003BA3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4AA75D4-8F7B-4A31-BF5D-99D3E31CC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80" y="3946671"/>
            <a:ext cx="486021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en-US" sz="1050" b="1" dirty="0"/>
              <a:t>7.  Уровень частных расходов на здравоохранение</a:t>
            </a:r>
            <a:r>
              <a:rPr lang="ru-RU" altLang="en-US" sz="1050" dirty="0"/>
              <a:t> </a:t>
            </a:r>
          </a:p>
          <a:p>
            <a:pPr algn="just"/>
            <a:r>
              <a:rPr lang="ru-RU" altLang="en-US" sz="900" i="1" dirty="0"/>
              <a:t>(рекомендуемый ВОЗ – не более 20% от ВВП)</a:t>
            </a:r>
            <a:endParaRPr lang="ru-RU" altLang="en-US" sz="1050" i="1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D3DB4C1-7070-44D5-80BD-E66BACB8DD86}"/>
              </a:ext>
            </a:extLst>
          </p:cNvPr>
          <p:cNvCxnSpPr>
            <a:cxnSpLocks/>
          </p:cNvCxnSpPr>
          <p:nvPr/>
        </p:nvCxnSpPr>
        <p:spPr>
          <a:xfrm>
            <a:off x="5340591" y="1167238"/>
            <a:ext cx="0" cy="37561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F089781-80F7-4E6B-8122-FAE48BBEB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8" y="4400531"/>
            <a:ext cx="492749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en-US" sz="1050" b="1" dirty="0"/>
              <a:t>8.  Рост кредитов населения </a:t>
            </a:r>
            <a:r>
              <a:rPr lang="ru-RU" altLang="en-US" sz="1050" dirty="0"/>
              <a:t>на не предпринимательские цели </a:t>
            </a:r>
          </a:p>
          <a:p>
            <a:pPr algn="just"/>
            <a:r>
              <a:rPr lang="ru-RU" altLang="en-US" sz="900" i="1" dirty="0"/>
              <a:t>(62% в общем объеме кредитования)</a:t>
            </a:r>
          </a:p>
        </p:txBody>
      </p:sp>
      <p:sp>
        <p:nvSpPr>
          <p:cNvPr id="34" name="Google Shape;643;p61">
            <a:extLst>
              <a:ext uri="{FF2B5EF4-FFF2-40B4-BE49-F238E27FC236}">
                <a16:creationId xmlns:a16="http://schemas.microsoft.com/office/drawing/2014/main" id="{CCE26CBD-6ED7-4AB3-A4A4-292CA73D826D}"/>
              </a:ext>
            </a:extLst>
          </p:cNvPr>
          <p:cNvSpPr txBox="1">
            <a:spLocks/>
          </p:cNvSpPr>
          <p:nvPr/>
        </p:nvSpPr>
        <p:spPr>
          <a:xfrm>
            <a:off x="284780" y="211744"/>
            <a:ext cx="6371156" cy="539634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7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buClrTx/>
              <a:buFontTx/>
            </a:pPr>
            <a:r>
              <a:rPr lang="ru-RU" sz="1600" b="1" dirty="0">
                <a:solidFill>
                  <a:srgbClr val="003BA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ВЛИЯНИЕ МАКРОЭКОНОМИЧЕСКИХ УСЛОВИЙ </a:t>
            </a:r>
          </a:p>
          <a:p>
            <a:pPr algn="ctr">
              <a:buClrTx/>
              <a:buFontTx/>
            </a:pPr>
            <a:r>
              <a:rPr lang="ru-RU" sz="1600" b="1" dirty="0">
                <a:solidFill>
                  <a:srgbClr val="003BA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БЛАГОСОСТОЯНИЕ ГРАЖДАН</a:t>
            </a:r>
            <a:endParaRPr lang="ru-RU" sz="1400" b="1" dirty="0">
              <a:solidFill>
                <a:srgbClr val="003B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334808-FF2B-48D2-A3E0-AEC3A6FD8F81}"/>
              </a:ext>
            </a:extLst>
          </p:cNvPr>
          <p:cNvSpPr txBox="1"/>
          <p:nvPr/>
        </p:nvSpPr>
        <p:spPr>
          <a:xfrm>
            <a:off x="232607" y="1506068"/>
            <a:ext cx="4808586" cy="465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Высокие траты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продовольственные товары от денежных доходов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1D6BE8-9429-4A85-9B54-2786842244E2}"/>
              </a:ext>
            </a:extLst>
          </p:cNvPr>
          <p:cNvSpPr txBox="1"/>
          <p:nvPr/>
        </p:nvSpPr>
        <p:spPr>
          <a:xfrm>
            <a:off x="5492883" y="1493369"/>
            <a:ext cx="12188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41 до 60%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2BBB5D-8894-43C3-9855-F67EEDD9DE0C}"/>
              </a:ext>
            </a:extLst>
          </p:cNvPr>
          <p:cNvSpPr txBox="1"/>
          <p:nvPr/>
        </p:nvSpPr>
        <p:spPr>
          <a:xfrm>
            <a:off x="5521080" y="4392122"/>
            <a:ext cx="12188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30% за год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73A978-55C5-4A46-9C30-CE786E186B18}"/>
              </a:ext>
            </a:extLst>
          </p:cNvPr>
          <p:cNvSpPr txBox="1"/>
          <p:nvPr/>
        </p:nvSpPr>
        <p:spPr>
          <a:xfrm>
            <a:off x="6615791" y="4769451"/>
            <a:ext cx="3926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3806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3917A-1788-1D27-CE14-E01CC31F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2" y="196189"/>
            <a:ext cx="4982556" cy="384247"/>
          </a:xfr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SzPts val="2800"/>
            </a:pP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СДЕЛАНО ПРАВИТЕЛЬСТВОМ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8A2DF-9170-64BB-7E04-EAFBD45C57DE}"/>
              </a:ext>
            </a:extLst>
          </p:cNvPr>
          <p:cNvSpPr txBox="1"/>
          <p:nvPr/>
        </p:nvSpPr>
        <p:spPr>
          <a:xfrm>
            <a:off x="138948" y="633243"/>
            <a:ext cx="6190487" cy="4454168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>
            <a:spAutoFit/>
          </a:bodyPr>
          <a:lstStyle/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Обеспечена стабильность </a:t>
            </a: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социально-экономического развития</a:t>
            </a:r>
          </a:p>
          <a:p>
            <a:pPr marR="10795" algn="just">
              <a:lnSpc>
                <a:spcPct val="115000"/>
              </a:lnSpc>
            </a:pPr>
            <a:endParaRPr lang="ru-RU" sz="800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Произведена </a:t>
            </a: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индексация социальных выплат</a:t>
            </a: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с учетом роста инфляции</a:t>
            </a:r>
          </a:p>
          <a:p>
            <a:pPr marR="10795" algn="just">
              <a:lnSpc>
                <a:spcPct val="115000"/>
              </a:lnSpc>
            </a:pPr>
            <a:endParaRPr lang="ru-RU" sz="800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Реализована </a:t>
            </a: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Программа повышения доходов </a:t>
            </a: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населения</a:t>
            </a:r>
          </a:p>
          <a:p>
            <a:pPr marR="10795" algn="just">
              <a:lnSpc>
                <a:spcPct val="115000"/>
              </a:lnSpc>
            </a:pPr>
            <a:r>
              <a:rPr lang="ru-RU" sz="1000" i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      (повысилась заработная плата более 3 млн человек)</a:t>
            </a: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Введены в эксплуатацию</a:t>
            </a: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sz="18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160</a:t>
            </a:r>
            <a:r>
              <a:rPr lang="ru-RU" sz="12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новых производственных объектов</a:t>
            </a:r>
            <a:r>
              <a:rPr lang="ru-RU" sz="12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sz="1000" i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(пищевая, легкая и химическая промышленность, машиностроение, фармацевтика, нефтепереработка и др.) </a:t>
            </a: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ru-RU" sz="800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Создано</a:t>
            </a:r>
            <a:r>
              <a:rPr lang="ru-RU" sz="1200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k-KZ" sz="18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583 </a:t>
            </a:r>
            <a:r>
              <a:rPr lang="kk-KZ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тысячи</a:t>
            </a: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kk-KZ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новых </a:t>
            </a: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рабочих мест</a:t>
            </a: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В экономику </a:t>
            </a: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привлечено </a:t>
            </a:r>
            <a:r>
              <a:rPr lang="ru-RU" sz="28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28 </a:t>
            </a: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млрд долларов США </a:t>
            </a: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инвестиций  </a:t>
            </a:r>
          </a:p>
          <a:p>
            <a:pPr marR="10795" algn="just">
              <a:lnSpc>
                <a:spcPct val="115000"/>
              </a:lnSpc>
            </a:pPr>
            <a:endParaRPr lang="ru-RU" sz="800" kern="1200" dirty="0">
              <a:solidFill>
                <a:srgbClr val="FF0000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В государственную собственность возвращено</a:t>
            </a: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sz="18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5,2</a:t>
            </a:r>
            <a:r>
              <a:rPr lang="ru-RU" sz="12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млн гектаров неиспользуемых сельхозземель</a:t>
            </a:r>
            <a:endParaRPr lang="ru-RU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ru-RU" sz="800" b="1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marR="10795" indent="-17145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b="1" kern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Релоцированы</a:t>
            </a:r>
            <a:r>
              <a:rPr lang="ru-RU" sz="12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sz="18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24 </a:t>
            </a:r>
            <a:r>
              <a:rPr lang="ru-RU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крупные иностранные компании в Казахстан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4CA9E-FDC3-46F5-91F5-B51AD75D38E5}"/>
              </a:ext>
            </a:extLst>
          </p:cNvPr>
          <p:cNvSpPr txBox="1"/>
          <p:nvPr/>
        </p:nvSpPr>
        <p:spPr>
          <a:xfrm>
            <a:off x="6622077" y="4780485"/>
            <a:ext cx="259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" name="Рисунок 2" descr="Флажок со сплошной заливкой">
            <a:extLst>
              <a:ext uri="{FF2B5EF4-FFF2-40B4-BE49-F238E27FC236}">
                <a16:creationId xmlns:a16="http://schemas.microsoft.com/office/drawing/2014/main" id="{EF06AF15-4762-5800-32BB-0A3709631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4925" y="1028586"/>
            <a:ext cx="436693" cy="436693"/>
          </a:xfrm>
          <a:prstGeom prst="rect">
            <a:avLst/>
          </a:prstGeom>
        </p:spPr>
      </p:pic>
      <p:pic>
        <p:nvPicPr>
          <p:cNvPr id="10" name="Рисунок 9" descr="Флажок со сплошной заливкой">
            <a:extLst>
              <a:ext uri="{FF2B5EF4-FFF2-40B4-BE49-F238E27FC236}">
                <a16:creationId xmlns:a16="http://schemas.microsoft.com/office/drawing/2014/main" id="{47427879-37AB-A88B-7619-F3E63833C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2359" y="1625801"/>
            <a:ext cx="436693" cy="436693"/>
          </a:xfrm>
          <a:prstGeom prst="rect">
            <a:avLst/>
          </a:prstGeom>
        </p:spPr>
      </p:pic>
      <p:pic>
        <p:nvPicPr>
          <p:cNvPr id="11" name="Рисунок 10" descr="Флажок со сплошной заливкой">
            <a:extLst>
              <a:ext uri="{FF2B5EF4-FFF2-40B4-BE49-F238E27FC236}">
                <a16:creationId xmlns:a16="http://schemas.microsoft.com/office/drawing/2014/main" id="{C43A0513-ADF9-F204-4953-77779EB65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7465" y="2276108"/>
            <a:ext cx="436693" cy="436693"/>
          </a:xfrm>
          <a:prstGeom prst="rect">
            <a:avLst/>
          </a:prstGeom>
        </p:spPr>
      </p:pic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46459CE1-4FD5-F3F6-30CF-61D56A07C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094" y="2873846"/>
            <a:ext cx="436693" cy="436693"/>
          </a:xfrm>
          <a:prstGeom prst="rect">
            <a:avLst/>
          </a:prstGeom>
        </p:spPr>
      </p:pic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0999400D-9F1E-37AA-650C-D202EA0E7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094" y="4080115"/>
            <a:ext cx="436693" cy="436693"/>
          </a:xfrm>
          <a:prstGeom prst="rect">
            <a:avLst/>
          </a:prstGeom>
        </p:spPr>
      </p:pic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6283936B-DE46-980A-74B4-CB3C2E115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3094" y="3379745"/>
            <a:ext cx="436693" cy="436693"/>
          </a:xfrm>
          <a:prstGeom prst="rect">
            <a:avLst/>
          </a:prstGeom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7D175156-E861-1480-D2F9-A4B116E5B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6547" y="4569817"/>
            <a:ext cx="436693" cy="4366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C3187D-404D-E253-AACE-E5503615DD22}"/>
              </a:ext>
            </a:extLst>
          </p:cNvPr>
          <p:cNvSpPr txBox="1"/>
          <p:nvPr/>
        </p:nvSpPr>
        <p:spPr>
          <a:xfrm>
            <a:off x="344185" y="-74797"/>
            <a:ext cx="71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6600"/>
                </a:solidFill>
              </a:rPr>
              <a:t>!!!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D233E2DC-340F-1EB0-F501-EC7AF5758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1866" y="488491"/>
            <a:ext cx="461374" cy="46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6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ADB0233-FEB1-4EEC-B538-0E37CD153506}"/>
              </a:ext>
            </a:extLst>
          </p:cNvPr>
          <p:cNvGrpSpPr/>
          <p:nvPr/>
        </p:nvGrpSpPr>
        <p:grpSpPr>
          <a:xfrm rot="10800000">
            <a:off x="5632325" y="529524"/>
            <a:ext cx="445558" cy="414624"/>
            <a:chOff x="374468" y="3899336"/>
            <a:chExt cx="445558" cy="414624"/>
          </a:xfrm>
          <a:solidFill>
            <a:srgbClr val="C00000"/>
          </a:solidFill>
        </p:grpSpPr>
        <p:sp>
          <p:nvSpPr>
            <p:cNvPr id="42" name="Көрсеткі: бұрыштық 123">
              <a:extLst>
                <a:ext uri="{FF2B5EF4-FFF2-40B4-BE49-F238E27FC236}">
                  <a16:creationId xmlns:a16="http://schemas.microsoft.com/office/drawing/2014/main" id="{EBAF891A-54BE-4286-9B66-FBAA4A214954}"/>
                </a:ext>
              </a:extLst>
            </p:cNvPr>
            <p:cNvSpPr/>
            <p:nvPr/>
          </p:nvSpPr>
          <p:spPr>
            <a:xfrm>
              <a:off x="374468" y="3899336"/>
              <a:ext cx="214313" cy="410766"/>
            </a:xfrm>
            <a:prstGeom prst="chevron">
              <a:avLst>
                <a:gd name="adj" fmla="val 66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kk-KZ" sz="1013" kern="1200">
                <a:solidFill>
                  <a:srgbClr val="C00000"/>
                </a:solidFill>
              </a:endParaRPr>
            </a:p>
          </p:txBody>
        </p:sp>
        <p:sp>
          <p:nvSpPr>
            <p:cNvPr id="43" name="Көрсеткі: бұрыштық 123">
              <a:extLst>
                <a:ext uri="{FF2B5EF4-FFF2-40B4-BE49-F238E27FC236}">
                  <a16:creationId xmlns:a16="http://schemas.microsoft.com/office/drawing/2014/main" id="{B54125B6-A916-4B74-B55C-0A7A0EDA473C}"/>
                </a:ext>
              </a:extLst>
            </p:cNvPr>
            <p:cNvSpPr/>
            <p:nvPr/>
          </p:nvSpPr>
          <p:spPr>
            <a:xfrm>
              <a:off x="487729" y="3903194"/>
              <a:ext cx="214313" cy="410766"/>
            </a:xfrm>
            <a:prstGeom prst="chevron">
              <a:avLst>
                <a:gd name="adj" fmla="val 66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kk-KZ" sz="1013" kern="1200">
                <a:solidFill>
                  <a:srgbClr val="C00000"/>
                </a:solidFill>
              </a:endParaRPr>
            </a:p>
          </p:txBody>
        </p:sp>
        <p:sp>
          <p:nvSpPr>
            <p:cNvPr id="46" name="Көрсеткі: бұрыштық 123">
              <a:extLst>
                <a:ext uri="{FF2B5EF4-FFF2-40B4-BE49-F238E27FC236}">
                  <a16:creationId xmlns:a16="http://schemas.microsoft.com/office/drawing/2014/main" id="{1B96AA34-5F09-4D4E-8636-3C27825AD54E}"/>
                </a:ext>
              </a:extLst>
            </p:cNvPr>
            <p:cNvSpPr/>
            <p:nvPr/>
          </p:nvSpPr>
          <p:spPr>
            <a:xfrm>
              <a:off x="605713" y="3903194"/>
              <a:ext cx="214313" cy="410766"/>
            </a:xfrm>
            <a:prstGeom prst="chevron">
              <a:avLst>
                <a:gd name="adj" fmla="val 66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kk-KZ" sz="1013" kern="1200">
                <a:solidFill>
                  <a:srgbClr val="C00000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EDF9B3D-E2B7-40E1-AC38-20416F898F39}"/>
              </a:ext>
            </a:extLst>
          </p:cNvPr>
          <p:cNvSpPr txBox="1"/>
          <p:nvPr/>
        </p:nvSpPr>
        <p:spPr>
          <a:xfrm>
            <a:off x="592918" y="382893"/>
            <a:ext cx="4954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ПРИЧИНЫ СНИЖЕНИЯ ЭФФЕКТА ГОСУДАРСТВЕННОГО УПРАВЛЕНИЯ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0D489BE9-FDBE-4836-8810-7547E7D8DAC1}"/>
              </a:ext>
            </a:extLst>
          </p:cNvPr>
          <p:cNvSpPr/>
          <p:nvPr/>
        </p:nvSpPr>
        <p:spPr>
          <a:xfrm>
            <a:off x="720436" y="1151739"/>
            <a:ext cx="5723127" cy="339316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B14BDD-6C9B-485A-BA10-B30056CD85F0}"/>
              </a:ext>
            </a:extLst>
          </p:cNvPr>
          <p:cNvSpPr txBox="1"/>
          <p:nvPr/>
        </p:nvSpPr>
        <p:spPr>
          <a:xfrm>
            <a:off x="837601" y="1324828"/>
            <a:ext cx="5182797" cy="30469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71450" indent="-171450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  <a:defRPr/>
            </a:pPr>
            <a:r>
              <a:rPr lang="ru-RU" altLang="ko-KR" sz="1200" b="1" kern="1200" dirty="0">
                <a:solidFill>
                  <a:srgbClr val="C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погрешность</a:t>
            </a:r>
            <a:r>
              <a:rPr lang="ru-RU" altLang="ko-KR" sz="12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в макроэкономическом </a:t>
            </a:r>
            <a:r>
              <a:rPr lang="ru-RU" altLang="ko-KR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прогнозировании</a:t>
            </a:r>
          </a:p>
          <a:p>
            <a:pPr algn="just" defTabSz="257175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altLang="ko-KR" sz="1200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indent="-171450"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  <a:defRPr/>
            </a:pP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ПСЭР 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 оценок влияния факторов на распределение ВВП в периоды пониженного роста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качество </a:t>
            </a:r>
            <a:r>
              <a:rPr lang="ru-RU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планирования и освоения бюджетных средств</a:t>
            </a:r>
          </a:p>
          <a:p>
            <a:pPr marL="171450" indent="-171450"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  <a:defRPr/>
            </a:pPr>
            <a:endParaRPr lang="ru-RU" altLang="ko-KR" sz="1200" b="1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indent="-171450"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  <a:defRPr/>
            </a:pPr>
            <a:r>
              <a:rPr lang="ru-RU" altLang="ko-KR" sz="1200" b="1" kern="1200" dirty="0">
                <a:solidFill>
                  <a:srgbClr val="C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отсутствие единой архитектуры  </a:t>
            </a:r>
            <a:r>
              <a:rPr lang="ru-RU" altLang="ko-KR" sz="12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национальной и ведомственной статистики </a:t>
            </a:r>
          </a:p>
          <a:p>
            <a:pPr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defRPr/>
            </a:pPr>
            <a:endParaRPr lang="ru-RU" altLang="ko-KR" sz="1200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indent="-171450"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  <a:defRPr/>
            </a:pPr>
            <a:r>
              <a:rPr lang="ru-RU" altLang="ko-KR" sz="1200" b="1" kern="1200" dirty="0">
                <a:solidFill>
                  <a:srgbClr val="C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короткий горизонт </a:t>
            </a:r>
            <a:r>
              <a:rPr lang="ru-RU" altLang="ko-KR" sz="12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бюджетного </a:t>
            </a:r>
            <a:r>
              <a:rPr lang="ru-RU" altLang="ko-KR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планирования</a:t>
            </a:r>
          </a:p>
          <a:p>
            <a:pPr marL="171450" indent="-171450"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  <a:defRPr/>
            </a:pPr>
            <a:endParaRPr lang="ru-RU" altLang="ko-KR" sz="1200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indent="-171450"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  <a:defRPr/>
            </a:pPr>
            <a:r>
              <a:rPr lang="ru-RU" altLang="ko-KR" sz="1200" b="1" kern="1200" dirty="0">
                <a:solidFill>
                  <a:srgbClr val="C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отсутствие единого стандартизированного </a:t>
            </a:r>
            <a:r>
              <a:rPr lang="ru-RU" altLang="ko-KR" sz="12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показателя</a:t>
            </a:r>
            <a:r>
              <a:rPr lang="ru-RU" altLang="ko-KR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уровня  качества жизни в </a:t>
            </a:r>
            <a:r>
              <a:rPr lang="ru-RU" altLang="ko-KR" sz="1200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системе </a:t>
            </a:r>
            <a:r>
              <a:rPr lang="ru-RU" altLang="ko-KR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государственного планирования</a:t>
            </a:r>
          </a:p>
          <a:p>
            <a:pPr marL="171450" indent="-171450"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  <a:defRPr/>
            </a:pPr>
            <a:endParaRPr lang="ru-RU" altLang="ko-KR" sz="1200" b="1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pPr marL="171450" indent="-171450" algn="just" defTabSz="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  <a:defRPr/>
            </a:pPr>
            <a:r>
              <a:rPr lang="ru-RU" altLang="ko-KR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ru-RU" altLang="ko-KR" sz="1200" b="1" kern="1200" dirty="0">
                <a:solidFill>
                  <a:srgbClr val="C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слабая связь </a:t>
            </a:r>
            <a:r>
              <a:rPr lang="ru-RU" altLang="ko-KR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между выделяемыми средствами и социально-экономическими результатами</a:t>
            </a:r>
            <a:endParaRPr lang="ru-RU" sz="1200" kern="1200" dirty="0">
              <a:solidFill>
                <a:schemeClr val="tx1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B99BE-DADE-46D8-8388-A6F6273CA44C}"/>
              </a:ext>
            </a:extLst>
          </p:cNvPr>
          <p:cNvSpPr txBox="1"/>
          <p:nvPr/>
        </p:nvSpPr>
        <p:spPr>
          <a:xfrm>
            <a:off x="6500706" y="4780485"/>
            <a:ext cx="259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1"/>
          <p:cNvSpPr txBox="1">
            <a:spLocks noGrp="1"/>
          </p:cNvSpPr>
          <p:nvPr>
            <p:ph type="subTitle" idx="1"/>
          </p:nvPr>
        </p:nvSpPr>
        <p:spPr>
          <a:xfrm>
            <a:off x="3014592" y="969942"/>
            <a:ext cx="1527512" cy="306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just">
              <a:spcAft>
                <a:spcPts val="12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</a:t>
            </a:r>
          </a:p>
        </p:txBody>
      </p:sp>
      <p:sp>
        <p:nvSpPr>
          <p:cNvPr id="632" name="Google Shape;632;p61"/>
          <p:cNvSpPr txBox="1">
            <a:spLocks noGrp="1"/>
          </p:cNvSpPr>
          <p:nvPr>
            <p:ph type="subTitle" idx="2"/>
          </p:nvPr>
        </p:nvSpPr>
        <p:spPr>
          <a:xfrm>
            <a:off x="4867380" y="947413"/>
            <a:ext cx="1696275" cy="5429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20,1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трлн тенге</a:t>
            </a:r>
          </a:p>
          <a:p>
            <a:pPr marL="0" indent="0" algn="just">
              <a:buClr>
                <a:schemeClr val="dk1"/>
              </a:buClr>
              <a:buSzPts val="1100"/>
            </a:pPr>
            <a:endParaRPr lang="ru-RU" sz="200" dirty="0">
              <a:solidFill>
                <a:srgbClr val="4A8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chemeClr val="dk1"/>
              </a:buClr>
              <a:buSzPts val="1100"/>
            </a:pP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24%</a:t>
            </a:r>
          </a:p>
        </p:txBody>
      </p:sp>
      <p:sp>
        <p:nvSpPr>
          <p:cNvPr id="634" name="Google Shape;634;p61"/>
          <p:cNvSpPr txBox="1">
            <a:spLocks noGrp="1"/>
          </p:cNvSpPr>
          <p:nvPr>
            <p:ph type="subTitle" idx="4"/>
          </p:nvPr>
        </p:nvSpPr>
        <p:spPr>
          <a:xfrm>
            <a:off x="1083488" y="2289582"/>
            <a:ext cx="1981767" cy="5429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/>
            <a:r>
              <a:rPr lang="ru-RU" sz="1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726,2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тенге 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 algn="ctr"/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данным КГД МФ</a:t>
            </a:r>
          </a:p>
        </p:txBody>
      </p:sp>
      <p:sp>
        <p:nvSpPr>
          <p:cNvPr id="637" name="Google Shape;637;p61"/>
          <p:cNvSpPr txBox="1">
            <a:spLocks noGrp="1"/>
          </p:cNvSpPr>
          <p:nvPr>
            <p:ph type="subTitle" idx="6"/>
          </p:nvPr>
        </p:nvSpPr>
        <p:spPr>
          <a:xfrm>
            <a:off x="432575" y="4040586"/>
            <a:ext cx="1696275" cy="306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just"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Прогноз по КПН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8" name="Google Shape;638;p61"/>
          <p:cNvSpPr txBox="1">
            <a:spLocks noGrp="1"/>
          </p:cNvSpPr>
          <p:nvPr>
            <p:ph type="subTitle" idx="7"/>
          </p:nvPr>
        </p:nvSpPr>
        <p:spPr>
          <a:xfrm>
            <a:off x="411836" y="4302259"/>
            <a:ext cx="1993150" cy="31281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just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</a:t>
            </a:r>
            <a:r>
              <a:rPr lang="ru-RU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тенге </a:t>
            </a:r>
            <a:r>
              <a:rPr lang="ru-RU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(+29%)</a:t>
            </a:r>
            <a:endParaRPr sz="135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9" name="Google Shape;639;p61"/>
          <p:cNvSpPr txBox="1">
            <a:spLocks noGrp="1"/>
          </p:cNvSpPr>
          <p:nvPr>
            <p:ph type="subTitle" idx="8"/>
          </p:nvPr>
        </p:nvSpPr>
        <p:spPr>
          <a:xfrm>
            <a:off x="2462032" y="3124993"/>
            <a:ext cx="2040695" cy="1078626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>
              <a:spcAft>
                <a:spcPts val="1200"/>
              </a:spcAf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Выпадающие доходы от налоговых льгот    </a:t>
            </a:r>
            <a:r>
              <a:rPr lang="ru-RU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оценки эффекта</a:t>
            </a:r>
            <a:endParaRPr sz="1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40" name="Google Shape;640;p61"/>
          <p:cNvSpPr txBox="1">
            <a:spLocks noGrp="1"/>
          </p:cNvSpPr>
          <p:nvPr>
            <p:ph type="subTitle" idx="9"/>
          </p:nvPr>
        </p:nvSpPr>
        <p:spPr>
          <a:xfrm>
            <a:off x="2750655" y="4055347"/>
            <a:ext cx="1516063" cy="5429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30,4</a:t>
            </a:r>
            <a:r>
              <a:rPr lang="ru-RU" sz="135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05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трлн тенге</a:t>
            </a:r>
          </a:p>
        </p:txBody>
      </p:sp>
      <p:sp>
        <p:nvSpPr>
          <p:cNvPr id="641" name="Google Shape;641;p61"/>
          <p:cNvSpPr txBox="1">
            <a:spLocks noGrp="1"/>
          </p:cNvSpPr>
          <p:nvPr>
            <p:ph type="subTitle" idx="13"/>
          </p:nvPr>
        </p:nvSpPr>
        <p:spPr>
          <a:xfrm>
            <a:off x="4939189" y="3164646"/>
            <a:ext cx="1663427" cy="619021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>
              <a:spcAft>
                <a:spcPts val="1200"/>
              </a:spcAf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Зеркальная статистика с КНР</a:t>
            </a:r>
            <a:endParaRPr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3" name="Google Shape;643;p61"/>
          <p:cNvSpPr txBox="1">
            <a:spLocks noGrp="1"/>
          </p:cNvSpPr>
          <p:nvPr>
            <p:ph type="title"/>
          </p:nvPr>
        </p:nvSpPr>
        <p:spPr>
          <a:xfrm>
            <a:off x="222600" y="274704"/>
            <a:ext cx="5436982" cy="34639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ru-RU" altLang="ru-KZ" sz="1800" b="1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ИСПОЛНЕНИЕ ДОХОДНОЙ ЧАСТИ БЮДЖЕТА</a:t>
            </a:r>
            <a:br>
              <a:rPr lang="en-US" altLang="ru-KZ" sz="1800" dirty="0">
                <a:solidFill>
                  <a:srgbClr val="002060"/>
                </a:solidFill>
                <a:latin typeface="+mj-lt"/>
              </a:rPr>
            </a:br>
            <a:endParaRPr sz="1800" dirty="0">
              <a:latin typeface="+mj-lt"/>
            </a:endParaRPr>
          </a:p>
        </p:txBody>
      </p:sp>
      <p:sp>
        <p:nvSpPr>
          <p:cNvPr id="19" name="Google Shape;199;p32">
            <a:extLst>
              <a:ext uri="{FF2B5EF4-FFF2-40B4-BE49-F238E27FC236}">
                <a16:creationId xmlns:a16="http://schemas.microsoft.com/office/drawing/2014/main" id="{F7E4C221-E064-44F0-BAC9-A5FC5C8A7036}"/>
              </a:ext>
            </a:extLst>
          </p:cNvPr>
          <p:cNvSpPr txBox="1">
            <a:spLocks/>
          </p:cNvSpPr>
          <p:nvPr/>
        </p:nvSpPr>
        <p:spPr>
          <a:xfrm>
            <a:off x="5954892" y="346357"/>
            <a:ext cx="860775" cy="241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</a:pPr>
            <a:r>
              <a:rPr lang="ru-RU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en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82A77E-D93E-466B-B0E6-C68E790FA547}"/>
              </a:ext>
            </a:extLst>
          </p:cNvPr>
          <p:cNvSpPr txBox="1"/>
          <p:nvPr/>
        </p:nvSpPr>
        <p:spPr>
          <a:xfrm>
            <a:off x="1051199" y="1693175"/>
            <a:ext cx="4608383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</a:t>
            </a:r>
            <a:r>
              <a:rPr lang="ru-RU" sz="15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ополнительные поступления </a:t>
            </a:r>
            <a:r>
              <a:rPr lang="ru-RU" sz="1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счет налогового и таможенного администрирования 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634;p61">
            <a:extLst>
              <a:ext uri="{FF2B5EF4-FFF2-40B4-BE49-F238E27FC236}">
                <a16:creationId xmlns:a16="http://schemas.microsoft.com/office/drawing/2014/main" id="{2C0465FC-2AF7-4879-BA87-2FD081CF1D2F}"/>
              </a:ext>
            </a:extLst>
          </p:cNvPr>
          <p:cNvSpPr txBox="1">
            <a:spLocks/>
          </p:cNvSpPr>
          <p:nvPr/>
        </p:nvSpPr>
        <p:spPr>
          <a:xfrm>
            <a:off x="4151608" y="2294049"/>
            <a:ext cx="1663271" cy="5429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128588" lvl="0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5763" lvl="1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2938" lvl="2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00113" lvl="3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7288" lvl="4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14463" lvl="5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71638" lvl="6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8813" lvl="7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85988" lvl="8" indent="-128588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Tx/>
            </a:pPr>
            <a:r>
              <a:rPr lang="ru-RU" sz="1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590,2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тенге</a:t>
            </a:r>
          </a:p>
          <a:p>
            <a:pPr marL="0" indent="0" algn="ctr">
              <a:buClrTx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0E52B1-6AAE-422F-97D2-ED5E8FAE5952}"/>
              </a:ext>
            </a:extLst>
          </p:cNvPr>
          <p:cNvSpPr txBox="1"/>
          <p:nvPr/>
        </p:nvSpPr>
        <p:spPr>
          <a:xfrm>
            <a:off x="106154" y="3157752"/>
            <a:ext cx="208227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Некачественное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прогнозирование параметров налогов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66E5F52B-977B-4CF7-BADE-6EC2D5A92A97}"/>
              </a:ext>
            </a:extLst>
          </p:cNvPr>
          <p:cNvSpPr/>
          <p:nvPr/>
        </p:nvSpPr>
        <p:spPr>
          <a:xfrm>
            <a:off x="1557520" y="4079419"/>
            <a:ext cx="273600" cy="22326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DB0B0-E06F-4434-98E9-C60687806C99}"/>
              </a:ext>
            </a:extLst>
          </p:cNvPr>
          <p:cNvSpPr txBox="1"/>
          <p:nvPr/>
        </p:nvSpPr>
        <p:spPr>
          <a:xfrm>
            <a:off x="2625380" y="4370515"/>
            <a:ext cx="17643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оценочно за 2018-2021 годы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CA52B150-30AB-4BE6-A20A-D2AB865DDE78}"/>
              </a:ext>
            </a:extLst>
          </p:cNvPr>
          <p:cNvSpPr/>
          <p:nvPr/>
        </p:nvSpPr>
        <p:spPr>
          <a:xfrm>
            <a:off x="4614923" y="4079419"/>
            <a:ext cx="273600" cy="22326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ABC059-6EB6-4821-86FB-51B9EF67DB2A}"/>
              </a:ext>
            </a:extLst>
          </p:cNvPr>
          <p:cNvSpPr txBox="1"/>
          <p:nvPr/>
        </p:nvSpPr>
        <p:spPr>
          <a:xfrm>
            <a:off x="4939189" y="4006384"/>
            <a:ext cx="2064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5,4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 </a:t>
            </a:r>
            <a:r>
              <a:rPr lang="kk-KZ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долл. США</a:t>
            </a:r>
            <a:r>
              <a:rPr lang="ru-RU" sz="105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(33%)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565CA9-CB0A-46C6-9D54-669A44033152}"/>
              </a:ext>
            </a:extLst>
          </p:cNvPr>
          <p:cNvSpPr txBox="1"/>
          <p:nvPr/>
        </p:nvSpPr>
        <p:spPr>
          <a:xfrm>
            <a:off x="5011509" y="4308961"/>
            <a:ext cx="176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/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4 года на уровне 5,6 млрд </a:t>
            </a:r>
            <a:r>
              <a:rPr lang="kk-KZ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долл. США</a:t>
            </a:r>
            <a:r>
              <a:rPr lang="ru-RU" sz="9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трелка: вниз 44">
            <a:extLst>
              <a:ext uri="{FF2B5EF4-FFF2-40B4-BE49-F238E27FC236}">
                <a16:creationId xmlns:a16="http://schemas.microsoft.com/office/drawing/2014/main" id="{A995F59E-0D7C-4807-81DA-4613308BDA34}"/>
              </a:ext>
            </a:extLst>
          </p:cNvPr>
          <p:cNvSpPr/>
          <p:nvPr/>
        </p:nvSpPr>
        <p:spPr>
          <a:xfrm rot="10800000">
            <a:off x="4558467" y="972061"/>
            <a:ext cx="308913" cy="22326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8663A4-1D69-4E5B-8359-74539FF2FFFF}"/>
              </a:ext>
            </a:extLst>
          </p:cNvPr>
          <p:cNvSpPr txBox="1"/>
          <p:nvPr/>
        </p:nvSpPr>
        <p:spPr>
          <a:xfrm>
            <a:off x="4367604" y="2588487"/>
            <a:ext cx="12919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оценкам ВАП 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1739AA9F-51BB-0D93-F13F-854D3015DDC1}"/>
              </a:ext>
            </a:extLst>
          </p:cNvPr>
          <p:cNvSpPr/>
          <p:nvPr/>
        </p:nvSpPr>
        <p:spPr>
          <a:xfrm>
            <a:off x="3362512" y="2311579"/>
            <a:ext cx="491838" cy="44096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D613AE60-CEBD-992B-991E-AE57314D8501}"/>
              </a:ext>
            </a:extLst>
          </p:cNvPr>
          <p:cNvCxnSpPr>
            <a:cxnSpLocks/>
          </p:cNvCxnSpPr>
          <p:nvPr/>
        </p:nvCxnSpPr>
        <p:spPr>
          <a:xfrm>
            <a:off x="5659582" y="2312539"/>
            <a:ext cx="0" cy="27926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F61D7FB-BBFE-291E-73EB-69C333668DBD}"/>
              </a:ext>
            </a:extLst>
          </p:cNvPr>
          <p:cNvCxnSpPr/>
          <p:nvPr/>
        </p:nvCxnSpPr>
        <p:spPr>
          <a:xfrm>
            <a:off x="498764" y="2992582"/>
            <a:ext cx="551410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6C43ABA-8616-2996-08DF-880165874CB8}"/>
              </a:ext>
            </a:extLst>
          </p:cNvPr>
          <p:cNvCxnSpPr/>
          <p:nvPr/>
        </p:nvCxnSpPr>
        <p:spPr>
          <a:xfrm>
            <a:off x="480879" y="1551709"/>
            <a:ext cx="551410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C1F3B146-E3C6-AD5A-454A-CAFEB397F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2546" y="194600"/>
            <a:ext cx="462918" cy="46291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14CBC88-5E8A-4CFE-B770-2EAD73DB2961}"/>
              </a:ext>
            </a:extLst>
          </p:cNvPr>
          <p:cNvSpPr txBox="1"/>
          <p:nvPr/>
        </p:nvSpPr>
        <p:spPr>
          <a:xfrm>
            <a:off x="6500706" y="4780485"/>
            <a:ext cx="259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643;p61">
            <a:extLst>
              <a:ext uri="{FF2B5EF4-FFF2-40B4-BE49-F238E27FC236}">
                <a16:creationId xmlns:a16="http://schemas.microsoft.com/office/drawing/2014/main" id="{FE7AF6E8-8F69-4B57-81D0-A6ED80CC4C41}"/>
              </a:ext>
            </a:extLst>
          </p:cNvPr>
          <p:cNvSpPr txBox="1">
            <a:spLocks/>
          </p:cNvSpPr>
          <p:nvPr/>
        </p:nvSpPr>
        <p:spPr>
          <a:xfrm>
            <a:off x="112048" y="166615"/>
            <a:ext cx="5436697" cy="34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altLang="ru-KZ" sz="1800" kern="1200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РАСХОДНОЙ ЧАСТИ БЮДЖЕТА </a:t>
            </a:r>
            <a:br>
              <a:rPr lang="ru-RU" altLang="ru-KZ" sz="2100" dirty="0">
                <a:solidFill>
                  <a:srgbClr val="002060"/>
                </a:solidFill>
                <a:latin typeface="+mj-lt"/>
              </a:rPr>
            </a:br>
            <a:endParaRPr lang="ru-RU" sz="2100" dirty="0">
              <a:latin typeface="+mj-lt"/>
            </a:endParaRPr>
          </a:p>
        </p:txBody>
      </p:sp>
      <p:sp>
        <p:nvSpPr>
          <p:cNvPr id="11" name="Google Shape;199;p32">
            <a:extLst>
              <a:ext uri="{FF2B5EF4-FFF2-40B4-BE49-F238E27FC236}">
                <a16:creationId xmlns:a16="http://schemas.microsoft.com/office/drawing/2014/main" id="{96350B10-E731-43F3-9F45-57F60D3C625B}"/>
              </a:ext>
            </a:extLst>
          </p:cNvPr>
          <p:cNvSpPr txBox="1">
            <a:spLocks/>
          </p:cNvSpPr>
          <p:nvPr/>
        </p:nvSpPr>
        <p:spPr>
          <a:xfrm>
            <a:off x="5289792" y="866983"/>
            <a:ext cx="690012" cy="24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</a:pPr>
            <a:r>
              <a:rPr lang="ru-RU" sz="1500" dirty="0">
                <a:solidFill>
                  <a:schemeClr val="bg1"/>
                </a:solidFill>
                <a:latin typeface="+mn-lt"/>
              </a:rPr>
              <a:t>98,6%</a:t>
            </a:r>
            <a:endParaRPr lang="en" sz="15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Google Shape;632;p61">
            <a:extLst>
              <a:ext uri="{FF2B5EF4-FFF2-40B4-BE49-F238E27FC236}">
                <a16:creationId xmlns:a16="http://schemas.microsoft.com/office/drawing/2014/main" id="{FB6712D2-A638-4A81-AD1D-A00B9D0E89DD}"/>
              </a:ext>
            </a:extLst>
          </p:cNvPr>
          <p:cNvSpPr txBox="1">
            <a:spLocks/>
          </p:cNvSpPr>
          <p:nvPr/>
        </p:nvSpPr>
        <p:spPr>
          <a:xfrm>
            <a:off x="227478" y="3948817"/>
            <a:ext cx="4766400" cy="20336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endParaRPr lang="ru-RU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E9A68D9-B88B-4FA0-8C8C-FD1406380C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7478" y="779027"/>
            <a:ext cx="630931" cy="630931"/>
          </a:xfrm>
          <a:prstGeom prst="rect">
            <a:avLst/>
          </a:prstGeom>
        </p:spPr>
      </p:pic>
      <p:sp>
        <p:nvSpPr>
          <p:cNvPr id="23" name="Google Shape;631;p61">
            <a:extLst>
              <a:ext uri="{FF2B5EF4-FFF2-40B4-BE49-F238E27FC236}">
                <a16:creationId xmlns:a16="http://schemas.microsoft.com/office/drawing/2014/main" id="{B06FCDFF-2C1A-4D42-8859-AB928CB4B7ED}"/>
              </a:ext>
            </a:extLst>
          </p:cNvPr>
          <p:cNvSpPr txBox="1">
            <a:spLocks/>
          </p:cNvSpPr>
          <p:nvPr/>
        </p:nvSpPr>
        <p:spPr>
          <a:xfrm>
            <a:off x="884155" y="827366"/>
            <a:ext cx="1249736" cy="3064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0" indent="0" algn="just" defTabSz="51435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5763" indent="-128588" defTabSz="51435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3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2938" indent="-128588" defTabSz="51435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25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28588" defTabSz="51435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01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57288" indent="-128588" defTabSz="51435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01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414463" indent="-128588" defTabSz="51435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01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671638" indent="-128588" defTabSz="51435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01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928813" indent="-128588" defTabSz="51435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01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185988" indent="-128588" defTabSz="51435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013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РАСХОДЫ</a:t>
            </a:r>
          </a:p>
        </p:txBody>
      </p:sp>
      <p:sp>
        <p:nvSpPr>
          <p:cNvPr id="24" name="Google Shape;632;p61">
            <a:extLst>
              <a:ext uri="{FF2B5EF4-FFF2-40B4-BE49-F238E27FC236}">
                <a16:creationId xmlns:a16="http://schemas.microsoft.com/office/drawing/2014/main" id="{CC3A513B-71A5-40FA-9340-E9792C607D47}"/>
              </a:ext>
            </a:extLst>
          </p:cNvPr>
          <p:cNvSpPr txBox="1">
            <a:spLocks/>
          </p:cNvSpPr>
          <p:nvPr/>
        </p:nvSpPr>
        <p:spPr>
          <a:xfrm>
            <a:off x="2368021" y="784094"/>
            <a:ext cx="1249736" cy="59356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20,1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трлн тенге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 23%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0AEB5D0-9FC3-4191-B779-96450DF5DC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28988" y="107947"/>
            <a:ext cx="550664" cy="550664"/>
          </a:xfrm>
          <a:prstGeom prst="rect">
            <a:avLst/>
          </a:prstGeom>
        </p:spPr>
      </p:pic>
      <p:sp>
        <p:nvSpPr>
          <p:cNvPr id="32" name="Google Shape;199;p32">
            <a:extLst>
              <a:ext uri="{FF2B5EF4-FFF2-40B4-BE49-F238E27FC236}">
                <a16:creationId xmlns:a16="http://schemas.microsoft.com/office/drawing/2014/main" id="{56E59EEE-683B-4E32-81E8-90580015BFC1}"/>
              </a:ext>
            </a:extLst>
          </p:cNvPr>
          <p:cNvSpPr txBox="1">
            <a:spLocks/>
          </p:cNvSpPr>
          <p:nvPr/>
        </p:nvSpPr>
        <p:spPr>
          <a:xfrm>
            <a:off x="6079652" y="243226"/>
            <a:ext cx="753424" cy="24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>
              <a:buClr>
                <a:schemeClr val="dk1"/>
              </a:buClr>
              <a:buSzPts val="1100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98,6%</a:t>
            </a:r>
            <a:endParaRPr lang="e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17C35AE8-B0B7-4010-AF7B-D74F4DB44892}"/>
              </a:ext>
            </a:extLst>
          </p:cNvPr>
          <p:cNvSpPr/>
          <p:nvPr/>
        </p:nvSpPr>
        <p:spPr>
          <a:xfrm rot="10800000">
            <a:off x="2059886" y="865751"/>
            <a:ext cx="273600" cy="22326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E1EFE0-0658-4ABF-AEAE-E13C9B2F9DFB}"/>
              </a:ext>
            </a:extLst>
          </p:cNvPr>
          <p:cNvSpPr txBox="1"/>
          <p:nvPr/>
        </p:nvSpPr>
        <p:spPr>
          <a:xfrm>
            <a:off x="0" y="1623818"/>
            <a:ext cx="29779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Бюджет </a:t>
            </a:r>
            <a:r>
              <a:rPr lang="ru-RU" sz="11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социально ориентирован</a:t>
            </a:r>
            <a:endParaRPr lang="ru-RU" sz="11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Google Shape;640;p61">
            <a:extLst>
              <a:ext uri="{FF2B5EF4-FFF2-40B4-BE49-F238E27FC236}">
                <a16:creationId xmlns:a16="http://schemas.microsoft.com/office/drawing/2014/main" id="{1C543ADC-154A-4859-A91F-065679C1FFBA}"/>
              </a:ext>
            </a:extLst>
          </p:cNvPr>
          <p:cNvSpPr txBox="1">
            <a:spLocks/>
          </p:cNvSpPr>
          <p:nvPr/>
        </p:nvSpPr>
        <p:spPr>
          <a:xfrm>
            <a:off x="5613100" y="1483924"/>
            <a:ext cx="730716" cy="39051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642F3E-8715-4AC6-AB14-492E5A18FE46}"/>
              </a:ext>
            </a:extLst>
          </p:cNvPr>
          <p:cNvSpPr txBox="1"/>
          <p:nvPr/>
        </p:nvSpPr>
        <p:spPr>
          <a:xfrm>
            <a:off x="147455" y="1980924"/>
            <a:ext cx="41437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2. Обеспеченность 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«чистыми»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поступлениями</a:t>
            </a:r>
          </a:p>
          <a:p>
            <a:r>
              <a:rPr lang="ru-RU" sz="1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sz="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Нацфонда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- 28% 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9" name="Google Shape;640;p61">
            <a:extLst>
              <a:ext uri="{FF2B5EF4-FFF2-40B4-BE49-F238E27FC236}">
                <a16:creationId xmlns:a16="http://schemas.microsoft.com/office/drawing/2014/main" id="{7BAC4FF0-241C-4D88-9ECE-32BE384BFF77}"/>
              </a:ext>
            </a:extLst>
          </p:cNvPr>
          <p:cNvSpPr txBox="1">
            <a:spLocks/>
          </p:cNvSpPr>
          <p:nvPr/>
        </p:nvSpPr>
        <p:spPr>
          <a:xfrm>
            <a:off x="5625490" y="1920244"/>
            <a:ext cx="730716" cy="39051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B59B33-07FF-4184-8117-67EEF0D0DAE1}"/>
              </a:ext>
            </a:extLst>
          </p:cNvPr>
          <p:cNvSpPr txBox="1"/>
          <p:nvPr/>
        </p:nvSpPr>
        <p:spPr>
          <a:xfrm>
            <a:off x="126243" y="3301400"/>
            <a:ext cx="39864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4. Неэффективно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использовано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5D9462-1083-4E92-BB6D-E487F46C63FD}"/>
              </a:ext>
            </a:extLst>
          </p:cNvPr>
          <p:cNvSpPr txBox="1"/>
          <p:nvPr/>
        </p:nvSpPr>
        <p:spPr>
          <a:xfrm>
            <a:off x="5224144" y="3262928"/>
            <a:ext cx="14767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ontserrat"/>
              </a:rPr>
              <a:t>421 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Montserrat"/>
              </a:rPr>
              <a:t>млрд тенге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B2EA564B-1934-455D-A9CF-8889F869C114}"/>
              </a:ext>
            </a:extLst>
          </p:cNvPr>
          <p:cNvCxnSpPr>
            <a:cxnSpLocks/>
          </p:cNvCxnSpPr>
          <p:nvPr/>
        </p:nvCxnSpPr>
        <p:spPr>
          <a:xfrm>
            <a:off x="5072822" y="1483923"/>
            <a:ext cx="12619" cy="34158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90C958D-5D0C-4B2C-9A1A-4582C61581CE}"/>
              </a:ext>
            </a:extLst>
          </p:cNvPr>
          <p:cNvSpPr txBox="1"/>
          <p:nvPr/>
        </p:nvSpPr>
        <p:spPr>
          <a:xfrm>
            <a:off x="126243" y="3654009"/>
            <a:ext cx="47950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5. Неосвоение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бюджетных средств</a:t>
            </a:r>
          </a:p>
          <a:p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    Б</a:t>
            </a: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 учета корректировок в декабре неосвоение составило бы 244 млрд тенге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787368-C11E-4921-B9D4-B0909C5D6759}"/>
              </a:ext>
            </a:extLst>
          </p:cNvPr>
          <p:cNvSpPr txBox="1"/>
          <p:nvPr/>
        </p:nvSpPr>
        <p:spPr>
          <a:xfrm>
            <a:off x="5372972" y="3753210"/>
            <a:ext cx="13324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81 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 тенге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9973DB-7FFE-4BFA-B066-59F430CC0407}"/>
              </a:ext>
            </a:extLst>
          </p:cNvPr>
          <p:cNvSpPr txBox="1"/>
          <p:nvPr/>
        </p:nvSpPr>
        <p:spPr>
          <a:xfrm>
            <a:off x="5728644" y="3507781"/>
            <a:ext cx="7277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(+18%)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B2D77AF-EAC9-40F6-8688-99CA262F8371}"/>
              </a:ext>
            </a:extLst>
          </p:cNvPr>
          <p:cNvSpPr txBox="1"/>
          <p:nvPr/>
        </p:nvSpPr>
        <p:spPr>
          <a:xfrm>
            <a:off x="235069" y="2683617"/>
            <a:ext cx="37687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5FCDB7C-9DA5-43E2-BE6D-14D901FA3AF1}"/>
              </a:ext>
            </a:extLst>
          </p:cNvPr>
          <p:cNvSpPr txBox="1"/>
          <p:nvPr/>
        </p:nvSpPr>
        <p:spPr>
          <a:xfrm>
            <a:off x="147456" y="2444012"/>
            <a:ext cx="4578339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Не исполнено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67 % приходится на нераспределенный резерв Правительства.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объем был сформирован при двух корректировках бюджета в последние дни декабря 2022 года, которые ожидаемо остались неосвоенными. </a:t>
            </a:r>
            <a:endParaRPr lang="ru-RU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8ACF44-B8C8-42EA-BFFC-D8E07BD6C6BF}"/>
              </a:ext>
            </a:extLst>
          </p:cNvPr>
          <p:cNvSpPr txBox="1"/>
          <p:nvPr/>
        </p:nvSpPr>
        <p:spPr>
          <a:xfrm>
            <a:off x="5269316" y="2439346"/>
            <a:ext cx="13905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263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 тенге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BBE45E4-13C6-4ECA-96CB-9FF79DAC395E}"/>
              </a:ext>
            </a:extLst>
          </p:cNvPr>
          <p:cNvSpPr txBox="1"/>
          <p:nvPr/>
        </p:nvSpPr>
        <p:spPr>
          <a:xfrm>
            <a:off x="147456" y="4188884"/>
            <a:ext cx="48861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Нарушения, 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выявленные органами государственного аудита: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ВАП – 38 млрд тенге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Ревизионными комиссиями – 166 млрд тенге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КВГА и СВА – 34 млрд тенге</a:t>
            </a:r>
            <a:endParaRPr lang="ru-RU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0E0F2CA-05C1-4E95-978A-8D033CF6B4EF}"/>
              </a:ext>
            </a:extLst>
          </p:cNvPr>
          <p:cNvSpPr txBox="1"/>
          <p:nvPr/>
        </p:nvSpPr>
        <p:spPr>
          <a:xfrm>
            <a:off x="5298907" y="4176266"/>
            <a:ext cx="13609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238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 тенге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DEFC73-B735-4973-A317-1E121CB6B6EC}"/>
              </a:ext>
            </a:extLst>
          </p:cNvPr>
          <p:cNvSpPr txBox="1"/>
          <p:nvPr/>
        </p:nvSpPr>
        <p:spPr>
          <a:xfrm>
            <a:off x="6500706" y="4780485"/>
            <a:ext cx="259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3;p61">
            <a:extLst>
              <a:ext uri="{FF2B5EF4-FFF2-40B4-BE49-F238E27FC236}">
                <a16:creationId xmlns:a16="http://schemas.microsoft.com/office/drawing/2014/main" id="{C1F87388-C95C-464A-9667-FCF1DAC4F16E}"/>
              </a:ext>
            </a:extLst>
          </p:cNvPr>
          <p:cNvSpPr txBox="1">
            <a:spLocks/>
          </p:cNvSpPr>
          <p:nvPr/>
        </p:nvSpPr>
        <p:spPr>
          <a:xfrm>
            <a:off x="287136" y="340941"/>
            <a:ext cx="3190354" cy="76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u-RU" altLang="ru-KZ" sz="1800" kern="1200" dirty="0">
                <a:solidFill>
                  <a:srgbClr val="003B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 ДЕФИЦИТА</a:t>
            </a:r>
            <a:br>
              <a:rPr lang="ru-RU" altLang="ru-KZ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7120FBC-CBC3-4A16-935A-01158CAD2CE8}"/>
              </a:ext>
            </a:extLst>
          </p:cNvPr>
          <p:cNvCxnSpPr>
            <a:cxnSpLocks/>
          </p:cNvCxnSpPr>
          <p:nvPr/>
        </p:nvCxnSpPr>
        <p:spPr>
          <a:xfrm flipH="1">
            <a:off x="5076800" y="1630796"/>
            <a:ext cx="2" cy="3109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0749A8-1302-4B99-AAEE-D073F589A12B}"/>
              </a:ext>
            </a:extLst>
          </p:cNvPr>
          <p:cNvSpPr txBox="1"/>
          <p:nvPr/>
        </p:nvSpPr>
        <p:spPr>
          <a:xfrm>
            <a:off x="182404" y="1674336"/>
            <a:ext cx="4766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Формальное соблюдение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ненефтяного дефицита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D16DB-710E-46C0-B28E-E806267370AF}"/>
              </a:ext>
            </a:extLst>
          </p:cNvPr>
          <p:cNvSpPr txBox="1"/>
          <p:nvPr/>
        </p:nvSpPr>
        <p:spPr>
          <a:xfrm>
            <a:off x="5312063" y="1674336"/>
            <a:ext cx="13995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8,3</a:t>
            </a:r>
            <a:r>
              <a:rPr lang="ru-RU" sz="16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ВВП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C02454-889D-4AB0-8FFD-7C85458C157B}"/>
              </a:ext>
            </a:extLst>
          </p:cNvPr>
          <p:cNvSpPr txBox="1"/>
          <p:nvPr/>
        </p:nvSpPr>
        <p:spPr>
          <a:xfrm>
            <a:off x="287136" y="1844425"/>
            <a:ext cx="4212421" cy="397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обеспечено за счет увеличения его предельного значения при уточнении бюджета (с 8,1% ВВП до 10,2% к ВВП)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B6EDBC-42B6-40AB-8824-46D1741483B6}"/>
              </a:ext>
            </a:extLst>
          </p:cNvPr>
          <p:cNvSpPr txBox="1"/>
          <p:nvPr/>
        </p:nvSpPr>
        <p:spPr>
          <a:xfrm>
            <a:off x="137913" y="2419935"/>
            <a:ext cx="43093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Сокращение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финансирования дефицита за счет </a:t>
            </a:r>
            <a:r>
              <a:rPr lang="ru-RU" sz="11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внешнего </a:t>
            </a:r>
            <a:r>
              <a:rPr lang="ru-RU" sz="11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заимствования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290B35-230B-4836-B9A3-329C554938CC}"/>
              </a:ext>
            </a:extLst>
          </p:cNvPr>
          <p:cNvSpPr txBox="1"/>
          <p:nvPr/>
        </p:nvSpPr>
        <p:spPr>
          <a:xfrm>
            <a:off x="5482234" y="2403842"/>
            <a:ext cx="1107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lang="ru-RU" sz="16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1D96B-8A2B-42A8-9BB8-95D91B709C32}"/>
              </a:ext>
            </a:extLst>
          </p:cNvPr>
          <p:cNvSpPr txBox="1"/>
          <p:nvPr/>
        </p:nvSpPr>
        <p:spPr>
          <a:xfrm>
            <a:off x="137912" y="2941882"/>
            <a:ext cx="43616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Государственный долг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</a:t>
            </a:r>
            <a:r>
              <a:rPr lang="ru-RU" sz="11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безопасных пределах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E47DCE-9B16-4948-BF8E-63EFC06CE035}"/>
              </a:ext>
            </a:extLst>
          </p:cNvPr>
          <p:cNvSpPr txBox="1"/>
          <p:nvPr/>
        </p:nvSpPr>
        <p:spPr>
          <a:xfrm>
            <a:off x="5257812" y="3144595"/>
            <a:ext cx="13727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i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(25,3 трлн тенге)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95669E-FE1D-444E-A585-78CFC4EFCCF8}"/>
              </a:ext>
            </a:extLst>
          </p:cNvPr>
          <p:cNvSpPr txBox="1"/>
          <p:nvPr/>
        </p:nvSpPr>
        <p:spPr>
          <a:xfrm>
            <a:off x="5257815" y="2918494"/>
            <a:ext cx="14538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r>
              <a:rPr lang="kk-KZ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,6</a:t>
            </a:r>
            <a:r>
              <a:rPr lang="ru-RU" sz="16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ВВП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ADAADA-3E0E-4FCB-9156-FA05A6767C35}"/>
              </a:ext>
            </a:extLst>
          </p:cNvPr>
          <p:cNvSpPr txBox="1"/>
          <p:nvPr/>
        </p:nvSpPr>
        <p:spPr>
          <a:xfrm>
            <a:off x="182404" y="3151673"/>
            <a:ext cx="3477600" cy="23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предельный уровень - 32% к ВВП к 2030 году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30A716-74DE-45E8-9ED5-B66B555D794E}"/>
              </a:ext>
            </a:extLst>
          </p:cNvPr>
          <p:cNvSpPr txBox="1"/>
          <p:nvPr/>
        </p:nvSpPr>
        <p:spPr>
          <a:xfrm>
            <a:off x="169782" y="3592294"/>
            <a:ext cx="44305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Использовано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погашение и обслуживание займов 25%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всех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доходов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 расходов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республиканского бюджета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B0AC35-24BC-4B51-BD4A-F6B2390FE031}"/>
              </a:ext>
            </a:extLst>
          </p:cNvPr>
          <p:cNvSpPr txBox="1"/>
          <p:nvPr/>
        </p:nvSpPr>
        <p:spPr>
          <a:xfrm>
            <a:off x="5111048" y="3566893"/>
            <a:ext cx="15194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2,9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трлн тенге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6279E1-33E6-42C7-8A77-3CDABBFD8253}"/>
              </a:ext>
            </a:extLst>
          </p:cNvPr>
          <p:cNvSpPr txBox="1"/>
          <p:nvPr/>
        </p:nvSpPr>
        <p:spPr>
          <a:xfrm>
            <a:off x="169780" y="4186597"/>
            <a:ext cx="4430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Риск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увеличения правительственного долга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2030 году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 – 27,5% к ВВП к указанному периоду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A8A093-7FED-4564-A720-956AFF493466}"/>
              </a:ext>
            </a:extLst>
          </p:cNvPr>
          <p:cNvSpPr txBox="1"/>
          <p:nvPr/>
        </p:nvSpPr>
        <p:spPr>
          <a:xfrm>
            <a:off x="5257815" y="4176506"/>
            <a:ext cx="13316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</a:t>
            </a:r>
            <a:r>
              <a:rPr lang="ru-RU" sz="16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ВВП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80DC8-ED93-4456-8B1E-FCEADDB4361F}"/>
              </a:ext>
            </a:extLst>
          </p:cNvPr>
          <p:cNvSpPr txBox="1"/>
          <p:nvPr/>
        </p:nvSpPr>
        <p:spPr>
          <a:xfrm>
            <a:off x="3477490" y="677658"/>
            <a:ext cx="3203133" cy="60016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по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преодолению дефицита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достижению сбалансированности бюджета решаются </a:t>
            </a:r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 ЭФФЕКТИВНО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FB5CB1-A598-41AF-8FA4-32607A16E0F3}"/>
              </a:ext>
            </a:extLst>
          </p:cNvPr>
          <p:cNvSpPr txBox="1"/>
          <p:nvPr/>
        </p:nvSpPr>
        <p:spPr>
          <a:xfrm>
            <a:off x="6500706" y="4780485"/>
            <a:ext cx="259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59845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1707</Words>
  <Application>Microsoft Office PowerPoint</Application>
  <PresentationFormat>Произвольный</PresentationFormat>
  <Paragraphs>314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Wingdings</vt:lpstr>
      <vt:lpstr>Calibri Light</vt:lpstr>
      <vt:lpstr>Barlow</vt:lpstr>
      <vt:lpstr>Calibri</vt:lpstr>
      <vt:lpstr>Montserrat</vt:lpstr>
      <vt:lpstr>Arial</vt:lpstr>
      <vt:lpstr>Times New Roman</vt:lpstr>
      <vt:lpstr>Тема Office</vt:lpstr>
      <vt:lpstr>ОСНОВНЫЕ НАПРАВЛЕНИЯ Заключения Высшей аудиторской палаты  к отчету Правительства Республики Казахстан об исполнении республиканского бюджета                              за 2022 год</vt:lpstr>
      <vt:lpstr>ОСНОВНЫЕ ЗАДАЧИ ВЫСШЕЙ АУДИТОРСКОЙ ПАЛАТЫ </vt:lpstr>
      <vt:lpstr>ВНЕШНИЕ И ВНУТРЕННИЕ ФАКТОРЫ, ОКАЗЫВАЮЩИЕ НАИБОЛЕЕ СУЩЕСТВЕННОЕ ВЛИЯНИЕ НА ЭКОНОМИКУ КАЗАХСТАНА</vt:lpstr>
      <vt:lpstr>Презентация PowerPoint</vt:lpstr>
      <vt:lpstr>СДЕЛАНО ПРАВИТЕЛЬСТВОМ</vt:lpstr>
      <vt:lpstr>Презентация PowerPoint</vt:lpstr>
      <vt:lpstr>ИСПОЛНЕНИЕ ДОХОДНОЙ ЧАСТИ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 Consulting Toolkit</dc:title>
  <dc:creator>Нургуль Казден</dc:creator>
  <cp:lastModifiedBy>Ешкеева Гульмира Еркеновна</cp:lastModifiedBy>
  <cp:revision>378</cp:revision>
  <cp:lastPrinted>2023-05-15T05:16:13Z</cp:lastPrinted>
  <dcterms:modified xsi:type="dcterms:W3CDTF">2023-05-16T02:27:44Z</dcterms:modified>
</cp:coreProperties>
</file>