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74" r:id="rId4"/>
    <p:sldId id="273" r:id="rId5"/>
    <p:sldId id="275" r:id="rId6"/>
    <p:sldId id="266" r:id="rId7"/>
    <p:sldId id="263" r:id="rId8"/>
    <p:sldId id="271" r:id="rId9"/>
    <p:sldId id="270" r:id="rId10"/>
    <p:sldId id="293" r:id="rId11"/>
    <p:sldId id="294" r:id="rId12"/>
    <p:sldId id="272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B6A"/>
    <a:srgbClr val="DDAF3E"/>
    <a:srgbClr val="03ACBE"/>
    <a:srgbClr val="24B5AB"/>
    <a:srgbClr val="3E4094"/>
    <a:srgbClr val="1E657E"/>
    <a:srgbClr val="ACBDDA"/>
    <a:srgbClr val="FFFFFF"/>
    <a:srgbClr val="FC9600"/>
    <a:srgbClr val="1FB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k-KZ" sz="1400" noProof="0" dirty="0"/>
              <a:t>2021 ж. 2-ші жартыжылдық және 2022 ж. 1-ші жартыжылдық бөлінісіндегі динамика</a:t>
            </a:r>
          </a:p>
        </c:rich>
      </c:tx>
      <c:layout>
        <c:manualLayout>
          <c:xMode val="edge"/>
          <c:yMode val="edge"/>
          <c:x val="0.13901844991987292"/>
          <c:y val="2.2028259192245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13056521580635758"/>
          <c:y val="0.20592461883450852"/>
          <c:w val="0.77452737678623496"/>
          <c:h val="0.61918112114588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жылдың екінші жартыжылдығы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Қанағаттандырылды</c:v>
                </c:pt>
                <c:pt idx="1">
                  <c:v>Бас тартылды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7-47C4-9BAD-8659719CFB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жылдың бірінші жартыжылдығы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Қанағаттандырылды</c:v>
                </c:pt>
                <c:pt idx="1">
                  <c:v>Бас тартылды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7-47C4-9BAD-8659719CF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4886016"/>
        <c:axId val="148652032"/>
      </c:barChart>
      <c:catAx>
        <c:axId val="1448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8652032"/>
        <c:crosses val="autoZero"/>
        <c:auto val="1"/>
        <c:lblAlgn val="ctr"/>
        <c:lblOffset val="100"/>
        <c:noMultiLvlLbl val="0"/>
      </c:catAx>
      <c:valAx>
        <c:axId val="1486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48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16343537930964"/>
          <c:y val="0.896282745715547"/>
          <c:w val="0.55750303177409577"/>
          <c:h val="8.1688995092207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k-KZ" sz="1400" b="1" i="0" baseline="0" noProof="0" dirty="0">
                <a:effectLst/>
              </a:rPr>
              <a:t>2022 ж. 2-ші жартыжылдық және 2023 ж. 1-ші жартыжылдық бөлінісіндегі динамика</a:t>
            </a:r>
            <a:endParaRPr lang="kk-KZ" sz="1200" noProof="0" dirty="0">
              <a:effectLst/>
            </a:endParaRPr>
          </a:p>
        </c:rich>
      </c:tx>
      <c:layout>
        <c:manualLayout>
          <c:xMode val="edge"/>
          <c:yMode val="edge"/>
          <c:x val="0.10087969718116262"/>
          <c:y val="3.6713765320408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13056521580635758"/>
          <c:y val="0.23896700762287626"/>
          <c:w val="0.77452737678623507"/>
          <c:h val="0.58613873235751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жылдың екінші жартыжылдығы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Қанағаттандырылды</c:v>
                </c:pt>
                <c:pt idx="1">
                  <c:v>Бас тартылды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1-43B0-BE5E-B140CF8FA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жылдың бірінші жартыжылдығы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Қанағаттандырылды</c:v>
                </c:pt>
                <c:pt idx="1">
                  <c:v>Бас тартылды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1-43B0-BE5E-B140CF8FA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8920192"/>
        <c:axId val="148921728"/>
      </c:barChart>
      <c:catAx>
        <c:axId val="1489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8921728"/>
        <c:crosses val="autoZero"/>
        <c:auto val="1"/>
        <c:lblAlgn val="ctr"/>
        <c:lblOffset val="100"/>
        <c:noMultiLvlLbl val="0"/>
      </c:catAx>
      <c:valAx>
        <c:axId val="1489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892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92087230507692"/>
          <c:y val="0.90362549877962861"/>
          <c:w val="0.54874559484832852"/>
          <c:h val="7.4346242028126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Бас тартылды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529516200621429E-2"/>
                  <c:y val="7.175495042385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34-4419-9805-2126827D5708}"/>
                </c:ext>
              </c:extLst>
            </c:dLbl>
            <c:dLbl>
              <c:idx val="1"/>
              <c:layout>
                <c:manualLayout>
                  <c:x val="-1.5978695073235686E-2"/>
                  <c:y val="4.5662241178815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34-4419-9805-2126827D5708}"/>
                </c:ext>
              </c:extLst>
            </c:dLbl>
            <c:dLbl>
              <c:idx val="2"/>
              <c:layout>
                <c:manualLayout>
                  <c:x val="-1.7754105636928544E-2"/>
                  <c:y val="4.8923829834444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34-4419-9805-2126827D5708}"/>
                </c:ext>
              </c:extLst>
            </c:dLbl>
            <c:dLbl>
              <c:idx val="3"/>
              <c:layout>
                <c:manualLayout>
                  <c:x val="-1.5978695073235814E-2"/>
                  <c:y val="5.218541849007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34-4419-9805-2126827D5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ж. 2-жартыжылдығы </c:v>
                </c:pt>
                <c:pt idx="1">
                  <c:v>2022 ж. 1-жартыжылдығы</c:v>
                </c:pt>
                <c:pt idx="2">
                  <c:v>2022 ж. 2-жартыжылдығы</c:v>
                </c:pt>
                <c:pt idx="3">
                  <c:v>2023 ж. 1-жартыжылдығы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</c:v>
                </c:pt>
                <c:pt idx="1">
                  <c:v>0.44</c:v>
                </c:pt>
                <c:pt idx="2">
                  <c:v>0.42</c:v>
                </c:pt>
                <c:pt idx="3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4-4419-9805-2126827D57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Қанағаттандырылды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5508211273857083E-3"/>
                  <c:y val="-4.566224117881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34-4419-9805-2126827D5708}"/>
                </c:ext>
              </c:extLst>
            </c:dLbl>
            <c:dLbl>
              <c:idx val="1"/>
              <c:layout>
                <c:manualLayout>
                  <c:x val="-7.1016422547714175E-3"/>
                  <c:y val="-3.913906386755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34-4419-9805-2126827D5708}"/>
                </c:ext>
              </c:extLst>
            </c:dLbl>
            <c:dLbl>
              <c:idx val="2"/>
              <c:layout>
                <c:manualLayout>
                  <c:x val="-1.0652463382157256E-2"/>
                  <c:y val="-4.240065252318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34-4419-9805-2126827D5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ж. 2-жартыжылдығы </c:v>
                </c:pt>
                <c:pt idx="1">
                  <c:v>2022 ж. 1-жартыжылдығы</c:v>
                </c:pt>
                <c:pt idx="2">
                  <c:v>2022 ж. 2-жартыжылдығы</c:v>
                </c:pt>
                <c:pt idx="3">
                  <c:v>2023 ж. 1-жартыжылдығы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0.52</c:v>
                </c:pt>
                <c:pt idx="1">
                  <c:v>0.56000000000000005</c:v>
                </c:pt>
                <c:pt idx="2">
                  <c:v>0.57999999999999996</c:v>
                </c:pt>
                <c:pt idx="3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4-4419-9805-2126827D5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26688"/>
        <c:axId val="149028224"/>
      </c:lineChart>
      <c:catAx>
        <c:axId val="14902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9028224"/>
        <c:crosses val="autoZero"/>
        <c:auto val="1"/>
        <c:lblAlgn val="ctr"/>
        <c:lblOffset val="100"/>
        <c:noMultiLvlLbl val="0"/>
      </c:catAx>
      <c:valAx>
        <c:axId val="14902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902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492FA-F047-4C60-A86D-674147A9E31C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59F3E4-3432-4EB7-AEA8-10DF64177279}">
      <dgm:prSet phldrT="[Текст]"/>
      <dgm:spPr>
        <a:solidFill>
          <a:srgbClr val="3E4094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1. МО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заң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қызметінің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</a:t>
          </a:r>
          <a:r>
            <a:rPr lang="kk-KZ" b="1" dirty="0"/>
            <a:t>ӘРПК қолдану тәжірибесін жалпылау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CD7F72CE-08AE-4FDA-87E8-5836BA0F828C}" type="parTrans" cxnId="{1663B7BD-9CAB-4084-8DCB-4EF390F68F0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BA25D2E8-475E-4E02-8C06-9D715DB8BAEF}" type="sibTrans" cxnId="{1663B7BD-9CAB-4084-8DCB-4EF390F68F0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981E49D-1E6F-4436-A92A-1CA42415728D}">
      <dgm:prSet phldrT="[Текст]" custT="1"/>
      <dgm:spPr>
        <a:solidFill>
          <a:srgbClr val="C5AB6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Тоқсанына бір рет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gm:t>
    </dgm:pt>
    <dgm:pt modelId="{3BDB4617-92B0-4EDA-BC83-D9737C5F02E6}" type="parTrans" cxnId="{D9C32857-96D5-4B57-B602-B306D1B452E7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78DEF36-E14D-4C04-A67F-85A6B629A107}" type="sibTrans" cxnId="{D9C32857-96D5-4B57-B602-B306D1B452E7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9956209-248A-408D-AA76-DAFD9E2438E8}">
      <dgm:prSet phldrT="[Текст]"/>
      <dgm:spPr>
        <a:solidFill>
          <a:srgbClr val="3E4094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2. </a:t>
          </a:r>
          <a:r>
            <a:rPr lang="kk-KZ" b="1" dirty="0"/>
            <a:t>Қорытындыларды Әділетминіне жолдау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DFF28E1-3F0A-44FC-9007-B07DC96A5526}" type="parTrans" cxnId="{78399D6F-DCD6-411D-BDDC-FAEEBB7E98C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AA6D135-6E3D-414B-9A5E-DA4B261A88FD}" type="sibTrans" cxnId="{78399D6F-DCD6-411D-BDDC-FAEEBB7E98C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7F5EF8F-A92D-41BD-93B5-1379CF07608A}">
      <dgm:prSet phldrT="[Текст]" custT="1"/>
      <dgm:spPr>
        <a:solidFill>
          <a:srgbClr val="C5AB6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Қолдану практикасын жетілдіру бойынша жалпылау және ұсыныстар жіберу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gm:t>
    </dgm:pt>
    <dgm:pt modelId="{349A4D6D-54D5-43B7-9190-1E57BB0EF9FF}" type="parTrans" cxnId="{A026B142-D9AA-46F2-B4C7-830F5A4FE88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428306D-E6E9-49D7-80EB-B492448DF795}" type="sibTrans" cxnId="{A026B142-D9AA-46F2-B4C7-830F5A4FE88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BA8F41BB-BD07-433E-9133-E05E74B59190}">
      <dgm:prSet phldrT="[Текст]"/>
      <dgm:spPr>
        <a:solidFill>
          <a:srgbClr val="3E4094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3. </a:t>
          </a:r>
          <a:r>
            <a:rPr lang="kk-KZ" b="1" dirty="0"/>
            <a:t>Әділетмині мен БП ұсынылған ақпаратты бірлесіп қарауы (оның ішінде Үйлестіру кеңесінде)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CD2920B2-0B30-425C-8C8D-F07CC094D869}" type="parTrans" cxnId="{336942D2-1B0B-4254-BD7E-25145294540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677272D2-BB62-4321-99C2-C439FA1A327E}" type="sibTrans" cxnId="{336942D2-1B0B-4254-BD7E-25145294540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B41EBFEA-77C5-4BBF-97C2-CF7C0837915E}">
      <dgm:prSet phldrT="[Текст]" custT="1"/>
      <dgm:spPr>
        <a:solidFill>
          <a:srgbClr val="C5AB6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МО заң қызметінің ұсыныстарын зерттеу және қорытынды жасау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gm:t>
    </dgm:pt>
    <dgm:pt modelId="{260E6D44-B424-49CD-96BA-AB52A53D67AE}" type="parTrans" cxnId="{6FE27503-24B4-469E-BB5C-76446F5970D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D1DB79B0-A29B-4C89-904C-46F2BE5A4530}" type="sibTrans" cxnId="{6FE27503-24B4-469E-BB5C-76446F5970D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97454D4-F647-4D68-859D-C5BDD62F702C}">
      <dgm:prSet phldrT="[Текст]"/>
      <dgm:spPr>
        <a:solidFill>
          <a:srgbClr val="3E4094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4. </a:t>
          </a:r>
          <a:r>
            <a:rPr lang="kk-KZ" b="1" dirty="0"/>
            <a:t>Нормативтік түзетулер қажет болған жағдайда-Әділетмині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629A4D1-E037-4742-A7E8-31378FA016A5}" type="parTrans" cxnId="{992B4623-543F-4D39-A089-A3008EF26CF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2F6F5F5-DC91-4BE9-B41F-891EB26DA0FA}" type="sibTrans" cxnId="{992B4623-543F-4D39-A089-A3008EF26CF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66F0FC0-396B-4119-AF63-3C9795854408}">
      <dgm:prSet phldrT="[Текст]" custT="1"/>
      <dgm:spPr>
        <a:solidFill>
          <a:srgbClr val="C5AB6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Құқықтық мониторинг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gm:t>
    </dgm:pt>
    <dgm:pt modelId="{635A7051-E4CB-4360-B933-B3E733A0EFF0}" type="parTrans" cxnId="{00F64F91-5553-4FC2-8ABB-4AED25E55AF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63C5D76-1B56-4373-871E-10C614481E42}" type="sibTrans" cxnId="{00F64F91-5553-4FC2-8ABB-4AED25E55AF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B811508C-FB9A-4C72-9B6E-16B8E7B12935}">
      <dgm:prSet phldrT="[Текст]"/>
      <dgm:spPr>
        <a:solidFill>
          <a:srgbClr val="3E4094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5. </a:t>
          </a:r>
          <a:r>
            <a:rPr lang="kk-KZ" b="1" dirty="0"/>
            <a:t>Ден қоюдың өзге де шараларын қабылдау қажет болған жағдайда-БП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43567DD-C1DF-4C74-A21C-34DB587D4659}" type="parTrans" cxnId="{247C4994-8328-42AD-8C80-51FBC3DDA56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C069A40-37A4-48D0-9BA6-7E1D1EEBDCCD}" type="sibTrans" cxnId="{247C4994-8328-42AD-8C80-51FBC3DDA56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8110A14-B888-4EB8-9EF9-0DB4319EAEE9}">
      <dgm:prSet phldrT="[Текст]" custT="1"/>
      <dgm:spPr>
        <a:solidFill>
          <a:srgbClr val="C5AB6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Прокурорлық ден қою актілері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gm:t>
    </dgm:pt>
    <dgm:pt modelId="{D07EC884-D2F5-42AD-8F06-C5B6E5FD8187}" type="parTrans" cxnId="{0F77FE92-3F72-402D-A826-312432CA63C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E0C4838-FF49-4937-B011-8F9F7A4B9B27}" type="sibTrans" cxnId="{0F77FE92-3F72-402D-A826-312432CA63C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4AA0BCF-F913-413D-885D-1376D2248783}" type="pres">
      <dgm:prSet presAssocID="{96B492FA-F047-4C60-A86D-674147A9E31C}" presName="Name0" presStyleCnt="0">
        <dgm:presLayoutVars>
          <dgm:dir/>
          <dgm:animLvl val="lvl"/>
          <dgm:resizeHandles val="exact"/>
        </dgm:presLayoutVars>
      </dgm:prSet>
      <dgm:spPr/>
    </dgm:pt>
    <dgm:pt modelId="{0206890A-06A1-4BF4-A8E8-BF174244B31B}" type="pres">
      <dgm:prSet presAssocID="{4359F3E4-3432-4EB7-AEA8-10DF64177279}" presName="linNode" presStyleCnt="0"/>
      <dgm:spPr/>
    </dgm:pt>
    <dgm:pt modelId="{8C4F6DE1-ADAF-4264-A44D-1582560ED3FF}" type="pres">
      <dgm:prSet presAssocID="{4359F3E4-3432-4EB7-AEA8-10DF6417727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934E2E2-58B8-4D08-A453-C0C4CB8072F4}" type="pres">
      <dgm:prSet presAssocID="{4359F3E4-3432-4EB7-AEA8-10DF64177279}" presName="descendantText" presStyleLbl="alignAccFollowNode1" presStyleIdx="0" presStyleCnt="5" custLinFactNeighborX="-3463" custLinFactNeighborY="-2398">
        <dgm:presLayoutVars>
          <dgm:bulletEnabled val="1"/>
        </dgm:presLayoutVars>
      </dgm:prSet>
      <dgm:spPr/>
    </dgm:pt>
    <dgm:pt modelId="{D0146A21-3CA8-401A-97D9-53A8CAAF96E0}" type="pres">
      <dgm:prSet presAssocID="{BA25D2E8-475E-4E02-8C06-9D715DB8BAEF}" presName="sp" presStyleCnt="0"/>
      <dgm:spPr/>
    </dgm:pt>
    <dgm:pt modelId="{80C7FBE8-6882-4A23-B02F-BCBA7CE4C319}" type="pres">
      <dgm:prSet presAssocID="{29956209-248A-408D-AA76-DAFD9E2438E8}" presName="linNode" presStyleCnt="0"/>
      <dgm:spPr/>
    </dgm:pt>
    <dgm:pt modelId="{DB843E0E-3D51-48DB-B7E0-6691EBFFEE90}" type="pres">
      <dgm:prSet presAssocID="{29956209-248A-408D-AA76-DAFD9E2438E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49B14D1-66B3-4FB7-B024-3B59BD260D76}" type="pres">
      <dgm:prSet presAssocID="{29956209-248A-408D-AA76-DAFD9E2438E8}" presName="descendantText" presStyleLbl="alignAccFollowNode1" presStyleIdx="1" presStyleCnt="5">
        <dgm:presLayoutVars>
          <dgm:bulletEnabled val="1"/>
        </dgm:presLayoutVars>
      </dgm:prSet>
      <dgm:spPr/>
    </dgm:pt>
    <dgm:pt modelId="{95992A15-4996-4EA9-B9D1-FD36AE48B4B1}" type="pres">
      <dgm:prSet presAssocID="{EAA6D135-6E3D-414B-9A5E-DA4B261A88FD}" presName="sp" presStyleCnt="0"/>
      <dgm:spPr/>
    </dgm:pt>
    <dgm:pt modelId="{2BB1C2F0-E776-4FB1-B25C-728ED50E0C49}" type="pres">
      <dgm:prSet presAssocID="{BA8F41BB-BD07-433E-9133-E05E74B59190}" presName="linNode" presStyleCnt="0"/>
      <dgm:spPr/>
    </dgm:pt>
    <dgm:pt modelId="{BF60B933-760C-4E82-9C5F-7B2D9ABF9DD5}" type="pres">
      <dgm:prSet presAssocID="{BA8F41BB-BD07-433E-9133-E05E74B5919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E0E634F-8464-40A3-BD15-EEB5E8591BB1}" type="pres">
      <dgm:prSet presAssocID="{BA8F41BB-BD07-433E-9133-E05E74B59190}" presName="descendantText" presStyleLbl="alignAccFollowNode1" presStyleIdx="2" presStyleCnt="5">
        <dgm:presLayoutVars>
          <dgm:bulletEnabled val="1"/>
        </dgm:presLayoutVars>
      </dgm:prSet>
      <dgm:spPr/>
    </dgm:pt>
    <dgm:pt modelId="{FDFD55AA-922C-4847-9F3C-0E8A604BE980}" type="pres">
      <dgm:prSet presAssocID="{677272D2-BB62-4321-99C2-C439FA1A327E}" presName="sp" presStyleCnt="0"/>
      <dgm:spPr/>
    </dgm:pt>
    <dgm:pt modelId="{F5FC9504-89C8-4ADA-BC99-5E518818635B}" type="pres">
      <dgm:prSet presAssocID="{797454D4-F647-4D68-859D-C5BDD62F702C}" presName="linNode" presStyleCnt="0"/>
      <dgm:spPr/>
    </dgm:pt>
    <dgm:pt modelId="{79CD7AD7-0C01-41CC-BD80-4BD0ACB74851}" type="pres">
      <dgm:prSet presAssocID="{797454D4-F647-4D68-859D-C5BDD62F702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82737DC-BCA3-409E-888C-A95A1D009B79}" type="pres">
      <dgm:prSet presAssocID="{797454D4-F647-4D68-859D-C5BDD62F702C}" presName="descendantText" presStyleLbl="alignAccFollowNode1" presStyleIdx="3" presStyleCnt="5">
        <dgm:presLayoutVars>
          <dgm:bulletEnabled val="1"/>
        </dgm:presLayoutVars>
      </dgm:prSet>
      <dgm:spPr/>
    </dgm:pt>
    <dgm:pt modelId="{DBF503B4-E6BF-4EBB-B475-D9F4FA5BBA54}" type="pres">
      <dgm:prSet presAssocID="{72F6F5F5-DC91-4BE9-B41F-891EB26DA0FA}" presName="sp" presStyleCnt="0"/>
      <dgm:spPr/>
    </dgm:pt>
    <dgm:pt modelId="{45E1BAED-A217-4EDA-BBA7-57AA2FADACE2}" type="pres">
      <dgm:prSet presAssocID="{B811508C-FB9A-4C72-9B6E-16B8E7B12935}" presName="linNode" presStyleCnt="0"/>
      <dgm:spPr/>
    </dgm:pt>
    <dgm:pt modelId="{220C0F50-5253-46B3-B59F-9A43AE4C5341}" type="pres">
      <dgm:prSet presAssocID="{B811508C-FB9A-4C72-9B6E-16B8E7B1293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20F1763C-09DD-4986-AB73-F35D1B6399F7}" type="pres">
      <dgm:prSet presAssocID="{B811508C-FB9A-4C72-9B6E-16B8E7B1293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FE27503-24B4-469E-BB5C-76446F5970DB}" srcId="{BA8F41BB-BD07-433E-9133-E05E74B59190}" destId="{B41EBFEA-77C5-4BBF-97C2-CF7C0837915E}" srcOrd="0" destOrd="0" parTransId="{260E6D44-B424-49CD-96BA-AB52A53D67AE}" sibTransId="{D1DB79B0-A29B-4C89-904C-46F2BE5A4530}"/>
    <dgm:cxn modelId="{67B2060A-BC01-4AC3-8EA2-C814DA435FCB}" type="presOf" srcId="{B41EBFEA-77C5-4BBF-97C2-CF7C0837915E}" destId="{5E0E634F-8464-40A3-BD15-EEB5E8591BB1}" srcOrd="0" destOrd="0" presId="urn:microsoft.com/office/officeart/2005/8/layout/vList5"/>
    <dgm:cxn modelId="{992B4623-543F-4D39-A089-A3008EF26CF0}" srcId="{96B492FA-F047-4C60-A86D-674147A9E31C}" destId="{797454D4-F647-4D68-859D-C5BDD62F702C}" srcOrd="3" destOrd="0" parTransId="{1629A4D1-E037-4742-A7E8-31378FA016A5}" sibTransId="{72F6F5F5-DC91-4BE9-B41F-891EB26DA0FA}"/>
    <dgm:cxn modelId="{BA490830-2F6D-4620-B31C-B7C9895D7C77}" type="presOf" srcId="{B811508C-FB9A-4C72-9B6E-16B8E7B12935}" destId="{220C0F50-5253-46B3-B59F-9A43AE4C5341}" srcOrd="0" destOrd="0" presId="urn:microsoft.com/office/officeart/2005/8/layout/vList5"/>
    <dgm:cxn modelId="{A026B142-D9AA-46F2-B4C7-830F5A4FE881}" srcId="{29956209-248A-408D-AA76-DAFD9E2438E8}" destId="{27F5EF8F-A92D-41BD-93B5-1379CF07608A}" srcOrd="0" destOrd="0" parTransId="{349A4D6D-54D5-43B7-9190-1E57BB0EF9FF}" sibTransId="{A428306D-E6E9-49D7-80EB-B492448DF795}"/>
    <dgm:cxn modelId="{383F4B44-07F1-47B0-9B88-605237398C0A}" type="presOf" srcId="{08110A14-B888-4EB8-9EF9-0DB4319EAEE9}" destId="{20F1763C-09DD-4986-AB73-F35D1B6399F7}" srcOrd="0" destOrd="0" presId="urn:microsoft.com/office/officeart/2005/8/layout/vList5"/>
    <dgm:cxn modelId="{F8C8156E-5654-4BAF-91BD-D5AC3AA13AEF}" type="presOf" srcId="{166F0FC0-396B-4119-AF63-3C9795854408}" destId="{282737DC-BCA3-409E-888C-A95A1D009B79}" srcOrd="0" destOrd="0" presId="urn:microsoft.com/office/officeart/2005/8/layout/vList5"/>
    <dgm:cxn modelId="{78399D6F-DCD6-411D-BDDC-FAEEBB7E98CE}" srcId="{96B492FA-F047-4C60-A86D-674147A9E31C}" destId="{29956209-248A-408D-AA76-DAFD9E2438E8}" srcOrd="1" destOrd="0" parTransId="{5DFF28E1-3F0A-44FC-9007-B07DC96A5526}" sibTransId="{EAA6D135-6E3D-414B-9A5E-DA4B261A88FD}"/>
    <dgm:cxn modelId="{64DB6070-634E-4536-99B3-C2FF4E18A211}" type="presOf" srcId="{4359F3E4-3432-4EB7-AEA8-10DF64177279}" destId="{8C4F6DE1-ADAF-4264-A44D-1582560ED3FF}" srcOrd="0" destOrd="0" presId="urn:microsoft.com/office/officeart/2005/8/layout/vList5"/>
    <dgm:cxn modelId="{D9C32857-96D5-4B57-B602-B306D1B452E7}" srcId="{4359F3E4-3432-4EB7-AEA8-10DF64177279}" destId="{0981E49D-1E6F-4436-A92A-1CA42415728D}" srcOrd="0" destOrd="0" parTransId="{3BDB4617-92B0-4EDA-BC83-D9737C5F02E6}" sibTransId="{178DEF36-E14D-4C04-A67F-85A6B629A107}"/>
    <dgm:cxn modelId="{00F64F91-5553-4FC2-8ABB-4AED25E55AF9}" srcId="{797454D4-F647-4D68-859D-C5BDD62F702C}" destId="{166F0FC0-396B-4119-AF63-3C9795854408}" srcOrd="0" destOrd="0" parTransId="{635A7051-E4CB-4360-B933-B3E733A0EFF0}" sibTransId="{963C5D76-1B56-4373-871E-10C614481E42}"/>
    <dgm:cxn modelId="{0F77FE92-3F72-402D-A826-312432CA63CD}" srcId="{B811508C-FB9A-4C72-9B6E-16B8E7B12935}" destId="{08110A14-B888-4EB8-9EF9-0DB4319EAEE9}" srcOrd="0" destOrd="0" parTransId="{D07EC884-D2F5-42AD-8F06-C5B6E5FD8187}" sibTransId="{2E0C4838-FF49-4937-B011-8F9F7A4B9B27}"/>
    <dgm:cxn modelId="{247C4994-8328-42AD-8C80-51FBC3DDA56C}" srcId="{96B492FA-F047-4C60-A86D-674147A9E31C}" destId="{B811508C-FB9A-4C72-9B6E-16B8E7B12935}" srcOrd="4" destOrd="0" parTransId="{243567DD-C1DF-4C74-A21C-34DB587D4659}" sibTransId="{7C069A40-37A4-48D0-9BA6-7E1D1EEBDCCD}"/>
    <dgm:cxn modelId="{9423BDBC-0E63-4BAC-B659-62E30AD6C4DD}" type="presOf" srcId="{BA8F41BB-BD07-433E-9133-E05E74B59190}" destId="{BF60B933-760C-4E82-9C5F-7B2D9ABF9DD5}" srcOrd="0" destOrd="0" presId="urn:microsoft.com/office/officeart/2005/8/layout/vList5"/>
    <dgm:cxn modelId="{1663B7BD-9CAB-4084-8DCB-4EF390F68F0E}" srcId="{96B492FA-F047-4C60-A86D-674147A9E31C}" destId="{4359F3E4-3432-4EB7-AEA8-10DF64177279}" srcOrd="0" destOrd="0" parTransId="{CD7F72CE-08AE-4FDA-87E8-5836BA0F828C}" sibTransId="{BA25D2E8-475E-4E02-8C06-9D715DB8BAEF}"/>
    <dgm:cxn modelId="{F1C833CF-65A2-46B4-9EB4-981C322CD930}" type="presOf" srcId="{29956209-248A-408D-AA76-DAFD9E2438E8}" destId="{DB843E0E-3D51-48DB-B7E0-6691EBFFEE90}" srcOrd="0" destOrd="0" presId="urn:microsoft.com/office/officeart/2005/8/layout/vList5"/>
    <dgm:cxn modelId="{336942D2-1B0B-4254-BD7E-251452945400}" srcId="{96B492FA-F047-4C60-A86D-674147A9E31C}" destId="{BA8F41BB-BD07-433E-9133-E05E74B59190}" srcOrd="2" destOrd="0" parTransId="{CD2920B2-0B30-425C-8C8D-F07CC094D869}" sibTransId="{677272D2-BB62-4321-99C2-C439FA1A327E}"/>
    <dgm:cxn modelId="{B9FD10E2-4BAB-4264-9DB9-95FD16383ABF}" type="presOf" srcId="{27F5EF8F-A92D-41BD-93B5-1379CF07608A}" destId="{449B14D1-66B3-4FB7-B024-3B59BD260D76}" srcOrd="0" destOrd="0" presId="urn:microsoft.com/office/officeart/2005/8/layout/vList5"/>
    <dgm:cxn modelId="{6BE8ACF2-A16A-4267-9E28-46F1FBFCC0FE}" type="presOf" srcId="{797454D4-F647-4D68-859D-C5BDD62F702C}" destId="{79CD7AD7-0C01-41CC-BD80-4BD0ACB74851}" srcOrd="0" destOrd="0" presId="urn:microsoft.com/office/officeart/2005/8/layout/vList5"/>
    <dgm:cxn modelId="{1F06D2F7-5AB4-4F5A-906A-6726DAAF8EA7}" type="presOf" srcId="{96B492FA-F047-4C60-A86D-674147A9E31C}" destId="{94AA0BCF-F913-413D-885D-1376D2248783}" srcOrd="0" destOrd="0" presId="urn:microsoft.com/office/officeart/2005/8/layout/vList5"/>
    <dgm:cxn modelId="{831F81FC-6683-456C-9524-18BFBF742629}" type="presOf" srcId="{0981E49D-1E6F-4436-A92A-1CA42415728D}" destId="{9934E2E2-58B8-4D08-A453-C0C4CB8072F4}" srcOrd="0" destOrd="0" presId="urn:microsoft.com/office/officeart/2005/8/layout/vList5"/>
    <dgm:cxn modelId="{A9FC5872-0F4E-4A2D-BF69-5E5FBBF5F8F9}" type="presParOf" srcId="{94AA0BCF-F913-413D-885D-1376D2248783}" destId="{0206890A-06A1-4BF4-A8E8-BF174244B31B}" srcOrd="0" destOrd="0" presId="urn:microsoft.com/office/officeart/2005/8/layout/vList5"/>
    <dgm:cxn modelId="{E7E92ACC-A370-48EC-B527-5E8E05827855}" type="presParOf" srcId="{0206890A-06A1-4BF4-A8E8-BF174244B31B}" destId="{8C4F6DE1-ADAF-4264-A44D-1582560ED3FF}" srcOrd="0" destOrd="0" presId="urn:microsoft.com/office/officeart/2005/8/layout/vList5"/>
    <dgm:cxn modelId="{54E6261D-0249-4602-9F4C-105F465D57CD}" type="presParOf" srcId="{0206890A-06A1-4BF4-A8E8-BF174244B31B}" destId="{9934E2E2-58B8-4D08-A453-C0C4CB8072F4}" srcOrd="1" destOrd="0" presId="urn:microsoft.com/office/officeart/2005/8/layout/vList5"/>
    <dgm:cxn modelId="{90AD87BD-5E96-42BD-8E28-25AB0A67DF86}" type="presParOf" srcId="{94AA0BCF-F913-413D-885D-1376D2248783}" destId="{D0146A21-3CA8-401A-97D9-53A8CAAF96E0}" srcOrd="1" destOrd="0" presId="urn:microsoft.com/office/officeart/2005/8/layout/vList5"/>
    <dgm:cxn modelId="{4F91F8B4-80AB-4D5F-92B9-4BC726E89405}" type="presParOf" srcId="{94AA0BCF-F913-413D-885D-1376D2248783}" destId="{80C7FBE8-6882-4A23-B02F-BCBA7CE4C319}" srcOrd="2" destOrd="0" presId="urn:microsoft.com/office/officeart/2005/8/layout/vList5"/>
    <dgm:cxn modelId="{364F13D8-CDC0-4E3A-BA4B-C59F3D1C4F6A}" type="presParOf" srcId="{80C7FBE8-6882-4A23-B02F-BCBA7CE4C319}" destId="{DB843E0E-3D51-48DB-B7E0-6691EBFFEE90}" srcOrd="0" destOrd="0" presId="urn:microsoft.com/office/officeart/2005/8/layout/vList5"/>
    <dgm:cxn modelId="{633A14AB-7B2F-488B-9E26-5D95CAE751AA}" type="presParOf" srcId="{80C7FBE8-6882-4A23-B02F-BCBA7CE4C319}" destId="{449B14D1-66B3-4FB7-B024-3B59BD260D76}" srcOrd="1" destOrd="0" presId="urn:microsoft.com/office/officeart/2005/8/layout/vList5"/>
    <dgm:cxn modelId="{3542605B-6015-4672-94AF-E5E2F4912409}" type="presParOf" srcId="{94AA0BCF-F913-413D-885D-1376D2248783}" destId="{95992A15-4996-4EA9-B9D1-FD36AE48B4B1}" srcOrd="3" destOrd="0" presId="urn:microsoft.com/office/officeart/2005/8/layout/vList5"/>
    <dgm:cxn modelId="{0B962629-885B-4D87-B111-88750B140EE6}" type="presParOf" srcId="{94AA0BCF-F913-413D-885D-1376D2248783}" destId="{2BB1C2F0-E776-4FB1-B25C-728ED50E0C49}" srcOrd="4" destOrd="0" presId="urn:microsoft.com/office/officeart/2005/8/layout/vList5"/>
    <dgm:cxn modelId="{9AAF8A60-F863-4FAA-AED6-2BE6EA40787E}" type="presParOf" srcId="{2BB1C2F0-E776-4FB1-B25C-728ED50E0C49}" destId="{BF60B933-760C-4E82-9C5F-7B2D9ABF9DD5}" srcOrd="0" destOrd="0" presId="urn:microsoft.com/office/officeart/2005/8/layout/vList5"/>
    <dgm:cxn modelId="{FDB85B4D-6F97-4945-9DBE-2D5B8A4B1F5A}" type="presParOf" srcId="{2BB1C2F0-E776-4FB1-B25C-728ED50E0C49}" destId="{5E0E634F-8464-40A3-BD15-EEB5E8591BB1}" srcOrd="1" destOrd="0" presId="urn:microsoft.com/office/officeart/2005/8/layout/vList5"/>
    <dgm:cxn modelId="{922B43A4-3E66-4352-99F1-6C41F458B48C}" type="presParOf" srcId="{94AA0BCF-F913-413D-885D-1376D2248783}" destId="{FDFD55AA-922C-4847-9F3C-0E8A604BE980}" srcOrd="5" destOrd="0" presId="urn:microsoft.com/office/officeart/2005/8/layout/vList5"/>
    <dgm:cxn modelId="{DBAFC33F-8D17-449F-8C14-863748E41556}" type="presParOf" srcId="{94AA0BCF-F913-413D-885D-1376D2248783}" destId="{F5FC9504-89C8-4ADA-BC99-5E518818635B}" srcOrd="6" destOrd="0" presId="urn:microsoft.com/office/officeart/2005/8/layout/vList5"/>
    <dgm:cxn modelId="{95A118C3-5738-4694-B866-0CE67CC31513}" type="presParOf" srcId="{F5FC9504-89C8-4ADA-BC99-5E518818635B}" destId="{79CD7AD7-0C01-41CC-BD80-4BD0ACB74851}" srcOrd="0" destOrd="0" presId="urn:microsoft.com/office/officeart/2005/8/layout/vList5"/>
    <dgm:cxn modelId="{E31BF196-7511-45D5-88A4-EC51A7D439C5}" type="presParOf" srcId="{F5FC9504-89C8-4ADA-BC99-5E518818635B}" destId="{282737DC-BCA3-409E-888C-A95A1D009B79}" srcOrd="1" destOrd="0" presId="urn:microsoft.com/office/officeart/2005/8/layout/vList5"/>
    <dgm:cxn modelId="{D962AD16-9F89-4DB8-976C-B9588EC204C2}" type="presParOf" srcId="{94AA0BCF-F913-413D-885D-1376D2248783}" destId="{DBF503B4-E6BF-4EBB-B475-D9F4FA5BBA54}" srcOrd="7" destOrd="0" presId="urn:microsoft.com/office/officeart/2005/8/layout/vList5"/>
    <dgm:cxn modelId="{B50C64A5-386B-4145-B426-8E34C002C385}" type="presParOf" srcId="{94AA0BCF-F913-413D-885D-1376D2248783}" destId="{45E1BAED-A217-4EDA-BBA7-57AA2FADACE2}" srcOrd="8" destOrd="0" presId="urn:microsoft.com/office/officeart/2005/8/layout/vList5"/>
    <dgm:cxn modelId="{6E04D4A9-F7D5-41A1-87F0-952AF47B2ECB}" type="presParOf" srcId="{45E1BAED-A217-4EDA-BBA7-57AA2FADACE2}" destId="{220C0F50-5253-46B3-B59F-9A43AE4C5341}" srcOrd="0" destOrd="0" presId="urn:microsoft.com/office/officeart/2005/8/layout/vList5"/>
    <dgm:cxn modelId="{DDEC8145-4C05-4C8B-B095-3230F37AC25B}" type="presParOf" srcId="{45E1BAED-A217-4EDA-BBA7-57AA2FADACE2}" destId="{20F1763C-09DD-4986-AB73-F35D1B6399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4E2E2-58B8-4D08-A453-C0C4CB8072F4}">
      <dsp:nvSpPr>
        <dsp:cNvPr id="0" name=""/>
        <dsp:cNvSpPr/>
      </dsp:nvSpPr>
      <dsp:spPr>
        <a:xfrm rot="5400000">
          <a:off x="3797575" y="-1558462"/>
          <a:ext cx="719425" cy="3985815"/>
        </a:xfrm>
        <a:prstGeom prst="round2SameRect">
          <a:avLst/>
        </a:prstGeom>
        <a:solidFill>
          <a:srgbClr val="C5AB6A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Тоқсанына бір рет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sp:txBody>
      <dsp:txXfrm rot="-5400000">
        <a:off x="2164381" y="109851"/>
        <a:ext cx="3950696" cy="649187"/>
      </dsp:txXfrm>
    </dsp:sp>
    <dsp:sp modelId="{8C4F6DE1-ADAF-4264-A44D-1582560ED3FF}">
      <dsp:nvSpPr>
        <dsp:cNvPr id="0" name=""/>
        <dsp:cNvSpPr/>
      </dsp:nvSpPr>
      <dsp:spPr>
        <a:xfrm>
          <a:off x="0" y="2056"/>
          <a:ext cx="2242021" cy="899281"/>
        </a:xfrm>
        <a:prstGeom prst="roundRect">
          <a:avLst/>
        </a:prstGeom>
        <a:solidFill>
          <a:srgbClr val="3E4094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1. МО </a:t>
          </a:r>
          <a:r>
            <a:rPr lang="ru-RU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заң</a:t>
          </a: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</a:t>
          </a:r>
          <a:r>
            <a:rPr lang="ru-RU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қызметінің</a:t>
          </a: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</a:t>
          </a:r>
          <a:r>
            <a:rPr lang="kk-KZ" sz="1300" b="1" kern="1200" dirty="0"/>
            <a:t>ӘРПК қолдану тәжірибесін жалпылау</a:t>
          </a:r>
          <a:endParaRPr lang="en-GB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3899" y="45955"/>
        <a:ext cx="2154223" cy="811483"/>
      </dsp:txXfrm>
    </dsp:sp>
    <dsp:sp modelId="{449B14D1-66B3-4FB7-B024-3B59BD260D76}">
      <dsp:nvSpPr>
        <dsp:cNvPr id="0" name=""/>
        <dsp:cNvSpPr/>
      </dsp:nvSpPr>
      <dsp:spPr>
        <a:xfrm rot="5400000">
          <a:off x="3875216" y="-596964"/>
          <a:ext cx="719425" cy="3985815"/>
        </a:xfrm>
        <a:prstGeom prst="round2SameRect">
          <a:avLst/>
        </a:prstGeom>
        <a:solidFill>
          <a:srgbClr val="C5AB6A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Қолдану практикасын жетілдіру бойынша жалпылау және ұсыныстар жіберу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sp:txBody>
      <dsp:txXfrm rot="-5400000">
        <a:off x="2242022" y="1071349"/>
        <a:ext cx="3950696" cy="649187"/>
      </dsp:txXfrm>
    </dsp:sp>
    <dsp:sp modelId="{DB843E0E-3D51-48DB-B7E0-6691EBFFEE90}">
      <dsp:nvSpPr>
        <dsp:cNvPr id="0" name=""/>
        <dsp:cNvSpPr/>
      </dsp:nvSpPr>
      <dsp:spPr>
        <a:xfrm>
          <a:off x="0" y="946302"/>
          <a:ext cx="2242021" cy="899281"/>
        </a:xfrm>
        <a:prstGeom prst="roundRect">
          <a:avLst/>
        </a:prstGeom>
        <a:solidFill>
          <a:srgbClr val="3E4094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2. </a:t>
          </a:r>
          <a:r>
            <a:rPr lang="kk-KZ" sz="1300" b="1" kern="1200" dirty="0"/>
            <a:t>Қорытындыларды Әділетминіне жолдау</a:t>
          </a:r>
          <a:endParaRPr lang="en-GB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3899" y="990201"/>
        <a:ext cx="2154223" cy="811483"/>
      </dsp:txXfrm>
    </dsp:sp>
    <dsp:sp modelId="{5E0E634F-8464-40A3-BD15-EEB5E8591BB1}">
      <dsp:nvSpPr>
        <dsp:cNvPr id="0" name=""/>
        <dsp:cNvSpPr/>
      </dsp:nvSpPr>
      <dsp:spPr>
        <a:xfrm rot="5400000">
          <a:off x="3875216" y="347280"/>
          <a:ext cx="719425" cy="3985815"/>
        </a:xfrm>
        <a:prstGeom prst="round2SameRect">
          <a:avLst/>
        </a:prstGeom>
        <a:solidFill>
          <a:srgbClr val="C5AB6A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МО заң қызметінің ұсыныстарын зерттеу және қорытынды жасау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sp:txBody>
      <dsp:txXfrm rot="-5400000">
        <a:off x="2242022" y="2015594"/>
        <a:ext cx="3950696" cy="649187"/>
      </dsp:txXfrm>
    </dsp:sp>
    <dsp:sp modelId="{BF60B933-760C-4E82-9C5F-7B2D9ABF9DD5}">
      <dsp:nvSpPr>
        <dsp:cNvPr id="0" name=""/>
        <dsp:cNvSpPr/>
      </dsp:nvSpPr>
      <dsp:spPr>
        <a:xfrm>
          <a:off x="0" y="1890547"/>
          <a:ext cx="2242021" cy="899281"/>
        </a:xfrm>
        <a:prstGeom prst="roundRect">
          <a:avLst/>
        </a:prstGeom>
        <a:solidFill>
          <a:srgbClr val="3E4094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3. </a:t>
          </a:r>
          <a:r>
            <a:rPr lang="kk-KZ" sz="1300" b="1" kern="1200" dirty="0"/>
            <a:t>Әділетмині мен БП ұсынылған ақпаратты бірлесіп қарауы (оның ішінде Үйлестіру кеңесінде)</a:t>
          </a:r>
          <a:endParaRPr lang="en-GB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3899" y="1934446"/>
        <a:ext cx="2154223" cy="811483"/>
      </dsp:txXfrm>
    </dsp:sp>
    <dsp:sp modelId="{282737DC-BCA3-409E-888C-A95A1D009B79}">
      <dsp:nvSpPr>
        <dsp:cNvPr id="0" name=""/>
        <dsp:cNvSpPr/>
      </dsp:nvSpPr>
      <dsp:spPr>
        <a:xfrm rot="5400000">
          <a:off x="3875216" y="1291526"/>
          <a:ext cx="719425" cy="3985815"/>
        </a:xfrm>
        <a:prstGeom prst="round2SameRect">
          <a:avLst/>
        </a:prstGeom>
        <a:solidFill>
          <a:srgbClr val="C5AB6A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Құқықтық мониторинг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sp:txBody>
      <dsp:txXfrm rot="-5400000">
        <a:off x="2242022" y="2959840"/>
        <a:ext cx="3950696" cy="649187"/>
      </dsp:txXfrm>
    </dsp:sp>
    <dsp:sp modelId="{79CD7AD7-0C01-41CC-BD80-4BD0ACB74851}">
      <dsp:nvSpPr>
        <dsp:cNvPr id="0" name=""/>
        <dsp:cNvSpPr/>
      </dsp:nvSpPr>
      <dsp:spPr>
        <a:xfrm>
          <a:off x="0" y="2834793"/>
          <a:ext cx="2242021" cy="899281"/>
        </a:xfrm>
        <a:prstGeom prst="roundRect">
          <a:avLst/>
        </a:prstGeom>
        <a:solidFill>
          <a:srgbClr val="3E4094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4. </a:t>
          </a:r>
          <a:r>
            <a:rPr lang="kk-KZ" sz="1300" b="1" kern="1200" dirty="0"/>
            <a:t>Нормативтік түзетулер қажет болған жағдайда-Әділетмині</a:t>
          </a:r>
          <a:endParaRPr lang="en-GB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3899" y="2878692"/>
        <a:ext cx="2154223" cy="811483"/>
      </dsp:txXfrm>
    </dsp:sp>
    <dsp:sp modelId="{20F1763C-09DD-4986-AB73-F35D1B6399F7}">
      <dsp:nvSpPr>
        <dsp:cNvPr id="0" name=""/>
        <dsp:cNvSpPr/>
      </dsp:nvSpPr>
      <dsp:spPr>
        <a:xfrm rot="5400000">
          <a:off x="3875216" y="2235771"/>
          <a:ext cx="719425" cy="3985815"/>
        </a:xfrm>
        <a:prstGeom prst="round2SameRect">
          <a:avLst/>
        </a:prstGeom>
        <a:solidFill>
          <a:srgbClr val="C5AB6A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rPr>
            <a:t>Прокурорлық ден қою актілері</a:t>
          </a:r>
          <a:endParaRPr lang="en-GB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endParaRPr>
        </a:p>
      </dsp:txBody>
      <dsp:txXfrm rot="-5400000">
        <a:off x="2242022" y="3904085"/>
        <a:ext cx="3950696" cy="649187"/>
      </dsp:txXfrm>
    </dsp:sp>
    <dsp:sp modelId="{220C0F50-5253-46B3-B59F-9A43AE4C5341}">
      <dsp:nvSpPr>
        <dsp:cNvPr id="0" name=""/>
        <dsp:cNvSpPr/>
      </dsp:nvSpPr>
      <dsp:spPr>
        <a:xfrm>
          <a:off x="0" y="3779038"/>
          <a:ext cx="2242021" cy="899281"/>
        </a:xfrm>
        <a:prstGeom prst="roundRect">
          <a:avLst/>
        </a:prstGeom>
        <a:solidFill>
          <a:srgbClr val="3E4094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5. </a:t>
          </a:r>
          <a:r>
            <a:rPr lang="kk-KZ" sz="1300" b="1" kern="1200" dirty="0"/>
            <a:t>Ден қоюдың өзге де шараларын қабылдау қажет болған жағдайда-БП</a:t>
          </a:r>
          <a:endParaRPr lang="en-GB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3899" y="3822937"/>
        <a:ext cx="2154223" cy="811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6C58-41BC-4B1A-89FA-C4F90AFBE38E}" type="datetimeFigureOut">
              <a:rPr lang="x-none" smtClean="0"/>
              <a:pPr/>
              <a:t>22.12.2023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1BD01-2C67-461E-810F-7D11C94C84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835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4383-CA2E-4E19-89FB-E4273D6CC956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7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4519-06B2-436D-9098-8F1B49E02C5C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6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8FB2-6854-4912-8C07-4E050BC248A0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A27C-7609-4F7F-8142-034C3FAD791F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6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0A83-9E0E-4733-9D57-A9E1A1C18B6E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325B-69E3-46E3-9B2A-EAAEB701BC28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ED5-0956-47ED-A915-301E048247CB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FE8A-4F3C-4B21-8B77-93D5E74DE1EE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79E-6ED1-405E-AE0E-9B05FCF5E26F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6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F9C7-E148-4475-9609-AB548E723820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4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B52-7DE4-41DD-B09C-15B423A0C380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4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5C26-4F8D-435D-86A1-628F88F6318F}" type="datetime1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5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328" y="1857676"/>
            <a:ext cx="6159221" cy="1941362"/>
          </a:xfrm>
        </p:spPr>
        <p:txBody>
          <a:bodyPr>
            <a:noAutofit/>
          </a:bodyPr>
          <a:lstStyle/>
          <a:p>
            <a:pPr marL="11066">
              <a:spcBef>
                <a:spcPts val="92"/>
              </a:spcBef>
            </a:pP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Азаматтардың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құқықтарын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,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заңды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мүдделерін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және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билік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органдарымен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өзара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қарым-қатынастары</a:t>
            </a:r>
            <a:r>
              <a:rPr lang="kk-KZ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ң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іске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асырудың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және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қорғаудың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құқықтық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тетігі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ретінде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ӘРПК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нормаларын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ru-RU" sz="2000" b="1" spc="-13" dirty="0" err="1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жетілдіру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Arial"/>
              </a:rPr>
              <a:t> </a:t>
            </a:r>
            <a:endParaRPr lang="kk-KZ" sz="1800" b="1" spc="-13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0B874F-2AF6-4778-A720-70D32B5D81CF}"/>
              </a:ext>
            </a:extLst>
          </p:cNvPr>
          <p:cNvSpPr/>
          <p:nvPr/>
        </p:nvSpPr>
        <p:spPr>
          <a:xfrm>
            <a:off x="0" y="6383215"/>
            <a:ext cx="2083777" cy="4747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CB92D94-8071-49FC-BBC1-5453A077D4D9}"/>
              </a:ext>
            </a:extLst>
          </p:cNvPr>
          <p:cNvSpPr txBox="1"/>
          <p:nvPr/>
        </p:nvSpPr>
        <p:spPr>
          <a:xfrm>
            <a:off x="5329091" y="5875290"/>
            <a:ext cx="3033458" cy="511870"/>
          </a:xfrm>
          <a:prstGeom prst="rect">
            <a:avLst/>
          </a:prstGeom>
        </p:spPr>
        <p:txBody>
          <a:bodyPr vert="horz" wrap="square" lIns="0" tIns="11620" rIns="0" bIns="0" rtlCol="0">
            <a:spAutoFit/>
          </a:bodyPr>
          <a:lstStyle/>
          <a:p>
            <a:pPr marL="11066" algn="ctr">
              <a:lnSpc>
                <a:spcPts val="1882"/>
              </a:lnSpc>
              <a:spcBef>
                <a:spcPts val="92"/>
              </a:spcBef>
            </a:pPr>
            <a:r>
              <a:rPr lang="ru-RU" b="1" spc="-13" dirty="0">
                <a:solidFill>
                  <a:srgbClr val="404040"/>
                </a:solidFill>
                <a:latin typeface="Arial"/>
                <a:cs typeface="Arial"/>
              </a:rPr>
              <a:t>Министерство юстиции </a:t>
            </a:r>
          </a:p>
          <a:p>
            <a:pPr marL="11066" algn="ctr">
              <a:lnSpc>
                <a:spcPts val="1882"/>
              </a:lnSpc>
              <a:spcBef>
                <a:spcPts val="92"/>
              </a:spcBef>
            </a:pPr>
            <a:r>
              <a:rPr lang="ru-RU" b="1" spc="-13" dirty="0">
                <a:solidFill>
                  <a:srgbClr val="404040"/>
                </a:solidFill>
                <a:latin typeface="Arial"/>
                <a:cs typeface="Arial"/>
              </a:rPr>
              <a:t>Республики Казахстан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84792DD-3A5F-44DF-A8CE-7694D01DDFC5}"/>
              </a:ext>
            </a:extLst>
          </p:cNvPr>
          <p:cNvSpPr txBox="1"/>
          <p:nvPr/>
        </p:nvSpPr>
        <p:spPr>
          <a:xfrm>
            <a:off x="5549987" y="239083"/>
            <a:ext cx="2812562" cy="755527"/>
          </a:xfrm>
          <a:prstGeom prst="rect">
            <a:avLst/>
          </a:prstGeom>
        </p:spPr>
        <p:txBody>
          <a:bodyPr vert="horz" wrap="square" lIns="0" tIns="11620" rIns="0" bIns="0" rtlCol="0">
            <a:spAutoFit/>
          </a:bodyPr>
          <a:lstStyle/>
          <a:p>
            <a:pPr marL="11066" algn="ctr">
              <a:lnSpc>
                <a:spcPts val="1882"/>
              </a:lnSpc>
              <a:spcBef>
                <a:spcPts val="92"/>
              </a:spcBef>
            </a:pPr>
            <a:r>
              <a:rPr lang="kk-KZ" b="1" spc="-13" dirty="0">
                <a:solidFill>
                  <a:srgbClr val="404040"/>
                </a:solidFill>
                <a:latin typeface="Arial"/>
                <a:cs typeface="Arial"/>
              </a:rPr>
              <a:t>Қазақстан Республикасының </a:t>
            </a:r>
          </a:p>
          <a:p>
            <a:pPr marL="11066" algn="ctr">
              <a:lnSpc>
                <a:spcPts val="1882"/>
              </a:lnSpc>
              <a:spcBef>
                <a:spcPts val="92"/>
              </a:spcBef>
            </a:pPr>
            <a:r>
              <a:rPr lang="kk-KZ" b="1" spc="-13" dirty="0">
                <a:solidFill>
                  <a:srgbClr val="404040"/>
                </a:solidFill>
                <a:latin typeface="Arial"/>
                <a:cs typeface="Arial"/>
              </a:rPr>
              <a:t>Әділет министрлігі</a:t>
            </a:r>
            <a:endParaRPr lang="ru-RU" b="1" spc="-13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461588-44FB-4EFB-B53E-E845C476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200" y="6438044"/>
            <a:ext cx="2743200" cy="365125"/>
          </a:xfrm>
        </p:spPr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1</a:t>
            </a:fld>
            <a:endParaRPr lang="ru-RU" sz="1400" b="1" dirty="0">
              <a:solidFill>
                <a:srgbClr val="1E6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1FD521-4508-42ED-AB80-2DC1AAC0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78708-8CED-45BD-8F40-6237B99436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" y="182502"/>
            <a:ext cx="1195753" cy="1156624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B64AFE-E1A7-4C76-AB99-BCCED7953437}"/>
              </a:ext>
            </a:extLst>
          </p:cNvPr>
          <p:cNvSpPr/>
          <p:nvPr/>
        </p:nvSpPr>
        <p:spPr>
          <a:xfrm>
            <a:off x="3585634" y="400211"/>
            <a:ext cx="5677281" cy="739583"/>
          </a:xfrm>
          <a:prstGeom prst="roundRect">
            <a:avLst/>
          </a:prstGeom>
          <a:solidFill>
            <a:srgbClr val="C5AB6A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КСК-ның 16-тармағы шеңберінде</a:t>
            </a:r>
            <a:endParaRPr lang="en-US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A6EDBC8-4FF1-407C-B6D5-EB5577FEE5E9}"/>
              </a:ext>
            </a:extLst>
          </p:cNvPr>
          <p:cNvSpPr/>
          <p:nvPr/>
        </p:nvSpPr>
        <p:spPr>
          <a:xfrm>
            <a:off x="7508148" y="1505804"/>
            <a:ext cx="3509534" cy="1075645"/>
          </a:xfrm>
          <a:prstGeom prst="roundRect">
            <a:avLst/>
          </a:prstGeom>
          <a:solidFill>
            <a:srgbClr val="C5AB6A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kk-K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ӘҚБтК-де сақтау көзделіп отыр:</a:t>
            </a:r>
            <a:endParaRPr lang="ru-KZ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370 бап / 688 құрам (56%)</a:t>
            </a:r>
            <a:endParaRPr lang="ru-KZ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0D8E0B2-5FFD-458E-9541-DE04BDA24053}"/>
              </a:ext>
            </a:extLst>
          </p:cNvPr>
          <p:cNvSpPr/>
          <p:nvPr/>
        </p:nvSpPr>
        <p:spPr>
          <a:xfrm>
            <a:off x="2023739" y="1537854"/>
            <a:ext cx="3509535" cy="529647"/>
          </a:xfrm>
          <a:prstGeom prst="roundRect">
            <a:avLst/>
          </a:prstGeom>
          <a:solidFill>
            <a:srgbClr val="FEFEFE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kk-KZ" sz="1500" b="1" u="sng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kk-KZ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өндіріске көшіру: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ACEEA5A-08B3-42D5-80C0-57D35DA22611}"/>
              </a:ext>
            </a:extLst>
          </p:cNvPr>
          <p:cNvGrpSpPr/>
          <p:nvPr/>
        </p:nvGrpSpPr>
        <p:grpSpPr>
          <a:xfrm>
            <a:off x="1093432" y="4319457"/>
            <a:ext cx="4439841" cy="618058"/>
            <a:chOff x="2013015" y="4377987"/>
            <a:chExt cx="5516683" cy="108516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CE1CF09-6AB0-420D-AB90-03C90F2AFF2D}"/>
                </a:ext>
              </a:extLst>
            </p:cNvPr>
            <p:cNvSpPr/>
            <p:nvPr/>
          </p:nvSpPr>
          <p:spPr>
            <a:xfrm>
              <a:off x="3168958" y="4377987"/>
              <a:ext cx="4360740" cy="929936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r>
                <a:rPr lang="kk-KZ" sz="1500" b="1" dirty="0">
                  <a:solidFill>
                    <a:srgbClr val="3E409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Әкімшілік әділет:</a:t>
              </a:r>
              <a:endParaRPr lang="ru-KZ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k-KZ" sz="1500" b="1" dirty="0">
                  <a:solidFill>
                    <a:srgbClr val="3E409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169 бап / 395 құрам</a:t>
              </a:r>
              <a:endParaRPr lang="ru-KZ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938C2A-84C0-4109-B31E-B31F575CF89B}"/>
                </a:ext>
              </a:extLst>
            </p:cNvPr>
            <p:cNvSpPr txBox="1"/>
            <p:nvPr/>
          </p:nvSpPr>
          <p:spPr>
            <a:xfrm>
              <a:off x="2013015" y="5155375"/>
              <a:ext cx="325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x-none" sz="1400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02F011F-8CC9-4EDD-BC5C-2E8A516CE8A4}"/>
              </a:ext>
            </a:extLst>
          </p:cNvPr>
          <p:cNvGrpSpPr/>
          <p:nvPr/>
        </p:nvGrpSpPr>
        <p:grpSpPr>
          <a:xfrm>
            <a:off x="2023738" y="3400214"/>
            <a:ext cx="3646373" cy="785354"/>
            <a:chOff x="6507546" y="3854071"/>
            <a:chExt cx="3646373" cy="137889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29DA638C-33B4-4023-AC24-7EF2AE8DC0C1}"/>
                </a:ext>
              </a:extLst>
            </p:cNvPr>
            <p:cNvSpPr/>
            <p:nvPr/>
          </p:nvSpPr>
          <p:spPr>
            <a:xfrm>
              <a:off x="6507546" y="3854071"/>
              <a:ext cx="3509535" cy="929934"/>
            </a:xfrm>
            <a:prstGeom prst="roundRect">
              <a:avLst/>
            </a:prstGeom>
            <a:solidFill>
              <a:srgbClr val="FFFFFF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r>
                <a:rPr lang="kk-KZ" sz="1500" b="1" dirty="0">
                  <a:solidFill>
                    <a:srgbClr val="3E409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Тәртіптік іс жүргізу:</a:t>
              </a:r>
              <a:endParaRPr lang="ru-KZ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k-KZ" sz="1500" b="1" dirty="0">
                  <a:solidFill>
                    <a:srgbClr val="3E409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 бап / 117 құрам</a:t>
              </a:r>
              <a:endParaRPr lang="ru-KZ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1D7E50-AB38-4798-802B-BBB5897AEA69}"/>
                </a:ext>
              </a:extLst>
            </p:cNvPr>
            <p:cNvSpPr txBox="1"/>
            <p:nvPr/>
          </p:nvSpPr>
          <p:spPr>
            <a:xfrm>
              <a:off x="6882711" y="4925189"/>
              <a:ext cx="3271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x-none" sz="14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91B34F0-B56F-471D-95B2-53397DF90155}"/>
              </a:ext>
            </a:extLst>
          </p:cNvPr>
          <p:cNvGrpSpPr/>
          <p:nvPr/>
        </p:nvGrpSpPr>
        <p:grpSpPr>
          <a:xfrm>
            <a:off x="2025657" y="136525"/>
            <a:ext cx="6760563" cy="2874093"/>
            <a:chOff x="-1494602" y="5155375"/>
            <a:chExt cx="6760563" cy="2874093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4F5310E1-39B9-407A-907A-D34AF296B4F4}"/>
                </a:ext>
              </a:extLst>
            </p:cNvPr>
            <p:cNvSpPr/>
            <p:nvPr/>
          </p:nvSpPr>
          <p:spPr>
            <a:xfrm>
              <a:off x="-1494602" y="7499821"/>
              <a:ext cx="3509535" cy="52964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r>
                <a:rPr lang="kk-KZ" sz="1500" b="1" dirty="0">
                  <a:solidFill>
                    <a:srgbClr val="3E409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Азаматтық өндіріс:</a:t>
              </a:r>
              <a:endParaRPr lang="ru-KZ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k-KZ" sz="1500" b="1" dirty="0">
                  <a:solidFill>
                    <a:srgbClr val="3E409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74 бап / 159 құрам</a:t>
              </a:r>
              <a:endParaRPr lang="ru-KZ" sz="15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8ACA4D-C0F3-43A9-8097-83B2DC333922}"/>
                </a:ext>
              </a:extLst>
            </p:cNvPr>
            <p:cNvSpPr txBox="1"/>
            <p:nvPr/>
          </p:nvSpPr>
          <p:spPr>
            <a:xfrm>
              <a:off x="2013015" y="5155375"/>
              <a:ext cx="325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x-none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BA049B-5E7F-4B35-A805-39B6E5491899}"/>
                </a:ext>
              </a:extLst>
            </p:cNvPr>
            <p:cNvSpPr txBox="1"/>
            <p:nvPr/>
          </p:nvSpPr>
          <p:spPr>
            <a:xfrm>
              <a:off x="1821334" y="5303057"/>
              <a:ext cx="172013" cy="338554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C34DDE81-3AB8-4923-8477-85FC6A5CC916}"/>
              </a:ext>
            </a:extLst>
          </p:cNvPr>
          <p:cNvCxnSpPr>
            <a:stCxn id="12" idx="1"/>
            <a:endCxn id="16" idx="1"/>
          </p:cNvCxnSpPr>
          <p:nvPr/>
        </p:nvCxnSpPr>
        <p:spPr>
          <a:xfrm rot="10800000" flipV="1">
            <a:off x="2023740" y="770002"/>
            <a:ext cx="1561895" cy="1032675"/>
          </a:xfrm>
          <a:prstGeom prst="bentConnector3">
            <a:avLst>
              <a:gd name="adj1" fmla="val 114636"/>
            </a:avLst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18B603B0-9C2D-4DC5-B910-54AC2C1DB872}"/>
              </a:ext>
            </a:extLst>
          </p:cNvPr>
          <p:cNvCxnSpPr>
            <a:stCxn id="12" idx="3"/>
            <a:endCxn id="14" idx="3"/>
          </p:cNvCxnSpPr>
          <p:nvPr/>
        </p:nvCxnSpPr>
        <p:spPr>
          <a:xfrm>
            <a:off x="9262915" y="770003"/>
            <a:ext cx="1754767" cy="1273624"/>
          </a:xfrm>
          <a:prstGeom prst="bentConnector3">
            <a:avLst>
              <a:gd name="adj1" fmla="val 113027"/>
            </a:avLst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E96CDEA-76B0-4A0F-A2B2-5E3512841149}"/>
              </a:ext>
            </a:extLst>
          </p:cNvPr>
          <p:cNvCxnSpPr>
            <a:stCxn id="16" idx="2"/>
            <a:endCxn id="25" idx="0"/>
          </p:cNvCxnSpPr>
          <p:nvPr/>
        </p:nvCxnSpPr>
        <p:spPr>
          <a:xfrm>
            <a:off x="3778507" y="2067501"/>
            <a:ext cx="1918" cy="413470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B2573CE-FBC9-43F2-A66D-85EE2C736B11}"/>
              </a:ext>
            </a:extLst>
          </p:cNvPr>
          <p:cNvCxnSpPr>
            <a:stCxn id="25" idx="2"/>
            <a:endCxn id="21" idx="0"/>
          </p:cNvCxnSpPr>
          <p:nvPr/>
        </p:nvCxnSpPr>
        <p:spPr>
          <a:xfrm flipH="1">
            <a:off x="3778506" y="3010618"/>
            <a:ext cx="1919" cy="389596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84FE099-FD64-4480-8D02-8C749B1E316B}"/>
              </a:ext>
            </a:extLst>
          </p:cNvPr>
          <p:cNvCxnSpPr>
            <a:stCxn id="21" idx="2"/>
            <a:endCxn id="18" idx="0"/>
          </p:cNvCxnSpPr>
          <p:nvPr/>
        </p:nvCxnSpPr>
        <p:spPr>
          <a:xfrm>
            <a:off x="3778506" y="3929861"/>
            <a:ext cx="0" cy="389596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2A2B13-470A-46B3-B962-1D7C8DAF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t>11</a:t>
            </a:fld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FB9836-7CB9-4BE4-AAD2-B004F3188416}"/>
              </a:ext>
            </a:extLst>
          </p:cNvPr>
          <p:cNvSpPr/>
          <p:nvPr/>
        </p:nvSpPr>
        <p:spPr>
          <a:xfrm>
            <a:off x="2729404" y="320249"/>
            <a:ext cx="6733192" cy="1165651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Әкімшілік орган қабылдаған шешімге немесе жасаған әрекетіне шағымдану тәртібін айқындайтын нормалардың мазмұны тұрғысынан салалық заңнаманы талдау</a:t>
            </a:r>
            <a:endParaRPr lang="ru-K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E0077C32-8405-4DF3-8795-FC1D1180010B}"/>
              </a:ext>
            </a:extLst>
          </p:cNvPr>
          <p:cNvSpPr txBox="1"/>
          <p:nvPr/>
        </p:nvSpPr>
        <p:spPr>
          <a:xfrm>
            <a:off x="7678614" y="2541378"/>
            <a:ext cx="3567964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18661" tIns="109330" rIns="218661" bIns="109330" numCol="1" spcCol="1270" anchor="ctr" anchorCtr="0">
            <a:noAutofit/>
          </a:bodyPr>
          <a:lstStyle/>
          <a:p>
            <a:pPr algn="just"/>
            <a:r>
              <a:rPr lang="ru-RU" sz="13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Қатарлас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алгоритм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соттардың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ұйғарымдар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практикасын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зерделеген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жөн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ӘРПК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практикасына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көрсеткішті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бағалауға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мәселені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пысықтау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қазір</a:t>
            </a: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өтініштері</a:t>
            </a: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Үлгілік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ережесін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міндетімен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бөлігінде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толықтыру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МО-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өтініштерді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қарауына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ПӘ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жүргізетін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тексерістеріне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6FC8EA4-996F-49F5-B77D-61295D30A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629247"/>
              </p:ext>
            </p:extLst>
          </p:nvPr>
        </p:nvGraphicFramePr>
        <p:xfrm>
          <a:off x="666749" y="1857374"/>
          <a:ext cx="6227837" cy="468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F6B11-EBF6-45FC-A339-21A996FDA09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" y="182502"/>
            <a:ext cx="1195753" cy="11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ED093A-3BEE-4F13-B03B-BC06529632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0379BC-E870-41A3-B331-16010FDB9E34}"/>
              </a:ext>
            </a:extLst>
          </p:cNvPr>
          <p:cNvSpPr/>
          <p:nvPr/>
        </p:nvSpPr>
        <p:spPr>
          <a:xfrm>
            <a:off x="2476500" y="3136612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x-none" sz="32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/>
              </a:rPr>
              <a:t>Назар аударғаныңыз үшін рахмет!</a:t>
            </a:r>
            <a:endParaRPr lang="kk-KZ" sz="32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8D55A4-1FA6-4C96-AD41-E1F90C04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12</a:t>
            </a:fld>
            <a:endParaRPr lang="ru-RU" b="1" dirty="0">
              <a:solidFill>
                <a:srgbClr val="1E6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0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B4F38C86-59EB-451E-9D7B-976EAFA76ED6}"/>
              </a:ext>
            </a:extLst>
          </p:cNvPr>
          <p:cNvSpPr/>
          <p:nvPr/>
        </p:nvSpPr>
        <p:spPr>
          <a:xfrm>
            <a:off x="3826536" y="2239147"/>
            <a:ext cx="6202990" cy="1568733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Мемлекет басшысының 2022 жылғы                                            1 қыркүйектегі «Әділетті Мемлекет. Біртұтас ұлт. Берекелі қоғам» Қазақстан халқына Жолдауын іске асыру жөніндегі Жалпыұлттық іс-шаралар жоспарының 94, 96-тармақтары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05B89623-0A90-4F2F-8C55-176AF6C5CFCE}"/>
              </a:ext>
            </a:extLst>
          </p:cNvPr>
          <p:cNvSpPr/>
          <p:nvPr/>
        </p:nvSpPr>
        <p:spPr>
          <a:xfrm>
            <a:off x="1656193" y="4334837"/>
            <a:ext cx="6202989" cy="1568733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 Республикасы Үкіметінің 2023 жылға арналған заң жобалау жұмыстары жоспарының 11-тармағы</a:t>
            </a:r>
            <a:r>
              <a:rPr lang="kk-KZ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(2022 жылғы 29 желтоқсандағы № 1092 ҚР ПП-мен бекітілген)</a:t>
            </a:r>
            <a:endParaRPr lang="kk-KZ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79C5DFA-9407-4F0B-BE2B-D585D01648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8C16F34-0AA6-474B-A402-F254E03B6880}"/>
              </a:ext>
            </a:extLst>
          </p:cNvPr>
          <p:cNvSpPr/>
          <p:nvPr/>
        </p:nvSpPr>
        <p:spPr>
          <a:xfrm>
            <a:off x="3826533" y="515390"/>
            <a:ext cx="6202991" cy="1434089"/>
          </a:xfrm>
          <a:prstGeom prst="roundRect">
            <a:avLst/>
          </a:prstGeom>
          <a:solidFill>
            <a:srgbClr val="C5AB6A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 Республикасының кейбір заңнамалық актілеріне әкімшілік әділет саласын жетілдіру және кеңейту мәселелері бойынша өзгерістер мен толықтырулар енгізу туралы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Заң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жобасы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K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Номер слайда 52">
            <a:extLst>
              <a:ext uri="{FF2B5EF4-FFF2-40B4-BE49-F238E27FC236}">
                <a16:creationId xmlns:a16="http://schemas.microsoft.com/office/drawing/2014/main" id="{D1C17689-4CCC-4E19-9A93-34FCA330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400" y="6369050"/>
            <a:ext cx="2743200" cy="365125"/>
          </a:xfrm>
        </p:spPr>
        <p:txBody>
          <a:bodyPr/>
          <a:lstStyle/>
          <a:p>
            <a:r>
              <a:rPr lang="ru-RU" sz="1400" b="1" dirty="0">
                <a:solidFill>
                  <a:srgbClr val="1E657E"/>
                </a:solidFill>
              </a:rPr>
              <a:t> </a:t>
            </a:r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2</a:t>
            </a:fld>
            <a:endParaRPr lang="ru-RU" sz="1400" b="1" dirty="0">
              <a:solidFill>
                <a:srgbClr val="1E657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56193" y="2239147"/>
            <a:ext cx="1516743" cy="1568732"/>
            <a:chOff x="5227175" y="838207"/>
            <a:chExt cx="1516743" cy="1568732"/>
          </a:xfrm>
        </p:grpSpPr>
        <p:sp>
          <p:nvSpPr>
            <p:cNvPr id="21" name="Прямоугольник: скругленные углы 43">
              <a:extLst>
                <a:ext uri="{FF2B5EF4-FFF2-40B4-BE49-F238E27FC236}">
                  <a16:creationId xmlns:a16="http://schemas.microsoft.com/office/drawing/2014/main" id="{B4F38C86-59EB-451E-9D7B-976EAFA76ED6}"/>
                </a:ext>
              </a:extLst>
            </p:cNvPr>
            <p:cNvSpPr/>
            <p:nvPr/>
          </p:nvSpPr>
          <p:spPr>
            <a:xfrm>
              <a:off x="5227175" y="838207"/>
              <a:ext cx="1516743" cy="1568732"/>
            </a:xfrm>
            <a:prstGeom prst="roundRect">
              <a:avLst/>
            </a:prstGeom>
            <a:solidFill>
              <a:srgbClr val="3E4094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84" y="1094721"/>
              <a:ext cx="1052524" cy="1055703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512781" y="4336443"/>
            <a:ext cx="1516743" cy="1568732"/>
            <a:chOff x="8289591" y="838207"/>
            <a:chExt cx="1516743" cy="1568732"/>
          </a:xfrm>
        </p:grpSpPr>
        <p:sp>
          <p:nvSpPr>
            <p:cNvPr id="22" name="Прямоугольник: скругленные углы 43">
              <a:extLst>
                <a:ext uri="{FF2B5EF4-FFF2-40B4-BE49-F238E27FC236}">
                  <a16:creationId xmlns:a16="http://schemas.microsoft.com/office/drawing/2014/main" id="{B4F38C86-59EB-451E-9D7B-976EAFA76ED6}"/>
                </a:ext>
              </a:extLst>
            </p:cNvPr>
            <p:cNvSpPr/>
            <p:nvPr/>
          </p:nvSpPr>
          <p:spPr>
            <a:xfrm>
              <a:off x="8289591" y="838207"/>
              <a:ext cx="1516743" cy="1568732"/>
            </a:xfrm>
            <a:prstGeom prst="roundRect">
              <a:avLst/>
            </a:prstGeom>
            <a:solidFill>
              <a:srgbClr val="3E4094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984" y="1061573"/>
              <a:ext cx="1041956" cy="1055703"/>
            </a:xfrm>
            <a:prstGeom prst="rect">
              <a:avLst/>
            </a:prstGeom>
          </p:spPr>
        </p:pic>
      </p:grpSp>
      <p:cxnSp>
        <p:nvCxnSpPr>
          <p:cNvPr id="25" name="Соединительная линия уступом 24"/>
          <p:cNvCxnSpPr>
            <a:cxnSpLocks/>
            <a:stCxn id="50" idx="1"/>
            <a:endCxn id="21" idx="0"/>
          </p:cNvCxnSpPr>
          <p:nvPr/>
        </p:nvCxnSpPr>
        <p:spPr>
          <a:xfrm rot="10800000" flipV="1">
            <a:off x="2414565" y="1232435"/>
            <a:ext cx="1411968" cy="1006712"/>
          </a:xfrm>
          <a:prstGeom prst="bentConnector2">
            <a:avLst/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cxnSpLocks/>
            <a:stCxn id="50" idx="3"/>
            <a:endCxn id="22" idx="3"/>
          </p:cNvCxnSpPr>
          <p:nvPr/>
        </p:nvCxnSpPr>
        <p:spPr>
          <a:xfrm>
            <a:off x="10029524" y="1232435"/>
            <a:ext cx="12700" cy="3888374"/>
          </a:xfrm>
          <a:prstGeom prst="bentConnector3">
            <a:avLst>
              <a:gd name="adj1" fmla="val 1800000"/>
            </a:avLst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1" idx="3"/>
            <a:endCxn id="44" idx="1"/>
          </p:cNvCxnSpPr>
          <p:nvPr/>
        </p:nvCxnSpPr>
        <p:spPr>
          <a:xfrm>
            <a:off x="3172936" y="3023513"/>
            <a:ext cx="653600" cy="1"/>
          </a:xfrm>
          <a:prstGeom prst="straightConnector1">
            <a:avLst/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2" idx="1"/>
            <a:endCxn id="45" idx="3"/>
          </p:cNvCxnSpPr>
          <p:nvPr/>
        </p:nvCxnSpPr>
        <p:spPr>
          <a:xfrm flipH="1" flipV="1">
            <a:off x="7859182" y="5119204"/>
            <a:ext cx="653599" cy="1605"/>
          </a:xfrm>
          <a:prstGeom prst="straightConnector1">
            <a:avLst/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79C5DFA-9407-4F0B-BE2B-D585D01648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53" name="Номер слайда 52">
            <a:extLst>
              <a:ext uri="{FF2B5EF4-FFF2-40B4-BE49-F238E27FC236}">
                <a16:creationId xmlns:a16="http://schemas.microsoft.com/office/drawing/2014/main" id="{D1C17689-4CCC-4E19-9A93-34FCA330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400" y="6369050"/>
            <a:ext cx="2743200" cy="365125"/>
          </a:xfrm>
        </p:spPr>
        <p:txBody>
          <a:bodyPr/>
          <a:lstStyle/>
          <a:p>
            <a:r>
              <a:rPr lang="ru-RU" sz="1400" b="1" dirty="0">
                <a:solidFill>
                  <a:srgbClr val="1E657E"/>
                </a:solidFill>
              </a:rPr>
              <a:t> </a:t>
            </a:r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3</a:t>
            </a:fld>
            <a:endParaRPr lang="ru-RU" sz="1400" b="1" dirty="0">
              <a:solidFill>
                <a:srgbClr val="1E657E"/>
              </a:solidFill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D4A29BA3-F595-4DFF-91B3-3BD254851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011607"/>
              </p:ext>
            </p:extLst>
          </p:nvPr>
        </p:nvGraphicFramePr>
        <p:xfrm>
          <a:off x="1416991" y="2285998"/>
          <a:ext cx="4350588" cy="345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D3DFAAB1-6627-422C-B822-C15B61263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307254"/>
              </p:ext>
            </p:extLst>
          </p:nvPr>
        </p:nvGraphicFramePr>
        <p:xfrm>
          <a:off x="6968705" y="2285997"/>
          <a:ext cx="4350588" cy="345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E22C19-76B7-4C69-A58A-ABE75B792591}"/>
              </a:ext>
            </a:extLst>
          </p:cNvPr>
          <p:cNvSpPr/>
          <p:nvPr/>
        </p:nvSpPr>
        <p:spPr>
          <a:xfrm>
            <a:off x="3047999" y="8007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Жартыжылдық жағдайға сәйкес әкімшілік органдардың қанағаттандырылған және бас тартылған шешімдерінің динамикасы</a:t>
            </a:r>
          </a:p>
        </p:txBody>
      </p:sp>
    </p:spTree>
    <p:extLst>
      <p:ext uri="{BB962C8B-B14F-4D97-AF65-F5344CB8AC3E}">
        <p14:creationId xmlns:p14="http://schemas.microsoft.com/office/powerpoint/2010/main" val="99056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79C5DFA-9407-4F0B-BE2B-D585D01648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53" name="Номер слайда 52">
            <a:extLst>
              <a:ext uri="{FF2B5EF4-FFF2-40B4-BE49-F238E27FC236}">
                <a16:creationId xmlns:a16="http://schemas.microsoft.com/office/drawing/2014/main" id="{D1C17689-4CCC-4E19-9A93-34FCA330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400" y="6369050"/>
            <a:ext cx="2743200" cy="365125"/>
          </a:xfrm>
        </p:spPr>
        <p:txBody>
          <a:bodyPr/>
          <a:lstStyle/>
          <a:p>
            <a:r>
              <a:rPr lang="ru-RU" sz="1400" b="1" dirty="0">
                <a:solidFill>
                  <a:srgbClr val="1E657E"/>
                </a:solidFill>
              </a:rPr>
              <a:t> </a:t>
            </a:r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4</a:t>
            </a:fld>
            <a:endParaRPr lang="ru-RU" sz="1400" b="1" dirty="0">
              <a:solidFill>
                <a:srgbClr val="1E657E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052B50A-69D0-48DB-A4C6-00590C75C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303128"/>
              </p:ext>
            </p:extLst>
          </p:nvPr>
        </p:nvGraphicFramePr>
        <p:xfrm>
          <a:off x="1197427" y="2475242"/>
          <a:ext cx="6374266" cy="389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67E25E-75E2-47D4-8E55-6F2B6A45E78B}"/>
              </a:ext>
            </a:extLst>
          </p:cNvPr>
          <p:cNvSpPr/>
          <p:nvPr/>
        </p:nvSpPr>
        <p:spPr>
          <a:xfrm>
            <a:off x="3047999" y="8007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Жартыжылдық жағдайға сәйкес әкімшілік органдардың қанағаттандырылған және бас тартылған шешімдерінің динамикасы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58" y="3017090"/>
            <a:ext cx="2489884" cy="23359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72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B4F38C86-59EB-451E-9D7B-976EAFA76ED6}"/>
              </a:ext>
            </a:extLst>
          </p:cNvPr>
          <p:cNvSpPr/>
          <p:nvPr/>
        </p:nvSpPr>
        <p:spPr>
          <a:xfrm>
            <a:off x="2181225" y="2057701"/>
            <a:ext cx="7829550" cy="923624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I. Жария-құқықтық даулардың жекелеген санаттарын азаматтық іс жүргізу кодексінен ӘРПК-ге көшіру</a:t>
            </a:r>
            <a:endParaRPr lang="kk-K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05B89623-0A90-4F2F-8C55-176AF6C5CFCE}"/>
              </a:ext>
            </a:extLst>
          </p:cNvPr>
          <p:cNvSpPr/>
          <p:nvPr/>
        </p:nvSpPr>
        <p:spPr>
          <a:xfrm>
            <a:off x="2181225" y="3407694"/>
            <a:ext cx="7829550" cy="1077964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II. Мемлекеттік органдар, мемлекеттік органдар және мемлекеттік ұйымдар арасындағы заңнамалық нормаларды түсіндіру жөніндегі дауларды шешу жөніндегі өкілеттіктерді Үкіметке бекіту</a:t>
            </a:r>
            <a:endParaRPr lang="kk-K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79C5DFA-9407-4F0B-BE2B-D585D01648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8C16F34-0AA6-474B-A402-F254E03B6880}"/>
              </a:ext>
            </a:extLst>
          </p:cNvPr>
          <p:cNvSpPr/>
          <p:nvPr/>
        </p:nvSpPr>
        <p:spPr>
          <a:xfrm>
            <a:off x="3321050" y="791409"/>
            <a:ext cx="5549900" cy="839923"/>
          </a:xfrm>
          <a:prstGeom prst="roundRect">
            <a:avLst/>
          </a:prstGeom>
          <a:solidFill>
            <a:srgbClr val="C5AB6A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Заң жобасының негізгі бағыттары:</a:t>
            </a:r>
          </a:p>
        </p:txBody>
      </p:sp>
      <p:sp>
        <p:nvSpPr>
          <p:cNvPr id="53" name="Номер слайда 52">
            <a:extLst>
              <a:ext uri="{FF2B5EF4-FFF2-40B4-BE49-F238E27FC236}">
                <a16:creationId xmlns:a16="http://schemas.microsoft.com/office/drawing/2014/main" id="{D1C17689-4CCC-4E19-9A93-34FCA330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400" y="6369050"/>
            <a:ext cx="2743200" cy="365125"/>
          </a:xfrm>
        </p:spPr>
        <p:txBody>
          <a:bodyPr/>
          <a:lstStyle/>
          <a:p>
            <a:r>
              <a:rPr lang="ru-RU" sz="1400" b="1" dirty="0">
                <a:solidFill>
                  <a:srgbClr val="1E657E"/>
                </a:solidFill>
              </a:rPr>
              <a:t> </a:t>
            </a:r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5</a:t>
            </a:fld>
            <a:endParaRPr lang="ru-RU" sz="1400" b="1" dirty="0">
              <a:solidFill>
                <a:srgbClr val="1E657E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D8B533D-9514-4501-9A2B-D15EB34D3E12}"/>
              </a:ext>
            </a:extLst>
          </p:cNvPr>
          <p:cNvSpPr/>
          <p:nvPr/>
        </p:nvSpPr>
        <p:spPr>
          <a:xfrm>
            <a:off x="2181225" y="4912027"/>
            <a:ext cx="7829550" cy="923624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III. Әкімшілік рәсімдерді жүргізу тәртібін жетілдіру</a:t>
            </a:r>
            <a:endParaRPr lang="kk-K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6FAA2DB6-3161-4FA7-B127-6AC974112DFE}"/>
              </a:ext>
            </a:extLst>
          </p:cNvPr>
          <p:cNvCxnSpPr>
            <a:stCxn id="50" idx="1"/>
            <a:endCxn id="11" idx="1"/>
          </p:cNvCxnSpPr>
          <p:nvPr/>
        </p:nvCxnSpPr>
        <p:spPr>
          <a:xfrm rot="10800000" flipV="1">
            <a:off x="2181226" y="1211371"/>
            <a:ext cx="1139825" cy="4162468"/>
          </a:xfrm>
          <a:prstGeom prst="bentConnector3">
            <a:avLst>
              <a:gd name="adj1" fmla="val 120056"/>
            </a:avLst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A459DDA9-F7C3-4558-AA8F-C5237FE9558D}"/>
              </a:ext>
            </a:extLst>
          </p:cNvPr>
          <p:cNvCxnSpPr>
            <a:stCxn id="50" idx="1"/>
            <a:endCxn id="44" idx="1"/>
          </p:cNvCxnSpPr>
          <p:nvPr/>
        </p:nvCxnSpPr>
        <p:spPr>
          <a:xfrm rot="10800000" flipV="1">
            <a:off x="2181226" y="1211371"/>
            <a:ext cx="1139825" cy="1308142"/>
          </a:xfrm>
          <a:prstGeom prst="bentConnector3">
            <a:avLst>
              <a:gd name="adj1" fmla="val 120056"/>
            </a:avLst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87D661F1-860D-4E9A-8621-B58A5B6FFC58}"/>
              </a:ext>
            </a:extLst>
          </p:cNvPr>
          <p:cNvCxnSpPr>
            <a:stCxn id="50" idx="1"/>
            <a:endCxn id="45" idx="1"/>
          </p:cNvCxnSpPr>
          <p:nvPr/>
        </p:nvCxnSpPr>
        <p:spPr>
          <a:xfrm rot="10800000" flipV="1">
            <a:off x="2181226" y="1211370"/>
            <a:ext cx="1139825" cy="2735305"/>
          </a:xfrm>
          <a:prstGeom prst="bentConnector3">
            <a:avLst>
              <a:gd name="adj1" fmla="val 120056"/>
            </a:avLst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93" y="3407694"/>
            <a:ext cx="921237" cy="1077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93" y="4912027"/>
            <a:ext cx="921237" cy="923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93" y="2141402"/>
            <a:ext cx="921237" cy="8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8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081" y="401993"/>
            <a:ext cx="9306629" cy="1175656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Заңға тәуелді нормативтік құқықтық актінің заңдылығына дау айту туралы істер бойынша іс жүргізуді ауыстыру</a:t>
            </a:r>
            <a:endParaRPr lang="kk-KZ" sz="24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17D496F-8124-4C39-8DF6-B261AC3B5C65}"/>
              </a:ext>
            </a:extLst>
          </p:cNvPr>
          <p:cNvGrpSpPr/>
          <p:nvPr/>
        </p:nvGrpSpPr>
        <p:grpSpPr>
          <a:xfrm>
            <a:off x="1180435" y="1996987"/>
            <a:ext cx="1037292" cy="3764755"/>
            <a:chOff x="5122208" y="1258698"/>
            <a:chExt cx="1230188" cy="4519359"/>
          </a:xfrm>
        </p:grpSpPr>
        <p:sp>
          <p:nvSpPr>
            <p:cNvPr id="41" name="Oval 23" descr="e7d195523061f1c0f0ec610a92cff745ee13794c7b8d98f8E73673273C9E8BE17CC3D63B9B1D6426C348A354AD505654C28F453CD7C8F90EADD06C08281DAED7140E5AAAED5880ECE414DFB6A93B82BE19F94D7DCB682138092B83914A64FEF4308A3B319E09A373A9FDE877F59A1CD3F13DFBCA0FB8E17536E29B4095CEE7210CF1D7450AABB043">
              <a:extLst>
                <a:ext uri="{FF2B5EF4-FFF2-40B4-BE49-F238E27FC236}">
                  <a16:creationId xmlns:a16="http://schemas.microsoft.com/office/drawing/2014/main" id="{93D5DC85-E1E2-4FC4-BDF4-A0F65F608F15}"/>
                </a:ext>
              </a:extLst>
            </p:cNvPr>
            <p:cNvSpPr/>
            <p:nvPr/>
          </p:nvSpPr>
          <p:spPr>
            <a:xfrm>
              <a:off x="5122208" y="1258698"/>
              <a:ext cx="1199062" cy="1255899"/>
            </a:xfrm>
            <a:prstGeom prst="ellipse">
              <a:avLst/>
            </a:prstGeom>
            <a:solidFill>
              <a:srgbClr val="1FB3A9"/>
            </a:solidFill>
            <a:ln>
              <a:noFill/>
            </a:ln>
            <a:effectLst>
              <a:outerShdw blurRad="190500" dist="38100" dir="5400000" algn="t" rotWithShape="0">
                <a:srgbClr val="FA377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组合 33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  <a:extLst>
                <a:ext uri="{FF2B5EF4-FFF2-40B4-BE49-F238E27FC236}">
                  <a16:creationId xmlns:a16="http://schemas.microsoft.com/office/drawing/2014/main" id="{38B3CDA2-55B4-4E71-B710-161362C57552}"/>
                </a:ext>
              </a:extLst>
            </p:cNvPr>
            <p:cNvGrpSpPr/>
            <p:nvPr/>
          </p:nvGrpSpPr>
          <p:grpSpPr>
            <a:xfrm>
              <a:off x="5125538" y="4507563"/>
              <a:ext cx="1226858" cy="1270494"/>
              <a:chOff x="10623431" y="3203210"/>
              <a:chExt cx="499730" cy="49973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44" name="Oval 25" descr="e7d195523061f1c0f0ec610a92cff745ee13794c7b8d98f8E73673273C9E8BE17CC3D63B9B1D6426C348A354AD505654C28F453CD7C8F90EADD06C08281DAED7140E5AAAED5880ECE414DFB6A93B82BE19F94D7DCB682138092B83914A64FEF4308A3B319E09A373A9FDE877F59A1CD3F13DFBCA0FB8E17536E29B4095CEE7210CF1D7450AABB043">
                <a:extLst>
                  <a:ext uri="{FF2B5EF4-FFF2-40B4-BE49-F238E27FC236}">
                    <a16:creationId xmlns:a16="http://schemas.microsoft.com/office/drawing/2014/main" id="{C076287D-4AE7-48FF-BA98-2E0EA3834F9D}"/>
                  </a:ext>
                </a:extLst>
              </p:cNvPr>
              <p:cNvSpPr/>
              <p:nvPr/>
            </p:nvSpPr>
            <p:spPr>
              <a:xfrm>
                <a:off x="10623431" y="3203210"/>
                <a:ext cx="499730" cy="49973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38100" dir="5400000" algn="t" rotWithShape="0">
                  <a:srgbClr val="F7C22D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70">
                <a:extLst>
                  <a:ext uri="{FF2B5EF4-FFF2-40B4-BE49-F238E27FC236}">
                    <a16:creationId xmlns:a16="http://schemas.microsoft.com/office/drawing/2014/main" id="{97A76671-617F-4A26-B37F-EFF6453453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05034" y="3364969"/>
                <a:ext cx="136525" cy="176213"/>
              </a:xfrm>
              <a:custGeom>
                <a:avLst/>
                <a:gdLst>
                  <a:gd name="T0" fmla="*/ 272 w 272"/>
                  <a:gd name="T1" fmla="*/ 16 h 352"/>
                  <a:gd name="T2" fmla="*/ 256 w 272"/>
                  <a:gd name="T3" fmla="*/ 0 h 352"/>
                  <a:gd name="T4" fmla="*/ 16 w 272"/>
                  <a:gd name="T5" fmla="*/ 0 h 352"/>
                  <a:gd name="T6" fmla="*/ 0 w 272"/>
                  <a:gd name="T7" fmla="*/ 16 h 352"/>
                  <a:gd name="T8" fmla="*/ 0 w 272"/>
                  <a:gd name="T9" fmla="*/ 336 h 352"/>
                  <a:gd name="T10" fmla="*/ 16 w 272"/>
                  <a:gd name="T11" fmla="*/ 352 h 352"/>
                  <a:gd name="T12" fmla="*/ 256 w 272"/>
                  <a:gd name="T13" fmla="*/ 352 h 352"/>
                  <a:gd name="T14" fmla="*/ 272 w 272"/>
                  <a:gd name="T15" fmla="*/ 336 h 352"/>
                  <a:gd name="T16" fmla="*/ 272 w 272"/>
                  <a:gd name="T17" fmla="*/ 16 h 352"/>
                  <a:gd name="T18" fmla="*/ 240 w 272"/>
                  <a:gd name="T19" fmla="*/ 320 h 352"/>
                  <a:gd name="T20" fmla="*/ 32 w 272"/>
                  <a:gd name="T21" fmla="*/ 320 h 352"/>
                  <a:gd name="T22" fmla="*/ 32 w 272"/>
                  <a:gd name="T23" fmla="*/ 32 h 352"/>
                  <a:gd name="T24" fmla="*/ 240 w 272"/>
                  <a:gd name="T25" fmla="*/ 32 h 352"/>
                  <a:gd name="T26" fmla="*/ 240 w 272"/>
                  <a:gd name="T27" fmla="*/ 320 h 352"/>
                  <a:gd name="T28" fmla="*/ 66 w 272"/>
                  <a:gd name="T29" fmla="*/ 252 h 352"/>
                  <a:gd name="T30" fmla="*/ 82 w 272"/>
                  <a:gd name="T31" fmla="*/ 236 h 352"/>
                  <a:gd name="T32" fmla="*/ 190 w 272"/>
                  <a:gd name="T33" fmla="*/ 236 h 352"/>
                  <a:gd name="T34" fmla="*/ 206 w 272"/>
                  <a:gd name="T35" fmla="*/ 252 h 352"/>
                  <a:gd name="T36" fmla="*/ 190 w 272"/>
                  <a:gd name="T37" fmla="*/ 268 h 352"/>
                  <a:gd name="T38" fmla="*/ 82 w 272"/>
                  <a:gd name="T39" fmla="*/ 268 h 352"/>
                  <a:gd name="T40" fmla="*/ 66 w 272"/>
                  <a:gd name="T41" fmla="*/ 252 h 352"/>
                  <a:gd name="T42" fmla="*/ 69 w 272"/>
                  <a:gd name="T43" fmla="*/ 176 h 352"/>
                  <a:gd name="T44" fmla="*/ 85 w 272"/>
                  <a:gd name="T45" fmla="*/ 160 h 352"/>
                  <a:gd name="T46" fmla="*/ 190 w 272"/>
                  <a:gd name="T47" fmla="*/ 160 h 352"/>
                  <a:gd name="T48" fmla="*/ 206 w 272"/>
                  <a:gd name="T49" fmla="*/ 176 h 352"/>
                  <a:gd name="T50" fmla="*/ 190 w 272"/>
                  <a:gd name="T51" fmla="*/ 192 h 352"/>
                  <a:gd name="T52" fmla="*/ 85 w 272"/>
                  <a:gd name="T53" fmla="*/ 192 h 352"/>
                  <a:gd name="T54" fmla="*/ 69 w 272"/>
                  <a:gd name="T55" fmla="*/ 176 h 352"/>
                  <a:gd name="T56" fmla="*/ 69 w 272"/>
                  <a:gd name="T57" fmla="*/ 100 h 352"/>
                  <a:gd name="T58" fmla="*/ 85 w 272"/>
                  <a:gd name="T59" fmla="*/ 84 h 352"/>
                  <a:gd name="T60" fmla="*/ 190 w 272"/>
                  <a:gd name="T61" fmla="*/ 84 h 352"/>
                  <a:gd name="T62" fmla="*/ 206 w 272"/>
                  <a:gd name="T63" fmla="*/ 100 h 352"/>
                  <a:gd name="T64" fmla="*/ 190 w 272"/>
                  <a:gd name="T65" fmla="*/ 116 h 352"/>
                  <a:gd name="T66" fmla="*/ 85 w 272"/>
                  <a:gd name="T67" fmla="*/ 116 h 352"/>
                  <a:gd name="T68" fmla="*/ 69 w 272"/>
                  <a:gd name="T69" fmla="*/ 10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2" h="352">
                    <a:moveTo>
                      <a:pt x="272" y="16"/>
                    </a:moveTo>
                    <a:cubicBezTo>
                      <a:pt x="272" y="7"/>
                      <a:pt x="265" y="0"/>
                      <a:pt x="2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0" y="345"/>
                      <a:pt x="7" y="352"/>
                      <a:pt x="16" y="352"/>
                    </a:cubicBezTo>
                    <a:cubicBezTo>
                      <a:pt x="256" y="352"/>
                      <a:pt x="256" y="352"/>
                      <a:pt x="256" y="352"/>
                    </a:cubicBezTo>
                    <a:cubicBezTo>
                      <a:pt x="265" y="352"/>
                      <a:pt x="272" y="345"/>
                      <a:pt x="272" y="336"/>
                    </a:cubicBezTo>
                    <a:lnTo>
                      <a:pt x="272" y="16"/>
                    </a:lnTo>
                    <a:close/>
                    <a:moveTo>
                      <a:pt x="240" y="320"/>
                    </a:moveTo>
                    <a:cubicBezTo>
                      <a:pt x="32" y="320"/>
                      <a:pt x="32" y="320"/>
                      <a:pt x="32" y="32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40" y="32"/>
                      <a:pt x="240" y="32"/>
                      <a:pt x="240" y="32"/>
                    </a:cubicBezTo>
                    <a:lnTo>
                      <a:pt x="240" y="320"/>
                    </a:lnTo>
                    <a:close/>
                    <a:moveTo>
                      <a:pt x="66" y="252"/>
                    </a:moveTo>
                    <a:cubicBezTo>
                      <a:pt x="66" y="243"/>
                      <a:pt x="73" y="236"/>
                      <a:pt x="82" y="236"/>
                    </a:cubicBezTo>
                    <a:cubicBezTo>
                      <a:pt x="190" y="236"/>
                      <a:pt x="190" y="236"/>
                      <a:pt x="190" y="236"/>
                    </a:cubicBezTo>
                    <a:cubicBezTo>
                      <a:pt x="199" y="236"/>
                      <a:pt x="206" y="243"/>
                      <a:pt x="206" y="252"/>
                    </a:cubicBezTo>
                    <a:cubicBezTo>
                      <a:pt x="206" y="261"/>
                      <a:pt x="199" y="268"/>
                      <a:pt x="190" y="268"/>
                    </a:cubicBezTo>
                    <a:cubicBezTo>
                      <a:pt x="82" y="268"/>
                      <a:pt x="82" y="268"/>
                      <a:pt x="82" y="268"/>
                    </a:cubicBezTo>
                    <a:cubicBezTo>
                      <a:pt x="73" y="268"/>
                      <a:pt x="66" y="261"/>
                      <a:pt x="66" y="252"/>
                    </a:cubicBezTo>
                    <a:close/>
                    <a:moveTo>
                      <a:pt x="69" y="176"/>
                    </a:moveTo>
                    <a:cubicBezTo>
                      <a:pt x="69" y="167"/>
                      <a:pt x="76" y="160"/>
                      <a:pt x="85" y="160"/>
                    </a:cubicBezTo>
                    <a:cubicBezTo>
                      <a:pt x="190" y="160"/>
                      <a:pt x="190" y="160"/>
                      <a:pt x="190" y="160"/>
                    </a:cubicBezTo>
                    <a:cubicBezTo>
                      <a:pt x="199" y="160"/>
                      <a:pt x="206" y="167"/>
                      <a:pt x="206" y="176"/>
                    </a:cubicBezTo>
                    <a:cubicBezTo>
                      <a:pt x="206" y="185"/>
                      <a:pt x="199" y="192"/>
                      <a:pt x="190" y="192"/>
                    </a:cubicBezTo>
                    <a:cubicBezTo>
                      <a:pt x="85" y="192"/>
                      <a:pt x="85" y="192"/>
                      <a:pt x="85" y="192"/>
                    </a:cubicBezTo>
                    <a:cubicBezTo>
                      <a:pt x="76" y="192"/>
                      <a:pt x="69" y="185"/>
                      <a:pt x="69" y="176"/>
                    </a:cubicBezTo>
                    <a:close/>
                    <a:moveTo>
                      <a:pt x="69" y="100"/>
                    </a:moveTo>
                    <a:cubicBezTo>
                      <a:pt x="69" y="91"/>
                      <a:pt x="76" y="84"/>
                      <a:pt x="85" y="8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9" y="84"/>
                      <a:pt x="206" y="91"/>
                      <a:pt x="206" y="100"/>
                    </a:cubicBezTo>
                    <a:cubicBezTo>
                      <a:pt x="206" y="109"/>
                      <a:pt x="199" y="116"/>
                      <a:pt x="190" y="116"/>
                    </a:cubicBezTo>
                    <a:cubicBezTo>
                      <a:pt x="85" y="116"/>
                      <a:pt x="85" y="116"/>
                      <a:pt x="85" y="116"/>
                    </a:cubicBezTo>
                    <a:cubicBezTo>
                      <a:pt x="76" y="116"/>
                      <a:pt x="69" y="109"/>
                      <a:pt x="69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" name="组合 36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  <a:extLst>
                <a:ext uri="{FF2B5EF4-FFF2-40B4-BE49-F238E27FC236}">
                  <a16:creationId xmlns:a16="http://schemas.microsoft.com/office/drawing/2014/main" id="{05AB7BD0-087D-4C23-B18D-50398673076A}"/>
                </a:ext>
              </a:extLst>
            </p:cNvPr>
            <p:cNvGrpSpPr/>
            <p:nvPr/>
          </p:nvGrpSpPr>
          <p:grpSpPr>
            <a:xfrm>
              <a:off x="5122208" y="1646079"/>
              <a:ext cx="1210611" cy="2503226"/>
              <a:chOff x="10623431" y="3974195"/>
              <a:chExt cx="499730" cy="995282"/>
            </a:xfrm>
          </p:grpSpPr>
          <p:sp>
            <p:nvSpPr>
              <p:cNvPr id="47" name="Oval 29" descr="e7d195523061f1c0f0ec610a92cff745ee13794c7b8d98f8E73673273C9E8BE17CC3D63B9B1D6426C348A354AD505654C28F453CD7C8F90EADD06C08281DAED7140E5AAAED5880ECE414DFB6A93B82BE19F94D7DCB682138092B83914A64FEF4308A3B319E09A373A9FDE877F59A1CD3F13DFBCA0FB8E17536E29B4095CEE7210CF1D7450AABB043">
                <a:extLst>
                  <a:ext uri="{FF2B5EF4-FFF2-40B4-BE49-F238E27FC236}">
                    <a16:creationId xmlns:a16="http://schemas.microsoft.com/office/drawing/2014/main" id="{B83A3CE3-CE58-469D-B1A9-6276F53480C4}"/>
                  </a:ext>
                </a:extLst>
              </p:cNvPr>
              <p:cNvSpPr/>
              <p:nvPr/>
            </p:nvSpPr>
            <p:spPr>
              <a:xfrm>
                <a:off x="10623431" y="4469747"/>
                <a:ext cx="499730" cy="499730"/>
              </a:xfrm>
              <a:prstGeom prst="ellipse">
                <a:avLst/>
              </a:prstGeom>
              <a:gradFill>
                <a:gsLst>
                  <a:gs pos="0">
                    <a:srgbClr val="64CEF4"/>
                  </a:gs>
                  <a:gs pos="100000">
                    <a:srgbClr val="57B2FE"/>
                  </a:gs>
                </a:gsLst>
                <a:lin ang="5400000" scaled="1"/>
              </a:gradFill>
              <a:ln>
                <a:noFill/>
              </a:ln>
              <a:effectLst>
                <a:outerShdw blurRad="190500" dist="38100" dir="5400000" algn="t" rotWithShape="0">
                  <a:srgbClr val="57B2FE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71">
                <a:extLst>
                  <a:ext uri="{FF2B5EF4-FFF2-40B4-BE49-F238E27FC236}">
                    <a16:creationId xmlns:a16="http://schemas.microsoft.com/office/drawing/2014/main" id="{52D709B2-5CD5-46AB-A0BE-9AFEC7CEEE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6856" y="3974195"/>
                <a:ext cx="168275" cy="182563"/>
              </a:xfrm>
              <a:custGeom>
                <a:avLst/>
                <a:gdLst>
                  <a:gd name="T0" fmla="*/ 84 w 336"/>
                  <a:gd name="T1" fmla="*/ 71 h 364"/>
                  <a:gd name="T2" fmla="*/ 84 w 336"/>
                  <a:gd name="T3" fmla="*/ 20 h 364"/>
                  <a:gd name="T4" fmla="*/ 104 w 336"/>
                  <a:gd name="T5" fmla="*/ 0 h 364"/>
                  <a:gd name="T6" fmla="*/ 124 w 336"/>
                  <a:gd name="T7" fmla="*/ 20 h 364"/>
                  <a:gd name="T8" fmla="*/ 124 w 336"/>
                  <a:gd name="T9" fmla="*/ 71 h 364"/>
                  <a:gd name="T10" fmla="*/ 104 w 336"/>
                  <a:gd name="T11" fmla="*/ 91 h 364"/>
                  <a:gd name="T12" fmla="*/ 84 w 336"/>
                  <a:gd name="T13" fmla="*/ 71 h 364"/>
                  <a:gd name="T14" fmla="*/ 232 w 336"/>
                  <a:gd name="T15" fmla="*/ 91 h 364"/>
                  <a:gd name="T16" fmla="*/ 252 w 336"/>
                  <a:gd name="T17" fmla="*/ 71 h 364"/>
                  <a:gd name="T18" fmla="*/ 252 w 336"/>
                  <a:gd name="T19" fmla="*/ 20 h 364"/>
                  <a:gd name="T20" fmla="*/ 232 w 336"/>
                  <a:gd name="T21" fmla="*/ 0 h 364"/>
                  <a:gd name="T22" fmla="*/ 212 w 336"/>
                  <a:gd name="T23" fmla="*/ 20 h 364"/>
                  <a:gd name="T24" fmla="*/ 212 w 336"/>
                  <a:gd name="T25" fmla="*/ 71 h 364"/>
                  <a:gd name="T26" fmla="*/ 232 w 336"/>
                  <a:gd name="T27" fmla="*/ 91 h 364"/>
                  <a:gd name="T28" fmla="*/ 97 w 336"/>
                  <a:gd name="T29" fmla="*/ 160 h 364"/>
                  <a:gd name="T30" fmla="*/ 239 w 336"/>
                  <a:gd name="T31" fmla="*/ 160 h 364"/>
                  <a:gd name="T32" fmla="*/ 255 w 336"/>
                  <a:gd name="T33" fmla="*/ 144 h 364"/>
                  <a:gd name="T34" fmla="*/ 239 w 336"/>
                  <a:gd name="T35" fmla="*/ 128 h 364"/>
                  <a:gd name="T36" fmla="*/ 97 w 336"/>
                  <a:gd name="T37" fmla="*/ 128 h 364"/>
                  <a:gd name="T38" fmla="*/ 81 w 336"/>
                  <a:gd name="T39" fmla="*/ 144 h 364"/>
                  <a:gd name="T40" fmla="*/ 97 w 336"/>
                  <a:gd name="T41" fmla="*/ 160 h 364"/>
                  <a:gd name="T42" fmla="*/ 320 w 336"/>
                  <a:gd name="T43" fmla="*/ 28 h 364"/>
                  <a:gd name="T44" fmla="*/ 287 w 336"/>
                  <a:gd name="T45" fmla="*/ 28 h 364"/>
                  <a:gd name="T46" fmla="*/ 271 w 336"/>
                  <a:gd name="T47" fmla="*/ 44 h 364"/>
                  <a:gd name="T48" fmla="*/ 287 w 336"/>
                  <a:gd name="T49" fmla="*/ 60 h 364"/>
                  <a:gd name="T50" fmla="*/ 304 w 336"/>
                  <a:gd name="T51" fmla="*/ 60 h 364"/>
                  <a:gd name="T52" fmla="*/ 304 w 336"/>
                  <a:gd name="T53" fmla="*/ 332 h 364"/>
                  <a:gd name="T54" fmla="*/ 32 w 336"/>
                  <a:gd name="T55" fmla="*/ 332 h 364"/>
                  <a:gd name="T56" fmla="*/ 32 w 336"/>
                  <a:gd name="T57" fmla="*/ 60 h 364"/>
                  <a:gd name="T58" fmla="*/ 49 w 336"/>
                  <a:gd name="T59" fmla="*/ 60 h 364"/>
                  <a:gd name="T60" fmla="*/ 65 w 336"/>
                  <a:gd name="T61" fmla="*/ 44 h 364"/>
                  <a:gd name="T62" fmla="*/ 49 w 336"/>
                  <a:gd name="T63" fmla="*/ 28 h 364"/>
                  <a:gd name="T64" fmla="*/ 16 w 336"/>
                  <a:gd name="T65" fmla="*/ 28 h 364"/>
                  <a:gd name="T66" fmla="*/ 0 w 336"/>
                  <a:gd name="T67" fmla="*/ 45 h 364"/>
                  <a:gd name="T68" fmla="*/ 0 w 336"/>
                  <a:gd name="T69" fmla="*/ 348 h 364"/>
                  <a:gd name="T70" fmla="*/ 16 w 336"/>
                  <a:gd name="T71" fmla="*/ 364 h 364"/>
                  <a:gd name="T72" fmla="*/ 320 w 336"/>
                  <a:gd name="T73" fmla="*/ 364 h 364"/>
                  <a:gd name="T74" fmla="*/ 336 w 336"/>
                  <a:gd name="T75" fmla="*/ 348 h 364"/>
                  <a:gd name="T76" fmla="*/ 336 w 336"/>
                  <a:gd name="T77" fmla="*/ 45 h 364"/>
                  <a:gd name="T78" fmla="*/ 320 w 336"/>
                  <a:gd name="T79" fmla="*/ 28 h 364"/>
                  <a:gd name="T80" fmla="*/ 155 w 336"/>
                  <a:gd name="T81" fmla="*/ 60 h 364"/>
                  <a:gd name="T82" fmla="*/ 181 w 336"/>
                  <a:gd name="T83" fmla="*/ 60 h 364"/>
                  <a:gd name="T84" fmla="*/ 197 w 336"/>
                  <a:gd name="T85" fmla="*/ 44 h 364"/>
                  <a:gd name="T86" fmla="*/ 181 w 336"/>
                  <a:gd name="T87" fmla="*/ 28 h 364"/>
                  <a:gd name="T88" fmla="*/ 155 w 336"/>
                  <a:gd name="T89" fmla="*/ 28 h 364"/>
                  <a:gd name="T90" fmla="*/ 139 w 336"/>
                  <a:gd name="T91" fmla="*/ 44 h 364"/>
                  <a:gd name="T92" fmla="*/ 155 w 336"/>
                  <a:gd name="T93" fmla="*/ 60 h 364"/>
                  <a:gd name="T94" fmla="*/ 97 w 336"/>
                  <a:gd name="T95" fmla="*/ 232 h 364"/>
                  <a:gd name="T96" fmla="*/ 239 w 336"/>
                  <a:gd name="T97" fmla="*/ 232 h 364"/>
                  <a:gd name="T98" fmla="*/ 255 w 336"/>
                  <a:gd name="T99" fmla="*/ 216 h 364"/>
                  <a:gd name="T100" fmla="*/ 239 w 336"/>
                  <a:gd name="T101" fmla="*/ 200 h 364"/>
                  <a:gd name="T102" fmla="*/ 97 w 336"/>
                  <a:gd name="T103" fmla="*/ 200 h 364"/>
                  <a:gd name="T104" fmla="*/ 81 w 336"/>
                  <a:gd name="T105" fmla="*/ 216 h 364"/>
                  <a:gd name="T106" fmla="*/ 97 w 336"/>
                  <a:gd name="T107" fmla="*/ 23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6" h="364">
                    <a:moveTo>
                      <a:pt x="84" y="71"/>
                    </a:moveTo>
                    <a:cubicBezTo>
                      <a:pt x="84" y="20"/>
                      <a:pt x="84" y="20"/>
                      <a:pt x="84" y="20"/>
                    </a:cubicBezTo>
                    <a:cubicBezTo>
                      <a:pt x="84" y="9"/>
                      <a:pt x="93" y="0"/>
                      <a:pt x="104" y="0"/>
                    </a:cubicBezTo>
                    <a:cubicBezTo>
                      <a:pt x="115" y="0"/>
                      <a:pt x="124" y="9"/>
                      <a:pt x="124" y="20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4" y="82"/>
                      <a:pt x="115" y="91"/>
                      <a:pt x="104" y="91"/>
                    </a:cubicBezTo>
                    <a:cubicBezTo>
                      <a:pt x="93" y="91"/>
                      <a:pt x="84" y="82"/>
                      <a:pt x="84" y="71"/>
                    </a:cubicBezTo>
                    <a:close/>
                    <a:moveTo>
                      <a:pt x="232" y="91"/>
                    </a:moveTo>
                    <a:cubicBezTo>
                      <a:pt x="243" y="91"/>
                      <a:pt x="252" y="82"/>
                      <a:pt x="252" y="71"/>
                    </a:cubicBezTo>
                    <a:cubicBezTo>
                      <a:pt x="252" y="20"/>
                      <a:pt x="252" y="20"/>
                      <a:pt x="252" y="20"/>
                    </a:cubicBezTo>
                    <a:cubicBezTo>
                      <a:pt x="252" y="9"/>
                      <a:pt x="243" y="0"/>
                      <a:pt x="232" y="0"/>
                    </a:cubicBezTo>
                    <a:cubicBezTo>
                      <a:pt x="221" y="0"/>
                      <a:pt x="212" y="9"/>
                      <a:pt x="212" y="20"/>
                    </a:cubicBezTo>
                    <a:cubicBezTo>
                      <a:pt x="212" y="71"/>
                      <a:pt x="212" y="71"/>
                      <a:pt x="212" y="71"/>
                    </a:cubicBezTo>
                    <a:cubicBezTo>
                      <a:pt x="212" y="82"/>
                      <a:pt x="221" y="91"/>
                      <a:pt x="232" y="91"/>
                    </a:cubicBezTo>
                    <a:close/>
                    <a:moveTo>
                      <a:pt x="97" y="160"/>
                    </a:move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48" y="160"/>
                      <a:pt x="255" y="153"/>
                      <a:pt x="255" y="144"/>
                    </a:cubicBezTo>
                    <a:cubicBezTo>
                      <a:pt x="255" y="135"/>
                      <a:pt x="248" y="128"/>
                      <a:pt x="239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88" y="128"/>
                      <a:pt x="81" y="135"/>
                      <a:pt x="81" y="144"/>
                    </a:cubicBezTo>
                    <a:cubicBezTo>
                      <a:pt x="81" y="153"/>
                      <a:pt x="88" y="160"/>
                      <a:pt x="97" y="160"/>
                    </a:cubicBezTo>
                    <a:close/>
                    <a:moveTo>
                      <a:pt x="320" y="28"/>
                    </a:moveTo>
                    <a:cubicBezTo>
                      <a:pt x="287" y="28"/>
                      <a:pt x="287" y="28"/>
                      <a:pt x="287" y="28"/>
                    </a:cubicBezTo>
                    <a:cubicBezTo>
                      <a:pt x="278" y="28"/>
                      <a:pt x="271" y="35"/>
                      <a:pt x="271" y="44"/>
                    </a:cubicBezTo>
                    <a:cubicBezTo>
                      <a:pt x="271" y="53"/>
                      <a:pt x="278" y="60"/>
                      <a:pt x="287" y="60"/>
                    </a:cubicBezTo>
                    <a:cubicBezTo>
                      <a:pt x="304" y="60"/>
                      <a:pt x="304" y="60"/>
                      <a:pt x="304" y="60"/>
                    </a:cubicBezTo>
                    <a:cubicBezTo>
                      <a:pt x="304" y="332"/>
                      <a:pt x="304" y="332"/>
                      <a:pt x="304" y="332"/>
                    </a:cubicBezTo>
                    <a:cubicBezTo>
                      <a:pt x="32" y="332"/>
                      <a:pt x="32" y="332"/>
                      <a:pt x="32" y="332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8" y="60"/>
                      <a:pt x="65" y="53"/>
                      <a:pt x="65" y="44"/>
                    </a:cubicBezTo>
                    <a:cubicBezTo>
                      <a:pt x="65" y="35"/>
                      <a:pt x="58" y="28"/>
                      <a:pt x="49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7" y="28"/>
                      <a:pt x="0" y="37"/>
                      <a:pt x="0" y="45"/>
                    </a:cubicBezTo>
                    <a:cubicBezTo>
                      <a:pt x="0" y="348"/>
                      <a:pt x="0" y="348"/>
                      <a:pt x="0" y="348"/>
                    </a:cubicBezTo>
                    <a:cubicBezTo>
                      <a:pt x="0" y="357"/>
                      <a:pt x="7" y="364"/>
                      <a:pt x="16" y="364"/>
                    </a:cubicBezTo>
                    <a:cubicBezTo>
                      <a:pt x="320" y="364"/>
                      <a:pt x="320" y="364"/>
                      <a:pt x="320" y="364"/>
                    </a:cubicBezTo>
                    <a:cubicBezTo>
                      <a:pt x="329" y="364"/>
                      <a:pt x="336" y="357"/>
                      <a:pt x="336" y="348"/>
                    </a:cubicBezTo>
                    <a:cubicBezTo>
                      <a:pt x="336" y="45"/>
                      <a:pt x="336" y="45"/>
                      <a:pt x="336" y="45"/>
                    </a:cubicBezTo>
                    <a:cubicBezTo>
                      <a:pt x="336" y="37"/>
                      <a:pt x="329" y="28"/>
                      <a:pt x="320" y="28"/>
                    </a:cubicBezTo>
                    <a:close/>
                    <a:moveTo>
                      <a:pt x="155" y="60"/>
                    </a:moveTo>
                    <a:cubicBezTo>
                      <a:pt x="181" y="60"/>
                      <a:pt x="181" y="60"/>
                      <a:pt x="181" y="60"/>
                    </a:cubicBezTo>
                    <a:cubicBezTo>
                      <a:pt x="190" y="60"/>
                      <a:pt x="197" y="53"/>
                      <a:pt x="197" y="44"/>
                    </a:cubicBezTo>
                    <a:cubicBezTo>
                      <a:pt x="197" y="35"/>
                      <a:pt x="190" y="28"/>
                      <a:pt x="181" y="28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46" y="28"/>
                      <a:pt x="139" y="35"/>
                      <a:pt x="139" y="44"/>
                    </a:cubicBezTo>
                    <a:cubicBezTo>
                      <a:pt x="139" y="53"/>
                      <a:pt x="146" y="60"/>
                      <a:pt x="155" y="60"/>
                    </a:cubicBezTo>
                    <a:close/>
                    <a:moveTo>
                      <a:pt x="97" y="232"/>
                    </a:moveTo>
                    <a:cubicBezTo>
                      <a:pt x="239" y="232"/>
                      <a:pt x="239" y="232"/>
                      <a:pt x="239" y="232"/>
                    </a:cubicBezTo>
                    <a:cubicBezTo>
                      <a:pt x="248" y="232"/>
                      <a:pt x="255" y="225"/>
                      <a:pt x="255" y="216"/>
                    </a:cubicBezTo>
                    <a:cubicBezTo>
                      <a:pt x="255" y="207"/>
                      <a:pt x="248" y="200"/>
                      <a:pt x="239" y="200"/>
                    </a:cubicBezTo>
                    <a:cubicBezTo>
                      <a:pt x="97" y="200"/>
                      <a:pt x="97" y="200"/>
                      <a:pt x="97" y="200"/>
                    </a:cubicBezTo>
                    <a:cubicBezTo>
                      <a:pt x="88" y="200"/>
                      <a:pt x="81" y="207"/>
                      <a:pt x="81" y="216"/>
                    </a:cubicBezTo>
                    <a:cubicBezTo>
                      <a:pt x="81" y="225"/>
                      <a:pt x="88" y="232"/>
                      <a:pt x="97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4" name="Freeform 170">
              <a:extLst>
                <a:ext uri="{FF2B5EF4-FFF2-40B4-BE49-F238E27FC236}">
                  <a16:creationId xmlns:a16="http://schemas.microsoft.com/office/drawing/2014/main" id="{97A76671-617F-4A26-B37F-EFF645345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7558" y="4948164"/>
              <a:ext cx="335175" cy="447997"/>
            </a:xfrm>
            <a:custGeom>
              <a:avLst/>
              <a:gdLst>
                <a:gd name="T0" fmla="*/ 272 w 272"/>
                <a:gd name="T1" fmla="*/ 16 h 352"/>
                <a:gd name="T2" fmla="*/ 256 w 272"/>
                <a:gd name="T3" fmla="*/ 0 h 352"/>
                <a:gd name="T4" fmla="*/ 16 w 272"/>
                <a:gd name="T5" fmla="*/ 0 h 352"/>
                <a:gd name="T6" fmla="*/ 0 w 272"/>
                <a:gd name="T7" fmla="*/ 16 h 352"/>
                <a:gd name="T8" fmla="*/ 0 w 272"/>
                <a:gd name="T9" fmla="*/ 336 h 352"/>
                <a:gd name="T10" fmla="*/ 16 w 272"/>
                <a:gd name="T11" fmla="*/ 352 h 352"/>
                <a:gd name="T12" fmla="*/ 256 w 272"/>
                <a:gd name="T13" fmla="*/ 352 h 352"/>
                <a:gd name="T14" fmla="*/ 272 w 272"/>
                <a:gd name="T15" fmla="*/ 336 h 352"/>
                <a:gd name="T16" fmla="*/ 272 w 272"/>
                <a:gd name="T17" fmla="*/ 16 h 352"/>
                <a:gd name="T18" fmla="*/ 240 w 272"/>
                <a:gd name="T19" fmla="*/ 320 h 352"/>
                <a:gd name="T20" fmla="*/ 32 w 272"/>
                <a:gd name="T21" fmla="*/ 320 h 352"/>
                <a:gd name="T22" fmla="*/ 32 w 272"/>
                <a:gd name="T23" fmla="*/ 32 h 352"/>
                <a:gd name="T24" fmla="*/ 240 w 272"/>
                <a:gd name="T25" fmla="*/ 32 h 352"/>
                <a:gd name="T26" fmla="*/ 240 w 272"/>
                <a:gd name="T27" fmla="*/ 320 h 352"/>
                <a:gd name="T28" fmla="*/ 66 w 272"/>
                <a:gd name="T29" fmla="*/ 252 h 352"/>
                <a:gd name="T30" fmla="*/ 82 w 272"/>
                <a:gd name="T31" fmla="*/ 236 h 352"/>
                <a:gd name="T32" fmla="*/ 190 w 272"/>
                <a:gd name="T33" fmla="*/ 236 h 352"/>
                <a:gd name="T34" fmla="*/ 206 w 272"/>
                <a:gd name="T35" fmla="*/ 252 h 352"/>
                <a:gd name="T36" fmla="*/ 190 w 272"/>
                <a:gd name="T37" fmla="*/ 268 h 352"/>
                <a:gd name="T38" fmla="*/ 82 w 272"/>
                <a:gd name="T39" fmla="*/ 268 h 352"/>
                <a:gd name="T40" fmla="*/ 66 w 272"/>
                <a:gd name="T41" fmla="*/ 252 h 352"/>
                <a:gd name="T42" fmla="*/ 69 w 272"/>
                <a:gd name="T43" fmla="*/ 176 h 352"/>
                <a:gd name="T44" fmla="*/ 85 w 272"/>
                <a:gd name="T45" fmla="*/ 160 h 352"/>
                <a:gd name="T46" fmla="*/ 190 w 272"/>
                <a:gd name="T47" fmla="*/ 160 h 352"/>
                <a:gd name="T48" fmla="*/ 206 w 272"/>
                <a:gd name="T49" fmla="*/ 176 h 352"/>
                <a:gd name="T50" fmla="*/ 190 w 272"/>
                <a:gd name="T51" fmla="*/ 192 h 352"/>
                <a:gd name="T52" fmla="*/ 85 w 272"/>
                <a:gd name="T53" fmla="*/ 192 h 352"/>
                <a:gd name="T54" fmla="*/ 69 w 272"/>
                <a:gd name="T55" fmla="*/ 176 h 352"/>
                <a:gd name="T56" fmla="*/ 69 w 272"/>
                <a:gd name="T57" fmla="*/ 100 h 352"/>
                <a:gd name="T58" fmla="*/ 85 w 272"/>
                <a:gd name="T59" fmla="*/ 84 h 352"/>
                <a:gd name="T60" fmla="*/ 190 w 272"/>
                <a:gd name="T61" fmla="*/ 84 h 352"/>
                <a:gd name="T62" fmla="*/ 206 w 272"/>
                <a:gd name="T63" fmla="*/ 100 h 352"/>
                <a:gd name="T64" fmla="*/ 190 w 272"/>
                <a:gd name="T65" fmla="*/ 116 h 352"/>
                <a:gd name="T66" fmla="*/ 85 w 272"/>
                <a:gd name="T67" fmla="*/ 116 h 352"/>
                <a:gd name="T68" fmla="*/ 69 w 272"/>
                <a:gd name="T69" fmla="*/ 1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2" h="352">
                  <a:moveTo>
                    <a:pt x="272" y="16"/>
                  </a:moveTo>
                  <a:cubicBezTo>
                    <a:pt x="272" y="7"/>
                    <a:pt x="265" y="0"/>
                    <a:pt x="2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45"/>
                    <a:pt x="7" y="352"/>
                    <a:pt x="16" y="352"/>
                  </a:cubicBezTo>
                  <a:cubicBezTo>
                    <a:pt x="256" y="352"/>
                    <a:pt x="256" y="352"/>
                    <a:pt x="256" y="352"/>
                  </a:cubicBezTo>
                  <a:cubicBezTo>
                    <a:pt x="265" y="352"/>
                    <a:pt x="272" y="345"/>
                    <a:pt x="272" y="336"/>
                  </a:cubicBezTo>
                  <a:lnTo>
                    <a:pt x="272" y="16"/>
                  </a:lnTo>
                  <a:close/>
                  <a:moveTo>
                    <a:pt x="240" y="320"/>
                  </a:moveTo>
                  <a:cubicBezTo>
                    <a:pt x="32" y="320"/>
                    <a:pt x="32" y="320"/>
                    <a:pt x="32" y="32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40" y="32"/>
                    <a:pt x="240" y="32"/>
                    <a:pt x="240" y="32"/>
                  </a:cubicBezTo>
                  <a:lnTo>
                    <a:pt x="240" y="320"/>
                  </a:lnTo>
                  <a:close/>
                  <a:moveTo>
                    <a:pt x="66" y="252"/>
                  </a:moveTo>
                  <a:cubicBezTo>
                    <a:pt x="66" y="243"/>
                    <a:pt x="73" y="236"/>
                    <a:pt x="82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9" y="236"/>
                    <a:pt x="206" y="243"/>
                    <a:pt x="206" y="252"/>
                  </a:cubicBezTo>
                  <a:cubicBezTo>
                    <a:pt x="206" y="261"/>
                    <a:pt x="199" y="268"/>
                    <a:pt x="190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73" y="268"/>
                    <a:pt x="66" y="261"/>
                    <a:pt x="66" y="252"/>
                  </a:cubicBezTo>
                  <a:close/>
                  <a:moveTo>
                    <a:pt x="69" y="176"/>
                  </a:moveTo>
                  <a:cubicBezTo>
                    <a:pt x="69" y="167"/>
                    <a:pt x="76" y="160"/>
                    <a:pt x="85" y="16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9" y="160"/>
                    <a:pt x="206" y="167"/>
                    <a:pt x="206" y="176"/>
                  </a:cubicBezTo>
                  <a:cubicBezTo>
                    <a:pt x="206" y="185"/>
                    <a:pt x="199" y="192"/>
                    <a:pt x="190" y="192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6" y="192"/>
                    <a:pt x="69" y="185"/>
                    <a:pt x="69" y="176"/>
                  </a:cubicBezTo>
                  <a:close/>
                  <a:moveTo>
                    <a:pt x="69" y="100"/>
                  </a:moveTo>
                  <a:cubicBezTo>
                    <a:pt x="69" y="91"/>
                    <a:pt x="76" y="84"/>
                    <a:pt x="85" y="8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199" y="84"/>
                    <a:pt x="206" y="91"/>
                    <a:pt x="206" y="100"/>
                  </a:cubicBezTo>
                  <a:cubicBezTo>
                    <a:pt x="206" y="109"/>
                    <a:pt x="199" y="116"/>
                    <a:pt x="190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76" y="116"/>
                    <a:pt x="69" y="109"/>
                    <a:pt x="69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A0281CFB-EE97-407F-B37F-2C4B7EBC8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1000" y="3310462"/>
              <a:ext cx="555934" cy="414902"/>
            </a:xfrm>
            <a:custGeom>
              <a:avLst/>
              <a:gdLst>
                <a:gd name="T0" fmla="*/ 366 w 370"/>
                <a:gd name="T1" fmla="*/ 98 h 260"/>
                <a:gd name="T2" fmla="*/ 353 w 370"/>
                <a:gd name="T3" fmla="*/ 92 h 260"/>
                <a:gd name="T4" fmla="*/ 333 w 370"/>
                <a:gd name="T5" fmla="*/ 92 h 260"/>
                <a:gd name="T6" fmla="*/ 333 w 370"/>
                <a:gd name="T7" fmla="*/ 49 h 260"/>
                <a:gd name="T8" fmla="*/ 320 w 370"/>
                <a:gd name="T9" fmla="*/ 36 h 260"/>
                <a:gd name="T10" fmla="*/ 180 w 370"/>
                <a:gd name="T11" fmla="*/ 36 h 260"/>
                <a:gd name="T12" fmla="*/ 162 w 370"/>
                <a:gd name="T13" fmla="*/ 6 h 260"/>
                <a:gd name="T14" fmla="*/ 150 w 370"/>
                <a:gd name="T15" fmla="*/ 0 h 260"/>
                <a:gd name="T16" fmla="*/ 47 w 370"/>
                <a:gd name="T17" fmla="*/ 0 h 260"/>
                <a:gd name="T18" fmla="*/ 33 w 370"/>
                <a:gd name="T19" fmla="*/ 12 h 260"/>
                <a:gd name="T20" fmla="*/ 33 w 370"/>
                <a:gd name="T21" fmla="*/ 92 h 260"/>
                <a:gd name="T22" fmla="*/ 17 w 370"/>
                <a:gd name="T23" fmla="*/ 92 h 260"/>
                <a:gd name="T24" fmla="*/ 5 w 370"/>
                <a:gd name="T25" fmla="*/ 98 h 260"/>
                <a:gd name="T26" fmla="*/ 1 w 370"/>
                <a:gd name="T27" fmla="*/ 112 h 260"/>
                <a:gd name="T28" fmla="*/ 31 w 370"/>
                <a:gd name="T29" fmla="*/ 247 h 260"/>
                <a:gd name="T30" fmla="*/ 47 w 370"/>
                <a:gd name="T31" fmla="*/ 260 h 260"/>
                <a:gd name="T32" fmla="*/ 320 w 370"/>
                <a:gd name="T33" fmla="*/ 260 h 260"/>
                <a:gd name="T34" fmla="*/ 335 w 370"/>
                <a:gd name="T35" fmla="*/ 248 h 260"/>
                <a:gd name="T36" fmla="*/ 369 w 370"/>
                <a:gd name="T37" fmla="*/ 112 h 260"/>
                <a:gd name="T38" fmla="*/ 366 w 370"/>
                <a:gd name="T39" fmla="*/ 98 h 260"/>
                <a:gd name="T40" fmla="*/ 61 w 370"/>
                <a:gd name="T41" fmla="*/ 28 h 260"/>
                <a:gd name="T42" fmla="*/ 142 w 370"/>
                <a:gd name="T43" fmla="*/ 28 h 260"/>
                <a:gd name="T44" fmla="*/ 160 w 370"/>
                <a:gd name="T45" fmla="*/ 58 h 260"/>
                <a:gd name="T46" fmla="*/ 172 w 370"/>
                <a:gd name="T47" fmla="*/ 64 h 260"/>
                <a:gd name="T48" fmla="*/ 305 w 370"/>
                <a:gd name="T49" fmla="*/ 64 h 260"/>
                <a:gd name="T50" fmla="*/ 305 w 370"/>
                <a:gd name="T51" fmla="*/ 92 h 260"/>
                <a:gd name="T52" fmla="*/ 61 w 370"/>
                <a:gd name="T53" fmla="*/ 92 h 260"/>
                <a:gd name="T54" fmla="*/ 61 w 370"/>
                <a:gd name="T55" fmla="*/ 28 h 260"/>
                <a:gd name="T56" fmla="*/ 307 w 370"/>
                <a:gd name="T57" fmla="*/ 228 h 260"/>
                <a:gd name="T58" fmla="*/ 60 w 370"/>
                <a:gd name="T59" fmla="*/ 228 h 260"/>
                <a:gd name="T60" fmla="*/ 37 w 370"/>
                <a:gd name="T61" fmla="*/ 124 h 260"/>
                <a:gd name="T62" fmla="*/ 333 w 370"/>
                <a:gd name="T63" fmla="*/ 124 h 260"/>
                <a:gd name="T64" fmla="*/ 307 w 370"/>
                <a:gd name="T65" fmla="*/ 22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0" h="260">
                  <a:moveTo>
                    <a:pt x="366" y="98"/>
                  </a:moveTo>
                  <a:cubicBezTo>
                    <a:pt x="363" y="94"/>
                    <a:pt x="358" y="92"/>
                    <a:pt x="353" y="92"/>
                  </a:cubicBezTo>
                  <a:cubicBezTo>
                    <a:pt x="333" y="92"/>
                    <a:pt x="333" y="92"/>
                    <a:pt x="333" y="92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3" y="41"/>
                    <a:pt x="327" y="36"/>
                    <a:pt x="32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59" y="2"/>
                    <a:pt x="155" y="0"/>
                    <a:pt x="1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0"/>
                    <a:pt x="33" y="4"/>
                    <a:pt x="33" y="1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2" y="92"/>
                    <a:pt x="8" y="94"/>
                    <a:pt x="5" y="98"/>
                  </a:cubicBezTo>
                  <a:cubicBezTo>
                    <a:pt x="2" y="102"/>
                    <a:pt x="0" y="107"/>
                    <a:pt x="1" y="112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3" y="255"/>
                    <a:pt x="39" y="260"/>
                    <a:pt x="47" y="260"/>
                  </a:cubicBezTo>
                  <a:cubicBezTo>
                    <a:pt x="320" y="260"/>
                    <a:pt x="320" y="260"/>
                    <a:pt x="320" y="260"/>
                  </a:cubicBezTo>
                  <a:cubicBezTo>
                    <a:pt x="327" y="260"/>
                    <a:pt x="333" y="255"/>
                    <a:pt x="335" y="248"/>
                  </a:cubicBezTo>
                  <a:cubicBezTo>
                    <a:pt x="369" y="112"/>
                    <a:pt x="369" y="112"/>
                    <a:pt x="369" y="112"/>
                  </a:cubicBezTo>
                  <a:cubicBezTo>
                    <a:pt x="370" y="107"/>
                    <a:pt x="369" y="102"/>
                    <a:pt x="366" y="98"/>
                  </a:cubicBezTo>
                  <a:close/>
                  <a:moveTo>
                    <a:pt x="61" y="28"/>
                  </a:moveTo>
                  <a:cubicBezTo>
                    <a:pt x="142" y="28"/>
                    <a:pt x="142" y="28"/>
                    <a:pt x="142" y="2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3" y="62"/>
                    <a:pt x="167" y="64"/>
                    <a:pt x="172" y="64"/>
                  </a:cubicBezTo>
                  <a:cubicBezTo>
                    <a:pt x="305" y="64"/>
                    <a:pt x="305" y="64"/>
                    <a:pt x="305" y="64"/>
                  </a:cubicBezTo>
                  <a:cubicBezTo>
                    <a:pt x="305" y="92"/>
                    <a:pt x="305" y="92"/>
                    <a:pt x="305" y="92"/>
                  </a:cubicBezTo>
                  <a:cubicBezTo>
                    <a:pt x="61" y="92"/>
                    <a:pt x="61" y="92"/>
                    <a:pt x="61" y="92"/>
                  </a:cubicBezTo>
                  <a:lnTo>
                    <a:pt x="61" y="28"/>
                  </a:lnTo>
                  <a:close/>
                  <a:moveTo>
                    <a:pt x="307" y="228"/>
                  </a:moveTo>
                  <a:cubicBezTo>
                    <a:pt x="60" y="228"/>
                    <a:pt x="60" y="228"/>
                    <a:pt x="60" y="228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33" y="124"/>
                    <a:pt x="333" y="124"/>
                    <a:pt x="333" y="124"/>
                  </a:cubicBezTo>
                  <a:lnTo>
                    <a:pt x="307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4E38571-44AC-43DB-8A66-989E39D121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487290-2C6B-4655-9D95-805BFADC6E4C}"/>
              </a:ext>
            </a:extLst>
          </p:cNvPr>
          <p:cNvSpPr/>
          <p:nvPr/>
        </p:nvSpPr>
        <p:spPr>
          <a:xfrm>
            <a:off x="2525306" y="2051833"/>
            <a:ext cx="7721600" cy="936507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Заңға тәуелді НҚА дауларын аудару Конституциялық Сот қызметінің ерекшеліктерін, сондай-ақ конституциялық және әкімшілік сот ісін жүргізуді нақты ажырату қажеттілігін ескере отырып жүргізіледі</a:t>
            </a:r>
            <a:endParaRPr lang="kk-KZ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8C153A4-E920-41FB-A7CC-EBC9550EBF1B}"/>
              </a:ext>
            </a:extLst>
          </p:cNvPr>
          <p:cNvSpPr/>
          <p:nvPr/>
        </p:nvSpPr>
        <p:spPr>
          <a:xfrm>
            <a:off x="2491595" y="3411112"/>
            <a:ext cx="7721600" cy="936507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Сот уәкілетті органның немесе заңға тәуелді НҚА қабылдаған лауазымды адамның құзыретінің болуын, заңға тәуелді </a:t>
            </a:r>
            <a:r>
              <a:rPr lang="kk-KZ" sz="1400" i="1" dirty="0"/>
              <a:t>НҚА (оның ережелерінің) </a:t>
            </a:r>
            <a:r>
              <a:rPr lang="kk-KZ" sz="1600" dirty="0"/>
              <a:t>Қазақстан Республикасының заңдарына сәйкестігін тексеретін болады</a:t>
            </a:r>
            <a:endParaRPr lang="kk-KZ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E6FF86B-B388-4C28-BDCA-D160478577FD}"/>
              </a:ext>
            </a:extLst>
          </p:cNvPr>
          <p:cNvSpPr/>
          <p:nvPr/>
        </p:nvSpPr>
        <p:spPr>
          <a:xfrm>
            <a:off x="2491595" y="4789149"/>
            <a:ext cx="7721600" cy="936507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/>
              <a:t>Заңға тәуелді НҚА-ның заңдылығын тексеру туралы талап қою бойынша дәлелдеу ауыртпалығын уәкілетті мемлекеттік орган немесе даулы актіні қабылдаған лауазымды адам көтереді</a:t>
            </a:r>
            <a:endParaRPr lang="kk-KZ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7D034E-102C-48EB-88A5-D8EC2266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6</a:t>
            </a:fld>
            <a:endParaRPr lang="ru-RU" sz="1400" b="1" dirty="0">
              <a:solidFill>
                <a:srgbClr val="1E6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78">
            <a:extLst>
              <a:ext uri="{FF2B5EF4-FFF2-40B4-BE49-F238E27FC236}">
                <a16:creationId xmlns:a16="http://schemas.microsoft.com/office/drawing/2014/main" id="{BF5646E3-6708-4AFC-87C0-97FE875C89E9}"/>
              </a:ext>
            </a:extLst>
          </p:cNvPr>
          <p:cNvGrpSpPr/>
          <p:nvPr/>
        </p:nvGrpSpPr>
        <p:grpSpPr>
          <a:xfrm>
            <a:off x="4532521" y="2357442"/>
            <a:ext cx="6398614" cy="1940656"/>
            <a:chOff x="3727235" y="1875850"/>
            <a:chExt cx="5694144" cy="1680240"/>
          </a:xfrm>
        </p:grpSpPr>
        <p:pic>
          <p:nvPicPr>
            <p:cNvPr id="26" name="图片 79">
              <a:extLst>
                <a:ext uri="{FF2B5EF4-FFF2-40B4-BE49-F238E27FC236}">
                  <a16:creationId xmlns:a16="http://schemas.microsoft.com/office/drawing/2014/main" id="{8D935784-D565-469D-8B8B-78CE23CD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7235" y="1875850"/>
              <a:ext cx="5694144" cy="16802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8E69E55B-61EE-4165-871D-FF6F4DCF95CD}"/>
                </a:ext>
              </a:extLst>
            </p:cNvPr>
            <p:cNvSpPr txBox="1">
              <a:spLocks/>
            </p:cNvSpPr>
            <p:nvPr/>
          </p:nvSpPr>
          <p:spPr>
            <a:xfrm>
              <a:off x="4434489" y="2514191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0" name="组合 83">
            <a:extLst>
              <a:ext uri="{FF2B5EF4-FFF2-40B4-BE49-F238E27FC236}">
                <a16:creationId xmlns:a16="http://schemas.microsoft.com/office/drawing/2014/main" id="{2275A7E4-3928-4780-B8D7-183E03D20D47}"/>
              </a:ext>
            </a:extLst>
          </p:cNvPr>
          <p:cNvGrpSpPr/>
          <p:nvPr/>
        </p:nvGrpSpPr>
        <p:grpSpPr>
          <a:xfrm>
            <a:off x="5780821" y="4149055"/>
            <a:ext cx="5683760" cy="1982942"/>
            <a:chOff x="4525929" y="3356868"/>
            <a:chExt cx="5806440" cy="1713376"/>
          </a:xfrm>
        </p:grpSpPr>
        <p:pic>
          <p:nvPicPr>
            <p:cNvPr id="31" name="图片 84">
              <a:extLst>
                <a:ext uri="{FF2B5EF4-FFF2-40B4-BE49-F238E27FC236}">
                  <a16:creationId xmlns:a16="http://schemas.microsoft.com/office/drawing/2014/main" id="{593C9235-DD56-44D2-BCA1-C06E0A09E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5929" y="3356868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B0BB3D1E-2E19-430F-AC59-9844950FD0B3}"/>
                </a:ext>
              </a:extLst>
            </p:cNvPr>
            <p:cNvGrpSpPr/>
            <p:nvPr/>
          </p:nvGrpSpPr>
          <p:grpSpPr>
            <a:xfrm>
              <a:off x="5154579" y="4047463"/>
              <a:ext cx="3962574" cy="563232"/>
              <a:chOff x="3943834" y="704409"/>
              <a:chExt cx="3962574" cy="563232"/>
            </a:xfrm>
          </p:grpSpPr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53051E17-41DC-4EC0-A093-E203DEB23368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b="1" dirty="0">
                  <a:solidFill>
                    <a:srgbClr val="2AB7A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6D394EB2-A9CE-4014-8E38-AC8F2F79F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40" name="组合 27"/>
          <p:cNvGrpSpPr>
            <a:grpSpLocks/>
          </p:cNvGrpSpPr>
          <p:nvPr/>
        </p:nvGrpSpPr>
        <p:grpSpPr bwMode="auto">
          <a:xfrm>
            <a:off x="481159" y="2273349"/>
            <a:ext cx="3362465" cy="3405502"/>
            <a:chOff x="1222375" y="1492250"/>
            <a:chExt cx="2754313" cy="2752725"/>
          </a:xfrm>
        </p:grpSpPr>
        <p:grpSp>
          <p:nvGrpSpPr>
            <p:cNvPr id="41" name="组合 1"/>
            <p:cNvGrpSpPr>
              <a:grpSpLocks/>
            </p:cNvGrpSpPr>
            <p:nvPr/>
          </p:nvGrpSpPr>
          <p:grpSpPr bwMode="auto">
            <a:xfrm>
              <a:off x="1222375" y="1492250"/>
              <a:ext cx="2754313" cy="2752725"/>
              <a:chOff x="817310" y="2201172"/>
              <a:chExt cx="3060000" cy="3060000"/>
            </a:xfrm>
          </p:grpSpPr>
          <p:sp>
            <p:nvSpPr>
              <p:cNvPr id="43" name="椭圆 2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2000"/>
              </a:p>
            </p:txBody>
          </p:sp>
          <p:sp>
            <p:nvSpPr>
              <p:cNvPr id="44" name="椭圆 3"/>
              <p:cNvSpPr>
                <a:spLocks noChangeAspect="1"/>
              </p:cNvSpPr>
              <p:nvPr/>
            </p:nvSpPr>
            <p:spPr bwMode="auto">
              <a:xfrm>
                <a:off x="1053566" y="2433287"/>
                <a:ext cx="2590858" cy="2590588"/>
              </a:xfrm>
              <a:prstGeom prst="ellipse">
                <a:avLst/>
              </a:prstGeom>
              <a:solidFill>
                <a:srgbClr val="FFFFFF">
                  <a:alpha val="25098"/>
                </a:srgbClr>
              </a:solidFill>
              <a:ln w="76200" algn="ctr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20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1524573" y="2331402"/>
              <a:ext cx="2189768" cy="82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k-KZ" altLang="zh-CN" sz="2000" b="1" dirty="0">
                  <a:solidFill>
                    <a:srgbClr val="3E409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Істердің осы санатын әкімшілік әділет саласына ауыстыру</a:t>
              </a:r>
              <a:endParaRPr lang="kk-KZ" altLang="zh-CN" sz="4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组合 28"/>
          <p:cNvGrpSpPr>
            <a:grpSpLocks/>
          </p:cNvGrpSpPr>
          <p:nvPr/>
        </p:nvGrpSpPr>
        <p:grpSpPr bwMode="auto">
          <a:xfrm>
            <a:off x="3317354" y="2436599"/>
            <a:ext cx="1052539" cy="1043599"/>
            <a:chOff x="2873375" y="1331913"/>
            <a:chExt cx="747713" cy="741362"/>
          </a:xfrm>
          <a:solidFill>
            <a:srgbClr val="ACBDDA"/>
          </a:solidFill>
        </p:grpSpPr>
        <p:grpSp>
          <p:nvGrpSpPr>
            <p:cNvPr id="46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  <a:grpFill/>
          </p:grpSpPr>
          <p:sp>
            <p:nvSpPr>
              <p:cNvPr id="48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grpFill/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2873375" y="1529347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400" dirty="0">
                  <a:solidFill>
                    <a:srgbClr val="FFFFFF"/>
                  </a:solidFill>
                </a:rPr>
                <a:t>1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29"/>
          <p:cNvGrpSpPr>
            <a:grpSpLocks/>
          </p:cNvGrpSpPr>
          <p:nvPr/>
        </p:nvGrpSpPr>
        <p:grpSpPr bwMode="auto">
          <a:xfrm>
            <a:off x="3312884" y="4427619"/>
            <a:ext cx="1052539" cy="1041365"/>
            <a:chOff x="3581400" y="2498725"/>
            <a:chExt cx="747713" cy="739775"/>
          </a:xfrm>
          <a:solidFill>
            <a:srgbClr val="1FB3A9"/>
          </a:solidFill>
        </p:grpSpPr>
        <p:grpSp>
          <p:nvGrpSpPr>
            <p:cNvPr id="51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  <a:grpFill/>
          </p:grpSpPr>
          <p:sp>
            <p:nvSpPr>
              <p:cNvPr id="53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3581400" y="2701068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400" dirty="0">
                  <a:solidFill>
                    <a:srgbClr val="FFFFFF"/>
                  </a:solidFill>
                </a:rPr>
                <a:t>2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532521" y="1924712"/>
            <a:ext cx="591006" cy="833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5123527" y="2883354"/>
            <a:ext cx="4468565" cy="1062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sz="1600" b="1" dirty="0">
              <a:solidFill>
                <a:srgbClr val="3E4094"/>
              </a:solidFill>
            </a:endParaRPr>
          </a:p>
          <a:p>
            <a:pPr algn="ctr"/>
            <a:r>
              <a:rPr lang="ru-RU" sz="2000" b="1" dirty="0">
                <a:solidFill>
                  <a:srgbClr val="3E4094"/>
                </a:solidFill>
              </a:rPr>
              <a:t> </a:t>
            </a:r>
            <a:r>
              <a:rPr lang="ru-RU" sz="2000" b="1" dirty="0" err="1">
                <a:solidFill>
                  <a:srgbClr val="3E4094"/>
                </a:solidFill>
              </a:rPr>
              <a:t>АПК-нің </a:t>
            </a:r>
            <a:r>
              <a:rPr lang="ru-RU" sz="2000" b="1" dirty="0">
                <a:solidFill>
                  <a:srgbClr val="3E4094"/>
                </a:solidFill>
              </a:rPr>
              <a:t>44-тарауын </a:t>
            </a:r>
            <a:r>
              <a:rPr lang="ru-RU" sz="2000" b="1" dirty="0" err="1">
                <a:solidFill>
                  <a:srgbClr val="3E4094"/>
                </a:solidFill>
              </a:rPr>
              <a:t>ӘРПК-ден шығару</a:t>
            </a:r>
            <a:endParaRPr lang="ru-RU" sz="2000" b="1" dirty="0">
              <a:solidFill>
                <a:srgbClr val="3E4094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47211" y="4723632"/>
            <a:ext cx="497956" cy="833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102592" y="4619577"/>
            <a:ext cx="4466045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3E4094"/>
                </a:solidFill>
              </a:defRPr>
            </a:lvl1pPr>
          </a:lstStyle>
          <a:p>
            <a:r>
              <a:rPr lang="kk-KZ" sz="1800" dirty="0"/>
              <a:t>ӘРПК қағидалары бойынша уәкілетті мемлекеттік органның шешіміне сотқа дейінгі және сот тәртібімен шағымдану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51B24FF-3D42-4C2C-8D76-DAEAB9A0C59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7158BFA-4ABC-45E3-8014-9867FB704FEB}"/>
              </a:ext>
            </a:extLst>
          </p:cNvPr>
          <p:cNvSpPr/>
          <p:nvPr/>
        </p:nvSpPr>
        <p:spPr>
          <a:xfrm>
            <a:off x="4954785" y="2862834"/>
            <a:ext cx="591006" cy="833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A0A3B7-18EE-436F-BEA4-59E13AA169B9}"/>
              </a:ext>
            </a:extLst>
          </p:cNvPr>
          <p:cNvSpPr/>
          <p:nvPr/>
        </p:nvSpPr>
        <p:spPr>
          <a:xfrm>
            <a:off x="2395865" y="339089"/>
            <a:ext cx="8000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хал актілерінің жазбаларына түзетулер енгізу жөніндегі мемлекеттік органның АПК-тен бас тартуына байланысты істер санатын алып тастау</a:t>
            </a:r>
            <a:endParaRPr lang="kk-KZ" sz="24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F22E76-6594-4464-A86B-7D5DCFB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7</a:t>
            </a:fld>
            <a:endParaRPr lang="ru-RU" b="1" dirty="0">
              <a:solidFill>
                <a:srgbClr val="1E6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165C642-6D2C-45FA-AD6A-8CC5DBA3FC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A7C0E0-CC37-487C-AABB-D1304522CE8B}"/>
              </a:ext>
            </a:extLst>
          </p:cNvPr>
          <p:cNvSpPr/>
          <p:nvPr/>
        </p:nvSpPr>
        <p:spPr>
          <a:xfrm>
            <a:off x="2385142" y="275249"/>
            <a:ext cx="7421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Мемлекеттік органдар, мемлекеттік органдар және мемлекеттік ұйымдар арасындағы дауларды шешу</a:t>
            </a:r>
            <a:endParaRPr lang="kk-KZ" sz="32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F2431C4-93E5-4262-8A0E-2EDBA6FD32F5}"/>
              </a:ext>
            </a:extLst>
          </p:cNvPr>
          <p:cNvSpPr/>
          <p:nvPr/>
        </p:nvSpPr>
        <p:spPr>
          <a:xfrm>
            <a:off x="2729405" y="1657692"/>
            <a:ext cx="2973794" cy="932715"/>
          </a:xfrm>
          <a:prstGeom prst="roundRect">
            <a:avLst/>
          </a:prstGeom>
          <a:solidFill>
            <a:srgbClr val="C5AB6A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Мемлекеттік орган</a:t>
            </a:r>
          </a:p>
          <a:p>
            <a:pPr algn="ctr"/>
            <a:r>
              <a:rPr lang="kk-KZ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 тарап)</a:t>
            </a:r>
            <a:endParaRPr lang="kk-KZ" sz="16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A9CB4AA-2258-46B6-B89A-1AA80F37E6CC}"/>
              </a:ext>
            </a:extLst>
          </p:cNvPr>
          <p:cNvSpPr/>
          <p:nvPr/>
        </p:nvSpPr>
        <p:spPr>
          <a:xfrm>
            <a:off x="4216302" y="2888690"/>
            <a:ext cx="3759395" cy="936507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Қарау тәртібі:</a:t>
            </a:r>
          </a:p>
          <a:p>
            <a:pPr algn="ctr"/>
            <a:r>
              <a:rPr lang="kk-K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Дау ӘРПК ережелері мен ҚР Үкіметінің регламенті бойынша қаралады</a:t>
            </a:r>
            <a:endParaRPr lang="kk-KZ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A575FBE-4844-4EA6-9DE7-8F9074C92D89}"/>
              </a:ext>
            </a:extLst>
          </p:cNvPr>
          <p:cNvSpPr/>
          <p:nvPr/>
        </p:nvSpPr>
        <p:spPr>
          <a:xfrm>
            <a:off x="2729405" y="5573859"/>
            <a:ext cx="6733192" cy="936507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/>
              <a:t>Шағым бойынша қабылданған шешіммен келіспеген жағдайда, арыз беруші шағыммен ҚР Үкіметінің Аппаратына жүгінуге құқылы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D668A72-4AC3-4B54-86C4-841BD97664CA}"/>
              </a:ext>
            </a:extLst>
          </p:cNvPr>
          <p:cNvSpPr/>
          <p:nvPr/>
        </p:nvSpPr>
        <p:spPr>
          <a:xfrm>
            <a:off x="2729405" y="4273124"/>
            <a:ext cx="6733192" cy="936507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Дауды қарастыратын субъект:</a:t>
            </a:r>
          </a:p>
          <a:p>
            <a:pPr algn="ctr"/>
            <a:r>
              <a:rPr lang="kk-K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Жоғары тұрған мемлекеттік орган/уәкілетті мемлекеттік орган</a:t>
            </a:r>
            <a:endParaRPr lang="kk-KZ" sz="1600" dirty="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533AD08-E3D5-4EE0-94EA-AD22B89FB7AB}"/>
              </a:ext>
            </a:extLst>
          </p:cNvPr>
          <p:cNvSpPr/>
          <p:nvPr/>
        </p:nvSpPr>
        <p:spPr>
          <a:xfrm>
            <a:off x="6488803" y="1657692"/>
            <a:ext cx="2973794" cy="932715"/>
          </a:xfrm>
          <a:prstGeom prst="roundRect">
            <a:avLst/>
          </a:prstGeom>
          <a:solidFill>
            <a:srgbClr val="C5AB6A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Мемлекеттік орган / мемлекеттік ұйым</a:t>
            </a:r>
          </a:p>
          <a:p>
            <a:pPr algn="ctr"/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kk-KZ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тарап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ED50581F-854C-4E37-AB65-A214025164DB}"/>
              </a:ext>
            </a:extLst>
          </p:cNvPr>
          <p:cNvCxnSpPr>
            <a:cxnSpLocks/>
            <a:stCxn id="45" idx="3"/>
            <a:endCxn id="46" idx="0"/>
          </p:cNvCxnSpPr>
          <p:nvPr/>
        </p:nvCxnSpPr>
        <p:spPr>
          <a:xfrm>
            <a:off x="5703199" y="2124050"/>
            <a:ext cx="392801" cy="764640"/>
          </a:xfrm>
          <a:prstGeom prst="bentConnector2">
            <a:avLst/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8CBEAF37-50E0-41B2-AEA3-F1FE2C3BE7D3}"/>
              </a:ext>
            </a:extLst>
          </p:cNvPr>
          <p:cNvCxnSpPr>
            <a:cxnSpLocks/>
            <a:stCxn id="49" idx="1"/>
            <a:endCxn id="46" idx="0"/>
          </p:cNvCxnSpPr>
          <p:nvPr/>
        </p:nvCxnSpPr>
        <p:spPr>
          <a:xfrm rot="10800000" flipV="1">
            <a:off x="6096001" y="2124050"/>
            <a:ext cx="392803" cy="764640"/>
          </a:xfrm>
          <a:prstGeom prst="bentConnector2">
            <a:avLst/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104FD501-D19D-42FA-8FE9-0300B368E2BE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>
            <a:off x="6096000" y="3825197"/>
            <a:ext cx="1" cy="447927"/>
          </a:xfrm>
          <a:prstGeom prst="straightConnector1">
            <a:avLst/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788E75C2-04A8-4829-BECD-661DB12F66AF}"/>
              </a:ext>
            </a:extLst>
          </p:cNvPr>
          <p:cNvCxnSpPr>
            <a:stCxn id="48" idx="2"/>
            <a:endCxn id="47" idx="0"/>
          </p:cNvCxnSpPr>
          <p:nvPr/>
        </p:nvCxnSpPr>
        <p:spPr>
          <a:xfrm>
            <a:off x="6096001" y="5209631"/>
            <a:ext cx="0" cy="364228"/>
          </a:xfrm>
          <a:prstGeom prst="straightConnector1">
            <a:avLst/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Номер слайда 60">
            <a:extLst>
              <a:ext uri="{FF2B5EF4-FFF2-40B4-BE49-F238E27FC236}">
                <a16:creationId xmlns:a16="http://schemas.microsoft.com/office/drawing/2014/main" id="{8365D183-E7AA-4312-903B-5D860268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8</a:t>
            </a:fld>
            <a:endParaRPr lang="ru-RU" b="1" dirty="0">
              <a:solidFill>
                <a:srgbClr val="1E6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0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FC6DC10-F854-4C12-872C-98163B140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3" y="2665038"/>
            <a:ext cx="1949145" cy="2217412"/>
          </a:xfrm>
          <a:prstGeom prst="rect">
            <a:avLst/>
          </a:prstGeom>
          <a:solidFill>
            <a:srgbClr val="C5AB6A"/>
          </a:solidFill>
          <a:ln>
            <a:noFill/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7A0F1ED-22C9-479A-AD6A-3B9F0FEE5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48" y="2632462"/>
            <a:ext cx="1949145" cy="2278822"/>
          </a:xfrm>
          <a:prstGeom prst="rect">
            <a:avLst/>
          </a:prstGeom>
          <a:solidFill>
            <a:srgbClr val="C5AB6A"/>
          </a:solidFill>
          <a:ln>
            <a:solidFill>
              <a:srgbClr val="3E4094"/>
            </a:solidFill>
          </a:ln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EFD5729-C57A-41D0-BBAB-9E2F5B738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9" y="2665038"/>
            <a:ext cx="1949146" cy="2217413"/>
          </a:xfrm>
          <a:prstGeom prst="rect">
            <a:avLst/>
          </a:prstGeom>
          <a:solidFill>
            <a:srgbClr val="3E4094"/>
          </a:solidFill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7EC732F8-F9DC-470F-81E2-A10E1AB14ED6}"/>
              </a:ext>
            </a:extLst>
          </p:cNvPr>
          <p:cNvSpPr/>
          <p:nvPr/>
        </p:nvSpPr>
        <p:spPr>
          <a:xfrm>
            <a:off x="9204266" y="2166508"/>
            <a:ext cx="258724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DDAF3E"/>
                </a:solidFill>
                <a:latin typeface="Arial" pitchFamily="34" charset="0"/>
                <a:cs typeface="Arial" pitchFamily="34" charset="0"/>
              </a:rPr>
              <a:t>СОТ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410D569-F6AF-4D06-AC9E-873ED7C16BCA}"/>
              </a:ext>
            </a:extLst>
          </p:cNvPr>
          <p:cNvSpPr/>
          <p:nvPr/>
        </p:nvSpPr>
        <p:spPr>
          <a:xfrm>
            <a:off x="116414" y="2126536"/>
            <a:ext cx="258724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C5AB6A"/>
                </a:solidFill>
                <a:latin typeface="Arial" pitchFamily="34" charset="0"/>
                <a:cs typeface="Arial" pitchFamily="34" charset="0"/>
              </a:rPr>
              <a:t>АРЫЗ БЕРУШІ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E40E0D-DDA5-4D0D-A403-0E7A0F93F5F4}"/>
              </a:ext>
            </a:extLst>
          </p:cNvPr>
          <p:cNvSpPr/>
          <p:nvPr/>
        </p:nvSpPr>
        <p:spPr>
          <a:xfrm>
            <a:off x="572386" y="433852"/>
            <a:ext cx="11047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Өткізу тәртібін жетілдіру</a:t>
            </a:r>
          </a:p>
          <a:p>
            <a:pPr algn="ctr"/>
            <a:r>
              <a:rPr lang="kk-KZ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әкімшілік рәсімдер (мысал)</a:t>
            </a:r>
            <a:endParaRPr lang="kk-KZ" sz="2400" b="1" dirty="0">
              <a:solidFill>
                <a:srgbClr val="3E4094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ED093A-3BEE-4F13-B03B-BC065296325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C40CFAF-D502-4DC1-ADC4-011DB759F54E}"/>
              </a:ext>
            </a:extLst>
          </p:cNvPr>
          <p:cNvSpPr/>
          <p:nvPr/>
        </p:nvSpPr>
        <p:spPr>
          <a:xfrm>
            <a:off x="2832820" y="2888424"/>
            <a:ext cx="1810927" cy="1770639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bg1"/>
                </a:solidFill>
              </a:rPr>
              <a:t>Әкімшілік актіде шағымдану тәртібі мен мерзімі нақты көрсетілген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6A2BBF6-EA1D-4AA3-B9FE-C99B80E7270B}"/>
              </a:ext>
            </a:extLst>
          </p:cNvPr>
          <p:cNvSpPr/>
          <p:nvPr/>
        </p:nvSpPr>
        <p:spPr>
          <a:xfrm>
            <a:off x="7386285" y="2893027"/>
            <a:ext cx="1810927" cy="1770639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bg1"/>
                </a:solidFill>
              </a:rPr>
              <a:t>Дауды мемлекеттік орган шешкен жоқ/уәкілетті орган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3042238-B598-4CC7-9B68-A506ECFEC5B0}"/>
              </a:ext>
            </a:extLst>
          </p:cNvPr>
          <p:cNvSpPr/>
          <p:nvPr/>
        </p:nvSpPr>
        <p:spPr>
          <a:xfrm>
            <a:off x="4119612" y="2129178"/>
            <a:ext cx="3667225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3E4094"/>
                </a:solidFill>
                <a:latin typeface="Arial" pitchFamily="34" charset="0"/>
                <a:cs typeface="Arial" pitchFamily="34" charset="0"/>
              </a:rPr>
              <a:t>МЕМЛЕКЕТТІК ОРГАН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4FC177-2FFA-4436-AF5A-95E279C05896}"/>
              </a:ext>
            </a:extLst>
          </p:cNvPr>
          <p:cNvSpPr/>
          <p:nvPr/>
        </p:nvSpPr>
        <p:spPr>
          <a:xfrm>
            <a:off x="4693049" y="5397926"/>
            <a:ext cx="2746966" cy="805883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bg1"/>
                </a:solidFill>
              </a:rPr>
              <a:t>Әкімшілік шағым мемлекеттік органдарға беріледі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B0F31E56-2C3A-40A2-BD48-68EC7EEA2221}"/>
              </a:ext>
            </a:extLst>
          </p:cNvPr>
          <p:cNvCxnSpPr>
            <a:stCxn id="67" idx="2"/>
            <a:endCxn id="25" idx="1"/>
          </p:cNvCxnSpPr>
          <p:nvPr/>
        </p:nvCxnSpPr>
        <p:spPr>
          <a:xfrm rot="16200000" flipH="1">
            <a:off x="2592333" y="3700152"/>
            <a:ext cx="918418" cy="3283013"/>
          </a:xfrm>
          <a:prstGeom prst="bentConnector2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7EFE55D-17A3-4228-A1E9-EBF7E2BDFE2E}"/>
              </a:ext>
            </a:extLst>
          </p:cNvPr>
          <p:cNvCxnSpPr>
            <a:stCxn id="23" idx="3"/>
            <a:endCxn id="69" idx="1"/>
          </p:cNvCxnSpPr>
          <p:nvPr/>
        </p:nvCxnSpPr>
        <p:spPr>
          <a:xfrm flipV="1">
            <a:off x="9197212" y="3771873"/>
            <a:ext cx="321536" cy="6474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5C0CC1D-B9AC-4EEB-92CB-4FFD66D50D35}"/>
              </a:ext>
            </a:extLst>
          </p:cNvPr>
          <p:cNvCxnSpPr>
            <a:stCxn id="70" idx="1"/>
            <a:endCxn id="22" idx="3"/>
          </p:cNvCxnSpPr>
          <p:nvPr/>
        </p:nvCxnSpPr>
        <p:spPr>
          <a:xfrm flipH="1" flipV="1">
            <a:off x="4643747" y="3773744"/>
            <a:ext cx="448212" cy="1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0672062-A317-484C-89AB-BB4A8D6E647C}"/>
              </a:ext>
            </a:extLst>
          </p:cNvPr>
          <p:cNvCxnSpPr>
            <a:stCxn id="22" idx="1"/>
            <a:endCxn id="67" idx="3"/>
          </p:cNvCxnSpPr>
          <p:nvPr/>
        </p:nvCxnSpPr>
        <p:spPr>
          <a:xfrm flipH="1">
            <a:off x="2384608" y="3773744"/>
            <a:ext cx="448212" cy="0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D6FAF19-BFE7-442B-B5B7-E57982CD56BA}"/>
              </a:ext>
            </a:extLst>
          </p:cNvPr>
          <p:cNvCxnSpPr>
            <a:stCxn id="25" idx="0"/>
            <a:endCxn id="70" idx="2"/>
          </p:cNvCxnSpPr>
          <p:nvPr/>
        </p:nvCxnSpPr>
        <p:spPr>
          <a:xfrm flipV="1">
            <a:off x="6066532" y="4882451"/>
            <a:ext cx="0" cy="515475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15930E9-C991-453A-804D-099DE611741E}"/>
              </a:ext>
            </a:extLst>
          </p:cNvPr>
          <p:cNvCxnSpPr>
            <a:stCxn id="70" idx="3"/>
            <a:endCxn id="23" idx="1"/>
          </p:cNvCxnSpPr>
          <p:nvPr/>
        </p:nvCxnSpPr>
        <p:spPr>
          <a:xfrm>
            <a:off x="7041105" y="3773745"/>
            <a:ext cx="345180" cy="4602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36">
            <a:extLst>
              <a:ext uri="{FF2B5EF4-FFF2-40B4-BE49-F238E27FC236}">
                <a16:creationId xmlns:a16="http://schemas.microsoft.com/office/drawing/2014/main" id="{73CDAB8E-9025-4F8D-9B08-976009EA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9</a:t>
            </a:fld>
            <a:endParaRPr lang="ru-RU" b="1" dirty="0">
              <a:solidFill>
                <a:srgbClr val="1E6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38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1142</TotalTime>
  <Words>634</Words>
  <Application>Microsoft Office PowerPoint</Application>
  <PresentationFormat>Широкоэкранный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Arial Narrow</vt:lpstr>
      <vt:lpstr>Calibri</vt:lpstr>
      <vt:lpstr>Calibri Light</vt:lpstr>
      <vt:lpstr>等线</vt:lpstr>
      <vt:lpstr>Roboto</vt:lpstr>
      <vt:lpstr>Times New Roman</vt:lpstr>
      <vt:lpstr>Тема Office</vt:lpstr>
      <vt:lpstr>Азаматтардың құқықтарын, заңды мүдделерін және билік органдарымен өзара қарым-қатынастарың іске асырудың және қорғаудың құқықтық тетігі ретінде ӘРПК нормаларын жетілдіру </vt:lpstr>
      <vt:lpstr>Презентация PowerPoint</vt:lpstr>
      <vt:lpstr>Презентация PowerPoint</vt:lpstr>
      <vt:lpstr>Презентация PowerPoint</vt:lpstr>
      <vt:lpstr>Презентация PowerPoint</vt:lpstr>
      <vt:lpstr>Заңға тәуелді нормативтік құқықтық актінің заңдылығына дау айту туралы істер бойынша іс жүргізуді ауыстыру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Ахметов</dc:creator>
  <cp:lastModifiedBy>Ахметов Рустам Дастанович</cp:lastModifiedBy>
  <cp:revision>83</cp:revision>
  <cp:lastPrinted>2023-12-22T05:32:24Z</cp:lastPrinted>
  <dcterms:created xsi:type="dcterms:W3CDTF">2022-01-25T06:16:49Z</dcterms:created>
  <dcterms:modified xsi:type="dcterms:W3CDTF">2023-12-22T06:04:58Z</dcterms:modified>
</cp:coreProperties>
</file>