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512" r:id="rId2"/>
    <p:sldId id="513" r:id="rId3"/>
    <p:sldId id="524" r:id="rId4"/>
    <p:sldId id="517" r:id="rId5"/>
    <p:sldId id="518" r:id="rId6"/>
    <p:sldId id="515" r:id="rId7"/>
    <p:sldId id="520" r:id="rId8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41A3A3"/>
    <a:srgbClr val="0070C0"/>
    <a:srgbClr val="BF9000"/>
    <a:srgbClr val="185ABA"/>
    <a:srgbClr val="FF3333"/>
    <a:srgbClr val="1C69D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839" autoAdjust="0"/>
    <p:restoredTop sz="99822" autoAdjust="0"/>
  </p:normalViewPr>
  <p:slideViewPr>
    <p:cSldViewPr snapToObjects="1">
      <p:cViewPr varScale="1">
        <p:scale>
          <a:sx n="112" d="100"/>
          <a:sy n="112" d="100"/>
        </p:scale>
        <p:origin x="-18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4AD3D9-5440-4F31-8723-0227CD910581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47FE795-981E-44BC-B8E6-4A76E0DCC0AC}">
      <dgm:prSet phldrT="[Текст]" custT="1"/>
      <dgm:spPr>
        <a:ln>
          <a:solidFill>
            <a:srgbClr val="41A3A3"/>
          </a:solidFill>
        </a:ln>
      </dgm:spPr>
      <dgm:t>
        <a:bodyPr/>
        <a:lstStyle/>
        <a:p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Систематические и грубые нарушения организациями государственного сектора Закона «О доступе к информации»</a:t>
          </a:r>
          <a:r>
            <a:rPr lang="ru-RU" sz="2000" b="0" i="1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               </a:t>
          </a: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(в т.ч. частые отказы в предоставлении информации с отсылкой на гриф «ДСП»)</a:t>
          </a:r>
        </a:p>
      </dgm:t>
    </dgm:pt>
    <dgm:pt modelId="{026947E6-6098-47F2-B80A-B1894F16B22B}" type="parTrans" cxnId="{A1C21C4E-A2B3-4D00-9301-1B67383EE77D}">
      <dgm:prSet/>
      <dgm:spPr/>
      <dgm:t>
        <a:bodyPr/>
        <a:lstStyle/>
        <a:p>
          <a:endParaRPr lang="ru-RU"/>
        </a:p>
      </dgm:t>
    </dgm:pt>
    <dgm:pt modelId="{5F479820-2EFF-4B36-A6A6-8C909A3EA7AE}" type="sibTrans" cxnId="{A1C21C4E-A2B3-4D00-9301-1B67383EE77D}">
      <dgm:prSet/>
      <dgm:spPr/>
      <dgm:t>
        <a:bodyPr/>
        <a:lstStyle/>
        <a:p>
          <a:endParaRPr lang="ru-RU"/>
        </a:p>
      </dgm:t>
    </dgm:pt>
    <dgm:pt modelId="{9AD531A3-DB2E-42DF-9561-944F998BFBCE}">
      <dgm:prSet phldrT="[Текст]" custT="1"/>
      <dgm:spPr>
        <a:ln>
          <a:solidFill>
            <a:srgbClr val="41A3A3"/>
          </a:solidFill>
        </a:ln>
      </dgm:spPr>
      <dgm:t>
        <a:bodyPr/>
        <a:lstStyle/>
        <a:p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Незаинтересованность государственных органов инициативно размещать в открытом доступе официальную информацию</a:t>
          </a:r>
        </a:p>
      </dgm:t>
    </dgm:pt>
    <dgm:pt modelId="{5F78E7FF-9094-4AC3-8FD2-1F2D16355291}" type="parTrans" cxnId="{BBA9A786-1886-4E3A-93F3-FB43CE4F905E}">
      <dgm:prSet/>
      <dgm:spPr/>
      <dgm:t>
        <a:bodyPr/>
        <a:lstStyle/>
        <a:p>
          <a:endParaRPr lang="ru-RU"/>
        </a:p>
      </dgm:t>
    </dgm:pt>
    <dgm:pt modelId="{238329E4-A25E-4E04-A828-4C905BBCED4A}" type="sibTrans" cxnId="{BBA9A786-1886-4E3A-93F3-FB43CE4F905E}">
      <dgm:prSet/>
      <dgm:spPr/>
      <dgm:t>
        <a:bodyPr/>
        <a:lstStyle/>
        <a:p>
          <a:endParaRPr lang="ru-RU"/>
        </a:p>
      </dgm:t>
    </dgm:pt>
    <dgm:pt modelId="{B4C566FC-ABB1-496B-9335-72D2669F4661}">
      <dgm:prSet phldrT="[Текст]" custT="1"/>
      <dgm:spPr>
        <a:ln>
          <a:solidFill>
            <a:srgbClr val="41A3A3"/>
          </a:solidFill>
        </a:ln>
      </dgm:spPr>
      <dgm:t>
        <a:bodyPr/>
        <a:lstStyle/>
        <a:p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Затрудненный доступ лиц с инвалидностью к информации </a:t>
          </a: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(ограниченный объем телепередач и литературы, неадаптированность интернет-ресурсов и информационных стендов под их потребности и др.)</a:t>
          </a:r>
          <a:endParaRPr lang="ru-RU" sz="1600" b="0" i="0" kern="1200" dirty="0"/>
        </a:p>
      </dgm:t>
    </dgm:pt>
    <dgm:pt modelId="{C2871DE6-A2F2-4A76-B2A4-E1512D4A6CC0}" type="parTrans" cxnId="{327F3E3A-A530-4BB7-B154-0A1A09D17CC4}">
      <dgm:prSet/>
      <dgm:spPr/>
      <dgm:t>
        <a:bodyPr/>
        <a:lstStyle/>
        <a:p>
          <a:endParaRPr lang="ru-RU"/>
        </a:p>
      </dgm:t>
    </dgm:pt>
    <dgm:pt modelId="{D739D398-26ED-4ED0-8BC2-0FE451F18222}" type="sibTrans" cxnId="{327F3E3A-A530-4BB7-B154-0A1A09D17CC4}">
      <dgm:prSet/>
      <dgm:spPr/>
      <dgm:t>
        <a:bodyPr/>
        <a:lstStyle/>
        <a:p>
          <a:endParaRPr lang="ru-RU"/>
        </a:p>
      </dgm:t>
    </dgm:pt>
    <dgm:pt modelId="{7D4882F8-2633-436E-8F83-250BF5DC7852}">
      <dgm:prSet custT="1"/>
      <dgm:spPr>
        <a:ln>
          <a:solidFill>
            <a:srgbClr val="41A3A3"/>
          </a:solidFill>
        </a:ln>
      </dgm:spPr>
      <dgm:t>
        <a:bodyPr/>
        <a:lstStyle/>
        <a:p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Недостаточная вовлеченность населения в процесс принятия решений, включая депутатские инициативы</a:t>
          </a:r>
        </a:p>
      </dgm:t>
    </dgm:pt>
    <dgm:pt modelId="{855B0457-7852-409C-976A-E4135B9ECBA9}" type="parTrans" cxnId="{76D985AA-2D3B-45E2-905C-EB48E6216073}">
      <dgm:prSet/>
      <dgm:spPr/>
      <dgm:t>
        <a:bodyPr/>
        <a:lstStyle/>
        <a:p>
          <a:endParaRPr lang="ru-RU"/>
        </a:p>
      </dgm:t>
    </dgm:pt>
    <dgm:pt modelId="{B4A197A5-760F-4E3D-84A4-444A2491A984}" type="sibTrans" cxnId="{76D985AA-2D3B-45E2-905C-EB48E6216073}">
      <dgm:prSet/>
      <dgm:spPr/>
      <dgm:t>
        <a:bodyPr/>
        <a:lstStyle/>
        <a:p>
          <a:endParaRPr lang="ru-RU"/>
        </a:p>
      </dgm:t>
    </dgm:pt>
    <dgm:pt modelId="{09294020-A34C-44AA-BAC2-D92CDD805CFF}" type="pres">
      <dgm:prSet presAssocID="{9B4AD3D9-5440-4F31-8723-0227CD910581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2D70F3A6-02B2-4A7F-9007-629F934B9FED}" type="pres">
      <dgm:prSet presAssocID="{9B4AD3D9-5440-4F31-8723-0227CD910581}" presName="pyramid" presStyleLbl="node1" presStyleIdx="0" presStyleCnt="1" custLinFactNeighborX="-19271"/>
      <dgm:spPr>
        <a:solidFill>
          <a:srgbClr val="41A3A3"/>
        </a:solidFill>
      </dgm:spPr>
    </dgm:pt>
    <dgm:pt modelId="{AC325500-792E-466C-B2FB-212FB44EE9AF}" type="pres">
      <dgm:prSet presAssocID="{9B4AD3D9-5440-4F31-8723-0227CD910581}" presName="theList" presStyleCnt="0"/>
      <dgm:spPr/>
    </dgm:pt>
    <dgm:pt modelId="{3361FD61-C15A-4997-BE7F-A84592E3C560}" type="pres">
      <dgm:prSet presAssocID="{D47FE795-981E-44BC-B8E6-4A76E0DCC0AC}" presName="aNode" presStyleLbl="fgAcc1" presStyleIdx="0" presStyleCnt="4" custScaleX="202496" custScaleY="115358" custLinFactNeighborX="15376" custLinFactNeighborY="-680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329E02-2781-418E-BD52-670DD5778FCD}" type="pres">
      <dgm:prSet presAssocID="{D47FE795-981E-44BC-B8E6-4A76E0DCC0AC}" presName="aSpace" presStyleCnt="0"/>
      <dgm:spPr/>
    </dgm:pt>
    <dgm:pt modelId="{36154CDD-F66D-4B1D-98D0-93CFCC7D1D64}" type="pres">
      <dgm:prSet presAssocID="{9AD531A3-DB2E-42DF-9561-944F998BFBCE}" presName="aNode" presStyleLbl="fgAcc1" presStyleIdx="1" presStyleCnt="4" custScaleX="202073" custScaleY="107786" custLinFactNeighborX="15260" custLinFactNeighborY="159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57C81F-DEA3-41D3-AA80-CD85EBD954F3}" type="pres">
      <dgm:prSet presAssocID="{9AD531A3-DB2E-42DF-9561-944F998BFBCE}" presName="aSpace" presStyleCnt="0"/>
      <dgm:spPr/>
    </dgm:pt>
    <dgm:pt modelId="{60E3236F-6C68-42F8-805E-4F16216DFEC2}" type="pres">
      <dgm:prSet presAssocID="{B4C566FC-ABB1-496B-9335-72D2669F4661}" presName="aNode" presStyleLbl="fgAcc1" presStyleIdx="2" presStyleCnt="4" custScaleX="202801" custScaleY="110941" custLinFactNeighborX="15624" custLinFactNeighborY="953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565B07-712D-40D6-BEEE-5C15E73A3926}" type="pres">
      <dgm:prSet presAssocID="{B4C566FC-ABB1-496B-9335-72D2669F4661}" presName="aSpace" presStyleCnt="0"/>
      <dgm:spPr/>
    </dgm:pt>
    <dgm:pt modelId="{61AE2020-9CB4-426F-9E31-1D54BEE9CDE8}" type="pres">
      <dgm:prSet presAssocID="{7D4882F8-2633-436E-8F83-250BF5DC7852}" presName="aNode" presStyleLbl="fgAcc1" presStyleIdx="3" presStyleCnt="4" custScaleX="203464" custScaleY="105445" custLinFactY="6199" custLinFactNeighborX="14892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94349C-4B68-4BE3-AED4-3F27B45B00B7}" type="pres">
      <dgm:prSet presAssocID="{7D4882F8-2633-436E-8F83-250BF5DC7852}" presName="aSpace" presStyleCnt="0"/>
      <dgm:spPr/>
    </dgm:pt>
  </dgm:ptLst>
  <dgm:cxnLst>
    <dgm:cxn modelId="{327F3E3A-A530-4BB7-B154-0A1A09D17CC4}" srcId="{9B4AD3D9-5440-4F31-8723-0227CD910581}" destId="{B4C566FC-ABB1-496B-9335-72D2669F4661}" srcOrd="2" destOrd="0" parTransId="{C2871DE6-A2F2-4A76-B2A4-E1512D4A6CC0}" sibTransId="{D739D398-26ED-4ED0-8BC2-0FE451F18222}"/>
    <dgm:cxn modelId="{C66C31B9-35CE-4E3F-8D89-4AD15B52A74A}" type="presOf" srcId="{9AD531A3-DB2E-42DF-9561-944F998BFBCE}" destId="{36154CDD-F66D-4B1D-98D0-93CFCC7D1D64}" srcOrd="0" destOrd="0" presId="urn:microsoft.com/office/officeart/2005/8/layout/pyramid2"/>
    <dgm:cxn modelId="{76D985AA-2D3B-45E2-905C-EB48E6216073}" srcId="{9B4AD3D9-5440-4F31-8723-0227CD910581}" destId="{7D4882F8-2633-436E-8F83-250BF5DC7852}" srcOrd="3" destOrd="0" parTransId="{855B0457-7852-409C-976A-E4135B9ECBA9}" sibTransId="{B4A197A5-760F-4E3D-84A4-444A2491A984}"/>
    <dgm:cxn modelId="{8A11CEE0-1994-438E-ACA7-1A5FBECEEF0E}" type="presOf" srcId="{B4C566FC-ABB1-496B-9335-72D2669F4661}" destId="{60E3236F-6C68-42F8-805E-4F16216DFEC2}" srcOrd="0" destOrd="0" presId="urn:microsoft.com/office/officeart/2005/8/layout/pyramid2"/>
    <dgm:cxn modelId="{BBA9A786-1886-4E3A-93F3-FB43CE4F905E}" srcId="{9B4AD3D9-5440-4F31-8723-0227CD910581}" destId="{9AD531A3-DB2E-42DF-9561-944F998BFBCE}" srcOrd="1" destOrd="0" parTransId="{5F78E7FF-9094-4AC3-8FD2-1F2D16355291}" sibTransId="{238329E4-A25E-4E04-A828-4C905BBCED4A}"/>
    <dgm:cxn modelId="{B830474F-A455-430F-A1D1-1CE8126BEBA8}" type="presOf" srcId="{7D4882F8-2633-436E-8F83-250BF5DC7852}" destId="{61AE2020-9CB4-426F-9E31-1D54BEE9CDE8}" srcOrd="0" destOrd="0" presId="urn:microsoft.com/office/officeart/2005/8/layout/pyramid2"/>
    <dgm:cxn modelId="{482C3F59-459A-4B51-91F9-ED7C434129E3}" type="presOf" srcId="{D47FE795-981E-44BC-B8E6-4A76E0DCC0AC}" destId="{3361FD61-C15A-4997-BE7F-A84592E3C560}" srcOrd="0" destOrd="0" presId="urn:microsoft.com/office/officeart/2005/8/layout/pyramid2"/>
    <dgm:cxn modelId="{A1C21C4E-A2B3-4D00-9301-1B67383EE77D}" srcId="{9B4AD3D9-5440-4F31-8723-0227CD910581}" destId="{D47FE795-981E-44BC-B8E6-4A76E0DCC0AC}" srcOrd="0" destOrd="0" parTransId="{026947E6-6098-47F2-B80A-B1894F16B22B}" sibTransId="{5F479820-2EFF-4B36-A6A6-8C909A3EA7AE}"/>
    <dgm:cxn modelId="{00FF79D8-3563-4607-A2CF-440096F3C4B4}" type="presOf" srcId="{9B4AD3D9-5440-4F31-8723-0227CD910581}" destId="{09294020-A34C-44AA-BAC2-D92CDD805CFF}" srcOrd="0" destOrd="0" presId="urn:microsoft.com/office/officeart/2005/8/layout/pyramid2"/>
    <dgm:cxn modelId="{DAD93241-982D-4DF3-B04D-11DD76FD07A6}" type="presParOf" srcId="{09294020-A34C-44AA-BAC2-D92CDD805CFF}" destId="{2D70F3A6-02B2-4A7F-9007-629F934B9FED}" srcOrd="0" destOrd="0" presId="urn:microsoft.com/office/officeart/2005/8/layout/pyramid2"/>
    <dgm:cxn modelId="{3F0026F4-203D-4595-9BE7-DA3F56F65812}" type="presParOf" srcId="{09294020-A34C-44AA-BAC2-D92CDD805CFF}" destId="{AC325500-792E-466C-B2FB-212FB44EE9AF}" srcOrd="1" destOrd="0" presId="urn:microsoft.com/office/officeart/2005/8/layout/pyramid2"/>
    <dgm:cxn modelId="{B363E47F-711B-477E-9624-AE11CF821019}" type="presParOf" srcId="{AC325500-792E-466C-B2FB-212FB44EE9AF}" destId="{3361FD61-C15A-4997-BE7F-A84592E3C560}" srcOrd="0" destOrd="0" presId="urn:microsoft.com/office/officeart/2005/8/layout/pyramid2"/>
    <dgm:cxn modelId="{DA43398D-FB5E-42DE-8771-97E532675832}" type="presParOf" srcId="{AC325500-792E-466C-B2FB-212FB44EE9AF}" destId="{25329E02-2781-418E-BD52-670DD5778FCD}" srcOrd="1" destOrd="0" presId="urn:microsoft.com/office/officeart/2005/8/layout/pyramid2"/>
    <dgm:cxn modelId="{4290AEE4-FC11-4757-8D13-AA1AFCF47E26}" type="presParOf" srcId="{AC325500-792E-466C-B2FB-212FB44EE9AF}" destId="{36154CDD-F66D-4B1D-98D0-93CFCC7D1D64}" srcOrd="2" destOrd="0" presId="urn:microsoft.com/office/officeart/2005/8/layout/pyramid2"/>
    <dgm:cxn modelId="{EC233D9A-47DC-4C05-85ED-417653F90698}" type="presParOf" srcId="{AC325500-792E-466C-B2FB-212FB44EE9AF}" destId="{6257C81F-DEA3-41D3-AA80-CD85EBD954F3}" srcOrd="3" destOrd="0" presId="urn:microsoft.com/office/officeart/2005/8/layout/pyramid2"/>
    <dgm:cxn modelId="{12A967E5-79D5-4FDD-9A76-206AD56FEC0B}" type="presParOf" srcId="{AC325500-792E-466C-B2FB-212FB44EE9AF}" destId="{60E3236F-6C68-42F8-805E-4F16216DFEC2}" srcOrd="4" destOrd="0" presId="urn:microsoft.com/office/officeart/2005/8/layout/pyramid2"/>
    <dgm:cxn modelId="{F57573F1-CED2-470B-8D79-EE8B40604FEB}" type="presParOf" srcId="{AC325500-792E-466C-B2FB-212FB44EE9AF}" destId="{13565B07-712D-40D6-BEEE-5C15E73A3926}" srcOrd="5" destOrd="0" presId="urn:microsoft.com/office/officeart/2005/8/layout/pyramid2"/>
    <dgm:cxn modelId="{9C20E8BA-E1EA-4024-8D24-7ECAD5467217}" type="presParOf" srcId="{AC325500-792E-466C-B2FB-212FB44EE9AF}" destId="{61AE2020-9CB4-426F-9E31-1D54BEE9CDE8}" srcOrd="6" destOrd="0" presId="urn:microsoft.com/office/officeart/2005/8/layout/pyramid2"/>
    <dgm:cxn modelId="{7DB86DC0-2D49-4C8D-B427-72102B929234}" type="presParOf" srcId="{AC325500-792E-466C-B2FB-212FB44EE9AF}" destId="{1C94349C-4B68-4BE3-AED4-3F27B45B00B7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E9ACD7-5122-4960-8538-FD90C533A9E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772DE6F-FC7A-4D71-BD23-2498DB9CC74A}">
      <dgm:prSet phldrT="[Текст]"/>
      <dgm:spPr/>
      <dgm:t>
        <a:bodyPr/>
        <a:lstStyle/>
        <a:p>
          <a:r>
            <a:rPr lang="ru-RU" dirty="0">
              <a:solidFill>
                <a:schemeClr val="bg2">
                  <a:lumMod val="25000"/>
                </a:schemeClr>
              </a:solidFill>
            </a:rPr>
            <a:t> </a:t>
          </a:r>
        </a:p>
      </dgm:t>
    </dgm:pt>
    <dgm:pt modelId="{A6402732-E814-4710-8DFF-10A6796450ED}" type="parTrans" cxnId="{E1900C88-2931-4AEC-9561-25F68F2B542B}">
      <dgm:prSet/>
      <dgm:spPr/>
      <dgm:t>
        <a:bodyPr/>
        <a:lstStyle/>
        <a:p>
          <a:endParaRPr lang="ru-RU"/>
        </a:p>
      </dgm:t>
    </dgm:pt>
    <dgm:pt modelId="{C7BB0F40-7930-4D74-80B3-D8152D083431}" type="sibTrans" cxnId="{E1900C88-2931-4AEC-9561-25F68F2B542B}">
      <dgm:prSet/>
      <dgm:spPr/>
      <dgm:t>
        <a:bodyPr/>
        <a:lstStyle/>
        <a:p>
          <a:endParaRPr lang="ru-RU"/>
        </a:p>
      </dgm:t>
    </dgm:pt>
    <dgm:pt modelId="{C6CB90E1-BF26-490C-94F1-94887603C23B}">
      <dgm:prSet phldrT="[Текст]"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just"/>
          <a:r>
            <a:rPr lang="kk-KZ" sz="2000" b="1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Улучшение позиций Казахстана в </a:t>
          </a:r>
          <a:r>
            <a:rPr lang="ru-RU" sz="2000" b="1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индексе Всемирного банка по учету мнения населения и подотчетности, Глобальном рейтинге права на информацию (</a:t>
          </a:r>
          <a:r>
            <a:rPr lang="en-US" sz="2000" b="1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The RTI</a:t>
          </a:r>
          <a:r>
            <a:rPr lang="ru-RU" sz="2000" b="1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). Положительная оценка ГРЕКО*</a:t>
          </a:r>
          <a:endParaRPr lang="ru-RU" sz="2000" dirty="0">
            <a:solidFill>
              <a:schemeClr val="bg2">
                <a:lumMod val="25000"/>
              </a:schemeClr>
            </a:solidFill>
            <a:effectLst/>
          </a:endParaRPr>
        </a:p>
      </dgm:t>
    </dgm:pt>
    <dgm:pt modelId="{FE5610FC-C53E-4137-8BC8-4046CF769540}" type="parTrans" cxnId="{4ED1C29B-C303-44EA-9F13-0CB66B034469}">
      <dgm:prSet/>
      <dgm:spPr/>
      <dgm:t>
        <a:bodyPr/>
        <a:lstStyle/>
        <a:p>
          <a:endParaRPr lang="ru-RU"/>
        </a:p>
      </dgm:t>
    </dgm:pt>
    <dgm:pt modelId="{8CC19F02-D361-4ACF-B44E-B4D589FB8F4A}" type="sibTrans" cxnId="{4ED1C29B-C303-44EA-9F13-0CB66B034469}">
      <dgm:prSet/>
      <dgm:spPr/>
      <dgm:t>
        <a:bodyPr/>
        <a:lstStyle/>
        <a:p>
          <a:endParaRPr lang="ru-RU"/>
        </a:p>
      </dgm:t>
    </dgm:pt>
    <dgm:pt modelId="{AEBC8D82-B123-4F81-9276-E6EAC8DB6EEA}">
      <dgm:prSet phldrT="[Текст]"/>
      <dgm:spPr/>
      <dgm:t>
        <a:bodyPr/>
        <a:lstStyle/>
        <a:p>
          <a:r>
            <a:rPr lang="ru-RU" dirty="0">
              <a:solidFill>
                <a:schemeClr val="bg2">
                  <a:lumMod val="25000"/>
                </a:schemeClr>
              </a:solidFill>
            </a:rPr>
            <a:t> </a:t>
          </a:r>
        </a:p>
      </dgm:t>
    </dgm:pt>
    <dgm:pt modelId="{3EC531A0-83BD-47EA-B8CD-79BA3972CB40}" type="parTrans" cxnId="{D10897B9-D020-44B7-91CA-1FB463AA88CA}">
      <dgm:prSet/>
      <dgm:spPr/>
      <dgm:t>
        <a:bodyPr/>
        <a:lstStyle/>
        <a:p>
          <a:endParaRPr lang="ru-RU"/>
        </a:p>
      </dgm:t>
    </dgm:pt>
    <dgm:pt modelId="{DB68811B-3015-4385-B56B-20A5DBADB7F3}" type="sibTrans" cxnId="{D10897B9-D020-44B7-91CA-1FB463AA88CA}">
      <dgm:prSet/>
      <dgm:spPr/>
      <dgm:t>
        <a:bodyPr/>
        <a:lstStyle/>
        <a:p>
          <a:endParaRPr lang="ru-RU"/>
        </a:p>
      </dgm:t>
    </dgm:pt>
    <dgm:pt modelId="{14332098-FFE0-4063-AC0B-280553696B60}">
      <dgm:prSet phldrT="[Текст]"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just"/>
          <a:r>
            <a:rPr lang="ru-RU" sz="2000" b="1" noProof="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Повышение ответственности государственных органов и удовлетворенности граждан, СМИ и бизнеса уровнем открытости госорганов  </a:t>
          </a:r>
        </a:p>
      </dgm:t>
    </dgm:pt>
    <dgm:pt modelId="{A50923F6-70EC-4DAE-BF60-F98D8FA81064}" type="parTrans" cxnId="{69337B3E-E279-493D-913A-C4200F2F0887}">
      <dgm:prSet/>
      <dgm:spPr/>
      <dgm:t>
        <a:bodyPr/>
        <a:lstStyle/>
        <a:p>
          <a:endParaRPr lang="ru-RU"/>
        </a:p>
      </dgm:t>
    </dgm:pt>
    <dgm:pt modelId="{196A598C-94F9-45DE-8AB7-A1F5A6818DF2}" type="sibTrans" cxnId="{69337B3E-E279-493D-913A-C4200F2F0887}">
      <dgm:prSet/>
      <dgm:spPr/>
      <dgm:t>
        <a:bodyPr/>
        <a:lstStyle/>
        <a:p>
          <a:endParaRPr lang="ru-RU"/>
        </a:p>
      </dgm:t>
    </dgm:pt>
    <dgm:pt modelId="{1A74524A-6EA1-4EDF-9A2B-39409534FA9A}">
      <dgm:prSet phldrT="[Текст]"/>
      <dgm:spPr/>
      <dgm:t>
        <a:bodyPr/>
        <a:lstStyle/>
        <a:p>
          <a:r>
            <a:rPr lang="ru-RU" dirty="0">
              <a:solidFill>
                <a:schemeClr val="bg2">
                  <a:lumMod val="25000"/>
                </a:schemeClr>
              </a:solidFill>
            </a:rPr>
            <a:t> </a:t>
          </a:r>
        </a:p>
      </dgm:t>
    </dgm:pt>
    <dgm:pt modelId="{35F9EF5D-DFA9-4E83-AFE3-E60FABA3CF49}" type="parTrans" cxnId="{808C045E-90BF-4409-BFC6-8B5FB7BFE041}">
      <dgm:prSet/>
      <dgm:spPr/>
      <dgm:t>
        <a:bodyPr/>
        <a:lstStyle/>
        <a:p>
          <a:endParaRPr lang="ru-RU"/>
        </a:p>
      </dgm:t>
    </dgm:pt>
    <dgm:pt modelId="{BF8F3EAE-3B41-46A6-BD17-885808850B14}" type="sibTrans" cxnId="{808C045E-90BF-4409-BFC6-8B5FB7BFE041}">
      <dgm:prSet/>
      <dgm:spPr/>
      <dgm:t>
        <a:bodyPr/>
        <a:lstStyle/>
        <a:p>
          <a:endParaRPr lang="ru-RU"/>
        </a:p>
      </dgm:t>
    </dgm:pt>
    <dgm:pt modelId="{484E58F5-1BF4-4167-950E-C5B94A79715B}">
      <dgm:prSet phldrT="[Текст]"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just"/>
          <a:r>
            <a:rPr lang="ru-RU" sz="2000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Реализация прав лиц с инвалидностью на доступ к информации (в т.ч. в рамках Конвенции о правах инвалидов)</a:t>
          </a:r>
        </a:p>
      </dgm:t>
    </dgm:pt>
    <dgm:pt modelId="{F21A373B-C1E1-4D21-BBB4-9136E1DEE616}" type="parTrans" cxnId="{E76446C3-C111-4216-B35B-82CF95CA40E1}">
      <dgm:prSet/>
      <dgm:spPr/>
      <dgm:t>
        <a:bodyPr/>
        <a:lstStyle/>
        <a:p>
          <a:endParaRPr lang="ru-RU"/>
        </a:p>
      </dgm:t>
    </dgm:pt>
    <dgm:pt modelId="{E937BFB2-9189-4B35-A21C-86E109A65902}" type="sibTrans" cxnId="{E76446C3-C111-4216-B35B-82CF95CA40E1}">
      <dgm:prSet/>
      <dgm:spPr/>
      <dgm:t>
        <a:bodyPr/>
        <a:lstStyle/>
        <a:p>
          <a:endParaRPr lang="ru-RU"/>
        </a:p>
      </dgm:t>
    </dgm:pt>
    <dgm:pt modelId="{15614DB4-71E0-4000-94B2-AF0951A401F9}" type="pres">
      <dgm:prSet presAssocID="{6AE9ACD7-5122-4960-8538-FD90C533A9E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6A603BA-9E1E-4991-9D43-C6506560048E}" type="pres">
      <dgm:prSet presAssocID="{C772DE6F-FC7A-4D71-BD23-2498DB9CC74A}" presName="linNode" presStyleCnt="0"/>
      <dgm:spPr/>
    </dgm:pt>
    <dgm:pt modelId="{F7FFA5E5-93E6-4A6A-B1A3-6A9FCEF87908}" type="pres">
      <dgm:prSet presAssocID="{C772DE6F-FC7A-4D71-BD23-2498DB9CC74A}" presName="parentText" presStyleLbl="node1" presStyleIdx="0" presStyleCnt="3" custScaleX="5921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36C7E1-ECE5-4108-A9AD-BECD228526CD}" type="pres">
      <dgm:prSet presAssocID="{C772DE6F-FC7A-4D71-BD23-2498DB9CC74A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AEEC56-47C6-415D-AC33-48441B9E4678}" type="pres">
      <dgm:prSet presAssocID="{C7BB0F40-7930-4D74-80B3-D8152D083431}" presName="sp" presStyleCnt="0"/>
      <dgm:spPr/>
    </dgm:pt>
    <dgm:pt modelId="{72A01220-1C24-4124-A2F2-620328596951}" type="pres">
      <dgm:prSet presAssocID="{AEBC8D82-B123-4F81-9276-E6EAC8DB6EEA}" presName="linNode" presStyleCnt="0"/>
      <dgm:spPr/>
    </dgm:pt>
    <dgm:pt modelId="{76E3A6C8-21B1-48B3-A634-A097AEE65BD1}" type="pres">
      <dgm:prSet presAssocID="{AEBC8D82-B123-4F81-9276-E6EAC8DB6EEA}" presName="parentText" presStyleLbl="node1" presStyleIdx="1" presStyleCnt="3" custScaleX="5939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107BEE-38CE-4D5A-9085-88A114B59590}" type="pres">
      <dgm:prSet presAssocID="{AEBC8D82-B123-4F81-9276-E6EAC8DB6EEA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F9CD6D-EFEC-415F-8661-282FCAAD78E7}" type="pres">
      <dgm:prSet presAssocID="{DB68811B-3015-4385-B56B-20A5DBADB7F3}" presName="sp" presStyleCnt="0"/>
      <dgm:spPr/>
    </dgm:pt>
    <dgm:pt modelId="{2D71404D-1202-4ADB-9151-2B4A8B9858FC}" type="pres">
      <dgm:prSet presAssocID="{1A74524A-6EA1-4EDF-9A2B-39409534FA9A}" presName="linNode" presStyleCnt="0"/>
      <dgm:spPr/>
    </dgm:pt>
    <dgm:pt modelId="{83BA340F-A00B-495E-AAA0-F04271747948}" type="pres">
      <dgm:prSet presAssocID="{1A74524A-6EA1-4EDF-9A2B-39409534FA9A}" presName="parentText" presStyleLbl="node1" presStyleIdx="2" presStyleCnt="3" custScaleX="5979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2E9DB9-8AA1-4F7D-AF32-5EBAB2002B05}" type="pres">
      <dgm:prSet presAssocID="{1A74524A-6EA1-4EDF-9A2B-39409534FA9A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10897B9-D020-44B7-91CA-1FB463AA88CA}" srcId="{6AE9ACD7-5122-4960-8538-FD90C533A9E5}" destId="{AEBC8D82-B123-4F81-9276-E6EAC8DB6EEA}" srcOrd="1" destOrd="0" parTransId="{3EC531A0-83BD-47EA-B8CD-79BA3972CB40}" sibTransId="{DB68811B-3015-4385-B56B-20A5DBADB7F3}"/>
    <dgm:cxn modelId="{B45759BF-557C-4598-AB79-CC5041C2BA5E}" type="presOf" srcId="{6AE9ACD7-5122-4960-8538-FD90C533A9E5}" destId="{15614DB4-71E0-4000-94B2-AF0951A401F9}" srcOrd="0" destOrd="0" presId="urn:microsoft.com/office/officeart/2005/8/layout/vList5"/>
    <dgm:cxn modelId="{C2B6F451-F032-4AFA-A692-FB8C83C51D07}" type="presOf" srcId="{AEBC8D82-B123-4F81-9276-E6EAC8DB6EEA}" destId="{76E3A6C8-21B1-48B3-A634-A097AEE65BD1}" srcOrd="0" destOrd="0" presId="urn:microsoft.com/office/officeart/2005/8/layout/vList5"/>
    <dgm:cxn modelId="{4ED1C29B-C303-44EA-9F13-0CB66B034469}" srcId="{C772DE6F-FC7A-4D71-BD23-2498DB9CC74A}" destId="{C6CB90E1-BF26-490C-94F1-94887603C23B}" srcOrd="0" destOrd="0" parTransId="{FE5610FC-C53E-4137-8BC8-4046CF769540}" sibTransId="{8CC19F02-D361-4ACF-B44E-B4D589FB8F4A}"/>
    <dgm:cxn modelId="{6A30F566-FFDC-4656-8576-4F68CCD980BF}" type="presOf" srcId="{1A74524A-6EA1-4EDF-9A2B-39409534FA9A}" destId="{83BA340F-A00B-495E-AAA0-F04271747948}" srcOrd="0" destOrd="0" presId="urn:microsoft.com/office/officeart/2005/8/layout/vList5"/>
    <dgm:cxn modelId="{6280FA70-1CAA-4497-8EF0-6AD118B82E39}" type="presOf" srcId="{C772DE6F-FC7A-4D71-BD23-2498DB9CC74A}" destId="{F7FFA5E5-93E6-4A6A-B1A3-6A9FCEF87908}" srcOrd="0" destOrd="0" presId="urn:microsoft.com/office/officeart/2005/8/layout/vList5"/>
    <dgm:cxn modelId="{808C045E-90BF-4409-BFC6-8B5FB7BFE041}" srcId="{6AE9ACD7-5122-4960-8538-FD90C533A9E5}" destId="{1A74524A-6EA1-4EDF-9A2B-39409534FA9A}" srcOrd="2" destOrd="0" parTransId="{35F9EF5D-DFA9-4E83-AFE3-E60FABA3CF49}" sibTransId="{BF8F3EAE-3B41-46A6-BD17-885808850B14}"/>
    <dgm:cxn modelId="{5FFC96A2-620D-4A11-AF42-23BD59243ABF}" type="presOf" srcId="{14332098-FFE0-4063-AC0B-280553696B60}" destId="{7F107BEE-38CE-4D5A-9085-88A114B59590}" srcOrd="0" destOrd="0" presId="urn:microsoft.com/office/officeart/2005/8/layout/vList5"/>
    <dgm:cxn modelId="{6892AAD7-926F-4130-A085-58697FC3BE3B}" type="presOf" srcId="{484E58F5-1BF4-4167-950E-C5B94A79715B}" destId="{682E9DB9-8AA1-4F7D-AF32-5EBAB2002B05}" srcOrd="0" destOrd="0" presId="urn:microsoft.com/office/officeart/2005/8/layout/vList5"/>
    <dgm:cxn modelId="{0DB25C15-CD29-441A-8189-CB6217A9047F}" type="presOf" srcId="{C6CB90E1-BF26-490C-94F1-94887603C23B}" destId="{B936C7E1-ECE5-4108-A9AD-BECD228526CD}" srcOrd="0" destOrd="0" presId="urn:microsoft.com/office/officeart/2005/8/layout/vList5"/>
    <dgm:cxn modelId="{E76446C3-C111-4216-B35B-82CF95CA40E1}" srcId="{1A74524A-6EA1-4EDF-9A2B-39409534FA9A}" destId="{484E58F5-1BF4-4167-950E-C5B94A79715B}" srcOrd="0" destOrd="0" parTransId="{F21A373B-C1E1-4D21-BBB4-9136E1DEE616}" sibTransId="{E937BFB2-9189-4B35-A21C-86E109A65902}"/>
    <dgm:cxn modelId="{E1900C88-2931-4AEC-9561-25F68F2B542B}" srcId="{6AE9ACD7-5122-4960-8538-FD90C533A9E5}" destId="{C772DE6F-FC7A-4D71-BD23-2498DB9CC74A}" srcOrd="0" destOrd="0" parTransId="{A6402732-E814-4710-8DFF-10A6796450ED}" sibTransId="{C7BB0F40-7930-4D74-80B3-D8152D083431}"/>
    <dgm:cxn modelId="{69337B3E-E279-493D-913A-C4200F2F0887}" srcId="{AEBC8D82-B123-4F81-9276-E6EAC8DB6EEA}" destId="{14332098-FFE0-4063-AC0B-280553696B60}" srcOrd="0" destOrd="0" parTransId="{A50923F6-70EC-4DAE-BF60-F98D8FA81064}" sibTransId="{196A598C-94F9-45DE-8AB7-A1F5A6818DF2}"/>
    <dgm:cxn modelId="{AB2CD99D-2B43-4167-9159-AF008EEC3C5A}" type="presParOf" srcId="{15614DB4-71E0-4000-94B2-AF0951A401F9}" destId="{66A603BA-9E1E-4991-9D43-C6506560048E}" srcOrd="0" destOrd="0" presId="urn:microsoft.com/office/officeart/2005/8/layout/vList5"/>
    <dgm:cxn modelId="{D1E794F5-02E7-468F-B068-BD939615AB5E}" type="presParOf" srcId="{66A603BA-9E1E-4991-9D43-C6506560048E}" destId="{F7FFA5E5-93E6-4A6A-B1A3-6A9FCEF87908}" srcOrd="0" destOrd="0" presId="urn:microsoft.com/office/officeart/2005/8/layout/vList5"/>
    <dgm:cxn modelId="{449602F7-8FA6-4129-B76D-3609943774EE}" type="presParOf" srcId="{66A603BA-9E1E-4991-9D43-C6506560048E}" destId="{B936C7E1-ECE5-4108-A9AD-BECD228526CD}" srcOrd="1" destOrd="0" presId="urn:microsoft.com/office/officeart/2005/8/layout/vList5"/>
    <dgm:cxn modelId="{4AC0DA8C-147B-4FD6-AAE3-2EAFC49DC93E}" type="presParOf" srcId="{15614DB4-71E0-4000-94B2-AF0951A401F9}" destId="{CBAEEC56-47C6-415D-AC33-48441B9E4678}" srcOrd="1" destOrd="0" presId="urn:microsoft.com/office/officeart/2005/8/layout/vList5"/>
    <dgm:cxn modelId="{42DD09D7-C5EF-41A2-801B-629434FDCE9B}" type="presParOf" srcId="{15614DB4-71E0-4000-94B2-AF0951A401F9}" destId="{72A01220-1C24-4124-A2F2-620328596951}" srcOrd="2" destOrd="0" presId="urn:microsoft.com/office/officeart/2005/8/layout/vList5"/>
    <dgm:cxn modelId="{9D9EDFFF-53B9-4522-BD06-ED28F17E3E29}" type="presParOf" srcId="{72A01220-1C24-4124-A2F2-620328596951}" destId="{76E3A6C8-21B1-48B3-A634-A097AEE65BD1}" srcOrd="0" destOrd="0" presId="urn:microsoft.com/office/officeart/2005/8/layout/vList5"/>
    <dgm:cxn modelId="{9416AF5C-8AE5-41FB-AE7E-2925A497CE77}" type="presParOf" srcId="{72A01220-1C24-4124-A2F2-620328596951}" destId="{7F107BEE-38CE-4D5A-9085-88A114B59590}" srcOrd="1" destOrd="0" presId="urn:microsoft.com/office/officeart/2005/8/layout/vList5"/>
    <dgm:cxn modelId="{BAAED7B2-CCAF-484C-A1B6-2AC812045F78}" type="presParOf" srcId="{15614DB4-71E0-4000-94B2-AF0951A401F9}" destId="{33F9CD6D-EFEC-415F-8661-282FCAAD78E7}" srcOrd="3" destOrd="0" presId="urn:microsoft.com/office/officeart/2005/8/layout/vList5"/>
    <dgm:cxn modelId="{95E6CC95-C750-4D19-857B-CF2008DAD67D}" type="presParOf" srcId="{15614DB4-71E0-4000-94B2-AF0951A401F9}" destId="{2D71404D-1202-4ADB-9151-2B4A8B9858FC}" srcOrd="4" destOrd="0" presId="urn:microsoft.com/office/officeart/2005/8/layout/vList5"/>
    <dgm:cxn modelId="{C15FEB5B-4C98-4094-B800-643011902332}" type="presParOf" srcId="{2D71404D-1202-4ADB-9151-2B4A8B9858FC}" destId="{83BA340F-A00B-495E-AAA0-F04271747948}" srcOrd="0" destOrd="0" presId="urn:microsoft.com/office/officeart/2005/8/layout/vList5"/>
    <dgm:cxn modelId="{6E3DA018-5D24-4F34-980D-E77C5576313C}" type="presParOf" srcId="{2D71404D-1202-4ADB-9151-2B4A8B9858FC}" destId="{682E9DB9-8AA1-4F7D-AF32-5EBAB2002B0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D70F3A6-02B2-4A7F-9007-629F934B9FED}">
      <dsp:nvSpPr>
        <dsp:cNvPr id="0" name=""/>
        <dsp:cNvSpPr/>
      </dsp:nvSpPr>
      <dsp:spPr>
        <a:xfrm>
          <a:off x="0" y="0"/>
          <a:ext cx="5418667" cy="5418667"/>
        </a:xfrm>
        <a:prstGeom prst="triangle">
          <a:avLst/>
        </a:prstGeom>
        <a:solidFill>
          <a:srgbClr val="41A3A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61FD61-C15A-4997-BE7F-A84592E3C560}">
      <dsp:nvSpPr>
        <dsp:cNvPr id="0" name=""/>
        <dsp:cNvSpPr/>
      </dsp:nvSpPr>
      <dsp:spPr>
        <a:xfrm>
          <a:off x="2480276" y="468440"/>
          <a:ext cx="7132179" cy="102064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41A3A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Систематические и грубые нарушения организациями государственного сектора Закона «О доступе к информации»</a:t>
          </a:r>
          <a:r>
            <a:rPr lang="ru-RU" sz="2000" b="0" i="1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               </a:t>
          </a: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  <a:cs typeface="Arial" pitchFamily="34" charset="0"/>
            </a:rPr>
            <a:t>(в т.ч. частые отказы в предоставлении информации с отсылкой на гриф «ДСП»)</a:t>
          </a:r>
        </a:p>
      </dsp:txBody>
      <dsp:txXfrm>
        <a:off x="2480276" y="468440"/>
        <a:ext cx="7132179" cy="1020649"/>
      </dsp:txXfrm>
    </dsp:sp>
    <dsp:sp modelId="{36154CDD-F66D-4B1D-98D0-93CFCC7D1D64}">
      <dsp:nvSpPr>
        <dsp:cNvPr id="0" name=""/>
        <dsp:cNvSpPr/>
      </dsp:nvSpPr>
      <dsp:spPr>
        <a:xfrm>
          <a:off x="2483639" y="1692576"/>
          <a:ext cx="7117280" cy="95365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41A3A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Незаинтересованность государственных органов инициативно размещать в открытом доступе официальную информацию</a:t>
          </a:r>
        </a:p>
      </dsp:txBody>
      <dsp:txXfrm>
        <a:off x="2483639" y="1692576"/>
        <a:ext cx="7117280" cy="953654"/>
      </dsp:txXfrm>
    </dsp:sp>
    <dsp:sp modelId="{60E3236F-6C68-42F8-805E-4F16216DFEC2}">
      <dsp:nvSpPr>
        <dsp:cNvPr id="0" name=""/>
        <dsp:cNvSpPr/>
      </dsp:nvSpPr>
      <dsp:spPr>
        <a:xfrm>
          <a:off x="2483639" y="2844703"/>
          <a:ext cx="7142922" cy="98156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41A3A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Затрудненный доступ лиц с инвалидностью к информации </a:t>
          </a:r>
          <a:r>
            <a:rPr lang="ru-RU" sz="1600" b="0" i="0" kern="1200" dirty="0">
              <a:solidFill>
                <a:schemeClr val="accent3">
                  <a:lumMod val="50000"/>
                </a:schemeClr>
              </a:solidFill>
              <a:latin typeface="Arial Narrow" pitchFamily="34" charset="0"/>
            </a:rPr>
            <a:t>(ограниченный объем телепередач и литературы, неадаптированность интернет-ресурсов и информационных стендов под их потребности и др.)</a:t>
          </a:r>
          <a:endParaRPr lang="ru-RU" sz="1600" b="0" i="0" kern="1200" dirty="0"/>
        </a:p>
      </dsp:txBody>
      <dsp:txXfrm>
        <a:off x="2483639" y="2844703"/>
        <a:ext cx="7142922" cy="981569"/>
      </dsp:txXfrm>
    </dsp:sp>
    <dsp:sp modelId="{61AE2020-9CB4-426F-9E31-1D54BEE9CDE8}">
      <dsp:nvSpPr>
        <dsp:cNvPr id="0" name=""/>
        <dsp:cNvSpPr/>
      </dsp:nvSpPr>
      <dsp:spPr>
        <a:xfrm>
          <a:off x="2446181" y="3996837"/>
          <a:ext cx="7166273" cy="93294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41A3A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solidFill>
                <a:schemeClr val="tx1"/>
              </a:solidFill>
              <a:latin typeface="Arial Narrow" pitchFamily="34" charset="0"/>
              <a:ea typeface="+mn-ea"/>
              <a:cs typeface="Arial" pitchFamily="34" charset="0"/>
            </a:rPr>
            <a:t>Недостаточная вовлеченность населения в процесс принятия решений, включая депутатские инициативы</a:t>
          </a:r>
        </a:p>
      </dsp:txBody>
      <dsp:txXfrm>
        <a:off x="2446181" y="3996837"/>
        <a:ext cx="7166273" cy="93294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936C7E1-ECE5-4108-A9AD-BECD228526CD}">
      <dsp:nvSpPr>
        <dsp:cNvPr id="0" name=""/>
        <dsp:cNvSpPr/>
      </dsp:nvSpPr>
      <dsp:spPr>
        <a:xfrm rot="5400000">
          <a:off x="6956972" y="-3189034"/>
          <a:ext cx="1344123" cy="8063314"/>
        </a:xfrm>
        <a:prstGeom prst="round2Same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2000" b="1" kern="1200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Улучшение позиций Казахстана в </a:t>
          </a:r>
          <a:r>
            <a:rPr lang="ru-RU" sz="2000" b="1" kern="1200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индексе Всемирного банка по учету мнения населения и подотчетности, Глобальном рейтинге права на информацию (</a:t>
          </a:r>
          <a:r>
            <a:rPr lang="en-US" sz="2000" b="1" kern="1200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The RTI</a:t>
          </a:r>
          <a:r>
            <a:rPr lang="ru-RU" sz="2000" b="1" kern="1200" dirty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rPr>
            <a:t>). Положительная оценка ГРЕКО*</a:t>
          </a:r>
          <a:endParaRPr lang="ru-RU" sz="2000" kern="1200" dirty="0">
            <a:solidFill>
              <a:schemeClr val="bg2">
                <a:lumMod val="25000"/>
              </a:schemeClr>
            </a:solidFill>
            <a:effectLst/>
          </a:endParaRPr>
        </a:p>
      </dsp:txBody>
      <dsp:txXfrm rot="5400000">
        <a:off x="6956972" y="-3189034"/>
        <a:ext cx="1344123" cy="8063314"/>
      </dsp:txXfrm>
    </dsp:sp>
    <dsp:sp modelId="{F7FFA5E5-93E6-4A6A-B1A3-6A9FCEF87908}">
      <dsp:nvSpPr>
        <dsp:cNvPr id="0" name=""/>
        <dsp:cNvSpPr/>
      </dsp:nvSpPr>
      <dsp:spPr>
        <a:xfrm>
          <a:off x="911749" y="2545"/>
          <a:ext cx="2685628" cy="16801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>
              <a:solidFill>
                <a:schemeClr val="bg2">
                  <a:lumMod val="25000"/>
                </a:schemeClr>
              </a:solidFill>
            </a:rPr>
            <a:t> </a:t>
          </a:r>
        </a:p>
      </dsp:txBody>
      <dsp:txXfrm>
        <a:off x="911749" y="2545"/>
        <a:ext cx="2685628" cy="1680154"/>
      </dsp:txXfrm>
    </dsp:sp>
    <dsp:sp modelId="{7F107BEE-38CE-4D5A-9085-88A114B59590}">
      <dsp:nvSpPr>
        <dsp:cNvPr id="0" name=""/>
        <dsp:cNvSpPr/>
      </dsp:nvSpPr>
      <dsp:spPr>
        <a:xfrm rot="5400000">
          <a:off x="6965182" y="-1424872"/>
          <a:ext cx="1344123" cy="8063314"/>
        </a:xfrm>
        <a:prstGeom prst="round2Same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noProof="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Повышение ответственности государственных органов и удовлетворенности граждан, СМИ и бизнеса уровнем открытости госорганов  </a:t>
          </a:r>
        </a:p>
      </dsp:txBody>
      <dsp:txXfrm rot="5400000">
        <a:off x="6965182" y="-1424872"/>
        <a:ext cx="1344123" cy="8063314"/>
      </dsp:txXfrm>
    </dsp:sp>
    <dsp:sp modelId="{76E3A6C8-21B1-48B3-A634-A097AEE65BD1}">
      <dsp:nvSpPr>
        <dsp:cNvPr id="0" name=""/>
        <dsp:cNvSpPr/>
      </dsp:nvSpPr>
      <dsp:spPr>
        <a:xfrm>
          <a:off x="911749" y="1766707"/>
          <a:ext cx="2693837" cy="16801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>
              <a:solidFill>
                <a:schemeClr val="bg2">
                  <a:lumMod val="25000"/>
                </a:schemeClr>
              </a:solidFill>
            </a:rPr>
            <a:t> </a:t>
          </a:r>
        </a:p>
      </dsp:txBody>
      <dsp:txXfrm>
        <a:off x="911749" y="1766707"/>
        <a:ext cx="2693837" cy="1680154"/>
      </dsp:txXfrm>
    </dsp:sp>
    <dsp:sp modelId="{682E9DB9-8AA1-4F7D-AF32-5EBAB2002B05}">
      <dsp:nvSpPr>
        <dsp:cNvPr id="0" name=""/>
        <dsp:cNvSpPr/>
      </dsp:nvSpPr>
      <dsp:spPr>
        <a:xfrm rot="5400000">
          <a:off x="6983460" y="339289"/>
          <a:ext cx="1344123" cy="8063314"/>
        </a:xfrm>
        <a:prstGeom prst="round2Same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rPr>
            <a:t>Реализация прав лиц с инвалидностью на доступ к информации (в т.ч. в рамках Конвенции о правах инвалидов)</a:t>
          </a:r>
        </a:p>
      </dsp:txBody>
      <dsp:txXfrm rot="5400000">
        <a:off x="6983460" y="339289"/>
        <a:ext cx="1344123" cy="8063314"/>
      </dsp:txXfrm>
    </dsp:sp>
    <dsp:sp modelId="{83BA340F-A00B-495E-AAA0-F04271747948}">
      <dsp:nvSpPr>
        <dsp:cNvPr id="0" name=""/>
        <dsp:cNvSpPr/>
      </dsp:nvSpPr>
      <dsp:spPr>
        <a:xfrm>
          <a:off x="911749" y="3530869"/>
          <a:ext cx="2712116" cy="16801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>
              <a:solidFill>
                <a:schemeClr val="bg2">
                  <a:lumMod val="25000"/>
                </a:schemeClr>
              </a:solidFill>
            </a:rPr>
            <a:t> </a:t>
          </a:r>
        </a:p>
      </dsp:txBody>
      <dsp:txXfrm>
        <a:off x="911749" y="3530869"/>
        <a:ext cx="2712116" cy="16801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5659" cy="498135"/>
          </a:xfrm>
          <a:prstGeom prst="rect">
            <a:avLst/>
          </a:prstGeom>
        </p:spPr>
        <p:txBody>
          <a:bodyPr vert="horz" lIns="91421" tIns="45711" rIns="91421" bIns="4571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6" y="1"/>
            <a:ext cx="2945659" cy="498135"/>
          </a:xfrm>
          <a:prstGeom prst="rect">
            <a:avLst/>
          </a:prstGeom>
        </p:spPr>
        <p:txBody>
          <a:bodyPr vert="horz" lIns="91421" tIns="45711" rIns="91421" bIns="45711" rtlCol="0"/>
          <a:lstStyle>
            <a:lvl1pPr algn="r">
              <a:defRPr sz="1200"/>
            </a:lvl1pPr>
          </a:lstStyle>
          <a:p>
            <a:fld id="{69BD06D6-87AF-48AD-828F-2EA4AA48BA1A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1" tIns="45711" rIns="91421" bIns="4571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9"/>
            <a:ext cx="5438140" cy="3909239"/>
          </a:xfrm>
          <a:prstGeom prst="rect">
            <a:avLst/>
          </a:prstGeom>
        </p:spPr>
        <p:txBody>
          <a:bodyPr vert="horz" lIns="91421" tIns="45711" rIns="91421" bIns="45711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30093"/>
            <a:ext cx="2945659" cy="498134"/>
          </a:xfrm>
          <a:prstGeom prst="rect">
            <a:avLst/>
          </a:prstGeom>
        </p:spPr>
        <p:txBody>
          <a:bodyPr vert="horz" lIns="91421" tIns="45711" rIns="91421" bIns="4571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6" y="9430093"/>
            <a:ext cx="2945659" cy="498134"/>
          </a:xfrm>
          <a:prstGeom prst="rect">
            <a:avLst/>
          </a:prstGeom>
        </p:spPr>
        <p:txBody>
          <a:bodyPr vert="horz" lIns="91421" tIns="45711" rIns="91421" bIns="45711" rtlCol="0" anchor="b"/>
          <a:lstStyle>
            <a:lvl1pPr algn="r">
              <a:defRPr sz="1200"/>
            </a:lvl1pPr>
          </a:lstStyle>
          <a:p>
            <a:fld id="{638108EE-FF33-4A50-A5A6-FBC31EE668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6118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ADBE69-89AE-478E-96DA-E86A08ED2E89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53300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ADBE69-89AE-478E-96DA-E86A08ED2E89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53300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ADBE69-89AE-478E-96DA-E86A08ED2E89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897509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ADBE69-89AE-478E-96DA-E86A08ED2E89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897509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ADBE69-89AE-478E-96DA-E86A08ED2E89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89750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E68EB-67EB-4273-89DB-75A1A1F1C599}" type="datetime1">
              <a:rPr lang="ru-RU" smtClean="0"/>
              <a:pPr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53523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DB03E-2838-4424-8C47-44B39BB4BA36}" type="datetime1">
              <a:rPr lang="ru-RU" smtClean="0"/>
              <a:pPr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60678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07958-42D5-4A88-A5A9-30B0CD153307}" type="datetime1">
              <a:rPr lang="ru-RU" smtClean="0"/>
              <a:pPr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88170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198CF-1774-475B-A42F-9FE519773C0E}" type="datetime1">
              <a:rPr lang="ru-RU" smtClean="0"/>
              <a:pPr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86191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0237-82BA-4703-9397-79CF04814723}" type="datetime1">
              <a:rPr lang="ru-RU" smtClean="0"/>
              <a:pPr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90019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AB6B4-7AF1-4768-979A-30E20B9CC3D1}" type="datetime1">
              <a:rPr lang="ru-RU" smtClean="0"/>
              <a:pPr/>
              <a:t>11.01.2024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25843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0A5EA-E3FA-4839-B4ED-4C76DFFF7029}" type="datetime1">
              <a:rPr lang="ru-RU" smtClean="0"/>
              <a:pPr/>
              <a:t>11.01.2024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41095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31CE4-115E-43FE-BF01-FDFD18D55DED}" type="datetime1">
              <a:rPr lang="ru-RU" smtClean="0"/>
              <a:pPr/>
              <a:t>11.01.2024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42231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4CC5-8F7A-4F6B-84B5-5B104484F00F}" type="datetime1">
              <a:rPr lang="ru-RU" smtClean="0"/>
              <a:pPr/>
              <a:t>11.01.2024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13430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53420-6125-4A86-AE18-2312A139490F}" type="datetime1">
              <a:rPr lang="ru-RU" smtClean="0"/>
              <a:pPr/>
              <a:t>11.01.2024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92126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4169A-7E7F-4DAB-A983-CA8B92F8BCD9}" type="datetime1">
              <a:rPr lang="ru-RU" smtClean="0"/>
              <a:pPr/>
              <a:t>11.01.2024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23650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09F5A-65E0-45D5-A893-6C4539DE572F}" type="datetime1">
              <a:rPr lang="ru-RU" smtClean="0"/>
              <a:pPr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020E9-07A4-478A-9E43-1538F2ADDD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88726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10" Type="http://schemas.openxmlformats.org/officeDocument/2006/relationships/image" Target="../media/image11.jpeg"/><Relationship Id="rId4" Type="http://schemas.openxmlformats.org/officeDocument/2006/relationships/diagramLayout" Target="../diagrams/layout2.xml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744" descr="ÐÐ°ÑÑÐ¸Ð½ÐºÐ¸ Ð¿Ð¾ Ð·Ð°Ð¿ÑÐ¾ÑÑ Ð³ÐµÑÐ± ÐºÐ°Ð·Ð°ÑÑÑÐ°Ð½Ð° png">
            <a:extLst>
              <a:ext uri="{FF2B5EF4-FFF2-40B4-BE49-F238E27FC236}">
                <a16:creationId xmlns="" xmlns:a16="http://schemas.microsoft.com/office/drawing/2014/main" id="{CB44B674-4B83-437E-9D27-4646BEA5E009}"/>
              </a:ext>
            </a:extLst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32310" y="1313878"/>
            <a:ext cx="2549867" cy="255361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Группа 13">
            <a:extLst>
              <a:ext uri="{FF2B5EF4-FFF2-40B4-BE49-F238E27FC236}">
                <a16:creationId xmlns="" xmlns:a16="http://schemas.microsoft.com/office/drawing/2014/main" id="{DA116948-7F2A-4BEB-90E2-3ED087441C93}"/>
              </a:ext>
            </a:extLst>
          </p:cNvPr>
          <p:cNvGrpSpPr/>
          <p:nvPr/>
        </p:nvGrpSpPr>
        <p:grpSpPr>
          <a:xfrm>
            <a:off x="7439067" y="1937541"/>
            <a:ext cx="4632501" cy="1295403"/>
            <a:chOff x="6913248" y="5262784"/>
            <a:chExt cx="4914893" cy="1295402"/>
          </a:xfrm>
          <a:solidFill>
            <a:srgbClr val="093F68"/>
          </a:solidFill>
        </p:grpSpPr>
        <p:grpSp>
          <p:nvGrpSpPr>
            <p:cNvPr id="4" name="Группа 21">
              <a:extLst>
                <a:ext uri="{FF2B5EF4-FFF2-40B4-BE49-F238E27FC236}">
                  <a16:creationId xmlns="" xmlns:a16="http://schemas.microsoft.com/office/drawing/2014/main" id="{6DA6FBD2-1CFC-4016-81DA-F65FF52614FA}"/>
                </a:ext>
              </a:extLst>
            </p:cNvPr>
            <p:cNvGrpSpPr>
              <a:grpSpLocks/>
            </p:cNvGrpSpPr>
            <p:nvPr/>
          </p:nvGrpSpPr>
          <p:grpSpPr bwMode="auto">
            <a:xfrm rot="16200000">
              <a:off x="7499561" y="4676471"/>
              <a:ext cx="1295402" cy="2468028"/>
              <a:chOff x="464266" y="2731227"/>
              <a:chExt cx="970345" cy="1850028"/>
            </a:xfrm>
            <a:grpFill/>
          </p:grpSpPr>
          <p:sp>
            <p:nvSpPr>
              <p:cNvPr id="25" name="Graphic 1">
                <a:extLst>
                  <a:ext uri="{FF2B5EF4-FFF2-40B4-BE49-F238E27FC236}">
                    <a16:creationId xmlns="" xmlns:a16="http://schemas.microsoft.com/office/drawing/2014/main" id="{CF1CFA52-0940-4A9F-85CD-0C0933F335E2}"/>
                  </a:ext>
                </a:extLst>
              </p:cNvPr>
              <p:cNvSpPr/>
              <p:nvPr/>
            </p:nvSpPr>
            <p:spPr>
              <a:xfrm>
                <a:off x="464266" y="273122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/>
              </a:p>
            </p:txBody>
          </p:sp>
          <p:sp>
            <p:nvSpPr>
              <p:cNvPr id="26" name="Graphic 1">
                <a:extLst>
                  <a:ext uri="{FF2B5EF4-FFF2-40B4-BE49-F238E27FC236}">
                    <a16:creationId xmlns="" xmlns:a16="http://schemas.microsoft.com/office/drawing/2014/main" id="{68911975-B30B-4ABE-BFF8-BD381CE31403}"/>
                  </a:ext>
                </a:extLst>
              </p:cNvPr>
              <p:cNvSpPr/>
              <p:nvPr/>
            </p:nvSpPr>
            <p:spPr>
              <a:xfrm>
                <a:off x="949438" y="273122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/>
              </a:p>
            </p:txBody>
          </p:sp>
          <p:sp>
            <p:nvSpPr>
              <p:cNvPr id="27" name="Graphic 1">
                <a:extLst>
                  <a:ext uri="{FF2B5EF4-FFF2-40B4-BE49-F238E27FC236}">
                    <a16:creationId xmlns="" xmlns:a16="http://schemas.microsoft.com/office/drawing/2014/main" id="{66BB04E9-6DFD-4E4A-BF02-9BBA66AE98DE}"/>
                  </a:ext>
                </a:extLst>
              </p:cNvPr>
              <p:cNvSpPr/>
              <p:nvPr/>
            </p:nvSpPr>
            <p:spPr>
              <a:xfrm>
                <a:off x="464266" y="318976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/>
              </a:p>
            </p:txBody>
          </p:sp>
          <p:sp>
            <p:nvSpPr>
              <p:cNvPr id="28" name="Graphic 1">
                <a:extLst>
                  <a:ext uri="{FF2B5EF4-FFF2-40B4-BE49-F238E27FC236}">
                    <a16:creationId xmlns="" xmlns:a16="http://schemas.microsoft.com/office/drawing/2014/main" id="{454A54D9-C5E7-40C9-97DD-11B04BC28CA9}"/>
                  </a:ext>
                </a:extLst>
              </p:cNvPr>
              <p:cNvSpPr/>
              <p:nvPr/>
            </p:nvSpPr>
            <p:spPr>
              <a:xfrm>
                <a:off x="949439" y="318976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/>
              </a:p>
            </p:txBody>
          </p:sp>
          <p:sp>
            <p:nvSpPr>
              <p:cNvPr id="29" name="Graphic 1">
                <a:extLst>
                  <a:ext uri="{FF2B5EF4-FFF2-40B4-BE49-F238E27FC236}">
                    <a16:creationId xmlns="" xmlns:a16="http://schemas.microsoft.com/office/drawing/2014/main" id="{DDBF040B-545E-4188-B9A1-1AB981819D88}"/>
                  </a:ext>
                </a:extLst>
              </p:cNvPr>
              <p:cNvSpPr/>
              <p:nvPr/>
            </p:nvSpPr>
            <p:spPr>
              <a:xfrm>
                <a:off x="464266" y="3648308"/>
                <a:ext cx="485172" cy="474407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/>
              </a:p>
            </p:txBody>
          </p:sp>
          <p:sp>
            <p:nvSpPr>
              <p:cNvPr id="30" name="Graphic 1">
                <a:extLst>
                  <a:ext uri="{FF2B5EF4-FFF2-40B4-BE49-F238E27FC236}">
                    <a16:creationId xmlns="" xmlns:a16="http://schemas.microsoft.com/office/drawing/2014/main" id="{A4E9466B-BF7F-478D-9CC8-E0F336B6F944}"/>
                  </a:ext>
                </a:extLst>
              </p:cNvPr>
              <p:cNvSpPr/>
              <p:nvPr/>
            </p:nvSpPr>
            <p:spPr>
              <a:xfrm>
                <a:off x="949437" y="3648309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/>
              </a:p>
            </p:txBody>
          </p:sp>
          <p:sp>
            <p:nvSpPr>
              <p:cNvPr id="31" name="Graphic 1">
                <a:extLst>
                  <a:ext uri="{FF2B5EF4-FFF2-40B4-BE49-F238E27FC236}">
                    <a16:creationId xmlns="" xmlns:a16="http://schemas.microsoft.com/office/drawing/2014/main" id="{53E52294-153A-4FBD-9112-25104E58F069}"/>
                  </a:ext>
                </a:extLst>
              </p:cNvPr>
              <p:cNvSpPr/>
              <p:nvPr/>
            </p:nvSpPr>
            <p:spPr>
              <a:xfrm>
                <a:off x="464266" y="410684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/>
              </a:p>
            </p:txBody>
          </p:sp>
          <p:sp>
            <p:nvSpPr>
              <p:cNvPr id="32" name="Graphic 1">
                <a:extLst>
                  <a:ext uri="{FF2B5EF4-FFF2-40B4-BE49-F238E27FC236}">
                    <a16:creationId xmlns="" xmlns:a16="http://schemas.microsoft.com/office/drawing/2014/main" id="{E8EC8002-92ED-416F-83AA-733AF51BD569}"/>
                  </a:ext>
                </a:extLst>
              </p:cNvPr>
              <p:cNvSpPr/>
              <p:nvPr/>
            </p:nvSpPr>
            <p:spPr>
              <a:xfrm>
                <a:off x="949437" y="4106846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/>
              </a:p>
            </p:txBody>
          </p:sp>
        </p:grpSp>
        <p:grpSp>
          <p:nvGrpSpPr>
            <p:cNvPr id="5" name="Группа 21">
              <a:extLst>
                <a:ext uri="{FF2B5EF4-FFF2-40B4-BE49-F238E27FC236}">
                  <a16:creationId xmlns="" xmlns:a16="http://schemas.microsoft.com/office/drawing/2014/main" id="{A59F9D55-0203-4818-8036-960239665DB4}"/>
                </a:ext>
              </a:extLst>
            </p:cNvPr>
            <p:cNvGrpSpPr>
              <a:grpSpLocks/>
            </p:cNvGrpSpPr>
            <p:nvPr/>
          </p:nvGrpSpPr>
          <p:grpSpPr bwMode="auto">
            <a:xfrm rot="16200000">
              <a:off x="9946426" y="4676471"/>
              <a:ext cx="1295400" cy="2468030"/>
              <a:chOff x="464266" y="2731226"/>
              <a:chExt cx="970344" cy="1850029"/>
            </a:xfrm>
            <a:grpFill/>
          </p:grpSpPr>
          <p:sp>
            <p:nvSpPr>
              <p:cNvPr id="17" name="Graphic 1">
                <a:extLst>
                  <a:ext uri="{FF2B5EF4-FFF2-40B4-BE49-F238E27FC236}">
                    <a16:creationId xmlns="" xmlns:a16="http://schemas.microsoft.com/office/drawing/2014/main" id="{B32ED6C2-7ED8-4E58-9BFA-9575357E01DE}"/>
                  </a:ext>
                </a:extLst>
              </p:cNvPr>
              <p:cNvSpPr/>
              <p:nvPr/>
            </p:nvSpPr>
            <p:spPr>
              <a:xfrm>
                <a:off x="464266" y="2731226"/>
                <a:ext cx="485172" cy="474407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/>
              </a:p>
            </p:txBody>
          </p:sp>
          <p:sp>
            <p:nvSpPr>
              <p:cNvPr id="18" name="Graphic 1">
                <a:extLst>
                  <a:ext uri="{FF2B5EF4-FFF2-40B4-BE49-F238E27FC236}">
                    <a16:creationId xmlns="" xmlns:a16="http://schemas.microsoft.com/office/drawing/2014/main" id="{AD862E38-73BA-41AD-B197-95363DEBD330}"/>
                  </a:ext>
                </a:extLst>
              </p:cNvPr>
              <p:cNvSpPr/>
              <p:nvPr/>
            </p:nvSpPr>
            <p:spPr>
              <a:xfrm>
                <a:off x="949438" y="2731227"/>
                <a:ext cx="485172" cy="474407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/>
              </a:p>
            </p:txBody>
          </p:sp>
          <p:sp>
            <p:nvSpPr>
              <p:cNvPr id="19" name="Graphic 1">
                <a:extLst>
                  <a:ext uri="{FF2B5EF4-FFF2-40B4-BE49-F238E27FC236}">
                    <a16:creationId xmlns="" xmlns:a16="http://schemas.microsoft.com/office/drawing/2014/main" id="{CD43CABA-B572-4768-8B21-E9DA8A386897}"/>
                  </a:ext>
                </a:extLst>
              </p:cNvPr>
              <p:cNvSpPr/>
              <p:nvPr/>
            </p:nvSpPr>
            <p:spPr>
              <a:xfrm>
                <a:off x="464266" y="3189766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/>
              </a:p>
            </p:txBody>
          </p:sp>
          <p:sp>
            <p:nvSpPr>
              <p:cNvPr id="20" name="Graphic 1">
                <a:extLst>
                  <a:ext uri="{FF2B5EF4-FFF2-40B4-BE49-F238E27FC236}">
                    <a16:creationId xmlns="" xmlns:a16="http://schemas.microsoft.com/office/drawing/2014/main" id="{DFCCFB9E-796D-45C8-9D4B-7214B5E86446}"/>
                  </a:ext>
                </a:extLst>
              </p:cNvPr>
              <p:cNvSpPr/>
              <p:nvPr/>
            </p:nvSpPr>
            <p:spPr>
              <a:xfrm>
                <a:off x="949438" y="318976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/>
              </a:p>
            </p:txBody>
          </p:sp>
          <p:sp>
            <p:nvSpPr>
              <p:cNvPr id="21" name="Graphic 1">
                <a:extLst>
                  <a:ext uri="{FF2B5EF4-FFF2-40B4-BE49-F238E27FC236}">
                    <a16:creationId xmlns="" xmlns:a16="http://schemas.microsoft.com/office/drawing/2014/main" id="{17114EF9-A875-4D96-A350-F8A76F601F60}"/>
                  </a:ext>
                </a:extLst>
              </p:cNvPr>
              <p:cNvSpPr/>
              <p:nvPr/>
            </p:nvSpPr>
            <p:spPr>
              <a:xfrm>
                <a:off x="464266" y="3648309"/>
                <a:ext cx="485172" cy="474407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/>
              </a:p>
            </p:txBody>
          </p:sp>
          <p:sp>
            <p:nvSpPr>
              <p:cNvPr id="22" name="Graphic 1">
                <a:extLst>
                  <a:ext uri="{FF2B5EF4-FFF2-40B4-BE49-F238E27FC236}">
                    <a16:creationId xmlns="" xmlns:a16="http://schemas.microsoft.com/office/drawing/2014/main" id="{337B3D36-A053-47D4-8BD6-5838F3A8B17E}"/>
                  </a:ext>
                </a:extLst>
              </p:cNvPr>
              <p:cNvSpPr/>
              <p:nvPr/>
            </p:nvSpPr>
            <p:spPr>
              <a:xfrm>
                <a:off x="949438" y="3648309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/>
              </a:p>
            </p:txBody>
          </p:sp>
          <p:sp>
            <p:nvSpPr>
              <p:cNvPr id="23" name="Graphic 1">
                <a:extLst>
                  <a:ext uri="{FF2B5EF4-FFF2-40B4-BE49-F238E27FC236}">
                    <a16:creationId xmlns="" xmlns:a16="http://schemas.microsoft.com/office/drawing/2014/main" id="{AAF7F6D4-6267-4CC6-9CDA-14B19BF9B8C3}"/>
                  </a:ext>
                </a:extLst>
              </p:cNvPr>
              <p:cNvSpPr/>
              <p:nvPr/>
            </p:nvSpPr>
            <p:spPr>
              <a:xfrm>
                <a:off x="464266" y="410684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/>
              </a:p>
            </p:txBody>
          </p:sp>
          <p:sp>
            <p:nvSpPr>
              <p:cNvPr id="24" name="Graphic 1">
                <a:extLst>
                  <a:ext uri="{FF2B5EF4-FFF2-40B4-BE49-F238E27FC236}">
                    <a16:creationId xmlns="" xmlns:a16="http://schemas.microsoft.com/office/drawing/2014/main" id="{5EE65ED5-A044-480B-9C94-A45F400316EF}"/>
                  </a:ext>
                </a:extLst>
              </p:cNvPr>
              <p:cNvSpPr/>
              <p:nvPr/>
            </p:nvSpPr>
            <p:spPr>
              <a:xfrm>
                <a:off x="949437" y="4106846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/>
              </a:p>
            </p:txBody>
          </p:sp>
        </p:grpSp>
      </p:grpSp>
      <p:grpSp>
        <p:nvGrpSpPr>
          <p:cNvPr id="6" name="Группа 32">
            <a:extLst>
              <a:ext uri="{FF2B5EF4-FFF2-40B4-BE49-F238E27FC236}">
                <a16:creationId xmlns="" xmlns:a16="http://schemas.microsoft.com/office/drawing/2014/main" id="{FB7E02FC-7317-4ED5-A659-C5FCCDECC0B2}"/>
              </a:ext>
            </a:extLst>
          </p:cNvPr>
          <p:cNvGrpSpPr/>
          <p:nvPr/>
        </p:nvGrpSpPr>
        <p:grpSpPr>
          <a:xfrm>
            <a:off x="110457" y="1937541"/>
            <a:ext cx="4632501" cy="1295403"/>
            <a:chOff x="6913248" y="5262784"/>
            <a:chExt cx="4914893" cy="1295402"/>
          </a:xfrm>
          <a:solidFill>
            <a:srgbClr val="093F68"/>
          </a:solidFill>
        </p:grpSpPr>
        <p:grpSp>
          <p:nvGrpSpPr>
            <p:cNvPr id="7" name="Группа 21">
              <a:extLst>
                <a:ext uri="{FF2B5EF4-FFF2-40B4-BE49-F238E27FC236}">
                  <a16:creationId xmlns="" xmlns:a16="http://schemas.microsoft.com/office/drawing/2014/main" id="{FB78115B-C6A5-41E0-932C-34DB86D9E816}"/>
                </a:ext>
              </a:extLst>
            </p:cNvPr>
            <p:cNvGrpSpPr>
              <a:grpSpLocks/>
            </p:cNvGrpSpPr>
            <p:nvPr/>
          </p:nvGrpSpPr>
          <p:grpSpPr bwMode="auto">
            <a:xfrm rot="16200000">
              <a:off x="7499561" y="4676471"/>
              <a:ext cx="1295402" cy="2468028"/>
              <a:chOff x="464266" y="2731227"/>
              <a:chExt cx="970345" cy="1850028"/>
            </a:xfrm>
            <a:grpFill/>
          </p:grpSpPr>
          <p:sp>
            <p:nvSpPr>
              <p:cNvPr id="44" name="Graphic 1">
                <a:extLst>
                  <a:ext uri="{FF2B5EF4-FFF2-40B4-BE49-F238E27FC236}">
                    <a16:creationId xmlns="" xmlns:a16="http://schemas.microsoft.com/office/drawing/2014/main" id="{E90D109E-C172-40AE-BFF7-646FF506EE35}"/>
                  </a:ext>
                </a:extLst>
              </p:cNvPr>
              <p:cNvSpPr/>
              <p:nvPr/>
            </p:nvSpPr>
            <p:spPr>
              <a:xfrm>
                <a:off x="464266" y="273122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>
                  <a:solidFill>
                    <a:srgbClr val="093F68"/>
                  </a:solidFill>
                </a:endParaRPr>
              </a:p>
            </p:txBody>
          </p:sp>
          <p:sp>
            <p:nvSpPr>
              <p:cNvPr id="45" name="Graphic 1">
                <a:extLst>
                  <a:ext uri="{FF2B5EF4-FFF2-40B4-BE49-F238E27FC236}">
                    <a16:creationId xmlns="" xmlns:a16="http://schemas.microsoft.com/office/drawing/2014/main" id="{AFE94FE4-BB04-491E-8783-4E416C2D1168}"/>
                  </a:ext>
                </a:extLst>
              </p:cNvPr>
              <p:cNvSpPr/>
              <p:nvPr/>
            </p:nvSpPr>
            <p:spPr>
              <a:xfrm>
                <a:off x="949438" y="273122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>
                  <a:solidFill>
                    <a:srgbClr val="093F68"/>
                  </a:solidFill>
                </a:endParaRPr>
              </a:p>
            </p:txBody>
          </p:sp>
          <p:sp>
            <p:nvSpPr>
              <p:cNvPr id="46" name="Graphic 1">
                <a:extLst>
                  <a:ext uri="{FF2B5EF4-FFF2-40B4-BE49-F238E27FC236}">
                    <a16:creationId xmlns="" xmlns:a16="http://schemas.microsoft.com/office/drawing/2014/main" id="{4D7FE1F4-DA79-4BEA-B68D-8ED6A3859731}"/>
                  </a:ext>
                </a:extLst>
              </p:cNvPr>
              <p:cNvSpPr/>
              <p:nvPr/>
            </p:nvSpPr>
            <p:spPr>
              <a:xfrm>
                <a:off x="464266" y="318976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>
                  <a:solidFill>
                    <a:srgbClr val="093F68"/>
                  </a:solidFill>
                </a:endParaRPr>
              </a:p>
            </p:txBody>
          </p:sp>
          <p:sp>
            <p:nvSpPr>
              <p:cNvPr id="47" name="Graphic 1">
                <a:extLst>
                  <a:ext uri="{FF2B5EF4-FFF2-40B4-BE49-F238E27FC236}">
                    <a16:creationId xmlns="" xmlns:a16="http://schemas.microsoft.com/office/drawing/2014/main" id="{810D097D-B676-4253-A13E-CF1825774DEC}"/>
                  </a:ext>
                </a:extLst>
              </p:cNvPr>
              <p:cNvSpPr/>
              <p:nvPr/>
            </p:nvSpPr>
            <p:spPr>
              <a:xfrm>
                <a:off x="949439" y="318976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>
                  <a:solidFill>
                    <a:srgbClr val="093F68"/>
                  </a:solidFill>
                </a:endParaRPr>
              </a:p>
            </p:txBody>
          </p:sp>
          <p:sp>
            <p:nvSpPr>
              <p:cNvPr id="48" name="Graphic 1">
                <a:extLst>
                  <a:ext uri="{FF2B5EF4-FFF2-40B4-BE49-F238E27FC236}">
                    <a16:creationId xmlns="" xmlns:a16="http://schemas.microsoft.com/office/drawing/2014/main" id="{2DC0A96A-72C3-4514-A708-EF2CE4C2B294}"/>
                  </a:ext>
                </a:extLst>
              </p:cNvPr>
              <p:cNvSpPr/>
              <p:nvPr/>
            </p:nvSpPr>
            <p:spPr>
              <a:xfrm>
                <a:off x="464266" y="3648308"/>
                <a:ext cx="485172" cy="474407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>
                  <a:solidFill>
                    <a:srgbClr val="093F68"/>
                  </a:solidFill>
                </a:endParaRPr>
              </a:p>
            </p:txBody>
          </p:sp>
          <p:sp>
            <p:nvSpPr>
              <p:cNvPr id="49" name="Graphic 1">
                <a:extLst>
                  <a:ext uri="{FF2B5EF4-FFF2-40B4-BE49-F238E27FC236}">
                    <a16:creationId xmlns="" xmlns:a16="http://schemas.microsoft.com/office/drawing/2014/main" id="{9D10D7EB-ACCA-48A7-B81A-2B0BABD30BA3}"/>
                  </a:ext>
                </a:extLst>
              </p:cNvPr>
              <p:cNvSpPr/>
              <p:nvPr/>
            </p:nvSpPr>
            <p:spPr>
              <a:xfrm>
                <a:off x="949437" y="3648309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>
                  <a:solidFill>
                    <a:srgbClr val="093F68"/>
                  </a:solidFill>
                </a:endParaRPr>
              </a:p>
            </p:txBody>
          </p:sp>
          <p:sp>
            <p:nvSpPr>
              <p:cNvPr id="50" name="Graphic 1">
                <a:extLst>
                  <a:ext uri="{FF2B5EF4-FFF2-40B4-BE49-F238E27FC236}">
                    <a16:creationId xmlns="" xmlns:a16="http://schemas.microsoft.com/office/drawing/2014/main" id="{050CC6E2-C821-44D1-A725-CE9080AE55F2}"/>
                  </a:ext>
                </a:extLst>
              </p:cNvPr>
              <p:cNvSpPr/>
              <p:nvPr/>
            </p:nvSpPr>
            <p:spPr>
              <a:xfrm>
                <a:off x="464266" y="410684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>
                  <a:solidFill>
                    <a:srgbClr val="093F68"/>
                  </a:solidFill>
                </a:endParaRPr>
              </a:p>
            </p:txBody>
          </p:sp>
          <p:sp>
            <p:nvSpPr>
              <p:cNvPr id="51" name="Graphic 1">
                <a:extLst>
                  <a:ext uri="{FF2B5EF4-FFF2-40B4-BE49-F238E27FC236}">
                    <a16:creationId xmlns="" xmlns:a16="http://schemas.microsoft.com/office/drawing/2014/main" id="{44A1BAB2-8262-4B57-A6CD-7D1E72A204E6}"/>
                  </a:ext>
                </a:extLst>
              </p:cNvPr>
              <p:cNvSpPr/>
              <p:nvPr/>
            </p:nvSpPr>
            <p:spPr>
              <a:xfrm>
                <a:off x="949437" y="4106846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>
                  <a:solidFill>
                    <a:srgbClr val="093F68"/>
                  </a:solidFill>
                </a:endParaRPr>
              </a:p>
            </p:txBody>
          </p:sp>
        </p:grpSp>
        <p:grpSp>
          <p:nvGrpSpPr>
            <p:cNvPr id="8" name="Группа 21">
              <a:extLst>
                <a:ext uri="{FF2B5EF4-FFF2-40B4-BE49-F238E27FC236}">
                  <a16:creationId xmlns="" xmlns:a16="http://schemas.microsoft.com/office/drawing/2014/main" id="{6014815E-13DD-442D-9A34-1CADCC0BFB59}"/>
                </a:ext>
              </a:extLst>
            </p:cNvPr>
            <p:cNvGrpSpPr>
              <a:grpSpLocks/>
            </p:cNvGrpSpPr>
            <p:nvPr/>
          </p:nvGrpSpPr>
          <p:grpSpPr bwMode="auto">
            <a:xfrm rot="16200000">
              <a:off x="9946426" y="4676471"/>
              <a:ext cx="1295400" cy="2468030"/>
              <a:chOff x="464266" y="2731226"/>
              <a:chExt cx="970344" cy="1850029"/>
            </a:xfrm>
            <a:grpFill/>
          </p:grpSpPr>
          <p:sp>
            <p:nvSpPr>
              <p:cNvPr id="36" name="Graphic 1">
                <a:extLst>
                  <a:ext uri="{FF2B5EF4-FFF2-40B4-BE49-F238E27FC236}">
                    <a16:creationId xmlns="" xmlns:a16="http://schemas.microsoft.com/office/drawing/2014/main" id="{3F8691C7-A1B8-4561-B2AA-91A455FED2FF}"/>
                  </a:ext>
                </a:extLst>
              </p:cNvPr>
              <p:cNvSpPr/>
              <p:nvPr/>
            </p:nvSpPr>
            <p:spPr>
              <a:xfrm>
                <a:off x="464266" y="2731226"/>
                <a:ext cx="485172" cy="474407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>
                  <a:solidFill>
                    <a:srgbClr val="093F68"/>
                  </a:solidFill>
                </a:endParaRPr>
              </a:p>
            </p:txBody>
          </p:sp>
          <p:sp>
            <p:nvSpPr>
              <p:cNvPr id="37" name="Graphic 1">
                <a:extLst>
                  <a:ext uri="{FF2B5EF4-FFF2-40B4-BE49-F238E27FC236}">
                    <a16:creationId xmlns="" xmlns:a16="http://schemas.microsoft.com/office/drawing/2014/main" id="{33D2E5A2-5B39-4AF1-B9B9-14F35386A78B}"/>
                  </a:ext>
                </a:extLst>
              </p:cNvPr>
              <p:cNvSpPr/>
              <p:nvPr/>
            </p:nvSpPr>
            <p:spPr>
              <a:xfrm>
                <a:off x="949438" y="2731227"/>
                <a:ext cx="485172" cy="474407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>
                  <a:solidFill>
                    <a:srgbClr val="093F68"/>
                  </a:solidFill>
                </a:endParaRPr>
              </a:p>
            </p:txBody>
          </p:sp>
          <p:sp>
            <p:nvSpPr>
              <p:cNvPr id="38" name="Graphic 1">
                <a:extLst>
                  <a:ext uri="{FF2B5EF4-FFF2-40B4-BE49-F238E27FC236}">
                    <a16:creationId xmlns="" xmlns:a16="http://schemas.microsoft.com/office/drawing/2014/main" id="{06A9DB0F-BBE4-4D4C-ADC7-43759C2A8AF4}"/>
                  </a:ext>
                </a:extLst>
              </p:cNvPr>
              <p:cNvSpPr/>
              <p:nvPr/>
            </p:nvSpPr>
            <p:spPr>
              <a:xfrm>
                <a:off x="464266" y="3189766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>
                  <a:solidFill>
                    <a:srgbClr val="093F68"/>
                  </a:solidFill>
                </a:endParaRPr>
              </a:p>
            </p:txBody>
          </p:sp>
          <p:sp>
            <p:nvSpPr>
              <p:cNvPr id="39" name="Graphic 1">
                <a:extLst>
                  <a:ext uri="{FF2B5EF4-FFF2-40B4-BE49-F238E27FC236}">
                    <a16:creationId xmlns="" xmlns:a16="http://schemas.microsoft.com/office/drawing/2014/main" id="{60FD6759-4FBC-4433-819D-584856C22B99}"/>
                  </a:ext>
                </a:extLst>
              </p:cNvPr>
              <p:cNvSpPr/>
              <p:nvPr/>
            </p:nvSpPr>
            <p:spPr>
              <a:xfrm>
                <a:off x="949438" y="318976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>
                  <a:solidFill>
                    <a:srgbClr val="093F68"/>
                  </a:solidFill>
                </a:endParaRPr>
              </a:p>
            </p:txBody>
          </p:sp>
          <p:sp>
            <p:nvSpPr>
              <p:cNvPr id="40" name="Graphic 1">
                <a:extLst>
                  <a:ext uri="{FF2B5EF4-FFF2-40B4-BE49-F238E27FC236}">
                    <a16:creationId xmlns="" xmlns:a16="http://schemas.microsoft.com/office/drawing/2014/main" id="{F44172F0-E8A3-40B5-85FD-6C52A49A326B}"/>
                  </a:ext>
                </a:extLst>
              </p:cNvPr>
              <p:cNvSpPr/>
              <p:nvPr/>
            </p:nvSpPr>
            <p:spPr>
              <a:xfrm>
                <a:off x="464266" y="3648309"/>
                <a:ext cx="485172" cy="474407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>
                  <a:solidFill>
                    <a:srgbClr val="093F68"/>
                  </a:solidFill>
                </a:endParaRPr>
              </a:p>
            </p:txBody>
          </p:sp>
          <p:sp>
            <p:nvSpPr>
              <p:cNvPr id="41" name="Graphic 1">
                <a:extLst>
                  <a:ext uri="{FF2B5EF4-FFF2-40B4-BE49-F238E27FC236}">
                    <a16:creationId xmlns="" xmlns:a16="http://schemas.microsoft.com/office/drawing/2014/main" id="{D4735F7C-4CA0-4BEE-B329-B8CA1799A416}"/>
                  </a:ext>
                </a:extLst>
              </p:cNvPr>
              <p:cNvSpPr/>
              <p:nvPr/>
            </p:nvSpPr>
            <p:spPr>
              <a:xfrm>
                <a:off x="949438" y="3648309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>
                  <a:solidFill>
                    <a:srgbClr val="093F68"/>
                  </a:solidFill>
                </a:endParaRPr>
              </a:p>
            </p:txBody>
          </p:sp>
          <p:sp>
            <p:nvSpPr>
              <p:cNvPr id="42" name="Graphic 1">
                <a:extLst>
                  <a:ext uri="{FF2B5EF4-FFF2-40B4-BE49-F238E27FC236}">
                    <a16:creationId xmlns="" xmlns:a16="http://schemas.microsoft.com/office/drawing/2014/main" id="{31A71428-443D-462F-98F8-A3E2FA43706A}"/>
                  </a:ext>
                </a:extLst>
              </p:cNvPr>
              <p:cNvSpPr/>
              <p:nvPr/>
            </p:nvSpPr>
            <p:spPr>
              <a:xfrm>
                <a:off x="464266" y="410684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>
                  <a:solidFill>
                    <a:srgbClr val="093F68"/>
                  </a:solidFill>
                </a:endParaRPr>
              </a:p>
            </p:txBody>
          </p:sp>
          <p:sp>
            <p:nvSpPr>
              <p:cNvPr id="43" name="Graphic 1">
                <a:extLst>
                  <a:ext uri="{FF2B5EF4-FFF2-40B4-BE49-F238E27FC236}">
                    <a16:creationId xmlns="" xmlns:a16="http://schemas.microsoft.com/office/drawing/2014/main" id="{DFF7CE6A-1D77-4201-B276-98D34E81D1CD}"/>
                  </a:ext>
                </a:extLst>
              </p:cNvPr>
              <p:cNvSpPr/>
              <p:nvPr/>
            </p:nvSpPr>
            <p:spPr>
              <a:xfrm>
                <a:off x="949437" y="4106846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eaLnBrk="0" hangingPunct="0">
                  <a:defRPr/>
                </a:pPr>
                <a:endParaRPr lang="ru-RU" sz="2400" dirty="0">
                  <a:solidFill>
                    <a:srgbClr val="093F68"/>
                  </a:solidFill>
                </a:endParaRPr>
              </a:p>
            </p:txBody>
          </p:sp>
        </p:grpSp>
      </p:grpSp>
      <p:sp>
        <p:nvSpPr>
          <p:cNvPr id="52" name="TextBox 7">
            <a:extLst>
              <a:ext uri="{FF2B5EF4-FFF2-40B4-BE49-F238E27FC236}">
                <a16:creationId xmlns="" xmlns:a16="http://schemas.microsoft.com/office/drawing/2014/main" id="{946BD61A-E0B8-41B3-957A-A39B81ABD8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3377" y="6412476"/>
            <a:ext cx="37306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mbria Math" pitchFamily="18" charset="0"/>
                <a:ea typeface="Cambria Math" pitchFamily="18" charset="0"/>
              </a:rPr>
              <a:t>Январь 2024 </a:t>
            </a:r>
            <a:r>
              <a:rPr lang="ru-RU" alt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Cambria Math" pitchFamily="18" charset="0"/>
                <a:ea typeface="Cambria Math" pitchFamily="18" charset="0"/>
              </a:rPr>
              <a:t>г.</a:t>
            </a:r>
          </a:p>
        </p:txBody>
      </p:sp>
      <p:sp>
        <p:nvSpPr>
          <p:cNvPr id="53" name="Подзаголовок 3">
            <a:extLst>
              <a:ext uri="{FF2B5EF4-FFF2-40B4-BE49-F238E27FC236}">
                <a16:creationId xmlns="" xmlns:a16="http://schemas.microsoft.com/office/drawing/2014/main" id="{91879CEE-F646-4A8C-AC58-58034E4A007B}"/>
              </a:ext>
            </a:extLst>
          </p:cNvPr>
          <p:cNvSpPr txBox="1">
            <a:spLocks/>
          </p:cNvSpPr>
          <p:nvPr/>
        </p:nvSpPr>
        <p:spPr>
          <a:xfrm>
            <a:off x="-75887" y="3682052"/>
            <a:ext cx="12192000" cy="1867926"/>
          </a:xfrm>
          <a:prstGeom prst="rect">
            <a:avLst/>
          </a:prstGeom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ru-RU" sz="2400" b="1" dirty="0"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О ПРОЕКТЕ ЗАКОНА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ru-RU" sz="2400" b="1" dirty="0"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«О ВНЕСЕНИИ ИЗМЕНЕНИЙ И ДОПОЛНЕНИЙ В НЕКОТОРЫЕ ЗАКОНОДАТЕЛЬНЫЕ АКТЫ                   ПО ВОПРОСАМ ДОСТУПА К ИНФОРМАЦИИ И ОБЩЕСТВЕННОГО УЧАСТИЯ»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718315" y="73220"/>
            <a:ext cx="86035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>
                <a:latin typeface="Cambria Math" pitchFamily="18" charset="0"/>
                <a:ea typeface="Cambria Math" pitchFamily="18" charset="0"/>
                <a:cs typeface="Arial" panose="020B0604020202020204" pitchFamily="34" charset="0"/>
              </a:rPr>
              <a:t>Министерство культуры и информации Республики Казахстан</a:t>
            </a:r>
          </a:p>
        </p:txBody>
      </p:sp>
    </p:spTree>
    <p:extLst>
      <p:ext uri="{BB962C8B-B14F-4D97-AF65-F5344CB8AC3E}">
        <p14:creationId xmlns="" xmlns:p14="http://schemas.microsoft.com/office/powerpoint/2010/main" val="2254753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985587" y="3484477"/>
            <a:ext cx="512910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ru-RU" sz="2000" b="1" dirty="0">
                <a:latin typeface="Arial Narrow" pitchFamily="34" charset="0"/>
                <a:cs typeface="Arial" pitchFamily="34" charset="0"/>
              </a:rPr>
              <a:t>Информационная открытость </a:t>
            </a:r>
          </a:p>
          <a:p>
            <a:pPr marL="342900" indent="-342900" algn="just"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ru-RU" sz="2000" b="1" dirty="0">
                <a:latin typeface="Arial Narrow" pitchFamily="34" charset="0"/>
                <a:cs typeface="Arial" pitchFamily="34" charset="0"/>
              </a:rPr>
              <a:t>Подотчетность обществу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ru-RU" sz="2000" b="1" dirty="0" err="1">
                <a:latin typeface="Arial Narrow" pitchFamily="34" charset="0"/>
                <a:cs typeface="Arial" pitchFamily="34" charset="0"/>
              </a:rPr>
              <a:t>Проактивность</a:t>
            </a:r>
            <a:endParaRPr lang="ru-RU" sz="2000" b="1" dirty="0">
              <a:latin typeface="Arial Narrow" pitchFamily="34" charset="0"/>
              <a:cs typeface="Arial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ru-RU" sz="2000" b="1" dirty="0">
                <a:latin typeface="Arial Narrow" pitchFamily="34" charset="0"/>
                <a:cs typeface="Arial" pitchFamily="34" charset="0"/>
              </a:rPr>
              <a:t>Участие населения в принятии решений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373694" y="72735"/>
            <a:ext cx="11185584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sz="2400" b="1" cap="all" dirty="0">
                <a:latin typeface="Arial" panose="020B0604020202020204" pitchFamily="34" charset="0"/>
                <a:cs typeface="Arial" panose="020B0604020202020204" pitchFamily="34" charset="0"/>
              </a:rPr>
              <a:t>Основания и цели принятия законопроекта</a:t>
            </a:r>
          </a:p>
        </p:txBody>
      </p:sp>
      <p:pic>
        <p:nvPicPr>
          <p:cNvPr id="40" name="Picture 744" descr="ÐÐ°ÑÑÐ¸Ð½ÐºÐ¸ Ð¿Ð¾ Ð·Ð°Ð¿ÑÐ¾ÑÑ Ð³ÐµÑÐ± ÐºÐ°Ð·Ð°ÑÑÑÐ°Ð½Ð° png">
            <a:extLst>
              <a:ext uri="{FF2B5EF4-FFF2-40B4-BE49-F238E27FC236}">
                <a16:creationId xmlns="" xmlns:a16="http://schemas.microsoft.com/office/drawing/2014/main" id="{CB44B674-4B83-437E-9D27-4646BEA5E009}"/>
              </a:ext>
            </a:extLst>
          </p:cNvPr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8444" y="0"/>
            <a:ext cx="548519" cy="53440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Прямоугольник 37"/>
          <p:cNvSpPr/>
          <p:nvPr/>
        </p:nvSpPr>
        <p:spPr>
          <a:xfrm>
            <a:off x="938653" y="1012844"/>
            <a:ext cx="46176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Arial Narrow" pitchFamily="34" charset="0"/>
              </a:rPr>
              <a:t>ОСНОВАНИЯ ДЛЯ РАЗРАБОТКИ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996970" y="2918599"/>
            <a:ext cx="44735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Arial Narrow" pitchFamily="34" charset="0"/>
              </a:rPr>
              <a:t>ЦЕЛИ ЗАКОНОПРОЕКТА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996970" y="5589240"/>
            <a:ext cx="67490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sz="2000" b="1" dirty="0">
                <a:latin typeface="Arial Narrow" panose="020B0606020202030204" pitchFamily="34" charset="0"/>
                <a:cs typeface="Arial" pitchFamily="34" charset="0"/>
              </a:rPr>
              <a:t>Реализация проекта Закона не предполагает финансовых затрат из</a:t>
            </a:r>
            <a:r>
              <a:rPr lang="kk-KZ" sz="2000" b="1" dirty="0">
                <a:latin typeface="Arial Narrow" panose="020B0606020202030204" pitchFamily="34" charset="0"/>
                <a:cs typeface="Arial" pitchFamily="34" charset="0"/>
              </a:rPr>
              <a:t> </a:t>
            </a:r>
            <a:r>
              <a:rPr lang="ru-RU" sz="2000" b="1" dirty="0">
                <a:latin typeface="Arial Narrow" panose="020B0606020202030204" pitchFamily="34" charset="0"/>
                <a:cs typeface="Arial" pitchFamily="34" charset="0"/>
              </a:rPr>
              <a:t>республиканского бюджета</a:t>
            </a:r>
            <a:endParaRPr lang="kk-KZ" sz="2000" b="1" dirty="0">
              <a:latin typeface="Arial Narrow" panose="020B0606020202030204" pitchFamily="34" charset="0"/>
              <a:cs typeface="Arial" pitchFamily="34" charset="0"/>
            </a:endParaRPr>
          </a:p>
        </p:txBody>
      </p:sp>
      <p:pic>
        <p:nvPicPr>
          <p:cNvPr id="36" name="Рисунок 35"/>
          <p:cNvPicPr>
            <a:picLocks noChangeAspect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670" y="1015488"/>
            <a:ext cx="506192" cy="506192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11761694" y="6488668"/>
            <a:ext cx="4303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Arial" pitchFamily="34" charset="0"/>
                <a:cs typeface="Arial" pitchFamily="34" charset="0"/>
              </a:rPr>
              <a:t>2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343" y="2878715"/>
            <a:ext cx="541431" cy="541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532" y="5121824"/>
            <a:ext cx="467416" cy="467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" name="Прямоугольник 49">
            <a:extLst>
              <a:ext uri="{FF2B5EF4-FFF2-40B4-BE49-F238E27FC236}">
                <a16:creationId xmlns="" xmlns:a16="http://schemas.microsoft.com/office/drawing/2014/main" id="{C20C8B19-C5B6-4DA6-AC7C-C355B1AB1CAB}"/>
              </a:ext>
            </a:extLst>
          </p:cNvPr>
          <p:cNvSpPr/>
          <p:nvPr/>
        </p:nvSpPr>
        <p:spPr>
          <a:xfrm>
            <a:off x="1038993" y="5127575"/>
            <a:ext cx="28569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Arial Narrow" pitchFamily="34" charset="0"/>
              </a:rPr>
              <a:t>ФИНАНСИРОВАНИЕ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24700" y="1521680"/>
            <a:ext cx="79796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200" b="1" dirty="0">
                <a:latin typeface="Arial Narrow" pitchFamily="34" charset="0"/>
                <a:cs typeface="Arial" pitchFamily="34" charset="0"/>
              </a:rPr>
              <a:t>Концепция развития государственного управления до 2030 г</a:t>
            </a:r>
            <a:r>
              <a:rPr lang="kk-KZ" sz="2200" b="1" dirty="0">
                <a:latin typeface="Arial Narrow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200" b="1" dirty="0">
                <a:latin typeface="Arial Narrow" pitchFamily="34" charset="0"/>
                <a:cs typeface="Arial" pitchFamily="34" charset="0"/>
              </a:rPr>
              <a:t>Концепция правовой политики до 2030 г</a:t>
            </a:r>
            <a:r>
              <a:rPr lang="kk-KZ" sz="2200" b="1" dirty="0">
                <a:latin typeface="Arial Narrow" pitchFamily="34" charset="0"/>
                <a:cs typeface="Arial" pitchFamily="34" charset="0"/>
              </a:rPr>
              <a:t>.</a:t>
            </a:r>
            <a:endParaRPr lang="ru-RU" sz="2200" b="1" dirty="0">
              <a:latin typeface="Arial Narrow" pitchFamily="34" charset="0"/>
              <a:cs typeface="Arial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200" b="1" dirty="0">
                <a:latin typeface="Arial Narrow" pitchFamily="34" charset="0"/>
                <a:cs typeface="Arial" pitchFamily="34" charset="0"/>
              </a:rPr>
              <a:t>План законопроектных работ Правительства на 2023 г.</a:t>
            </a: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138020" y="620072"/>
            <a:ext cx="11953338" cy="867"/>
          </a:xfrm>
          <a:prstGeom prst="line">
            <a:avLst/>
          </a:prstGeom>
          <a:ln w="38100">
            <a:solidFill>
              <a:srgbClr val="36A4A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101271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284582" y="72735"/>
            <a:ext cx="11185584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sz="2400" b="1" cap="all" dirty="0">
                <a:latin typeface="Arial" panose="020B0604020202020204" pitchFamily="34" charset="0"/>
                <a:cs typeface="Arial" panose="020B0604020202020204" pitchFamily="34" charset="0"/>
              </a:rPr>
              <a:t>Топ актуальных вопросов в сфере доступа к информации</a:t>
            </a:r>
          </a:p>
        </p:txBody>
      </p:sp>
      <p:pic>
        <p:nvPicPr>
          <p:cNvPr id="40" name="Picture 744" descr="ÐÐ°ÑÑÐ¸Ð½ÐºÐ¸ Ð¿Ð¾ Ð·Ð°Ð¿ÑÐ¾ÑÑ Ð³ÐµÑÐ± ÐºÐ°Ð·Ð°ÑÑÑÐ°Ð½Ð° png">
            <a:extLst>
              <a:ext uri="{FF2B5EF4-FFF2-40B4-BE49-F238E27FC236}">
                <a16:creationId xmlns="" xmlns:a16="http://schemas.microsoft.com/office/drawing/2014/main" id="{CB44B674-4B83-437E-9D27-4646BEA5E009}"/>
              </a:ext>
            </a:extLst>
          </p:cNvPr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8444" y="0"/>
            <a:ext cx="548519" cy="53440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xtBox 36"/>
          <p:cNvSpPr txBox="1"/>
          <p:nvPr/>
        </p:nvSpPr>
        <p:spPr>
          <a:xfrm>
            <a:off x="11761694" y="6488668"/>
            <a:ext cx="4303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145456" y="6485710"/>
            <a:ext cx="11910331" cy="2958"/>
          </a:xfrm>
          <a:prstGeom prst="line">
            <a:avLst/>
          </a:prstGeom>
          <a:ln w="12700">
            <a:solidFill>
              <a:srgbClr val="31675D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138020" y="620072"/>
            <a:ext cx="11953338" cy="867"/>
          </a:xfrm>
          <a:prstGeom prst="line">
            <a:avLst/>
          </a:prstGeom>
          <a:ln w="38100">
            <a:solidFill>
              <a:srgbClr val="36A4A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Схема 27"/>
          <p:cNvGraphicFramePr/>
          <p:nvPr>
            <p:extLst>
              <p:ext uri="{D42A27DB-BD31-4B8C-83A1-F6EECF244321}">
                <p14:modId xmlns="" xmlns:p14="http://schemas.microsoft.com/office/powerpoint/2010/main" val="4268692795"/>
              </p:ext>
            </p:extLst>
          </p:nvPr>
        </p:nvGraphicFramePr>
        <p:xfrm>
          <a:off x="870202" y="944336"/>
          <a:ext cx="10122342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026" name="Picture 2" descr="C:\Users\e.nurkisheva\Downloads\free-icon-trendy-11944285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271464" y="5085184"/>
            <a:ext cx="1070588" cy="10705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101271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Picture 744" descr="ÐÐ°ÑÑÐ¸Ð½ÐºÐ¸ Ð¿Ð¾ Ð·Ð°Ð¿ÑÐ¾ÑÑ Ð³ÐµÑÐ± ÐºÐ°Ð·Ð°ÑÑÑÐ°Ð½Ð° png">
            <a:extLst>
              <a:ext uri="{FF2B5EF4-FFF2-40B4-BE49-F238E27FC236}">
                <a16:creationId xmlns="" xmlns:a16="http://schemas.microsoft.com/office/drawing/2014/main" id="{CB44B674-4B83-437E-9D27-4646BEA5E009}"/>
              </a:ext>
            </a:extLst>
          </p:cNvPr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736" y="0"/>
            <a:ext cx="548519" cy="53440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Прямоугольник 35"/>
          <p:cNvSpPr/>
          <p:nvPr/>
        </p:nvSpPr>
        <p:spPr>
          <a:xfrm>
            <a:off x="451357" y="7704698"/>
            <a:ext cx="65584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                                                                        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689735" y="92659"/>
            <a:ext cx="110003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cap="all" dirty="0">
                <a:latin typeface="Arial" panose="020B0604020202020204" pitchFamily="34" charset="0"/>
                <a:cs typeface="Arial" panose="020B0604020202020204" pitchFamily="34" charset="0"/>
              </a:rPr>
              <a:t>Законопроектом ПРЕДЛАГАЕТСЯ</a:t>
            </a:r>
          </a:p>
          <a:p>
            <a:pPr lvl="0" algn="ctr"/>
            <a:r>
              <a:rPr lang="ru-RU" sz="2400" b="1" cap="all" dirty="0">
                <a:latin typeface="Arial" panose="020B0604020202020204" pitchFamily="34" charset="0"/>
                <a:cs typeface="Arial" panose="020B0604020202020204" pitchFamily="34" charset="0"/>
              </a:rPr>
              <a:t>Повысить открытость и проактивность госорганов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8959442" y="2204178"/>
            <a:ext cx="32325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8696" y="1239776"/>
            <a:ext cx="5267224" cy="744372"/>
          </a:xfrm>
          <a:prstGeom prst="rect">
            <a:avLst/>
          </a:prstGeom>
          <a:solidFill>
            <a:srgbClr val="41A3A3"/>
          </a:solidFill>
          <a:ln>
            <a:solidFill>
              <a:srgbClr val="41A3A3"/>
            </a:solidFill>
          </a:ln>
          <a:effectLst>
            <a:softEdge rad="31750"/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bg1"/>
              </a:solidFill>
              <a:cs typeface="Arial" pitchFamily="34" charset="0"/>
            </a:endParaRPr>
          </a:p>
          <a:p>
            <a:pPr algn="ctr"/>
            <a:r>
              <a:rPr lang="ru-RU" sz="2400" b="1" dirty="0">
                <a:solidFill>
                  <a:schemeClr val="bg1"/>
                </a:solidFill>
                <a:cs typeface="Arial" pitchFamily="34" charset="0"/>
              </a:rPr>
              <a:t>КАК ЕСТЬ</a:t>
            </a:r>
          </a:p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8696" y="2204177"/>
            <a:ext cx="5267224" cy="4585241"/>
          </a:xfrm>
          <a:prstGeom prst="rect">
            <a:avLst/>
          </a:prstGeom>
          <a:ln>
            <a:solidFill>
              <a:srgbClr val="41A3A3"/>
            </a:solidFill>
            <a:prstDash val="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Отсутствует 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понятие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проактивного распространения информации</a:t>
            </a:r>
          </a:p>
          <a:p>
            <a:pPr algn="just">
              <a:buFont typeface="Wingdings" pitchFamily="2" charset="2"/>
              <a:buChar char="§"/>
            </a:pP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Доступ к официальным документам предоставляется госорганами 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пассивно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или по запросу 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Госорганы на практике 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злоупотребляют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правом ограничения доступа к информации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Общественность выражает критику по регламентации вопросов отнесения сведений к ДСП 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 подзаконном уровне </a:t>
            </a:r>
            <a:r>
              <a:rPr lang="ru-RU" sz="14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(т.е. на уровне постановления Правительства)</a:t>
            </a:r>
          </a:p>
          <a:p>
            <a:pPr algn="ctr"/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6456040" y="1257734"/>
            <a:ext cx="5476511" cy="74437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rgbClr val="41A3A3"/>
            </a:solidFill>
          </a:ln>
          <a:effectLst>
            <a:softEdge rad="31750"/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bg1"/>
              </a:solidFill>
              <a:cs typeface="Arial" pitchFamily="34" charset="0"/>
            </a:endParaRPr>
          </a:p>
          <a:p>
            <a:pPr algn="ctr"/>
            <a:r>
              <a:rPr lang="ru-RU" sz="2400" b="1" dirty="0">
                <a:solidFill>
                  <a:schemeClr val="bg1"/>
                </a:solidFill>
                <a:cs typeface="Arial" pitchFamily="34" charset="0"/>
              </a:rPr>
              <a:t>КАК БУДЕТ</a:t>
            </a:r>
          </a:p>
          <a:p>
            <a:pPr algn="ctr"/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6456040" y="2204178"/>
            <a:ext cx="5476512" cy="4585241"/>
          </a:xfrm>
          <a:prstGeom prst="rect">
            <a:avLst/>
          </a:prstGeom>
          <a:ln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Появится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понятие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проактивного распространения информации в закон-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ве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Проактивность станет 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обязанностью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госорганов, а открытые данные будут размещаться госорганами 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собственной инициативе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на портале «Открытые данные»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(в первую очередь, в сферах экологии, образования и здравоохранения)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Вводится принцип 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презумпции открытости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информации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(вся информация госорганов является априори открытой, за исключением некоторых ее видов) 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Ограничение доступа к информации станет возможным на 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определенный срок и к части документа</a:t>
            </a:r>
            <a:r>
              <a:rPr lang="ru-RU" sz="14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(будет установлено на законодательном уровне)</a:t>
            </a:r>
          </a:p>
          <a:p>
            <a:pPr algn="ctr"/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11847123" y="6513364"/>
            <a:ext cx="4303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  <p:pic>
        <p:nvPicPr>
          <p:cNvPr id="2052" name="Picture 4" descr="C:\Users\e.nurkisheva\Downloads\free-icon-document-5070215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19384" y="1143685"/>
            <a:ext cx="944779" cy="944779"/>
          </a:xfrm>
          <a:prstGeom prst="rect">
            <a:avLst/>
          </a:prstGeom>
          <a:noFill/>
        </p:spPr>
      </p:pic>
      <p:cxnSp>
        <p:nvCxnSpPr>
          <p:cNvPr id="20" name="Прямая соединительная линия 19"/>
          <p:cNvCxnSpPr/>
          <p:nvPr/>
        </p:nvCxnSpPr>
        <p:spPr>
          <a:xfrm flipH="1">
            <a:off x="4254071" y="1353172"/>
            <a:ext cx="842915" cy="57606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4290381" y="1380628"/>
            <a:ext cx="842915" cy="57606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4" descr="C:\Users\e.nurkisheva\Downloads\free-icon-document-5070215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920536" y="1196900"/>
            <a:ext cx="944779" cy="94477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038906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Picture 744" descr="ÐÐ°ÑÑÐ¸Ð½ÐºÐ¸ Ð¿Ð¾ Ð·Ð°Ð¿ÑÐ¾ÑÑ Ð³ÐµÑÐ± ÐºÐ°Ð·Ð°ÑÑÑÐ°Ð½Ð° png">
            <a:extLst>
              <a:ext uri="{FF2B5EF4-FFF2-40B4-BE49-F238E27FC236}">
                <a16:creationId xmlns="" xmlns:a16="http://schemas.microsoft.com/office/drawing/2014/main" id="{CB44B674-4B83-437E-9D27-4646BEA5E009}"/>
              </a:ext>
            </a:extLst>
          </p:cNvPr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736" y="0"/>
            <a:ext cx="548519" cy="53440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Прямоугольник 35"/>
          <p:cNvSpPr/>
          <p:nvPr/>
        </p:nvSpPr>
        <p:spPr>
          <a:xfrm>
            <a:off x="451357" y="7704698"/>
            <a:ext cx="65584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                                                                        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572118" y="202475"/>
            <a:ext cx="111895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cap="all" dirty="0">
                <a:latin typeface="Arial" panose="020B0604020202020204" pitchFamily="34" charset="0"/>
                <a:cs typeface="Arial" panose="020B0604020202020204" pitchFamily="34" charset="0"/>
              </a:rPr>
              <a:t>Законопроектом ПРЕДЛАГАЕТСЯ Принять меры                                      по расширению участия граждан в принятии решении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8959442" y="2204178"/>
            <a:ext cx="32325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ounded Rectangle 2">
            <a:extLst>
              <a:ext uri="{FF2B5EF4-FFF2-40B4-BE49-F238E27FC236}">
                <a16:creationId xmlns="" xmlns:a16="http://schemas.microsoft.com/office/drawing/2014/main" id="{67B6DEA3-B877-4435-8BFF-BFF08C67D6F6}"/>
              </a:ext>
            </a:extLst>
          </p:cNvPr>
          <p:cNvSpPr/>
          <p:nvPr/>
        </p:nvSpPr>
        <p:spPr>
          <a:xfrm>
            <a:off x="472339" y="1484784"/>
            <a:ext cx="3686632" cy="2390723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endParaRPr lang="ru-RU" dirty="0">
              <a:solidFill>
                <a:srgbClr val="093F68"/>
              </a:solidFill>
              <a:latin typeface="Arial Narrow" panose="020B0606020202030204" pitchFamily="34" charset="0"/>
              <a:cs typeface="Arial" pitchFamily="34" charset="0"/>
            </a:endParaRPr>
          </a:p>
          <a:p>
            <a:pPr algn="just"/>
            <a:endParaRPr lang="ru-RU" dirty="0">
              <a:solidFill>
                <a:srgbClr val="093F68"/>
              </a:solidFill>
              <a:latin typeface="Arial Narrow" panose="020B0606020202030204" pitchFamily="34" charset="0"/>
              <a:cs typeface="Arial" pitchFamily="34" charset="0"/>
            </a:endParaRPr>
          </a:p>
          <a:p>
            <a:pPr algn="just"/>
            <a:endParaRPr lang="ru-RU" dirty="0">
              <a:solidFill>
                <a:srgbClr val="093F68"/>
              </a:solidFill>
              <a:latin typeface="Arial Narrow" panose="020B0606020202030204" pitchFamily="34" charset="0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 Math" panose="02040503050406030204" pitchFamily="18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82909" y="1673958"/>
            <a:ext cx="3686699" cy="215053"/>
          </a:xfrm>
          <a:prstGeom prst="rect">
            <a:avLst/>
          </a:prstGeom>
          <a:solidFill>
            <a:srgbClr val="41A3A3"/>
          </a:solidFill>
          <a:ln>
            <a:solidFill>
              <a:srgbClr val="41A3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ТЕКУЩАЯ СИТУАЦИЯ</a:t>
            </a:r>
          </a:p>
        </p:txBody>
      </p:sp>
      <p:sp>
        <p:nvSpPr>
          <p:cNvPr id="18" name="Rounded Rectangle 2">
            <a:extLst>
              <a:ext uri="{FF2B5EF4-FFF2-40B4-BE49-F238E27FC236}">
                <a16:creationId xmlns="" xmlns:a16="http://schemas.microsoft.com/office/drawing/2014/main" id="{67B6DEA3-B877-4435-8BFF-BFF08C67D6F6}"/>
              </a:ext>
            </a:extLst>
          </p:cNvPr>
          <p:cNvSpPr/>
          <p:nvPr/>
        </p:nvSpPr>
        <p:spPr>
          <a:xfrm>
            <a:off x="4418204" y="1484784"/>
            <a:ext cx="3686632" cy="2394652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endParaRPr lang="ru-RU" sz="1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1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1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Проведение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публичных обсуждений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депутатских законопроектов на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портале «Открытые НПА»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(с учетом заключения Правительства)</a:t>
            </a:r>
          </a:p>
          <a:p>
            <a:pPr algn="just"/>
            <a:endParaRPr lang="ru-RU" sz="1600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ctr">
              <a:defRPr/>
            </a:pPr>
            <a:endParaRPr lang="ko-KR" altLang="en-US" dirty="0">
              <a:solidFill>
                <a:srgbClr val="093F6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ounded Rectangle 2">
            <a:extLst>
              <a:ext uri="{FF2B5EF4-FFF2-40B4-BE49-F238E27FC236}">
                <a16:creationId xmlns="" xmlns:a16="http://schemas.microsoft.com/office/drawing/2014/main" id="{67B6DEA3-B877-4435-8BFF-BFF08C67D6F6}"/>
              </a:ext>
            </a:extLst>
          </p:cNvPr>
          <p:cNvSpPr/>
          <p:nvPr/>
        </p:nvSpPr>
        <p:spPr>
          <a:xfrm>
            <a:off x="8369355" y="1484784"/>
            <a:ext cx="3686632" cy="2394652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endParaRPr lang="ru-RU" sz="160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b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b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Широкое участие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заинтересованной общественности в обсуждении депутатских законопроектов</a:t>
            </a:r>
          </a:p>
          <a:p>
            <a:pPr algn="just"/>
            <a:endParaRPr lang="ru-RU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Оценка влияния на 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бизнес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депутатских инициатив</a:t>
            </a:r>
          </a:p>
          <a:p>
            <a:pPr algn="just"/>
            <a:endParaRPr lang="ru-RU" dirty="0">
              <a:solidFill>
                <a:srgbClr val="093F6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428346" y="1642522"/>
            <a:ext cx="3686699" cy="21505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ПУТИ РЕШЕНИЯ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8369288" y="1642522"/>
            <a:ext cx="3686699" cy="215053"/>
          </a:xfrm>
          <a:prstGeom prst="rect">
            <a:avLst/>
          </a:prstGeom>
          <a:solidFill>
            <a:srgbClr val="41A3A3"/>
          </a:solidFill>
          <a:ln>
            <a:solidFill>
              <a:srgbClr val="41A3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ОЖИДАЕМЫЙ РЕЗУЛЬТАТ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482976" y="2004897"/>
            <a:ext cx="367599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 депутатским законопроектам                       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 проводятся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публичные обсуждения </a:t>
            </a:r>
          </a:p>
          <a:p>
            <a:pPr algn="just"/>
            <a:endParaRPr lang="ru-RU" sz="1600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ounded Rectangle 2">
            <a:extLst>
              <a:ext uri="{FF2B5EF4-FFF2-40B4-BE49-F238E27FC236}">
                <a16:creationId xmlns="" xmlns:a16="http://schemas.microsoft.com/office/drawing/2014/main" id="{67B6DEA3-B877-4435-8BFF-BFF08C67D6F6}"/>
              </a:ext>
            </a:extLst>
          </p:cNvPr>
          <p:cNvSpPr/>
          <p:nvPr/>
        </p:nvSpPr>
        <p:spPr>
          <a:xfrm>
            <a:off x="482976" y="4077072"/>
            <a:ext cx="3686632" cy="2520280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Ограниченный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доступ лиц с инвалидностью к информации</a:t>
            </a:r>
            <a:endParaRPr lang="ko-KR" altLang="en-US" i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ounded Rectangle 2">
            <a:extLst>
              <a:ext uri="{FF2B5EF4-FFF2-40B4-BE49-F238E27FC236}">
                <a16:creationId xmlns="" xmlns:a16="http://schemas.microsoft.com/office/drawing/2014/main" id="{67B6DEA3-B877-4435-8BFF-BFF08C67D6F6}"/>
              </a:ext>
            </a:extLst>
          </p:cNvPr>
          <p:cNvSpPr/>
          <p:nvPr/>
        </p:nvSpPr>
        <p:spPr>
          <a:xfrm>
            <a:off x="4403690" y="4077072"/>
            <a:ext cx="3686632" cy="2520280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just"/>
            <a:endParaRPr lang="ru-RU" sz="1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Включение в Закон о доступе к информации:</a:t>
            </a:r>
          </a:p>
          <a:p>
            <a:pPr lvl="0" algn="just"/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принципа учета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интересов лиц с инвалидностью;</a:t>
            </a:r>
          </a:p>
          <a:p>
            <a:pPr lvl="0" algn="just"/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отдельной статьи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определяющей каким образом обеспечивается доступ к информации лицам с инвалидностью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ctr">
              <a:defRPr/>
            </a:pPr>
            <a:endParaRPr lang="ko-KR" altLang="en-US" dirty="0">
              <a:solidFill>
                <a:srgbClr val="093F6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ounded Rectangle 2">
            <a:extLst>
              <a:ext uri="{FF2B5EF4-FFF2-40B4-BE49-F238E27FC236}">
                <a16:creationId xmlns="" xmlns:a16="http://schemas.microsoft.com/office/drawing/2014/main" id="{67B6DEA3-B877-4435-8BFF-BFF08C67D6F6}"/>
              </a:ext>
            </a:extLst>
          </p:cNvPr>
          <p:cNvSpPr/>
          <p:nvPr/>
        </p:nvSpPr>
        <p:spPr>
          <a:xfrm>
            <a:off x="8369154" y="4077072"/>
            <a:ext cx="3686632" cy="2520280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  <a:effectLst>
            <a:outerShdw blurRad="63500" sx="102000" sy="102000" algn="ctr" rotWithShape="0">
              <a:schemeClr val="bg1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Создание благоприятной среды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(правовых, организационно-технических и других условий) для лиц с инвалидностью при получении информации</a:t>
            </a:r>
          </a:p>
          <a:p>
            <a:pPr algn="just"/>
            <a:endParaRPr lang="ru-RU" dirty="0">
              <a:solidFill>
                <a:srgbClr val="093F68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C:\Users\e.nurkisheva\Downloads\free-icon-love-191288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37819" y="5937395"/>
            <a:ext cx="565887" cy="565887"/>
          </a:xfrm>
          <a:prstGeom prst="rect">
            <a:avLst/>
          </a:prstGeom>
          <a:noFill/>
        </p:spPr>
      </p:pic>
      <p:pic>
        <p:nvPicPr>
          <p:cNvPr id="4099" name="Picture 3" descr="C:\Users\e.nurkisheva\Downloads\free-icon-discussion-5070234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37819" y="3160508"/>
            <a:ext cx="588826" cy="588826"/>
          </a:xfrm>
          <a:prstGeom prst="rect">
            <a:avLst/>
          </a:prstGeom>
          <a:noFill/>
        </p:spPr>
      </p:pic>
      <p:sp>
        <p:nvSpPr>
          <p:cNvPr id="23" name="Прямоугольник 22"/>
          <p:cNvSpPr/>
          <p:nvPr/>
        </p:nvSpPr>
        <p:spPr>
          <a:xfrm>
            <a:off x="91000" y="2638694"/>
            <a:ext cx="288666" cy="289155"/>
          </a:xfrm>
          <a:prstGeom prst="rect">
            <a:avLst/>
          </a:prstGeom>
          <a:ln w="38100">
            <a:solidFill>
              <a:schemeClr val="bg2">
                <a:lumMod val="25000"/>
              </a:schemeClr>
            </a:solidFill>
          </a:ln>
          <a:effectLst>
            <a:softEdge rad="6350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91000" y="5081957"/>
            <a:ext cx="288666" cy="289155"/>
          </a:xfrm>
          <a:prstGeom prst="rect">
            <a:avLst/>
          </a:prstGeom>
          <a:ln w="38100">
            <a:solidFill>
              <a:schemeClr val="bg2">
                <a:lumMod val="25000"/>
              </a:schemeClr>
            </a:solidFill>
          </a:ln>
          <a:effectLst>
            <a:softEdge rad="6350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1761694" y="6519446"/>
            <a:ext cx="4303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</p:spTree>
    <p:extLst>
      <p:ext uri="{BB962C8B-B14F-4D97-AF65-F5344CB8AC3E}">
        <p14:creationId xmlns="" xmlns:p14="http://schemas.microsoft.com/office/powerpoint/2010/main" val="1038906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Picture 744" descr="ÐÐ°ÑÑÐ¸Ð½ÐºÐ¸ Ð¿Ð¾ Ð·Ð°Ð¿ÑÐ¾ÑÑ Ð³ÐµÑÐ± ÐºÐ°Ð·Ð°ÑÑÑÐ°Ð½Ð° png">
            <a:extLst>
              <a:ext uri="{FF2B5EF4-FFF2-40B4-BE49-F238E27FC236}">
                <a16:creationId xmlns="" xmlns:a16="http://schemas.microsoft.com/office/drawing/2014/main" id="{CB44B674-4B83-437E-9D27-4646BEA5E009}"/>
              </a:ext>
            </a:extLst>
          </p:cNvPr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736" y="0"/>
            <a:ext cx="548519" cy="53440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11734499" y="6482724"/>
            <a:ext cx="4303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6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451357" y="7704698"/>
            <a:ext cx="65584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                                                                       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50995" y="1305972"/>
            <a:ext cx="5534832" cy="645459"/>
          </a:xfrm>
          <a:prstGeom prst="rect">
            <a:avLst/>
          </a:prstGeom>
          <a:solidFill>
            <a:srgbClr val="36A4A4"/>
          </a:solidFill>
          <a:ln>
            <a:solidFill>
              <a:srgbClr val="41A3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spc="-6" dirty="0">
                <a:solidFill>
                  <a:schemeClr val="bg1"/>
                </a:solidFill>
                <a:cs typeface="Arial" pitchFamily="34" charset="0"/>
              </a:rPr>
              <a:t>СУЩЕСТВУЮЩИЙ МЕХАНИЗМ</a:t>
            </a:r>
            <a:endParaRPr lang="ru-RU" sz="2000" b="1" spc="-6" dirty="0">
              <a:solidFill>
                <a:schemeClr val="bg1"/>
              </a:solidFill>
              <a:cs typeface="Arial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33019" y="2029862"/>
            <a:ext cx="5544212" cy="1672501"/>
          </a:xfrm>
          <a:prstGeom prst="rect">
            <a:avLst/>
          </a:prstGeom>
          <a:solidFill>
            <a:schemeClr val="bg1"/>
          </a:solidFill>
          <a:ln>
            <a:solidFill>
              <a:srgbClr val="36A4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ü"/>
            </a:pP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Граждане обращаются 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 суд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 случае незаконного ограничения права на доступ к информации</a:t>
            </a:r>
          </a:p>
          <a:p>
            <a:pPr algn="just"/>
            <a:endParaRPr lang="ru-RU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У МКИ 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отсутствуют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контрольные полномочия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6519981" y="1294082"/>
            <a:ext cx="5530353" cy="64545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spc="-6" dirty="0">
                <a:solidFill>
                  <a:schemeClr val="bg1"/>
                </a:solidFill>
                <a:cs typeface="Arial" pitchFamily="34" charset="0"/>
              </a:rPr>
              <a:t>ДОПОЛНЕНИЯ К ДЕЙСТВУЮЩЕМУ МЕХАНИЗМУ</a:t>
            </a:r>
          </a:p>
          <a:p>
            <a:pPr algn="ctr"/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519982" y="2017654"/>
            <a:ext cx="5530353" cy="167250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chemeClr val="accent3">
                  <a:lumMod val="50000"/>
                </a:schemeClr>
              </a:solidFill>
            </a:endParaRPr>
          </a:p>
          <a:p>
            <a:pPr algn="just"/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МКИ будет осуществлять 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профилактический контроль</a:t>
            </a:r>
            <a:r>
              <a:rPr lang="ru-RU" sz="14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(раз в квартал)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проверки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 жалобам граждан в отношении 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госорганов и госучреждений</a:t>
            </a:r>
          </a:p>
          <a:p>
            <a:pPr algn="ctr"/>
            <a:endParaRPr lang="ru-RU" sz="2000" b="1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ru-RU" sz="20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pPr algn="ctr"/>
            <a:endParaRPr lang="ru-RU" sz="2000" b="1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ru-RU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6637" y="118900"/>
            <a:ext cx="1212536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>
                <a:latin typeface="Arial" panose="020B0604020202020204" pitchFamily="34" charset="0"/>
                <a:cs typeface="Arial" panose="020B0604020202020204" pitchFamily="34" charset="0"/>
              </a:rPr>
              <a:t>Законопроектом предлагается</a:t>
            </a:r>
          </a:p>
          <a:p>
            <a:pPr algn="ctr"/>
            <a:r>
              <a:rPr lang="ru-RU" sz="2400" b="1" cap="all" dirty="0">
                <a:latin typeface="Arial" panose="020B0604020202020204" pitchFamily="34" charset="0"/>
                <a:cs typeface="Arial" panose="020B0604020202020204" pitchFamily="34" charset="0"/>
              </a:rPr>
              <a:t>усилить контроль в сфере доступа к информации</a:t>
            </a:r>
          </a:p>
        </p:txBody>
      </p:sp>
      <p:sp>
        <p:nvSpPr>
          <p:cNvPr id="10242" name="AutoShape 2" descr="Аудиторский отчет исследования налоговых данных о продажах вектор плоский  мультфильм | Премиум векторы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4" name="AutoShape 4" descr="Аудиторский отчет исследования налоговых данных о продажах вектор плоский мультфильм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8" name="AutoShape 8" descr="Государственный контроль (надзор) в сфере образован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451357" y="3908678"/>
            <a:ext cx="5525874" cy="2585246"/>
          </a:xfrm>
          <a:prstGeom prst="rect">
            <a:avLst/>
          </a:prstGeom>
          <a:solidFill>
            <a:schemeClr val="bg1"/>
          </a:solidFill>
          <a:ln>
            <a:solidFill>
              <a:srgbClr val="36A4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Должностные лица госорганов привлекаются сегодня к административной ответственности только 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3 основаниям:</a:t>
            </a:r>
          </a:p>
          <a:p>
            <a:pPr algn="just">
              <a:buFontTx/>
              <a:buChar char="-"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неправомерный отказ в предоставлении в информации;</a:t>
            </a:r>
          </a:p>
          <a:p>
            <a:pPr algn="just">
              <a:buFontTx/>
              <a:buChar char="-"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необоснованное отнесение информации к ДСП;</a:t>
            </a:r>
          </a:p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- предоставление заведомо ложной информации</a:t>
            </a:r>
          </a:p>
          <a:p>
            <a:pPr algn="ctr"/>
            <a:endParaRPr lang="ru-RU" sz="20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20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518749" y="3897478"/>
            <a:ext cx="5530353" cy="2585246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000" b="1" dirty="0">
              <a:solidFill>
                <a:schemeClr val="accent3">
                  <a:lumMod val="50000"/>
                </a:schemeClr>
              </a:solidFill>
            </a:endParaRPr>
          </a:p>
          <a:p>
            <a:pPr algn="just"/>
            <a:endParaRPr lang="ru-RU" sz="2000" b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b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2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ru-RU" sz="1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ru-RU" sz="1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ru-RU" sz="1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Должностные лица госорганов в рамках контроля со стороны МКИ будут 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привлекаться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 административной ответственности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(ст.462 КоАП) </a:t>
            </a:r>
            <a:r>
              <a:rPr lang="ru-RU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также за:</a:t>
            </a:r>
          </a:p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- ограничение доступа СМИ и граждан на открытые заседания;</a:t>
            </a:r>
          </a:p>
          <a:p>
            <a:pPr algn="just"/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- отсутствие (необновление) обязательной информации на официальном интернет-ресурсе, порталах «Открытого правительства» и др.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endParaRPr lang="ru-RU" sz="20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2000" b="1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ru-RU" sz="20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pPr algn="ctr"/>
            <a:endParaRPr lang="ru-RU" sz="2000" b="1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ru-RU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1000" y="2638694"/>
            <a:ext cx="288666" cy="289155"/>
          </a:xfrm>
          <a:prstGeom prst="rect">
            <a:avLst/>
          </a:prstGeom>
          <a:ln>
            <a:solidFill>
              <a:srgbClr val="41A3A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91000" y="5051467"/>
            <a:ext cx="288666" cy="289155"/>
          </a:xfrm>
          <a:prstGeom prst="rect">
            <a:avLst/>
          </a:prstGeom>
          <a:ln>
            <a:solidFill>
              <a:srgbClr val="41A3A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9" name="Плюс 8"/>
          <p:cNvSpPr/>
          <p:nvPr/>
        </p:nvSpPr>
        <p:spPr>
          <a:xfrm>
            <a:off x="5999949" y="2783271"/>
            <a:ext cx="422749" cy="432048"/>
          </a:xfrm>
          <a:prstGeom prst="mathPlus">
            <a:avLst/>
          </a:prstGeom>
          <a:solidFill>
            <a:schemeClr val="bg1"/>
          </a:solidFill>
          <a:ln>
            <a:solidFill>
              <a:srgbClr val="41A3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Плюс 28"/>
          <p:cNvSpPr/>
          <p:nvPr/>
        </p:nvSpPr>
        <p:spPr>
          <a:xfrm>
            <a:off x="6030302" y="4996182"/>
            <a:ext cx="422749" cy="432048"/>
          </a:xfrm>
          <a:prstGeom prst="mathPlus">
            <a:avLst/>
          </a:prstGeom>
          <a:solidFill>
            <a:schemeClr val="bg1"/>
          </a:solidFill>
          <a:ln>
            <a:solidFill>
              <a:srgbClr val="41A3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38906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25928" y="166979"/>
            <a:ext cx="118579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cap="all" dirty="0">
                <a:latin typeface="Cambria" pitchFamily="18" charset="0"/>
                <a:cs typeface="Arial" pitchFamily="34" charset="0"/>
              </a:rPr>
              <a:t>ОЖИДАЕМЫЕ положительные ЭФФЕКТЫ ОТ ПРИНЯТИЯ ЗАКОНОПРОЕКТА</a:t>
            </a:r>
          </a:p>
        </p:txBody>
      </p:sp>
      <p:pic>
        <p:nvPicPr>
          <p:cNvPr id="6" name="Picture 744" descr="ÐÐ°ÑÑÐ¸Ð½ÐºÐ¸ Ð¿Ð¾ Ð·Ð°Ð¿ÑÐ¾ÑÑ Ð³ÐµÑÐ± ÐºÐ°Ð·Ð°ÑÑÑÐ°Ð½Ð° png">
            <a:extLst>
              <a:ext uri="{FF2B5EF4-FFF2-40B4-BE49-F238E27FC236}">
                <a16:creationId xmlns="" xmlns:a16="http://schemas.microsoft.com/office/drawing/2014/main" id="{CB44B674-4B83-437E-9D27-4646BEA5E009}"/>
              </a:ext>
            </a:extLst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7409" y="0"/>
            <a:ext cx="548519" cy="53440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Схема 6"/>
          <p:cNvGraphicFramePr/>
          <p:nvPr>
            <p:extLst>
              <p:ext uri="{D42A27DB-BD31-4B8C-83A1-F6EECF244321}">
                <p14:modId xmlns="" xmlns:p14="http://schemas.microsoft.com/office/powerpoint/2010/main" val="1172483232"/>
              </p:ext>
            </p:extLst>
          </p:nvPr>
        </p:nvGraphicFramePr>
        <p:xfrm>
          <a:off x="-216145" y="1122840"/>
          <a:ext cx="12598929" cy="52135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Picture 10" descr="Казахстан стал 50-м государством-членом ГРЕКО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567" y="1335417"/>
            <a:ext cx="2433393" cy="129318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https://www.rti-rating.org/wp-content/uploads/2018/07/access-info_logo1-e1423238554289-1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567" y="3113378"/>
            <a:ext cx="2433393" cy="126179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6" descr="https://www.gov.kz/uploads/2020/10/1/f6b427f003b5bbc879420681b4a732ab_1280x720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768" y="4727774"/>
            <a:ext cx="2371192" cy="15102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6488668"/>
            <a:ext cx="49138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i="1" dirty="0"/>
              <a:t>* ГРЕКО – Группа государств по борьбе с коррупцией </a:t>
            </a:r>
            <a:endParaRPr lang="en-US" sz="1600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11761694" y="6488668"/>
            <a:ext cx="4303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7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177409" y="692696"/>
            <a:ext cx="11953338" cy="867"/>
          </a:xfrm>
          <a:prstGeom prst="line">
            <a:avLst/>
          </a:prstGeom>
          <a:ln w="38100">
            <a:solidFill>
              <a:srgbClr val="36A4A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1108741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17644</TotalTime>
  <Words>655</Words>
  <Application>Microsoft Office PowerPoint</Application>
  <PresentationFormat>Произвольный</PresentationFormat>
  <Paragraphs>129</Paragraphs>
  <Slides>7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Тойымбеков Адил Кайратулы</dc:creator>
  <cp:lastModifiedBy>Nurkisheva_E</cp:lastModifiedBy>
  <cp:revision>1555</cp:revision>
  <cp:lastPrinted>2023-10-18T09:22:11Z</cp:lastPrinted>
  <dcterms:created xsi:type="dcterms:W3CDTF">2022-10-17T08:31:32Z</dcterms:created>
  <dcterms:modified xsi:type="dcterms:W3CDTF">2024-01-11T02:42:37Z</dcterms:modified>
</cp:coreProperties>
</file>