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512" r:id="rId2"/>
    <p:sldId id="513" r:id="rId3"/>
    <p:sldId id="524" r:id="rId4"/>
    <p:sldId id="517" r:id="rId5"/>
    <p:sldId id="518" r:id="rId6"/>
    <p:sldId id="515" r:id="rId7"/>
    <p:sldId id="520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1A3A3"/>
    <a:srgbClr val="0070C0"/>
    <a:srgbClr val="BF9000"/>
    <a:srgbClr val="185ABA"/>
    <a:srgbClr val="FF3333"/>
    <a:srgbClr val="1C69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9822" autoAdjust="0"/>
  </p:normalViewPr>
  <p:slideViewPr>
    <p:cSldViewPr snapToObjects="1">
      <p:cViewPr varScale="1">
        <p:scale>
          <a:sx n="112" d="100"/>
          <a:sy n="112" d="100"/>
        </p:scale>
        <p:origin x="-3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AD3D9-5440-4F31-8723-0227CD91058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7FE795-981E-44BC-B8E6-4A76E0DCC0AC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Мемлекеттік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сектор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ұйымдарының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«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Ақпаратқа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жеткізу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туралы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»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Заңды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жүйелі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және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өрескел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бұзуы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(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оның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ішінде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«ҚБПҮ»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белгісіне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сілтеме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жасай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отырып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,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ақпарат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беруден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жиі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бас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тарту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)</a:t>
          </a:r>
        </a:p>
      </dgm:t>
    </dgm:pt>
    <dgm:pt modelId="{026947E6-6098-47F2-B80A-B1894F16B22B}" type="parTrans" cxnId="{A1C21C4E-A2B3-4D00-9301-1B67383EE77D}">
      <dgm:prSet/>
      <dgm:spPr/>
      <dgm:t>
        <a:bodyPr/>
        <a:lstStyle/>
        <a:p>
          <a:endParaRPr lang="ru-RU"/>
        </a:p>
      </dgm:t>
    </dgm:pt>
    <dgm:pt modelId="{5F479820-2EFF-4B36-A6A6-8C909A3EA7AE}" type="sibTrans" cxnId="{A1C21C4E-A2B3-4D00-9301-1B67383EE77D}">
      <dgm:prSet/>
      <dgm:spPr/>
      <dgm:t>
        <a:bodyPr/>
        <a:lstStyle/>
        <a:p>
          <a:endParaRPr lang="ru-RU"/>
        </a:p>
      </dgm:t>
    </dgm:pt>
    <dgm:pt modelId="{9AD531A3-DB2E-42DF-9561-944F998BFBCE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Мемлекеттік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органдардың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ресми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ақпаратты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ашық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қолжетімділікте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ерікті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түрде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орналастыруға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қызығушылық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тудырмауы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</dgm:t>
    </dgm:pt>
    <dgm:pt modelId="{5F78E7FF-9094-4AC3-8FD2-1F2D16355291}" type="parTrans" cxnId="{BBA9A786-1886-4E3A-93F3-FB43CE4F905E}">
      <dgm:prSet/>
      <dgm:spPr/>
      <dgm:t>
        <a:bodyPr/>
        <a:lstStyle/>
        <a:p>
          <a:endParaRPr lang="ru-RU"/>
        </a:p>
      </dgm:t>
    </dgm:pt>
    <dgm:pt modelId="{238329E4-A25E-4E04-A828-4C905BBCED4A}" type="sibTrans" cxnId="{BBA9A786-1886-4E3A-93F3-FB43CE4F905E}">
      <dgm:prSet/>
      <dgm:spPr/>
      <dgm:t>
        <a:bodyPr/>
        <a:lstStyle/>
        <a:p>
          <a:endParaRPr lang="ru-RU"/>
        </a:p>
      </dgm:t>
    </dgm:pt>
    <dgm:pt modelId="{B4C566FC-ABB1-496B-9335-72D2669F4661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Мүгедектігі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бар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адамдардың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ақпаратқа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жеткізудегі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қиыншылықтары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(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телебағдарламалар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мен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әдебиеттердің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шектеулі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көлемі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, интернет-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ресурстар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мен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ақпараттық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стендтердің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олардың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қажеттіліктеріне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сәйкес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бейім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болмауы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және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т.б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.)</a:t>
          </a:r>
          <a:endParaRPr lang="ru-RU" sz="1600" b="0" i="0" kern="1200" dirty="0"/>
        </a:p>
      </dgm:t>
    </dgm:pt>
    <dgm:pt modelId="{C2871DE6-A2F2-4A76-B2A4-E1512D4A6CC0}" type="parTrans" cxnId="{327F3E3A-A530-4BB7-B154-0A1A09D17CC4}">
      <dgm:prSet/>
      <dgm:spPr/>
      <dgm:t>
        <a:bodyPr/>
        <a:lstStyle/>
        <a:p>
          <a:endParaRPr lang="ru-RU"/>
        </a:p>
      </dgm:t>
    </dgm:pt>
    <dgm:pt modelId="{D739D398-26ED-4ED0-8BC2-0FE451F18222}" type="sibTrans" cxnId="{327F3E3A-A530-4BB7-B154-0A1A09D17CC4}">
      <dgm:prSet/>
      <dgm:spPr/>
      <dgm:t>
        <a:bodyPr/>
        <a:lstStyle/>
        <a:p>
          <a:endParaRPr lang="ru-RU"/>
        </a:p>
      </dgm:t>
    </dgm:pt>
    <dgm:pt modelId="{7D4882F8-2633-436E-8F83-250BF5DC7852}">
      <dgm:prSet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Депутаттық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бастамаларды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қоса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алғанда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,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шешімдер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қабылдау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процесіне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халықтың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жеткіліксіз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ат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салысуы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</dgm:t>
    </dgm:pt>
    <dgm:pt modelId="{855B0457-7852-409C-976A-E4135B9ECBA9}" type="parTrans" cxnId="{76D985AA-2D3B-45E2-905C-EB48E6216073}">
      <dgm:prSet/>
      <dgm:spPr/>
      <dgm:t>
        <a:bodyPr/>
        <a:lstStyle/>
        <a:p>
          <a:endParaRPr lang="ru-RU"/>
        </a:p>
      </dgm:t>
    </dgm:pt>
    <dgm:pt modelId="{B4A197A5-760F-4E3D-84A4-444A2491A984}" type="sibTrans" cxnId="{76D985AA-2D3B-45E2-905C-EB48E6216073}">
      <dgm:prSet/>
      <dgm:spPr/>
      <dgm:t>
        <a:bodyPr/>
        <a:lstStyle/>
        <a:p>
          <a:endParaRPr lang="ru-RU"/>
        </a:p>
      </dgm:t>
    </dgm:pt>
    <dgm:pt modelId="{09294020-A34C-44AA-BAC2-D92CDD805CFF}" type="pres">
      <dgm:prSet presAssocID="{9B4AD3D9-5440-4F31-8723-0227CD91058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D70F3A6-02B2-4A7F-9007-629F934B9FED}" type="pres">
      <dgm:prSet presAssocID="{9B4AD3D9-5440-4F31-8723-0227CD910581}" presName="pyramid" presStyleLbl="node1" presStyleIdx="0" presStyleCnt="1" custLinFactNeighborX="-19271"/>
      <dgm:spPr>
        <a:solidFill>
          <a:srgbClr val="41A3A3"/>
        </a:solidFill>
      </dgm:spPr>
    </dgm:pt>
    <dgm:pt modelId="{AC325500-792E-466C-B2FB-212FB44EE9AF}" type="pres">
      <dgm:prSet presAssocID="{9B4AD3D9-5440-4F31-8723-0227CD910581}" presName="theList" presStyleCnt="0"/>
      <dgm:spPr/>
    </dgm:pt>
    <dgm:pt modelId="{3361FD61-C15A-4997-BE7F-A84592E3C560}" type="pres">
      <dgm:prSet presAssocID="{D47FE795-981E-44BC-B8E6-4A76E0DCC0AC}" presName="aNode" presStyleLbl="fgAcc1" presStyleIdx="0" presStyleCnt="4" custScaleX="202496" custScaleY="115358" custLinFactNeighborX="15376" custLinFactNeighborY="-68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29E02-2781-418E-BD52-670DD5778FCD}" type="pres">
      <dgm:prSet presAssocID="{D47FE795-981E-44BC-B8E6-4A76E0DCC0AC}" presName="aSpace" presStyleCnt="0"/>
      <dgm:spPr/>
    </dgm:pt>
    <dgm:pt modelId="{36154CDD-F66D-4B1D-98D0-93CFCC7D1D64}" type="pres">
      <dgm:prSet presAssocID="{9AD531A3-DB2E-42DF-9561-944F998BFBCE}" presName="aNode" presStyleLbl="fgAcc1" presStyleIdx="1" presStyleCnt="4" custScaleX="202073" custScaleY="107786" custLinFactNeighborX="15260" custLinFactNeighborY="15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57C81F-DEA3-41D3-AA80-CD85EBD954F3}" type="pres">
      <dgm:prSet presAssocID="{9AD531A3-DB2E-42DF-9561-944F998BFBCE}" presName="aSpace" presStyleCnt="0"/>
      <dgm:spPr/>
    </dgm:pt>
    <dgm:pt modelId="{60E3236F-6C68-42F8-805E-4F16216DFEC2}" type="pres">
      <dgm:prSet presAssocID="{B4C566FC-ABB1-496B-9335-72D2669F4661}" presName="aNode" presStyleLbl="fgAcc1" presStyleIdx="2" presStyleCnt="4" custScaleX="206557" custScaleY="149496" custLinFactNeighborX="15624" custLinFactNeighborY="95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65B07-712D-40D6-BEEE-5C15E73A3926}" type="pres">
      <dgm:prSet presAssocID="{B4C566FC-ABB1-496B-9335-72D2669F4661}" presName="aSpace" presStyleCnt="0"/>
      <dgm:spPr/>
    </dgm:pt>
    <dgm:pt modelId="{61AE2020-9CB4-426F-9E31-1D54BEE9CDE8}" type="pres">
      <dgm:prSet presAssocID="{7D4882F8-2633-436E-8F83-250BF5DC7852}" presName="aNode" presStyleLbl="fgAcc1" presStyleIdx="3" presStyleCnt="4" custScaleX="203464" custScaleY="105445" custLinFactY="6199" custLinFactNeighborX="1489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4349C-4B68-4BE3-AED4-3F27B45B00B7}" type="pres">
      <dgm:prSet presAssocID="{7D4882F8-2633-436E-8F83-250BF5DC7852}" presName="aSpace" presStyleCnt="0"/>
      <dgm:spPr/>
    </dgm:pt>
  </dgm:ptLst>
  <dgm:cxnLst>
    <dgm:cxn modelId="{327F3E3A-A530-4BB7-B154-0A1A09D17CC4}" srcId="{9B4AD3D9-5440-4F31-8723-0227CD910581}" destId="{B4C566FC-ABB1-496B-9335-72D2669F4661}" srcOrd="2" destOrd="0" parTransId="{C2871DE6-A2F2-4A76-B2A4-E1512D4A6CC0}" sibTransId="{D739D398-26ED-4ED0-8BC2-0FE451F18222}"/>
    <dgm:cxn modelId="{C66C31B9-35CE-4E3F-8D89-4AD15B52A74A}" type="presOf" srcId="{9AD531A3-DB2E-42DF-9561-944F998BFBCE}" destId="{36154CDD-F66D-4B1D-98D0-93CFCC7D1D64}" srcOrd="0" destOrd="0" presId="urn:microsoft.com/office/officeart/2005/8/layout/pyramid2"/>
    <dgm:cxn modelId="{76D985AA-2D3B-45E2-905C-EB48E6216073}" srcId="{9B4AD3D9-5440-4F31-8723-0227CD910581}" destId="{7D4882F8-2633-436E-8F83-250BF5DC7852}" srcOrd="3" destOrd="0" parTransId="{855B0457-7852-409C-976A-E4135B9ECBA9}" sibTransId="{B4A197A5-760F-4E3D-84A4-444A2491A984}"/>
    <dgm:cxn modelId="{8A11CEE0-1994-438E-ACA7-1A5FBECEEF0E}" type="presOf" srcId="{B4C566FC-ABB1-496B-9335-72D2669F4661}" destId="{60E3236F-6C68-42F8-805E-4F16216DFEC2}" srcOrd="0" destOrd="0" presId="urn:microsoft.com/office/officeart/2005/8/layout/pyramid2"/>
    <dgm:cxn modelId="{BBA9A786-1886-4E3A-93F3-FB43CE4F905E}" srcId="{9B4AD3D9-5440-4F31-8723-0227CD910581}" destId="{9AD531A3-DB2E-42DF-9561-944F998BFBCE}" srcOrd="1" destOrd="0" parTransId="{5F78E7FF-9094-4AC3-8FD2-1F2D16355291}" sibTransId="{238329E4-A25E-4E04-A828-4C905BBCED4A}"/>
    <dgm:cxn modelId="{B830474F-A455-430F-A1D1-1CE8126BEBA8}" type="presOf" srcId="{7D4882F8-2633-436E-8F83-250BF5DC7852}" destId="{61AE2020-9CB4-426F-9E31-1D54BEE9CDE8}" srcOrd="0" destOrd="0" presId="urn:microsoft.com/office/officeart/2005/8/layout/pyramid2"/>
    <dgm:cxn modelId="{482C3F59-459A-4B51-91F9-ED7C434129E3}" type="presOf" srcId="{D47FE795-981E-44BC-B8E6-4A76E0DCC0AC}" destId="{3361FD61-C15A-4997-BE7F-A84592E3C560}" srcOrd="0" destOrd="0" presId="urn:microsoft.com/office/officeart/2005/8/layout/pyramid2"/>
    <dgm:cxn modelId="{A1C21C4E-A2B3-4D00-9301-1B67383EE77D}" srcId="{9B4AD3D9-5440-4F31-8723-0227CD910581}" destId="{D47FE795-981E-44BC-B8E6-4A76E0DCC0AC}" srcOrd="0" destOrd="0" parTransId="{026947E6-6098-47F2-B80A-B1894F16B22B}" sibTransId="{5F479820-2EFF-4B36-A6A6-8C909A3EA7AE}"/>
    <dgm:cxn modelId="{00FF79D8-3563-4607-A2CF-440096F3C4B4}" type="presOf" srcId="{9B4AD3D9-5440-4F31-8723-0227CD910581}" destId="{09294020-A34C-44AA-BAC2-D92CDD805CFF}" srcOrd="0" destOrd="0" presId="urn:microsoft.com/office/officeart/2005/8/layout/pyramid2"/>
    <dgm:cxn modelId="{DAD93241-982D-4DF3-B04D-11DD76FD07A6}" type="presParOf" srcId="{09294020-A34C-44AA-BAC2-D92CDD805CFF}" destId="{2D70F3A6-02B2-4A7F-9007-629F934B9FED}" srcOrd="0" destOrd="0" presId="urn:microsoft.com/office/officeart/2005/8/layout/pyramid2"/>
    <dgm:cxn modelId="{3F0026F4-203D-4595-9BE7-DA3F56F65812}" type="presParOf" srcId="{09294020-A34C-44AA-BAC2-D92CDD805CFF}" destId="{AC325500-792E-466C-B2FB-212FB44EE9AF}" srcOrd="1" destOrd="0" presId="urn:microsoft.com/office/officeart/2005/8/layout/pyramid2"/>
    <dgm:cxn modelId="{B363E47F-711B-477E-9624-AE11CF821019}" type="presParOf" srcId="{AC325500-792E-466C-B2FB-212FB44EE9AF}" destId="{3361FD61-C15A-4997-BE7F-A84592E3C560}" srcOrd="0" destOrd="0" presId="urn:microsoft.com/office/officeart/2005/8/layout/pyramid2"/>
    <dgm:cxn modelId="{DA43398D-FB5E-42DE-8771-97E532675832}" type="presParOf" srcId="{AC325500-792E-466C-B2FB-212FB44EE9AF}" destId="{25329E02-2781-418E-BD52-670DD5778FCD}" srcOrd="1" destOrd="0" presId="urn:microsoft.com/office/officeart/2005/8/layout/pyramid2"/>
    <dgm:cxn modelId="{4290AEE4-FC11-4757-8D13-AA1AFCF47E26}" type="presParOf" srcId="{AC325500-792E-466C-B2FB-212FB44EE9AF}" destId="{36154CDD-F66D-4B1D-98D0-93CFCC7D1D64}" srcOrd="2" destOrd="0" presId="urn:microsoft.com/office/officeart/2005/8/layout/pyramid2"/>
    <dgm:cxn modelId="{EC233D9A-47DC-4C05-85ED-417653F90698}" type="presParOf" srcId="{AC325500-792E-466C-B2FB-212FB44EE9AF}" destId="{6257C81F-DEA3-41D3-AA80-CD85EBD954F3}" srcOrd="3" destOrd="0" presId="urn:microsoft.com/office/officeart/2005/8/layout/pyramid2"/>
    <dgm:cxn modelId="{12A967E5-79D5-4FDD-9A76-206AD56FEC0B}" type="presParOf" srcId="{AC325500-792E-466C-B2FB-212FB44EE9AF}" destId="{60E3236F-6C68-42F8-805E-4F16216DFEC2}" srcOrd="4" destOrd="0" presId="urn:microsoft.com/office/officeart/2005/8/layout/pyramid2"/>
    <dgm:cxn modelId="{F57573F1-CED2-470B-8D79-EE8B40604FEB}" type="presParOf" srcId="{AC325500-792E-466C-B2FB-212FB44EE9AF}" destId="{13565B07-712D-40D6-BEEE-5C15E73A3926}" srcOrd="5" destOrd="0" presId="urn:microsoft.com/office/officeart/2005/8/layout/pyramid2"/>
    <dgm:cxn modelId="{9C20E8BA-E1EA-4024-8D24-7ECAD5467217}" type="presParOf" srcId="{AC325500-792E-466C-B2FB-212FB44EE9AF}" destId="{61AE2020-9CB4-426F-9E31-1D54BEE9CDE8}" srcOrd="6" destOrd="0" presId="urn:microsoft.com/office/officeart/2005/8/layout/pyramid2"/>
    <dgm:cxn modelId="{7DB86DC0-2D49-4C8D-B427-72102B929234}" type="presParOf" srcId="{AC325500-792E-466C-B2FB-212FB44EE9AF}" destId="{1C94349C-4B68-4BE3-AED4-3F27B45B00B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E9ACD7-5122-4960-8538-FD90C533A9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2DE6F-FC7A-4D71-BD23-2498DB9CC74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A6402732-E814-4710-8DFF-10A6796450ED}" type="parTrans" cxnId="{E1900C88-2931-4AEC-9561-25F68F2B542B}">
      <dgm:prSet/>
      <dgm:spPr/>
      <dgm:t>
        <a:bodyPr/>
        <a:lstStyle/>
        <a:p>
          <a:endParaRPr lang="ru-RU"/>
        </a:p>
      </dgm:t>
    </dgm:pt>
    <dgm:pt modelId="{C7BB0F40-7930-4D74-80B3-D8152D083431}" type="sibTrans" cxnId="{E1900C88-2931-4AEC-9561-25F68F2B542B}">
      <dgm:prSet/>
      <dgm:spPr/>
      <dgm:t>
        <a:bodyPr/>
        <a:lstStyle/>
        <a:p>
          <a:endParaRPr lang="ru-RU"/>
        </a:p>
      </dgm:t>
    </dgm:pt>
    <dgm:pt modelId="{C6CB90E1-BF26-490C-94F1-94887603C23B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Халыққа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есеп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беру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және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оның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пікірін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ескеру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жөніндегі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дүниежүзілік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банктің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индексіндегі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Ақпарат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алу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құқығының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жаһандық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рейтінгіндегі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(</a:t>
          </a:r>
          <a:r>
            <a:rPr lang="en-US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The RTI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)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Қазақстанның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позициясын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жақсарту</a:t>
          </a:r>
          <a:r>
            <a:rPr lang="ru-RU" sz="2000" b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.</a:t>
          </a:r>
          <a:endParaRPr lang="ru-RU" sz="2000" dirty="0">
            <a:solidFill>
              <a:schemeClr val="bg2">
                <a:lumMod val="25000"/>
              </a:schemeClr>
            </a:solidFill>
            <a:effectLst/>
          </a:endParaRPr>
        </a:p>
      </dgm:t>
    </dgm:pt>
    <dgm:pt modelId="{FE5610FC-C53E-4137-8BC8-4046CF769540}" type="parTrans" cxnId="{4ED1C29B-C303-44EA-9F13-0CB66B034469}">
      <dgm:prSet/>
      <dgm:spPr/>
      <dgm:t>
        <a:bodyPr/>
        <a:lstStyle/>
        <a:p>
          <a:endParaRPr lang="ru-RU"/>
        </a:p>
      </dgm:t>
    </dgm:pt>
    <dgm:pt modelId="{8CC19F02-D361-4ACF-B44E-B4D589FB8F4A}" type="sibTrans" cxnId="{4ED1C29B-C303-44EA-9F13-0CB66B034469}">
      <dgm:prSet/>
      <dgm:spPr/>
      <dgm:t>
        <a:bodyPr/>
        <a:lstStyle/>
        <a:p>
          <a:endParaRPr lang="ru-RU"/>
        </a:p>
      </dgm:t>
    </dgm:pt>
    <dgm:pt modelId="{AEBC8D82-B123-4F81-9276-E6EAC8DB6EE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3EC531A0-83BD-47EA-B8CD-79BA3972CB40}" type="parTrans" cxnId="{D10897B9-D020-44B7-91CA-1FB463AA88CA}">
      <dgm:prSet/>
      <dgm:spPr/>
      <dgm:t>
        <a:bodyPr/>
        <a:lstStyle/>
        <a:p>
          <a:endParaRPr lang="ru-RU"/>
        </a:p>
      </dgm:t>
    </dgm:pt>
    <dgm:pt modelId="{DB68811B-3015-4385-B56B-20A5DBADB7F3}" type="sibTrans" cxnId="{D10897B9-D020-44B7-91CA-1FB463AA88CA}">
      <dgm:prSet/>
      <dgm:spPr/>
      <dgm:t>
        <a:bodyPr/>
        <a:lstStyle/>
        <a:p>
          <a:endParaRPr lang="ru-RU"/>
        </a:p>
      </dgm:t>
    </dgm:pt>
    <dgm:pt modelId="{14332098-FFE0-4063-AC0B-280553696B60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Мемлекеттік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органдардың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жауапкершілігін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және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азаматтардың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, БАҚ пен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бизнестің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қанағаттануын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мемлекеттік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органдардың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ашықтық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деңгейімен</a:t>
          </a:r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арттыру</a:t>
          </a:r>
          <a:endParaRPr lang="ru-RU" sz="2000" b="1" noProof="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50923F6-70EC-4DAE-BF60-F98D8FA81064}" type="parTrans" cxnId="{69337B3E-E279-493D-913A-C4200F2F0887}">
      <dgm:prSet/>
      <dgm:spPr/>
      <dgm:t>
        <a:bodyPr/>
        <a:lstStyle/>
        <a:p>
          <a:endParaRPr lang="ru-RU"/>
        </a:p>
      </dgm:t>
    </dgm:pt>
    <dgm:pt modelId="{196A598C-94F9-45DE-8AB7-A1F5A6818DF2}" type="sibTrans" cxnId="{69337B3E-E279-493D-913A-C4200F2F0887}">
      <dgm:prSet/>
      <dgm:spPr/>
      <dgm:t>
        <a:bodyPr/>
        <a:lstStyle/>
        <a:p>
          <a:endParaRPr lang="ru-RU"/>
        </a:p>
      </dgm:t>
    </dgm:pt>
    <dgm:pt modelId="{1A74524A-6EA1-4EDF-9A2B-39409534FA9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35F9EF5D-DFA9-4E83-AFE3-E60FABA3CF49}" type="parTrans" cxnId="{808C045E-90BF-4409-BFC6-8B5FB7BFE041}">
      <dgm:prSet/>
      <dgm:spPr/>
      <dgm:t>
        <a:bodyPr/>
        <a:lstStyle/>
        <a:p>
          <a:endParaRPr lang="ru-RU"/>
        </a:p>
      </dgm:t>
    </dgm:pt>
    <dgm:pt modelId="{BF8F3EAE-3B41-46A6-BD17-885808850B14}" type="sibTrans" cxnId="{808C045E-90BF-4409-BFC6-8B5FB7BFE041}">
      <dgm:prSet/>
      <dgm:spPr/>
      <dgm:t>
        <a:bodyPr/>
        <a:lstStyle/>
        <a:p>
          <a:endParaRPr lang="ru-RU"/>
        </a:p>
      </dgm:t>
    </dgm:pt>
    <dgm:pt modelId="{484E58F5-1BF4-4167-950E-C5B94A79715B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Мүгедек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адамдардың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ақпаратқа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қол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жеткізу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құқықтарын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іске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асыру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(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оның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ішінде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Мүгедектердің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құқықтары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туралы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конвенция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шеңберінде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dgm:t>
    </dgm:pt>
    <dgm:pt modelId="{F21A373B-C1E1-4D21-BBB4-9136E1DEE616}" type="parTrans" cxnId="{E76446C3-C111-4216-B35B-82CF95CA40E1}">
      <dgm:prSet/>
      <dgm:spPr/>
      <dgm:t>
        <a:bodyPr/>
        <a:lstStyle/>
        <a:p>
          <a:endParaRPr lang="ru-RU"/>
        </a:p>
      </dgm:t>
    </dgm:pt>
    <dgm:pt modelId="{E937BFB2-9189-4B35-A21C-86E109A65902}" type="sibTrans" cxnId="{E76446C3-C111-4216-B35B-82CF95CA40E1}">
      <dgm:prSet/>
      <dgm:spPr/>
      <dgm:t>
        <a:bodyPr/>
        <a:lstStyle/>
        <a:p>
          <a:endParaRPr lang="ru-RU"/>
        </a:p>
      </dgm:t>
    </dgm:pt>
    <dgm:pt modelId="{E0A7DF10-2C41-4380-A637-CB350FFD1FC0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ГРЕКО-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ның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оң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бағасы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*</a:t>
          </a:r>
          <a:endParaRPr lang="ru-RU" sz="2000" dirty="0">
            <a:solidFill>
              <a:schemeClr val="bg2">
                <a:lumMod val="25000"/>
              </a:schemeClr>
            </a:solidFill>
            <a:effectLst/>
          </a:endParaRPr>
        </a:p>
      </dgm:t>
    </dgm:pt>
    <dgm:pt modelId="{0A7E8F8E-27CA-4E8C-94C0-862B696C38E2}" type="sibTrans" cxnId="{0E870F03-B74F-4AB1-A6C3-C4EC3109C382}">
      <dgm:prSet/>
      <dgm:spPr/>
      <dgm:t>
        <a:bodyPr/>
        <a:lstStyle/>
        <a:p>
          <a:endParaRPr lang="ru-RU"/>
        </a:p>
      </dgm:t>
    </dgm:pt>
    <dgm:pt modelId="{689EB49B-0E6C-46EC-BD33-1FA3FD2C9047}" type="parTrans" cxnId="{0E870F03-B74F-4AB1-A6C3-C4EC3109C382}">
      <dgm:prSet/>
      <dgm:spPr/>
      <dgm:t>
        <a:bodyPr/>
        <a:lstStyle/>
        <a:p>
          <a:endParaRPr lang="ru-RU"/>
        </a:p>
      </dgm:t>
    </dgm:pt>
    <dgm:pt modelId="{15614DB4-71E0-4000-94B2-AF0951A401F9}" type="pres">
      <dgm:prSet presAssocID="{6AE9ACD7-5122-4960-8538-FD90C533A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A603BA-9E1E-4991-9D43-C6506560048E}" type="pres">
      <dgm:prSet presAssocID="{C772DE6F-FC7A-4D71-BD23-2498DB9CC74A}" presName="linNode" presStyleCnt="0"/>
      <dgm:spPr/>
    </dgm:pt>
    <dgm:pt modelId="{F7FFA5E5-93E6-4A6A-B1A3-6A9FCEF87908}" type="pres">
      <dgm:prSet presAssocID="{C772DE6F-FC7A-4D71-BD23-2498DB9CC74A}" presName="parentText" presStyleLbl="node1" presStyleIdx="0" presStyleCnt="3" custScaleX="592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6C7E1-ECE5-4108-A9AD-BECD228526CD}" type="pres">
      <dgm:prSet presAssocID="{C772DE6F-FC7A-4D71-BD23-2498DB9CC74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EEC56-47C6-415D-AC33-48441B9E4678}" type="pres">
      <dgm:prSet presAssocID="{C7BB0F40-7930-4D74-80B3-D8152D083431}" presName="sp" presStyleCnt="0"/>
      <dgm:spPr/>
    </dgm:pt>
    <dgm:pt modelId="{72A01220-1C24-4124-A2F2-620328596951}" type="pres">
      <dgm:prSet presAssocID="{AEBC8D82-B123-4F81-9276-E6EAC8DB6EEA}" presName="linNode" presStyleCnt="0"/>
      <dgm:spPr/>
    </dgm:pt>
    <dgm:pt modelId="{76E3A6C8-21B1-48B3-A634-A097AEE65BD1}" type="pres">
      <dgm:prSet presAssocID="{AEBC8D82-B123-4F81-9276-E6EAC8DB6EEA}" presName="parentText" presStyleLbl="node1" presStyleIdx="1" presStyleCnt="3" custScaleX="593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07BEE-38CE-4D5A-9085-88A114B59590}" type="pres">
      <dgm:prSet presAssocID="{AEBC8D82-B123-4F81-9276-E6EAC8DB6EE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9CD6D-EFEC-415F-8661-282FCAAD78E7}" type="pres">
      <dgm:prSet presAssocID="{DB68811B-3015-4385-B56B-20A5DBADB7F3}" presName="sp" presStyleCnt="0"/>
      <dgm:spPr/>
    </dgm:pt>
    <dgm:pt modelId="{2D71404D-1202-4ADB-9151-2B4A8B9858FC}" type="pres">
      <dgm:prSet presAssocID="{1A74524A-6EA1-4EDF-9A2B-39409534FA9A}" presName="linNode" presStyleCnt="0"/>
      <dgm:spPr/>
    </dgm:pt>
    <dgm:pt modelId="{83BA340F-A00B-495E-AAA0-F04271747948}" type="pres">
      <dgm:prSet presAssocID="{1A74524A-6EA1-4EDF-9A2B-39409534FA9A}" presName="parentText" presStyleLbl="node1" presStyleIdx="2" presStyleCnt="3" custScaleX="597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E9DB9-8AA1-4F7D-AF32-5EBAB2002B05}" type="pres">
      <dgm:prSet presAssocID="{1A74524A-6EA1-4EDF-9A2B-39409534FA9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897B9-D020-44B7-91CA-1FB463AA88CA}" srcId="{6AE9ACD7-5122-4960-8538-FD90C533A9E5}" destId="{AEBC8D82-B123-4F81-9276-E6EAC8DB6EEA}" srcOrd="1" destOrd="0" parTransId="{3EC531A0-83BD-47EA-B8CD-79BA3972CB40}" sibTransId="{DB68811B-3015-4385-B56B-20A5DBADB7F3}"/>
    <dgm:cxn modelId="{B45759BF-557C-4598-AB79-CC5041C2BA5E}" type="presOf" srcId="{6AE9ACD7-5122-4960-8538-FD90C533A9E5}" destId="{15614DB4-71E0-4000-94B2-AF0951A401F9}" srcOrd="0" destOrd="0" presId="urn:microsoft.com/office/officeart/2005/8/layout/vList5"/>
    <dgm:cxn modelId="{C2B6F451-F032-4AFA-A692-FB8C83C51D07}" type="presOf" srcId="{AEBC8D82-B123-4F81-9276-E6EAC8DB6EEA}" destId="{76E3A6C8-21B1-48B3-A634-A097AEE65BD1}" srcOrd="0" destOrd="0" presId="urn:microsoft.com/office/officeart/2005/8/layout/vList5"/>
    <dgm:cxn modelId="{0E870F03-B74F-4AB1-A6C3-C4EC3109C382}" srcId="{C772DE6F-FC7A-4D71-BD23-2498DB9CC74A}" destId="{E0A7DF10-2C41-4380-A637-CB350FFD1FC0}" srcOrd="1" destOrd="0" parTransId="{689EB49B-0E6C-46EC-BD33-1FA3FD2C9047}" sibTransId="{0A7E8F8E-27CA-4E8C-94C0-862B696C38E2}"/>
    <dgm:cxn modelId="{4ED1C29B-C303-44EA-9F13-0CB66B034469}" srcId="{C772DE6F-FC7A-4D71-BD23-2498DB9CC74A}" destId="{C6CB90E1-BF26-490C-94F1-94887603C23B}" srcOrd="0" destOrd="0" parTransId="{FE5610FC-C53E-4137-8BC8-4046CF769540}" sibTransId="{8CC19F02-D361-4ACF-B44E-B4D589FB8F4A}"/>
    <dgm:cxn modelId="{6A30F566-FFDC-4656-8576-4F68CCD980BF}" type="presOf" srcId="{1A74524A-6EA1-4EDF-9A2B-39409534FA9A}" destId="{83BA340F-A00B-495E-AAA0-F04271747948}" srcOrd="0" destOrd="0" presId="urn:microsoft.com/office/officeart/2005/8/layout/vList5"/>
    <dgm:cxn modelId="{6280FA70-1CAA-4497-8EF0-6AD118B82E39}" type="presOf" srcId="{C772DE6F-FC7A-4D71-BD23-2498DB9CC74A}" destId="{F7FFA5E5-93E6-4A6A-B1A3-6A9FCEF87908}" srcOrd="0" destOrd="0" presId="urn:microsoft.com/office/officeart/2005/8/layout/vList5"/>
    <dgm:cxn modelId="{808C045E-90BF-4409-BFC6-8B5FB7BFE041}" srcId="{6AE9ACD7-5122-4960-8538-FD90C533A9E5}" destId="{1A74524A-6EA1-4EDF-9A2B-39409534FA9A}" srcOrd="2" destOrd="0" parTransId="{35F9EF5D-DFA9-4E83-AFE3-E60FABA3CF49}" sibTransId="{BF8F3EAE-3B41-46A6-BD17-885808850B14}"/>
    <dgm:cxn modelId="{06A757CE-E6CC-4E47-9772-E98EE52812D2}" type="presOf" srcId="{E0A7DF10-2C41-4380-A637-CB350FFD1FC0}" destId="{B936C7E1-ECE5-4108-A9AD-BECD228526CD}" srcOrd="0" destOrd="1" presId="urn:microsoft.com/office/officeart/2005/8/layout/vList5"/>
    <dgm:cxn modelId="{5FFC96A2-620D-4A11-AF42-23BD59243ABF}" type="presOf" srcId="{14332098-FFE0-4063-AC0B-280553696B60}" destId="{7F107BEE-38CE-4D5A-9085-88A114B59590}" srcOrd="0" destOrd="0" presId="urn:microsoft.com/office/officeart/2005/8/layout/vList5"/>
    <dgm:cxn modelId="{6892AAD7-926F-4130-A085-58697FC3BE3B}" type="presOf" srcId="{484E58F5-1BF4-4167-950E-C5B94A79715B}" destId="{682E9DB9-8AA1-4F7D-AF32-5EBAB2002B05}" srcOrd="0" destOrd="0" presId="urn:microsoft.com/office/officeart/2005/8/layout/vList5"/>
    <dgm:cxn modelId="{0DB25C15-CD29-441A-8189-CB6217A9047F}" type="presOf" srcId="{C6CB90E1-BF26-490C-94F1-94887603C23B}" destId="{B936C7E1-ECE5-4108-A9AD-BECD228526CD}" srcOrd="0" destOrd="0" presId="urn:microsoft.com/office/officeart/2005/8/layout/vList5"/>
    <dgm:cxn modelId="{E76446C3-C111-4216-B35B-82CF95CA40E1}" srcId="{1A74524A-6EA1-4EDF-9A2B-39409534FA9A}" destId="{484E58F5-1BF4-4167-950E-C5B94A79715B}" srcOrd="0" destOrd="0" parTransId="{F21A373B-C1E1-4D21-BBB4-9136E1DEE616}" sibTransId="{E937BFB2-9189-4B35-A21C-86E109A65902}"/>
    <dgm:cxn modelId="{E1900C88-2931-4AEC-9561-25F68F2B542B}" srcId="{6AE9ACD7-5122-4960-8538-FD90C533A9E5}" destId="{C772DE6F-FC7A-4D71-BD23-2498DB9CC74A}" srcOrd="0" destOrd="0" parTransId="{A6402732-E814-4710-8DFF-10A6796450ED}" sibTransId="{C7BB0F40-7930-4D74-80B3-D8152D083431}"/>
    <dgm:cxn modelId="{69337B3E-E279-493D-913A-C4200F2F0887}" srcId="{AEBC8D82-B123-4F81-9276-E6EAC8DB6EEA}" destId="{14332098-FFE0-4063-AC0B-280553696B60}" srcOrd="0" destOrd="0" parTransId="{A50923F6-70EC-4DAE-BF60-F98D8FA81064}" sibTransId="{196A598C-94F9-45DE-8AB7-A1F5A6818DF2}"/>
    <dgm:cxn modelId="{AB2CD99D-2B43-4167-9159-AF008EEC3C5A}" type="presParOf" srcId="{15614DB4-71E0-4000-94B2-AF0951A401F9}" destId="{66A603BA-9E1E-4991-9D43-C6506560048E}" srcOrd="0" destOrd="0" presId="urn:microsoft.com/office/officeart/2005/8/layout/vList5"/>
    <dgm:cxn modelId="{D1E794F5-02E7-468F-B068-BD939615AB5E}" type="presParOf" srcId="{66A603BA-9E1E-4991-9D43-C6506560048E}" destId="{F7FFA5E5-93E6-4A6A-B1A3-6A9FCEF87908}" srcOrd="0" destOrd="0" presId="urn:microsoft.com/office/officeart/2005/8/layout/vList5"/>
    <dgm:cxn modelId="{449602F7-8FA6-4129-B76D-3609943774EE}" type="presParOf" srcId="{66A603BA-9E1E-4991-9D43-C6506560048E}" destId="{B936C7E1-ECE5-4108-A9AD-BECD228526CD}" srcOrd="1" destOrd="0" presId="urn:microsoft.com/office/officeart/2005/8/layout/vList5"/>
    <dgm:cxn modelId="{4AC0DA8C-147B-4FD6-AAE3-2EAFC49DC93E}" type="presParOf" srcId="{15614DB4-71E0-4000-94B2-AF0951A401F9}" destId="{CBAEEC56-47C6-415D-AC33-48441B9E4678}" srcOrd="1" destOrd="0" presId="urn:microsoft.com/office/officeart/2005/8/layout/vList5"/>
    <dgm:cxn modelId="{42DD09D7-C5EF-41A2-801B-629434FDCE9B}" type="presParOf" srcId="{15614DB4-71E0-4000-94B2-AF0951A401F9}" destId="{72A01220-1C24-4124-A2F2-620328596951}" srcOrd="2" destOrd="0" presId="urn:microsoft.com/office/officeart/2005/8/layout/vList5"/>
    <dgm:cxn modelId="{9D9EDFFF-53B9-4522-BD06-ED28F17E3E29}" type="presParOf" srcId="{72A01220-1C24-4124-A2F2-620328596951}" destId="{76E3A6C8-21B1-48B3-A634-A097AEE65BD1}" srcOrd="0" destOrd="0" presId="urn:microsoft.com/office/officeart/2005/8/layout/vList5"/>
    <dgm:cxn modelId="{9416AF5C-8AE5-41FB-AE7E-2925A497CE77}" type="presParOf" srcId="{72A01220-1C24-4124-A2F2-620328596951}" destId="{7F107BEE-38CE-4D5A-9085-88A114B59590}" srcOrd="1" destOrd="0" presId="urn:microsoft.com/office/officeart/2005/8/layout/vList5"/>
    <dgm:cxn modelId="{BAAED7B2-CCAF-484C-A1B6-2AC812045F78}" type="presParOf" srcId="{15614DB4-71E0-4000-94B2-AF0951A401F9}" destId="{33F9CD6D-EFEC-415F-8661-282FCAAD78E7}" srcOrd="3" destOrd="0" presId="urn:microsoft.com/office/officeart/2005/8/layout/vList5"/>
    <dgm:cxn modelId="{95E6CC95-C750-4D19-857B-CF2008DAD67D}" type="presParOf" srcId="{15614DB4-71E0-4000-94B2-AF0951A401F9}" destId="{2D71404D-1202-4ADB-9151-2B4A8B9858FC}" srcOrd="4" destOrd="0" presId="urn:microsoft.com/office/officeart/2005/8/layout/vList5"/>
    <dgm:cxn modelId="{C15FEB5B-4C98-4094-B800-643011902332}" type="presParOf" srcId="{2D71404D-1202-4ADB-9151-2B4A8B9858FC}" destId="{83BA340F-A00B-495E-AAA0-F04271747948}" srcOrd="0" destOrd="0" presId="urn:microsoft.com/office/officeart/2005/8/layout/vList5"/>
    <dgm:cxn modelId="{6E3DA018-5D24-4F34-980D-E77C5576313C}" type="presParOf" srcId="{2D71404D-1202-4ADB-9151-2B4A8B9858FC}" destId="{682E9DB9-8AA1-4F7D-AF32-5EBAB2002B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70F3A6-02B2-4A7F-9007-629F934B9FED}">
      <dsp:nvSpPr>
        <dsp:cNvPr id="0" name=""/>
        <dsp:cNvSpPr/>
      </dsp:nvSpPr>
      <dsp:spPr>
        <a:xfrm>
          <a:off x="0" y="0"/>
          <a:ext cx="5418667" cy="5418667"/>
        </a:xfrm>
        <a:prstGeom prst="triangle">
          <a:avLst/>
        </a:prstGeom>
        <a:solidFill>
          <a:srgbClr val="41A3A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1FD61-C15A-4997-BE7F-A84592E3C560}">
      <dsp:nvSpPr>
        <dsp:cNvPr id="0" name=""/>
        <dsp:cNvSpPr/>
      </dsp:nvSpPr>
      <dsp:spPr>
        <a:xfrm>
          <a:off x="2453041" y="473835"/>
          <a:ext cx="7132179" cy="94617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Мемлекеттік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сектор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ұйымдарының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«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Ақпаратқа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жеткізу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туралы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»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Заңды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жүйелі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және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өрескел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бұзуы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(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оның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ішінде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«ҚБПҮ»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белгісіне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сілтеме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жасай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отырып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,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ақпарат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беруден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жиі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бас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тарту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)</a:t>
          </a:r>
        </a:p>
      </dsp:txBody>
      <dsp:txXfrm>
        <a:off x="2453041" y="473835"/>
        <a:ext cx="7132179" cy="946175"/>
      </dsp:txXfrm>
    </dsp:sp>
    <dsp:sp modelId="{36154CDD-F66D-4B1D-98D0-93CFCC7D1D64}">
      <dsp:nvSpPr>
        <dsp:cNvPr id="0" name=""/>
        <dsp:cNvSpPr/>
      </dsp:nvSpPr>
      <dsp:spPr>
        <a:xfrm>
          <a:off x="2456404" y="1608649"/>
          <a:ext cx="7117280" cy="8840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Мемлекеттік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органдардың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ресми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ақпаратты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ашық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қолжетімділікте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ерікті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түрде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орналастыруға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қызығушылық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тудырмауы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</dsp:txBody>
      <dsp:txXfrm>
        <a:off x="2456404" y="1608649"/>
        <a:ext cx="7117280" cy="884069"/>
      </dsp:txXfrm>
    </dsp:sp>
    <dsp:sp modelId="{60E3236F-6C68-42F8-805E-4F16216DFEC2}">
      <dsp:nvSpPr>
        <dsp:cNvPr id="0" name=""/>
        <dsp:cNvSpPr/>
      </dsp:nvSpPr>
      <dsp:spPr>
        <a:xfrm>
          <a:off x="2390259" y="2676710"/>
          <a:ext cx="7275213" cy="1226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Мүгедектігі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бар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адамдардың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ақпаратқа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қол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жеткізудегі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қиыншылықтары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(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телебағдарламалар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мен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әдебиеттердің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шектеулі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көлемі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, интернет-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ресурстар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мен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ақпараттық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стендтердің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олардың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қажеттіліктеріне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сәйкес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бейім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болмауы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және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ru-RU" sz="1600" b="0" i="0" kern="1200" dirty="0" err="1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т.б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.)</a:t>
          </a:r>
          <a:endParaRPr lang="ru-RU" sz="1600" b="0" i="0" kern="1200" dirty="0"/>
        </a:p>
      </dsp:txBody>
      <dsp:txXfrm>
        <a:off x="2390259" y="2676710"/>
        <a:ext cx="7275213" cy="1226178"/>
      </dsp:txXfrm>
    </dsp:sp>
    <dsp:sp modelId="{61AE2020-9CB4-426F-9E31-1D54BEE9CDE8}">
      <dsp:nvSpPr>
        <dsp:cNvPr id="0" name=""/>
        <dsp:cNvSpPr/>
      </dsp:nvSpPr>
      <dsp:spPr>
        <a:xfrm>
          <a:off x="2418947" y="4061008"/>
          <a:ext cx="7166273" cy="86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Депутаттық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бастамаларды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қоса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алғанда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,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шешімдер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қабылдау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процесіне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халықтың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жеткіліксіз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ат</a:t>
          </a: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салысуы</a:t>
          </a:r>
          <a:endParaRPr lang="ru-RU" sz="2000" b="1" kern="1200" dirty="0">
            <a:solidFill>
              <a:schemeClr val="tx1"/>
            </a:solidFill>
            <a:latin typeface="Arial Narrow" pitchFamily="34" charset="0"/>
            <a:ea typeface="+mn-ea"/>
            <a:cs typeface="Arial" pitchFamily="34" charset="0"/>
          </a:endParaRPr>
        </a:p>
      </dsp:txBody>
      <dsp:txXfrm>
        <a:off x="2418947" y="4061008"/>
        <a:ext cx="7166273" cy="8648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36C7E1-ECE5-4108-A9AD-BECD228526CD}">
      <dsp:nvSpPr>
        <dsp:cNvPr id="0" name=""/>
        <dsp:cNvSpPr/>
      </dsp:nvSpPr>
      <dsp:spPr>
        <a:xfrm rot="5400000">
          <a:off x="6956972" y="-3189034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Халыққа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есеп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беру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және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оның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пікірін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ескеру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жөніндегі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дүниежүзілік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банктің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индексіндегі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Ақпарат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алу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құқығының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жаһандық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рейтінгіндегі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(</a:t>
          </a:r>
          <a:r>
            <a:rPr lang="en-US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The RTI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)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Қазақстанның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позициясын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жақсарту</a:t>
          </a:r>
          <a:r>
            <a:rPr lang="ru-RU" sz="2000" b="1" kern="120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solidFill>
              <a:schemeClr val="bg2">
                <a:lumMod val="25000"/>
              </a:schemeClr>
            </a:solidFill>
            <a:effectLst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ГРЕКО-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ның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оң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бағасы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*</a:t>
          </a:r>
          <a:endParaRPr lang="ru-RU" sz="2000" kern="1200" dirty="0">
            <a:solidFill>
              <a:schemeClr val="bg2">
                <a:lumMod val="25000"/>
              </a:schemeClr>
            </a:solidFill>
            <a:effectLst/>
          </a:endParaRPr>
        </a:p>
      </dsp:txBody>
      <dsp:txXfrm rot="5400000">
        <a:off x="6956972" y="-3189034"/>
        <a:ext cx="1344123" cy="8063314"/>
      </dsp:txXfrm>
    </dsp:sp>
    <dsp:sp modelId="{F7FFA5E5-93E6-4A6A-B1A3-6A9FCEF87908}">
      <dsp:nvSpPr>
        <dsp:cNvPr id="0" name=""/>
        <dsp:cNvSpPr/>
      </dsp:nvSpPr>
      <dsp:spPr>
        <a:xfrm>
          <a:off x="911749" y="2545"/>
          <a:ext cx="2685628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2545"/>
        <a:ext cx="2685628" cy="1680154"/>
      </dsp:txXfrm>
    </dsp:sp>
    <dsp:sp modelId="{7F107BEE-38CE-4D5A-9085-88A114B59590}">
      <dsp:nvSpPr>
        <dsp:cNvPr id="0" name=""/>
        <dsp:cNvSpPr/>
      </dsp:nvSpPr>
      <dsp:spPr>
        <a:xfrm rot="5400000">
          <a:off x="6965182" y="-1424872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Мемлекеттік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органдардың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жауапкершілігін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және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азаматтардың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, БАҚ пен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бизнестің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қанағаттануын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мемлекеттік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органдардың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ашықтық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деңгейімен</a:t>
          </a: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noProof="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арттыру</a:t>
          </a:r>
          <a:endParaRPr lang="ru-RU" sz="2000" b="1" kern="1200" noProof="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5400000">
        <a:off x="6965182" y="-1424872"/>
        <a:ext cx="1344123" cy="8063314"/>
      </dsp:txXfrm>
    </dsp:sp>
    <dsp:sp modelId="{76E3A6C8-21B1-48B3-A634-A097AEE65BD1}">
      <dsp:nvSpPr>
        <dsp:cNvPr id="0" name=""/>
        <dsp:cNvSpPr/>
      </dsp:nvSpPr>
      <dsp:spPr>
        <a:xfrm>
          <a:off x="911749" y="1766707"/>
          <a:ext cx="2693837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1766707"/>
        <a:ext cx="2693837" cy="1680154"/>
      </dsp:txXfrm>
    </dsp:sp>
    <dsp:sp modelId="{682E9DB9-8AA1-4F7D-AF32-5EBAB2002B05}">
      <dsp:nvSpPr>
        <dsp:cNvPr id="0" name=""/>
        <dsp:cNvSpPr/>
      </dsp:nvSpPr>
      <dsp:spPr>
        <a:xfrm rot="5400000">
          <a:off x="6983460" y="339289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Мүгедек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адамдардың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ақпаратқа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қол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жеткізу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құқықтарын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іске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асыру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(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оның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ішінде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Мүгедектердің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құқықтары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туралы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конвенция </a:t>
          </a:r>
          <a:r>
            <a:rPr lang="ru-RU" sz="2000" b="1" kern="1200" dirty="0" err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шеңберінде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dsp:txBody>
      <dsp:txXfrm rot="5400000">
        <a:off x="6983460" y="339289"/>
        <a:ext cx="1344123" cy="8063314"/>
      </dsp:txXfrm>
    </dsp:sp>
    <dsp:sp modelId="{83BA340F-A00B-495E-AAA0-F04271747948}">
      <dsp:nvSpPr>
        <dsp:cNvPr id="0" name=""/>
        <dsp:cNvSpPr/>
      </dsp:nvSpPr>
      <dsp:spPr>
        <a:xfrm>
          <a:off x="911749" y="3530869"/>
          <a:ext cx="2712116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3530869"/>
        <a:ext cx="2712116" cy="168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3300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330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8EB-67EB-4273-89DB-75A1A1F1C59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B03E-2838-4424-8C47-44B39BB4BA36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7958-42D5-4A88-A5A9-30B0CD153307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817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98CF-1774-475B-A42F-9FE519773C0E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0237-82BA-4703-9397-79CF04814723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6B4-7AF1-4768-979A-30E20B9CC3D1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A5EA-E3FA-4839-B4ED-4C76DFFF702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1CE4-115E-43FE-BF01-FDFD18D55DED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4CC5-8F7A-4F6B-84B5-5B104484F00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3420-6125-4A86-AE18-2312A139490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169A-7E7F-4DAB-A983-CA8B92F8BCD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09F5A-65E0-45D5-A893-6C4539DE572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2310" y="1313878"/>
            <a:ext cx="2549867" cy="25536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13">
            <a:extLst>
              <a:ext uri="{FF2B5EF4-FFF2-40B4-BE49-F238E27FC236}">
                <a16:creationId xmlns="" xmlns:a16="http://schemas.microsoft.com/office/drawing/2014/main" id="{DA116948-7F2A-4BEB-90E2-3ED087441C93}"/>
              </a:ext>
            </a:extLst>
          </p:cNvPr>
          <p:cNvGrpSpPr/>
          <p:nvPr/>
        </p:nvGrpSpPr>
        <p:grpSpPr>
          <a:xfrm>
            <a:off x="7439067" y="1937541"/>
            <a:ext cx="4632501" cy="1295403"/>
            <a:chOff x="6913248" y="5262784"/>
            <a:chExt cx="4914893" cy="1295402"/>
          </a:xfrm>
          <a:solidFill>
            <a:srgbClr val="093F68"/>
          </a:solidFill>
        </p:grpSpPr>
        <p:grpSp>
          <p:nvGrpSpPr>
            <p:cNvPr id="4" name="Группа 21">
              <a:extLst>
                <a:ext uri="{FF2B5EF4-FFF2-40B4-BE49-F238E27FC236}">
                  <a16:creationId xmlns="" xmlns:a16="http://schemas.microsoft.com/office/drawing/2014/main" id="{6DA6FBD2-1CFC-4016-81DA-F65FF52614FA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25" name="Graphic 1">
                <a:extLst>
                  <a:ext uri="{FF2B5EF4-FFF2-40B4-BE49-F238E27FC236}">
                    <a16:creationId xmlns="" xmlns:a16="http://schemas.microsoft.com/office/drawing/2014/main" id="{CF1CFA52-0940-4A9F-85CD-0C0933F335E2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6" name="Graphic 1">
                <a:extLst>
                  <a:ext uri="{FF2B5EF4-FFF2-40B4-BE49-F238E27FC236}">
                    <a16:creationId xmlns="" xmlns:a16="http://schemas.microsoft.com/office/drawing/2014/main" id="{68911975-B30B-4ABE-BFF8-BD381CE31403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7" name="Graphic 1">
                <a:extLst>
                  <a:ext uri="{FF2B5EF4-FFF2-40B4-BE49-F238E27FC236}">
                    <a16:creationId xmlns="" xmlns:a16="http://schemas.microsoft.com/office/drawing/2014/main" id="{66BB04E9-6DFD-4E4A-BF02-9BBA66AE98DE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8" name="Graphic 1">
                <a:extLst>
                  <a:ext uri="{FF2B5EF4-FFF2-40B4-BE49-F238E27FC236}">
                    <a16:creationId xmlns="" xmlns:a16="http://schemas.microsoft.com/office/drawing/2014/main" id="{454A54D9-C5E7-40C9-97DD-11B04BC28CA9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9" name="Graphic 1">
                <a:extLst>
                  <a:ext uri="{FF2B5EF4-FFF2-40B4-BE49-F238E27FC236}">
                    <a16:creationId xmlns="" xmlns:a16="http://schemas.microsoft.com/office/drawing/2014/main" id="{DDBF040B-545E-4188-B9A1-1AB981819D88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0" name="Graphic 1">
                <a:extLst>
                  <a:ext uri="{FF2B5EF4-FFF2-40B4-BE49-F238E27FC236}">
                    <a16:creationId xmlns="" xmlns:a16="http://schemas.microsoft.com/office/drawing/2014/main" id="{A4E9466B-BF7F-478D-9CC8-E0F336B6F944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1" name="Graphic 1">
                <a:extLst>
                  <a:ext uri="{FF2B5EF4-FFF2-40B4-BE49-F238E27FC236}">
                    <a16:creationId xmlns="" xmlns:a16="http://schemas.microsoft.com/office/drawing/2014/main" id="{53E52294-153A-4FBD-9112-25104E58F069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2" name="Graphic 1">
                <a:extLst>
                  <a:ext uri="{FF2B5EF4-FFF2-40B4-BE49-F238E27FC236}">
                    <a16:creationId xmlns="" xmlns:a16="http://schemas.microsoft.com/office/drawing/2014/main" id="{E8EC8002-92ED-416F-83AA-733AF51BD569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  <p:grpSp>
          <p:nvGrpSpPr>
            <p:cNvPr id="5" name="Группа 21">
              <a:extLst>
                <a:ext uri="{FF2B5EF4-FFF2-40B4-BE49-F238E27FC236}">
                  <a16:creationId xmlns="" xmlns:a16="http://schemas.microsoft.com/office/drawing/2014/main" id="{A59F9D55-0203-4818-8036-960239665DB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7" name="Graphic 1">
                <a:extLst>
                  <a:ext uri="{FF2B5EF4-FFF2-40B4-BE49-F238E27FC236}">
                    <a16:creationId xmlns="" xmlns:a16="http://schemas.microsoft.com/office/drawing/2014/main" id="{B32ED6C2-7ED8-4E58-9BFA-9575357E01DE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18" name="Graphic 1">
                <a:extLst>
                  <a:ext uri="{FF2B5EF4-FFF2-40B4-BE49-F238E27FC236}">
                    <a16:creationId xmlns="" xmlns:a16="http://schemas.microsoft.com/office/drawing/2014/main" id="{AD862E38-73BA-41AD-B197-95363DEBD330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19" name="Graphic 1">
                <a:extLst>
                  <a:ext uri="{FF2B5EF4-FFF2-40B4-BE49-F238E27FC236}">
                    <a16:creationId xmlns="" xmlns:a16="http://schemas.microsoft.com/office/drawing/2014/main" id="{CD43CABA-B572-4768-8B21-E9DA8A386897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0" name="Graphic 1">
                <a:extLst>
                  <a:ext uri="{FF2B5EF4-FFF2-40B4-BE49-F238E27FC236}">
                    <a16:creationId xmlns="" xmlns:a16="http://schemas.microsoft.com/office/drawing/2014/main" id="{DFCCFB9E-796D-45C8-9D4B-7214B5E86446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1" name="Graphic 1">
                <a:extLst>
                  <a:ext uri="{FF2B5EF4-FFF2-40B4-BE49-F238E27FC236}">
                    <a16:creationId xmlns="" xmlns:a16="http://schemas.microsoft.com/office/drawing/2014/main" id="{17114EF9-A875-4D96-A350-F8A76F601F60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2" name="Graphic 1">
                <a:extLst>
                  <a:ext uri="{FF2B5EF4-FFF2-40B4-BE49-F238E27FC236}">
                    <a16:creationId xmlns="" xmlns:a16="http://schemas.microsoft.com/office/drawing/2014/main" id="{337B3D36-A053-47D4-8BD6-5838F3A8B17E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3" name="Graphic 1">
                <a:extLst>
                  <a:ext uri="{FF2B5EF4-FFF2-40B4-BE49-F238E27FC236}">
                    <a16:creationId xmlns="" xmlns:a16="http://schemas.microsoft.com/office/drawing/2014/main" id="{AAF7F6D4-6267-4CC6-9CDA-14B19BF9B8C3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4" name="Graphic 1">
                <a:extLst>
                  <a:ext uri="{FF2B5EF4-FFF2-40B4-BE49-F238E27FC236}">
                    <a16:creationId xmlns="" xmlns:a16="http://schemas.microsoft.com/office/drawing/2014/main" id="{5EE65ED5-A044-480B-9C94-A45F400316EF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</p:grpSp>
      <p:grpSp>
        <p:nvGrpSpPr>
          <p:cNvPr id="6" name="Группа 32">
            <a:extLst>
              <a:ext uri="{FF2B5EF4-FFF2-40B4-BE49-F238E27FC236}">
                <a16:creationId xmlns=""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110457" y="1937541"/>
            <a:ext cx="4632501" cy="1295403"/>
            <a:chOff x="6913248" y="5262784"/>
            <a:chExt cx="4914893" cy="1295402"/>
          </a:xfrm>
          <a:solidFill>
            <a:srgbClr val="093F68"/>
          </a:solidFill>
        </p:grpSpPr>
        <p:grpSp>
          <p:nvGrpSpPr>
            <p:cNvPr id="7" name="Группа 21">
              <a:extLst>
                <a:ext uri="{FF2B5EF4-FFF2-40B4-BE49-F238E27FC236}">
                  <a16:creationId xmlns=""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44" name="Graphic 1">
                <a:extLst>
                  <a:ext uri="{FF2B5EF4-FFF2-40B4-BE49-F238E27FC236}">
                    <a16:creationId xmlns=""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5" name="Graphic 1">
                <a:extLst>
                  <a:ext uri="{FF2B5EF4-FFF2-40B4-BE49-F238E27FC236}">
                    <a16:creationId xmlns=""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6" name="Graphic 1">
                <a:extLst>
                  <a:ext uri="{FF2B5EF4-FFF2-40B4-BE49-F238E27FC236}">
                    <a16:creationId xmlns=""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7" name="Graphic 1">
                <a:extLst>
                  <a:ext uri="{FF2B5EF4-FFF2-40B4-BE49-F238E27FC236}">
                    <a16:creationId xmlns=""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8" name="Graphic 1">
                <a:extLst>
                  <a:ext uri="{FF2B5EF4-FFF2-40B4-BE49-F238E27FC236}">
                    <a16:creationId xmlns=""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9" name="Graphic 1">
                <a:extLst>
                  <a:ext uri="{FF2B5EF4-FFF2-40B4-BE49-F238E27FC236}">
                    <a16:creationId xmlns=""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50" name="Graphic 1">
                <a:extLst>
                  <a:ext uri="{FF2B5EF4-FFF2-40B4-BE49-F238E27FC236}">
                    <a16:creationId xmlns=""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51" name="Graphic 1">
                <a:extLst>
                  <a:ext uri="{FF2B5EF4-FFF2-40B4-BE49-F238E27FC236}">
                    <a16:creationId xmlns=""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</p:grpSp>
        <p:grpSp>
          <p:nvGrpSpPr>
            <p:cNvPr id="8" name="Группа 21">
              <a:extLst>
                <a:ext uri="{FF2B5EF4-FFF2-40B4-BE49-F238E27FC236}">
                  <a16:creationId xmlns=""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36" name="Graphic 1">
                <a:extLst>
                  <a:ext uri="{FF2B5EF4-FFF2-40B4-BE49-F238E27FC236}">
                    <a16:creationId xmlns=""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7" name="Graphic 1">
                <a:extLst>
                  <a:ext uri="{FF2B5EF4-FFF2-40B4-BE49-F238E27FC236}">
                    <a16:creationId xmlns=""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8" name="Graphic 1">
                <a:extLst>
                  <a:ext uri="{FF2B5EF4-FFF2-40B4-BE49-F238E27FC236}">
                    <a16:creationId xmlns=""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9" name="Graphic 1">
                <a:extLst>
                  <a:ext uri="{FF2B5EF4-FFF2-40B4-BE49-F238E27FC236}">
                    <a16:creationId xmlns=""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0" name="Graphic 1">
                <a:extLst>
                  <a:ext uri="{FF2B5EF4-FFF2-40B4-BE49-F238E27FC236}">
                    <a16:creationId xmlns=""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1" name="Graphic 1">
                <a:extLst>
                  <a:ext uri="{FF2B5EF4-FFF2-40B4-BE49-F238E27FC236}">
                    <a16:creationId xmlns=""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2" name="Graphic 1">
                <a:extLst>
                  <a:ext uri="{FF2B5EF4-FFF2-40B4-BE49-F238E27FC236}">
                    <a16:creationId xmlns=""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3" name="Graphic 1">
                <a:extLst>
                  <a:ext uri="{FF2B5EF4-FFF2-40B4-BE49-F238E27FC236}">
                    <a16:creationId xmlns=""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</p:grpSp>
      </p:grpSp>
      <p:sp>
        <p:nvSpPr>
          <p:cNvPr id="52" name="TextBox 7">
            <a:extLst>
              <a:ext uri="{FF2B5EF4-FFF2-40B4-BE49-F238E27FC236}">
                <a16:creationId xmlns="" xmlns:a16="http://schemas.microsoft.com/office/drawing/2014/main" id="{946BD61A-E0B8-41B3-957A-A39B81AB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9211" y="6412476"/>
            <a:ext cx="3730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Қаңтар, </a:t>
            </a:r>
            <a:r>
              <a:rPr lang="ru-RU" alt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2024 </a:t>
            </a:r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ж.</a:t>
            </a:r>
          </a:p>
        </p:txBody>
      </p:sp>
      <p:sp>
        <p:nvSpPr>
          <p:cNvPr id="53" name="Подзаголовок 3">
            <a:extLst>
              <a:ext uri="{FF2B5EF4-FFF2-40B4-BE49-F238E27FC236}">
                <a16:creationId xmlns="" xmlns:a16="http://schemas.microsoft.com/office/drawing/2014/main" id="{91879CEE-F646-4A8C-AC58-58034E4A007B}"/>
              </a:ext>
            </a:extLst>
          </p:cNvPr>
          <p:cNvSpPr txBox="1">
            <a:spLocks/>
          </p:cNvSpPr>
          <p:nvPr/>
        </p:nvSpPr>
        <p:spPr>
          <a:xfrm>
            <a:off x="-75887" y="3682052"/>
            <a:ext cx="12192000" cy="1867926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«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Ақпаратқа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қол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жеткізу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және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қоғамдық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қатысу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мәселелері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бойынша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кейбір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заңнамалық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актілерге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өзгерістер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мен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толықтырулар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енгізу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туралы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Заң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жобасы</a:t>
            </a: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туралы</a:t>
            </a:r>
            <a:endParaRPr lang="ru-RU" sz="2400" b="1" dirty="0">
              <a:latin typeface="Cambria Math" pitchFamily="18" charset="0"/>
              <a:ea typeface="Cambria Math" pitchFamily="18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18315" y="73220"/>
            <a:ext cx="8603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Республикасының</a:t>
            </a: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Мәдениет</a:t>
            </a: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министрлігі</a:t>
            </a:r>
            <a:endParaRPr lang="ru-RU" dirty="0">
              <a:latin typeface="Cambria Math" pitchFamily="18" charset="0"/>
              <a:ea typeface="Cambria Math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75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96970" y="3665976"/>
            <a:ext cx="51291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Ақпараттық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ашықтық</a:t>
            </a:r>
            <a:endParaRPr lang="ru-RU" sz="20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Қоғамға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есеп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беру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Проактивтілік</a:t>
            </a:r>
            <a:endParaRPr lang="ru-RU" sz="20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Шешім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қабылдауда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халықтың</a:t>
            </a:r>
            <a:r>
              <a:rPr lang="ru-RU" sz="20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қатысуы</a:t>
            </a:r>
            <a:endParaRPr lang="ru-RU" sz="20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71464" y="67251"/>
            <a:ext cx="11185584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ЗАҢ ЖОБАСЫН ҚАБЫЛДАУДЫҢ НЕГІЗДЕРІ МЕН МАҚСАТТАРЫ</a:t>
            </a:r>
          </a:p>
        </p:txBody>
      </p:sp>
      <p:pic>
        <p:nvPicPr>
          <p:cNvPr id="40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444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938653" y="1012844"/>
            <a:ext cx="461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Arial Narrow" pitchFamily="34" charset="0"/>
              </a:rPr>
              <a:t>ӘЗІРЛЕУ ҮШІН НЕГІЗДЕР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71754" y="3231948"/>
            <a:ext cx="4952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Narrow" pitchFamily="34" charset="0"/>
              </a:rPr>
              <a:t>ЗАҢ ЖОБАСЫНЫҢ МАҚСАТТАРЫ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996970" y="5589240"/>
            <a:ext cx="6749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k-KZ" sz="2000" b="1" dirty="0">
                <a:latin typeface="Arial Narrow" panose="020B0606020202030204" pitchFamily="34" charset="0"/>
                <a:cs typeface="Arial" pitchFamily="34" charset="0"/>
              </a:rPr>
              <a:t>Заң жобасын іске асыру республикалық бюджеттен қаржылық шығындарды көздемейді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70" y="1015488"/>
            <a:ext cx="506192" cy="50619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1" y="3231948"/>
            <a:ext cx="541431" cy="54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2" y="5121824"/>
            <a:ext cx="467416" cy="46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C20C8B19-C5B6-4DA6-AC7C-C355B1AB1CAB}"/>
              </a:ext>
            </a:extLst>
          </p:cNvPr>
          <p:cNvSpPr/>
          <p:nvPr/>
        </p:nvSpPr>
        <p:spPr>
          <a:xfrm>
            <a:off x="1038993" y="5127575"/>
            <a:ext cx="2856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Arial Narrow" pitchFamily="34" charset="0"/>
              </a:rPr>
              <a:t>Қаржыландыру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89752" y="1509835"/>
            <a:ext cx="79796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Мемлекеттік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басқаруды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дамытудың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2030 ж.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дейінгі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тұжырымдамасы</a:t>
            </a:r>
            <a:r>
              <a:rPr lang="kk-KZ" sz="2200" b="1" dirty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Құқықтық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саясаттың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2030 ж.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дейінгі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тұжырымдамасы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Үкіметтің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заң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жобалау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жұмыстарының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2023 ж.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арналған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 Narrow" pitchFamily="34" charset="0"/>
                <a:cs typeface="Arial" pitchFamily="34" charset="0"/>
              </a:rPr>
              <a:t>жоспары</a:t>
            </a:r>
            <a:r>
              <a:rPr lang="ru-RU" sz="2200" b="1" dirty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2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2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200" b="1" dirty="0"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8020" y="620072"/>
            <a:ext cx="11953338" cy="867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127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4264" y="93037"/>
            <a:ext cx="1194590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АҚПАРАТҚА ҚОЛ ЖЕТКІЗУ САЛАСЫНДАҒЫ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ӨЗЕКТІлігі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 МӘСЕЛЕЛЕР</a:t>
            </a:r>
          </a:p>
        </p:txBody>
      </p:sp>
      <p:pic>
        <p:nvPicPr>
          <p:cNvPr id="40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444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5456" y="6485710"/>
            <a:ext cx="11910331" cy="2958"/>
          </a:xfrm>
          <a:prstGeom prst="line">
            <a:avLst/>
          </a:prstGeom>
          <a:ln w="12700">
            <a:solidFill>
              <a:srgbClr val="3167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cxnSpLocks/>
          </p:cNvCxnSpPr>
          <p:nvPr/>
        </p:nvCxnSpPr>
        <p:spPr>
          <a:xfrm flipV="1">
            <a:off x="145456" y="903732"/>
            <a:ext cx="11945902" cy="1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="" xmlns:p14="http://schemas.microsoft.com/office/powerpoint/2010/main" val="3269734351"/>
              </p:ext>
            </p:extLst>
          </p:nvPr>
        </p:nvGraphicFramePr>
        <p:xfrm>
          <a:off x="870202" y="944336"/>
          <a:ext cx="1012234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:\Users\e.nurkisheva\Downloads\free-icon-trendy-11944285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71464" y="5085184"/>
            <a:ext cx="1070588" cy="1070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127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89735" y="92659"/>
            <a:ext cx="110003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ЗАҢ ЖОБАСЫНДА МЕМЛЕКЕТТІК ОРГАНДАРДЫҢ АШЫҚТЫҒЫ МЕН БЕЛСЕНДІЛІГІН АРТТЫРУ ҰСЫНЫЛАДЫ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959442" y="2204178"/>
            <a:ext cx="3232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696" y="1239776"/>
            <a:ext cx="5267224" cy="744372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ҚАЗІРГІ ЖАҒДАЙ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8696" y="2115921"/>
            <a:ext cx="5267224" cy="4673498"/>
          </a:xfrm>
          <a:prstGeom prst="rect">
            <a:avLst/>
          </a:prstGeom>
          <a:ln>
            <a:solidFill>
              <a:srgbClr val="41A3A3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Ақпараттың белсенді таралуы туралы </a:t>
            </a:r>
            <a:r>
              <a:rPr lang="kk-KZ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түсінік</a:t>
            </a:r>
            <a:r>
              <a:rPr lang="kk-K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жоқ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Ресми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құжаттарға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колжетімділікті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пассивті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сурау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салу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ұсынады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іс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жүзінде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жеткізуді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шектеу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құқығын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теріс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пайдаланады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Жұртшылық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мәліметтерді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«ҚБПҮ»-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жатқызу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мәселелерін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заңға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тәуелді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деңгейде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яғни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Үкімет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Қаулысы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сын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айтуда</a:t>
            </a:r>
            <a:endParaRPr lang="ru-RU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456040" y="1257734"/>
            <a:ext cx="5476511" cy="7443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41A3A3"/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ҚАЛАЙ БОЛАДЫ</a:t>
            </a:r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456040" y="2115922"/>
            <a:ext cx="5476512" cy="467349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Заңнамада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ақпаратты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проактивті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тарату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ұғымы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болады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Проактивтілік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органдардың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міндетіне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айналады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ал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деректерді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бастамасы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деректер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порталында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кезекте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экология,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денсаулық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салаларында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орналастырылатын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болады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Ақпараттың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ашықтық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презумпциясы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енгізіледі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кейбір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түрлерін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қоспағанда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органдардың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ақпараты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априори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жеткізуді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шектеу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белгілі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мерзімге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құжаттың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бөлігіне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ғана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мүмкін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болады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заңнамалық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деңгейде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белгіленетін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1847123" y="6513364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2052" name="Picture 4" descr="C:\Users\e.nurkisheva\Downloads\free-icon-document-50702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384" y="1143685"/>
            <a:ext cx="944779" cy="944779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H="1">
            <a:off x="4254071" y="1353172"/>
            <a:ext cx="842915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90381" y="1380628"/>
            <a:ext cx="842915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4" descr="C:\Users\e.nurkisheva\Downloads\free-icon-document-50702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20536" y="1196900"/>
            <a:ext cx="944779" cy="944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72118" y="202475"/>
            <a:ext cx="11189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жобасымен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қабылдауға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қатысуын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жөнінде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lang="ru-RU" sz="2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959442" y="2204178"/>
            <a:ext cx="3232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72339" y="1484784"/>
            <a:ext cx="3686632" cy="239072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2909" y="1673958"/>
            <a:ext cx="3686699" cy="215053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bg1"/>
                </a:solidFill>
              </a:rPr>
              <a:t>ҚАЗІРГІ ЖАҒДАЙ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418204" y="1484784"/>
            <a:ext cx="3686632" cy="239465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НҚА»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порталында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депуттатық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жобаларын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жария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талқылауды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Үкімет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қорытындысын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ескере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endParaRPr lang="ko-KR" altLang="en-US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8369355" y="1484784"/>
            <a:ext cx="3686632" cy="239465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sz="16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Депутаттық заң жобаларын талқылауға мүдделі </a:t>
            </a:r>
            <a:r>
              <a:rPr lang="kk-KZ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жұртшылықтың кеңінен </a:t>
            </a:r>
            <a:r>
              <a:rPr lang="kk-KZ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қатысуы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Депутаттық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бастамалардың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бизнеске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әсерін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бағалау</a:t>
            </a:r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8346" y="1642522"/>
            <a:ext cx="3686699" cy="21505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ШЕШУ ЖОЛДАРЫ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369288" y="1642522"/>
            <a:ext cx="3686699" cy="215053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КҮТІЛЕТІН НӘТИЖЕ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2976" y="2004897"/>
            <a:ext cx="36759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Депутаттық заң жобалары бойынша жария талқылау </a:t>
            </a:r>
            <a:r>
              <a:rPr lang="kk-KZ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өткізілмейді</a:t>
            </a:r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82976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Мүгедектігі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адамдардың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шектеулі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қолжетімділігі</a:t>
            </a:r>
            <a:endParaRPr lang="ko-KR" altLang="en-US" b="1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403690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жеткізу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жобасына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мүгедектігі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адамдардың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мүдделерін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қағидатын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мүгедектігі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адамдардың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қолжетімділігі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қалай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етілетінін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айқындайтын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бап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енгізу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endParaRPr lang="ko-KR" altLang="en-US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8369154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Ақпарат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барысында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мүгедектігі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адамдар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қолайлы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құру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ұйымдастырушылық-техникалық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жағдайлар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e.nurkisheva\Downloads\free-icon-love-191288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7819" y="5937395"/>
            <a:ext cx="565887" cy="565887"/>
          </a:xfrm>
          <a:prstGeom prst="rect">
            <a:avLst/>
          </a:prstGeom>
          <a:noFill/>
        </p:spPr>
      </p:pic>
      <p:pic>
        <p:nvPicPr>
          <p:cNvPr id="4099" name="Picture 3" descr="C:\Users\e.nurkisheva\Downloads\free-icon-discussion-507023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37819" y="3160508"/>
            <a:ext cx="588826" cy="588826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91000" y="2638694"/>
            <a:ext cx="288666" cy="289155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  <a:effectLst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91000" y="5081957"/>
            <a:ext cx="288666" cy="289155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  <a:effectLst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61694" y="6519446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1734499" y="6482724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0995" y="1305972"/>
            <a:ext cx="5534832" cy="645459"/>
          </a:xfrm>
          <a:prstGeom prst="rect">
            <a:avLst/>
          </a:prstGeom>
          <a:solidFill>
            <a:srgbClr val="36A4A4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000" b="1" spc="-6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kk-KZ" sz="2000" b="1" spc="-6" dirty="0">
                <a:solidFill>
                  <a:schemeClr val="bg1"/>
                </a:solidFill>
                <a:cs typeface="Arial" pitchFamily="34" charset="0"/>
              </a:rPr>
              <a:t>ҚОЛДАНЫСТАҒЫ ТЕТІК</a:t>
            </a:r>
            <a:endParaRPr lang="ru-RU" sz="2000" b="1" spc="-6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3018" y="2013358"/>
            <a:ext cx="5565109" cy="1689005"/>
          </a:xfrm>
          <a:prstGeom prst="rect">
            <a:avLst/>
          </a:prstGeom>
          <a:solidFill>
            <a:schemeClr val="bg1"/>
          </a:solidFill>
          <a:ln>
            <a:solidFill>
              <a:srgbClr val="36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Азаматтар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жеткізу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құқығы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заңсыз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шектелген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сотқа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жүгінеді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МАМ-де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өкілеттіктері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жоқ</a:t>
            </a:r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20070" y="1288111"/>
            <a:ext cx="5530264" cy="6514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ҚОЛДАНЫСТАҒЫ ТЕТІККЕ ТОЛЫҚТЫРУЛАР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6637" y="118900"/>
            <a:ext cx="12125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ЗАҢ ЖОБАСЫМЕН АҚПАРАТҚА ҚОЛ ЖЕТКІЗУ САЛАСЫНДА</a:t>
            </a:r>
          </a:p>
          <a:p>
            <a:pPr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БАҚЫЛАУДЫ КҮШЕЙТУ ҰСЫНЫЛАДЫ</a:t>
            </a:r>
          </a:p>
        </p:txBody>
      </p:sp>
      <p:sp>
        <p:nvSpPr>
          <p:cNvPr id="10242" name="AutoShape 2" descr="Аудиторский отчет исследования налоговых данных о продажах вектор плоский  мультфильм | Премиум век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Аудиторский отчет исследования налоговых данных о продажах вектор плоский мультфиль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Государственный контроль (надзор) в сфере образова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1357" y="3908678"/>
            <a:ext cx="5525874" cy="2585246"/>
          </a:xfrm>
          <a:prstGeom prst="rect">
            <a:avLst/>
          </a:prstGeom>
          <a:solidFill>
            <a:schemeClr val="bg1"/>
          </a:solidFill>
          <a:ln>
            <a:solidFill>
              <a:srgbClr val="36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органдардың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лауазымды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тұлғалары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бүгінде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негіз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жауапкершілікке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тартылады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 беруден заңсыз бас тарту;</a:t>
            </a:r>
          </a:p>
          <a:p>
            <a:pPr marL="285750" indent="-285750" algn="just">
              <a:buFontTx/>
              <a:buChar char="-"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ақпаратты «ҚБПҮ»-ге негізсіз жатқызу;</a:t>
            </a:r>
          </a:p>
          <a:p>
            <a:pPr marL="285750" indent="-285750" algn="just">
              <a:buFontTx/>
              <a:buChar char="-"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көрінеу жалған ақпарат беру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06123" y="3908678"/>
            <a:ext cx="5542980" cy="257404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МАМ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тарапынан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- </a:t>
            </a: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 пен азаматтардың ашық отырыстарға қолжетімділігін шектеген;</a:t>
            </a:r>
          </a:p>
          <a:p>
            <a:pPr algn="just">
              <a:buFontTx/>
              <a:buChar char="-"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ресми интернет-ресурста, «Ашық үкімет» порталдарында және т.б. міндетті ақпарат болмаған (жаңартылмаған) жағдайларда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органдардың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лауазымды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адамдары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жауаптылыққа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ӘҚБтК-нің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462-бабы)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тартылатын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болады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000" y="2638694"/>
            <a:ext cx="288666" cy="289155"/>
          </a:xfrm>
          <a:prstGeom prst="rect">
            <a:avLst/>
          </a:prstGeom>
          <a:ln>
            <a:solidFill>
              <a:srgbClr val="41A3A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1000" y="5051467"/>
            <a:ext cx="288666" cy="289155"/>
          </a:xfrm>
          <a:prstGeom prst="rect">
            <a:avLst/>
          </a:prstGeom>
          <a:ln>
            <a:solidFill>
              <a:srgbClr val="41A3A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" name="Плюс 8"/>
          <p:cNvSpPr/>
          <p:nvPr/>
        </p:nvSpPr>
        <p:spPr>
          <a:xfrm>
            <a:off x="5999949" y="2783271"/>
            <a:ext cx="422749" cy="432048"/>
          </a:xfrm>
          <a:prstGeom prst="mathPlus">
            <a:avLst/>
          </a:prstGeom>
          <a:solidFill>
            <a:schemeClr val="bg1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Плюс 28"/>
          <p:cNvSpPr/>
          <p:nvPr/>
        </p:nvSpPr>
        <p:spPr>
          <a:xfrm>
            <a:off x="6030302" y="4996182"/>
            <a:ext cx="422749" cy="432048"/>
          </a:xfrm>
          <a:prstGeom prst="mathPlus">
            <a:avLst/>
          </a:prstGeom>
          <a:solidFill>
            <a:schemeClr val="bg1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6519982" y="2017654"/>
            <a:ext cx="5530353" cy="16725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МАМ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мекемелерге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қатысты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профилактикалық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бақылауды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тоқсанына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рет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шағымдары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тексеруді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асыратын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болады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kk-KZ" sz="2000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5928" y="166979"/>
            <a:ext cx="11857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Cambria" pitchFamily="18" charset="0"/>
                <a:cs typeface="Arial" pitchFamily="34" charset="0"/>
              </a:rPr>
              <a:t>ЗАҢ ЖОБАСЫН ҚАБЫЛДАУДАН КҮТІЛЕТІН ОҢ ӘСЕРЛЕР</a:t>
            </a:r>
          </a:p>
        </p:txBody>
      </p:sp>
      <p:pic>
        <p:nvPicPr>
          <p:cNvPr id="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409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401524252"/>
              </p:ext>
            </p:extLst>
          </p:nvPr>
        </p:nvGraphicFramePr>
        <p:xfrm>
          <a:off x="-216145" y="1122840"/>
          <a:ext cx="12598929" cy="5213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10" descr="Казахстан стал 50-м государством-членом ГРЕК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7" y="1335417"/>
            <a:ext cx="2433393" cy="12931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www.rti-rating.org/wp-content/uploads/2018/07/access-info_logo1-e1423238554289-1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7" y="3113378"/>
            <a:ext cx="2433393" cy="12617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https://www.gov.kz/uploads/2020/10/1/f6b427f003b5bbc879420681b4a732ab_1280x72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8" y="4727774"/>
            <a:ext cx="2371192" cy="1510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488668"/>
            <a:ext cx="7143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/>
              <a:t>* ГРЕКО – </a:t>
            </a:r>
            <a:r>
              <a:rPr lang="ru-RU" sz="1600" i="1" dirty="0" err="1"/>
              <a:t>Сыбайлас</a:t>
            </a:r>
            <a:r>
              <a:rPr lang="ru-RU" sz="1600" i="1" dirty="0"/>
              <a:t> </a:t>
            </a:r>
            <a:r>
              <a:rPr lang="ru-RU" sz="1600" i="1" dirty="0" err="1"/>
              <a:t>жемқорлыққа</a:t>
            </a:r>
            <a:r>
              <a:rPr lang="ru-RU" sz="1600" i="1" dirty="0"/>
              <a:t> </a:t>
            </a:r>
            <a:r>
              <a:rPr lang="ru-RU" sz="1600" i="1" dirty="0" err="1"/>
              <a:t>қарсы</a:t>
            </a:r>
            <a:r>
              <a:rPr lang="ru-RU" sz="1600" i="1" dirty="0"/>
              <a:t> </a:t>
            </a:r>
            <a:r>
              <a:rPr lang="ru-RU" sz="1600" i="1" dirty="0" err="1"/>
              <a:t>күрес</a:t>
            </a:r>
            <a:r>
              <a:rPr lang="ru-RU" sz="1600" i="1" dirty="0"/>
              <a:t> </a:t>
            </a:r>
            <a:r>
              <a:rPr lang="ru-RU" sz="1600" i="1" dirty="0" err="1"/>
              <a:t>жөніндегі</a:t>
            </a:r>
            <a:r>
              <a:rPr lang="ru-RU" sz="1600" i="1" dirty="0"/>
              <a:t> </a:t>
            </a:r>
            <a:r>
              <a:rPr lang="ru-RU" sz="1600" i="1" dirty="0" err="1"/>
              <a:t>мемлекеттер</a:t>
            </a:r>
            <a:r>
              <a:rPr lang="ru-RU" sz="1600" i="1" dirty="0"/>
              <a:t> </a:t>
            </a:r>
            <a:r>
              <a:rPr lang="ru-RU" sz="1600" i="1"/>
              <a:t>тобы</a:t>
            </a:r>
            <a:endParaRPr lang="en-US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7409" y="692696"/>
            <a:ext cx="11953338" cy="867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10874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17844</TotalTime>
  <Words>666</Words>
  <Application>Microsoft Office PowerPoint</Application>
  <PresentationFormat>Произвольный</PresentationFormat>
  <Paragraphs>134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Nurkisheva_E</cp:lastModifiedBy>
  <cp:revision>1589</cp:revision>
  <cp:lastPrinted>2023-10-18T09:22:11Z</cp:lastPrinted>
  <dcterms:created xsi:type="dcterms:W3CDTF">2022-10-17T08:31:32Z</dcterms:created>
  <dcterms:modified xsi:type="dcterms:W3CDTF">2024-01-11T02:41:56Z</dcterms:modified>
</cp:coreProperties>
</file>