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</p:sldMasterIdLst>
  <p:notesMasterIdLst>
    <p:notesMasterId r:id="rId10"/>
  </p:notesMasterIdLst>
  <p:sldIdLst>
    <p:sldId id="907" r:id="rId2"/>
    <p:sldId id="978" r:id="rId3"/>
    <p:sldId id="983" r:id="rId4"/>
    <p:sldId id="984" r:id="rId5"/>
    <p:sldId id="970" r:id="rId6"/>
    <p:sldId id="985" r:id="rId7"/>
    <p:sldId id="981" r:id="rId8"/>
    <p:sldId id="271" r:id="rId9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841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0066CC"/>
    <a:srgbClr val="002E85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Стиль из темы 1 - акцент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651" autoAdjust="0"/>
    <p:restoredTop sz="84277" autoAdjust="0"/>
  </p:normalViewPr>
  <p:slideViewPr>
    <p:cSldViewPr>
      <p:cViewPr>
        <p:scale>
          <a:sx n="66" d="100"/>
          <a:sy n="66" d="100"/>
        </p:scale>
        <p:origin x="-2502" y="-1182"/>
      </p:cViewPr>
      <p:guideLst>
        <p:guide orient="horz" pos="2160"/>
        <p:guide pos="38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7" y="6"/>
            <a:ext cx="2945659" cy="496887"/>
          </a:xfrm>
          <a:prstGeom prst="rect">
            <a:avLst/>
          </a:prstGeom>
        </p:spPr>
        <p:txBody>
          <a:bodyPr vert="horz" lIns="91407" tIns="45703" rIns="91407" bIns="45703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67" y="6"/>
            <a:ext cx="2945659" cy="496887"/>
          </a:xfrm>
          <a:prstGeom prst="rect">
            <a:avLst/>
          </a:prstGeom>
        </p:spPr>
        <p:txBody>
          <a:bodyPr vert="horz" lIns="91407" tIns="45703" rIns="91407" bIns="45703" rtlCol="0"/>
          <a:lstStyle>
            <a:lvl1pPr algn="r">
              <a:defRPr sz="1200"/>
            </a:lvl1pPr>
          </a:lstStyle>
          <a:p>
            <a:fld id="{B2CF6EAE-4679-46CD-9FDB-B7606E7014E5}" type="datetimeFigureOut">
              <a:rPr lang="ru-RU" smtClean="0"/>
              <a:t>28.02.2024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7" tIns="45703" rIns="91407" bIns="45703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4891"/>
            <a:ext cx="5438140" cy="4467225"/>
          </a:xfrm>
          <a:prstGeom prst="rect">
            <a:avLst/>
          </a:prstGeom>
        </p:spPr>
        <p:txBody>
          <a:bodyPr vert="horz" lIns="91407" tIns="45703" rIns="91407" bIns="45703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7" y="9428174"/>
            <a:ext cx="2945659" cy="496886"/>
          </a:xfrm>
          <a:prstGeom prst="rect">
            <a:avLst/>
          </a:prstGeom>
        </p:spPr>
        <p:txBody>
          <a:bodyPr vert="horz" lIns="91407" tIns="45703" rIns="91407" bIns="45703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67" y="9428174"/>
            <a:ext cx="2945659" cy="496886"/>
          </a:xfrm>
          <a:prstGeom prst="rect">
            <a:avLst/>
          </a:prstGeom>
        </p:spPr>
        <p:txBody>
          <a:bodyPr vert="horz" lIns="91407" tIns="45703" rIns="91407" bIns="45703" rtlCol="0" anchor="b"/>
          <a:lstStyle>
            <a:lvl1pPr algn="r">
              <a:defRPr sz="1200"/>
            </a:lvl1pPr>
          </a:lstStyle>
          <a:p>
            <a:fld id="{E3589999-4064-4EE9-A597-C0070B9BA4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9590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415925" y="1250950"/>
            <a:ext cx="5989638" cy="3370263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21252">
              <a:defRPr/>
            </a:pPr>
            <a:endParaRPr lang="ru-RU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B38CDCB-91F1-47A3-A901-535821CE4D41}" type="slidenum">
              <a:rPr lang="ru-RU" altLang="ru-RU">
                <a:solidFill>
                  <a:srgbClr val="000000"/>
                </a:solidFill>
              </a:rPr>
              <a:pPr/>
              <a:t>1</a:t>
            </a:fld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2" name="Верхний колонтитул 1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4539886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89999-4064-4EE9-A597-C0070B9BA486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2678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89999-4064-4EE9-A597-C0070B9BA486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72090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89999-4064-4EE9-A597-C0070B9BA486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54855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89999-4064-4EE9-A597-C0070B9BA486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33045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0488" y="744538"/>
            <a:ext cx="6616700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589999-4064-4EE9-A597-C0070B9BA486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62678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g1303be3818b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4" name="Google Shape;644;g1303be3818b_0_112:notes"/>
          <p:cNvSpPr txBox="1">
            <a:spLocks noGrp="1"/>
          </p:cNvSpPr>
          <p:nvPr>
            <p:ph type="body" idx="1"/>
          </p:nvPr>
        </p:nvSpPr>
        <p:spPr>
          <a:xfrm>
            <a:off x="679768" y="4714400"/>
            <a:ext cx="5438140" cy="446627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180746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2251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94170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3161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Титульны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 userDrawn="1"/>
        </p:nvSpPr>
        <p:spPr>
          <a:xfrm>
            <a:off x="1" y="13"/>
            <a:ext cx="12192000" cy="338667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1" y="6489701"/>
            <a:ext cx="12192000" cy="368300"/>
          </a:xfrm>
          <a:prstGeom prst="rect">
            <a:avLst/>
          </a:prstGeom>
          <a:solidFill>
            <a:srgbClr val="0065B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 sz="180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" y="2697832"/>
            <a:ext cx="12191999" cy="14318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519"/>
            </a:lvl1pPr>
            <a:lvl2pPr marL="288754" indent="0" algn="ctr">
              <a:buNone/>
              <a:defRPr sz="1263"/>
            </a:lvl2pPr>
            <a:lvl3pPr marL="577506" indent="0" algn="ctr">
              <a:buNone/>
              <a:defRPr sz="1136"/>
            </a:lvl3pPr>
            <a:lvl4pPr marL="866258" indent="0" algn="ctr">
              <a:buNone/>
              <a:defRPr sz="1011"/>
            </a:lvl4pPr>
            <a:lvl5pPr marL="1155014" indent="0" algn="ctr">
              <a:buNone/>
              <a:defRPr sz="1011"/>
            </a:lvl5pPr>
            <a:lvl6pPr marL="1443764" indent="0" algn="ctr">
              <a:buNone/>
              <a:defRPr sz="1011"/>
            </a:lvl6pPr>
            <a:lvl7pPr marL="1732519" indent="0" algn="ctr">
              <a:buNone/>
              <a:defRPr sz="1011"/>
            </a:lvl7pPr>
            <a:lvl8pPr marL="2021269" indent="0" algn="ctr">
              <a:buNone/>
              <a:defRPr sz="1011"/>
            </a:lvl8pPr>
            <a:lvl9pPr marL="2310022" indent="0" algn="ctr">
              <a:buNone/>
              <a:defRPr sz="1011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1565328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8"/>
          <p:cNvSpPr txBox="1">
            <a:spLocks noGrp="1"/>
          </p:cNvSpPr>
          <p:nvPr>
            <p:ph type="title"/>
          </p:nvPr>
        </p:nvSpPr>
        <p:spPr>
          <a:xfrm>
            <a:off x="2771935" y="1249000"/>
            <a:ext cx="6648000" cy="4360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26506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610528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0551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8843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42029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0501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42295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185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049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28.02.2024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18115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  <p:sldLayoutId id="2147483675" r:id="rId12"/>
    <p:sldLayoutId id="2147483677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xclusive.kz/wp-content/uploads/2022/06/126352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239"/>
          <a:stretch/>
        </p:blipFill>
        <p:spPr bwMode="auto">
          <a:xfrm>
            <a:off x="19306" y="0"/>
            <a:ext cx="12192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-1" y="0"/>
            <a:ext cx="12182009" cy="6885363"/>
          </a:xfrm>
          <a:prstGeom prst="rect">
            <a:avLst/>
          </a:prstGeom>
          <a:solidFill>
            <a:srgbClr val="002060">
              <a:alpha val="57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42CDCEF1-7DD6-41BA-9912-ACC2076150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332656"/>
            <a:ext cx="8448939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ru-RU" alt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ДЕКРИМИНАЛИЗАЦИЯ</a:t>
            </a:r>
          </a:p>
          <a:p>
            <a:pPr>
              <a:defRPr/>
            </a:pPr>
            <a:r>
              <a:rPr lang="ru-RU" alt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ЭКОНОМИЧЕСКИХ </a:t>
            </a:r>
          </a:p>
          <a:p>
            <a:pPr>
              <a:defRPr/>
            </a:pPr>
            <a:r>
              <a:rPr lang="ru-RU" altLang="ru-RU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ПРЕСТУПЛЕНИЙ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98129256-E0F4-4781-B7C0-9C8214B22A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3352" y="6165304"/>
            <a:ext cx="333180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anchor="ctr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9056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defRPr/>
            </a:pP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Астана</a:t>
            </a:r>
            <a:r>
              <a:rPr lang="ru-RU" altLang="ru-RU" sz="14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altLang="ru-RU" sz="1400" b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2024 </a:t>
            </a:r>
            <a:r>
              <a:rPr lang="ru-RU" altLang="ru-RU" sz="1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</a:t>
            </a:r>
          </a:p>
        </p:txBody>
      </p:sp>
      <p:sp>
        <p:nvSpPr>
          <p:cNvPr id="8" name="object 11">
            <a:extLst>
              <a:ext uri="{FF2B5EF4-FFF2-40B4-BE49-F238E27FC236}">
                <a16:creationId xmlns="" xmlns:a16="http://schemas.microsoft.com/office/drawing/2014/main" id="{510EEF85-3743-4FAE-BF24-EF6399FCCF4C}"/>
              </a:ext>
            </a:extLst>
          </p:cNvPr>
          <p:cNvSpPr/>
          <p:nvPr/>
        </p:nvSpPr>
        <p:spPr>
          <a:xfrm>
            <a:off x="9552384" y="4343309"/>
            <a:ext cx="2068871" cy="1975883"/>
          </a:xfrm>
          <a:prstGeom prst="rect">
            <a:avLst/>
          </a:prstGeom>
          <a:blipFill>
            <a:blip r:embed="rId4" cstate="print">
              <a:biLevel thresh="75000"/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64229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6" descr="83,259 вагон, фотографии, рисунки, изображения, фотографии, без роялти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600"/>
          </a:p>
        </p:txBody>
      </p:sp>
      <p:sp>
        <p:nvSpPr>
          <p:cNvPr id="18" name="Google Shape;391;p45">
            <a:extLst>
              <a:ext uri="{FF2B5EF4-FFF2-40B4-BE49-F238E27FC236}">
                <a16:creationId xmlns="" xmlns:a16="http://schemas.microsoft.com/office/drawing/2014/main" id="{CF9B5DA7-512B-46A3-A588-7E998C03FF80}"/>
              </a:ext>
            </a:extLst>
          </p:cNvPr>
          <p:cNvSpPr txBox="1">
            <a:spLocks/>
          </p:cNvSpPr>
          <p:nvPr/>
        </p:nvSpPr>
        <p:spPr>
          <a:xfrm>
            <a:off x="940736" y="131520"/>
            <a:ext cx="4608512" cy="1043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9pPr>
          </a:lstStyle>
          <a:p>
            <a:pPr algn="l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ДЕКРИМИНАЛИЗАЦИЯ И </a:t>
            </a:r>
          </a:p>
          <a:p>
            <a:pPr algn="l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СМЯГЧЕНИЕ НАКАЗАНИЯ</a:t>
            </a:r>
            <a:endParaRPr lang="ru-RU" sz="20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372784" y="1124744"/>
            <a:ext cx="5299280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2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ПРЕСТУПЛЕНИЯМ</a:t>
            </a:r>
          </a:p>
          <a:p>
            <a:pPr lvl="0">
              <a:buSzPct val="100000"/>
            </a:pPr>
            <a:r>
              <a:rPr lang="ru-RU" sz="1600" b="1" dirty="0" smtClean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смягчено наказание</a:t>
            </a:r>
          </a:p>
          <a:p>
            <a:pPr lvl="0">
              <a:buSzPct val="100000"/>
            </a:pPr>
            <a:r>
              <a:rPr lang="ru-RU" sz="16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т. </a:t>
            </a:r>
            <a:r>
              <a:rPr lang="ru-RU" sz="16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217, 222, 225, 227, 234, 236, 239, 241-245, 247 </a:t>
            </a:r>
            <a:r>
              <a:rPr lang="ru-RU" sz="16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</a:t>
            </a:r>
            <a:endParaRPr lang="ru-RU" sz="16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Снижение – Бесплатные иконки: бизнес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5370" y="1197675"/>
            <a:ext cx="704253" cy="7042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bject 11">
            <a:extLst>
              <a:ext uri="{FF2B5EF4-FFF2-40B4-BE49-F238E27FC236}">
                <a16:creationId xmlns="" xmlns:a16="http://schemas.microsoft.com/office/drawing/2014/main" id="{510EEF85-3743-4FAE-BF24-EF6399FCCF4C}"/>
              </a:ext>
            </a:extLst>
          </p:cNvPr>
          <p:cNvSpPr/>
          <p:nvPr/>
        </p:nvSpPr>
        <p:spPr>
          <a:xfrm>
            <a:off x="44196" y="160338"/>
            <a:ext cx="873379" cy="840905"/>
          </a:xfrm>
          <a:prstGeom prst="rect">
            <a:avLst/>
          </a:prstGeom>
          <a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2052" name="Picture 4" descr="Свобода – Бесплатные иконки: разнообразный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25916" y="1178343"/>
            <a:ext cx="677794" cy="6777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1349623" y="2661052"/>
            <a:ext cx="515685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2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ПРЕСТУПЛЕНИЯМ</a:t>
            </a:r>
          </a:p>
          <a:p>
            <a:pPr lvl="0">
              <a:buSzPct val="100000"/>
            </a:pPr>
            <a:r>
              <a:rPr lang="ru-RU" sz="1600" b="1" dirty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sz="1600" b="1" dirty="0" smtClean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овершенных впервые предусмотрено освобождение от наказания при условии возмещения ущерба</a:t>
            </a:r>
          </a:p>
          <a:p>
            <a:pPr lvl="0">
              <a:buSzPct val="100000"/>
            </a:pPr>
            <a:r>
              <a:rPr lang="ru-RU" sz="16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214, 219, 221, 222, 233, 241, 243, 244, 245 УК</a:t>
            </a:r>
          </a:p>
        </p:txBody>
      </p:sp>
      <p:sp>
        <p:nvSpPr>
          <p:cNvPr id="23" name="Прямоугольник 22"/>
          <p:cNvSpPr/>
          <p:nvPr/>
        </p:nvSpPr>
        <p:spPr>
          <a:xfrm>
            <a:off x="7497058" y="1132047"/>
            <a:ext cx="392753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2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ПРЕСТУПЛЕНИЯМ</a:t>
            </a:r>
          </a:p>
          <a:p>
            <a:pPr lvl="0">
              <a:buSzPct val="100000"/>
            </a:pPr>
            <a:r>
              <a:rPr lang="ru-RU" sz="1600" b="1" dirty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1600" b="1" dirty="0" smtClean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сключена уголовная ответственность</a:t>
            </a:r>
          </a:p>
          <a:p>
            <a:pPr lvl="0">
              <a:buSzPct val="100000"/>
            </a:pPr>
            <a:r>
              <a:rPr lang="ru-RU" sz="16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215, 235, 240 УК</a:t>
            </a:r>
          </a:p>
        </p:txBody>
      </p:sp>
      <p:pic>
        <p:nvPicPr>
          <p:cNvPr id="2054" name="Picture 6" descr="Возврат денег – Бесплатные иконки: бизнес и финансы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134" y="2753622"/>
            <a:ext cx="664489" cy="664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Прямоугольник 24"/>
          <p:cNvSpPr/>
          <p:nvPr/>
        </p:nvSpPr>
        <p:spPr>
          <a:xfrm>
            <a:off x="7497058" y="2880805"/>
            <a:ext cx="3744654" cy="16927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sz="32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ПРЕСТУПЛЕНИЯМ</a:t>
            </a:r>
          </a:p>
          <a:p>
            <a:pPr lvl="0">
              <a:buSzPct val="100000"/>
            </a:pPr>
            <a:r>
              <a:rPr lang="ru-RU" sz="1600" b="1" dirty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увеличены пороги наступления уголовной </a:t>
            </a:r>
            <a:r>
              <a:rPr lang="ru-RU" sz="1600" b="1" dirty="0" smtClean="0">
                <a:solidFill>
                  <a:srgbClr val="3399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ответственности</a:t>
            </a:r>
          </a:p>
          <a:p>
            <a:pPr lvl="0">
              <a:buSzPct val="100000"/>
            </a:pPr>
            <a:r>
              <a:rPr lang="ru-RU" sz="16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</a:t>
            </a:r>
            <a:r>
              <a:rPr lang="ru-RU" sz="16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234 и 245 УК</a:t>
            </a:r>
          </a:p>
        </p:txBody>
      </p:sp>
      <p:sp>
        <p:nvSpPr>
          <p:cNvPr id="26" name="Прямоугольник 25"/>
          <p:cNvSpPr/>
          <p:nvPr/>
        </p:nvSpPr>
        <p:spPr>
          <a:xfrm>
            <a:off x="3788427" y="4705793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buSzPct val="100000"/>
            </a:pPr>
            <a:r>
              <a:rPr lang="ru-RU" sz="66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70% </a:t>
            </a:r>
            <a:endParaRPr lang="ru-RU" sz="6600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SzPct val="100000"/>
            </a:pPr>
            <a:r>
              <a:rPr lang="ru-RU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ДЕЛ </a:t>
            </a:r>
            <a:r>
              <a:rPr lang="ru-RU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ЗАРЕГИСТРИРОВАНЫ</a:t>
            </a:r>
          </a:p>
          <a:p>
            <a:pPr algn="ctr">
              <a:buSzPct val="100000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 </a:t>
            </a: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189, 190, 197, 214, 216, 217, 218, 231, 233, 234, 307 УК </a:t>
            </a:r>
          </a:p>
        </p:txBody>
      </p:sp>
      <p:pic>
        <p:nvPicPr>
          <p:cNvPr id="2058" name="Picture 10" descr="Увеличение – Бесплатные иконки: бизнес и финансы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8534" y="2924256"/>
            <a:ext cx="631309" cy="6313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5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6" descr="83,259 вагон, фотографии, рисунки, изображения, фотографии, без роялти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600"/>
          </a:p>
        </p:txBody>
      </p:sp>
      <p:sp>
        <p:nvSpPr>
          <p:cNvPr id="18" name="Google Shape;391;p45">
            <a:extLst>
              <a:ext uri="{FF2B5EF4-FFF2-40B4-BE49-F238E27FC236}">
                <a16:creationId xmlns="" xmlns:a16="http://schemas.microsoft.com/office/drawing/2014/main" id="{CF9B5DA7-512B-46A3-A588-7E998C03FF80}"/>
              </a:ext>
            </a:extLst>
          </p:cNvPr>
          <p:cNvSpPr txBox="1">
            <a:spLocks/>
          </p:cNvSpPr>
          <p:nvPr/>
        </p:nvSpPr>
        <p:spPr>
          <a:xfrm>
            <a:off x="940736" y="131520"/>
            <a:ext cx="4608512" cy="1043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9pPr>
          </a:lstStyle>
          <a:p>
            <a:pPr algn="l">
              <a:buSzPct val="100000"/>
            </a:pPr>
            <a:r>
              <a:rPr lang="ru-RU" sz="4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219 УК</a:t>
            </a:r>
            <a:endParaRPr lang="ru-RU" sz="40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="" xmlns:a16="http://schemas.microsoft.com/office/drawing/2014/main" id="{510EEF85-3743-4FAE-BF24-EF6399FCCF4C}"/>
              </a:ext>
            </a:extLst>
          </p:cNvPr>
          <p:cNvSpPr/>
          <p:nvPr/>
        </p:nvSpPr>
        <p:spPr>
          <a:xfrm>
            <a:off x="44196" y="160338"/>
            <a:ext cx="873379" cy="840905"/>
          </a:xfrm>
          <a:prstGeom prst="rect">
            <a:avLst/>
          </a:prstGeom>
          <a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9093" y="1169667"/>
            <a:ext cx="5156852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исключить уголовную ответственность по ст. 219 УК </a:t>
            </a:r>
          </a:p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(без перенесения в КоАП)</a:t>
            </a:r>
            <a:endParaRPr lang="ru-RU" sz="14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69048" y="2868769"/>
            <a:ext cx="515685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ПРИЧИНЫ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55142" y="3442891"/>
            <a:ext cx="39311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обоснованность кредитования или субсидирования проверяются регуляторами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763189" y="4425478"/>
            <a:ext cx="34687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споры разрешаются в рамках гражданского судопроизводства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1763189" y="5517232"/>
            <a:ext cx="39727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обстоятельства сделки устанавливаются после регистрации в ЕРДР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89220" y="3548795"/>
            <a:ext cx="711522" cy="711522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57864" y="4531381"/>
            <a:ext cx="711523" cy="711523"/>
          </a:xfrm>
          <a:prstGeom prst="rect">
            <a:avLst/>
          </a:prstGeom>
        </p:spPr>
      </p:pic>
      <p:pic>
        <p:nvPicPr>
          <p:cNvPr id="3078" name="Picture 6" descr="Детектив – Бесплатные иконки: Инструменты и посуда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7153" y="5632102"/>
            <a:ext cx="693589" cy="69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Прямоугольник 32"/>
          <p:cNvSpPr/>
          <p:nvPr/>
        </p:nvSpPr>
        <p:spPr>
          <a:xfrm>
            <a:off x="6249031" y="1169667"/>
            <a:ext cx="515685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 ДЛЯ ПРЕКРАЩЕНИЯ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6249031" y="1650569"/>
            <a:ext cx="467150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недобросовестное исполнение </a:t>
            </a: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обязательств контрагентами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249031" y="2433662"/>
            <a:ext cx="34687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установление фактического приобретения имущества </a:t>
            </a: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следственным </a:t>
            </a: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путем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312024" y="3705585"/>
            <a:ext cx="3240360" cy="28917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16080" y="4072628"/>
            <a:ext cx="2687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если в деяниях бизнесмена усматриваются признаки обмана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то </a:t>
            </a:r>
            <a:r>
              <a:rPr lang="ru-RU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они будут квалифицированы как </a:t>
            </a:r>
            <a:r>
              <a:rPr lang="ru-RU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хищение </a:t>
            </a:r>
            <a:endParaRPr lang="ru-RU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34723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6" descr="83,259 вагон, фотографии, рисунки, изображения, фотографии, без роялти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600"/>
          </a:p>
        </p:txBody>
      </p:sp>
      <p:sp>
        <p:nvSpPr>
          <p:cNvPr id="18" name="Google Shape;391;p45">
            <a:extLst>
              <a:ext uri="{FF2B5EF4-FFF2-40B4-BE49-F238E27FC236}">
                <a16:creationId xmlns="" xmlns:a16="http://schemas.microsoft.com/office/drawing/2014/main" id="{CF9B5DA7-512B-46A3-A588-7E998C03FF80}"/>
              </a:ext>
            </a:extLst>
          </p:cNvPr>
          <p:cNvSpPr txBox="1">
            <a:spLocks/>
          </p:cNvSpPr>
          <p:nvPr/>
        </p:nvSpPr>
        <p:spPr>
          <a:xfrm>
            <a:off x="940736" y="131520"/>
            <a:ext cx="4608512" cy="1043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9pPr>
          </a:lstStyle>
          <a:p>
            <a:pPr algn="l">
              <a:buSzPct val="100000"/>
            </a:pPr>
            <a:r>
              <a:rPr lang="ru-RU" sz="4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241 УК</a:t>
            </a:r>
            <a:endParaRPr lang="ru-RU" sz="40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="" xmlns:a16="http://schemas.microsoft.com/office/drawing/2014/main" id="{510EEF85-3743-4FAE-BF24-EF6399FCCF4C}"/>
              </a:ext>
            </a:extLst>
          </p:cNvPr>
          <p:cNvSpPr/>
          <p:nvPr/>
        </p:nvSpPr>
        <p:spPr>
          <a:xfrm>
            <a:off x="44196" y="160338"/>
            <a:ext cx="873379" cy="840905"/>
          </a:xfrm>
          <a:prstGeom prst="rect">
            <a:avLst/>
          </a:prstGeom>
          <a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99093" y="1169667"/>
            <a:ext cx="5156852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исключить уголовную ответственность по ст. 241 УК </a:t>
            </a:r>
          </a:p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(с перенесением в КоАП)</a:t>
            </a:r>
            <a:endParaRPr lang="ru-RU" sz="14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869048" y="2868769"/>
            <a:ext cx="515685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ПРИЧИНЫ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55142" y="3442891"/>
            <a:ext cx="3931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риск вовлечения добросовестного предпринимателя в орбиту уголовного преследования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6249031" y="1113697"/>
            <a:ext cx="515685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СУТЬ ПРЕДЛОЖЕНИЯ</a:t>
            </a:r>
            <a:endParaRPr lang="ru-RU" sz="2000" b="1" dirty="0" smtClean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6249031" y="1650569"/>
            <a:ext cx="3468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Перенос нормы в ч. 6 ст. 239 КоАП 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249031" y="2433662"/>
            <a:ext cx="34687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Обозначить специальным субъектом бухгалтера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465554" y="3503907"/>
            <a:ext cx="3240360" cy="2891767"/>
          </a:xfrm>
          <a:prstGeom prst="ellipse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6888088" y="3934127"/>
            <a:ext cx="268796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Работа по расследованию «</a:t>
            </a:r>
            <a:r>
              <a:rPr lang="ru-RU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обнальных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схем, уклонению по уплате налогов будет продолжена в рамках </a:t>
            </a:r>
            <a:r>
              <a:rPr lang="ru-RU" sz="16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ст.ст</a:t>
            </a:r>
            <a:r>
              <a:rPr lang="ru-RU" sz="16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216, 244, 245 УК</a:t>
            </a:r>
            <a:endParaRPr lang="ru-RU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098" name="Picture 2" descr="Допрос – Бесплатные иконки: разнообразный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5581" y="3349051"/>
            <a:ext cx="785161" cy="7851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99996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6" descr="83,259 вагон, фотографии, рисунки, изображения, фотографии, без роялти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60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2763129"/>
              </p:ext>
            </p:extLst>
          </p:nvPr>
        </p:nvGraphicFramePr>
        <p:xfrm>
          <a:off x="7032104" y="1918188"/>
          <a:ext cx="4328940" cy="201280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329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56188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5375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40604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rgbClr val="00206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было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стало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1509"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крупный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5 тыс. МРП</a:t>
                      </a:r>
                      <a:endParaRPr lang="ru-RU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тыс. МРП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20688">
                <a:tc>
                  <a:txBody>
                    <a:bodyPr/>
                    <a:lstStyle/>
                    <a:p>
                      <a:pPr algn="ctr"/>
                      <a:endParaRPr lang="ru-RU" sz="6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особо крупный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тыс.</a:t>
                      </a:r>
                      <a:r>
                        <a:rPr lang="ru-RU" sz="1400" b="1" baseline="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sz="1400" b="1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МРП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 тыс. МРП </a:t>
                      </a:r>
                      <a:endParaRPr lang="ru-RU" sz="1400" b="1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33" name="Таблица 3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8437069"/>
              </p:ext>
            </p:extLst>
          </p:nvPr>
        </p:nvGraphicFramePr>
        <p:xfrm>
          <a:off x="7032104" y="5149590"/>
          <a:ext cx="4320480" cy="115630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111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3739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57196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32791">
                <a:tc>
                  <a:txBody>
                    <a:bodyPr/>
                    <a:lstStyle/>
                    <a:p>
                      <a:endParaRPr lang="ru-RU" sz="1400" b="0" dirty="0">
                        <a:solidFill>
                          <a:srgbClr val="0066CC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было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стало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51509">
                <a:tc>
                  <a:txBody>
                    <a:bodyPr/>
                    <a:lstStyle/>
                    <a:p>
                      <a:pPr algn="ctr"/>
                      <a:endParaRPr lang="ru-RU" sz="1400" b="1" dirty="0" smtClean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2060"/>
                          </a:solidFill>
                          <a:latin typeface="Arial Black" panose="020B0A04020102020204" pitchFamily="34" charset="0"/>
                          <a:cs typeface="Arial" panose="020B0604020202020204" pitchFamily="34" charset="0"/>
                        </a:rPr>
                        <a:t>крупный</a:t>
                      </a:r>
                      <a:endParaRPr lang="ru-RU" sz="1400" b="1" dirty="0">
                        <a:solidFill>
                          <a:srgbClr val="002060"/>
                        </a:solidFill>
                        <a:latin typeface="Arial Black" panose="020B0A040201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 тыс.</a:t>
                      </a:r>
                      <a:r>
                        <a:rPr lang="ru-RU" sz="1400" b="1" kern="1200" baseline="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МРП</a:t>
                      </a:r>
                      <a:endParaRPr lang="ru-RU" sz="1400" b="1" kern="120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rgbClr val="00B0F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 тыс. МРП</a:t>
                      </a:r>
                      <a:endParaRPr lang="ru-RU" sz="1400" b="1" kern="1200" dirty="0">
                        <a:solidFill>
                          <a:srgbClr val="00B0F0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7902997" y="838068"/>
            <a:ext cx="228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buSzPct val="100000"/>
            </a:pPr>
            <a:r>
              <a:rPr lang="ru-RU" sz="20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234 УК </a:t>
            </a:r>
          </a:p>
          <a:p>
            <a:pPr lvl="0" algn="ctr">
              <a:buSzPct val="100000"/>
            </a:pPr>
            <a:r>
              <a:rPr lang="ru-RU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экономическая </a:t>
            </a:r>
          </a:p>
          <a:p>
            <a:pPr lvl="0" algn="ctr">
              <a:buSzPct val="100000"/>
            </a:pPr>
            <a:r>
              <a:rPr lang="ru-RU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контрабанда</a:t>
            </a:r>
            <a:endParaRPr lang="ru-RU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443929" y="4035114"/>
            <a:ext cx="309634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SzPct val="100000"/>
            </a:pPr>
            <a:r>
              <a:rPr lang="ru-RU" sz="20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статья 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236 </a:t>
            </a:r>
            <a:r>
              <a:rPr lang="ru-RU" sz="20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 </a:t>
            </a:r>
          </a:p>
          <a:p>
            <a:pPr lvl="0" algn="ctr">
              <a:buSzPct val="100000"/>
            </a:pPr>
            <a:r>
              <a:rPr lang="ru-RU" sz="2000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уклонение от уплаты </a:t>
            </a: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таможенных пошлин</a:t>
            </a:r>
            <a:endParaRPr lang="ru-RU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510EEF85-3743-4FAE-BF24-EF6399FCCF4C}"/>
              </a:ext>
            </a:extLst>
          </p:cNvPr>
          <p:cNvSpPr/>
          <p:nvPr/>
        </p:nvSpPr>
        <p:spPr>
          <a:xfrm>
            <a:off x="191344" y="129892"/>
            <a:ext cx="873379" cy="840905"/>
          </a:xfrm>
          <a:prstGeom prst="rect">
            <a:avLst/>
          </a:prstGeom>
          <a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20" name="Google Shape;391;p45">
            <a:extLst>
              <a:ext uri="{FF2B5EF4-FFF2-40B4-BE49-F238E27FC236}">
                <a16:creationId xmlns="" xmlns:a16="http://schemas.microsoft.com/office/drawing/2014/main" id="{CF9B5DA7-512B-46A3-A588-7E998C03FF80}"/>
              </a:ext>
            </a:extLst>
          </p:cNvPr>
          <p:cNvSpPr txBox="1">
            <a:spLocks/>
          </p:cNvSpPr>
          <p:nvPr/>
        </p:nvSpPr>
        <p:spPr>
          <a:xfrm>
            <a:off x="1119590" y="230201"/>
            <a:ext cx="8329304" cy="6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9pPr>
          </a:lstStyle>
          <a:p>
            <a:pPr algn="l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ПРАВОНАРУШЕНИЯ В СФЕРЕ ТАМОЖНИ</a:t>
            </a:r>
            <a:endParaRPr lang="ru-RU" sz="20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99093" y="1169667"/>
            <a:ext cx="5156852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увеличить порог наступления уголовной ответственности</a:t>
            </a:r>
          </a:p>
          <a:p>
            <a:pPr lvl="0">
              <a:buSzPct val="100000"/>
            </a:pP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(без изменений в КоАП)</a:t>
            </a:r>
            <a:endParaRPr lang="ru-RU" sz="14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69048" y="2868769"/>
            <a:ext cx="5156852" cy="40011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ПРИЧИНЫ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1755142" y="3442891"/>
            <a:ext cx="39311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оддержка малого и среднего бизнеса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122" name="Picture 2" descr="Предприниматель – Бесплатные иконки: бизнес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057" y="3394297"/>
            <a:ext cx="743518" cy="743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0573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16" descr="83,259 вагон, фотографии, рисунки, изображения, фотографии, без роялти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600"/>
          </a:p>
        </p:txBody>
      </p:sp>
      <p:sp>
        <p:nvSpPr>
          <p:cNvPr id="18" name="Google Shape;391;p45">
            <a:extLst>
              <a:ext uri="{FF2B5EF4-FFF2-40B4-BE49-F238E27FC236}">
                <a16:creationId xmlns="" xmlns:a16="http://schemas.microsoft.com/office/drawing/2014/main" id="{CF9B5DA7-512B-46A3-A588-7E998C03FF80}"/>
              </a:ext>
            </a:extLst>
          </p:cNvPr>
          <p:cNvSpPr txBox="1">
            <a:spLocks/>
          </p:cNvSpPr>
          <p:nvPr/>
        </p:nvSpPr>
        <p:spPr>
          <a:xfrm>
            <a:off x="951168" y="216786"/>
            <a:ext cx="10771888" cy="1043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9pPr>
          </a:lstStyle>
          <a:p>
            <a:pPr algn="l">
              <a:buSzPct val="100000"/>
            </a:pPr>
            <a:r>
              <a:rPr lang="ru-RU" sz="32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СФЕРЕ НАЛОГОВЫХ ПРЕСТУПЛЕНИЙ</a:t>
            </a:r>
            <a:endParaRPr lang="ru-RU" sz="28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object 11">
            <a:extLst>
              <a:ext uri="{FF2B5EF4-FFF2-40B4-BE49-F238E27FC236}">
                <a16:creationId xmlns="" xmlns:a16="http://schemas.microsoft.com/office/drawing/2014/main" id="{510EEF85-3743-4FAE-BF24-EF6399FCCF4C}"/>
              </a:ext>
            </a:extLst>
          </p:cNvPr>
          <p:cNvSpPr/>
          <p:nvPr/>
        </p:nvSpPr>
        <p:spPr>
          <a:xfrm>
            <a:off x="44196" y="160338"/>
            <a:ext cx="873379" cy="840905"/>
          </a:xfrm>
          <a:prstGeom prst="rect">
            <a:avLst/>
          </a:prstGeom>
          <a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951168" y="1198337"/>
            <a:ext cx="9105272" cy="1015663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2000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ПРЕДЛОЖЕНИЕ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>
              <a:buSzPct val="100000"/>
            </a:pPr>
            <a:r>
              <a:rPr lang="ru-RU" sz="2000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 для регистрации дел в сфере налоговых </a:t>
            </a:r>
            <a:r>
              <a:rPr lang="ru-RU" sz="20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преступлений при условии:</a:t>
            </a:r>
            <a:endParaRPr lang="ru-RU" sz="14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73493" y="2707486"/>
            <a:ext cx="39311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без акта либо заключения, указывающих на наличие признаков уголовного правонарушения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7169168" y="2590812"/>
            <a:ext cx="346871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обжаловании актов в вышестоящем органе либо в суде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4511824" y="4002961"/>
            <a:ext cx="397277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 полном добровольном погашении начисленных сумм </a:t>
            </a:r>
            <a:r>
              <a:rPr lang="ru-RU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налогов*</a:t>
            </a:r>
            <a:endParaRPr lang="ru-RU" sz="12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463841" y="2622375"/>
            <a:ext cx="711523" cy="711523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917575" y="5410688"/>
            <a:ext cx="5156852" cy="369332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ru-RU" sz="1600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ИСКЛЮЧЕНИЕ</a:t>
            </a:r>
            <a:endParaRPr lang="ru-RU" dirty="0" smtClean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962571" y="5664398"/>
            <a:ext cx="582363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sz="1400" dirty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когда начисления произведены по сделкам без фактического выполнения работ, оказания услуг, отгрузки товаров, либо непредставления декларации</a:t>
            </a:r>
            <a:endParaRPr lang="ru-RU" sz="1050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6" descr="Возврат денег – Бесплатные иконки: бизнес и финансы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0015" y="4084671"/>
            <a:ext cx="664489" cy="6644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Налог – Бесплатные иконки: бизнес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9904" y="2820553"/>
            <a:ext cx="693589" cy="693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35985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О нас | Системы для бизнеса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096" y="4302085"/>
            <a:ext cx="4699320" cy="23384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7" name="Прямоугольник 26"/>
          <p:cNvSpPr/>
          <p:nvPr/>
        </p:nvSpPr>
        <p:spPr>
          <a:xfrm>
            <a:off x="-10459" y="0"/>
            <a:ext cx="12192000" cy="6858000"/>
          </a:xfrm>
          <a:prstGeom prst="rect">
            <a:avLst/>
          </a:prstGeom>
          <a:solidFill>
            <a:schemeClr val="bg1">
              <a:alpha val="57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AutoShape 16" descr="83,259 вагон, фотографии, рисунки, изображения, фотографии, без роялти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sz="1600"/>
          </a:p>
        </p:txBody>
      </p:sp>
      <p:sp>
        <p:nvSpPr>
          <p:cNvPr id="11" name="object 11">
            <a:extLst>
              <a:ext uri="{FF2B5EF4-FFF2-40B4-BE49-F238E27FC236}">
                <a16:creationId xmlns="" xmlns:a16="http://schemas.microsoft.com/office/drawing/2014/main" id="{510EEF85-3743-4FAE-BF24-EF6399FCCF4C}"/>
              </a:ext>
            </a:extLst>
          </p:cNvPr>
          <p:cNvSpPr/>
          <p:nvPr/>
        </p:nvSpPr>
        <p:spPr>
          <a:xfrm>
            <a:off x="285993" y="216380"/>
            <a:ext cx="873379" cy="840905"/>
          </a:xfrm>
          <a:prstGeom prst="rect">
            <a:avLst/>
          </a:prstGeom>
          <a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8" name="Google Shape;391;p45">
            <a:extLst>
              <a:ext uri="{FF2B5EF4-FFF2-40B4-BE49-F238E27FC236}">
                <a16:creationId xmlns="" xmlns:a16="http://schemas.microsoft.com/office/drawing/2014/main" id="{CF9B5DA7-512B-46A3-A588-7E998C03FF80}"/>
              </a:ext>
            </a:extLst>
          </p:cNvPr>
          <p:cNvSpPr txBox="1">
            <a:spLocks/>
          </p:cNvSpPr>
          <p:nvPr/>
        </p:nvSpPr>
        <p:spPr>
          <a:xfrm>
            <a:off x="1199456" y="428930"/>
            <a:ext cx="8329304" cy="4669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8569" tIns="68569" rIns="68569" bIns="68569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300"/>
              <a:buFont typeface="Khand"/>
              <a:buNone/>
              <a:defRPr sz="3300" b="0" i="0" u="none" strike="noStrike" cap="none">
                <a:solidFill>
                  <a:schemeClr val="dk1"/>
                </a:solidFill>
                <a:latin typeface="Khand"/>
                <a:ea typeface="Khand"/>
                <a:cs typeface="Khand"/>
                <a:sym typeface="Khand"/>
              </a:defRPr>
            </a:lvl9pPr>
          </a:lstStyle>
          <a:p>
            <a:pPr algn="l">
              <a:buSzPct val="100000"/>
            </a:pPr>
            <a:r>
              <a:rPr lang="ru-RU" sz="24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ПРЕДЛОЖЕНИЯ ПО ПОД/ФТ</a:t>
            </a:r>
            <a:endParaRPr lang="ru-RU" sz="20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 descr="Галочка – Бесплатные иконки: интерфейс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2">
                <a:lumMod val="40000"/>
                <a:lumOff val="6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017" y="1587744"/>
            <a:ext cx="484313" cy="48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501297" y="1637061"/>
            <a:ext cx="4835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исключить излишние нормы </a:t>
            </a:r>
            <a:r>
              <a:rPr lang="ru-RU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ПОД/ФТ</a:t>
            </a:r>
            <a:endParaRPr lang="ru-RU" sz="16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769500" y="3191606"/>
            <a:ext cx="503354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установить цель, задачи и принципы законодательства о ПОД/ФТ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432330" y="4302085"/>
            <a:ext cx="533717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ru-RU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установить за МЦРИАП функции государственного контроля в сфере ПОД/ФТ за лицами, осуществляющими выпуск и обращение обеспеченных цифровых активов</a:t>
            </a:r>
            <a:endParaRPr lang="ru-RU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1" name="Picture 2" descr="Галочка – Бесплатные иконки: интерфейс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2">
                <a:lumMod val="40000"/>
                <a:lumOff val="6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5541" y="3269843"/>
            <a:ext cx="484313" cy="48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" name="Picture 2" descr="Галочка – Бесплатные иконки: интерфейс"/>
          <p:cNvPicPr>
            <a:picLocks noChangeAspect="1" noChangeArrowheads="1"/>
          </p:cNvPicPr>
          <p:nvPr/>
        </p:nvPicPr>
        <p:blipFill>
          <a:blip r:embed="rId6" cstate="print">
            <a:duotone>
              <a:prstClr val="black"/>
              <a:schemeClr val="accent2">
                <a:lumMod val="40000"/>
                <a:lumOff val="60000"/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6852" y="4302085"/>
            <a:ext cx="484313" cy="4843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Прямоугольник 19"/>
          <p:cNvSpPr/>
          <p:nvPr/>
        </p:nvSpPr>
        <p:spPr>
          <a:xfrm>
            <a:off x="1523834" y="1943322"/>
            <a:ext cx="39311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SzPct val="100000"/>
            </a:pPr>
            <a:r>
              <a:rPr lang="ru-RU" b="1" dirty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утверждение некоторых правовых актов перенести в Положение </a:t>
            </a:r>
            <a:r>
              <a:rPr lang="ru-RU" b="1" dirty="0" smtClean="0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АФМ</a:t>
            </a:r>
            <a:endParaRPr lang="ru-RU" sz="1200" b="1" dirty="0">
              <a:solidFill>
                <a:srgbClr val="00B0F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0891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" name="Google Shape;646;p52"/>
          <p:cNvSpPr txBox="1">
            <a:spLocks noGrp="1"/>
          </p:cNvSpPr>
          <p:nvPr>
            <p:ph type="title"/>
          </p:nvPr>
        </p:nvSpPr>
        <p:spPr>
          <a:xfrm>
            <a:off x="3526609" y="2469705"/>
            <a:ext cx="5004048" cy="199504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Autofit/>
          </a:bodyPr>
          <a:lstStyle/>
          <a:p>
            <a:r>
              <a:rPr lang="ru-RU" sz="3600" b="1" dirty="0" smtClean="0">
                <a:solidFill>
                  <a:srgbClr val="002E85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БЛАГОДАРИМ ЗА ВНИМАНИЕ</a:t>
            </a:r>
            <a:endParaRPr lang="ru-RU" sz="3600" b="1" dirty="0">
              <a:solidFill>
                <a:srgbClr val="002E85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11">
            <a:extLst>
              <a:ext uri="{FF2B5EF4-FFF2-40B4-BE49-F238E27FC236}">
                <a16:creationId xmlns="" xmlns:a16="http://schemas.microsoft.com/office/drawing/2014/main" id="{510EEF85-3743-4FAE-BF24-EF6399FCCF4C}"/>
              </a:ext>
            </a:extLst>
          </p:cNvPr>
          <p:cNvSpPr/>
          <p:nvPr/>
        </p:nvSpPr>
        <p:spPr>
          <a:xfrm>
            <a:off x="5375921" y="1556793"/>
            <a:ext cx="1305427" cy="1272953"/>
          </a:xfrm>
          <a:prstGeom prst="rect">
            <a:avLst/>
          </a:prstGeom>
          <a:blipFill>
            <a:blip r:embed="rId3" cstate="print">
              <a:duotone>
                <a:schemeClr val="accent5">
                  <a:shade val="45000"/>
                  <a:satMod val="135000"/>
                </a:schemeClr>
                <a:prstClr val="white"/>
              </a:duotone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artisticGlass/>
                      </a14:imgEffect>
                      <a14:imgEffect>
                        <a14:colorTemperature colorTemp="5900"/>
                      </a14:imgEffect>
                      <a14:imgEffect>
                        <a14:brightnessContrast bright="-40000" contrast="20000"/>
                      </a14:imgEffect>
                    </a14:imgLayer>
                  </a14:imgProps>
                </a:ext>
              </a:extLst>
            </a:blip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685783">
              <a:defRPr/>
            </a:pPr>
            <a:endParaRPr sz="900" dirty="0">
              <a:solidFill>
                <a:prstClr val="black"/>
              </a:solidFill>
              <a:latin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97252</TotalTime>
  <Words>444</Words>
  <Application>Microsoft Office PowerPoint</Application>
  <PresentationFormat>Произвольный</PresentationFormat>
  <Paragraphs>93</Paragraphs>
  <Slides>8</Slides>
  <Notes>7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БЛАГОДАРИМ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Ерден Жума</dc:creator>
  <cp:lastModifiedBy>Айман Мусажанова</cp:lastModifiedBy>
  <cp:revision>1958</cp:revision>
  <cp:lastPrinted>2024-02-28T07:49:35Z</cp:lastPrinted>
  <dcterms:created xsi:type="dcterms:W3CDTF">2019-06-19T04:04:48Z</dcterms:created>
  <dcterms:modified xsi:type="dcterms:W3CDTF">2024-02-28T08:10:58Z</dcterms:modified>
</cp:coreProperties>
</file>