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14"/>
  </p:notesMasterIdLst>
  <p:sldIdLst>
    <p:sldId id="256" r:id="rId5"/>
    <p:sldId id="663" r:id="rId6"/>
    <p:sldId id="314" r:id="rId7"/>
    <p:sldId id="336" r:id="rId8"/>
    <p:sldId id="332" r:id="rId9"/>
    <p:sldId id="337" r:id="rId10"/>
    <p:sldId id="338" r:id="rId11"/>
    <p:sldId id="664" r:id="rId12"/>
    <p:sldId id="257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2BC"/>
    <a:srgbClr val="FAE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C0FCD2-045E-4B85-BD83-E7A7D6AE76A7}" v="117" dt="2024-03-27T12:11:29.1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04DAEA-6E90-4751-AB85-D24B87E8A7DB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E5FAB-2F51-4082-9315-B67B03A1A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425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AD447-227F-4DBF-BD46-91157748F78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54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/>
              <a:t>Пример: Беременным женщинам со статусом беженца не доступна консультация акушер-гинеколога (</a:t>
            </a:r>
            <a:r>
              <a:rPr lang="ru-RU" sz="1200" b="0" i="1"/>
              <a:t>в т.ч. постановка на учет по беременности, которую осуществляет только врач акушер-гинеколог</a:t>
            </a:r>
            <a:r>
              <a:rPr lang="en-US" sz="1200" b="0" i="1"/>
              <a:t>)</a:t>
            </a:r>
            <a:r>
              <a:rPr lang="en-US" sz="1200" b="0" i="0"/>
              <a:t> </a:t>
            </a:r>
            <a:r>
              <a:rPr lang="ru-RU" sz="1200" b="0" i="0"/>
              <a:t>и скрининг, которые доступны только в рамках </a:t>
            </a:r>
            <a:r>
              <a:rPr lang="ru-RU" sz="1200"/>
              <a:t>обязательного социального медицинского страхования</a:t>
            </a:r>
            <a:r>
              <a:rPr lang="ru-RU" sz="1200" b="0" i="0"/>
              <a:t>. Забота о здоровье матери и ребенка - один из важных приоритетов каждого государства. В Плане действий в области прав человека и верховенства закона, утвержденного Указом Президента РК от 8 декабря 2023 года содержится отдельное направление «Ликвидация дискриминации в отношении женщин»,  Министерство здравоохранения разрабатывало комплексную концепцию, которая будет направлена на обеспечение оптимальных условий здравоохранения для будущих матерей и их детей в период с 2024 по 2030 годы.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EE5FAB-2F51-4082-9315-B67B03A1A85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331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Договаривающиеся государства не будут налагать взысканий за незаконный въезд или незаконное пребывание на их территории беженцев, которые, прибыв непосредственно из территории, на которой их жизни или свободе угрожала опасность, предусмотренная в статье 1, въезжают или находятся на территории этих государств без разрешения, при условии, что такие беженцы без промедления сами явятся к властям и представят удовлетворительные объяснения своего незаконного въезда или пребывания.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EE5FAB-2F51-4082-9315-B67B03A1A85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247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1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09033" y="270039"/>
            <a:ext cx="8746707" cy="2277042"/>
          </a:xfrm>
        </p:spPr>
        <p:txBody>
          <a:bodyPr tIns="0" bIns="0" anchor="b" anchorCtr="0">
            <a:noAutofit/>
          </a:bodyPr>
          <a:lstStyle>
            <a:lvl1pPr algn="ctr">
              <a:defRPr sz="44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09033" y="2659180"/>
            <a:ext cx="8746707" cy="1445895"/>
          </a:xfrm>
        </p:spPr>
        <p:txBody>
          <a:bodyPr tIns="0" bIns="0">
            <a:normAutofit/>
          </a:bodyPr>
          <a:lstStyle>
            <a:lvl1pPr marL="0" indent="0" algn="ctr">
              <a:buNone/>
              <a:defRPr sz="2400">
                <a:solidFill>
                  <a:schemeClr val="accent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subtitle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bluestrip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10087"/>
            <a:ext cx="9144000" cy="633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|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4598458" y="0"/>
            <a:ext cx="4545541" cy="4511037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2000"/>
            </a:lvl1pPr>
          </a:lstStyle>
          <a:p>
            <a:r>
              <a:rPr lang="en-US"/>
              <a:t>Click icon to add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9035" y="204348"/>
            <a:ext cx="4029662" cy="96835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00923" y="1799063"/>
            <a:ext cx="3837773" cy="252934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text or select icon to add media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209034" y="4854839"/>
            <a:ext cx="652270" cy="155916"/>
          </a:xfrm>
        </p:spPr>
        <p:txBody>
          <a:bodyPr/>
          <a:lstStyle/>
          <a:p>
            <a:fld id="{68C2560D-EC28-3B41-86E8-18F1CE0113B4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9034" y="4594235"/>
            <a:ext cx="4221550" cy="227697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304" y="4854839"/>
            <a:ext cx="455188" cy="155916"/>
          </a:xfrm>
        </p:spPr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209034" y="1227137"/>
            <a:ext cx="4029663" cy="519887"/>
          </a:xfrm>
        </p:spPr>
        <p:txBody>
          <a:bodyPr anchor="ctr">
            <a:noAutofit/>
          </a:bodyPr>
          <a:lstStyle>
            <a:lvl1pPr marL="0" indent="0">
              <a:buNone/>
              <a:defRPr sz="2400" b="0" baseline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subtitle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| Dark Backgrou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7299"/>
            <a:ext cx="9143999" cy="4503738"/>
          </a:xfrm>
          <a:solidFill>
            <a:schemeClr val="accent2"/>
          </a:solidFill>
        </p:spPr>
        <p:txBody>
          <a:bodyPr anchor="ctr" anchorCtr="0">
            <a:normAutofit/>
          </a:bodyPr>
          <a:lstStyle>
            <a:lvl1pPr marL="0" indent="0" algn="r">
              <a:buFontTx/>
              <a:buNone/>
              <a:defRPr sz="20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icon</a:t>
            </a:r>
            <a:br>
              <a:rPr lang="en-US"/>
            </a:br>
            <a:r>
              <a:rPr lang="en-US"/>
              <a:t>or click icon to add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9034" y="204348"/>
            <a:ext cx="4970249" cy="96835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5711" y="1813932"/>
            <a:ext cx="3688470" cy="2514476"/>
          </a:xfrm>
        </p:spPr>
        <p:txBody>
          <a:bodyPr/>
          <a:lstStyle>
            <a:lvl1pPr>
              <a:buClr>
                <a:schemeClr val="accent3"/>
              </a:buClr>
              <a:defRPr sz="2400">
                <a:solidFill>
                  <a:schemeClr val="tx2"/>
                </a:solidFill>
              </a:defRPr>
            </a:lvl1pPr>
            <a:lvl2pPr>
              <a:buClr>
                <a:schemeClr val="accent3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accent3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accent3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accent3"/>
              </a:buClr>
              <a:defRPr sz="16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text or select icon to add media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209034" y="4854839"/>
            <a:ext cx="652270" cy="155916"/>
          </a:xfrm>
        </p:spPr>
        <p:txBody>
          <a:bodyPr/>
          <a:lstStyle/>
          <a:p>
            <a:fld id="{68C2560D-EC28-3B41-86E8-18F1CE0113B4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9034" y="4594235"/>
            <a:ext cx="4221550" cy="227697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304" y="4854839"/>
            <a:ext cx="455188" cy="155916"/>
          </a:xfrm>
        </p:spPr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209550" y="1233488"/>
            <a:ext cx="4970463" cy="512762"/>
          </a:xfrm>
        </p:spPr>
        <p:txBody>
          <a:bodyPr anchor="ctr">
            <a:noAutofit/>
          </a:bodyPr>
          <a:lstStyle>
            <a:lvl1pPr marL="0" indent="0">
              <a:buNone/>
              <a:defRPr sz="2400" baseline="0">
                <a:solidFill>
                  <a:srgbClr val="FAEB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solidFill>
                  <a:srgbClr val="FAEB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solidFill>
                  <a:srgbClr val="FAEB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solidFill>
                  <a:srgbClr val="FAEB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solidFill>
                  <a:srgbClr val="FAEB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here to edit subtitle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388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| Light Backgrou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7299"/>
            <a:ext cx="9143999" cy="4503738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r">
              <a:buFontTx/>
              <a:buNone/>
              <a:defRPr sz="2000" baseline="0"/>
            </a:lvl1pPr>
          </a:lstStyle>
          <a:p>
            <a:r>
              <a:rPr lang="en-US"/>
              <a:t>Drag picture to icon</a:t>
            </a:r>
            <a:br>
              <a:rPr lang="en-US"/>
            </a:br>
            <a:r>
              <a:rPr lang="en-US"/>
              <a:t>or click icon to add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-1"/>
            <a:ext cx="4379485" cy="4511038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9034" y="204348"/>
            <a:ext cx="4970249" cy="96835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5710" y="1813932"/>
            <a:ext cx="3730273" cy="25144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text or select icon to add media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209034" y="4854839"/>
            <a:ext cx="652270" cy="155916"/>
          </a:xfrm>
        </p:spPr>
        <p:txBody>
          <a:bodyPr/>
          <a:lstStyle/>
          <a:p>
            <a:fld id="{68C2560D-EC28-3B41-86E8-18F1CE0113B4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9034" y="4594235"/>
            <a:ext cx="4221550" cy="227697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304" y="4854839"/>
            <a:ext cx="455188" cy="155916"/>
          </a:xfrm>
        </p:spPr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209550" y="1204913"/>
            <a:ext cx="4970463" cy="549275"/>
          </a:xfrm>
        </p:spPr>
        <p:txBody>
          <a:bodyPr anchor="ctr"/>
          <a:lstStyle>
            <a:lvl1pPr marL="0" indent="0">
              <a:buNone/>
              <a:defRPr baseline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Click here to edit subtitle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572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| Image and ca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9035" y="204787"/>
            <a:ext cx="3033204" cy="1061906"/>
          </a:xfrm>
        </p:spPr>
        <p:txBody>
          <a:bodyPr anchor="b">
            <a:noAutofit/>
          </a:bodyPr>
          <a:lstStyle>
            <a:lvl1pPr algn="l">
              <a:defRPr sz="3200" b="1"/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19309" y="204788"/>
            <a:ext cx="4885180" cy="4166913"/>
          </a:xfrm>
        </p:spPr>
        <p:txBody>
          <a:bodyPr anchor="ctr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text or select icon to add media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035" y="1299600"/>
            <a:ext cx="3033203" cy="307210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209034" y="4854839"/>
            <a:ext cx="652270" cy="155916"/>
          </a:xfrm>
        </p:spPr>
        <p:txBody>
          <a:bodyPr/>
          <a:lstStyle/>
          <a:p>
            <a:fld id="{68C2560D-EC28-3B41-86E8-18F1CE0113B4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9034" y="4594235"/>
            <a:ext cx="4221550" cy="227697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304" y="4854839"/>
            <a:ext cx="455188" cy="155916"/>
          </a:xfrm>
        </p:spPr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| Image and ca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9144000" cy="451037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/>
              <a:t>Click to edit text or select icon to add media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3087195"/>
            <a:ext cx="9144000" cy="1423176"/>
          </a:xfrm>
          <a:gradFill flip="none" rotWithShape="1">
            <a:gsLst>
              <a:gs pos="21000">
                <a:schemeClr val="accent2">
                  <a:alpha val="75000"/>
                </a:schemeClr>
              </a:gs>
              <a:gs pos="100000">
                <a:schemeClr val="accent2">
                  <a:alpha val="0"/>
                </a:schemeClr>
              </a:gs>
            </a:gsLst>
            <a:lin ang="16200000" scaled="0"/>
            <a:tileRect/>
          </a:gradFill>
        </p:spPr>
        <p:txBody>
          <a:bodyPr lIns="180000" tIns="0" rIns="180000" bIns="180000" anchor="b" anchorCtr="0"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209034" y="4854839"/>
            <a:ext cx="652270" cy="155916"/>
          </a:xfrm>
        </p:spPr>
        <p:txBody>
          <a:bodyPr/>
          <a:lstStyle/>
          <a:p>
            <a:fld id="{68C2560D-EC28-3B41-86E8-18F1CE0113B4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9034" y="4594235"/>
            <a:ext cx="4221550" cy="227697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304" y="4854839"/>
            <a:ext cx="455188" cy="155916"/>
          </a:xfrm>
        </p:spPr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9034" y="204348"/>
            <a:ext cx="8713090" cy="968351"/>
          </a:xfrm>
        </p:spPr>
        <p:txBody>
          <a:bodyPr/>
          <a:lstStyle/>
          <a:p>
            <a:r>
              <a:rPr lang="en-US"/>
              <a:t>Click to edit title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209034" y="4854839"/>
            <a:ext cx="652270" cy="155916"/>
          </a:xfrm>
        </p:spPr>
        <p:txBody>
          <a:bodyPr/>
          <a:lstStyle/>
          <a:p>
            <a:fld id="{68C2560D-EC28-3B41-86E8-18F1CE0113B4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9034" y="4594235"/>
            <a:ext cx="4221550" cy="227697"/>
          </a:xfrm>
        </p:spPr>
        <p:txBody>
          <a:bodyPr/>
          <a:lstStyle/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304" y="4854839"/>
            <a:ext cx="455188" cy="155916"/>
          </a:xfrm>
        </p:spPr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09034" y="4854839"/>
            <a:ext cx="652270" cy="155916"/>
          </a:xfrm>
        </p:spPr>
        <p:txBody>
          <a:bodyPr/>
          <a:lstStyle/>
          <a:p>
            <a:fld id="{68C2560D-EC28-3B41-86E8-18F1CE0113B4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9034" y="4594235"/>
            <a:ext cx="4221550" cy="227697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304" y="4854839"/>
            <a:ext cx="455188" cy="155916"/>
          </a:xfrm>
        </p:spPr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9034" y="204348"/>
            <a:ext cx="8754312" cy="968351"/>
          </a:xfrm>
        </p:spPr>
        <p:txBody>
          <a:bodyPr/>
          <a:lstStyle/>
          <a:p>
            <a:r>
              <a:rPr lang="en-US"/>
              <a:t>Click to edit title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209034" y="1299104"/>
            <a:ext cx="8754312" cy="3021510"/>
          </a:xfrm>
        </p:spPr>
        <p:txBody>
          <a:bodyPr vert="eaVert"/>
          <a:lstStyle/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884870" y="205979"/>
            <a:ext cx="2057400" cy="4173021"/>
          </a:xfrm>
        </p:spPr>
        <p:txBody>
          <a:bodyPr vert="eaVert"/>
          <a:lstStyle/>
          <a:p>
            <a:r>
              <a:rPr lang="en-US"/>
              <a:t>Click to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209034" y="205979"/>
            <a:ext cx="6523436" cy="4173021"/>
          </a:xfrm>
        </p:spPr>
        <p:txBody>
          <a:bodyPr vert="eaVert"/>
          <a:lstStyle/>
          <a:p>
            <a:pPr lvl="0"/>
            <a:r>
              <a:rPr lang="en-US"/>
              <a:t>Click to edit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and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4598458" y="7299"/>
            <a:ext cx="4545541" cy="4503738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2000"/>
            </a:lvl1pPr>
          </a:lstStyle>
          <a:p>
            <a:r>
              <a:rPr lang="en-US"/>
              <a:t>Click icon to add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034" y="204348"/>
            <a:ext cx="4221550" cy="9683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9034" y="1299600"/>
            <a:ext cx="4221550" cy="302880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09034" y="4854839"/>
            <a:ext cx="652270" cy="155916"/>
          </a:xfrm>
          <a:prstGeom prst="rect">
            <a:avLst/>
          </a:prstGeom>
        </p:spPr>
        <p:txBody>
          <a:bodyPr/>
          <a:lstStyle/>
          <a:p>
            <a:fld id="{AEEA59A3-A32C-4E0B-BAD9-F9FD50C43B94}" type="datetime1">
              <a:rPr lang="en-US" smtClean="0"/>
              <a:t>3/27/2024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09034" y="4594235"/>
            <a:ext cx="4221550" cy="227697"/>
          </a:xfrm>
          <a:prstGeom prst="rect">
            <a:avLst/>
          </a:prstGeom>
        </p:spPr>
        <p:txBody>
          <a:bodyPr/>
          <a:lstStyle/>
          <a:p>
            <a:r>
              <a:rPr lang="en-US"/>
              <a:t>www.unhcr.org/centralasia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304" y="4854839"/>
            <a:ext cx="455188" cy="155916"/>
          </a:xfrm>
          <a:prstGeom prst="rect">
            <a:avLst/>
          </a:prstGeom>
        </p:spPr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790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09034" y="270039"/>
            <a:ext cx="8733260" cy="2277042"/>
          </a:xfrm>
        </p:spPr>
        <p:txBody>
          <a:bodyPr tIns="0" bIns="0" anchor="b" anchorCtr="0">
            <a:noAutofit/>
          </a:bodyPr>
          <a:lstStyle>
            <a:lvl1pPr algn="ctr">
              <a:defRPr sz="4400" b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09034" y="2659180"/>
            <a:ext cx="8733260" cy="1445895"/>
          </a:xfrm>
        </p:spPr>
        <p:txBody>
          <a:bodyPr tIns="0" bIns="0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subtitle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bluestrip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10087"/>
            <a:ext cx="9144000" cy="633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64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9034" y="204348"/>
            <a:ext cx="8713090" cy="968351"/>
          </a:xfrm>
        </p:spPr>
        <p:txBody>
          <a:bodyPr/>
          <a:lstStyle/>
          <a:p>
            <a:r>
              <a:rPr lang="en-US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09034" y="1299104"/>
            <a:ext cx="8713090" cy="302151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text or select icon to add media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209034" y="4854839"/>
            <a:ext cx="652270" cy="155916"/>
          </a:xfrm>
        </p:spPr>
        <p:txBody>
          <a:bodyPr/>
          <a:lstStyle/>
          <a:p>
            <a:fld id="{68C2560D-EC28-3B41-86E8-18F1CE0113B4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9034" y="4594235"/>
            <a:ext cx="4221550" cy="227697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304" y="4854839"/>
            <a:ext cx="455188" cy="155916"/>
          </a:xfrm>
        </p:spPr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| Sub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9034" y="204348"/>
            <a:ext cx="8713090" cy="968351"/>
          </a:xfrm>
        </p:spPr>
        <p:txBody>
          <a:bodyPr/>
          <a:lstStyle/>
          <a:p>
            <a:r>
              <a:rPr lang="en-US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09034" y="1791629"/>
            <a:ext cx="8713090" cy="2528984"/>
          </a:xfrm>
        </p:spPr>
        <p:txBody>
          <a:bodyPr/>
          <a:lstStyle/>
          <a:p>
            <a:pPr lvl="0"/>
            <a:r>
              <a:rPr lang="en-US"/>
              <a:t>Click to edit text or select icon to add media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209034" y="4854839"/>
            <a:ext cx="652270" cy="155916"/>
          </a:xfrm>
        </p:spPr>
        <p:txBody>
          <a:bodyPr/>
          <a:lstStyle/>
          <a:p>
            <a:fld id="{68C2560D-EC28-3B41-86E8-18F1CE0113B4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9034" y="4594235"/>
            <a:ext cx="4221550" cy="227697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304" y="4854839"/>
            <a:ext cx="455188" cy="155916"/>
          </a:xfrm>
        </p:spPr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209034" y="1205606"/>
            <a:ext cx="8713090" cy="553116"/>
          </a:xfrm>
        </p:spPr>
        <p:txBody>
          <a:bodyPr tIns="0" bIns="0" anchor="ctr" anchorCtr="0">
            <a:normAutofit/>
          </a:bodyPr>
          <a:lstStyle>
            <a:lvl1pPr marL="0" indent="0" algn="l">
              <a:spcBef>
                <a:spcPts val="0"/>
              </a:spcBef>
              <a:buNone/>
              <a:defRPr sz="2400" b="0">
                <a:solidFill>
                  <a:srgbClr val="0072BC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7866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| No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4982" y="204348"/>
            <a:ext cx="8767483" cy="968351"/>
          </a:xfrm>
        </p:spPr>
        <p:txBody>
          <a:bodyPr/>
          <a:lstStyle/>
          <a:p>
            <a:r>
              <a:rPr lang="en-US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4982" y="1299104"/>
            <a:ext cx="8767483" cy="302151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/>
              <a:t>Click to edit text or select icon to add media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83887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| Imag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4510087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>
            <a:lvl1pPr marL="0" indent="0" algn="ctr">
              <a:buFontTx/>
              <a:buNone/>
              <a:defRPr sz="20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Drag background image here or click icon to add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88259" y="488987"/>
            <a:ext cx="8780929" cy="2058093"/>
          </a:xfrm>
        </p:spPr>
        <p:txBody>
          <a:bodyPr tIns="0" bIns="0" anchor="b" anchorCtr="0">
            <a:noAutofit/>
          </a:bodyPr>
          <a:lstStyle>
            <a:lvl1pPr algn="ctr">
              <a:defRPr sz="44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259" y="2659180"/>
            <a:ext cx="8780929" cy="1445895"/>
          </a:xfrm>
        </p:spPr>
        <p:txBody>
          <a:bodyPr tIns="0" bIns="0">
            <a:normAutofit/>
          </a:bodyPr>
          <a:lstStyle>
            <a:lvl1pPr marL="0" indent="0" algn="ctr">
              <a:buNone/>
              <a:defRPr sz="2400">
                <a:solidFill>
                  <a:schemeClr val="accent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194296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4303" y="2130362"/>
            <a:ext cx="7905381" cy="1021556"/>
          </a:xfrm>
        </p:spPr>
        <p:txBody>
          <a:bodyPr anchor="t"/>
          <a:lstStyle>
            <a:lvl1pPr algn="l">
              <a:defRPr sz="4000" b="1" cap="none"/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4303" y="924940"/>
            <a:ext cx="7905381" cy="1125140"/>
          </a:xfrm>
        </p:spPr>
        <p:txBody>
          <a:bodyPr lIns="0" tIns="0" rIns="0" bIns="0" anchor="b"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209034" y="4854839"/>
            <a:ext cx="652270" cy="155916"/>
          </a:xfrm>
        </p:spPr>
        <p:txBody>
          <a:bodyPr/>
          <a:lstStyle/>
          <a:p>
            <a:fld id="{68C2560D-EC28-3B41-86E8-18F1CE0113B4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9034" y="4594235"/>
            <a:ext cx="4221550" cy="227697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304" y="4854839"/>
            <a:ext cx="455188" cy="155916"/>
          </a:xfrm>
        </p:spPr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|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9034" y="204348"/>
            <a:ext cx="8754312" cy="968351"/>
          </a:xfrm>
        </p:spPr>
        <p:txBody>
          <a:bodyPr/>
          <a:lstStyle/>
          <a:p>
            <a:r>
              <a:rPr lang="en-US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22257" y="1205606"/>
            <a:ext cx="4063388" cy="31811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text or select icon to add media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58289" y="1205606"/>
            <a:ext cx="4093188" cy="31811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text or select icon to add media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209034" y="4854839"/>
            <a:ext cx="652270" cy="155916"/>
          </a:xfrm>
        </p:spPr>
        <p:txBody>
          <a:bodyPr/>
          <a:lstStyle/>
          <a:p>
            <a:fld id="{68C2560D-EC28-3B41-86E8-18F1CE0113B4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9034" y="4594235"/>
            <a:ext cx="4221550" cy="227697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304" y="4854839"/>
            <a:ext cx="455188" cy="155916"/>
          </a:xfrm>
        </p:spPr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| Two 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9034" y="204348"/>
            <a:ext cx="8754312" cy="968351"/>
          </a:xfrm>
        </p:spPr>
        <p:txBody>
          <a:bodyPr/>
          <a:lstStyle/>
          <a:p>
            <a:r>
              <a:rPr lang="en-US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22257" y="1791629"/>
            <a:ext cx="4063388" cy="25951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text or select icon to add media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58289" y="1791629"/>
            <a:ext cx="4093188" cy="25951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text or select icon to add media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209034" y="4854839"/>
            <a:ext cx="652270" cy="155916"/>
          </a:xfrm>
        </p:spPr>
        <p:txBody>
          <a:bodyPr/>
          <a:lstStyle/>
          <a:p>
            <a:fld id="{68C2560D-EC28-3B41-86E8-18F1CE0113B4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9034" y="4594235"/>
            <a:ext cx="4221550" cy="227697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304" y="4854839"/>
            <a:ext cx="455188" cy="155916"/>
          </a:xfrm>
        </p:spPr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422256" y="1205606"/>
            <a:ext cx="4063389" cy="553116"/>
          </a:xfrm>
        </p:spPr>
        <p:txBody>
          <a:bodyPr tIns="0" bIns="0" anchor="ctr" anchorCtr="0">
            <a:normAutofit/>
          </a:bodyPr>
          <a:lstStyle>
            <a:lvl1pPr marL="0" indent="0" algn="l">
              <a:spcBef>
                <a:spcPts val="0"/>
              </a:spcBef>
              <a:buNone/>
              <a:defRPr sz="2400" b="0">
                <a:solidFill>
                  <a:srgbClr val="0072BC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subtitle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4" hasCustomPrompt="1"/>
          </p:nvPr>
        </p:nvSpPr>
        <p:spPr>
          <a:xfrm>
            <a:off x="4657725" y="1204913"/>
            <a:ext cx="4094163" cy="554037"/>
          </a:xfrm>
        </p:spPr>
        <p:txBody>
          <a:bodyPr anchor="ctr"/>
          <a:lstStyle>
            <a:lvl1pPr marL="0" indent="0">
              <a:buNone/>
              <a:defRPr b="0" baseline="0">
                <a:solidFill>
                  <a:srgbClr val="0072BC"/>
                </a:solidFill>
              </a:defRPr>
            </a:lvl1pPr>
          </a:lstStyle>
          <a:p>
            <a:pPr lvl="0"/>
            <a:r>
              <a:rPr lang="en-US"/>
              <a:t>Click to edit subtitle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32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9034" y="204348"/>
            <a:ext cx="8753431" cy="968351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en-US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9034" y="1299104"/>
            <a:ext cx="8753431" cy="3021510"/>
          </a:xfrm>
          <a:prstGeom prst="rect">
            <a:avLst/>
          </a:prstGeom>
        </p:spPr>
        <p:txBody>
          <a:bodyPr vert="horz" lIns="91440" tIns="45720" rIns="91440" bIns="0" rtlCol="0">
            <a:normAutofit/>
          </a:bodyPr>
          <a:lstStyle/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9034" y="4854839"/>
            <a:ext cx="652270" cy="1559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9034" y="4594235"/>
            <a:ext cx="4221550" cy="22769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304" y="4854839"/>
            <a:ext cx="455188" cy="155916"/>
          </a:xfrm>
          <a:prstGeom prst="rect">
            <a:avLst/>
          </a:prstGeom>
        </p:spPr>
        <p:txBody>
          <a:bodyPr vert="horz" lIns="0" tIns="0" rIns="91440" bIns="0" rtlCol="0" anchor="t" anchorCtr="0"/>
          <a:lstStyle>
            <a:lvl1pPr algn="l"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70" r:id="rId2"/>
    <p:sldLayoutId id="2147493457" r:id="rId3"/>
    <p:sldLayoutId id="2147493472" r:id="rId4"/>
    <p:sldLayoutId id="2147493471" r:id="rId5"/>
    <p:sldLayoutId id="2147493467" r:id="rId6"/>
    <p:sldLayoutId id="2147493458" r:id="rId7"/>
    <p:sldLayoutId id="2147493459" r:id="rId8"/>
    <p:sldLayoutId id="2147493473" r:id="rId9"/>
    <p:sldLayoutId id="2147493460" r:id="rId10"/>
    <p:sldLayoutId id="2147493468" r:id="rId11"/>
    <p:sldLayoutId id="2147493469" r:id="rId12"/>
    <p:sldLayoutId id="2147493463" r:id="rId13"/>
    <p:sldLayoutId id="2147493464" r:id="rId14"/>
    <p:sldLayoutId id="2147493461" r:id="rId15"/>
    <p:sldLayoutId id="2147493462" r:id="rId16"/>
    <p:sldLayoutId id="2147493465" r:id="rId17"/>
    <p:sldLayoutId id="2147493466" r:id="rId18"/>
    <p:sldLayoutId id="2147493474" r:id="rId19"/>
  </p:sldLayoutIdLst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>Международная защита беженцев: обзор лучших практик 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1257" y="3235084"/>
            <a:ext cx="8694484" cy="869991"/>
          </a:xfrm>
        </p:spPr>
        <p:txBody>
          <a:bodyPr>
            <a:normAutofit lnSpcReduction="10000"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u-RU"/>
              <a:t> </a:t>
            </a:r>
            <a:r>
              <a:rPr lang="ru-RU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Тематическая встреча Комитет по законодательству и судебной реформе</a:t>
            </a:r>
            <a:endParaRPr lang="en-US" sz="18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u-RU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«Вопросам правового статуса беженцев в Казахстане»</a:t>
            </a:r>
            <a:endParaRPr lang="en-US" sz="18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8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 марта 2024, Астана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7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E36D0-30DC-45FB-9BE8-BC1BAEB07C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034" y="270039"/>
            <a:ext cx="8733260" cy="1140547"/>
          </a:xfrm>
        </p:spPr>
        <p:txBody>
          <a:bodyPr/>
          <a:lstStyle/>
          <a:p>
            <a:r>
              <a:rPr lang="ru-RU" sz="3200"/>
              <a:t>Мандат УВКБ ООН </a:t>
            </a:r>
            <a:endParaRPr lang="en-US" sz="32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E61B06-2E43-4F97-B954-AA7D91FF34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9034" y="1580708"/>
            <a:ext cx="8733260" cy="2524368"/>
          </a:xfrm>
        </p:spPr>
        <p:txBody>
          <a:bodyPr>
            <a:normAutofit fontScale="62500" lnSpcReduction="20000"/>
          </a:bodyPr>
          <a:lstStyle/>
          <a:p>
            <a:endParaRPr lang="ru-RU"/>
          </a:p>
          <a:p>
            <a:pPr algn="l"/>
            <a:r>
              <a:rPr lang="ru-RU"/>
              <a:t>В его Уставе, принятом резолюцией 428 Генеральной Ассамблеи ООН в 1950 году, УВКБ ООН было поручено: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ru-RU"/>
              <a:t>Предоставление международной защиты для беженцев 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ru-RU"/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ru-RU"/>
              <a:t>Поиск долгосрочных решений проблем беженцев путем оказания содействия правительствам в добровольной репатриации или местной интеграции или переселении 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ru-RU"/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ru-RU"/>
              <a:t>Деятельность Верховного комиссара - носит гуманитарный и социальный характер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057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80F62-51F8-4B90-B3DE-7370FB8B6A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034" y="270039"/>
            <a:ext cx="8733260" cy="867198"/>
          </a:xfrm>
        </p:spPr>
        <p:txBody>
          <a:bodyPr/>
          <a:lstStyle/>
          <a:p>
            <a:r>
              <a:rPr lang="ru-RU" sz="2400"/>
              <a:t>Деятельность УВКБ ООН в Республике Казахстан</a:t>
            </a:r>
            <a:endParaRPr lang="en-US" sz="24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F4282B-88DA-4BBB-BDBE-C1B73FACFE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9034" y="1444597"/>
            <a:ext cx="8733260" cy="2904565"/>
          </a:xfrm>
        </p:spPr>
        <p:txBody>
          <a:bodyPr>
            <a:normAutofit fontScale="92500" lnSpcReduction="20000"/>
          </a:bodyPr>
          <a:lstStyle/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ru-RU"/>
              <a:t>Защита беженцев и лиц, ищущих убежище: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ru-RU">
                <a:solidFill>
                  <a:schemeClr val="tx1"/>
                </a:solidFill>
              </a:rPr>
              <a:t>Поддержка правительства в укреплении системы убежища, включая совершенствование законодательства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ru-RU">
                <a:solidFill>
                  <a:schemeClr val="tx1"/>
                </a:solidFill>
              </a:rPr>
              <a:t>Правовая и социальная помощь беженцам и лицам, ищущим убежища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ru-RU">
                <a:solidFill>
                  <a:schemeClr val="tx1"/>
                </a:solidFill>
              </a:rPr>
              <a:t>Интеграция беженцев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ru-RU"/>
              <a:t>Искоренение безгражданства: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ru-RU">
                <a:solidFill>
                  <a:schemeClr val="tx1"/>
                </a:solidFill>
              </a:rPr>
              <a:t>Поддержка правительства в обеспечении права каждого на гражданство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ru-RU">
                <a:solidFill>
                  <a:schemeClr val="tx1"/>
                </a:solidFill>
              </a:rPr>
              <a:t>Правовая помощь лицам с неопределенным гражданством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AEB852-CFDC-43C8-8E11-F18577EC5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9034" y="4594235"/>
            <a:ext cx="4221550" cy="227697"/>
          </a:xfrm>
        </p:spPr>
        <p:txBody>
          <a:bodyPr/>
          <a:lstStyle/>
          <a:p>
            <a:r>
              <a:rPr lang="en-US" sz="1200">
                <a:solidFill>
                  <a:schemeClr val="bg1"/>
                </a:solidFill>
              </a:rPr>
              <a:t>www.unhcr.org/centralasia</a:t>
            </a:r>
          </a:p>
        </p:txBody>
      </p:sp>
    </p:spTree>
    <p:extLst>
      <p:ext uri="{BB962C8B-B14F-4D97-AF65-F5344CB8AC3E}">
        <p14:creationId xmlns:p14="http://schemas.microsoft.com/office/powerpoint/2010/main" val="4028793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BC2557D-8016-4055-AD4A-BE5509979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033" y="204349"/>
            <a:ext cx="8339543" cy="610744"/>
          </a:xfrm>
        </p:spPr>
        <p:txBody>
          <a:bodyPr/>
          <a:lstStyle/>
          <a:p>
            <a:pPr algn="ctr"/>
            <a:r>
              <a:rPr lang="ru-RU" sz="2400"/>
              <a:t>Право на социальную защиту</a:t>
            </a:r>
            <a:endParaRPr lang="en-US" sz="240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3287C627-BED0-483D-BDE5-0E792DAC2EC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12082778"/>
              </p:ext>
            </p:extLst>
          </p:nvPr>
        </p:nvGraphicFramePr>
        <p:xfrm>
          <a:off x="209033" y="1140868"/>
          <a:ext cx="8466618" cy="3114331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822206">
                  <a:extLst>
                    <a:ext uri="{9D8B030D-6E8A-4147-A177-3AD203B41FA5}">
                      <a16:colId xmlns:a16="http://schemas.microsoft.com/office/drawing/2014/main" val="2104643102"/>
                    </a:ext>
                  </a:extLst>
                </a:gridCol>
                <a:gridCol w="2822206">
                  <a:extLst>
                    <a:ext uri="{9D8B030D-6E8A-4147-A177-3AD203B41FA5}">
                      <a16:colId xmlns:a16="http://schemas.microsoft.com/office/drawing/2014/main" val="1707533737"/>
                    </a:ext>
                  </a:extLst>
                </a:gridCol>
                <a:gridCol w="2822206">
                  <a:extLst>
                    <a:ext uri="{9D8B030D-6E8A-4147-A177-3AD203B41FA5}">
                      <a16:colId xmlns:a16="http://schemas.microsoft.com/office/drawing/2014/main" val="448571128"/>
                    </a:ext>
                  </a:extLst>
                </a:gridCol>
              </a:tblGrid>
              <a:tr h="513850">
                <a:tc>
                  <a:txBody>
                    <a:bodyPr/>
                    <a:lstStyle/>
                    <a:p>
                      <a:r>
                        <a:rPr lang="ru-RU" sz="1600"/>
                        <a:t>Конвенция 1951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/>
                        <a:t>Законодательство РК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/>
                        <a:t>Практика стран СНГ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726295"/>
                  </a:ext>
                </a:extLst>
              </a:tr>
              <a:tr h="2600481">
                <a:tc>
                  <a:txBody>
                    <a:bodyPr/>
                    <a:lstStyle/>
                    <a:p>
                      <a:pPr algn="just"/>
                      <a:r>
                        <a:rPr lang="ru-RU" sz="1200" b="0" u="none" strike="noStrike" kern="1200" baseline="0">
                          <a:solidFill>
                            <a:schemeClr val="dk1"/>
                          </a:solidFill>
                        </a:rPr>
                        <a:t>Договаривающиеся</a:t>
                      </a:r>
                      <a:r>
                        <a:rPr lang="en-US" sz="1200" b="0" u="none" strike="noStrike" kern="1200" baseline="0">
                          <a:solidFill>
                            <a:schemeClr val="dk1"/>
                          </a:solidFill>
                        </a:rPr>
                        <a:t> </a:t>
                      </a:r>
                      <a:r>
                        <a:rPr lang="ru-RU" sz="1200" b="0" u="none" strike="noStrike" kern="1200" baseline="0">
                          <a:solidFill>
                            <a:schemeClr val="dk1"/>
                          </a:solidFill>
                        </a:rPr>
                        <a:t>государства будут предоставлять беженцам, законно проживающим на их территории, то же положение, что и гражданам, в отношении</a:t>
                      </a:r>
                      <a:r>
                        <a:rPr lang="en-US" sz="1200" b="0" u="none" strike="noStrike" kern="1200" baseline="0">
                          <a:solidFill>
                            <a:schemeClr val="dk1"/>
                          </a:solidFill>
                        </a:rPr>
                        <a:t> </a:t>
                      </a:r>
                      <a:r>
                        <a:rPr lang="ru-RU" sz="1200" b="0" u="none" strike="noStrike" kern="1200" baseline="0">
                          <a:solidFill>
                            <a:schemeClr val="dk1"/>
                          </a:solidFill>
                        </a:rPr>
                        <a:t>социального обеспечения (статья 24)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lang="ru-RU" sz="1200"/>
                        <a:t>Беженцы и лица, ищущие убежище в РК не имеют доступа к системе социальной защиты в связи с их </a:t>
                      </a:r>
                      <a:r>
                        <a:rPr lang="ru-RU" sz="1200" b="1"/>
                        <a:t>временным статусом</a:t>
                      </a:r>
                      <a:r>
                        <a:rPr lang="ru-RU" sz="1200"/>
                        <a:t>:</a:t>
                      </a:r>
                    </a:p>
                    <a:p>
                      <a:pPr marL="0" indent="0">
                        <a:lnSpc>
                          <a:spcPct val="90000"/>
                        </a:lnSpc>
                        <a:spcBef>
                          <a:spcPts val="0"/>
                        </a:spcBef>
                        <a:buNone/>
                      </a:pPr>
                      <a:endParaRPr lang="en-US" sz="1200"/>
                    </a:p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lang="ru-RU" sz="1100"/>
                        <a:t>Право на пенсионные выплаты</a:t>
                      </a:r>
                    </a:p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lang="ru-RU" sz="1100"/>
                        <a:t>Право на государственные пособия семьям с детьми</a:t>
                      </a:r>
                    </a:p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lang="ru-RU" sz="1100"/>
                        <a:t>Право на пособие по инвалидности и по случаю потери кормильца</a:t>
                      </a:r>
                    </a:p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lang="ru-RU" sz="1100"/>
                        <a:t>Право на государственные социальные пособия</a:t>
                      </a:r>
                    </a:p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/>
                        <a:t>В Республике Армения, Республике Молдова, Российской Федерации и Украине лица, признанные беженцами, имеют имеет права на получение пособий, пенсий и других форм социального обеспечения, доступных для граждан</a:t>
                      </a:r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3803400"/>
                  </a:ext>
                </a:extLst>
              </a:tr>
            </a:tbl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62A8A-3116-4CBB-B285-AFFF2112B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www.unhcr.org/centralasia</a:t>
            </a:r>
          </a:p>
        </p:txBody>
      </p:sp>
    </p:spTree>
    <p:extLst>
      <p:ext uri="{BB962C8B-B14F-4D97-AF65-F5344CB8AC3E}">
        <p14:creationId xmlns:p14="http://schemas.microsoft.com/office/powerpoint/2010/main" val="1453940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55995-6FE8-4A95-A13A-5048AFD62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934" y="140552"/>
            <a:ext cx="5178131" cy="968351"/>
          </a:xfrm>
        </p:spPr>
        <p:txBody>
          <a:bodyPr>
            <a:normAutofit/>
          </a:bodyPr>
          <a:lstStyle/>
          <a:p>
            <a:pPr algn="ctr"/>
            <a:r>
              <a:rPr lang="ru-RU" sz="2400"/>
              <a:t>Право на здравоохранение</a:t>
            </a:r>
            <a:endParaRPr lang="en-US" sz="240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B70FCECA-19D0-45BC-85B5-3CA557E726A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52182018"/>
              </p:ext>
            </p:extLst>
          </p:nvPr>
        </p:nvGraphicFramePr>
        <p:xfrm>
          <a:off x="448559" y="1169188"/>
          <a:ext cx="8246880" cy="317012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748960">
                  <a:extLst>
                    <a:ext uri="{9D8B030D-6E8A-4147-A177-3AD203B41FA5}">
                      <a16:colId xmlns:a16="http://schemas.microsoft.com/office/drawing/2014/main" val="1748692452"/>
                    </a:ext>
                  </a:extLst>
                </a:gridCol>
                <a:gridCol w="2785681">
                  <a:extLst>
                    <a:ext uri="{9D8B030D-6E8A-4147-A177-3AD203B41FA5}">
                      <a16:colId xmlns:a16="http://schemas.microsoft.com/office/drawing/2014/main" val="171476649"/>
                    </a:ext>
                  </a:extLst>
                </a:gridCol>
                <a:gridCol w="2712239">
                  <a:extLst>
                    <a:ext uri="{9D8B030D-6E8A-4147-A177-3AD203B41FA5}">
                      <a16:colId xmlns:a16="http://schemas.microsoft.com/office/drawing/2014/main" val="2634716593"/>
                    </a:ext>
                  </a:extLst>
                </a:gridCol>
              </a:tblGrid>
              <a:tr h="518362">
                <a:tc>
                  <a:txBody>
                    <a:bodyPr/>
                    <a:lstStyle/>
                    <a:p>
                      <a:r>
                        <a:rPr lang="ru-RU" sz="1600"/>
                        <a:t>Конвенция 1951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/>
                        <a:t>Законодательство РК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/>
                        <a:t>Практика стран СНГ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463400"/>
                  </a:ext>
                </a:extLst>
              </a:tr>
              <a:tr h="2232164">
                <a:tc>
                  <a:txBody>
                    <a:bodyPr/>
                    <a:lstStyle/>
                    <a:p>
                      <a:pPr algn="just"/>
                      <a:r>
                        <a:rPr lang="ru-RU" sz="1200"/>
                        <a:t>Договаривающиеся государства будут предоставлять беженцам, законно проживающим на их территории, то же положение в отношении правительственной помощи и поддержки, каким пользуются их граждане (статья 23)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just">
                        <a:buFont typeface="Wingdings" panose="05000000000000000000" pitchFamily="2" charset="2"/>
                        <a:buChar char="§"/>
                      </a:pPr>
                      <a:r>
                        <a:rPr lang="ru-RU" sz="1200"/>
                        <a:t>Кодекс РК «О здоровье народа и системе здравоохранения»</a:t>
                      </a:r>
                      <a:r>
                        <a:rPr lang="en-US" sz="1200"/>
                        <a:t> </a:t>
                      </a:r>
                      <a:r>
                        <a:rPr lang="ru-RU" sz="1200"/>
                        <a:t>          - Только «</a:t>
                      </a:r>
                      <a:r>
                        <a:rPr lang="ru-RU" sz="1200" b="1"/>
                        <a:t>минимальный</a:t>
                      </a:r>
                      <a:r>
                        <a:rPr lang="ru-RU" sz="1200"/>
                        <a:t>» объем гарантированной бесплатной медицинской помощи</a:t>
                      </a:r>
                    </a:p>
                    <a:p>
                      <a:pPr marL="171450" indent="-171450" algn="just">
                        <a:buFont typeface="Wingdings" panose="05000000000000000000" pitchFamily="2" charset="2"/>
                        <a:buChar char="§"/>
                      </a:pPr>
                      <a:r>
                        <a:rPr lang="ru-RU" sz="1200"/>
                        <a:t>Закон РК «Об обязательном социальном медицинском страховании»</a:t>
                      </a:r>
                      <a:r>
                        <a:rPr lang="en-US" sz="1200"/>
                        <a:t>                  </a:t>
                      </a:r>
                      <a:r>
                        <a:rPr lang="ru-RU" sz="1200"/>
                        <a:t>               - Беженцы и лица, ищущие убежище </a:t>
                      </a:r>
                      <a:r>
                        <a:rPr lang="ru-RU" sz="1200" b="1"/>
                        <a:t>не включены в число плательщиков отчислений в фонд социального медицинского страхования</a:t>
                      </a:r>
                    </a:p>
                    <a:p>
                      <a:pPr marL="171450" indent="-171450" algn="just">
                        <a:buFont typeface="Wingdings" panose="05000000000000000000" pitchFamily="2" charset="2"/>
                        <a:buChar char="§"/>
                      </a:pPr>
                      <a:endParaRPr lang="en-US" sz="1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/>
                        <a:t>В Республике Армения, Республике Беларусь, Грузии, Республике Молдова, Российской Федерации и Украине,  беженцы имеют доступ к государственной системе здравоохранения </a:t>
                      </a:r>
                      <a:r>
                        <a:rPr lang="ru-RU" sz="1200" b="1" u="none"/>
                        <a:t>наравне</a:t>
                      </a:r>
                      <a:r>
                        <a:rPr lang="ru-RU" sz="1200"/>
                        <a:t> с гражданами</a:t>
                      </a:r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1731948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2A204B-35D1-48A1-A554-42FBCFF19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9034" y="4594235"/>
            <a:ext cx="4221550" cy="22769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900"/>
              <a:t>www.unhcr.org/centralasia</a:t>
            </a:r>
          </a:p>
        </p:txBody>
      </p:sp>
    </p:spTree>
    <p:extLst>
      <p:ext uri="{BB962C8B-B14F-4D97-AF65-F5344CB8AC3E}">
        <p14:creationId xmlns:p14="http://schemas.microsoft.com/office/powerpoint/2010/main" val="3888526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A4632DF-2810-4773-BB41-8E5346A41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034" y="204349"/>
            <a:ext cx="8601812" cy="610744"/>
          </a:xfrm>
        </p:spPr>
        <p:txBody>
          <a:bodyPr/>
          <a:lstStyle/>
          <a:p>
            <a:pPr algn="ctr"/>
            <a:r>
              <a:rPr lang="ru-RU" sz="2400"/>
              <a:t>Право на трудоустройство</a:t>
            </a:r>
            <a:endParaRPr lang="en-US" sz="240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BB182C64-8294-457B-A5F0-60BFA5119378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09034" y="903213"/>
          <a:ext cx="8473707" cy="252954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824569">
                  <a:extLst>
                    <a:ext uri="{9D8B030D-6E8A-4147-A177-3AD203B41FA5}">
                      <a16:colId xmlns:a16="http://schemas.microsoft.com/office/drawing/2014/main" val="2821929464"/>
                    </a:ext>
                  </a:extLst>
                </a:gridCol>
                <a:gridCol w="2824569">
                  <a:extLst>
                    <a:ext uri="{9D8B030D-6E8A-4147-A177-3AD203B41FA5}">
                      <a16:colId xmlns:a16="http://schemas.microsoft.com/office/drawing/2014/main" val="3345517889"/>
                    </a:ext>
                  </a:extLst>
                </a:gridCol>
                <a:gridCol w="2824569">
                  <a:extLst>
                    <a:ext uri="{9D8B030D-6E8A-4147-A177-3AD203B41FA5}">
                      <a16:colId xmlns:a16="http://schemas.microsoft.com/office/drawing/2014/main" val="901735055"/>
                    </a:ext>
                  </a:extLst>
                </a:gridCol>
              </a:tblGrid>
              <a:tr h="408136">
                <a:tc>
                  <a:txBody>
                    <a:bodyPr/>
                    <a:lstStyle/>
                    <a:p>
                      <a:r>
                        <a:rPr lang="ru-RU" sz="1600"/>
                        <a:t>Конвенция 1951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/>
                        <a:t>Законодательство РК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/>
                        <a:t>Практика стран СНГ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090822"/>
                  </a:ext>
                </a:extLst>
              </a:tr>
              <a:tr h="799491">
                <a:tc>
                  <a:txBody>
                    <a:bodyPr/>
                    <a:lstStyle/>
                    <a:p>
                      <a:pPr algn="just"/>
                      <a:r>
                        <a:rPr lang="ru-RU" sz="1200" b="0" u="none" strike="noStrike" kern="1200" baseline="0">
                          <a:solidFill>
                            <a:schemeClr val="dk1"/>
                          </a:solidFill>
                        </a:rPr>
                        <a:t>Договаривающиеся государства будут предоставлять беженцам, законно проживающим на их территории, то же положение, что и гражданам, в отношении трудоустройства (статья 24)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400"/>
                        <a:t>Право на свободу труда</a:t>
                      </a:r>
                    </a:p>
                    <a:p>
                      <a:pPr lvl="1">
                        <a:lnSpc>
                          <a:spcPct val="90000"/>
                        </a:lnSpc>
                      </a:pPr>
                      <a:r>
                        <a:rPr lang="ru-RU" sz="1200"/>
                        <a:t>(Ст 9, ЗРК «О беженцах»)</a:t>
                      </a:r>
                      <a:endParaRPr lang="en-US" sz="1400"/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400"/>
                        <a:t>Статус беженца - 1 год</a:t>
                      </a:r>
                      <a:endParaRPr lang="ru-RU" sz="1800"/>
                    </a:p>
                    <a:p>
                      <a:pPr lvl="1" algn="just">
                        <a:lnSpc>
                          <a:spcPct val="90000"/>
                        </a:lnSpc>
                      </a:pPr>
                      <a:r>
                        <a:rPr lang="ru-RU" sz="1100"/>
                        <a:t>Трудности из-за отсутствия уверенности в продлении их статуса</a:t>
                      </a:r>
                    </a:p>
                    <a:p>
                      <a:pPr lvl="1" algn="just">
                        <a:lnSpc>
                          <a:spcPct val="90000"/>
                        </a:lnSpc>
                      </a:pPr>
                      <a:r>
                        <a:rPr lang="ru-RU" sz="1100"/>
                        <a:t>Официальное трудоустройство </a:t>
                      </a:r>
                      <a:r>
                        <a:rPr lang="ru-RU" sz="1100">
                          <a:sym typeface="Wingdings" panose="05000000000000000000" pitchFamily="2" charset="2"/>
                        </a:rPr>
                        <a:t> </a:t>
                      </a:r>
                      <a:r>
                        <a:rPr lang="ru-RU" sz="1100"/>
                        <a:t>экономическая самообеспеченность, повышение благосостояния и интеграция беженцев</a:t>
                      </a:r>
                      <a:endParaRPr lang="en-US" sz="1100"/>
                    </a:p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kern="1200">
                          <a:solidFill>
                            <a:schemeClr val="dk1"/>
                          </a:solidFill>
                          <a:effectLst/>
                        </a:rPr>
                        <a:t>В Республике Армения, Республике Беларусь, Грузии, Республике Молдова, Российской Федерации и Украине лица, признанные беженцами, имеют право на трудоустройство наравне с гражданами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7399688"/>
                  </a:ext>
                </a:extLst>
              </a:tr>
            </a:tbl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B8208E-19C2-48C6-A0F0-D713FC6BB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www.unhcr.org/centralasia</a:t>
            </a:r>
          </a:p>
        </p:txBody>
      </p:sp>
    </p:spTree>
    <p:extLst>
      <p:ext uri="{BB962C8B-B14F-4D97-AF65-F5344CB8AC3E}">
        <p14:creationId xmlns:p14="http://schemas.microsoft.com/office/powerpoint/2010/main" val="2322236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4A9E2A0-46A8-43C4-B532-949B00212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034" y="388611"/>
            <a:ext cx="8467132" cy="610744"/>
          </a:xfrm>
        </p:spPr>
        <p:txBody>
          <a:bodyPr/>
          <a:lstStyle/>
          <a:p>
            <a:pPr algn="ctr"/>
            <a:r>
              <a:rPr lang="ru-RU" sz="2800"/>
              <a:t>Натурализация</a:t>
            </a:r>
            <a:endParaRPr lang="en-US" sz="280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076A1F1-B969-47EF-B264-765B3E43C79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7086903"/>
              </p:ext>
            </p:extLst>
          </p:nvPr>
        </p:nvGraphicFramePr>
        <p:xfrm>
          <a:off x="209550" y="1300163"/>
          <a:ext cx="8466615" cy="238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2205">
                  <a:extLst>
                    <a:ext uri="{9D8B030D-6E8A-4147-A177-3AD203B41FA5}">
                      <a16:colId xmlns:a16="http://schemas.microsoft.com/office/drawing/2014/main" val="2638360768"/>
                    </a:ext>
                  </a:extLst>
                </a:gridCol>
                <a:gridCol w="2822205">
                  <a:extLst>
                    <a:ext uri="{9D8B030D-6E8A-4147-A177-3AD203B41FA5}">
                      <a16:colId xmlns:a16="http://schemas.microsoft.com/office/drawing/2014/main" val="3845709982"/>
                    </a:ext>
                  </a:extLst>
                </a:gridCol>
                <a:gridCol w="2822205">
                  <a:extLst>
                    <a:ext uri="{9D8B030D-6E8A-4147-A177-3AD203B41FA5}">
                      <a16:colId xmlns:a16="http://schemas.microsoft.com/office/drawing/2014/main" val="22434625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/>
                        <a:t>Конвенция 1951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/>
                        <a:t>Законодательство РК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/>
                        <a:t>Практика стран СНГ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16360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/>
                        <a:t>Договаривающиеся государства будут по возможности облегчать ассимиляцию</a:t>
                      </a:r>
                      <a:r>
                        <a:rPr lang="en-US" sz="1200"/>
                        <a:t> </a:t>
                      </a:r>
                      <a:r>
                        <a:rPr lang="ru-RU" sz="1200"/>
                        <a:t>и натурализацию беженцев. В частности, они будут делать все от них зависящее</a:t>
                      </a:r>
                      <a:r>
                        <a:rPr lang="en-US" sz="1200"/>
                        <a:t> </a:t>
                      </a:r>
                      <a:r>
                        <a:rPr lang="ru-RU" sz="1200"/>
                        <a:t>для ускорения процедур натурализации и возможного уменьшения связанных с ним сборов и расходов</a:t>
                      </a:r>
                      <a:r>
                        <a:rPr lang="en-US" sz="1200"/>
                        <a:t> (</a:t>
                      </a:r>
                      <a:r>
                        <a:rPr lang="ru-RU" sz="1200"/>
                        <a:t>статья 34)</a:t>
                      </a:r>
                      <a:endParaRPr lang="en-US" sz="1200"/>
                    </a:p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072BC"/>
                        </a:buClr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ru-RU" sz="1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Lato Medium" panose="020F0502020204030203" pitchFamily="34" charset="0"/>
                          <a:cs typeface="Lato Medium" panose="020F0502020204030203" pitchFamily="34" charset="0"/>
                        </a:rPr>
                        <a:t>Гражданство РК</a:t>
                      </a:r>
                      <a:endParaRPr kumimoji="0" lang="en-US" sz="15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Lato Medium" panose="020F0502020204030203" pitchFamily="34" charset="0"/>
                        <a:cs typeface="Lato Medium" panose="020F0502020204030203" pitchFamily="34" charset="0"/>
                      </a:endParaRPr>
                    </a:p>
                    <a:p>
                      <a:pPr marL="742950" marR="0" lvl="1" indent="-28575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072BC"/>
                        </a:buClr>
                        <a:buSzTx/>
                        <a:buFont typeface="Arial"/>
                        <a:buChar char="–"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Не разрешается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 (</a:t>
                      </a:r>
                      <a:r>
                        <a:rPr kumimoji="0" lang="ru-RU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ст 15 ЗРК «О гражданстве»)</a:t>
                      </a:r>
                    </a:p>
                    <a:p>
                      <a:pPr marL="742950" marR="0" lvl="1" indent="-28575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072BC"/>
                        </a:buClr>
                        <a:buSzTx/>
                        <a:buFont typeface="Arial"/>
                        <a:buChar char="–"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Только постоянно проживающие иностранцы</a:t>
                      </a:r>
                      <a:endParaRPr kumimoji="0" lang="en-US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/>
                        <a:t>В Республике Армения, Азербайджанской Республике, Республике Беларусь, Республике Молдова, Российской Федерации, Грузии и Украине лица со статусом беженца имеют право ходатайствовать о получении гражданства</a:t>
                      </a:r>
                      <a:endParaRPr lang="en-US" sz="1200"/>
                    </a:p>
                    <a:p>
                      <a:endParaRPr 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3570837"/>
                  </a:ext>
                </a:extLst>
              </a:tr>
            </a:tbl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20832F-9614-49C0-A1FB-E8174C210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www.unhcr.org/centralasia</a:t>
            </a:r>
          </a:p>
        </p:txBody>
      </p:sp>
    </p:spTree>
    <p:extLst>
      <p:ext uri="{BB962C8B-B14F-4D97-AF65-F5344CB8AC3E}">
        <p14:creationId xmlns:p14="http://schemas.microsoft.com/office/powerpoint/2010/main" val="2313567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55995-6FE8-4A95-A13A-5048AFD62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433" y="132556"/>
            <a:ext cx="7214854" cy="532600"/>
          </a:xfrm>
        </p:spPr>
        <p:txBody>
          <a:bodyPr>
            <a:normAutofit/>
          </a:bodyPr>
          <a:lstStyle/>
          <a:p>
            <a:pPr algn="ctr"/>
            <a:r>
              <a:rPr lang="ru-RU" sz="2400"/>
              <a:t>Доступ к процедуре предоставления убежища</a:t>
            </a:r>
            <a:endParaRPr lang="en-US" sz="240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B70FCECA-19D0-45BC-85B5-3CA557E726A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06130737"/>
              </p:ext>
            </p:extLst>
          </p:nvPr>
        </p:nvGraphicFramePr>
        <p:xfrm>
          <a:off x="448560" y="725328"/>
          <a:ext cx="8246880" cy="417194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510640">
                  <a:extLst>
                    <a:ext uri="{9D8B030D-6E8A-4147-A177-3AD203B41FA5}">
                      <a16:colId xmlns:a16="http://schemas.microsoft.com/office/drawing/2014/main" val="1748692452"/>
                    </a:ext>
                  </a:extLst>
                </a:gridCol>
                <a:gridCol w="2599200">
                  <a:extLst>
                    <a:ext uri="{9D8B030D-6E8A-4147-A177-3AD203B41FA5}">
                      <a16:colId xmlns:a16="http://schemas.microsoft.com/office/drawing/2014/main" val="171476649"/>
                    </a:ext>
                  </a:extLst>
                </a:gridCol>
                <a:gridCol w="3137040">
                  <a:extLst>
                    <a:ext uri="{9D8B030D-6E8A-4147-A177-3AD203B41FA5}">
                      <a16:colId xmlns:a16="http://schemas.microsoft.com/office/drawing/2014/main" val="2634716593"/>
                    </a:ext>
                  </a:extLst>
                </a:gridCol>
              </a:tblGrid>
              <a:tr h="605786">
                <a:tc>
                  <a:txBody>
                    <a:bodyPr/>
                    <a:lstStyle/>
                    <a:p>
                      <a:r>
                        <a:rPr lang="ru-RU" sz="1600"/>
                        <a:t>Конвенция 1951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/>
                        <a:t>Законодательство РК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/>
                        <a:t>Практика стран СНГ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463400"/>
                  </a:ext>
                </a:extLst>
              </a:tr>
              <a:tr h="2910321">
                <a:tc>
                  <a:txBody>
                    <a:bodyPr/>
                    <a:lstStyle/>
                    <a:p>
                      <a:pPr algn="just"/>
                      <a:r>
                        <a:rPr lang="ru-RU" sz="1200"/>
                        <a:t>Договаривающиеся государства </a:t>
                      </a:r>
                      <a:r>
                        <a:rPr lang="ru-RU" sz="1200" b="1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будут налагать взысканий за незаконный въезд или незаконное пребывание </a:t>
                      </a:r>
                      <a:r>
                        <a:rPr lang="ru-RU" sz="120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их территории беженцев, которые, прибыв непосредственно из территории, на которой их жизни или свободе угрожала опасность….. при условии, что такие беженцы без промедления сами явятся к властям и представят удовлетворительные объяснения своего незаконного въезда или пребывания (Статья 31(1))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just">
                        <a:buFont typeface="Wingdings" panose="05000000000000000000" pitchFamily="2" charset="2"/>
                        <a:buChar char="§"/>
                      </a:pPr>
                      <a:r>
                        <a:rPr lang="ru-RU" sz="1200"/>
                        <a:t>Закон РК «О Беженцах», </a:t>
                      </a:r>
                    </a:p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ru-RU" sz="1200" i="1"/>
                        <a:t>...лицо в случае </a:t>
                      </a:r>
                      <a:r>
                        <a:rPr lang="ru-RU" sz="1200" b="1" i="1"/>
                        <a:t>вынужденного незаконного пересечения Государственной границы </a:t>
                      </a:r>
                      <a:r>
                        <a:rPr lang="ru-RU" sz="1200" i="1"/>
                        <a:t>Республики Казахстан должно в течение суток обратиться в местный исполнительный орган ... </a:t>
                      </a:r>
                    </a:p>
                    <a:p>
                      <a:pPr marL="171450" indent="-171450" algn="just">
                        <a:buFont typeface="Wingdings" panose="05000000000000000000" pitchFamily="2" charset="2"/>
                        <a:buChar char="§"/>
                      </a:pPr>
                      <a:r>
                        <a:rPr lang="ru-RU" sz="1200">
                          <a:solidFill>
                            <a:schemeClr val="tx1"/>
                          </a:solidFill>
                        </a:rPr>
                        <a:t>Уголовный кодекс РК в статье 392 (Умышленное незаконное пересечение Государственной границы Республики Казахстан) </a:t>
                      </a:r>
                      <a:r>
                        <a:rPr lang="ru-RU" sz="1200" b="1">
                          <a:solidFill>
                            <a:schemeClr val="tx1"/>
                          </a:solidFill>
                        </a:rPr>
                        <a:t>не предусматривает исключения для лиц, ищущих убежище   </a:t>
                      </a:r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200" b="1">
                          <a:solidFill>
                            <a:schemeClr val="tx1"/>
                          </a:solidFill>
                        </a:rPr>
                        <a:t>          </a:t>
                      </a:r>
                      <a:endParaRPr lang="en-US" sz="12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/>
                        <a:t>В Республике Армения, Азербайджанской Республике, Республике Беларусь, Кыргызской Республике, Республике Молдова, Российской Федерации, Грузии статьи УК, предусматривающие уголовную ответственность за незаконное пересечение Государственной границы содержат </a:t>
                      </a:r>
                      <a:r>
                        <a:rPr lang="ru-RU" sz="1200" b="1"/>
                        <a:t>примечания, исключающую уголовную ответственность </a:t>
                      </a:r>
                      <a:r>
                        <a:rPr lang="ru-RU" sz="1200"/>
                        <a:t>для иностранцев и лиц без гражданства </a:t>
                      </a:r>
                      <a:r>
                        <a:rPr lang="ru-RU" sz="1200" b="1"/>
                        <a:t>на случаи их прибытия для использования права убежища.</a:t>
                      </a:r>
                    </a:p>
                    <a:p>
                      <a:pPr algn="just"/>
                      <a:r>
                        <a:rPr lang="ru-RU" sz="1200" b="1"/>
                        <a:t>«Примечание. Действие настоящей статьи не распространяется на случаи прибытия иностранных граждан и лиц без гражданства для использования права убежища».</a:t>
                      </a:r>
                    </a:p>
                    <a:p>
                      <a:pPr algn="just"/>
                      <a:endParaRPr lang="en-US" sz="120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1731948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2A204B-35D1-48A1-A554-42FBCFF19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9034" y="4594235"/>
            <a:ext cx="4221550" cy="22769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900"/>
              <a:t>www.unhcr.org/centralasia</a:t>
            </a:r>
          </a:p>
        </p:txBody>
      </p:sp>
    </p:spTree>
    <p:extLst>
      <p:ext uri="{BB962C8B-B14F-4D97-AF65-F5344CB8AC3E}">
        <p14:creationId xmlns:p14="http://schemas.microsoft.com/office/powerpoint/2010/main" val="3142288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>Рахмет!!!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330633"/>
      </p:ext>
    </p:extLst>
  </p:cSld>
  <p:clrMapOvr>
    <a:masterClrMapping/>
  </p:clrMapOvr>
</p:sld>
</file>

<file path=ppt/theme/theme1.xml><?xml version="1.0" encoding="utf-8"?>
<a:theme xmlns:a="http://schemas.openxmlformats.org/drawingml/2006/main" name="UNHCR2016">
  <a:themeElements>
    <a:clrScheme name="UNHCR2016">
      <a:dk1>
        <a:sysClr val="windowText" lastClr="000000"/>
      </a:dk1>
      <a:lt1>
        <a:sysClr val="window" lastClr="FFFFFF"/>
      </a:lt1>
      <a:dk2>
        <a:srgbClr val="FFFFFF"/>
      </a:dk2>
      <a:lt2>
        <a:srgbClr val="0072BC"/>
      </a:lt2>
      <a:accent1>
        <a:srgbClr val="0072BC"/>
      </a:accent1>
      <a:accent2>
        <a:srgbClr val="000000"/>
      </a:accent2>
      <a:accent3>
        <a:srgbClr val="FAEB00"/>
      </a:accent3>
      <a:accent4>
        <a:srgbClr val="17375F"/>
      </a:accent4>
      <a:accent5>
        <a:srgbClr val="08B499"/>
      </a:accent5>
      <a:accent6>
        <a:srgbClr val="EF4960"/>
      </a:accent6>
      <a:hlink>
        <a:srgbClr val="0072BC"/>
      </a:hlink>
      <a:folHlink>
        <a:srgbClr val="0072BC"/>
      </a:folHlink>
    </a:clrScheme>
    <a:fontScheme name="UNHCR2016">
      <a:majorFont>
        <a:latin typeface="Arial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 Template 2.0 with changes v2" id="{A808CB3D-CBBC-441E-917E-FD886B5A3312}" vid="{F98D2C1E-11AA-4951-B23B-3CA09D13E44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8EAF91093A9A49A0ADDA76A6AC40B9" ma:contentTypeVersion="18" ma:contentTypeDescription="Create a new document." ma:contentTypeScope="" ma:versionID="e368c84b8156ee5a57d71dce4a508cd7">
  <xsd:schema xmlns:xsd="http://www.w3.org/2001/XMLSchema" xmlns:xs="http://www.w3.org/2001/XMLSchema" xmlns:p="http://schemas.microsoft.com/office/2006/metadata/properties" xmlns:ns2="dbe6420e-b15c-48be-8ae6-ee089ba31ae2" xmlns:ns3="bfcb62a9-3025-4046-b981-80328bb54b4d" targetNamespace="http://schemas.microsoft.com/office/2006/metadata/properties" ma:root="true" ma:fieldsID="0b388a7cc89d16015e2c261657490f19" ns2:_="" ns3:_="">
    <xsd:import namespace="dbe6420e-b15c-48be-8ae6-ee089ba31ae2"/>
    <xsd:import namespace="bfcb62a9-3025-4046-b981-80328bb54b4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e6420e-b15c-48be-8ae6-ee089ba31a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5f3f4cc-79b9-4d17-b8fa-dd7577b1fbe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cb62a9-3025-4046-b981-80328bb54b4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2b802e3-1de4-42e4-afec-570203186f65}" ma:internalName="TaxCatchAll" ma:showField="CatchAllData" ma:web="bfcb62a9-3025-4046-b981-80328bb54b4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be6420e-b15c-48be-8ae6-ee089ba31ae2">
      <Terms xmlns="http://schemas.microsoft.com/office/infopath/2007/PartnerControls"/>
    </lcf76f155ced4ddcb4097134ff3c332f>
    <TaxCatchAll xmlns="bfcb62a9-3025-4046-b981-80328bb54b4d" xsi:nil="true"/>
    <SharedWithUsers xmlns="bfcb62a9-3025-4046-b981-80328bb54b4d">
      <UserInfo>
        <DisplayName>Meiram Rakhimbekov</DisplayName>
        <AccountId>66</AccountId>
        <AccountType/>
      </UserInfo>
      <UserInfo>
        <DisplayName>Hanifa Karimi</DisplayName>
        <AccountId>54</AccountId>
        <AccountType/>
      </UserInfo>
      <UserInfo>
        <DisplayName>Rano Saidumarova</DisplayName>
        <AccountId>133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D8695708-7C46-4E17-B0BD-CC4636105DA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C8A68CF-6B00-4C35-B8B4-5BF36296D857}">
  <ds:schemaRefs>
    <ds:schemaRef ds:uri="bfcb62a9-3025-4046-b981-80328bb54b4d"/>
    <ds:schemaRef ds:uri="dbe6420e-b15c-48be-8ae6-ee089ba31ae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C5E77A7A-D828-4FA5-8FDE-41C094A04D4F}">
  <ds:schemaRefs>
    <ds:schemaRef ds:uri="bfcb62a9-3025-4046-b981-80328bb54b4d"/>
    <ds:schemaRef ds:uri="dbe6420e-b15c-48be-8ae6-ee089ba31ae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UNHCR PowerPoint 2.0</Template>
  <Application>Microsoft Office PowerPoint</Application>
  <PresentationFormat>On-screen Show (16:9)</PresentationFormat>
  <Slides>9</Slides>
  <Notes>3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UNHCR2016</vt:lpstr>
      <vt:lpstr>Международная защита беженцев: обзор лучших практик </vt:lpstr>
      <vt:lpstr>Мандат УВКБ ООН </vt:lpstr>
      <vt:lpstr>Деятельность УВКБ ООН в Республике Казахстан</vt:lpstr>
      <vt:lpstr>Право на социальную защиту</vt:lpstr>
      <vt:lpstr>Право на здравоохранение</vt:lpstr>
      <vt:lpstr>Право на трудоустройство</vt:lpstr>
      <vt:lpstr>Натурализация</vt:lpstr>
      <vt:lpstr>Доступ к процедуре предоставления убежища</vt:lpstr>
      <vt:lpstr>Рахмет!!!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Rano Saidumarova</dc:creator>
  <cp:revision>2</cp:revision>
  <dcterms:created xsi:type="dcterms:W3CDTF">2024-01-15T09:20:51Z</dcterms:created>
  <dcterms:modified xsi:type="dcterms:W3CDTF">2024-03-28T06:41:19Z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0x0101004B8EAF91093A9A49A0ADDA76A6AC40B9</vt:lpwstr>
  </property>
  <property fmtid="{D5CDD505-2E9C-101B-9397-08002B2CF9AE}" pid="3" name="MediaServiceImageTags">
    <vt:lpwstr/>
  </property>
</Properties>
</file>