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5" r:id="rId2"/>
    <p:sldId id="316" r:id="rId3"/>
    <p:sldId id="317" r:id="rId4"/>
    <p:sldId id="318" r:id="rId5"/>
    <p:sldId id="319" r:id="rId6"/>
    <p:sldId id="320" r:id="rId7"/>
    <p:sldId id="314" r:id="rId8"/>
    <p:sldId id="301" r:id="rId9"/>
    <p:sldId id="323" r:id="rId10"/>
    <p:sldId id="308" r:id="rId11"/>
    <p:sldId id="309" r:id="rId12"/>
    <p:sldId id="311" r:id="rId13"/>
    <p:sldId id="313" r:id="rId14"/>
    <p:sldId id="321" r:id="rId15"/>
    <p:sldId id="322" r:id="rId16"/>
    <p:sldId id="306" r:id="rId17"/>
    <p:sldId id="305" r:id="rId18"/>
    <p:sldId id="310" r:id="rId19"/>
    <p:sldId id="284" r:id="rId20"/>
    <p:sldId id="312" r:id="rId21"/>
    <p:sldId id="298" r:id="rId22"/>
    <p:sldId id="295" r:id="rId23"/>
    <p:sldId id="304" r:id="rId24"/>
    <p:sldId id="303" r:id="rId2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FD03B"/>
    <a:srgbClr val="7934E8"/>
    <a:srgbClr val="321547"/>
    <a:srgbClr val="FCF3E0"/>
    <a:srgbClr val="003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02220-9CD8-42CE-98FC-69429D129965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952BA-C349-4015-9093-F53D88193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82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B6312-4839-4B36-98A7-E600A3B7FB1C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D842F-F32F-4D08-815D-0797F1C4F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61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83655B97-114E-47F3-AD3E-20EBDA734B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5104750F-A2E4-48E9-9F05-B2CEF0AD0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77E0AB65-08F1-41DA-BA80-1AD177F31D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3218" indent="-28487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269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12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956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9300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7643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5987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4331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14816B-33CB-49FA-B174-DF8B2010FA90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254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309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250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038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987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E14D3-F2D5-4748-9327-96AB482A51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382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927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682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141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56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8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09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21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96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05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133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147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2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5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1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2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27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358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83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0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84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pPr defTabSz="457200"/>
            <a:fld id="{4D41ED6B-0A05-44D7-9208-91571559B6FC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95C15E-F096-4D0B-87E7-E81DD2F7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36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6">
            <a:extLst>
              <a:ext uri="{FF2B5EF4-FFF2-40B4-BE49-F238E27FC236}">
                <a16:creationId xmlns:a16="http://schemas.microsoft.com/office/drawing/2014/main" id="{9C4D6261-097E-4045-AE38-63B34D46DF95}"/>
              </a:ext>
            </a:extLst>
          </p:cNvPr>
          <p:cNvCxnSpPr/>
          <p:nvPr userDrawn="1"/>
        </p:nvCxnSpPr>
        <p:spPr>
          <a:xfrm>
            <a:off x="2495550" y="3276600"/>
            <a:ext cx="7200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ADA799B1-A57B-48F4-93F8-F40C15254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1512888"/>
            <a:ext cx="21590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CE1F1E9B-A523-42C4-9AA1-A31C2035F7FA}"/>
              </a:ext>
            </a:extLst>
          </p:cNvPr>
          <p:cNvCxnSpPr/>
          <p:nvPr userDrawn="1"/>
        </p:nvCxnSpPr>
        <p:spPr>
          <a:xfrm>
            <a:off x="2495550" y="5345113"/>
            <a:ext cx="7200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641310" y="3925888"/>
            <a:ext cx="7200000" cy="206969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000" b="1" baseline="0">
                <a:solidFill>
                  <a:srgbClr val="004A7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12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5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0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5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9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9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18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3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36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2">
            <a:extLst>
              <a:ext uri="{FF2B5EF4-FFF2-40B4-BE49-F238E27FC236}">
                <a16:creationId xmlns:a16="http://schemas.microsoft.com/office/drawing/2014/main" id="{2B7722FD-22E7-44B3-8082-4ABCDB081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276600"/>
            <a:ext cx="8712926" cy="206851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ОСНОВНЫЕ ПОДХОДЫ</a:t>
            </a:r>
            <a:b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к разработке нового </a:t>
            </a:r>
            <a:b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Налогового кодекса</a:t>
            </a:r>
          </a:p>
        </p:txBody>
      </p:sp>
      <p:sp>
        <p:nvSpPr>
          <p:cNvPr id="5" name="Прямоугольник 5">
            <a:extLst>
              <a:ext uri="{FF2B5EF4-FFF2-40B4-BE49-F238E27FC236}">
                <a16:creationId xmlns:a16="http://schemas.microsoft.com/office/drawing/2014/main" id="{2E123F32-AFC6-4EEA-B0A4-D7BC7CECC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6" y="6231751"/>
            <a:ext cx="15737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chemeClr val="accent1">
                    <a:lumMod val="50000"/>
                  </a:schemeClr>
                </a:solidFill>
                <a:ea typeface="+mj-ea"/>
              </a:rPr>
              <a:t>г. Астана, 2023 год</a:t>
            </a:r>
          </a:p>
        </p:txBody>
      </p:sp>
    </p:spTree>
    <p:extLst>
      <p:ext uri="{BB962C8B-B14F-4D97-AF65-F5344CB8AC3E}">
        <p14:creationId xmlns:p14="http://schemas.microsoft.com/office/powerpoint/2010/main" val="761335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336" y="403904"/>
            <a:ext cx="901346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РАСХОДОВ ПО ФОНДУ ОПЛАТЫ ТРУДА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004" y="1876909"/>
            <a:ext cx="11145253" cy="2231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Очень высокая совокупная нагрузка по налогам и социальным платежам с фонда оплаты труда для налогоплательщиков, исчисляющих налоги в общеустановленном режиме:</a:t>
            </a: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ее эффективной ставки достигает 39%</a:t>
            </a:r>
          </a:p>
          <a:p>
            <a:pPr algn="just">
              <a:spcAft>
                <a:spcPts val="600"/>
              </a:spcAft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Очень высокая административная нагрузка (сложность осуществления расчетов):</a:t>
            </a: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обусловлено множеством видов платежей (до 8 видов) и различиями в налоговых базах (по каждому из видов платежей установлена «собственная» база исчисления)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14004" y="4369472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9" y="1424712"/>
            <a:ext cx="11426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10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212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54093"/>
            <a:ext cx="11355355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реформировать порядок налогообложения фонда оплаты труда 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 образом: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ИПН, ОПВ – сохранить действующий порядок с удержанием из заработной платы;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отменить социальный налог, т.к. все включенные в него около 25 лет назад отчисления во внебюджетные фонды уже «выделены обратно из бюджета»;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изменить порядок исчисления и уплаты социальных платежей по одному из следующих вариантов:</a:t>
            </a:r>
          </a:p>
          <a:p>
            <a:pPr algn="just">
              <a:defRPr/>
            </a:pPr>
            <a:endParaRPr kumimoji="1"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вариант: 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объединить все социальные платежи, кроме ОПВ, в единый социальный платеж (ЕСП), при этом установить: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единую базу исчисления с общим лимитом в размере 7 МЗП;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ставку ЕСП предлагается определить как сумму ставок всех действующих социальных платежей, без учета социального налога;</a:t>
            </a:r>
          </a:p>
          <a:p>
            <a:pPr marL="7938" indent="-7938" algn="just"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вариант: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сохранить действующие виды социальных платежей, при этом установить: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единую базу для всех социальных платежей;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единый лимит (7 МЗП) для всех социальных платежей, кроме ОПВ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26348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340336" y="403894"/>
            <a:ext cx="9013464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РАСХОДОВ ПО ФОНДУ ОПЛАТЫ ТРУДА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0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344" y="401320"/>
            <a:ext cx="9136316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СТИМУЛИРОВАНИЕ ОБРАБАТЫВАЮЩЕЙ ПРОМЫШЛЕННОСТИ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87140"/>
            <a:ext cx="11289485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порядок применения льгот для инвестиций в приоритетные секторы экономики: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имеет «разрешительный» характер, т.е. предусматривает необходимость регистрации в определенном органе и/или заключения определенного контракта/соглашения, что обуславливает дополнительные административные барьеры;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характеризуется большим количеством видов однотипных режимов/льгот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3276393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59395"/>
            <a:ext cx="11546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773153"/>
            <a:ext cx="11289484" cy="207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Провести ревизию и детальный анализ всех режимов, по итогам которого:</a:t>
            </a:r>
          </a:p>
          <a:p>
            <a:pPr marL="7938" indent="-7938" algn="just"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AutoNum type="arabicParenBoth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рассмотреть возможность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унификации льгот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2 режима – для МСБ и крупного бизнеса;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для МСБ – перейти на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«уведомительный» характер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контролем соблюдения требований через налоговую отчетность (по аналогии с действующими инвестиционными налоговыми преференциями);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проработать возможность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дифференциации размера льгот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зависимости от объема инвестиций и/или других показателей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420054"/>
            <a:ext cx="113833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524965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883" y="400726"/>
            <a:ext cx="8582231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МАЛОГО БИЗНЕСА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705496"/>
            <a:ext cx="1127548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Действует 6 режимов налогообложения для самозанятых, микро- и малого бизнеса, при этом отсутствуют стимулы для укрупнения и «обеления» деятельности субъектов предпринимательства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5466" y="2522663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1310408"/>
            <a:ext cx="115648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3046300"/>
            <a:ext cx="1127548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Оптимизация количества налоговых режимов</a:t>
            </a:r>
          </a:p>
          <a:p>
            <a:pPr algn="just">
              <a:spcAft>
                <a:spcPts val="600"/>
              </a:spcAft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В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ведение специального налогового режима для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микробизнеса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 минимальной ставкой и единым платежом (с 2024 года действующий режим ЕСП утратит силу)</a:t>
            </a:r>
          </a:p>
          <a:p>
            <a:pPr algn="just">
              <a:spcAft>
                <a:spcPts val="600"/>
              </a:spcAft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Сохранение специального налогового режима на основе упрощенной декларации</a:t>
            </a:r>
            <a:endParaRPr lang="ru-RU" sz="1700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Распространение действия розничного налога на все виды деятельности (за исключением недропользователей, производства подакцизных товаров) с пересмотром круга плательщиков и ставок налога</a:t>
            </a:r>
          </a:p>
          <a:p>
            <a:pPr algn="just">
              <a:spcAft>
                <a:spcPts val="600"/>
              </a:spcAft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В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ведение налоговых стимулов при переходе с  малого бизнеса в средний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2" y="2718805"/>
            <a:ext cx="115648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13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95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331" y="397292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АГРОПРОМЫШЛЕННОГО СЕКТОРА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781525"/>
            <a:ext cx="1129956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АПК</a:t>
            </a:r>
            <a:r>
              <a:rPr kumimoji="1" lang="ru-RU" sz="17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один из важнейших секторов экономики, требующий государственной поддержки, в том числе через налоговые инструменты.</a:t>
            </a:r>
          </a:p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Действующие условия налогообложения во многом соответствуют требованиям политики государства.</a:t>
            </a:r>
          </a:p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Условия налогообложения и налогового администрирования зависят в том числе от результатов цифровизации агропромышленного комплекса, выдачу земельных участков онлайн, повышения урожайности и </a:t>
            </a:r>
            <a:r>
              <a:rPr kumimoji="1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космомониторинга</a:t>
            </a:r>
            <a:endParaRPr kumimoji="1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62214" y="3518712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392011"/>
            <a:ext cx="11299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marR="0" lvl="0" indent="-7938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4104982"/>
            <a:ext cx="112995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Структурирование условий налогообложения не должно существенно изменить уровня налоговой нагрузки на всех участников АПК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2. Требуется сохранить основные налоговые стимулы, в том числе поддержку в виде дополнительного зачета по НДС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kumimoji="1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налогового администрирования должно основываться на простоте исполнения налоговых обязательств и возможностей цифровизации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3714203"/>
            <a:ext cx="11299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1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219" y="397290"/>
            <a:ext cx="812861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НЕДРОПОЛЬЗОВАТЕЛЕЙ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1593703"/>
            <a:ext cx="1139267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действующим законодательством уровень налоговой нагрузки является высоким и достаточным для формирования доходной части бюджета и Национального фонда.</a:t>
            </a:r>
          </a:p>
          <a:p>
            <a:pPr marL="7938" indent="-7938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Нормы Налогового кодекса являются общими для нефтяной и горнорудной отраслей несмотря на различия в специфике деятельности в указанных отраслях.</a:t>
            </a:r>
          </a:p>
          <a:p>
            <a:pPr marL="7938" indent="-7938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Действующий порядок исчисления НДПИ не отвечает изменившимся рыночным условиям формирования цен на реализацию полезных ископаемых и продуктов их переработки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52883" y="338835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259087"/>
            <a:ext cx="113926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3927455"/>
            <a:ext cx="11392679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Разделить условия налогообложения ГМК и нефтяной отрасли в отдельные разделы с разными условиями налогообложения</a:t>
            </a: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Предусмотреть в законодательстве нормы, направленные на стимулирование геологоразведочных работ, в том числе для обеспечения полного учета всей суммы расходов на разведку в расчете налогов в период добычи</a:t>
            </a: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Обеспечить возможность уплаты Оператором части налогов участников совместной деятельности</a:t>
            </a:r>
          </a:p>
          <a:p>
            <a:pPr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Предусмотреть отдельный порядок налогообложения операций по переработке ТМО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3595343"/>
            <a:ext cx="113926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2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749816"/>
            <a:ext cx="1129955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Присутствуют случаи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каскадности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налогообложения, а также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антистимулы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направления накопленной прибыли на развитие бизнеса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64846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359395"/>
            <a:ext cx="11555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1" y="3267055"/>
            <a:ext cx="11299557" cy="1369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Исключить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каскадность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налогообложения дивидендов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Повысить привлекательность прямых инвестиций в сравнении с долговым финансированием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Исключить условие «если выплачены из ранее обложенного дохода»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Рассмотреть возможность стимулирования реинвестирования прибыли и/или удержания дивидендов в РК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2820648"/>
            <a:ext cx="11555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727" y="407022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ДИВИДЕНДОВ 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16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28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07059" y="1283018"/>
            <a:ext cx="11132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230016" y="397036"/>
            <a:ext cx="9426275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ДИВИДЕНДОВ 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17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2532" y="1661908"/>
            <a:ext cx="1713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</a:t>
            </a:r>
            <a:endParaRPr lang="en-US" sz="1600" b="1" i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0230" y="1661908"/>
            <a:ext cx="2863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НЕРЕЗИДЕНТ (ФЛ и ЮЛ)</a:t>
            </a:r>
            <a:endParaRPr lang="en-US" sz="1600" b="1" i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6632956" y="1747256"/>
            <a:ext cx="36945" cy="4897823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07059" y="2329204"/>
            <a:ext cx="61170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корректировки СГД на сумму дивидендов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каскадности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налогообложения дивидендов по «не торгующимся» акциям, зарегистрированным на KASE/AIX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4544" y="2036603"/>
            <a:ext cx="3137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 (КПН)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7058" y="3494250"/>
            <a:ext cx="3137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лица (ИПН)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7058" y="3802199"/>
            <a:ext cx="615398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ИПН: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у акционера, участника, владеющего не менее 25% акций /доли участия сроком 3 и более лет;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при реинвестировании дивидендов в уставный капитал компании;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при распределении дивидендов по истечении 2 лет после периода их формирования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пониженная ставка 5% – по дивидендам от казахстанских компаний, кроме освобождаемых по предлагаемой выше норме;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стандартная ставка 10 % – по прочим дивидендам.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95907" y="2336512"/>
            <a:ext cx="5067548" cy="2405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пониженная ставка 5% – при выплате акционеру, участнику, владеющему не менее 25% акций/доли участия сроком 3 и более лет. Данная норма предлагается взамен действующей нормы по пониженной ставке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стандартная ставка 15%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повышенная ставка 20% – при выплате в оффшоры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4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669" y="405872"/>
            <a:ext cx="83924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АВАНСОВЫЕ ПЛАТЕЖИ ПО КПН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49816"/>
            <a:ext cx="11290229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авансовых платежей по КПН отвлекает оборотные средства налогоплательщиков и является авансированием бюджета. Кроме того, имеется риск штрафных санкций в случае неверного прогнозирования доходов и расходов в течение года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9" y="2831507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59395"/>
            <a:ext cx="11290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031674"/>
            <a:ext cx="11290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431430"/>
            <a:ext cx="1129022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Сохранить действующий порядок исчисления и уплаты авансовых платежей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Повысить порог для отнесения налогоплательщика к плательщикам авансовых платежей с действующего размера СГД 325 000 МРП (1 121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2023 г.) до 750 000 МРП (2 587,5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целях: 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исключения из такого круга части среднего бизнеса, не имеющих значимого влияния на бюджетные поступления;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уменьшения «непродуктивных» расходов налоговых органов на администрирование таких налогоплательщиков</a:t>
            </a:r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18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25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960" y="397292"/>
            <a:ext cx="8444203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БУХГАЛТЕРСКИЙ УЧЕТ КАК ОСНОВА ДЛЯ</a:t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ОПРЕДЕЛЕНИЯ НАЛОГОВОЙ БАЗЫ ПО КПН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749817"/>
            <a:ext cx="11308886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Различия в целях составления финансовой отчетности и ведения налогового учета приводят к тому, что налоговые органы осуществляют толкование МСФО и законодательства о бухучете и оценивают правильность их применения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43547" y="2797200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359395"/>
            <a:ext cx="113088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3481106"/>
            <a:ext cx="1130888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Провести полный аудит тех случаев, когда Налоговый кодекс содержит отсылки на МСФО, и проанализировать их на предмет целесообразности сохранения такого подхода: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преимущества превышают риски, то сохранить такие отсылки. При этом варианте исключить право налоговых органов «толковать» МСФО и законодательство о бухучете, а в случае крайней необходимости – запрашивать консультацию и заключение квалифицированного аудитора о соответствии действий налогоплательщика нормам МСФО и законодательства о бухучете;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ином случае – установить отдельные налоговые правила учета, которые не допускают субъективного толкования налоговым инспектором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2" y="3034699"/>
            <a:ext cx="1130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19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1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451722" y="406622"/>
            <a:ext cx="8096535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ПОРУЧЕНИЕ ГЛАВЫ ГОСУДАРСТВА</a:t>
            </a:r>
            <a:endParaRPr lang="en-US" sz="2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4EF587E-CF79-4C9D-8574-7B24F8B50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338" y="1438517"/>
            <a:ext cx="8686258" cy="62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реализации предвыборной программы «Справедливый Казахстан – для всех и для каждого. Сейчас и навсегда»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5EBF925-57B3-445F-A27C-DDC1A8C2A78C}"/>
              </a:ext>
            </a:extLst>
          </p:cNvPr>
          <p:cNvSpPr/>
          <p:nvPr/>
        </p:nvSpPr>
        <p:spPr>
          <a:xfrm>
            <a:off x="2986334" y="2124255"/>
            <a:ext cx="86862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принятия нового Налогового кодекса, направленного на обеспечение справедливого, прозрачного, предсказуемого налогообложения, предусматривающего в том числе: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обновление налогового администрирования;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обеспечение максимально возможной цифровизации налогового контроля; 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переход к дифференцированным налоговым ставкам в разных секторах экономики;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внедрение механизма снижения или освобождения от корпоративного подоходного налога с прибыли, направленной на технологическую модернизацию и научные разработки;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упрощение специальных налоговых режимов с целью минимизирования рисков уклонения от уплаты налогов;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недопущение намеренного дробления организаций с целью снижения налоговой нагрузки;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расширение применения розничного налога с адекватными ставками и простыми процедурами;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повышение налоговых ставок на предметы роскоши;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освобождение от налогообложения доходов предприятий в размере средств, направляемых на увеличение фонда оплаты труда производственного персонала;</a:t>
            </a:r>
          </a:p>
          <a:p>
            <a:pPr algn="just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стимулирование повышения зарплат работников через установление встречных обязательств бизнеса при получении государственной поддержки. </a:t>
            </a:r>
          </a:p>
        </p:txBody>
      </p:sp>
      <p:pic>
        <p:nvPicPr>
          <p:cNvPr id="11" name="Рисунок 14">
            <a:extLst>
              <a:ext uri="{FF2B5EF4-FFF2-40B4-BE49-F238E27FC236}">
                <a16:creationId xmlns:a16="http://schemas.microsoft.com/office/drawing/2014/main" id="{FF8A8BB5-F97D-47AE-B9D4-5BE2C21E8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0" y="1564259"/>
            <a:ext cx="2031664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b="1" smtClean="0">
                <a:solidFill>
                  <a:schemeClr val="accent1">
                    <a:lumMod val="50000"/>
                  </a:schemeClr>
                </a:solidFill>
              </a:rPr>
              <a:pPr defTabSz="457200"/>
              <a:t>2</a:t>
            </a:fld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28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853" y="410769"/>
            <a:ext cx="7506008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ВОЗВРАТ СУММЫ ПРЕВЫШЕНИЯ НДС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1743693"/>
            <a:ext cx="11355355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порядок возврата НДС характеризуется перекладыванием: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функций налогового органа на налогоплательщика (в частности, по администрированию НДС);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с неблагонадежных поставщиков на добросовестных налогоплательщиков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33476" y="2775447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1359395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3360558"/>
            <a:ext cx="11355356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Пересмотр принципов и механизмов возврата НДС в целях достижения баланса интересов бизнеса и государства, недопущение ограничения возврата НДС и превращения данного налога в инструмент повышения налоговой нагрузки, в том числе за счет: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дифференциации возврата НДС в зависимости от вида экспортируемой продукции (возврат НДС – базовое право каждого на возмещение своего актива, тогда как государственное стимулирование к определенной деятельности должно применять иной инструментарий, предусматривающий дополнительные возможности);</a:t>
            </a:r>
          </a:p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установления правил по возврату НДС, приводящих к его фактическому невозврату.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2981216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20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028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5918" y="414830"/>
            <a:ext cx="814562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НЕРЕЗИДЕНТОВ</a:t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(ПОСТОЯННОЕ УЧРЕЖДЕНИЕ)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1768478"/>
            <a:ext cx="1128089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Правоприменительная практика последних лет привела к возникновению массы вопросов, в том числе в части: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принадлежности доходов к постоянному учреждению;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определения «взаимосвязанных контрактов»;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начала осуществления деятельности в РК;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даты образования постоянного учреждения.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таких вопросов свидетельствует об утрате концепции определения постоянного учреждения, заложенной изначально в нормах Налогового кодекса исходя из общепринятой мировой практики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1545" y="4040708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1359395"/>
            <a:ext cx="11280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4584640"/>
            <a:ext cx="1128089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определения постоянного учреждения и принадлежности доходов привести в соответствие с концепцией, принятой в мировой практике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4212879"/>
            <a:ext cx="11280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21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36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708" y="414830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НЕРЕЗИДЕНТОВ</a:t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(РОЯЛТИ)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40486"/>
            <a:ext cx="1140200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 показывает, что несмотря на текущую редакцию дефиниции «роялти» в Налоговом кодексе, возникает высокий риск признания в качестве роялти платежей нерезиденту за доступ к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интернет-ресурсам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услуг по техническому сопровождению и обновлению программного обеспечения (ПО), а также другим сопутствующим услугам, связанным с использованием ПО.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Кроме того, действующая редакция дефиниции «роялти» не предусматривает исключения платежей за ПО в качестве конечного пользователя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1545" y="3557822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5" y="1359395"/>
            <a:ext cx="11402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4111098"/>
            <a:ext cx="11402009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Привести в соответствие дефиницию «роялти» с устоявшейся международной практикой и исключить из нее ряд платежей, которые по природе не являются роялти, а именно за: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реализацию оборудования (товаров), в которое встроено ПО;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по установке, внедрению, хранению, настройке, обновлению, доработке, модернизации ПО;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ПО конечным пользователям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730005"/>
            <a:ext cx="11402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6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252527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9" y="1614726"/>
            <a:ext cx="1141721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Действующие нормы Налогового кодекса предусматривает 2 частично дублирующие нормы по выплатам нерезидентам: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аванс (предоплата) признается доходом, если отсутствует Налоговая конвенция и срок договора с нерезидентом – более 2 лет;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аванс (предоплата) признается доходом, если с момента выплаты аванса прошло более 2 лет.</a:t>
            </a:r>
          </a:p>
          <a:p>
            <a:pPr marL="7938" indent="-7938" algn="just">
              <a:defRPr/>
            </a:pPr>
            <a:endParaRPr kumimoji="1" lang="ru-RU" sz="15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Негативные последствия: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«закрытии» аванса путем осуществления поставки товара, работа, услуги отсутствует возможность переквалификации вида дохода и, соответственно, невозможно применить общие положения по международному налогообложению, в том числе принцип территориальности доходов из источников в РК;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признавать аванс доходом, не давая никакой возможности сторонам для исполнения договора, означает, что условия договора признаются заведомо направленными на уклонение от налогообложения.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искажает экономический смысл договора и нарушает принцип справедливости налогообложения.</a:t>
            </a:r>
          </a:p>
          <a:p>
            <a:pPr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Кроме того, указанные нормы можно расценивать как «налог на инвестиции»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367349" y="5409209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9" y="1303409"/>
            <a:ext cx="11417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8" y="5873696"/>
            <a:ext cx="11417215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Ограничить действие норм только в отношении стран с льготным налогообложением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оффшоров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50" y="5513532"/>
            <a:ext cx="11417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6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209708" y="414830"/>
            <a:ext cx="8897917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НАЛОГООБЛОЖЕНИЕ НЕРЕЗИДЕНТОВ</a:t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(ПРЕДОПЛАТА)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23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33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241" y="398093"/>
            <a:ext cx="799633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ЗАКОН ПРЯМОГО ДЕЙСТВИЯ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787140"/>
            <a:ext cx="1134602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последними изменениями в законодательстве РК большинство полномочий переданы с уровня Правительства на уровень МФ/МНЭ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9" y="265329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59395"/>
            <a:ext cx="11346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262555"/>
            <a:ext cx="11346026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ревизия подзаконных НПА на предмет включения их положений в нормы Налогового кодекса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2881464"/>
            <a:ext cx="11346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9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b="1" smtClean="0">
                <a:solidFill>
                  <a:schemeClr val="accent1">
                    <a:lumMod val="50000"/>
                  </a:schemeClr>
                </a:solidFill>
              </a:rPr>
              <a:pPr defTabSz="457200"/>
              <a:t>3</a:t>
            </a:fld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2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722" y="397291"/>
            <a:ext cx="8096535" cy="709440"/>
          </a:xfrm>
        </p:spPr>
        <p:txBody>
          <a:bodyPr>
            <a:normAutofit/>
          </a:bodyPr>
          <a:lstStyle/>
          <a:p>
            <a:pPr algn="ctr"/>
            <a:r>
              <a:rPr lang="ru-RU" sz="2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ОСНОВНЫЕ ЗАДАЧИ</a:t>
            </a:r>
            <a:endParaRPr lang="en-US" sz="2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06284" y="2938519"/>
            <a:ext cx="3365010" cy="600335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Гипертрофированность фискальной функции налогов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06280" y="1725851"/>
            <a:ext cx="3358797" cy="105389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Нестабильность фискальной политики, а также ретроспективное изменение подходов налоговых органов без изменения норм НК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159479" y="3735012"/>
            <a:ext cx="3579865" cy="69238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налоговой нагрузки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06281" y="4488591"/>
            <a:ext cx="3363830" cy="1053410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Отдельные вопросы</a:t>
            </a:r>
          </a:p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исчисления налогов (налогообложение нерезидентов, ФОТ, СНР для СМБ и т.д.)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06281" y="5716036"/>
            <a:ext cx="3358797" cy="814501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Отдельные вопросы налогового администрирования (камеральный контроль, возврат НДС, СУР и др.)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3684" y="4642714"/>
            <a:ext cx="3594675" cy="706604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Решение проблемных вопросов </a:t>
            </a:r>
          </a:p>
        </p:txBody>
      </p:sp>
      <p:cxnSp>
        <p:nvCxnSpPr>
          <p:cNvPr id="22" name="Straight Connector 24"/>
          <p:cNvCxnSpPr/>
          <p:nvPr/>
        </p:nvCxnSpPr>
        <p:spPr>
          <a:xfrm flipH="1" flipV="1">
            <a:off x="3924021" y="1251543"/>
            <a:ext cx="8708" cy="55734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/>
          <p:nvPr/>
        </p:nvSpPr>
        <p:spPr>
          <a:xfrm>
            <a:off x="4204193" y="3261372"/>
            <a:ext cx="357986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</a:p>
        </p:txBody>
      </p:sp>
      <p:cxnSp>
        <p:nvCxnSpPr>
          <p:cNvPr id="24" name="Straight Connector 24"/>
          <p:cNvCxnSpPr/>
          <p:nvPr/>
        </p:nvCxnSpPr>
        <p:spPr>
          <a:xfrm flipH="1" flipV="1">
            <a:off x="8072191" y="1241875"/>
            <a:ext cx="8708" cy="55734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 bwMode="auto">
          <a:xfrm>
            <a:off x="4195431" y="1741905"/>
            <a:ext cx="3592377" cy="587650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рациональной регулятивно-стимулирующей налоговой системы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00876" y="1745742"/>
            <a:ext cx="3466465" cy="591486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Стимулирование инвестиционной привлекательности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07649" y="2508182"/>
            <a:ext cx="3466465" cy="61791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Развитие предпринимательства и расширение налоговой базы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3222" y="5578602"/>
            <a:ext cx="3592377" cy="76825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Оптимизация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цифровизация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налоговых бизнес-процессов</a:t>
            </a:r>
          </a:p>
        </p:txBody>
      </p:sp>
      <p:sp>
        <p:nvSpPr>
          <p:cNvPr id="29" name="Title 1"/>
          <p:cNvSpPr txBox="1"/>
          <p:nvPr/>
        </p:nvSpPr>
        <p:spPr>
          <a:xfrm>
            <a:off x="8092845" y="3266733"/>
            <a:ext cx="3916276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для Бизнеса</a:t>
            </a: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8307649" y="4644635"/>
            <a:ext cx="3466465" cy="70276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издержек на налоговое администрирование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8300876" y="5572563"/>
            <a:ext cx="3466465" cy="73807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проблемных вопросов в части исчисления и администрирования налоговых обязательств</a:t>
            </a: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4216633" y="2506091"/>
            <a:ext cx="3579864" cy="60893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к налоговому администрированию сервисного типа</a:t>
            </a: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8307649" y="3730018"/>
            <a:ext cx="3466465" cy="684088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сбалансированной налоговой нагрузки</a:t>
            </a: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320568" y="3713240"/>
            <a:ext cx="3344510" cy="601316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Издержки на цифровые инициативы, усложняющие бизнес-процессы</a:t>
            </a:r>
          </a:p>
        </p:txBody>
      </p:sp>
      <p:sp>
        <p:nvSpPr>
          <p:cNvPr id="36" name="Title 1"/>
          <p:cNvSpPr txBox="1"/>
          <p:nvPr/>
        </p:nvSpPr>
        <p:spPr>
          <a:xfrm>
            <a:off x="292503" y="1193327"/>
            <a:ext cx="3355843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</a:t>
            </a:r>
          </a:p>
        </p:txBody>
      </p:sp>
      <p:sp>
        <p:nvSpPr>
          <p:cNvPr id="37" name="Title 1"/>
          <p:cNvSpPr txBox="1"/>
          <p:nvPr/>
        </p:nvSpPr>
        <p:spPr>
          <a:xfrm>
            <a:off x="4204193" y="1195337"/>
            <a:ext cx="357986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</a:p>
        </p:txBody>
      </p:sp>
      <p:sp>
        <p:nvSpPr>
          <p:cNvPr id="38" name="Title 1"/>
          <p:cNvSpPr txBox="1"/>
          <p:nvPr/>
        </p:nvSpPr>
        <p:spPr>
          <a:xfrm>
            <a:off x="8092845" y="1177752"/>
            <a:ext cx="392498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для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339085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624" y="481268"/>
            <a:ext cx="505620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ПРОБЛЕМЫ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610600" y="5987961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4</a:t>
            </a:fld>
            <a:endParaRPr lang="en-GB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2" y="1450876"/>
            <a:ext cx="4933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Налоговое законодательство остается нестабильным, в ряде случаев – противоречивым, а по некоторым</a:t>
            </a:r>
          </a:p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 и вовсе имеются пробелы</a:t>
            </a:r>
            <a:endParaRPr kumimoji="1" lang="ru-RU" alt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1793547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98235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108624" y="3311345"/>
            <a:ext cx="49237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сбалансированность фискальной, регулирующей и стимулирующей функций налогов, наблюдается уклон к фискальной функции</a:t>
            </a:r>
            <a:endParaRPr kumimoji="1" lang="ru-RU" alt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3664303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8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58" y="487815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 rot="5400000">
            <a:off x="3468574" y="3869502"/>
            <a:ext cx="5400000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6164828" y="465614"/>
            <a:ext cx="5666388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ПОДХОДЫ К РЕШЕНИЮ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29" y="5473611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108624" y="5123714"/>
            <a:ext cx="49237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прекращается практика</a:t>
            </a:r>
          </a:p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перекладывания ответственности с непосредственного нарушителя на его добросовестных контрагентов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7311" y="1315474"/>
            <a:ext cx="546680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стабильности фискальной политики государства в краткосрочной перспективе и ее последовательности и предсказуемости в среднесрочной и долгосрочной перспективе</a:t>
            </a:r>
            <a:endParaRPr lang="ru-RU" alt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2937" y="3348858"/>
            <a:ext cx="5471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от репрессивно-фискальной системы налогообложения, подавляющей инвестиционную активность, к системе регулятивно-стимулирующего типа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77979" y="5102497"/>
            <a:ext cx="5476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принципа добросовестности</a:t>
            </a:r>
          </a:p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все аспекты налоговых правоотношений, переход от вменения нарушений к предположениям и рекомендациям</a:t>
            </a: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1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610600" y="5987961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5</a:t>
            </a:fld>
            <a:endParaRPr lang="en-GB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4" y="1471093"/>
            <a:ext cx="48629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искореняется ориентир на</a:t>
            </a:r>
          </a:p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карательный подход при взаимоотношениях между налоговыми органами и налогоплательщиками</a:t>
            </a:r>
          </a:p>
        </p:txBody>
      </p:sp>
      <p:sp>
        <p:nvSpPr>
          <p:cNvPr id="1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1793547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98235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3" y="3331560"/>
            <a:ext cx="48629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Участились факты кардинального изменения толкований в целях</a:t>
            </a:r>
          </a:p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увеличения поступлений при неизменности применимых норм Налогового кодекса </a:t>
            </a:r>
          </a:p>
        </p:txBody>
      </p:sp>
      <p:sp>
        <p:nvSpPr>
          <p:cNvPr id="17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3664303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5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8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58" y="487815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 rot="5400000">
            <a:off x="3468574" y="3869502"/>
            <a:ext cx="5400000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6174159" y="465614"/>
            <a:ext cx="5654126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ПОДХОДЫ К РЕШЕНИЮ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29" y="5473611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6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3" y="5133045"/>
            <a:ext cx="48629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Имеются опасения по увеличению налоговой нагрузки на «белый» бизнес</a:t>
            </a:r>
          </a:p>
          <a:p>
            <a:pPr marL="7938" indent="-7938" algn="ctr">
              <a:defRPr/>
            </a:pP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учета последствий и имеющихся резервов теневого оборота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7311" y="1483432"/>
            <a:ext cx="54668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Переориентирование администрирования на партнерские отношения и минимизацию издержек – цифровые инициативы должны облегчать, а не усложнять бизнес-процессы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2937" y="3302203"/>
            <a:ext cx="5471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законности толкований, исключение их изменения в угоду фискальной функции; обеспечение изменений в подходах только путем изменения Налогового кодекса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77978" y="5128277"/>
            <a:ext cx="5476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действующего уровня налоговой нагрузки со смещением акцента </a:t>
            </a:r>
          </a:p>
          <a:p>
            <a:pPr marL="7938" indent="-7938" algn="ctr">
              <a:defRPr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администрирование в целях расширения охвата налоговой базы</a:t>
            </a: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624" y="481268"/>
            <a:ext cx="505620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ПРОБЛЕМЫ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6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985573" y="1336197"/>
            <a:ext cx="8414326" cy="4867564"/>
            <a:chOff x="1801092" y="1911927"/>
            <a:chExt cx="8414326" cy="4867564"/>
          </a:xfrm>
        </p:grpSpPr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7FE12E40-5755-D299-4B96-3CE242B316B0}"/>
                </a:ext>
              </a:extLst>
            </p:cNvPr>
            <p:cNvGrpSpPr/>
            <p:nvPr/>
          </p:nvGrpSpPr>
          <p:grpSpPr>
            <a:xfrm>
              <a:off x="1801092" y="1911927"/>
              <a:ext cx="8414326" cy="4867564"/>
              <a:chOff x="1569717" y="1471757"/>
              <a:chExt cx="6512562" cy="4761419"/>
            </a:xfrm>
          </p:grpSpPr>
          <p:grpSp>
            <p:nvGrpSpPr>
              <p:cNvPr id="7" name="Group 2">
                <a:extLst>
                  <a:ext uri="{FF2B5EF4-FFF2-40B4-BE49-F238E27FC236}">
                    <a16:creationId xmlns:a16="http://schemas.microsoft.com/office/drawing/2014/main" id="{E7453104-C8A7-6CFC-6CB1-55AECA54A381}"/>
                  </a:ext>
                </a:extLst>
              </p:cNvPr>
              <p:cNvGrpSpPr/>
              <p:nvPr/>
            </p:nvGrpSpPr>
            <p:grpSpPr>
              <a:xfrm>
                <a:off x="1569717" y="1999531"/>
                <a:ext cx="3390429" cy="4233645"/>
                <a:chOff x="1361438" y="1974249"/>
                <a:chExt cx="3390429" cy="4233645"/>
              </a:xfrm>
            </p:grpSpPr>
            <p:sp>
              <p:nvSpPr>
                <p:cNvPr id="17" name="Стрелка влево 49">
                  <a:extLst>
                    <a:ext uri="{FF2B5EF4-FFF2-40B4-BE49-F238E27FC236}">
                      <a16:creationId xmlns:a16="http://schemas.microsoft.com/office/drawing/2014/main" id="{076E7A45-21B8-9F0B-D7BD-0D02D09691A5}"/>
                    </a:ext>
                  </a:extLst>
                </p:cNvPr>
                <p:cNvSpPr/>
                <p:nvPr/>
              </p:nvSpPr>
              <p:spPr>
                <a:xfrm rot="10800000">
                  <a:off x="1368587" y="1974249"/>
                  <a:ext cx="3383280" cy="1039000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>
                    <a:solidFill>
                      <a:srgbClr val="005EB8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Стрелка влево 49">
                  <a:extLst>
                    <a:ext uri="{FF2B5EF4-FFF2-40B4-BE49-F238E27FC236}">
                      <a16:creationId xmlns:a16="http://schemas.microsoft.com/office/drawing/2014/main" id="{EEEC45E1-7C0E-AC14-E400-71505C1B9235}"/>
                    </a:ext>
                  </a:extLst>
                </p:cNvPr>
                <p:cNvSpPr/>
                <p:nvPr/>
              </p:nvSpPr>
              <p:spPr>
                <a:xfrm rot="10800000">
                  <a:off x="1361440" y="3056902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Стрелка влево 49">
                  <a:extLst>
                    <a:ext uri="{FF2B5EF4-FFF2-40B4-BE49-F238E27FC236}">
                      <a16:creationId xmlns:a16="http://schemas.microsoft.com/office/drawing/2014/main" id="{5E001259-808A-FD03-48BB-61DBC05B3233}"/>
                    </a:ext>
                  </a:extLst>
                </p:cNvPr>
                <p:cNvSpPr/>
                <p:nvPr/>
              </p:nvSpPr>
              <p:spPr>
                <a:xfrm rot="10800000">
                  <a:off x="1361438" y="4130520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Стрелка влево 49">
                  <a:extLst>
                    <a:ext uri="{FF2B5EF4-FFF2-40B4-BE49-F238E27FC236}">
                      <a16:creationId xmlns:a16="http://schemas.microsoft.com/office/drawing/2014/main" id="{123BC801-0851-E3D6-9A64-0746B42B6344}"/>
                    </a:ext>
                  </a:extLst>
                </p:cNvPr>
                <p:cNvSpPr/>
                <p:nvPr/>
              </p:nvSpPr>
              <p:spPr>
                <a:xfrm rot="10800000">
                  <a:off x="1361439" y="5204138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" name="Group 46">
                <a:extLst>
                  <a:ext uri="{FF2B5EF4-FFF2-40B4-BE49-F238E27FC236}">
                    <a16:creationId xmlns:a16="http://schemas.microsoft.com/office/drawing/2014/main" id="{4919B254-D29E-0644-71D9-597EAE0CED45}"/>
                  </a:ext>
                </a:extLst>
              </p:cNvPr>
              <p:cNvGrpSpPr/>
              <p:nvPr/>
            </p:nvGrpSpPr>
            <p:grpSpPr>
              <a:xfrm flipH="1">
                <a:off x="4698997" y="1471757"/>
                <a:ext cx="3383282" cy="4224610"/>
                <a:chOff x="1361438" y="1983284"/>
                <a:chExt cx="3383282" cy="4224610"/>
              </a:xfrm>
            </p:grpSpPr>
            <p:sp>
              <p:nvSpPr>
                <p:cNvPr id="12" name="Стрелка влево 49">
                  <a:extLst>
                    <a:ext uri="{FF2B5EF4-FFF2-40B4-BE49-F238E27FC236}">
                      <a16:creationId xmlns:a16="http://schemas.microsoft.com/office/drawing/2014/main" id="{DA937D0B-2A70-B544-A664-A8749CB6EB5A}"/>
                    </a:ext>
                  </a:extLst>
                </p:cNvPr>
                <p:cNvSpPr/>
                <p:nvPr/>
              </p:nvSpPr>
              <p:spPr>
                <a:xfrm rot="10800000">
                  <a:off x="1361439" y="1983284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Стрелка влево 49">
                  <a:extLst>
                    <a:ext uri="{FF2B5EF4-FFF2-40B4-BE49-F238E27FC236}">
                      <a16:creationId xmlns:a16="http://schemas.microsoft.com/office/drawing/2014/main" id="{1CC28159-E810-BE27-304B-716C560A355A}"/>
                    </a:ext>
                  </a:extLst>
                </p:cNvPr>
                <p:cNvSpPr/>
                <p:nvPr/>
              </p:nvSpPr>
              <p:spPr>
                <a:xfrm rot="10800000">
                  <a:off x="1361440" y="3056902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Стрелка влево 49">
                  <a:extLst>
                    <a:ext uri="{FF2B5EF4-FFF2-40B4-BE49-F238E27FC236}">
                      <a16:creationId xmlns:a16="http://schemas.microsoft.com/office/drawing/2014/main" id="{CE47630E-941C-BBED-F049-ACDDDC989BC2}"/>
                    </a:ext>
                  </a:extLst>
                </p:cNvPr>
                <p:cNvSpPr/>
                <p:nvPr/>
              </p:nvSpPr>
              <p:spPr>
                <a:xfrm rot="10800000">
                  <a:off x="1361438" y="4130520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Стрелка влево 49">
                  <a:extLst>
                    <a:ext uri="{FF2B5EF4-FFF2-40B4-BE49-F238E27FC236}">
                      <a16:creationId xmlns:a16="http://schemas.microsoft.com/office/drawing/2014/main" id="{B28A64CA-31D8-56DB-787E-353FC0C57F3E}"/>
                    </a:ext>
                  </a:extLst>
                </p:cNvPr>
                <p:cNvSpPr/>
                <p:nvPr/>
              </p:nvSpPr>
              <p:spPr>
                <a:xfrm rot="10800000">
                  <a:off x="1361439" y="5204138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51F08B2-5C1A-B2F7-16E8-50DC6B30645B}"/>
                </a:ext>
              </a:extLst>
            </p:cNvPr>
            <p:cNvSpPr txBox="1"/>
            <p:nvPr/>
          </p:nvSpPr>
          <p:spPr>
            <a:xfrm>
              <a:off x="1811977" y="2770289"/>
              <a:ext cx="396506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СОЗДАНИЕ БЛАГОПРИЯТНОГО И ПРОСТОГО РЕЖИМА НАЛОГОВОГО АДМИНИСТРИРОВАНИЯ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A321895-278D-C54C-DA87-73E5C2DB8286}"/>
                </a:ext>
              </a:extLst>
            </p:cNvPr>
            <p:cNvSpPr txBox="1"/>
            <p:nvPr/>
          </p:nvSpPr>
          <p:spPr>
            <a:xfrm>
              <a:off x="1811403" y="4846409"/>
              <a:ext cx="39939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РАЗВИТИЕ ОТКРЫТОГО ДИАЛОГА С БИЗНЕСОМ, УПРОЩЕНИЕ ПРОЦЕДУР И ПОМОЩЬ В ИСПОЛНЕНИИ НАЛОГОВЫХ ОБЯЗАТЕЛЬСТВ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CECB78F-C0E6-00E8-6BAC-FCCB40F79358}"/>
                </a:ext>
              </a:extLst>
            </p:cNvPr>
            <p:cNvSpPr txBox="1"/>
            <p:nvPr/>
          </p:nvSpPr>
          <p:spPr>
            <a:xfrm>
              <a:off x="1820134" y="5950243"/>
              <a:ext cx="39939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КАЧЕСТВЕННОЕ УЛУЧШЕНИЕ НАЛОГОВОГО КОНТРОЛЯ, СНИЖЕНИЕ КОЛИЧЕСТВА НАЛОГОВЫХ СПОРОВ</a:t>
              </a:r>
              <a:endParaRPr lang="ru-RU" sz="1200" b="1" dirty="0">
                <a:solidFill>
                  <a:srgbClr val="005EB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2A5315F-2F8D-4C31-5FAB-C5E8E48DDEE9}"/>
                </a:ext>
              </a:extLst>
            </p:cNvPr>
            <p:cNvSpPr txBox="1"/>
            <p:nvPr/>
          </p:nvSpPr>
          <p:spPr>
            <a:xfrm>
              <a:off x="6249738" y="2202519"/>
              <a:ext cx="38882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ПОЛНОТА ИСПОЛНЕНИЯ НАЛОГОВЫХ ОБЯЗАТЕЛЬСТВ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F1657F-02A7-59D0-A5CA-CA152ADFCFAA}"/>
                </a:ext>
              </a:extLst>
            </p:cNvPr>
            <p:cNvSpPr txBox="1"/>
            <p:nvPr/>
          </p:nvSpPr>
          <p:spPr>
            <a:xfrm>
              <a:off x="6327140" y="3298959"/>
              <a:ext cx="388827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ЦИФРОВИЗАЦИЯ ДЕЯТЕЛЬНОСТИ,</a:t>
              </a:r>
            </a:p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ПЕРЕДАЧА ДАННЫХ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C201BC4-521B-EDDC-29B1-5F7B20DC8E97}"/>
                </a:ext>
              </a:extLst>
            </p:cNvPr>
            <p:cNvSpPr txBox="1"/>
            <p:nvPr/>
          </p:nvSpPr>
          <p:spPr>
            <a:xfrm>
              <a:off x="6249738" y="4399232"/>
              <a:ext cx="388827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ПОВЫШЕНИЕ УРОВНЯ НАЛОГОВОЙ ДИСЦИПЛИНЫ И КУЛЬТУРЫ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1B1713-023D-942C-FD8C-9393C06EBB1F}"/>
                </a:ext>
              </a:extLst>
            </p:cNvPr>
            <p:cNvSpPr txBox="1"/>
            <p:nvPr/>
          </p:nvSpPr>
          <p:spPr>
            <a:xfrm>
              <a:off x="6249738" y="5577525"/>
              <a:ext cx="271780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БЕЗНАЛИЧНЫЙ ОБОРОТ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86265" y="2788525"/>
            <a:ext cx="1703971" cy="1414132"/>
            <a:chOff x="1110343" y="3417566"/>
            <a:chExt cx="1703971" cy="141413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CD305D5-5D35-C53D-96E2-F6079942BD62}"/>
                </a:ext>
              </a:extLst>
            </p:cNvPr>
            <p:cNvSpPr txBox="1"/>
            <p:nvPr/>
          </p:nvSpPr>
          <p:spPr>
            <a:xfrm>
              <a:off x="1110343" y="4400811"/>
              <a:ext cx="17039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1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ГОСУДАРСТВО</a:t>
              </a:r>
            </a:p>
            <a:p>
              <a:pPr algn="ctr"/>
              <a:r>
                <a:rPr lang="ru-RU" sz="11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ДЛЯ БИЗНЕСА</a:t>
              </a:r>
            </a:p>
          </p:txBody>
        </p:sp>
        <p:sp>
          <p:nvSpPr>
            <p:cNvPr id="33" name="Oval 62">
              <a:extLst>
                <a:ext uri="{FF2B5EF4-FFF2-40B4-BE49-F238E27FC236}">
                  <a16:creationId xmlns:a16="http://schemas.microsoft.com/office/drawing/2014/main" id="{1BBB58C4-F502-0C90-E4BF-296C11CE90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1457" y="3417566"/>
              <a:ext cx="914399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338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34" name="Graphic 67" descr="Bank with solid fill">
              <a:extLst>
                <a:ext uri="{FF2B5EF4-FFF2-40B4-BE49-F238E27FC236}">
                  <a16:creationId xmlns:a16="http://schemas.microsoft.com/office/drawing/2014/main" id="{A6F01E86-A08B-AFC2-52D0-3C158C932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12895" y="3453126"/>
              <a:ext cx="731520" cy="731520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10545460" y="2805420"/>
            <a:ext cx="1485626" cy="1472666"/>
            <a:chOff x="9532613" y="3417566"/>
            <a:chExt cx="1303026" cy="1384848"/>
          </a:xfrm>
        </p:grpSpPr>
        <p:sp>
          <p:nvSpPr>
            <p:cNvPr id="35" name="Oval 63">
              <a:extLst>
                <a:ext uri="{FF2B5EF4-FFF2-40B4-BE49-F238E27FC236}">
                  <a16:creationId xmlns:a16="http://schemas.microsoft.com/office/drawing/2014/main" id="{76D7F0E1-F903-772F-F3F5-42F22DEB71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35769" y="3417566"/>
              <a:ext cx="914399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B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36" name="Graphic 65" descr="Boardroom with solid fill">
              <a:extLst>
                <a:ext uri="{FF2B5EF4-FFF2-40B4-BE49-F238E27FC236}">
                  <a16:creationId xmlns:a16="http://schemas.microsoft.com/office/drawing/2014/main" id="{E7DE225F-45C1-EF19-3DDE-0D631449F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827207" y="3501608"/>
              <a:ext cx="731520" cy="731520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4BAB7C9-8E76-2936-0C6F-613F109CF64B}"/>
                </a:ext>
              </a:extLst>
            </p:cNvPr>
            <p:cNvSpPr txBox="1"/>
            <p:nvPr/>
          </p:nvSpPr>
          <p:spPr>
            <a:xfrm>
              <a:off x="9532613" y="4371527"/>
              <a:ext cx="1303026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БИЗНЕС ДЛЯ ГОСУДАРСТВА</a:t>
              </a:r>
              <a:r>
                <a:rPr lang="ru-RU" sz="1050" b="1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3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502206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056" y="324820"/>
            <a:ext cx="8029281" cy="770045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КЛИЕНТООРИЕНТИРОВАННОЕ</a:t>
            </a:r>
            <a:b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НАЛОГОВОЕ АДМИНИСТРИРОВАНИЕ</a:t>
            </a:r>
            <a:endParaRPr lang="en-US" sz="2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1F08B2-5C1A-B2F7-16E8-50DC6B30645B}"/>
              </a:ext>
            </a:extLst>
          </p:cNvPr>
          <p:cNvSpPr txBox="1"/>
          <p:nvPr/>
        </p:nvSpPr>
        <p:spPr>
          <a:xfrm>
            <a:off x="1993547" y="3178009"/>
            <a:ext cx="3965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ЦИФРОВИЗАЦИЯ НАЛОГОВОГО АДМИНИСТРИРОВАНИЯ, ВКЛЮЧАЯ АКТУАЛИЗАЦИЮ БАЗ ДАННЫХ (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DATA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657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371" y="380830"/>
            <a:ext cx="803521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СИСТЕМА УПРАВЛЕНИЯ РИСКАМИ (СУР)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4" y="1740485"/>
            <a:ext cx="1123856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профиль налогоплательщика в СУР не содержит полную информацию о результатах категорирования и всех примененных для этого критериях. Конфиденциальность определенных критериев превращает СУР из превентивного механизма в карательный, так как неизвестен «вес» закрытых критериев в общей системе оценки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42807" y="306380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5" y="1359395"/>
            <a:ext cx="111452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4" y="3569904"/>
            <a:ext cx="1123856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 должна превратиться в основной программный комплекс, который объединяет все государственные базы данных и данные иных источников для формирования профиля каждого налогоплательщика.</a:t>
            </a:r>
          </a:p>
          <a:p>
            <a:pPr marL="7938" indent="-7938" algn="just"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необходимо: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определение исчерпывающего перечня областей применения СУР;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оставить закрытые критерии только для специальных областей применения СУР, для чего провести ревизию критериев и остальные из них раскрыть, чтобы налогоплательщик самостоятельно соответствовал порогам;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информировать налогоплательщика обо всех его статусах по каждой области применения СУР с раскрытием критериев и расчета баллов, которые сформировали имеющиеся статусы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9878" y="3207464"/>
            <a:ext cx="111401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7938" indent="-7938" algn="just">
              <a:defRPr b="1" i="1">
                <a:solidFill>
                  <a:srgbClr val="00A2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olidFill>
                  <a:srgbClr val="F6BB00"/>
                </a:solidFill>
              </a:rPr>
              <a:t>ПРЕДЛОЖЕНИЯ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9450362" y="649631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7</a:t>
            </a:fld>
            <a:endParaRPr lang="en-GB" dirty="0"/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6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829" y="378671"/>
            <a:ext cx="8344208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КАМЕРАЛЬНЫЙ КОНТРОЛЬ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815133"/>
            <a:ext cx="1127082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Камеральный контроль из инструмента помощи налогоплательщикам, где давались бы рекомендации, превратился в дистанционную проверку, где вменяются предполагаемые и недоказанные нарушения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2590168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59395"/>
            <a:ext cx="11527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157871"/>
            <a:ext cx="1127082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Отменить институт вынесения решения о признании уведомления неисполненным. Вместо этого предусмотреть механизм дополнительного уведомления с указанием перечня документов, необходимых для прояснения вопроса, поставленного в уведомлении</a:t>
            </a:r>
          </a:p>
          <a:p>
            <a:pPr marL="7938" indent="-7938" algn="just"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 предусмотреть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варианта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итогов, отражаемых в Кабинете налогоплательщика: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объяснение удовлетворительное;</a:t>
            </a: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объяснение неудовлетворительное – в случае недостаточности аргументов/доказательств. Отметка о неудовлетворительности может быть основанием для проведения тематической налоговой проверки по вопросам, отраженным в уведомлении по камеральному контролю.</a:t>
            </a:r>
          </a:p>
          <a:p>
            <a:pPr marL="7938" indent="-7938" algn="just"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сохранить срок для первого ответа 30 рабочих дней, а для дополнительного уведомления установить срок в 5 рабочих дней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2786112"/>
            <a:ext cx="11527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8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7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378671"/>
            <a:ext cx="832243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НАЛОГОВЫЕ ЛЬГОТЫ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684501"/>
            <a:ext cx="11270824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lvl="0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концепции налоговых льгот, налоговой статистики и классификации льгот (экономическая логика, соблюдение стандартов МСФО, социальный характер, устранение двойного обложения и т.д.).</a:t>
            </a:r>
          </a:p>
          <a:p>
            <a:pPr marL="7938" lvl="0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проводится мониторинг эффективности предоставленных льгот со стороны отраслевых госорганов.</a:t>
            </a:r>
          </a:p>
          <a:p>
            <a:pPr marL="7938" lvl="0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образом государство не располагает реальной информацией о размере налоговых льгот и их эффективности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317799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04965"/>
            <a:ext cx="11527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СЛОЖИВШАЯСЯ СИТУАЦИЯ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702151"/>
            <a:ext cx="112708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Разработать систему, в которой будет предусмотрены: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методологическая основа налоговых льгот,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КРІ и срок действия льгот,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 отраслевого госоргана,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предоставления льгот через полную цифровизацию деятельности,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применения льгот.</a:t>
            </a:r>
          </a:p>
          <a:p>
            <a:pPr lvl="0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Обеспечение контроля за применением предоставленных налоговых льгот через мониторинг форм налоговой отчетности</a:t>
            </a:r>
          </a:p>
          <a:p>
            <a:pPr lvl="0"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Внедрение в налоговое администрирование элементов концепции налоговых расходов, формирование паспорта налоговых исключений (с определением налоговых льгот и налоговых исключений)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319512"/>
            <a:ext cx="11527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54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8993</TotalTime>
  <Words>2801</Words>
  <Application>Microsoft Office PowerPoint</Application>
  <PresentationFormat>Широкоэкранный</PresentationFormat>
  <Paragraphs>310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ОСНОВНЫЕ ПОДХОДЫ к разработке нового  Налогового кодекса</vt:lpstr>
      <vt:lpstr>Презентация PowerPoint</vt:lpstr>
      <vt:lpstr>ОСНОВНЫЕ ЗАДАЧИ</vt:lpstr>
      <vt:lpstr>ПРОБЛЕМЫ</vt:lpstr>
      <vt:lpstr>ПРОБЛЕМЫ</vt:lpstr>
      <vt:lpstr>КЛИЕНТООРИЕНТИРОВАННОЕ НАЛОГОВОЕ АДМИНИСТРИРОВАНИЕ</vt:lpstr>
      <vt:lpstr>СИСТЕМА УПРАВЛЕНИЯ РИСКАМИ (СУР)</vt:lpstr>
      <vt:lpstr>КАМЕРАЛЬНЫЙ КОНТРОЛЬ</vt:lpstr>
      <vt:lpstr>НАЛОГОВЫЕ ЛЬГОТЫ</vt:lpstr>
      <vt:lpstr>НАЛОГООБЛОЖЕНИЕ РАСХОДОВ ПО ФОНДУ ОПЛАТЫ ТРУДА</vt:lpstr>
      <vt:lpstr>Презентация PowerPoint</vt:lpstr>
      <vt:lpstr>СТИМУЛИРОВАНИЕ ОБРАБАТЫВАЮЩЕЙ ПРОМЫШЛЕННОСТИ</vt:lpstr>
      <vt:lpstr>НАЛОГООБЛОЖЕНИЕ МАЛОГО БИЗНЕСА</vt:lpstr>
      <vt:lpstr>НАЛОГООБЛОЖЕНИЕ АГРОПРОМЫШЛЕННОГО СЕКТОРА</vt:lpstr>
      <vt:lpstr>НАЛОГООБЛОЖЕНИЕ НЕДРОПОЛЬЗОВАТЕЛЕЙ</vt:lpstr>
      <vt:lpstr>НАЛОГООБЛОЖЕНИЕ ДИВИДЕНДОВ </vt:lpstr>
      <vt:lpstr>Презентация PowerPoint</vt:lpstr>
      <vt:lpstr>АВАНСОВЫЕ ПЛАТЕЖИ ПО КПН</vt:lpstr>
      <vt:lpstr>БУХГАЛТЕРСКИЙ УЧЕТ КАК ОСНОВА ДЛЯ ОПРЕДЕЛЕНИЯ НАЛОГОВОЙ БАЗЫ ПО КПН</vt:lpstr>
      <vt:lpstr>ВОЗВРАТ СУММЫ ПРЕВЫШЕНИЯ НДС</vt:lpstr>
      <vt:lpstr>НАЛОГООБЛОЖЕНИЕ НЕРЕЗИДЕНТОВ (ПОСТОЯННОЕ УЧРЕЖДЕНИЕ)</vt:lpstr>
      <vt:lpstr>НАЛОГООБЛОЖЕНИЕ НЕРЕЗИДЕНТОВ (РОЯЛТИ)</vt:lpstr>
      <vt:lpstr>Презентация PowerPoint</vt:lpstr>
      <vt:lpstr>ЗАКОН ПРЯМОГО ДЕЙСТВИЯ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Тулегенов Нурлан Маулитович</dc:creator>
  <cp:lastModifiedBy>Nurgul Akshabayeva</cp:lastModifiedBy>
  <cp:revision>224</cp:revision>
  <cp:lastPrinted>2022-08-31T03:12:42Z</cp:lastPrinted>
  <dcterms:created xsi:type="dcterms:W3CDTF">2022-08-25T05:17:21Z</dcterms:created>
  <dcterms:modified xsi:type="dcterms:W3CDTF">2023-05-03T04:52:41Z</dcterms:modified>
</cp:coreProperties>
</file>