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13" r:id="rId14"/>
    <p:sldId id="321" r:id="rId15"/>
    <p:sldId id="322" r:id="rId16"/>
    <p:sldId id="306" r:id="rId17"/>
    <p:sldId id="305" r:id="rId18"/>
    <p:sldId id="310" r:id="rId19"/>
    <p:sldId id="284" r:id="rId20"/>
    <p:sldId id="312" r:id="rId21"/>
    <p:sldId id="298" r:id="rId22"/>
    <p:sldId id="295" r:id="rId23"/>
    <p:sldId id="304" r:id="rId24"/>
    <p:sldId id="303" r:id="rId2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FFD03B"/>
    <a:srgbClr val="7934E8"/>
    <a:srgbClr val="321547"/>
    <a:srgbClr val="FCF3E0"/>
    <a:srgbClr val="003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02220-9CD8-42CE-98FC-69429D129965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952BA-C349-4015-9093-F53D88193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82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B6312-4839-4B36-98A7-E600A3B7FB1C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D842F-F32F-4D08-815D-0797F1C4F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561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:a16="http://schemas.microsoft.com/office/drawing/2014/main" id="{83655B97-114E-47F3-AD3E-20EBDA734B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:a16="http://schemas.microsoft.com/office/drawing/2014/main" id="{5104750F-A2E4-48E9-9F05-B2CEF0AD02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id="{77E0AB65-08F1-41DA-BA80-1AD177F31D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3218" indent="-28487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269" indent="-227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12" indent="-227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956" indent="-2275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9300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7643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5987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4331" indent="-227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14816B-33CB-49FA-B174-DF8B2010FA90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4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623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121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889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987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E14D3-F2D5-4748-9327-96AB482A512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382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927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682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141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56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8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9620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218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96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05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133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147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31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711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050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476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86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832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14D3-F2D5-4748-9327-96AB482A512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114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0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84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pPr defTabSz="457200"/>
            <a:fld id="{4D41ED6B-0A05-44D7-9208-91571559B6FC}" type="slidenum">
              <a:rPr lang="en-GB" smtClean="0"/>
              <a:pPr defTabSz="457200"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95C15E-F096-4D0B-87E7-E81DD2F7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36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6">
            <a:extLst>
              <a:ext uri="{FF2B5EF4-FFF2-40B4-BE49-F238E27FC236}">
                <a16:creationId xmlns:a16="http://schemas.microsoft.com/office/drawing/2014/main" id="{9C4D6261-097E-4045-AE38-63B34D46DF95}"/>
              </a:ext>
            </a:extLst>
          </p:cNvPr>
          <p:cNvCxnSpPr/>
          <p:nvPr userDrawn="1"/>
        </p:nvCxnSpPr>
        <p:spPr>
          <a:xfrm>
            <a:off x="2495550" y="3276600"/>
            <a:ext cx="7200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2">
            <a:extLst>
              <a:ext uri="{FF2B5EF4-FFF2-40B4-BE49-F238E27FC236}">
                <a16:creationId xmlns:a16="http://schemas.microsoft.com/office/drawing/2014/main" id="{ADA799B1-A57B-48F4-93F8-F40C15254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1512888"/>
            <a:ext cx="21590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8">
            <a:extLst>
              <a:ext uri="{FF2B5EF4-FFF2-40B4-BE49-F238E27FC236}">
                <a16:creationId xmlns:a16="http://schemas.microsoft.com/office/drawing/2014/main" id="{CE1F1E9B-A523-42C4-9AA1-A31C2035F7FA}"/>
              </a:ext>
            </a:extLst>
          </p:cNvPr>
          <p:cNvCxnSpPr/>
          <p:nvPr userDrawn="1"/>
        </p:nvCxnSpPr>
        <p:spPr>
          <a:xfrm>
            <a:off x="2495550" y="5345113"/>
            <a:ext cx="7200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641310" y="3925888"/>
            <a:ext cx="7200000" cy="206969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2000" b="1" baseline="0">
                <a:solidFill>
                  <a:srgbClr val="004A7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25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05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0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5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9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9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18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33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5095-2090-4F7E-ADA9-12F648693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36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2">
            <a:extLst>
              <a:ext uri="{FF2B5EF4-FFF2-40B4-BE49-F238E27FC236}">
                <a16:creationId xmlns:a16="http://schemas.microsoft.com/office/drawing/2014/main" id="{2B7722FD-22E7-44B3-8082-4ABCDB081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276600"/>
            <a:ext cx="8712926" cy="2068513"/>
          </a:xfrm>
        </p:spPr>
        <p:txBody>
          <a:bodyPr>
            <a:normAutofit/>
          </a:bodyPr>
          <a:lstStyle/>
          <a:p>
            <a:r>
              <a:rPr lang="ru-RU" altLang="ru-RU" sz="3600" dirty="0" err="1">
                <a:solidFill>
                  <a:schemeClr val="accent1">
                    <a:lumMod val="50000"/>
                  </a:schemeClr>
                </a:solidFill>
              </a:rPr>
              <a:t>Жаңа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3600" dirty="0" err="1">
                <a:solidFill>
                  <a:schemeClr val="accent1">
                    <a:lumMod val="50000"/>
                  </a:schemeClr>
                </a:solidFill>
              </a:rPr>
              <a:t>Салық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3600" dirty="0" err="1">
                <a:solidFill>
                  <a:schemeClr val="accent1">
                    <a:lumMod val="50000"/>
                  </a:schemeClr>
                </a:solidFill>
              </a:rPr>
              <a:t>кодексін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3600" dirty="0" err="1">
                <a:solidFill>
                  <a:schemeClr val="accent1">
                    <a:lumMod val="50000"/>
                  </a:schemeClr>
                </a:solidFill>
              </a:rPr>
              <a:t>әзірлеудің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</a:rPr>
              <a:t>НЕГІЗГІ ТӘСІЛДЕРІ</a:t>
            </a:r>
            <a:endParaRPr lang="ru-RU" alt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5">
            <a:extLst>
              <a:ext uri="{FF2B5EF4-FFF2-40B4-BE49-F238E27FC236}">
                <a16:creationId xmlns:a16="http://schemas.microsoft.com/office/drawing/2014/main" id="{2E123F32-AFC6-4EEA-B0A4-D7BC7CECC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6" y="6231751"/>
            <a:ext cx="1819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2023 </a:t>
            </a:r>
            <a:r>
              <a:rPr lang="ru-RU" altLang="ru-RU" sz="1200" b="1" dirty="0" err="1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жылы</a:t>
            </a: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, Астана қ.</a:t>
            </a:r>
            <a:endParaRPr lang="ru-RU" altLang="ru-RU" sz="1200" b="1" dirty="0">
              <a:solidFill>
                <a:schemeClr val="accent1">
                  <a:lumMod val="50000"/>
                </a:schemeClr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6244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402" y="403904"/>
            <a:ext cx="9778492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ЕҢБЕКАҚЫ ТӨЛЕУ ҚОРЫ БОЙЫНША ШЫҒЫСТАРҒА САЛЫҚ 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004" y="1876909"/>
            <a:ext cx="11145253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500"/>
              </a:lnSpc>
              <a:spcAft>
                <a:spcPts val="600"/>
              </a:spcAft>
              <a:buFontTx/>
              <a:buAutoNum type="arabicParenBoth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есептейтін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еңбекақы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жиынтық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жүктеме:оның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39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жетеді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arenBoth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есептеулердің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күрделілігі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базаларындағы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айырмашылықтарға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әрқайсысы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меншікті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орнатылған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14004" y="4369472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9" y="1424712"/>
            <a:ext cx="11426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10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68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54093"/>
            <a:ext cx="11355355" cy="4970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200"/>
              </a:lnSpc>
              <a:spcAft>
                <a:spcPts val="600"/>
              </a:spcAft>
              <a:defRPr/>
            </a:pP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Еңбекақы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қорына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келесідей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реформалау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МЗЖ –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жалақыдан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қалумен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2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тастаңыз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өйткені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аударымдар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бюджеттен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бөлінген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285750" indent="-285750" algn="just">
              <a:lnSpc>
                <a:spcPts val="22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мынадай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ts val="22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1" 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200"/>
              </a:lnSpc>
              <a:defRPr/>
            </a:pPr>
            <a:r>
              <a:rPr kumimoji="1"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1-нұсқа</a:t>
            </a:r>
            <a:r>
              <a:rPr kumimoji="1"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МЗЖ-дан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біріктіру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2200"/>
              </a:lnSpc>
              <a:buFontTx/>
              <a:buChar char="-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лимиті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ЕТЖ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2200"/>
              </a:lnSpc>
              <a:buFontTx/>
              <a:buChar char="-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БӘТ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ставкасын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алмағанда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ставкаларының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200"/>
              </a:lnSpc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200"/>
              </a:lnSpc>
              <a:defRPr/>
            </a:pPr>
            <a:r>
              <a:rPr kumimoji="1"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2-нұсқа</a:t>
            </a:r>
            <a:r>
              <a:rPr kumimoji="1"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2200"/>
              </a:lnSpc>
              <a:buFontTx/>
              <a:buChar char="-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база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200"/>
              </a:lnSpc>
              <a:buFontTx/>
              <a:buChar char="-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МЗЖ-дан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лимит (7 ЕТЖ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326348"/>
            <a:ext cx="11355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340336" y="403894"/>
            <a:ext cx="9013464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ЕҢБЕКАҚЫ ТӨЛЕУ ҚОРЫ БОЙЫНША ШЫҒЫСТАРҒА </a:t>
            </a:r>
            <a:endParaRPr lang="ru-RU" sz="2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11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344" y="401320"/>
            <a:ext cx="9136316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ӨҢДЕУ ӨНЕРКӘСІБІН ЫНТАЛАНДЫРУ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87140"/>
            <a:ext cx="11289485" cy="1344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секторларына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яғни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кедергілерді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негіздейтін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қажеттілігін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көздейді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ұқсас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сипатталады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124" y="3276393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359395"/>
            <a:ext cx="115461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773153"/>
            <a:ext cx="11289484" cy="1985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ревизия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lnSpc>
                <a:spcPts val="2500"/>
              </a:lnSpc>
              <a:buAutoNum type="arabicParenBoth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ШОБ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біріздендіру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қарастыру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lnSpc>
                <a:spcPts val="2500"/>
              </a:lnSpc>
              <a:buAutoNum type="arabicParenBoth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ШОБ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үшін-салық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kumimoji="1"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сипатына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ұқсас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 algn="just">
              <a:lnSpc>
                <a:spcPts val="2500"/>
              </a:lnSpc>
              <a:buAutoNum type="arabicParenBoth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көрсеткіштерге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пысықтау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420054"/>
            <a:ext cx="113833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62031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883" y="400726"/>
            <a:ext cx="8582231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ШАҒЫН БИЗНЕСКЕ САЛЫҚ 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3" y="1705496"/>
            <a:ext cx="11275488" cy="703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жұмыспен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қамтығандар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ірілендіру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ақтау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ынталандырулар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75466" y="2522663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1" y="1310408"/>
            <a:ext cx="115648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1" y="3046300"/>
            <a:ext cx="11275489" cy="2964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</a:pP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режимдерінің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санын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оңтайландыру</a:t>
            </a:r>
            <a:endParaRPr lang="ru-RU" sz="17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</a:pP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Ең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төменгі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мөлшерлемемен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бірыңғай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төлеммен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микробизнес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үшін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арнайы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режимін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енгізу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(2024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жылдан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бастап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БЖТ-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ның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режимі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күшін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жояды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</a:pP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Оңайлатылған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декларация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негiзiндегi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арнаулы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режимін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сақтау</a:t>
            </a:r>
            <a:endParaRPr lang="ru-RU" sz="17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</a:pP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Бөлшек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салықтың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қолданылуын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барлық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қызмет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түрлеріне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жер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қойнауын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пайдаланушыларды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акцизделетін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тауарлар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өндірісін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қоспағанда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шеңберін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ставкаларын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қараумен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тарату</a:t>
            </a:r>
            <a:endParaRPr lang="ru-RU" sz="17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</a:pP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Шағын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бизнестен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орта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бизнеске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көшу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кезінде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салықтық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ынталандыруды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енгізу</a:t>
            </a:r>
            <a:endParaRPr lang="ru-RU" sz="1700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2" y="2718805"/>
            <a:ext cx="115648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 smtClean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13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95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331" y="397292"/>
            <a:ext cx="88979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АГРОӨНЕРКӘСІПТІК СЕКТОРҒА САЛЫҚ 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781525"/>
            <a:ext cx="11299560" cy="1695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lvl="0" indent="-7938" algn="just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АӨК –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секторларының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lvl="0" indent="-7938" algn="just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көбінесе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kumimoji="1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lvl="0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салу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агроөнеркәсіптік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кешенді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учаскелерін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онлайн беру,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өнімділікті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космомониторинг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62214" y="3518712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392011"/>
            <a:ext cx="11299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4104982"/>
            <a:ext cx="11299560" cy="2139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АӨК-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айтарлықтай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өзгертпеуге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етіледі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қарапайымдылығына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мүмкіндіктеріне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негізделуге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endParaRPr kumimoji="1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3714203"/>
            <a:ext cx="11299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14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1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219" y="397290"/>
            <a:ext cx="812861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ЖЕР ҚОЙНАУЫН ПАЙДАЛАНУШЫЛАРҒА САЛЫҚ 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1612177"/>
            <a:ext cx="11392679" cy="1985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indent="-7938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айырмашылықтарға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тау-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indent="-7938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ПҚӨС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қазбаларды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бермейді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52883" y="371162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259087"/>
            <a:ext cx="113926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4232252"/>
            <a:ext cx="11752094" cy="2567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ТМК 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бөлімдерге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endParaRPr kumimoji="1" lang="ru-RU" sz="17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Заңнамада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геологиялық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ынталандыруға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кезеңінде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барлауға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етуге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көзделсін</a:t>
            </a:r>
            <a:endParaRPr kumimoji="1" lang="ru-RU" sz="17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Оператордың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бірлескен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қатысушылардың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салықтарының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kumimoji="1" lang="ru-RU" sz="17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ТМТ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операцияларға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kumimoji="1" lang="ru-RU" sz="1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көздеу</a:t>
            </a:r>
            <a:endParaRPr kumimoji="1" lang="ru-RU" sz="17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3853956"/>
            <a:ext cx="113926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26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749816"/>
            <a:ext cx="1129955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каскадты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жинақталған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пайданы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антистимулдар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4" y="264846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3" y="1359395"/>
            <a:ext cx="11555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1" y="3267055"/>
            <a:ext cx="11299557" cy="1895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Дивидендтерге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каскадтылығын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болдырмау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салыстырғанда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тартымдылығын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тасталсын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ҚР-да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пайданы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қарастыру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54562" y="2820648"/>
            <a:ext cx="11555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  <a:p>
            <a:pPr marL="7938" indent="-7938" algn="just">
              <a:defRPr/>
            </a:pP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727" y="407022"/>
            <a:ext cx="88979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ДИВИДЕНДТЕРГЕ САЛЫҚ 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16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28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07059" y="1283018"/>
            <a:ext cx="11132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230016" y="397036"/>
            <a:ext cx="9426275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ДИВИДЕНДТЕРГЕ САЛЫҚ САЛУ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17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2532" y="1560309"/>
            <a:ext cx="1713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</a:t>
            </a:r>
            <a:endParaRPr lang="en-US" sz="1600" b="1" i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3920" y="1560309"/>
            <a:ext cx="355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ЕМЕС (ЖТ </a:t>
            </a:r>
            <a:r>
              <a:rPr lang="ru-RU" sz="1600" b="1" i="1" u="sng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i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ЗТ)</a:t>
            </a:r>
            <a:endParaRPr lang="en-US" sz="1600" b="1" i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6632956" y="1747256"/>
            <a:ext cx="36945" cy="4897823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07059" y="2172188"/>
            <a:ext cx="61170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МКҚ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түзетулерін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endParaRPr lang="ru-RU" sz="1600" kern="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KASE/AIX-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 </a:t>
            </a:r>
            <a:r>
              <a:rPr lang="ru-RU" sz="1600" kern="1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sz="1600" kern="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kern="1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саудаланбайтын</a:t>
            </a:r>
            <a:r>
              <a:rPr lang="ru-RU" sz="1600" kern="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акциялар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дивидендтерге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каскадтылығын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4544" y="1879587"/>
            <a:ext cx="3137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(КТС)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7058" y="3337234"/>
            <a:ext cx="3137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(ЖТС)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7058" y="3645183"/>
            <a:ext cx="615398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ЖТС-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600" kern="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/>
            <a:r>
              <a:rPr lang="ru-RU" sz="1600" kern="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мерзімге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25% акция /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иеленетін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акционерде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қатысушыда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дивидендтерді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компанияның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жарғылық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капиталына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инвестициялау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дивидендтерді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кезеңінен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endParaRPr lang="aa-ET" sz="1600" kern="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5% – </a:t>
            </a:r>
            <a:r>
              <a:rPr lang="ru-RU" sz="1600" kern="1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жоғарыда</a:t>
            </a:r>
            <a:r>
              <a:rPr lang="ru-RU" sz="1600" kern="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босатылатындардан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компаниялардан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kern="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стандартты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10 % –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95907" y="2336512"/>
            <a:ext cx="5067548" cy="2668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– </a:t>
            </a:r>
            <a:r>
              <a:rPr lang="ru-RU" sz="1600" kern="1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акционерге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3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мерзімге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25% акция/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иеленетін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қатысушыға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төлеген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норманың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lang="ru-RU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стандартты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ставка 15%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көтерілген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20% –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оффшорға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lang="ru-RU" sz="1600" kern="1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endParaRPr lang="aa-ET" sz="1600" kern="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4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6669" y="405872"/>
            <a:ext cx="83924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КТС БОЙЫНША АВАНСТЫҚ ТӨЛЕМДЕР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49816"/>
            <a:ext cx="11290229" cy="1023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алаңдатады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дұрыс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қаупі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9" y="2831507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359395"/>
            <a:ext cx="11290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031674"/>
            <a:ext cx="11290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3431430"/>
            <a:ext cx="11290229" cy="1849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AutoNum type="arabicPeriod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ЖЖТ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325 000 АЕК (2023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1 121 млн.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750 000 АЕК (2 587,5 млн.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ts val="2500"/>
              </a:lnSpc>
              <a:buFontTx/>
              <a:buChar char="-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түсімдеріне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елеулі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етпейтін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бизнес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осындай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Tx/>
              <a:buChar char="-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өнімсіз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18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25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960" y="397292"/>
            <a:ext cx="8444203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БУХГАЛТЕРЛІК ЕСЕП КТС БОЙЫНША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b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БАЗАСЫН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АНЫҚТАУ ҮШІН НЕГІЗ РЕТІНДЕ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3" y="1749817"/>
            <a:ext cx="11308886" cy="1023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есептілікті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мақсаттарындағы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айырмашылықтар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ХҚЕС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заңнаманы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дұрыстығын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әкеледі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43547" y="2797200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3" y="1359395"/>
            <a:ext cx="113088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1" y="3481106"/>
            <a:ext cx="11308887" cy="2811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ХҚЕС-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сілтемелер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аудит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орындылығы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тұрғысынан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артықшылықтар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тәуекелдерден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кетсе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сілтемелерді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сақтаңыз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ХҚЕС пен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заңнаманы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іс-әрекеттерінің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ХҚЕС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5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жағдайда-салық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субъективті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бермейтін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45232" y="3034699"/>
            <a:ext cx="11308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19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1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451722" y="406622"/>
            <a:ext cx="8096535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 БАСШЫСЫНЫҢ ТАПСЫРМАСЫ</a:t>
            </a:r>
            <a:endParaRPr lang="en-US" sz="2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4EF587E-CF79-4C9D-8574-7B24F8B50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338" y="1495183"/>
            <a:ext cx="8686258" cy="62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14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Әділетті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бәріміз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әрқайсымыз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әрдайым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сайлауалды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бағдарламасын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65EBF925-57B3-445F-A27C-DDC1A8C2A78C}"/>
              </a:ext>
            </a:extLst>
          </p:cNvPr>
          <p:cNvSpPr/>
          <p:nvPr/>
        </p:nvSpPr>
        <p:spPr>
          <a:xfrm>
            <a:off x="2986334" y="2124255"/>
            <a:ext cx="904864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Әділ,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ашық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етуге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қабылдануын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әкімшілендіруді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жаңарту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мүмкіндігінше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цифрландыруды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секторларындағы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сараланған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ставкаларына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жаңғыртуға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әзірлемелерге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пайдадан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тетігін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төлеуден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жалтару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тәуекелдерін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режимдерін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жеңілдету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қасақана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бөлінуіне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бермеу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мөлшерлемелермен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қарапайым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процедуралармен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қолдануды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сәнді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заттарға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ставкаларын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персоналдың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еңбегіне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ұлғайтуға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жұмсалатын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кәсіпорындардың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табыстарын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салудан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2000"/>
              </a:lnSpc>
            </a:pPr>
            <a:r>
              <a:rPr lang="ru-RU" sz="15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бизнестің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міндеттемелерін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жалақысын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көтеруді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1" name="Рисунок 14">
            <a:extLst>
              <a:ext uri="{FF2B5EF4-FFF2-40B4-BE49-F238E27FC236}">
                <a16:creationId xmlns:a16="http://schemas.microsoft.com/office/drawing/2014/main" id="{FF8A8BB5-F97D-47AE-B9D4-5BE2C21E8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10" y="1564259"/>
            <a:ext cx="2031664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b="1" smtClean="0">
                <a:solidFill>
                  <a:schemeClr val="accent1">
                    <a:lumMod val="50000"/>
                  </a:schemeClr>
                </a:solidFill>
              </a:rPr>
              <a:pPr defTabSz="457200"/>
              <a:t>2</a:t>
            </a:fld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76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853" y="410769"/>
            <a:ext cx="7506008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АСЫП КЕТКЕН СОМАНЫ ҚАЙТАРУ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1743693"/>
            <a:ext cx="11355355" cy="1023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ауыстырумен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сипатталады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айтқанда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сенімсіз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жеткізушілерден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33476" y="2775447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1359395"/>
            <a:ext cx="11355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3360558"/>
            <a:ext cx="11355356" cy="2490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 пен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мүдделерінің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қағидаттары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тетіктерін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айналдыруға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938" indent="-7938" algn="just">
              <a:lnSpc>
                <a:spcPts val="2500"/>
              </a:lnSpc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экспортталатын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(ҚҚС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әркімнің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мүмкіндіктерді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көздейтін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7938" indent="-7938" algn="just">
              <a:lnSpc>
                <a:spcPts val="2500"/>
              </a:lnSpc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қайтарылмауына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соғатын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35902" y="2981216"/>
            <a:ext cx="11355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20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028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5918" y="414830"/>
            <a:ext cx="8145625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РЕЗИДЕНТ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ЕМЕСТЕРГЕ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 САЛУ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(ТҰРАҚТЫ МЕКЕМЕ)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1768478"/>
            <a:ext cx="11280899" cy="2947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Соңғы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болуына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әкелді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тиесілігі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келісімшарттардың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ҚР-да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күндері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әлемдік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сүйене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тұжырымдамасының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жоғалғанын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71545" y="4816549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1359395"/>
            <a:ext cx="11280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5452853"/>
            <a:ext cx="11280899" cy="703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Табыстардың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тиесілігін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мекемені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әлемдік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тұжырымдамаға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келтірілсін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73224" y="5081092"/>
            <a:ext cx="11280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21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36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708" y="414830"/>
            <a:ext cx="889791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ЕМЕСТЕРГЕ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САЛУ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(РОЯЛТИ)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1740486"/>
            <a:ext cx="11402009" cy="1985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көрсеткендей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«роялти»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дефинициясының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редакциясына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резидент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интернет-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(БҚ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сүйемелдеу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жаңарту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қызметтерге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ілеспе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жеткізгені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роялти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қаупі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Бұдан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«роялти»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дефинициясының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редакциясы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түпкілікті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көздемейді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71545" y="393651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5" y="1359395"/>
            <a:ext cx="11402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4591388"/>
            <a:ext cx="11402009" cy="1664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«Роялти»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анықтамасын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сәйкестендіруге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табиғаты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роялти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табылмайтын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бірқатар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айтқанда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БҚ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ендірілген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орнату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баптау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жаңарту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пысықтау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жаңғырту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БҚ-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соңғы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пайдаланушыларға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3894" y="4210295"/>
            <a:ext cx="114020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6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252527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75492" y="1522365"/>
            <a:ext cx="11914908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резидент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еместерге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ішінара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қайталанатын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норманы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көздейді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конвенциясы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болмаса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резидент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еместермен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аванс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аванс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сәттен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уақыт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өтсе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аванс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indent="-7938" algn="just">
              <a:defRPr/>
            </a:pPr>
            <a:endParaRPr kumimoji="1" lang="ru-RU" sz="6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defRPr/>
            </a:pPr>
            <a:r>
              <a:rPr kumimoji="1" lang="ru-RU" sz="17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Теріс</a:t>
            </a:r>
            <a:r>
              <a:rPr kumimoji="1" lang="ru-RU" sz="17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салдары</a:t>
            </a:r>
            <a:r>
              <a:rPr kumimoji="1" lang="ru-RU" sz="17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ru-RU" sz="17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тауарды,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жолымен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«жабу»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даярлау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тиісінше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көздерінен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тараптарға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ешқандай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көрінеу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жалтаруға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танылатынын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2500"/>
              </a:lnSpc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мағынасын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бұрмалайды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әділдігі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бұзады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367349" y="5907971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9" y="1238757"/>
            <a:ext cx="11417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</a:t>
            </a:r>
            <a:r>
              <a:rPr lang="ru-RU" b="1" i="1" dirty="0" smtClean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48" y="6390931"/>
            <a:ext cx="11417215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оффшорларға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67350" y="6003059"/>
            <a:ext cx="11417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6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2209708" y="414830"/>
            <a:ext cx="8897917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ЕМЕСТЕРГЕ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САЛУ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(АЛДЫН АЛА ТӨЛЕМ)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23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33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241" y="398093"/>
            <a:ext cx="7996335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ТІКЕЛЕЙ ӘРЕКЕТ ЕТУ ЗАҢЫ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787140"/>
            <a:ext cx="1134602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өкілеттіктердің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көпшілігі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Қаржымині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/ҰЭМ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берілді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9" y="265329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359395"/>
            <a:ext cx="11346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262555"/>
            <a:ext cx="11346026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тәуелді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НҚА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2881464"/>
            <a:ext cx="11346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24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9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b="1" smtClean="0">
                <a:solidFill>
                  <a:schemeClr val="accent1">
                    <a:lumMod val="50000"/>
                  </a:schemeClr>
                </a:solidFill>
              </a:rPr>
              <a:pPr defTabSz="457200"/>
              <a:t>3</a:t>
            </a:fld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2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722" y="397291"/>
            <a:ext cx="8096535" cy="709440"/>
          </a:xfrm>
        </p:spPr>
        <p:txBody>
          <a:bodyPr>
            <a:normAutofit/>
          </a:bodyPr>
          <a:lstStyle/>
          <a:p>
            <a:pPr algn="ctr"/>
            <a:r>
              <a:rPr lang="ru-RU" sz="2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НЕГІЗГІ МІНДЕТТЕР</a:t>
            </a:r>
            <a:endParaRPr lang="en-US" sz="2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06284" y="2938519"/>
            <a:ext cx="3365010" cy="600335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Салықтардың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фискалдық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функциясының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гипертрофиясы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06280" y="1725851"/>
            <a:ext cx="3358797" cy="105389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Фискалдық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саясаттың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тұрақсыздығы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СК-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тің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өзгертпей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тәсілдерін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ретроспективті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159479" y="3735012"/>
            <a:ext cx="3579865" cy="69238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06281" y="4488591"/>
            <a:ext cx="3363830" cy="1053410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сұрақтарсалықтарды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(резидент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налогстерге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салу, </a:t>
            </a:r>
            <a:r>
              <a:rPr lang="ru-RU" sz="13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ЕТҚ, ШБС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06281" y="5716036"/>
            <a:ext cx="3358797" cy="814501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әкімшілендірудің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камералдық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ҚҚС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ТБЖ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3684" y="4642714"/>
            <a:ext cx="3594675" cy="706604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Проблемалық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мәселелерді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шешу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22" name="Straight Connector 24"/>
          <p:cNvCxnSpPr/>
          <p:nvPr/>
        </p:nvCxnSpPr>
        <p:spPr>
          <a:xfrm flipH="1" flipV="1">
            <a:off x="3924021" y="1251543"/>
            <a:ext cx="8708" cy="55734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/>
          <p:nvPr/>
        </p:nvSpPr>
        <p:spPr>
          <a:xfrm>
            <a:off x="4204193" y="3261372"/>
            <a:ext cx="3579864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4"/>
          <p:cNvCxnSpPr/>
          <p:nvPr/>
        </p:nvCxnSpPr>
        <p:spPr>
          <a:xfrm flipH="1" flipV="1">
            <a:off x="8072191" y="1241875"/>
            <a:ext cx="8708" cy="55734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 bwMode="auto">
          <a:xfrm>
            <a:off x="4195431" y="1741905"/>
            <a:ext cx="3592377" cy="587650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Ұтымды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реттеуші-ынталандырушы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00876" y="1745742"/>
            <a:ext cx="3466465" cy="591486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Инвестициялық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тартымдылықты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ынталандыру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07649" y="2508182"/>
            <a:ext cx="3466465" cy="61791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Кәсіпкерлікті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дамыту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және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салық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базасын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кеңейту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53222" y="5578602"/>
            <a:ext cx="3592377" cy="768259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>
            <a:defPPr>
              <a:defRPr lang="ru-RU"/>
            </a:defPPr>
            <a:lvl1pPr algn="just">
              <a:defRPr sz="1300" b="1" ker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Аналогтық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бизнес-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процестерді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оңтайландыру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және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цифрландыру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9" name="Title 1"/>
          <p:cNvSpPr txBox="1"/>
          <p:nvPr/>
        </p:nvSpPr>
        <p:spPr>
          <a:xfrm>
            <a:off x="8092845" y="3266733"/>
            <a:ext cx="3916276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8307649" y="4644635"/>
            <a:ext cx="3466465" cy="702762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шығындарын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8300876" y="5572563"/>
            <a:ext cx="3466465" cy="738072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міндеттемелерін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бөлігінде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мәселелерді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шешу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4216633" y="2506091"/>
            <a:ext cx="3579864" cy="608932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Сервистік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үлгідегі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әкімшілендіруге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8307649" y="3730018"/>
            <a:ext cx="3466465" cy="684088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Теңгерімді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320568" y="3713240"/>
            <a:ext cx="3344510" cy="601316"/>
          </a:xfrm>
          <a:prstGeom prst="rect">
            <a:avLst/>
          </a:prstGeom>
          <a:solidFill>
            <a:srgbClr val="FCF3E0"/>
          </a:solidFill>
          <a:ln w="9525" cap="flat" cmpd="sng" algn="ctr">
            <a:solidFill>
              <a:srgbClr val="024C7D"/>
            </a:solidFill>
            <a:prstDash val="solid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anchor="ctr"/>
          <a:lstStyle/>
          <a:p>
            <a:pPr algn="ctr"/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процестерді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қиындататын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бастамаларға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ru-RU" sz="13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itle 1"/>
          <p:cNvSpPr txBox="1"/>
          <p:nvPr/>
        </p:nvSpPr>
        <p:spPr>
          <a:xfrm>
            <a:off x="292503" y="1193327"/>
            <a:ext cx="3355843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itle 1"/>
          <p:cNvSpPr txBox="1"/>
          <p:nvPr/>
        </p:nvSpPr>
        <p:spPr>
          <a:xfrm>
            <a:off x="4204193" y="1195337"/>
            <a:ext cx="3579864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itle 1"/>
          <p:cNvSpPr txBox="1"/>
          <p:nvPr/>
        </p:nvSpPr>
        <p:spPr>
          <a:xfrm>
            <a:off x="8092845" y="1177752"/>
            <a:ext cx="3924984" cy="54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6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624" y="481268"/>
            <a:ext cx="505620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МӘСЕЛЕЛЕР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610600" y="5987961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smtClean="0"/>
              <a:pPr defTabSz="457200"/>
              <a:t>4</a:t>
            </a:fld>
            <a:endParaRPr lang="en-GB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2" y="1450876"/>
            <a:ext cx="49330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тұрақсыз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қалады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жағдайларда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қайшылықты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кейбіреулері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мәселелерде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олқылықтар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  <a:endParaRPr kumimoji="1" lang="ru-RU" alt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1793547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4" y="298235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108624" y="3311345"/>
            <a:ext cx="49237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Салықтардың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фискалдық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реттеуші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ынталандырушы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функцияларының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теңгерімділігі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фискалдық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функцияға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бейімділік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байқалады</a:t>
            </a:r>
            <a:endParaRPr kumimoji="1" lang="ru-RU" alt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3664303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8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58" y="487815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 rot="5400000">
            <a:off x="3468574" y="3869502"/>
            <a:ext cx="5400000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6164828" y="465614"/>
            <a:ext cx="5666388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ШЕШУ </a:t>
            </a:r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ТӘСІЛДЕРІ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29" y="5473611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108624" y="5123714"/>
            <a:ext cx="49237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Жауапкершілікті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тікелей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бұзушыдан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адал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контрагенттеріне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тәжірибесі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тоқтамайды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7311" y="1315474"/>
            <a:ext cx="54668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перспективада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фискалдық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саясатының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тұрақтылығын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перспективада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дәйектілігі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болжамдылығын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alt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2937" y="3348858"/>
            <a:ext cx="54711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белсенділікті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басатын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репрессиялық-фискалдық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жүйесінен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реттеуші-ынталандырушы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типтегі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жүйеге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77979" y="5102497"/>
            <a:ext cx="54761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Адалдық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принципін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қатынастардың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аспектілеріне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бұзушылықтарды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есептеуден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болжамдар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ұсыныстарға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9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610600" y="5987961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smtClean="0"/>
              <a:pPr defTabSz="457200"/>
              <a:t>5</a:t>
            </a:fld>
            <a:endParaRPr lang="en-GB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4" y="1471093"/>
            <a:ext cx="486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қатынастардағы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жазалау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тәсіліне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жойылмайды</a:t>
            </a:r>
            <a:endParaRPr kumimoji="1"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1793547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64" y="298235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3" y="3340610"/>
            <a:ext cx="48629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өзгермеген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түсімдерді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түсіндірулер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түбегейлі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фактілері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жиілеп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кетті</a:t>
            </a:r>
            <a:endParaRPr kumimoji="1" lang="ru-RU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30" y="3664303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5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8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858" y="487815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 rot="5400000">
            <a:off x="3468574" y="3869502"/>
            <a:ext cx="5400000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6174159" y="465614"/>
            <a:ext cx="5654126" cy="709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ШЕШУДІҢ ТӘСІЛДЕРІ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hape 774">
            <a:extLst>
              <a:ext uri="{FF2B5EF4-FFF2-40B4-BE49-F238E27FC236}">
                <a16:creationId xmlns:a16="http://schemas.microsoft.com/office/drawing/2014/main" id="{47702FD9-C6E7-0314-E188-37B8A9C6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29" y="5473611"/>
            <a:ext cx="474663" cy="514350"/>
          </a:xfrm>
          <a:prstGeom prst="roundRect">
            <a:avLst>
              <a:gd name="adj" fmla="val 16667"/>
            </a:avLst>
          </a:prstGeom>
          <a:solidFill>
            <a:srgbClr val="F6BB00"/>
          </a:solidFill>
          <a:ln w="12700">
            <a:solidFill>
              <a:srgbClr val="F6BB00"/>
            </a:solidFill>
            <a:miter lim="800000"/>
            <a:headEnd/>
            <a:tailEnd/>
          </a:ln>
        </p:spPr>
        <p:txBody>
          <a:bodyPr lIns="91425" tIns="45700" rIns="91425" bIns="457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24C7C"/>
              </a:buClr>
              <a:buSzPts val="1600"/>
              <a:buFont typeface="Arial" panose="020B0604020202020204" pitchFamily="34" charset="0"/>
              <a:buNone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sym typeface="Arial" panose="020B0604020202020204" pitchFamily="34" charset="0"/>
              </a:rPr>
              <a:t>6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1099293" y="5133045"/>
            <a:ext cx="48629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Көлеңкелі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айналымның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салдарлары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резервтерін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алмағанда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</a:t>
            </a:r>
            <a:r>
              <a:rPr kumimoji="1"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бизнеске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алаңдаушылық</a:t>
            </a:r>
            <a:r>
              <a:rPr kumimoji="1"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7311" y="1483432"/>
            <a:ext cx="54668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Әкімшілікті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серіктестікке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бағыттау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азайту-цифрлық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бастамалар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бизнес-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процестерді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қиындатудың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жеңілдетуі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82937" y="3302203"/>
            <a:ext cx="54711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Түсіндірмелердің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заңдылығын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фискалдық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функцияның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пайдасына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өзгеруін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болдырмау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тәсілдердегі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өзгерістерді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6177978" y="5128277"/>
            <a:ext cx="54761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ctr">
              <a:defRPr/>
            </a:pP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базасын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қамтуды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әкімшілендіруді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жақсартуға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аударып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жүктемесінің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624" y="481268"/>
            <a:ext cx="5056204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endParaRPr lang="en-US" sz="2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13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1985573" y="1336197"/>
            <a:ext cx="8414326" cy="4867564"/>
            <a:chOff x="1801092" y="1911927"/>
            <a:chExt cx="8414326" cy="4867564"/>
          </a:xfrm>
        </p:grpSpPr>
        <p:grpSp>
          <p:nvGrpSpPr>
            <p:cNvPr id="6" name="Group 3">
              <a:extLst>
                <a:ext uri="{FF2B5EF4-FFF2-40B4-BE49-F238E27FC236}">
                  <a16:creationId xmlns:a16="http://schemas.microsoft.com/office/drawing/2014/main" id="{7FE12E40-5755-D299-4B96-3CE242B316B0}"/>
                </a:ext>
              </a:extLst>
            </p:cNvPr>
            <p:cNvGrpSpPr/>
            <p:nvPr/>
          </p:nvGrpSpPr>
          <p:grpSpPr>
            <a:xfrm>
              <a:off x="1801092" y="1911927"/>
              <a:ext cx="8414326" cy="4867564"/>
              <a:chOff x="1569717" y="1471757"/>
              <a:chExt cx="6512562" cy="4761419"/>
            </a:xfrm>
          </p:grpSpPr>
          <p:grpSp>
            <p:nvGrpSpPr>
              <p:cNvPr id="7" name="Group 2">
                <a:extLst>
                  <a:ext uri="{FF2B5EF4-FFF2-40B4-BE49-F238E27FC236}">
                    <a16:creationId xmlns:a16="http://schemas.microsoft.com/office/drawing/2014/main" id="{E7453104-C8A7-6CFC-6CB1-55AECA54A381}"/>
                  </a:ext>
                </a:extLst>
              </p:cNvPr>
              <p:cNvGrpSpPr/>
              <p:nvPr/>
            </p:nvGrpSpPr>
            <p:grpSpPr>
              <a:xfrm>
                <a:off x="1569717" y="1999531"/>
                <a:ext cx="3390429" cy="4233645"/>
                <a:chOff x="1361438" y="1974249"/>
                <a:chExt cx="3390429" cy="4233645"/>
              </a:xfrm>
            </p:grpSpPr>
            <p:sp>
              <p:nvSpPr>
                <p:cNvPr id="17" name="Стрелка влево 49">
                  <a:extLst>
                    <a:ext uri="{FF2B5EF4-FFF2-40B4-BE49-F238E27FC236}">
                      <a16:creationId xmlns:a16="http://schemas.microsoft.com/office/drawing/2014/main" id="{076E7A45-21B8-9F0B-D7BD-0D02D09691A5}"/>
                    </a:ext>
                  </a:extLst>
                </p:cNvPr>
                <p:cNvSpPr/>
                <p:nvPr/>
              </p:nvSpPr>
              <p:spPr>
                <a:xfrm rot="10800000">
                  <a:off x="1368587" y="1974249"/>
                  <a:ext cx="3383280" cy="1039000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600" dirty="0">
                    <a:solidFill>
                      <a:srgbClr val="005EB8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Стрелка влево 49">
                  <a:extLst>
                    <a:ext uri="{FF2B5EF4-FFF2-40B4-BE49-F238E27FC236}">
                      <a16:creationId xmlns:a16="http://schemas.microsoft.com/office/drawing/2014/main" id="{EEEC45E1-7C0E-AC14-E400-71505C1B9235}"/>
                    </a:ext>
                  </a:extLst>
                </p:cNvPr>
                <p:cNvSpPr/>
                <p:nvPr/>
              </p:nvSpPr>
              <p:spPr>
                <a:xfrm rot="10800000">
                  <a:off x="1361440" y="3056902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Стрелка влево 49">
                  <a:extLst>
                    <a:ext uri="{FF2B5EF4-FFF2-40B4-BE49-F238E27FC236}">
                      <a16:creationId xmlns:a16="http://schemas.microsoft.com/office/drawing/2014/main" id="{5E001259-808A-FD03-48BB-61DBC05B3233}"/>
                    </a:ext>
                  </a:extLst>
                </p:cNvPr>
                <p:cNvSpPr/>
                <p:nvPr/>
              </p:nvSpPr>
              <p:spPr>
                <a:xfrm rot="10800000">
                  <a:off x="1361438" y="4130520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Стрелка влево 49">
                  <a:extLst>
                    <a:ext uri="{FF2B5EF4-FFF2-40B4-BE49-F238E27FC236}">
                      <a16:creationId xmlns:a16="http://schemas.microsoft.com/office/drawing/2014/main" id="{123BC801-0851-E3D6-9A64-0746B42B6344}"/>
                    </a:ext>
                  </a:extLst>
                </p:cNvPr>
                <p:cNvSpPr/>
                <p:nvPr/>
              </p:nvSpPr>
              <p:spPr>
                <a:xfrm rot="10800000">
                  <a:off x="1361439" y="5204138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33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0" name="Group 46">
                <a:extLst>
                  <a:ext uri="{FF2B5EF4-FFF2-40B4-BE49-F238E27FC236}">
                    <a16:creationId xmlns:a16="http://schemas.microsoft.com/office/drawing/2014/main" id="{4919B254-D29E-0644-71D9-597EAE0CED45}"/>
                  </a:ext>
                </a:extLst>
              </p:cNvPr>
              <p:cNvGrpSpPr/>
              <p:nvPr/>
            </p:nvGrpSpPr>
            <p:grpSpPr>
              <a:xfrm flipH="1">
                <a:off x="4698997" y="1471757"/>
                <a:ext cx="3383282" cy="4224610"/>
                <a:chOff x="1361438" y="1983284"/>
                <a:chExt cx="3383282" cy="4224610"/>
              </a:xfrm>
            </p:grpSpPr>
            <p:sp>
              <p:nvSpPr>
                <p:cNvPr id="12" name="Стрелка влево 49">
                  <a:extLst>
                    <a:ext uri="{FF2B5EF4-FFF2-40B4-BE49-F238E27FC236}">
                      <a16:creationId xmlns:a16="http://schemas.microsoft.com/office/drawing/2014/main" id="{DA937D0B-2A70-B544-A664-A8749CB6EB5A}"/>
                    </a:ext>
                  </a:extLst>
                </p:cNvPr>
                <p:cNvSpPr/>
                <p:nvPr/>
              </p:nvSpPr>
              <p:spPr>
                <a:xfrm rot="10800000">
                  <a:off x="1361439" y="1983284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Стрелка влево 49">
                  <a:extLst>
                    <a:ext uri="{FF2B5EF4-FFF2-40B4-BE49-F238E27FC236}">
                      <a16:creationId xmlns:a16="http://schemas.microsoft.com/office/drawing/2014/main" id="{1CC28159-E810-BE27-304B-716C560A355A}"/>
                    </a:ext>
                  </a:extLst>
                </p:cNvPr>
                <p:cNvSpPr/>
                <p:nvPr/>
              </p:nvSpPr>
              <p:spPr>
                <a:xfrm rot="10800000">
                  <a:off x="1361440" y="3056902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Стрелка влево 49">
                  <a:extLst>
                    <a:ext uri="{FF2B5EF4-FFF2-40B4-BE49-F238E27FC236}">
                      <a16:creationId xmlns:a16="http://schemas.microsoft.com/office/drawing/2014/main" id="{CE47630E-941C-BBED-F049-ACDDDC989BC2}"/>
                    </a:ext>
                  </a:extLst>
                </p:cNvPr>
                <p:cNvSpPr/>
                <p:nvPr/>
              </p:nvSpPr>
              <p:spPr>
                <a:xfrm rot="10800000">
                  <a:off x="1361438" y="4130520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Стрелка влево 49">
                  <a:extLst>
                    <a:ext uri="{FF2B5EF4-FFF2-40B4-BE49-F238E27FC236}">
                      <a16:creationId xmlns:a16="http://schemas.microsoft.com/office/drawing/2014/main" id="{B28A64CA-31D8-56DB-787E-353FC0C57F3E}"/>
                    </a:ext>
                  </a:extLst>
                </p:cNvPr>
                <p:cNvSpPr/>
                <p:nvPr/>
              </p:nvSpPr>
              <p:spPr>
                <a:xfrm rot="10800000">
                  <a:off x="1361439" y="5204138"/>
                  <a:ext cx="3383280" cy="1003756"/>
                </a:xfrm>
                <a:prstGeom prst="leftArrow">
                  <a:avLst>
                    <a:gd name="adj1" fmla="val 59653"/>
                    <a:gd name="adj2" fmla="val 37970"/>
                  </a:avLst>
                </a:prstGeom>
                <a:solidFill>
                  <a:schemeClr val="bg1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200" dirty="0">
                    <a:solidFill>
                      <a:prstClr val="white"/>
                    </a:solidFill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51F08B2-5C1A-B2F7-16E8-50DC6B30645B}"/>
                </a:ext>
              </a:extLst>
            </p:cNvPr>
            <p:cNvSpPr txBox="1"/>
            <p:nvPr/>
          </p:nvSpPr>
          <p:spPr>
            <a:xfrm>
              <a:off x="1811977" y="2770289"/>
              <a:ext cx="396506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 ӘКІМШІЛЕНДІРУДІҢ ҚОЛАЙЛЫ ЖӘНЕ ҚАРАПАЙЫМ РЕЖИМІН ҚҰРУ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A321895-278D-C54C-DA87-73E5C2DB8286}"/>
                </a:ext>
              </a:extLst>
            </p:cNvPr>
            <p:cNvSpPr txBox="1"/>
            <p:nvPr/>
          </p:nvSpPr>
          <p:spPr>
            <a:xfrm>
              <a:off x="1811403" y="4846409"/>
              <a:ext cx="39939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БИЗНЕСПЕН АШЫҚ ДИАЛОГТЫ ДАМЫТУ, РӘСІМДЕРДІ ЖЕҢІЛДЕТУ ЖӘНЕ САЛЫҚ МІНДЕТТЕМЕЛЕРІН ОРЫНДАУҒА КӨМЕКТЕСУ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CECB78F-C0E6-00E8-6BAC-FCCB40F79358}"/>
                </a:ext>
              </a:extLst>
            </p:cNvPr>
            <p:cNvSpPr txBox="1"/>
            <p:nvPr/>
          </p:nvSpPr>
          <p:spPr>
            <a:xfrm>
              <a:off x="1820134" y="5950243"/>
              <a:ext cx="399392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 БАҚЫЛАУДЫ САПАЛЫ ЖАҚСАРТУ, САЛЫҚТЫҚ ДАУЛАР САНЫН АЗАЙТУ</a:t>
              </a:r>
              <a:endParaRPr lang="ru-RU" sz="1200" b="1" dirty="0">
                <a:solidFill>
                  <a:srgbClr val="005EB8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2A5315F-2F8D-4C31-5FAB-C5E8E48DDEE9}"/>
                </a:ext>
              </a:extLst>
            </p:cNvPr>
            <p:cNvSpPr txBox="1"/>
            <p:nvPr/>
          </p:nvSpPr>
          <p:spPr>
            <a:xfrm>
              <a:off x="6249738" y="2202519"/>
              <a:ext cx="38882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 МІНДЕТТЕМЕЛЕРІН ОРЫНДАУДЫҢ ТОЛЫҚТЫҒЫ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F1657F-02A7-59D0-A5CA-CA152ADFCFAA}"/>
                </a:ext>
              </a:extLst>
            </p:cNvPr>
            <p:cNvSpPr txBox="1"/>
            <p:nvPr/>
          </p:nvSpPr>
          <p:spPr>
            <a:xfrm>
              <a:off x="6327140" y="3298959"/>
              <a:ext cx="38882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ҚЫЗМЕТТІ ЦИФРЛАНДЫРУ</a:t>
              </a:r>
              <a:r>
                <a:rPr lang="ru-RU" sz="12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ДЕРЕКТЕР </a:t>
              </a:r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БЕРУ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C201BC4-521B-EDDC-29B1-5F7B20DC8E97}"/>
                </a:ext>
              </a:extLst>
            </p:cNvPr>
            <p:cNvSpPr txBox="1"/>
            <p:nvPr/>
          </p:nvSpPr>
          <p:spPr>
            <a:xfrm>
              <a:off x="6249738" y="4399232"/>
              <a:ext cx="388827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 ТӘРТІП ПЕН МӘДЕНИЕТ ДЕҢГЕЙІН АРТТЫРУ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1B1713-023D-942C-FD8C-9393C06EBB1F}"/>
                </a:ext>
              </a:extLst>
            </p:cNvPr>
            <p:cNvSpPr txBox="1"/>
            <p:nvPr/>
          </p:nvSpPr>
          <p:spPr>
            <a:xfrm>
              <a:off x="6249737" y="5577525"/>
              <a:ext cx="360739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ҚОЛМА-ҚОЛ АҚШАСЫЗ АЙНАЛЫМ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70153" y="2788525"/>
            <a:ext cx="1703971" cy="1461011"/>
            <a:chOff x="1194231" y="3417566"/>
            <a:chExt cx="1703971" cy="146101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CD305D5-5D35-C53D-96E2-F6079942BD62}"/>
                </a:ext>
              </a:extLst>
            </p:cNvPr>
            <p:cNvSpPr txBox="1"/>
            <p:nvPr/>
          </p:nvSpPr>
          <p:spPr>
            <a:xfrm>
              <a:off x="1194231" y="4447690"/>
              <a:ext cx="17039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БИЗНЕС </a:t>
              </a:r>
              <a:r>
                <a:rPr lang="kk-KZ" sz="11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ҮШІН МЕМЛЕКЕТ</a:t>
              </a:r>
              <a:endParaRPr lang="ru-RU" sz="1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62">
              <a:extLst>
                <a:ext uri="{FF2B5EF4-FFF2-40B4-BE49-F238E27FC236}">
                  <a16:creationId xmlns:a16="http://schemas.microsoft.com/office/drawing/2014/main" id="{1BBB58C4-F502-0C90-E4BF-296C11CE90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1457" y="3417566"/>
              <a:ext cx="914399" cy="914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338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en-GB" sz="1600" dirty="0"/>
            </a:p>
          </p:txBody>
        </p:sp>
        <p:pic>
          <p:nvPicPr>
            <p:cNvPr id="34" name="Graphic 67" descr="Bank with solid fill">
              <a:extLst>
                <a:ext uri="{FF2B5EF4-FFF2-40B4-BE49-F238E27FC236}">
                  <a16:creationId xmlns:a16="http://schemas.microsoft.com/office/drawing/2014/main" id="{A6F01E86-A08B-AFC2-52D0-3C158C932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612895" y="3453126"/>
              <a:ext cx="731520" cy="731520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10545460" y="2805421"/>
            <a:ext cx="1485626" cy="1445342"/>
            <a:chOff x="9532613" y="3417566"/>
            <a:chExt cx="1303026" cy="1359153"/>
          </a:xfrm>
        </p:grpSpPr>
        <p:sp>
          <p:nvSpPr>
            <p:cNvPr id="35" name="Oval 63">
              <a:extLst>
                <a:ext uri="{FF2B5EF4-FFF2-40B4-BE49-F238E27FC236}">
                  <a16:creationId xmlns:a16="http://schemas.microsoft.com/office/drawing/2014/main" id="{76D7F0E1-F903-772F-F3F5-42F22DEB71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35769" y="3417566"/>
              <a:ext cx="914399" cy="914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B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en-GB" sz="1600" dirty="0"/>
            </a:p>
          </p:txBody>
        </p:sp>
        <p:pic>
          <p:nvPicPr>
            <p:cNvPr id="36" name="Graphic 65" descr="Boardroom with solid fill">
              <a:extLst>
                <a:ext uri="{FF2B5EF4-FFF2-40B4-BE49-F238E27FC236}">
                  <a16:creationId xmlns:a16="http://schemas.microsoft.com/office/drawing/2014/main" id="{E7DE225F-45C1-EF19-3DDE-0D631449F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827207" y="3501608"/>
              <a:ext cx="731520" cy="731520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4BAB7C9-8E76-2936-0C6F-613F109CF64B}"/>
                </a:ext>
              </a:extLst>
            </p:cNvPr>
            <p:cNvSpPr txBox="1"/>
            <p:nvPr/>
          </p:nvSpPr>
          <p:spPr>
            <a:xfrm>
              <a:off x="9532613" y="4371527"/>
              <a:ext cx="1303026" cy="4051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1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 ҮШІН БИЗНЕС</a:t>
              </a:r>
              <a:endParaRPr lang="ru-RU" sz="1050" b="1" dirty="0">
                <a:solidFill>
                  <a:srgbClr val="00B05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448800" y="6502206"/>
            <a:ext cx="2743200" cy="365125"/>
          </a:xfrm>
        </p:spPr>
        <p:txBody>
          <a:bodyPr/>
          <a:lstStyle/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056" y="324820"/>
            <a:ext cx="8029281" cy="770045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КЛИЕНТКЕ </a:t>
            </a: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БАҒДАРЛАНҒАН </a:t>
            </a: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САЛЫҚТЫҚ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endParaRPr lang="en-US" sz="2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1F08B2-5C1A-B2F7-16E8-50DC6B30645B}"/>
              </a:ext>
            </a:extLst>
          </p:cNvPr>
          <p:cNvSpPr txBox="1"/>
          <p:nvPr/>
        </p:nvSpPr>
        <p:spPr>
          <a:xfrm>
            <a:off x="1993547" y="3178009"/>
            <a:ext cx="3965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 БАЗАСЫН (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DATA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ӨЗЕКТЕНДІРУДІ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 АЛҒАНДА, САЛЫҚТЫҚ ӘКІМШІЛЕНДІРУДІ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6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371" y="380830"/>
            <a:ext cx="8035215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ТӘУЕКЕЛДЕРДІ БАСҚАРУ ЖҮЙЕСІ (ТБЖ)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814" y="1694305"/>
            <a:ext cx="11238564" cy="1374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spcAft>
                <a:spcPts val="600"/>
              </a:spcAft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ТБЖ-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критерийлер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критерийлердің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құпиялылығы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sur-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алдын-алу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механизмінен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жазалаушы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айналдырады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өйткені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критерийлердің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салмағы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белгісіз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442807" y="306380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815" y="1359395"/>
            <a:ext cx="111452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4814" y="3643792"/>
            <a:ext cx="11495246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2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ТБЖ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бейінін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біріктіретін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кешенге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айналуы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indent="-7938" algn="just">
              <a:lnSpc>
                <a:spcPts val="2200"/>
              </a:lnSpc>
              <a:defRPr/>
            </a:pP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200"/>
              </a:lnSpc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200"/>
              </a:lnSpc>
              <a:buAutoNum type="arabicParenR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ТБЖ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lnSpc>
                <a:spcPts val="2200"/>
              </a:lnSpc>
              <a:buAutoNum type="arabicParenR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ТБЖ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қалдыруға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критерийлерге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ревизия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қалғандарын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келетіндей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ашуға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lnSpc>
                <a:spcPts val="2200"/>
              </a:lnSpc>
              <a:buAutoNum type="arabicParenR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мәртебелерді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өлшемшарттар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балдарды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ТБЖ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мәртебелері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хабардар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419878" y="3207464"/>
            <a:ext cx="111401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7938" indent="-7938" algn="just">
              <a:defRPr b="1" i="1">
                <a:solidFill>
                  <a:srgbClr val="00A2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k-KZ" dirty="0" smtClean="0">
                <a:solidFill>
                  <a:srgbClr val="F6BB00"/>
                </a:solidFill>
              </a:rPr>
              <a:t>ҰСЫНЫСТАР</a:t>
            </a:r>
            <a:endParaRPr lang="ru-RU" dirty="0">
              <a:solidFill>
                <a:srgbClr val="F6BB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9450362" y="6496315"/>
            <a:ext cx="2743200" cy="365125"/>
          </a:xfrm>
        </p:spPr>
        <p:txBody>
          <a:bodyPr/>
          <a:lstStyle/>
          <a:p>
            <a:pPr defTabSz="457200"/>
            <a:fld id="{4D41ED6B-0A05-44D7-9208-91571559B6FC}" type="slidenum">
              <a:rPr lang="en-GB" smtClean="0"/>
              <a:pPr defTabSz="457200"/>
              <a:t>7</a:t>
            </a:fld>
            <a:endParaRPr lang="en-GB" dirty="0"/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829" y="378671"/>
            <a:ext cx="8344208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КАМЕРАЛДЫҚ БАҚЫЛАУ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695064"/>
            <a:ext cx="11270824" cy="703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Ұсынымдар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құралынан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камералдық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дәлелденбеген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айналды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124" y="2553224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303979"/>
            <a:ext cx="115274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126038"/>
            <a:ext cx="11527493" cy="3588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Хабарламаны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орындалмаған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тетігін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көздеу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500"/>
              </a:lnSpc>
              <a:defRPr/>
            </a:pPr>
            <a:endParaRPr kumimoji="1" lang="ru-RU" sz="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38" indent="-7938" algn="just">
              <a:lnSpc>
                <a:spcPts val="2500"/>
              </a:lnSpc>
              <a:defRPr/>
            </a:pP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кабинетінде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1"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нұсқасы</a:t>
            </a:r>
            <a:r>
              <a:rPr kumimoji="1"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көзделсін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lnSpc>
                <a:spcPts val="2500"/>
              </a:lnSpc>
              <a:buAutoNum type="arabicParenBoth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түсініктеме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қанағаттанарлық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lnSpc>
                <a:spcPts val="2500"/>
              </a:lnSpc>
              <a:buAutoNum type="arabicParenBoth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түсініктеме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қанағаттанарлықсыз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дәлелдер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дәлелдер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жеткіліксіз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Қанағаттанбау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камералдық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хабарламада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тақырыптық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бола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2500"/>
              </a:lnSpc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2675280"/>
            <a:ext cx="115274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8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3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378671"/>
            <a:ext cx="8322437" cy="70944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САЛЫҚТЫҚ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ЖЕҢІЛДІКТЕР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9DFFE-FE5D-4490-AAA6-CBD41B91BE1A}"/>
              </a:ext>
            </a:extLst>
          </p:cNvPr>
          <p:cNvCxnSpPr>
            <a:cxnSpLocks/>
          </p:cNvCxnSpPr>
          <p:nvPr/>
        </p:nvCxnSpPr>
        <p:spPr>
          <a:xfrm flipV="1">
            <a:off x="251460" y="1162715"/>
            <a:ext cx="11658600" cy="32871"/>
          </a:xfrm>
          <a:prstGeom prst="line">
            <a:avLst/>
          </a:prstGeom>
          <a:ln w="3175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27" y="142032"/>
            <a:ext cx="1761175" cy="910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647557"/>
            <a:ext cx="11270824" cy="1482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lvl="0" indent="-7938" algn="just">
              <a:lnSpc>
                <a:spcPts val="22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тұжырымдамасының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статистиканың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жіктемесінің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логика, ҚЕХС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стандарттарын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қосарланған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marL="7938" lvl="0" indent="-7938" algn="just">
              <a:lnSpc>
                <a:spcPts val="2200"/>
              </a:lnSpc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тарапынан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жүргізілмейді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38" lvl="0" indent="-7938" algn="just">
              <a:lnSpc>
                <a:spcPts val="2200"/>
              </a:lnSpc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endParaRPr kumimoji="1"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4">
            <a:extLst>
              <a:ext uri="{FF2B5EF4-FFF2-40B4-BE49-F238E27FC236}">
                <a16:creationId xmlns:a16="http://schemas.microsoft.com/office/drawing/2014/main" id="{B8E56643-10D1-4980-CA0C-5CB03E2AC705}"/>
              </a:ext>
            </a:extLst>
          </p:cNvPr>
          <p:cNvCxnSpPr>
            <a:cxnSpLocks/>
          </p:cNvCxnSpPr>
          <p:nvPr/>
        </p:nvCxnSpPr>
        <p:spPr>
          <a:xfrm>
            <a:off x="508124" y="3224175"/>
            <a:ext cx="11145254" cy="7492"/>
          </a:xfrm>
          <a:prstGeom prst="line">
            <a:avLst/>
          </a:prstGeom>
          <a:ln>
            <a:solidFill>
              <a:srgbClr val="024C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5" y="1304965"/>
            <a:ext cx="115274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indent="-7938" algn="just">
              <a:defRPr/>
            </a:pPr>
            <a:r>
              <a:rPr lang="ru-RU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ҚАЛЫПТАСҚАН ЖАҒДАЙ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3" y="3702151"/>
            <a:ext cx="11670901" cy="2892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ts val="2200"/>
              </a:lnSpc>
              <a:buAutoNum type="arabicPeriod"/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Көзделетін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lvl="0" indent="-285750">
              <a:lnSpc>
                <a:spcPts val="22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әдіснамалық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lvl="0" indent="-285750">
              <a:lnSpc>
                <a:spcPts val="2200"/>
              </a:lnSpc>
              <a:buFont typeface="Arial" panose="020B0604020202020204" pitchFamily="34" charset="0"/>
              <a:buChar char="•"/>
              <a:defRPr/>
            </a:pPr>
            <a:r>
              <a:rPr kumimoji="1" lang="en-US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lvl="0" indent="-285750">
              <a:lnSpc>
                <a:spcPts val="22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жауапкершілігі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lvl="0" indent="-285750">
              <a:lnSpc>
                <a:spcPts val="2200"/>
              </a:lnSpc>
              <a:buFont typeface="Arial" panose="020B0604020202020204" pitchFamily="34" charset="0"/>
              <a:buChar char="•"/>
              <a:defRPr/>
            </a:pP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ts val="2200"/>
              </a:lnSpc>
              <a:defRPr/>
            </a:pP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kumimoji="1"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200"/>
              </a:lnSpc>
              <a:defRPr/>
            </a:pPr>
            <a:r>
              <a:rPr kumimoji="1" lang="ru-RU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Салық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тұжырымдамасының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әкімшілендіруге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паспортын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ерекшеліктерді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айқындай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kumimoji="1"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98A9D-7E04-802A-EB67-2CEE6B5DFFE5}"/>
              </a:ext>
            </a:extLst>
          </p:cNvPr>
          <p:cNvSpPr txBox="1"/>
          <p:nvPr/>
        </p:nvSpPr>
        <p:spPr>
          <a:xfrm>
            <a:off x="382554" y="3319512"/>
            <a:ext cx="115274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F6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endParaRPr lang="ru-RU" b="1" i="1" dirty="0">
              <a:solidFill>
                <a:srgbClr val="F6BB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878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9109</TotalTime>
  <Words>2567</Words>
  <Application>Microsoft Office PowerPoint</Application>
  <PresentationFormat>Широкоэкранный</PresentationFormat>
  <Paragraphs>293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Жаңа Салық кодексін әзірлеудің НЕГІЗГІ ТӘСІЛДЕРІ</vt:lpstr>
      <vt:lpstr>Презентация PowerPoint</vt:lpstr>
      <vt:lpstr>НЕГІЗГІ МІНДЕТТЕР</vt:lpstr>
      <vt:lpstr>МӘСЕЛЕЛЕР</vt:lpstr>
      <vt:lpstr>МӘСЕЛЕЛЕР</vt:lpstr>
      <vt:lpstr>КЛИЕНТКЕ БАҒДАРЛАНҒАН  САЛЫҚТЫҚ ӘКІМШІЛЕНДІРУ</vt:lpstr>
      <vt:lpstr>ТӘУЕКЕЛДЕРДІ БАСҚАРУ ЖҮЙЕСІ (ТБЖ)</vt:lpstr>
      <vt:lpstr>КАМЕРАЛДЫҚ БАҚЫЛАУ</vt:lpstr>
      <vt:lpstr>САЛЫҚТЫҚ ЖЕҢІЛДІКТЕР</vt:lpstr>
      <vt:lpstr>ЕҢБЕКАҚЫ ТӨЛЕУ ҚОРЫ БОЙЫНША ШЫҒЫСТАРҒА САЛЫҚ САЛУ</vt:lpstr>
      <vt:lpstr>Презентация PowerPoint</vt:lpstr>
      <vt:lpstr>ӨҢДЕУ ӨНЕРКӘСІБІН ЫНТАЛАНДЫРУ</vt:lpstr>
      <vt:lpstr>ШАҒЫН БИЗНЕСКЕ САЛЫҚ САЛУ</vt:lpstr>
      <vt:lpstr>АГРОӨНЕРКӘСІПТІК СЕКТОРҒА САЛЫҚ САЛУ</vt:lpstr>
      <vt:lpstr>ЖЕР ҚОЙНАУЫН ПАЙДАЛАНУШЫЛАРҒА САЛЫҚ САЛУ</vt:lpstr>
      <vt:lpstr>ДИВИДЕНДТЕРГЕ САЛЫҚ САЛУ</vt:lpstr>
      <vt:lpstr>Презентация PowerPoint</vt:lpstr>
      <vt:lpstr>КТС БОЙЫНША АВАНСТЫҚ ТӨЛЕМДЕР</vt:lpstr>
      <vt:lpstr>БУХГАЛТЕРЛІК ЕСЕП КТС БОЙЫНША САЛЫҚ БАЗАСЫН АНЫҚТАУ ҮШІН НЕГІЗ РЕТІНДЕ</vt:lpstr>
      <vt:lpstr>ҚҚС АСЫП КЕТКЕН СОМАНЫ ҚАЙТАРУ</vt:lpstr>
      <vt:lpstr>РЕЗИДЕНТ ЕМЕСТЕРГЕ САЛЫҚ САЛУ (ТҰРАҚТЫ МЕКЕМЕ)</vt:lpstr>
      <vt:lpstr>РЕЗИДЕНТ ЕМЕСТЕРГЕ САЛЫҚ САЛУ (РОЯЛТИ)</vt:lpstr>
      <vt:lpstr>Презентация PowerPoint</vt:lpstr>
      <vt:lpstr>ТІКЕЛЕЙ ӘРЕКЕТ ЕТУ ЗАҢЫ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Тулегенов Нурлан Маулитович</dc:creator>
  <cp:lastModifiedBy>Печать2 Цветная</cp:lastModifiedBy>
  <cp:revision>244</cp:revision>
  <cp:lastPrinted>2022-08-31T03:12:42Z</cp:lastPrinted>
  <dcterms:created xsi:type="dcterms:W3CDTF">2022-08-25T05:17:21Z</dcterms:created>
  <dcterms:modified xsi:type="dcterms:W3CDTF">2023-05-03T11:14:14Z</dcterms:modified>
</cp:coreProperties>
</file>