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charts/chart1.xml" ContentType="application/vnd.openxmlformats-officedocument.drawingml.chart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charts/chart2.xml" ContentType="application/vnd.openxmlformats-officedocument.drawingml.chart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charts/chart3.xml" ContentType="application/vnd.openxmlformats-officedocument.drawingml.chart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charts/chart4.xml" ContentType="application/vnd.openxmlformats-officedocument.drawingml.chart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charts/chart5.xml" ContentType="application/vnd.openxmlformats-officedocument.drawingml.chart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charts/chart6.xml" ContentType="application/vnd.openxmlformats-officedocument.drawingml.chart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charts/chart7.xml" ContentType="application/vnd.openxmlformats-officedocument.drawingml.chart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charts/chart8.xml" ContentType="application/vnd.openxmlformats-officedocument.drawingml.chart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84" r:id="rId2"/>
    <p:sldId id="768" r:id="rId3"/>
    <p:sldId id="693" r:id="rId4"/>
    <p:sldId id="647" r:id="rId5"/>
    <p:sldId id="656" r:id="rId6"/>
    <p:sldId id="694" r:id="rId7"/>
    <p:sldId id="659" r:id="rId8"/>
    <p:sldId id="764" r:id="rId9"/>
    <p:sldId id="765" r:id="rId10"/>
    <p:sldId id="748" r:id="rId11"/>
    <p:sldId id="813" r:id="rId12"/>
    <p:sldId id="745" r:id="rId13"/>
    <p:sldId id="814" r:id="rId14"/>
    <p:sldId id="648" r:id="rId15"/>
    <p:sldId id="650" r:id="rId16"/>
    <p:sldId id="654" r:id="rId17"/>
    <p:sldId id="827" r:id="rId18"/>
    <p:sldId id="759" r:id="rId19"/>
    <p:sldId id="658" r:id="rId20"/>
    <p:sldId id="769" r:id="rId21"/>
    <p:sldId id="828" r:id="rId22"/>
    <p:sldId id="830" r:id="rId23"/>
    <p:sldId id="831" r:id="rId24"/>
    <p:sldId id="832" r:id="rId25"/>
    <p:sldId id="833" r:id="rId26"/>
    <p:sldId id="834" r:id="rId27"/>
    <p:sldId id="835" r:id="rId28"/>
    <p:sldId id="836" r:id="rId29"/>
    <p:sldId id="837" r:id="rId30"/>
    <p:sldId id="838" r:id="rId31"/>
    <p:sldId id="839" r:id="rId32"/>
    <p:sldId id="840" r:id="rId33"/>
    <p:sldId id="841" r:id="rId34"/>
    <p:sldId id="842" r:id="rId35"/>
    <p:sldId id="789" r:id="rId36"/>
    <p:sldId id="816" r:id="rId37"/>
    <p:sldId id="817" r:id="rId38"/>
    <p:sldId id="818" r:id="rId39"/>
    <p:sldId id="819" r:id="rId40"/>
    <p:sldId id="820" r:id="rId41"/>
    <p:sldId id="821" r:id="rId42"/>
    <p:sldId id="824" r:id="rId43"/>
    <p:sldId id="822" r:id="rId44"/>
    <p:sldId id="823" r:id="rId45"/>
    <p:sldId id="825" r:id="rId46"/>
    <p:sldId id="826" r:id="rId47"/>
  </p:sldIdLst>
  <p:sldSz cx="8961438" cy="6721475"/>
  <p:notesSz cx="6797675" cy="987425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1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30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454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607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2909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061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212" algn="l" defTabSz="9143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8E0"/>
    <a:srgbClr val="038FC0"/>
    <a:srgbClr val="0690C0"/>
    <a:srgbClr val="048FC0"/>
    <a:srgbClr val="ADE5F9"/>
    <a:srgbClr val="2DBDEF"/>
    <a:srgbClr val="ECECEC"/>
    <a:srgbClr val="85E8FF"/>
    <a:srgbClr val="F2B800"/>
    <a:srgbClr val="1E8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0" autoAdjust="0"/>
    <p:restoredTop sz="96323" autoAdjust="0"/>
  </p:normalViewPr>
  <p:slideViewPr>
    <p:cSldViewPr snapToGrid="0" snapToObjects="1">
      <p:cViewPr varScale="1">
        <p:scale>
          <a:sx n="119" d="100"/>
          <a:sy n="119" d="100"/>
        </p:scale>
        <p:origin x="1536" y="96"/>
      </p:cViewPr>
      <p:guideLst>
        <p:guide orient="horz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08"/>
    </p:cViewPr>
  </p:sorterViewPr>
  <p:notesViewPr>
    <p:cSldViewPr snapToGrid="0" snapToObjects="1">
      <p:cViewPr varScale="1">
        <p:scale>
          <a:sx n="76" d="100"/>
          <a:sy n="76" d="100"/>
        </p:scale>
        <p:origin x="-3342" y="-96"/>
      </p:cViewPr>
      <p:guideLst>
        <p:guide orient="horz" pos="3111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1992337164751E-2"/>
          <c:y val="1.5384615384615385E-2"/>
          <c:w val="0.96168582375478928"/>
          <c:h val="0.978021978021977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99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Sheet1!$A$2:$A$8</c:f>
              <c:numCache>
                <c:formatCode>General</c:formatCode>
                <c:ptCount val="7"/>
              </c:numCache>
            </c:numRef>
          </c:cat>
          <c:val>
            <c:numRef>
              <c:f>Sheet1!$B$2:$B$8</c:f>
              <c:numCache>
                <c:formatCode>#,##0.0;\-#,##0.0;0</c:formatCode>
                <c:ptCount val="7"/>
                <c:pt idx="0">
                  <c:v>84</c:v>
                </c:pt>
                <c:pt idx="1">
                  <c:v>26.9</c:v>
                </c:pt>
                <c:pt idx="2">
                  <c:v>12.5</c:v>
                </c:pt>
                <c:pt idx="3">
                  <c:v>4.6000000000005228</c:v>
                </c:pt>
                <c:pt idx="4">
                  <c:v>4.4000000000005004</c:v>
                </c:pt>
                <c:pt idx="5">
                  <c:v>51.2</c:v>
                </c:pt>
                <c:pt idx="6">
                  <c:v>82.2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0933040"/>
        <c:axId val="241181352"/>
      </c:barChart>
      <c:catAx>
        <c:axId val="240933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8096">
            <a:solidFill>
              <a:srgbClr val="808080"/>
            </a:solidFill>
            <a:prstDash val="solid"/>
          </a:ln>
        </c:spPr>
        <c:crossAx val="2411813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41181352"/>
        <c:scaling>
          <c:orientation val="minMax"/>
          <c:max val="84"/>
          <c:min val="0"/>
        </c:scaling>
        <c:delete val="0"/>
        <c:axPos val="t"/>
        <c:numFmt formatCode="#,##0.0;\-#,##0.0;0" sourceLinked="1"/>
        <c:majorTickMark val="none"/>
        <c:minorTickMark val="none"/>
        <c:tickLblPos val="none"/>
        <c:spPr>
          <a:ln w="6349">
            <a:noFill/>
          </a:ln>
        </c:spPr>
        <c:crossAx val="24093304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6628477905073E-2"/>
          <c:y val="1.5384615384615385E-2"/>
          <c:w val="0.98199672667757776"/>
          <c:h val="0.978021978021977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1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#,##0.0;\-#,##0.0;0</c:formatCode>
                <c:ptCount val="4"/>
                <c:pt idx="0">
                  <c:v>14.5</c:v>
                </c:pt>
                <c:pt idx="1">
                  <c:v>13.6</c:v>
                </c:pt>
                <c:pt idx="2">
                  <c:v>13.2</c:v>
                </c:pt>
                <c:pt idx="3">
                  <c:v>-16.7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0931472"/>
        <c:axId val="116635656"/>
      </c:barChart>
      <c:catAx>
        <c:axId val="240931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8102">
            <a:solidFill>
              <a:srgbClr val="808080"/>
            </a:solidFill>
            <a:prstDash val="solid"/>
          </a:ln>
        </c:spPr>
        <c:crossAx val="1166356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16635656"/>
        <c:scaling>
          <c:orientation val="minMax"/>
          <c:max val="17"/>
          <c:min val="-17"/>
        </c:scaling>
        <c:delete val="0"/>
        <c:axPos val="t"/>
        <c:numFmt formatCode="#,##0.0;\-#,##0.0;0" sourceLinked="1"/>
        <c:majorTickMark val="none"/>
        <c:minorTickMark val="none"/>
        <c:tickLblPos val="none"/>
        <c:spPr>
          <a:ln w="6350">
            <a:noFill/>
          </a:ln>
        </c:spPr>
        <c:crossAx val="24093147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185185185185E-2"/>
          <c:y val="1.7964071856287425E-2"/>
          <c:w val="0.75555555555555554"/>
          <c:h val="0.972055888223552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99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#,##0.0;\-#,##0.0;0</c:formatCode>
                <c:ptCount val="5"/>
                <c:pt idx="0">
                  <c:v>6.7000000000007622</c:v>
                </c:pt>
                <c:pt idx="1">
                  <c:v>14.000000000001592</c:v>
                </c:pt>
                <c:pt idx="2">
                  <c:v>26.7</c:v>
                </c:pt>
                <c:pt idx="3">
                  <c:v>4</c:v>
                </c:pt>
                <c:pt idx="4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1181744"/>
        <c:axId val="241182136"/>
      </c:barChart>
      <c:catAx>
        <c:axId val="241181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8098">
            <a:solidFill>
              <a:srgbClr val="808080"/>
            </a:solidFill>
            <a:prstDash val="solid"/>
          </a:ln>
        </c:spPr>
        <c:crossAx val="24118213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41182136"/>
        <c:scaling>
          <c:orientation val="minMax"/>
          <c:max val="26.9"/>
          <c:min val="-2.5"/>
        </c:scaling>
        <c:delete val="0"/>
        <c:axPos val="t"/>
        <c:numFmt formatCode="#,##0.0;\-#,##0.0;0" sourceLinked="1"/>
        <c:majorTickMark val="none"/>
        <c:minorTickMark val="none"/>
        <c:tickLblPos val="none"/>
        <c:spPr>
          <a:ln w="6350">
            <a:noFill/>
          </a:ln>
        </c:spPr>
        <c:crossAx val="24118174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6555255767855E-2"/>
          <c:y val="1.2448494429433988E-2"/>
          <c:w val="0.98199672667757776"/>
          <c:h val="0.978021978021977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1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#,##0.0;\-#,##0.0;0</c:formatCode>
                <c:ptCount val="6"/>
                <c:pt idx="0">
                  <c:v>42.9</c:v>
                </c:pt>
                <c:pt idx="1">
                  <c:v>42.8</c:v>
                </c:pt>
                <c:pt idx="2">
                  <c:v>38.700000000000003</c:v>
                </c:pt>
                <c:pt idx="3">
                  <c:v>33.1</c:v>
                </c:pt>
                <c:pt idx="4">
                  <c:v>24.5</c:v>
                </c:pt>
                <c:pt idx="5">
                  <c:v>-8.6999999999999993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6640360"/>
        <c:axId val="89803536"/>
      </c:barChart>
      <c:catAx>
        <c:axId val="116640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38102">
            <a:solidFill>
              <a:srgbClr val="808080"/>
            </a:solidFill>
            <a:prstDash val="solid"/>
          </a:ln>
        </c:spPr>
        <c:crossAx val="8980353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89803536"/>
        <c:scaling>
          <c:orientation val="minMax"/>
          <c:max val="50"/>
          <c:min val="-10"/>
        </c:scaling>
        <c:delete val="0"/>
        <c:axPos val="t"/>
        <c:numFmt formatCode="#,##0.0;\-#,##0.0;0" sourceLinked="1"/>
        <c:majorTickMark val="none"/>
        <c:minorTickMark val="none"/>
        <c:tickLblPos val="none"/>
        <c:spPr>
          <a:ln w="6350">
            <a:noFill/>
          </a:ln>
        </c:spPr>
        <c:crossAx val="116640360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792022792022793E-2"/>
          <c:y val="4.7244094488188976E-2"/>
          <c:w val="0.96581196581196582"/>
          <c:h val="0.921259842519685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47.017045454550797</c:v>
                </c:pt>
                <c:pt idx="1">
                  <c:v>33.100000000003767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38931832"/>
        <c:axId val="238932224"/>
      </c:barChart>
      <c:catAx>
        <c:axId val="23893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1">
            <a:solidFill>
              <a:srgbClr val="808080"/>
            </a:solidFill>
            <a:prstDash val="solid"/>
          </a:ln>
        </c:spPr>
        <c:crossAx val="23893222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8932224"/>
        <c:scaling>
          <c:orientation val="minMax"/>
          <c:max val="47.017045454545453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350">
            <a:noFill/>
          </a:ln>
        </c:spPr>
        <c:crossAx val="238931832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34228187919462E-2"/>
          <c:y val="1.8421052631578946E-2"/>
          <c:w val="0.97315436241610742"/>
          <c:h val="0.968421052631578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98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1.3000000000001479</c:v>
                </c:pt>
                <c:pt idx="1">
                  <c:v>1.1000000000000001</c:v>
                </c:pt>
                <c:pt idx="2">
                  <c:v>0.50000000000005684</c:v>
                </c:pt>
                <c:pt idx="3">
                  <c:v>0.60000000000006826</c:v>
                </c:pt>
                <c:pt idx="4">
                  <c:v>0.5</c:v>
                </c:pt>
                <c:pt idx="5">
                  <c:v>0.40000000000004493</c:v>
                </c:pt>
                <c:pt idx="6">
                  <c:v>0.5</c:v>
                </c:pt>
                <c:pt idx="7">
                  <c:v>0.20000000000002291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1182920"/>
        <c:axId val="241182528"/>
      </c:barChart>
      <c:catAx>
        <c:axId val="24118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093">
            <a:solidFill>
              <a:srgbClr val="808080"/>
            </a:solidFill>
            <a:prstDash val="solid"/>
          </a:ln>
        </c:spPr>
        <c:crossAx val="2411825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41182528"/>
        <c:scaling>
          <c:orientation val="minMax"/>
          <c:max val="1.3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349">
            <a:noFill/>
          </a:ln>
        </c:spPr>
        <c:crossAx val="24118292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21359223301E-2"/>
          <c:y val="0.1125"/>
          <c:w val="0.93689320388349517"/>
          <c:h val="0.86250000000000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01">
              <a:solidFill>
                <a:srgbClr val="FFFFFF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 w="12701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6290406352806936E-4"/>
                  <c:y val="-0.47746295671856731"/>
                </c:manualLayout>
              </c:layout>
              <c:spPr>
                <a:noFill/>
                <a:ln w="25403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012297095371658E-3"/>
                  <c:y val="-0.27349595855657199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774</a:t>
                    </a:r>
                    <a:endParaRPr lang="en-US" dirty="0"/>
                  </a:p>
                </c:rich>
              </c:tx>
              <c:spPr>
                <a:noFill/>
                <a:ln w="25403">
                  <a:noFill/>
                </a:ln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0;\-0;0</c:formatCode>
                <c:ptCount val="2"/>
                <c:pt idx="0">
                  <c:v>1700.0000000001933</c:v>
                </c:pt>
                <c:pt idx="1">
                  <c:v>920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69475408"/>
        <c:axId val="269475800"/>
      </c:barChart>
      <c:catAx>
        <c:axId val="26947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104">
            <a:solidFill>
              <a:srgbClr val="808080"/>
            </a:solidFill>
            <a:prstDash val="solid"/>
          </a:ln>
        </c:spPr>
        <c:crossAx val="2694758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69475800"/>
        <c:scaling>
          <c:orientation val="minMax"/>
          <c:max val="1700"/>
          <c:min val="0"/>
        </c:scaling>
        <c:delete val="0"/>
        <c:axPos val="l"/>
        <c:numFmt formatCode="0;\-0;0" sourceLinked="1"/>
        <c:majorTickMark val="none"/>
        <c:minorTickMark val="none"/>
        <c:tickLblPos val="none"/>
        <c:spPr>
          <a:ln w="6351">
            <a:noFill/>
          </a:ln>
        </c:spPr>
        <c:crossAx val="269475408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4008016032064E-2"/>
          <c:y val="2.1201413427561839E-2"/>
          <c:w val="0.96993987975951901"/>
          <c:h val="0.961130742049469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99">
              <a:solidFill>
                <a:srgbClr val="80808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699">
                <a:solidFill>
                  <a:srgbClr val="FFFFFF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2699">
                <a:solidFill>
                  <a:srgbClr val="FFFFFF"/>
                </a:solidFill>
                <a:prstDash val="solid"/>
              </a:ln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8.0000000000009095</c:v>
                </c:pt>
                <c:pt idx="1">
                  <c:v>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39458984"/>
        <c:axId val="238932616"/>
      </c:barChart>
      <c:catAx>
        <c:axId val="23945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098">
            <a:solidFill>
              <a:srgbClr val="808080"/>
            </a:solidFill>
            <a:prstDash val="solid"/>
          </a:ln>
        </c:spPr>
        <c:crossAx val="23893261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38932616"/>
        <c:scaling>
          <c:orientation val="minMax"/>
          <c:max val="16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350">
            <a:noFill/>
          </a:ln>
        </c:spPr>
        <c:crossAx val="239458984"/>
        <c:crosses val="autoZero"/>
        <c:crossBetween val="between"/>
        <c:majorUnit val="8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5.emf"/><Relationship Id="rId4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5.emf"/><Relationship Id="rId4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18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18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1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1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3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4825" y="619125"/>
            <a:ext cx="5794375" cy="434498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72065" y="5305838"/>
            <a:ext cx="5859954" cy="122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140852" y="9494920"/>
            <a:ext cx="191169" cy="1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331954" y="109909"/>
            <a:ext cx="66" cy="12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63" indent="-11587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06" indent="-180956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6993" indent="-125400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867" indent="-114288" algn="l" defTabSz="895255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58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9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1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12" algn="l" defTabSz="9143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2065" y="5305833"/>
            <a:ext cx="5859954" cy="24626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45418" y="9494919"/>
            <a:ext cx="86598" cy="184696"/>
          </a:xfrm>
        </p:spPr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86794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6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26"/>
            <a:ext cx="8961438" cy="67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45768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baseline="0" noProof="0" smtClean="0"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457682" y="498475"/>
            <a:ext cx="321241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latin typeface="+mn-lt"/>
              </a:rPr>
              <a:t>Last Modified 9/18/2016 6:08 PM Central Asia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457683" y="655639"/>
            <a:ext cx="288540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aseline="0" noProof="0" smtClean="0">
                <a:latin typeface="+mn-lt"/>
              </a:rPr>
              <a:t>Printed 9/13/2016 5:13 PM Central Asia Standard Time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457683" y="2124130"/>
            <a:ext cx="4309050" cy="98488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defRPr sz="32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7683" y="3729606"/>
            <a:ext cx="4309050" cy="215444"/>
          </a:xfrm>
        </p:spPr>
        <p:txBody>
          <a:bodyPr wrap="square"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grpSp>
        <p:nvGrpSpPr>
          <p:cNvPr id="13" name="McK Title Elements" hidden="1"/>
          <p:cNvGrpSpPr>
            <a:grpSpLocks/>
          </p:cNvGrpSpPr>
          <p:nvPr userDrawn="1"/>
        </p:nvGrpSpPr>
        <p:grpSpPr bwMode="auto">
          <a:xfrm>
            <a:off x="457683" y="4640243"/>
            <a:ext cx="4309050" cy="1973282"/>
            <a:chOff x="537729" y="4582044"/>
            <a:chExt cx="5121275" cy="1973282"/>
          </a:xfrm>
        </p:grpSpPr>
        <p:sp>
          <p:nvSpPr>
            <p:cNvPr id="14" name="McK Document type"/>
            <p:cNvSpPr txBox="1">
              <a:spLocks noChangeArrowheads="1"/>
            </p:cNvSpPr>
            <p:nvPr/>
          </p:nvSpPr>
          <p:spPr bwMode="auto">
            <a:xfrm>
              <a:off x="537729" y="4582044"/>
              <a:ext cx="4935539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0" baseline="0" noProof="0" dirty="0" smtClean="0">
                  <a:latin typeface="+mn-lt"/>
                </a:rPr>
                <a:t>Document type</a:t>
              </a:r>
            </a:p>
          </p:txBody>
        </p:sp>
        <p:sp>
          <p:nvSpPr>
            <p:cNvPr id="15" name="McK Date"/>
            <p:cNvSpPr txBox="1">
              <a:spLocks noChangeArrowheads="1"/>
            </p:cNvSpPr>
            <p:nvPr/>
          </p:nvSpPr>
          <p:spPr bwMode="auto">
            <a:xfrm>
              <a:off x="537729" y="4850332"/>
              <a:ext cx="4935539" cy="215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b="0" baseline="0" noProof="0" smtClean="0">
                  <a:latin typeface="+mn-lt"/>
                </a:rPr>
                <a:t>Date</a:t>
              </a:r>
            </a:p>
          </p:txBody>
        </p:sp>
        <p:sp>
          <p:nvSpPr>
            <p:cNvPr id="16" name="McK Disclaimer"/>
            <p:cNvSpPr>
              <a:spLocks noChangeArrowheads="1"/>
            </p:cNvSpPr>
            <p:nvPr/>
          </p:nvSpPr>
          <p:spPr bwMode="auto">
            <a:xfrm>
              <a:off x="537729" y="6432215"/>
              <a:ext cx="5121275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4863" eaLnBrk="0" hangingPunct="0"/>
              <a:r>
                <a:rPr lang="en-US" sz="800" b="0" baseline="0" noProof="0" dirty="0">
                  <a:latin typeface="+mn-lt"/>
                </a:rPr>
                <a:t>CONFIDENTIAL AND </a:t>
              </a:r>
              <a:r>
                <a:rPr lang="en-US" sz="800" b="0" baseline="0" noProof="0" dirty="0" smtClean="0">
                  <a:latin typeface="+mn-lt"/>
                </a:rPr>
                <a:t>PROPRIETARY</a:t>
              </a:r>
              <a:endParaRPr lang="en-US" sz="800" b="0" baseline="0" noProof="0" dirty="0">
                <a:latin typeface="+mn-lt"/>
              </a:endParaRPr>
            </a:p>
          </p:txBody>
        </p:sp>
      </p:grpSp>
      <p:sp>
        <p:nvSpPr>
          <p:cNvPr id="19" name="doc id"/>
          <p:cNvSpPr>
            <a:spLocks noChangeArrowheads="1"/>
          </p:cNvSpPr>
          <p:nvPr userDrawn="1"/>
        </p:nvSpPr>
        <p:spPr bwMode="auto">
          <a:xfrm>
            <a:off x="81327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1451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defRPr b="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975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18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6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1.xml"/><Relationship Id="rId20" Type="http://schemas.openxmlformats.org/officeDocument/2006/relationships/tags" Target="../tags/tag15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tags" Target="../tags/tag6.xml"/><Relationship Id="rId24" Type="http://schemas.openxmlformats.org/officeDocument/2006/relationships/image" Target="../media/image1.emf"/><Relationship Id="rId5" Type="http://schemas.openxmlformats.org/officeDocument/2006/relationships/theme" Target="../theme/theme1.xml"/><Relationship Id="rId15" Type="http://schemas.openxmlformats.org/officeDocument/2006/relationships/tags" Target="../tags/tag10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5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tags" Target="../tags/tag9.xml"/><Relationship Id="rId22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4069020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77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1327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255"/>
            <a:endParaRPr lang="en-US" sz="800" baseline="0" noProof="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815174" y="1940592"/>
            <a:ext cx="215283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 smtClean="0">
                <a:latin typeface="+mn-lt"/>
                <a:ea typeface="+mn-ea"/>
              </a:rPr>
              <a:t>Last Modified 9/18/2016 6:08 PM Central Asia Standard Time</a:t>
            </a:r>
            <a:endParaRPr lang="en-US" baseline="0" noProof="0" smtClean="0"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25779" y="4114418"/>
            <a:ext cx="193161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baseline="0" noProof="0" smtClean="0">
                <a:latin typeface="+mn-lt"/>
                <a:ea typeface="+mn-ea"/>
              </a:rPr>
              <a:t>Printed 9/13/2016 5:13 PM Central Asia Standard Time</a:t>
            </a:r>
            <a:endParaRPr lang="en-US" baseline="0" noProof="0" smtClean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96318" y="251967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1451" y="230188"/>
            <a:ext cx="861853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1451" y="17463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8317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296318" y="1955958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23" name="LegendBoxes" hidden="1"/>
          <p:cNvGrpSpPr>
            <a:grpSpLocks/>
          </p:cNvGrpSpPr>
          <p:nvPr/>
        </p:nvGrpSpPr>
        <p:grpSpPr bwMode="auto">
          <a:xfrm>
            <a:off x="8026400" y="284694"/>
            <a:ext cx="763588" cy="996951"/>
            <a:chOff x="4936" y="176"/>
            <a:chExt cx="481" cy="628"/>
          </a:xfrm>
        </p:grpSpPr>
        <p:sp>
          <p:nvSpPr>
            <p:cNvPr id="2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2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2" name="LegendLines" hidden="1"/>
          <p:cNvGrpSpPr>
            <a:grpSpLocks/>
          </p:cNvGrpSpPr>
          <p:nvPr/>
        </p:nvGrpSpPr>
        <p:grpSpPr bwMode="auto">
          <a:xfrm>
            <a:off x="7718425" y="284693"/>
            <a:ext cx="1071563" cy="730251"/>
            <a:chOff x="4750" y="176"/>
            <a:chExt cx="675" cy="460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3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39" name="McKSticker" hidden="1"/>
          <p:cNvGrpSpPr/>
          <p:nvPr/>
        </p:nvGrpSpPr>
        <p:grpSpPr bwMode="auto">
          <a:xfrm>
            <a:off x="7723094" y="284693"/>
            <a:ext cx="1066894" cy="212366"/>
            <a:chOff x="7673881" y="285750"/>
            <a:chExt cx="1066894" cy="212366"/>
          </a:xfrm>
        </p:grpSpPr>
        <p:sp>
          <p:nvSpPr>
            <p:cNvPr id="40" name="StickerRectangle"/>
            <p:cNvSpPr>
              <a:spLocks noChangeArrowheads="1"/>
            </p:cNvSpPr>
            <p:nvPr/>
          </p:nvSpPr>
          <p:spPr bwMode="auto">
            <a:xfrm>
              <a:off x="7673881" y="285750"/>
              <a:ext cx="106689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255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41" name="AutoShape 31"/>
            <p:cNvCxnSpPr>
              <a:cxnSpLocks noChangeShapeType="1"/>
              <a:stCxn id="40" idx="2"/>
              <a:endCxn id="40" idx="4"/>
            </p:cNvCxnSpPr>
            <p:nvPr/>
          </p:nvCxnSpPr>
          <p:spPr bwMode="auto">
            <a:xfrm>
              <a:off x="7673881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32"/>
            <p:cNvCxnSpPr>
              <a:cxnSpLocks noChangeShapeType="1"/>
              <a:stCxn id="40" idx="4"/>
              <a:endCxn id="40" idx="6"/>
            </p:cNvCxnSpPr>
            <p:nvPr/>
          </p:nvCxnSpPr>
          <p:spPr bwMode="auto">
            <a:xfrm>
              <a:off x="7673881" y="498116"/>
              <a:ext cx="106689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4" name="LegendMoons" hidden="1"/>
          <p:cNvGrpSpPr/>
          <p:nvPr/>
        </p:nvGrpSpPr>
        <p:grpSpPr bwMode="auto">
          <a:xfrm>
            <a:off x="7959558" y="284693"/>
            <a:ext cx="830430" cy="1306516"/>
            <a:chOff x="7769225" y="2105025"/>
            <a:chExt cx="830430" cy="1306516"/>
          </a:xfrm>
        </p:grpSpPr>
        <p:grpSp>
          <p:nvGrpSpPr>
            <p:cNvPr id="65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769225" y="2105025"/>
              <a:ext cx="209550" cy="209551"/>
              <a:chOff x="4533" y="183"/>
              <a:chExt cx="144" cy="144"/>
            </a:xfrm>
          </p:grpSpPr>
          <p:sp>
            <p:nvSpPr>
              <p:cNvPr id="83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769225" y="2379266"/>
              <a:ext cx="209550" cy="209551"/>
              <a:chOff x="1694" y="2044"/>
              <a:chExt cx="160" cy="160"/>
            </a:xfrm>
          </p:grpSpPr>
          <p:sp>
            <p:nvSpPr>
              <p:cNvPr id="81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69225" y="2927748"/>
              <a:ext cx="209550" cy="209551"/>
              <a:chOff x="4495" y="1198"/>
              <a:chExt cx="160" cy="160"/>
            </a:xfrm>
          </p:grpSpPr>
          <p:sp>
            <p:nvSpPr>
              <p:cNvPr id="79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7769225" y="3201990"/>
              <a:ext cx="209550" cy="209551"/>
              <a:chOff x="4495" y="1440"/>
              <a:chExt cx="160" cy="160"/>
            </a:xfrm>
          </p:grpSpPr>
          <p:sp>
            <p:nvSpPr>
              <p:cNvPr id="77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Legend1"/>
            <p:cNvSpPr>
              <a:spLocks noChangeArrowheads="1"/>
            </p:cNvSpPr>
            <p:nvPr/>
          </p:nvSpPr>
          <p:spPr bwMode="auto">
            <a:xfrm>
              <a:off x="8089900" y="211772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0" name="Legend2"/>
            <p:cNvSpPr>
              <a:spLocks noChangeArrowheads="1"/>
            </p:cNvSpPr>
            <p:nvPr/>
          </p:nvSpPr>
          <p:spPr bwMode="auto">
            <a:xfrm>
              <a:off x="8089900" y="2392363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1" name="Legend3"/>
            <p:cNvSpPr>
              <a:spLocks noChangeArrowheads="1"/>
            </p:cNvSpPr>
            <p:nvPr/>
          </p:nvSpPr>
          <p:spPr bwMode="auto">
            <a:xfrm>
              <a:off x="8089900" y="2667002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2" name="Legend4"/>
            <p:cNvSpPr>
              <a:spLocks noChangeArrowheads="1"/>
            </p:cNvSpPr>
            <p:nvPr/>
          </p:nvSpPr>
          <p:spPr bwMode="auto">
            <a:xfrm>
              <a:off x="8089900" y="293846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73" name="Legend5"/>
            <p:cNvSpPr>
              <a:spLocks noChangeArrowheads="1"/>
            </p:cNvSpPr>
            <p:nvPr/>
          </p:nvSpPr>
          <p:spPr bwMode="auto">
            <a:xfrm>
              <a:off x="8089900" y="321469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255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74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769225" y="2653507"/>
              <a:ext cx="209550" cy="209551"/>
              <a:chOff x="4495" y="1198"/>
              <a:chExt cx="160" cy="160"/>
            </a:xfrm>
          </p:grpSpPr>
          <p:sp>
            <p:nvSpPr>
              <p:cNvPr id="75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McK Slide Elements" hidden="1"/>
          <p:cNvGrpSpPr>
            <a:grpSpLocks/>
          </p:cNvGrpSpPr>
          <p:nvPr/>
        </p:nvGrpSpPr>
        <p:grpSpPr bwMode="auto">
          <a:xfrm>
            <a:off x="169094" y="6285988"/>
            <a:ext cx="8620894" cy="344488"/>
            <a:chOff x="73" y="3933"/>
            <a:chExt cx="5371" cy="217"/>
          </a:xfrm>
        </p:grpSpPr>
        <p:sp>
          <p:nvSpPr>
            <p:cNvPr id="59" name="McK 4. Footnote"/>
            <p:cNvSpPr txBox="1">
              <a:spLocks noChangeArrowheads="1"/>
            </p:cNvSpPr>
            <p:nvPr/>
          </p:nvSpPr>
          <p:spPr bwMode="auto">
            <a:xfrm>
              <a:off x="73" y="3933"/>
              <a:ext cx="5371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60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505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 anchorCtr="0">
              <a:spAutoFit/>
            </a:bodyPr>
            <a:lstStyle/>
            <a:p>
              <a:pPr marL="469900" indent="-469900" defTabSz="895255">
                <a:tabLst/>
              </a:pPr>
              <a:r>
                <a:rPr lang="en-US" sz="1000" baseline="0" noProof="0" dirty="0" smtClean="0">
                  <a:solidFill>
                    <a:srgbClr val="000000"/>
                  </a:solidFill>
                  <a:latin typeface="+mn-lt"/>
                </a:rPr>
                <a:t>Source: Source</a:t>
              </a:r>
            </a:p>
          </p:txBody>
        </p:sp>
      </p:grpSp>
      <p:sp>
        <p:nvSpPr>
          <p:cNvPr id="57" name="Slide Number"/>
          <p:cNvSpPr txBox="1">
            <a:spLocks/>
          </p:cNvSpPr>
          <p:nvPr/>
        </p:nvSpPr>
        <p:spPr bwMode="auto">
          <a:xfrm>
            <a:off x="8632894" y="647658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30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5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60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58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909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61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212" algn="l" defTabSz="914303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42C328C1-A84F-4A39-A664-DBA00541A8C6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marL="353060" indent="0" algn="l" defTabSz="895255" rtl="0" eaLnBrk="1" fontAlgn="base" hangingPunct="1">
        <a:spcBef>
          <a:spcPct val="0"/>
        </a:spcBef>
        <a:spcAft>
          <a:spcPct val="0"/>
        </a:spcAft>
        <a:tabLst>
          <a:tab pos="269846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151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303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454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607" algn="l" defTabSz="895255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55" indent="-192067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57151" indent="-261910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14298" indent="-155558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728" indent="-130162" algn="l" defTabSz="89525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3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4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7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8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9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1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12" algn="l" defTabSz="9143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image" Target="../media/image17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36.xml"/><Relationship Id="rId11" Type="http://schemas.openxmlformats.org/officeDocument/2006/relationships/image" Target="../media/image5.emf"/><Relationship Id="rId5" Type="http://schemas.openxmlformats.org/officeDocument/2006/relationships/tags" Target="../tags/tag135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134.xml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chart" Target="../charts/chart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../media/image5.emf"/><Relationship Id="rId2" Type="http://schemas.openxmlformats.org/officeDocument/2006/relationships/tags" Target="../tags/tag139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13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image" Target="../media/image18.emf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oleObject" Target="../embeddings/oleObject21.bin"/><Relationship Id="rId2" Type="http://schemas.openxmlformats.org/officeDocument/2006/relationships/tags" Target="../tags/tag152.xml"/><Relationship Id="rId16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10" Type="http://schemas.openxmlformats.org/officeDocument/2006/relationships/tags" Target="../tags/tag160.xml"/><Relationship Id="rId19" Type="http://schemas.openxmlformats.org/officeDocument/2006/relationships/chart" Target="../charts/chart3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13" Type="http://schemas.openxmlformats.org/officeDocument/2006/relationships/tags" Target="../tags/tag177.xml"/><Relationship Id="rId18" Type="http://schemas.openxmlformats.org/officeDocument/2006/relationships/oleObject" Target="../embeddings/oleObject22.bin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tags" Target="../tags/tag17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6" Type="http://schemas.openxmlformats.org/officeDocument/2006/relationships/tags" Target="../tags/tag180.xml"/><Relationship Id="rId20" Type="http://schemas.openxmlformats.org/officeDocument/2006/relationships/chart" Target="../charts/chart4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70.xml"/><Relationship Id="rId11" Type="http://schemas.openxmlformats.org/officeDocument/2006/relationships/tags" Target="../tags/tag175.xml"/><Relationship Id="rId5" Type="http://schemas.openxmlformats.org/officeDocument/2006/relationships/tags" Target="../tags/tag169.xml"/><Relationship Id="rId15" Type="http://schemas.openxmlformats.org/officeDocument/2006/relationships/tags" Target="../tags/tag179.xml"/><Relationship Id="rId10" Type="http://schemas.openxmlformats.org/officeDocument/2006/relationships/tags" Target="../tags/tag174.xml"/><Relationship Id="rId19" Type="http://schemas.openxmlformats.org/officeDocument/2006/relationships/image" Target="../media/image5.emf"/><Relationship Id="rId4" Type="http://schemas.openxmlformats.org/officeDocument/2006/relationships/tags" Target="../tags/tag168.xml"/><Relationship Id="rId9" Type="http://schemas.openxmlformats.org/officeDocument/2006/relationships/tags" Target="../tags/tag173.xml"/><Relationship Id="rId14" Type="http://schemas.openxmlformats.org/officeDocument/2006/relationships/tags" Target="../tags/tag17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oleObject" Target="../embeddings/oleObject26.bin"/><Relationship Id="rId3" Type="http://schemas.openxmlformats.org/officeDocument/2006/relationships/tags" Target="../tags/tag182.xml"/><Relationship Id="rId21" Type="http://schemas.openxmlformats.org/officeDocument/2006/relationships/image" Target="../media/image5.emf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image" Target="../media/image20.emf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16.v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24" Type="http://schemas.openxmlformats.org/officeDocument/2006/relationships/oleObject" Target="../embeddings/oleObject25.bin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image" Target="../media/image19.emf"/><Relationship Id="rId10" Type="http://schemas.openxmlformats.org/officeDocument/2006/relationships/tags" Target="../tags/tag18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26" Type="http://schemas.openxmlformats.org/officeDocument/2006/relationships/tags" Target="../tags/tag222.xml"/><Relationship Id="rId39" Type="http://schemas.openxmlformats.org/officeDocument/2006/relationships/tags" Target="../tags/tag235.xml"/><Relationship Id="rId3" Type="http://schemas.openxmlformats.org/officeDocument/2006/relationships/tags" Target="../tags/tag199.xml"/><Relationship Id="rId21" Type="http://schemas.openxmlformats.org/officeDocument/2006/relationships/tags" Target="../tags/tag217.xml"/><Relationship Id="rId34" Type="http://schemas.openxmlformats.org/officeDocument/2006/relationships/tags" Target="../tags/tag230.xml"/><Relationship Id="rId42" Type="http://schemas.openxmlformats.org/officeDocument/2006/relationships/oleObject" Target="../embeddings/oleObject27.bin"/><Relationship Id="rId47" Type="http://schemas.openxmlformats.org/officeDocument/2006/relationships/image" Target="../media/image23.emf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5" Type="http://schemas.openxmlformats.org/officeDocument/2006/relationships/tags" Target="../tags/tag221.xml"/><Relationship Id="rId33" Type="http://schemas.openxmlformats.org/officeDocument/2006/relationships/tags" Target="../tags/tag229.xml"/><Relationship Id="rId38" Type="http://schemas.openxmlformats.org/officeDocument/2006/relationships/tags" Target="../tags/tag234.xml"/><Relationship Id="rId46" Type="http://schemas.openxmlformats.org/officeDocument/2006/relationships/oleObject" Target="../embeddings/oleObject29.bin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0" Type="http://schemas.openxmlformats.org/officeDocument/2006/relationships/tags" Target="../tags/tag216.xml"/><Relationship Id="rId29" Type="http://schemas.openxmlformats.org/officeDocument/2006/relationships/tags" Target="../tags/tag225.xml"/><Relationship Id="rId41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24" Type="http://schemas.openxmlformats.org/officeDocument/2006/relationships/tags" Target="../tags/tag220.xml"/><Relationship Id="rId32" Type="http://schemas.openxmlformats.org/officeDocument/2006/relationships/tags" Target="../tags/tag228.xml"/><Relationship Id="rId37" Type="http://schemas.openxmlformats.org/officeDocument/2006/relationships/tags" Target="../tags/tag233.xml"/><Relationship Id="rId40" Type="http://schemas.openxmlformats.org/officeDocument/2006/relationships/tags" Target="../tags/tag236.xml"/><Relationship Id="rId45" Type="http://schemas.openxmlformats.org/officeDocument/2006/relationships/image" Target="../media/image22.emf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23" Type="http://schemas.openxmlformats.org/officeDocument/2006/relationships/tags" Target="../tags/tag219.xml"/><Relationship Id="rId28" Type="http://schemas.openxmlformats.org/officeDocument/2006/relationships/tags" Target="../tags/tag224.xml"/><Relationship Id="rId36" Type="http://schemas.openxmlformats.org/officeDocument/2006/relationships/tags" Target="../tags/tag232.xml"/><Relationship Id="rId10" Type="http://schemas.openxmlformats.org/officeDocument/2006/relationships/tags" Target="../tags/tag206.xml"/><Relationship Id="rId19" Type="http://schemas.openxmlformats.org/officeDocument/2006/relationships/tags" Target="../tags/tag215.xml"/><Relationship Id="rId31" Type="http://schemas.openxmlformats.org/officeDocument/2006/relationships/tags" Target="../tags/tag227.xml"/><Relationship Id="rId44" Type="http://schemas.openxmlformats.org/officeDocument/2006/relationships/oleObject" Target="../embeddings/oleObject28.bin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Relationship Id="rId22" Type="http://schemas.openxmlformats.org/officeDocument/2006/relationships/tags" Target="../tags/tag218.xml"/><Relationship Id="rId27" Type="http://schemas.openxmlformats.org/officeDocument/2006/relationships/tags" Target="../tags/tag223.xml"/><Relationship Id="rId30" Type="http://schemas.openxmlformats.org/officeDocument/2006/relationships/tags" Target="../tags/tag226.xml"/><Relationship Id="rId35" Type="http://schemas.openxmlformats.org/officeDocument/2006/relationships/tags" Target="../tags/tag231.xml"/><Relationship Id="rId43" Type="http://schemas.openxmlformats.org/officeDocument/2006/relationships/image" Target="../media/image5.emf"/><Relationship Id="rId48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3" Type="http://schemas.openxmlformats.org/officeDocument/2006/relationships/tags" Target="../tags/tag238.xml"/><Relationship Id="rId21" Type="http://schemas.openxmlformats.org/officeDocument/2006/relationships/image" Target="../media/image25.emf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image" Target="../media/image27.emf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oleObject" Target="../embeddings/oleObject30.bin"/><Relationship Id="rId1" Type="http://schemas.openxmlformats.org/officeDocument/2006/relationships/vmlDrawing" Target="../drawings/vmlDrawing18.v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oleObject" Target="../embeddings/oleObject32.bin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image" Target="../media/image26.emf"/><Relationship Id="rId10" Type="http://schemas.openxmlformats.org/officeDocument/2006/relationships/tags" Target="../tags/tag24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13" Type="http://schemas.openxmlformats.org/officeDocument/2006/relationships/tags" Target="../tags/tag265.xml"/><Relationship Id="rId18" Type="http://schemas.openxmlformats.org/officeDocument/2006/relationships/tags" Target="../tags/tag270.xml"/><Relationship Id="rId26" Type="http://schemas.openxmlformats.org/officeDocument/2006/relationships/image" Target="../media/image28.emf"/><Relationship Id="rId3" Type="http://schemas.openxmlformats.org/officeDocument/2006/relationships/tags" Target="../tags/tag255.xml"/><Relationship Id="rId21" Type="http://schemas.openxmlformats.org/officeDocument/2006/relationships/tags" Target="../tags/tag273.xml"/><Relationship Id="rId7" Type="http://schemas.openxmlformats.org/officeDocument/2006/relationships/tags" Target="../tags/tag259.xml"/><Relationship Id="rId12" Type="http://schemas.openxmlformats.org/officeDocument/2006/relationships/tags" Target="../tags/tag264.xml"/><Relationship Id="rId17" Type="http://schemas.openxmlformats.org/officeDocument/2006/relationships/tags" Target="../tags/tag269.xml"/><Relationship Id="rId25" Type="http://schemas.openxmlformats.org/officeDocument/2006/relationships/oleObject" Target="../embeddings/oleObject34.bin"/><Relationship Id="rId2" Type="http://schemas.openxmlformats.org/officeDocument/2006/relationships/tags" Target="../tags/tag254.xml"/><Relationship Id="rId16" Type="http://schemas.openxmlformats.org/officeDocument/2006/relationships/tags" Target="../tags/tag268.xml"/><Relationship Id="rId20" Type="http://schemas.openxmlformats.org/officeDocument/2006/relationships/tags" Target="../tags/tag272.xml"/><Relationship Id="rId1" Type="http://schemas.openxmlformats.org/officeDocument/2006/relationships/vmlDrawing" Target="../drawings/vmlDrawing19.vml"/><Relationship Id="rId6" Type="http://schemas.openxmlformats.org/officeDocument/2006/relationships/tags" Target="../tags/tag258.xml"/><Relationship Id="rId11" Type="http://schemas.openxmlformats.org/officeDocument/2006/relationships/tags" Target="../tags/tag263.xml"/><Relationship Id="rId24" Type="http://schemas.openxmlformats.org/officeDocument/2006/relationships/image" Target="../media/image25.emf"/><Relationship Id="rId5" Type="http://schemas.openxmlformats.org/officeDocument/2006/relationships/tags" Target="../tags/tag257.xml"/><Relationship Id="rId15" Type="http://schemas.openxmlformats.org/officeDocument/2006/relationships/tags" Target="../tags/tag267.xml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29.emf"/><Relationship Id="rId10" Type="http://schemas.openxmlformats.org/officeDocument/2006/relationships/tags" Target="../tags/tag262.xml"/><Relationship Id="rId19" Type="http://schemas.openxmlformats.org/officeDocument/2006/relationships/tags" Target="../tags/tag271.xml"/><Relationship Id="rId4" Type="http://schemas.openxmlformats.org/officeDocument/2006/relationships/tags" Target="../tags/tag256.xml"/><Relationship Id="rId9" Type="http://schemas.openxmlformats.org/officeDocument/2006/relationships/tags" Target="../tags/tag261.xml"/><Relationship Id="rId14" Type="http://schemas.openxmlformats.org/officeDocument/2006/relationships/tags" Target="../tags/tag266.xml"/><Relationship Id="rId22" Type="http://schemas.openxmlformats.org/officeDocument/2006/relationships/slideLayout" Target="../slideLayouts/slideLayout2.xml"/><Relationship Id="rId27" Type="http://schemas.openxmlformats.org/officeDocument/2006/relationships/oleObject" Target="../embeddings/oleObject35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9" Type="http://schemas.openxmlformats.org/officeDocument/2006/relationships/oleObject" Target="../embeddings/oleObject36.bin"/><Relationship Id="rId3" Type="http://schemas.openxmlformats.org/officeDocument/2006/relationships/tags" Target="../tags/tag275.xml"/><Relationship Id="rId21" Type="http://schemas.openxmlformats.org/officeDocument/2006/relationships/tags" Target="../tags/tag293.xml"/><Relationship Id="rId34" Type="http://schemas.openxmlformats.org/officeDocument/2006/relationships/tags" Target="../tags/tag306.xml"/><Relationship Id="rId42" Type="http://schemas.openxmlformats.org/officeDocument/2006/relationships/image" Target="../media/image30.emf"/><Relationship Id="rId47" Type="http://schemas.openxmlformats.org/officeDocument/2006/relationships/image" Target="../media/image32.emf"/><Relationship Id="rId50" Type="http://schemas.openxmlformats.org/officeDocument/2006/relationships/image" Target="../media/image35.emf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33" Type="http://schemas.openxmlformats.org/officeDocument/2006/relationships/tags" Target="../tags/tag305.xml"/><Relationship Id="rId38" Type="http://schemas.openxmlformats.org/officeDocument/2006/relationships/slideLayout" Target="../slideLayouts/slideLayout2.xml"/><Relationship Id="rId46" Type="http://schemas.openxmlformats.org/officeDocument/2006/relationships/oleObject" Target="../embeddings/oleObject39.bin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29" Type="http://schemas.openxmlformats.org/officeDocument/2006/relationships/tags" Target="../tags/tag301.xml"/><Relationship Id="rId41" Type="http://schemas.openxmlformats.org/officeDocument/2006/relationships/oleObject" Target="../embeddings/oleObject37.bin"/><Relationship Id="rId1" Type="http://schemas.openxmlformats.org/officeDocument/2006/relationships/vmlDrawing" Target="../drawings/vmlDrawing20.v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tags" Target="../tags/tag304.xml"/><Relationship Id="rId37" Type="http://schemas.openxmlformats.org/officeDocument/2006/relationships/tags" Target="../tags/tag309.xml"/><Relationship Id="rId40" Type="http://schemas.openxmlformats.org/officeDocument/2006/relationships/image" Target="../media/image5.emf"/><Relationship Id="rId45" Type="http://schemas.openxmlformats.org/officeDocument/2006/relationships/image" Target="../media/image31.emf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36" Type="http://schemas.openxmlformats.org/officeDocument/2006/relationships/tags" Target="../tags/tag308.xml"/><Relationship Id="rId49" Type="http://schemas.openxmlformats.org/officeDocument/2006/relationships/image" Target="../media/image34.emf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tags" Target="../tags/tag303.xml"/><Relationship Id="rId44" Type="http://schemas.openxmlformats.org/officeDocument/2006/relationships/oleObject" Target="../embeddings/oleObject38.bin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Relationship Id="rId35" Type="http://schemas.openxmlformats.org/officeDocument/2006/relationships/tags" Target="../tags/tag307.xml"/><Relationship Id="rId43" Type="http://schemas.openxmlformats.org/officeDocument/2006/relationships/chart" Target="../charts/chart5.xml"/><Relationship Id="rId48" Type="http://schemas.openxmlformats.org/officeDocument/2006/relationships/image" Target="../media/image33.emf"/><Relationship Id="rId8" Type="http://schemas.openxmlformats.org/officeDocument/2006/relationships/tags" Target="../tags/tag280.xml"/><Relationship Id="rId51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tags" Target="../tags/tag334.xml"/><Relationship Id="rId3" Type="http://schemas.openxmlformats.org/officeDocument/2006/relationships/tags" Target="../tags/tag311.xml"/><Relationship Id="rId21" Type="http://schemas.openxmlformats.org/officeDocument/2006/relationships/tags" Target="../tags/tag329.xml"/><Relationship Id="rId34" Type="http://schemas.openxmlformats.org/officeDocument/2006/relationships/image" Target="../media/image25.emf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tags" Target="../tags/tag333.xml"/><Relationship Id="rId33" Type="http://schemas.openxmlformats.org/officeDocument/2006/relationships/oleObject" Target="../embeddings/oleObject40.bin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29" Type="http://schemas.openxmlformats.org/officeDocument/2006/relationships/tags" Target="../tags/tag33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tags" Target="../tags/tag332.xml"/><Relationship Id="rId32" Type="http://schemas.openxmlformats.org/officeDocument/2006/relationships/slideLayout" Target="../slideLayouts/slideLayout2.xml"/><Relationship Id="rId37" Type="http://schemas.openxmlformats.org/officeDocument/2006/relationships/chart" Target="../charts/chart6.xml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tags" Target="../tags/tag331.xml"/><Relationship Id="rId28" Type="http://schemas.openxmlformats.org/officeDocument/2006/relationships/tags" Target="../tags/tag336.xml"/><Relationship Id="rId36" Type="http://schemas.openxmlformats.org/officeDocument/2006/relationships/image" Target="../media/image37.emf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31" Type="http://schemas.openxmlformats.org/officeDocument/2006/relationships/tags" Target="../tags/tag339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tags" Target="../tags/tag330.xml"/><Relationship Id="rId27" Type="http://schemas.openxmlformats.org/officeDocument/2006/relationships/tags" Target="../tags/tag335.xml"/><Relationship Id="rId30" Type="http://schemas.openxmlformats.org/officeDocument/2006/relationships/tags" Target="../tags/tag338.xml"/><Relationship Id="rId35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2.bin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tags" Target="../tags/tag353.xml"/><Relationship Id="rId18" Type="http://schemas.openxmlformats.org/officeDocument/2006/relationships/tags" Target="../tags/tag358.xml"/><Relationship Id="rId3" Type="http://schemas.openxmlformats.org/officeDocument/2006/relationships/tags" Target="../tags/tag34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47.xml"/><Relationship Id="rId12" Type="http://schemas.openxmlformats.org/officeDocument/2006/relationships/tags" Target="../tags/tag352.xml"/><Relationship Id="rId17" Type="http://schemas.openxmlformats.org/officeDocument/2006/relationships/tags" Target="../tags/tag357.xml"/><Relationship Id="rId2" Type="http://schemas.openxmlformats.org/officeDocument/2006/relationships/tags" Target="../tags/tag342.xml"/><Relationship Id="rId16" Type="http://schemas.openxmlformats.org/officeDocument/2006/relationships/tags" Target="../tags/tag356.xml"/><Relationship Id="rId20" Type="http://schemas.openxmlformats.org/officeDocument/2006/relationships/tags" Target="../tags/tag36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346.xml"/><Relationship Id="rId11" Type="http://schemas.openxmlformats.org/officeDocument/2006/relationships/tags" Target="../tags/tag351.xml"/><Relationship Id="rId5" Type="http://schemas.openxmlformats.org/officeDocument/2006/relationships/tags" Target="../tags/tag345.xml"/><Relationship Id="rId15" Type="http://schemas.openxmlformats.org/officeDocument/2006/relationships/tags" Target="../tags/tag355.xml"/><Relationship Id="rId23" Type="http://schemas.openxmlformats.org/officeDocument/2006/relationships/image" Target="../media/image5.emf"/><Relationship Id="rId10" Type="http://schemas.openxmlformats.org/officeDocument/2006/relationships/tags" Target="../tags/tag350.xml"/><Relationship Id="rId19" Type="http://schemas.openxmlformats.org/officeDocument/2006/relationships/tags" Target="../tags/tag359.xml"/><Relationship Id="rId4" Type="http://schemas.openxmlformats.org/officeDocument/2006/relationships/tags" Target="../tags/tag344.xml"/><Relationship Id="rId9" Type="http://schemas.openxmlformats.org/officeDocument/2006/relationships/tags" Target="../tags/tag349.xml"/><Relationship Id="rId14" Type="http://schemas.openxmlformats.org/officeDocument/2006/relationships/tags" Target="../tags/tag354.xml"/><Relationship Id="rId22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3" Type="http://schemas.openxmlformats.org/officeDocument/2006/relationships/tags" Target="../tags/tag362.xml"/><Relationship Id="rId21" Type="http://schemas.openxmlformats.org/officeDocument/2006/relationships/tags" Target="../tags/tag380.xml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image" Target="../media/image5.emf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tags" Target="../tags/tag379.xml"/><Relationship Id="rId1" Type="http://schemas.openxmlformats.org/officeDocument/2006/relationships/vmlDrawing" Target="../drawings/vmlDrawing24.v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oleObject" Target="../embeddings/oleObject44.bin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69.xml"/><Relationship Id="rId19" Type="http://schemas.openxmlformats.org/officeDocument/2006/relationships/tags" Target="../tags/tag378.xml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tags" Target="../tags/tag38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3" Type="http://schemas.openxmlformats.org/officeDocument/2006/relationships/tags" Target="../tags/tag383.xml"/><Relationship Id="rId21" Type="http://schemas.openxmlformats.org/officeDocument/2006/relationships/image" Target="../media/image5.emf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2" Type="http://schemas.openxmlformats.org/officeDocument/2006/relationships/tags" Target="../tags/tag382.xml"/><Relationship Id="rId16" Type="http://schemas.openxmlformats.org/officeDocument/2006/relationships/tags" Target="../tags/tag396.xml"/><Relationship Id="rId20" Type="http://schemas.openxmlformats.org/officeDocument/2006/relationships/oleObject" Target="../embeddings/oleObject45.bin"/><Relationship Id="rId1" Type="http://schemas.openxmlformats.org/officeDocument/2006/relationships/vmlDrawing" Target="../drawings/vmlDrawing25.v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tags" Target="../tags/tag395.xml"/><Relationship Id="rId10" Type="http://schemas.openxmlformats.org/officeDocument/2006/relationships/tags" Target="../tags/tag39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oleObject" Target="../embeddings/oleObject47.bin"/><Relationship Id="rId3" Type="http://schemas.openxmlformats.org/officeDocument/2006/relationships/tags" Target="../tags/tag400.xml"/><Relationship Id="rId7" Type="http://schemas.openxmlformats.org/officeDocument/2006/relationships/tags" Target="../tags/tag404.xml"/><Relationship Id="rId12" Type="http://schemas.openxmlformats.org/officeDocument/2006/relationships/image" Target="../media/image38.emf"/><Relationship Id="rId2" Type="http://schemas.openxmlformats.org/officeDocument/2006/relationships/tags" Target="../tags/tag399.xml"/><Relationship Id="rId1" Type="http://schemas.openxmlformats.org/officeDocument/2006/relationships/vmlDrawing" Target="../drawings/vmlDrawing26.vml"/><Relationship Id="rId6" Type="http://schemas.openxmlformats.org/officeDocument/2006/relationships/tags" Target="../tags/tag403.xml"/><Relationship Id="rId11" Type="http://schemas.openxmlformats.org/officeDocument/2006/relationships/oleObject" Target="../embeddings/oleObject46.bin"/><Relationship Id="rId5" Type="http://schemas.openxmlformats.org/officeDocument/2006/relationships/tags" Target="../tags/tag40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image" Target="../media/image5.emf"/><Relationship Id="rId3" Type="http://schemas.openxmlformats.org/officeDocument/2006/relationships/tags" Target="../tags/tag408.xml"/><Relationship Id="rId21" Type="http://schemas.openxmlformats.org/officeDocument/2006/relationships/chart" Target="../charts/chart7.xml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oleObject" Target="../embeddings/oleObject48.bin"/><Relationship Id="rId2" Type="http://schemas.openxmlformats.org/officeDocument/2006/relationships/tags" Target="../tags/tag40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0.emf"/><Relationship Id="rId1" Type="http://schemas.openxmlformats.org/officeDocument/2006/relationships/vmlDrawing" Target="../drawings/vmlDrawing27.v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10" Type="http://schemas.openxmlformats.org/officeDocument/2006/relationships/tags" Target="../tags/tag415.xml"/><Relationship Id="rId19" Type="http://schemas.openxmlformats.org/officeDocument/2006/relationships/oleObject" Target="../embeddings/oleObject49.bin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0.bin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image" Target="../media/image41.emf"/><Relationship Id="rId2" Type="http://schemas.openxmlformats.org/officeDocument/2006/relationships/tags" Target="../tags/tag423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29.v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5" Type="http://schemas.openxmlformats.org/officeDocument/2006/relationships/tags" Target="../tags/tag426.xml"/><Relationship Id="rId15" Type="http://schemas.openxmlformats.org/officeDocument/2006/relationships/image" Target="../media/image38.emf"/><Relationship Id="rId10" Type="http://schemas.openxmlformats.org/officeDocument/2006/relationships/tags" Target="../tags/tag431.xml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oleObject" Target="../embeddings/oleObject5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40.xml"/><Relationship Id="rId13" Type="http://schemas.openxmlformats.org/officeDocument/2006/relationships/tags" Target="../tags/tag445.xml"/><Relationship Id="rId18" Type="http://schemas.openxmlformats.org/officeDocument/2006/relationships/tags" Target="../tags/tag450.xml"/><Relationship Id="rId26" Type="http://schemas.openxmlformats.org/officeDocument/2006/relationships/oleObject" Target="../embeddings/oleObject55.bin"/><Relationship Id="rId3" Type="http://schemas.openxmlformats.org/officeDocument/2006/relationships/tags" Target="../tags/tag43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39.xml"/><Relationship Id="rId12" Type="http://schemas.openxmlformats.org/officeDocument/2006/relationships/tags" Target="../tags/tag444.xml"/><Relationship Id="rId17" Type="http://schemas.openxmlformats.org/officeDocument/2006/relationships/tags" Target="../tags/tag449.xml"/><Relationship Id="rId25" Type="http://schemas.openxmlformats.org/officeDocument/2006/relationships/image" Target="../media/image42.emf"/><Relationship Id="rId2" Type="http://schemas.openxmlformats.org/officeDocument/2006/relationships/tags" Target="../tags/tag434.xml"/><Relationship Id="rId16" Type="http://schemas.openxmlformats.org/officeDocument/2006/relationships/tags" Target="../tags/tag448.xml"/><Relationship Id="rId20" Type="http://schemas.openxmlformats.org/officeDocument/2006/relationships/tags" Target="../tags/tag452.xml"/><Relationship Id="rId1" Type="http://schemas.openxmlformats.org/officeDocument/2006/relationships/vmlDrawing" Target="../drawings/vmlDrawing30.vml"/><Relationship Id="rId6" Type="http://schemas.openxmlformats.org/officeDocument/2006/relationships/tags" Target="../tags/tag438.xml"/><Relationship Id="rId11" Type="http://schemas.openxmlformats.org/officeDocument/2006/relationships/tags" Target="../tags/tag443.xml"/><Relationship Id="rId24" Type="http://schemas.openxmlformats.org/officeDocument/2006/relationships/oleObject" Target="../embeddings/oleObject54.bin"/><Relationship Id="rId5" Type="http://schemas.openxmlformats.org/officeDocument/2006/relationships/tags" Target="../tags/tag437.xml"/><Relationship Id="rId15" Type="http://schemas.openxmlformats.org/officeDocument/2006/relationships/tags" Target="../tags/tag447.xml"/><Relationship Id="rId23" Type="http://schemas.openxmlformats.org/officeDocument/2006/relationships/image" Target="../media/image18.emf"/><Relationship Id="rId10" Type="http://schemas.openxmlformats.org/officeDocument/2006/relationships/tags" Target="../tags/tag442.xml"/><Relationship Id="rId19" Type="http://schemas.openxmlformats.org/officeDocument/2006/relationships/tags" Target="../tags/tag451.xml"/><Relationship Id="rId4" Type="http://schemas.openxmlformats.org/officeDocument/2006/relationships/tags" Target="../tags/tag436.xml"/><Relationship Id="rId9" Type="http://schemas.openxmlformats.org/officeDocument/2006/relationships/tags" Target="../tags/tag441.xml"/><Relationship Id="rId14" Type="http://schemas.openxmlformats.org/officeDocument/2006/relationships/tags" Target="../tags/tag446.xml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3" Type="http://schemas.openxmlformats.org/officeDocument/2006/relationships/tags" Target="../tags/tag23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image" Target="../media/image6.emf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vmlDrawing" Target="../drawings/vmlDrawing5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oleObject" Target="../embeddings/oleObject6.bin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5.emf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oleObject" Target="../embeddings/oleObject57.bin"/><Relationship Id="rId3" Type="http://schemas.openxmlformats.org/officeDocument/2006/relationships/tags" Target="../tags/tag454.xml"/><Relationship Id="rId21" Type="http://schemas.openxmlformats.org/officeDocument/2006/relationships/tags" Target="../tags/tag472.xml"/><Relationship Id="rId7" Type="http://schemas.openxmlformats.org/officeDocument/2006/relationships/tags" Target="../tags/tag458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image" Target="../media/image18.emf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0" Type="http://schemas.openxmlformats.org/officeDocument/2006/relationships/tags" Target="../tags/tag471.xml"/><Relationship Id="rId29" Type="http://schemas.openxmlformats.org/officeDocument/2006/relationships/image" Target="../media/image45.emf"/><Relationship Id="rId1" Type="http://schemas.openxmlformats.org/officeDocument/2006/relationships/vmlDrawing" Target="../drawings/vmlDrawing31.v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24" Type="http://schemas.openxmlformats.org/officeDocument/2006/relationships/oleObject" Target="../embeddings/oleObject56.bin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23" Type="http://schemas.openxmlformats.org/officeDocument/2006/relationships/slideLayout" Target="../slideLayouts/slideLayout2.xml"/><Relationship Id="rId28" Type="http://schemas.openxmlformats.org/officeDocument/2006/relationships/oleObject" Target="../embeddings/oleObject58.bin"/><Relationship Id="rId10" Type="http://schemas.openxmlformats.org/officeDocument/2006/relationships/tags" Target="../tags/tag461.xml"/><Relationship Id="rId19" Type="http://schemas.openxmlformats.org/officeDocument/2006/relationships/tags" Target="../tags/tag470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Relationship Id="rId22" Type="http://schemas.openxmlformats.org/officeDocument/2006/relationships/tags" Target="../tags/tag473.xml"/><Relationship Id="rId27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26" Type="http://schemas.openxmlformats.org/officeDocument/2006/relationships/image" Target="../media/image5.emf"/><Relationship Id="rId3" Type="http://schemas.openxmlformats.org/officeDocument/2006/relationships/tags" Target="../tags/tag475.xml"/><Relationship Id="rId21" Type="http://schemas.openxmlformats.org/officeDocument/2006/relationships/tags" Target="../tags/tag493.xml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oleObject" Target="../embeddings/oleObject59.bin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0" Type="http://schemas.openxmlformats.org/officeDocument/2006/relationships/tags" Target="../tags/tag492.xml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32.v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77.xml"/><Relationship Id="rId15" Type="http://schemas.openxmlformats.org/officeDocument/2006/relationships/tags" Target="../tags/tag487.xml"/><Relationship Id="rId23" Type="http://schemas.openxmlformats.org/officeDocument/2006/relationships/tags" Target="../tags/tag495.xml"/><Relationship Id="rId28" Type="http://schemas.openxmlformats.org/officeDocument/2006/relationships/image" Target="../media/image46.emf"/><Relationship Id="rId10" Type="http://schemas.openxmlformats.org/officeDocument/2006/relationships/tags" Target="../tags/tag482.xml"/><Relationship Id="rId19" Type="http://schemas.openxmlformats.org/officeDocument/2006/relationships/tags" Target="../tags/tag491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tags" Target="../tags/tag494.xml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26" Type="http://schemas.openxmlformats.org/officeDocument/2006/relationships/oleObject" Target="../embeddings/oleObject64.bin"/><Relationship Id="rId3" Type="http://schemas.openxmlformats.org/officeDocument/2006/relationships/tags" Target="../tags/tag49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01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25" Type="http://schemas.openxmlformats.org/officeDocument/2006/relationships/image" Target="../media/image48.emf"/><Relationship Id="rId2" Type="http://schemas.openxmlformats.org/officeDocument/2006/relationships/tags" Target="../tags/tag496.xml"/><Relationship Id="rId16" Type="http://schemas.openxmlformats.org/officeDocument/2006/relationships/tags" Target="../tags/tag510.xml"/><Relationship Id="rId20" Type="http://schemas.openxmlformats.org/officeDocument/2006/relationships/tags" Target="../tags/tag514.xml"/><Relationship Id="rId1" Type="http://schemas.openxmlformats.org/officeDocument/2006/relationships/vmlDrawing" Target="../drawings/vmlDrawing33.vml"/><Relationship Id="rId6" Type="http://schemas.openxmlformats.org/officeDocument/2006/relationships/tags" Target="../tags/tag500.xml"/><Relationship Id="rId11" Type="http://schemas.openxmlformats.org/officeDocument/2006/relationships/tags" Target="../tags/tag505.xml"/><Relationship Id="rId24" Type="http://schemas.openxmlformats.org/officeDocument/2006/relationships/oleObject" Target="../embeddings/oleObject63.bin"/><Relationship Id="rId5" Type="http://schemas.openxmlformats.org/officeDocument/2006/relationships/tags" Target="../tags/tag499.xml"/><Relationship Id="rId15" Type="http://schemas.openxmlformats.org/officeDocument/2006/relationships/tags" Target="../tags/tag509.xml"/><Relationship Id="rId23" Type="http://schemas.openxmlformats.org/officeDocument/2006/relationships/image" Target="../media/image18.emf"/><Relationship Id="rId10" Type="http://schemas.openxmlformats.org/officeDocument/2006/relationships/tags" Target="../tags/tag504.xml"/><Relationship Id="rId19" Type="http://schemas.openxmlformats.org/officeDocument/2006/relationships/tags" Target="../tags/tag513.xml"/><Relationship Id="rId4" Type="http://schemas.openxmlformats.org/officeDocument/2006/relationships/tags" Target="../tags/tag498.xml"/><Relationship Id="rId9" Type="http://schemas.openxmlformats.org/officeDocument/2006/relationships/tags" Target="../tags/tag503.xml"/><Relationship Id="rId14" Type="http://schemas.openxmlformats.org/officeDocument/2006/relationships/tags" Target="../tags/tag508.xml"/><Relationship Id="rId22" Type="http://schemas.openxmlformats.org/officeDocument/2006/relationships/oleObject" Target="../embeddings/oleObject62.bin"/><Relationship Id="rId27" Type="http://schemas.openxmlformats.org/officeDocument/2006/relationships/image" Target="../media/image4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chart" Target="../charts/chart8.xml"/><Relationship Id="rId3" Type="http://schemas.openxmlformats.org/officeDocument/2006/relationships/tags" Target="../tags/tag516.xml"/><Relationship Id="rId7" Type="http://schemas.openxmlformats.org/officeDocument/2006/relationships/tags" Target="../tags/tag520.xml"/><Relationship Id="rId12" Type="http://schemas.openxmlformats.org/officeDocument/2006/relationships/image" Target="../media/image18.emf"/><Relationship Id="rId2" Type="http://schemas.openxmlformats.org/officeDocument/2006/relationships/tags" Target="../tags/tag515.xml"/><Relationship Id="rId1" Type="http://schemas.openxmlformats.org/officeDocument/2006/relationships/vmlDrawing" Target="../drawings/vmlDrawing34.vml"/><Relationship Id="rId6" Type="http://schemas.openxmlformats.org/officeDocument/2006/relationships/tags" Target="../tags/tag519.xml"/><Relationship Id="rId11" Type="http://schemas.openxmlformats.org/officeDocument/2006/relationships/oleObject" Target="../embeddings/oleObject65.bin"/><Relationship Id="rId5" Type="http://schemas.openxmlformats.org/officeDocument/2006/relationships/tags" Target="../tags/tag51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17.xml"/><Relationship Id="rId9" Type="http://schemas.openxmlformats.org/officeDocument/2006/relationships/tags" Target="../tags/tag5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oleObject" Target="../embeddings/oleObject68.bin"/><Relationship Id="rId3" Type="http://schemas.openxmlformats.org/officeDocument/2006/relationships/tags" Target="../tags/tag52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image" Target="../media/image50.emf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tags" Target="../tags/tag541.xml"/><Relationship Id="rId1" Type="http://schemas.openxmlformats.org/officeDocument/2006/relationships/vmlDrawing" Target="../drawings/vmlDrawing35.v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oleObject" Target="../embeddings/oleObject67.bin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image" Target="../media/image18.emf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5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43.xml"/><Relationship Id="rId2" Type="http://schemas.openxmlformats.org/officeDocument/2006/relationships/tags" Target="../tags/tag54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9.bin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2" Type="http://schemas.openxmlformats.org/officeDocument/2006/relationships/tags" Target="../tags/tag544.xml"/><Relationship Id="rId1" Type="http://schemas.openxmlformats.org/officeDocument/2006/relationships/vmlDrawing" Target="../drawings/vmlDrawing37.vml"/><Relationship Id="rId6" Type="http://schemas.openxmlformats.org/officeDocument/2006/relationships/tags" Target="../tags/tag548.xml"/><Relationship Id="rId11" Type="http://schemas.openxmlformats.org/officeDocument/2006/relationships/image" Target="../media/image4.emf"/><Relationship Id="rId5" Type="http://schemas.openxmlformats.org/officeDocument/2006/relationships/tags" Target="../tags/tag547.xml"/><Relationship Id="rId10" Type="http://schemas.openxmlformats.org/officeDocument/2006/relationships/oleObject" Target="../embeddings/oleObject70.bin"/><Relationship Id="rId4" Type="http://schemas.openxmlformats.org/officeDocument/2006/relationships/tags" Target="../tags/tag546.xml"/><Relationship Id="rId9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13" Type="http://schemas.openxmlformats.org/officeDocument/2006/relationships/image" Target="../media/image4.emf"/><Relationship Id="rId3" Type="http://schemas.openxmlformats.org/officeDocument/2006/relationships/tags" Target="../tags/tag552.xml"/><Relationship Id="rId7" Type="http://schemas.openxmlformats.org/officeDocument/2006/relationships/tags" Target="../tags/tag556.xml"/><Relationship Id="rId12" Type="http://schemas.openxmlformats.org/officeDocument/2006/relationships/oleObject" Target="../embeddings/oleObject71.bin"/><Relationship Id="rId2" Type="http://schemas.openxmlformats.org/officeDocument/2006/relationships/tags" Target="../tags/tag551.xml"/><Relationship Id="rId1" Type="http://schemas.openxmlformats.org/officeDocument/2006/relationships/vmlDrawing" Target="../drawings/vmlDrawing38.vml"/><Relationship Id="rId6" Type="http://schemas.openxmlformats.org/officeDocument/2006/relationships/tags" Target="../tags/tag55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54.xml"/><Relationship Id="rId15" Type="http://schemas.openxmlformats.org/officeDocument/2006/relationships/image" Target="../media/image52.emf"/><Relationship Id="rId10" Type="http://schemas.openxmlformats.org/officeDocument/2006/relationships/tags" Target="../tags/tag559.xml"/><Relationship Id="rId4" Type="http://schemas.openxmlformats.org/officeDocument/2006/relationships/tags" Target="../tags/tag553.xml"/><Relationship Id="rId9" Type="http://schemas.openxmlformats.org/officeDocument/2006/relationships/tags" Target="../tags/tag558.xml"/><Relationship Id="rId14" Type="http://schemas.openxmlformats.org/officeDocument/2006/relationships/oleObject" Target="../embeddings/oleObject7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.png"/><Relationship Id="rId3" Type="http://schemas.openxmlformats.org/officeDocument/2006/relationships/tags" Target="../tags/tag42.xml"/><Relationship Id="rId21" Type="http://schemas.openxmlformats.org/officeDocument/2006/relationships/image" Target="../media/image11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7.emf"/><Relationship Id="rId2" Type="http://schemas.openxmlformats.org/officeDocument/2006/relationships/tags" Target="../tags/tag41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5.emf"/><Relationship Id="rId10" Type="http://schemas.openxmlformats.org/officeDocument/2006/relationships/tags" Target="../tags/tag49.xml"/><Relationship Id="rId19" Type="http://schemas.openxmlformats.org/officeDocument/2006/relationships/image" Target="../media/image9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7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67.xml"/><Relationship Id="rId13" Type="http://schemas.openxmlformats.org/officeDocument/2006/relationships/tags" Target="../tags/tag572.xml"/><Relationship Id="rId18" Type="http://schemas.openxmlformats.org/officeDocument/2006/relationships/tags" Target="../tags/tag577.xml"/><Relationship Id="rId26" Type="http://schemas.openxmlformats.org/officeDocument/2006/relationships/tags" Target="../tags/tag585.xml"/><Relationship Id="rId3" Type="http://schemas.openxmlformats.org/officeDocument/2006/relationships/tags" Target="../tags/tag562.xml"/><Relationship Id="rId21" Type="http://schemas.openxmlformats.org/officeDocument/2006/relationships/tags" Target="../tags/tag580.xml"/><Relationship Id="rId34" Type="http://schemas.openxmlformats.org/officeDocument/2006/relationships/image" Target="../media/image5.emf"/><Relationship Id="rId7" Type="http://schemas.openxmlformats.org/officeDocument/2006/relationships/tags" Target="../tags/tag566.xml"/><Relationship Id="rId12" Type="http://schemas.openxmlformats.org/officeDocument/2006/relationships/tags" Target="../tags/tag571.xml"/><Relationship Id="rId17" Type="http://schemas.openxmlformats.org/officeDocument/2006/relationships/tags" Target="../tags/tag576.xml"/><Relationship Id="rId25" Type="http://schemas.openxmlformats.org/officeDocument/2006/relationships/tags" Target="../tags/tag584.xml"/><Relationship Id="rId33" Type="http://schemas.openxmlformats.org/officeDocument/2006/relationships/oleObject" Target="../embeddings/oleObject74.bin"/><Relationship Id="rId2" Type="http://schemas.openxmlformats.org/officeDocument/2006/relationships/tags" Target="../tags/tag561.xml"/><Relationship Id="rId16" Type="http://schemas.openxmlformats.org/officeDocument/2006/relationships/tags" Target="../tags/tag575.xml"/><Relationship Id="rId20" Type="http://schemas.openxmlformats.org/officeDocument/2006/relationships/tags" Target="../tags/tag579.xml"/><Relationship Id="rId29" Type="http://schemas.openxmlformats.org/officeDocument/2006/relationships/tags" Target="../tags/tag588.xml"/><Relationship Id="rId1" Type="http://schemas.openxmlformats.org/officeDocument/2006/relationships/vmlDrawing" Target="../drawings/vmlDrawing40.vml"/><Relationship Id="rId6" Type="http://schemas.openxmlformats.org/officeDocument/2006/relationships/tags" Target="../tags/tag565.xml"/><Relationship Id="rId11" Type="http://schemas.openxmlformats.org/officeDocument/2006/relationships/tags" Target="../tags/tag570.xml"/><Relationship Id="rId24" Type="http://schemas.openxmlformats.org/officeDocument/2006/relationships/tags" Target="../tags/tag583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564.xml"/><Relationship Id="rId15" Type="http://schemas.openxmlformats.org/officeDocument/2006/relationships/tags" Target="../tags/tag574.xml"/><Relationship Id="rId23" Type="http://schemas.openxmlformats.org/officeDocument/2006/relationships/tags" Target="../tags/tag582.xml"/><Relationship Id="rId28" Type="http://schemas.openxmlformats.org/officeDocument/2006/relationships/tags" Target="../tags/tag587.xml"/><Relationship Id="rId10" Type="http://schemas.openxmlformats.org/officeDocument/2006/relationships/tags" Target="../tags/tag569.xml"/><Relationship Id="rId19" Type="http://schemas.openxmlformats.org/officeDocument/2006/relationships/tags" Target="../tags/tag578.xml"/><Relationship Id="rId31" Type="http://schemas.openxmlformats.org/officeDocument/2006/relationships/tags" Target="../tags/tag590.xml"/><Relationship Id="rId4" Type="http://schemas.openxmlformats.org/officeDocument/2006/relationships/tags" Target="../tags/tag563.xml"/><Relationship Id="rId9" Type="http://schemas.openxmlformats.org/officeDocument/2006/relationships/tags" Target="../tags/tag568.xml"/><Relationship Id="rId14" Type="http://schemas.openxmlformats.org/officeDocument/2006/relationships/tags" Target="../tags/tag573.xml"/><Relationship Id="rId22" Type="http://schemas.openxmlformats.org/officeDocument/2006/relationships/tags" Target="../tags/tag581.xml"/><Relationship Id="rId27" Type="http://schemas.openxmlformats.org/officeDocument/2006/relationships/tags" Target="../tags/tag586.xml"/><Relationship Id="rId30" Type="http://schemas.openxmlformats.org/officeDocument/2006/relationships/tags" Target="../tags/tag58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92.xml"/><Relationship Id="rId7" Type="http://schemas.openxmlformats.org/officeDocument/2006/relationships/tags" Target="../tags/tag596.xml"/><Relationship Id="rId12" Type="http://schemas.openxmlformats.org/officeDocument/2006/relationships/image" Target="../media/image53.emf"/><Relationship Id="rId2" Type="http://schemas.openxmlformats.org/officeDocument/2006/relationships/tags" Target="../tags/tag591.xml"/><Relationship Id="rId1" Type="http://schemas.openxmlformats.org/officeDocument/2006/relationships/vmlDrawing" Target="../drawings/vmlDrawing41.vml"/><Relationship Id="rId6" Type="http://schemas.openxmlformats.org/officeDocument/2006/relationships/tags" Target="../tags/tag595.xml"/><Relationship Id="rId11" Type="http://schemas.openxmlformats.org/officeDocument/2006/relationships/oleObject" Target="../embeddings/oleObject76.bin"/><Relationship Id="rId5" Type="http://schemas.openxmlformats.org/officeDocument/2006/relationships/tags" Target="../tags/tag594.xml"/><Relationship Id="rId10" Type="http://schemas.openxmlformats.org/officeDocument/2006/relationships/image" Target="../media/image38.emf"/><Relationship Id="rId4" Type="http://schemas.openxmlformats.org/officeDocument/2006/relationships/tags" Target="../tags/tag593.xml"/><Relationship Id="rId9" Type="http://schemas.openxmlformats.org/officeDocument/2006/relationships/oleObject" Target="../embeddings/oleObject7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98.xml"/><Relationship Id="rId2" Type="http://schemas.openxmlformats.org/officeDocument/2006/relationships/tags" Target="../tags/tag59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77.bin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13" Type="http://schemas.openxmlformats.org/officeDocument/2006/relationships/tags" Target="../tags/tag610.xml"/><Relationship Id="rId18" Type="http://schemas.openxmlformats.org/officeDocument/2006/relationships/tags" Target="../tags/tag615.xml"/><Relationship Id="rId26" Type="http://schemas.openxmlformats.org/officeDocument/2006/relationships/tags" Target="../tags/tag623.xml"/><Relationship Id="rId3" Type="http://schemas.openxmlformats.org/officeDocument/2006/relationships/tags" Target="../tags/tag600.xml"/><Relationship Id="rId21" Type="http://schemas.openxmlformats.org/officeDocument/2006/relationships/tags" Target="../tags/tag618.xml"/><Relationship Id="rId7" Type="http://schemas.openxmlformats.org/officeDocument/2006/relationships/tags" Target="../tags/tag604.xml"/><Relationship Id="rId12" Type="http://schemas.openxmlformats.org/officeDocument/2006/relationships/tags" Target="../tags/tag609.xml"/><Relationship Id="rId17" Type="http://schemas.openxmlformats.org/officeDocument/2006/relationships/tags" Target="../tags/tag614.xml"/><Relationship Id="rId25" Type="http://schemas.openxmlformats.org/officeDocument/2006/relationships/tags" Target="../tags/tag622.xml"/><Relationship Id="rId2" Type="http://schemas.openxmlformats.org/officeDocument/2006/relationships/tags" Target="../tags/tag599.xml"/><Relationship Id="rId16" Type="http://schemas.openxmlformats.org/officeDocument/2006/relationships/tags" Target="../tags/tag613.xml"/><Relationship Id="rId20" Type="http://schemas.openxmlformats.org/officeDocument/2006/relationships/tags" Target="../tags/tag617.xml"/><Relationship Id="rId29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tags" Target="../tags/tag603.xml"/><Relationship Id="rId11" Type="http://schemas.openxmlformats.org/officeDocument/2006/relationships/tags" Target="../tags/tag608.xml"/><Relationship Id="rId24" Type="http://schemas.openxmlformats.org/officeDocument/2006/relationships/tags" Target="../tags/tag621.xml"/><Relationship Id="rId5" Type="http://schemas.openxmlformats.org/officeDocument/2006/relationships/tags" Target="../tags/tag602.xml"/><Relationship Id="rId15" Type="http://schemas.openxmlformats.org/officeDocument/2006/relationships/tags" Target="../tags/tag612.xml"/><Relationship Id="rId23" Type="http://schemas.openxmlformats.org/officeDocument/2006/relationships/tags" Target="../tags/tag620.xml"/><Relationship Id="rId28" Type="http://schemas.openxmlformats.org/officeDocument/2006/relationships/tags" Target="../tags/tag625.xml"/><Relationship Id="rId10" Type="http://schemas.openxmlformats.org/officeDocument/2006/relationships/tags" Target="../tags/tag607.xml"/><Relationship Id="rId19" Type="http://schemas.openxmlformats.org/officeDocument/2006/relationships/tags" Target="../tags/tag616.xml"/><Relationship Id="rId31" Type="http://schemas.openxmlformats.org/officeDocument/2006/relationships/image" Target="../media/image5.emf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4" Type="http://schemas.openxmlformats.org/officeDocument/2006/relationships/tags" Target="../tags/tag611.xml"/><Relationship Id="rId22" Type="http://schemas.openxmlformats.org/officeDocument/2006/relationships/tags" Target="../tags/tag619.xml"/><Relationship Id="rId27" Type="http://schemas.openxmlformats.org/officeDocument/2006/relationships/tags" Target="../tags/tag624.xml"/><Relationship Id="rId30" Type="http://schemas.openxmlformats.org/officeDocument/2006/relationships/oleObject" Target="../embeddings/oleObject7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13" Type="http://schemas.openxmlformats.org/officeDocument/2006/relationships/tags" Target="../tags/tag638.xml"/><Relationship Id="rId3" Type="http://schemas.openxmlformats.org/officeDocument/2006/relationships/tags" Target="../tags/tag628.xml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5" Type="http://schemas.openxmlformats.org/officeDocument/2006/relationships/tags" Target="../tags/tag63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35.xml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image" Target="../media/image5.emf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oleObject" Target="../embeddings/oleObject9.bin"/><Relationship Id="rId2" Type="http://schemas.openxmlformats.org/officeDocument/2006/relationships/tags" Target="../tags/tag5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10" Type="http://schemas.openxmlformats.org/officeDocument/2006/relationships/tags" Target="../tags/tag60.xml"/><Relationship Id="rId19" Type="http://schemas.openxmlformats.org/officeDocument/2006/relationships/oleObject" Target="../embeddings/oleObject10.bin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image" Target="../media/image5.emf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oleObject" Target="../embeddings/oleObject11.bin"/><Relationship Id="rId2" Type="http://schemas.openxmlformats.org/officeDocument/2006/relationships/tags" Target="../tags/tag6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8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10" Type="http://schemas.openxmlformats.org/officeDocument/2006/relationships/tags" Target="../tags/tag74.xml"/><Relationship Id="rId19" Type="http://schemas.openxmlformats.org/officeDocument/2006/relationships/oleObject" Target="../embeddings/oleObject12.bin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oleObject" Target="../embeddings/oleObject13.bin"/><Relationship Id="rId3" Type="http://schemas.openxmlformats.org/officeDocument/2006/relationships/tags" Target="../tags/tag81.xml"/><Relationship Id="rId21" Type="http://schemas.openxmlformats.org/officeDocument/2006/relationships/image" Target="../media/image14.emf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9.v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10" Type="http://schemas.openxmlformats.org/officeDocument/2006/relationships/tags" Target="../tags/tag88.xml"/><Relationship Id="rId19" Type="http://schemas.openxmlformats.org/officeDocument/2006/relationships/image" Target="../media/image5.emf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image" Target="../media/image5.emf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oleObject" Target="../embeddings/oleObject15.bin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15.emf"/><Relationship Id="rId1" Type="http://schemas.openxmlformats.org/officeDocument/2006/relationships/vmlDrawing" Target="../drawings/vmlDrawing10.v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oleObject" Target="../embeddings/oleObject16.bin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oleObject" Target="../embeddings/oleObject17.bin"/><Relationship Id="rId3" Type="http://schemas.openxmlformats.org/officeDocument/2006/relationships/tags" Target="../tags/tag118.xml"/><Relationship Id="rId21" Type="http://schemas.openxmlformats.org/officeDocument/2006/relationships/image" Target="../media/image16.emf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1.v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19" Type="http://schemas.openxmlformats.org/officeDocument/2006/relationships/image" Target="../media/image5.emf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557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37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7" y="1557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683" y="1289220"/>
            <a:ext cx="4884668" cy="295465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Роль «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в обеспечении экономического роста и основные направления среднесрочной экономической политики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9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31" name="think-cell Slide" r:id="rId10" imgW="359" imgH="358" progId="TCLayout.ActiveDocument.1">
                  <p:embed/>
                </p:oleObj>
              </mc:Choice>
              <mc:Fallback>
                <p:oleObj name="think-cell Slide" r:id="rId10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400" dirty="0" err="1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115" name="Rectangle 114"/>
          <p:cNvSpPr>
            <a:spLocks/>
          </p:cNvSpPr>
          <p:nvPr/>
        </p:nvSpPr>
        <p:spPr>
          <a:xfrm>
            <a:off x="172304" y="627220"/>
            <a:ext cx="8132672" cy="574462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 dirty="0" err="1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Сельское хозяйство</a:t>
            </a:r>
            <a:endParaRPr lang="en-US" dirty="0"/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272928" y="3014750"/>
            <a:ext cx="7900305" cy="9779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027113"/>
            <a:r>
              <a:rPr lang="ru-RU" b="1" dirty="0">
                <a:solidFill>
                  <a:schemeClr val="accent2"/>
                </a:solidFill>
              </a:rPr>
              <a:t>Объем производства</a:t>
            </a:r>
            <a:endParaRPr lang="en-US" b="1" dirty="0">
              <a:solidFill>
                <a:schemeClr val="accent2"/>
              </a:solidFill>
            </a:endParaRPr>
          </a:p>
          <a:p>
            <a:pPr marL="1027113"/>
            <a:r>
              <a:rPr lang="ru-RU" b="1" dirty="0">
                <a:solidFill>
                  <a:schemeClr val="accent2"/>
                </a:solidFill>
              </a:rPr>
              <a:t>в </a:t>
            </a:r>
            <a:r>
              <a:rPr lang="ru-RU" b="1" dirty="0" smtClean="0">
                <a:solidFill>
                  <a:schemeClr val="accent2"/>
                </a:solidFill>
              </a:rPr>
              <a:t>животноводстве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8" name="Arrow 6"/>
          <p:cNvSpPr txBox="1">
            <a:spLocks/>
          </p:cNvSpPr>
          <p:nvPr>
            <p:custDataLst>
              <p:tags r:id="rId4"/>
            </p:custDataLst>
          </p:nvPr>
        </p:nvSpPr>
        <p:spPr>
          <a:xfrm rot="16200000">
            <a:off x="6518531" y="2453390"/>
            <a:ext cx="843494" cy="2068502"/>
          </a:xfrm>
          <a:prstGeom prst="rightArrow">
            <a:avLst>
              <a:gd name="adj1" fmla="val 54000"/>
              <a:gd name="adj2" fmla="val 71532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sz="2400" b="1" dirty="0" smtClean="0">
                <a:solidFill>
                  <a:schemeClr val="lt1"/>
                </a:solidFill>
              </a:rPr>
              <a:t>+2,3%</a:t>
            </a:r>
            <a:endParaRPr lang="ru-RU" sz="2400" b="1" dirty="0">
              <a:solidFill>
                <a:schemeClr val="lt1"/>
              </a:solidFill>
            </a:endParaRPr>
          </a:p>
        </p:txBody>
      </p:sp>
      <p:sp>
        <p:nvSpPr>
          <p:cNvPr id="56" name="TextBox 55"/>
          <p:cNvSpPr txBox="1">
            <a:spLocks/>
          </p:cNvSpPr>
          <p:nvPr/>
        </p:nvSpPr>
        <p:spPr>
          <a:xfrm>
            <a:off x="272928" y="5242822"/>
            <a:ext cx="7900305" cy="9779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027113"/>
            <a:r>
              <a:rPr lang="ru-RU" b="1" dirty="0">
                <a:solidFill>
                  <a:schemeClr val="accent2"/>
                </a:solidFill>
              </a:rPr>
              <a:t>Рост инвестиций в АПК</a:t>
            </a:r>
          </a:p>
        </p:txBody>
      </p:sp>
      <p:sp>
        <p:nvSpPr>
          <p:cNvPr id="64" name="Arrow 6"/>
          <p:cNvSpPr txBox="1">
            <a:spLocks/>
          </p:cNvSpPr>
          <p:nvPr>
            <p:custDataLst>
              <p:tags r:id="rId5"/>
            </p:custDataLst>
          </p:nvPr>
        </p:nvSpPr>
        <p:spPr>
          <a:xfrm rot="16200000">
            <a:off x="6518530" y="4662965"/>
            <a:ext cx="843494" cy="2068503"/>
          </a:xfrm>
          <a:prstGeom prst="rightArrow">
            <a:avLst>
              <a:gd name="adj1" fmla="val 54000"/>
              <a:gd name="adj2" fmla="val 71532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sz="2400" b="1" dirty="0" smtClean="0">
                <a:solidFill>
                  <a:schemeClr val="lt1"/>
                </a:solidFill>
              </a:rPr>
              <a:t>+56,0%</a:t>
            </a:r>
            <a:endParaRPr lang="ru-RU" sz="2400" b="1" dirty="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272928" y="778324"/>
            <a:ext cx="7900305" cy="9779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027113"/>
            <a:r>
              <a:rPr lang="ru-RU" b="1" dirty="0" smtClean="0">
                <a:solidFill>
                  <a:schemeClr val="accent2"/>
                </a:solidFill>
              </a:rPr>
              <a:t>Объем производства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1027113"/>
            <a:r>
              <a:rPr lang="ru-RU" b="1" dirty="0" smtClean="0">
                <a:solidFill>
                  <a:schemeClr val="accent2"/>
                </a:solidFill>
              </a:rPr>
              <a:t>в сельском хозяйстве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в целом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7" name="Arrow 6"/>
          <p:cNvSpPr txBox="1">
            <a:spLocks/>
          </p:cNvSpPr>
          <p:nvPr>
            <p:custDataLst>
              <p:tags r:id="rId6"/>
            </p:custDataLst>
          </p:nvPr>
        </p:nvSpPr>
        <p:spPr>
          <a:xfrm rot="16200000">
            <a:off x="6518532" y="221334"/>
            <a:ext cx="843494" cy="2068502"/>
          </a:xfrm>
          <a:prstGeom prst="rightArrow">
            <a:avLst>
              <a:gd name="adj1" fmla="val 54000"/>
              <a:gd name="adj2" fmla="val 71532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sz="2400" b="1" dirty="0" smtClean="0">
                <a:solidFill>
                  <a:schemeClr val="lt1"/>
                </a:solidFill>
              </a:rPr>
              <a:t>+4,9%</a:t>
            </a:r>
            <a:endParaRPr lang="ru-RU" sz="2400" b="1" dirty="0">
              <a:solidFill>
                <a:schemeClr val="lt1"/>
              </a:solidFill>
            </a:endParaRPr>
          </a:p>
        </p:txBody>
      </p:sp>
      <p:sp>
        <p:nvSpPr>
          <p:cNvPr id="53" name="TextBox 52"/>
          <p:cNvSpPr txBox="1">
            <a:spLocks/>
          </p:cNvSpPr>
          <p:nvPr/>
        </p:nvSpPr>
        <p:spPr>
          <a:xfrm>
            <a:off x="272928" y="1893371"/>
            <a:ext cx="7900305" cy="9779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027113"/>
            <a:r>
              <a:rPr lang="ru-RU" b="1" dirty="0">
                <a:solidFill>
                  <a:schemeClr val="accent2"/>
                </a:solidFill>
              </a:rPr>
              <a:t>Объем производства</a:t>
            </a:r>
            <a:endParaRPr lang="en-US" b="1" dirty="0">
              <a:solidFill>
                <a:schemeClr val="accent2"/>
              </a:solidFill>
            </a:endParaRPr>
          </a:p>
          <a:p>
            <a:pPr marL="1027113"/>
            <a:r>
              <a:rPr lang="ru-RU" b="1" dirty="0">
                <a:solidFill>
                  <a:schemeClr val="accent2"/>
                </a:solidFill>
              </a:rPr>
              <a:t>в </a:t>
            </a:r>
            <a:r>
              <a:rPr lang="ru-RU" b="1" dirty="0" smtClean="0">
                <a:solidFill>
                  <a:schemeClr val="accent2"/>
                </a:solidFill>
              </a:rPr>
              <a:t>растениеводстве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272928" y="4127778"/>
            <a:ext cx="7900305" cy="97791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027113"/>
            <a:r>
              <a:rPr lang="ru-RU" b="1" dirty="0">
                <a:solidFill>
                  <a:schemeClr val="accent2"/>
                </a:solidFill>
              </a:rPr>
              <a:t>Выделено инвестиционных</a:t>
            </a:r>
            <a:endParaRPr lang="en-US" b="1" dirty="0">
              <a:solidFill>
                <a:schemeClr val="accent2"/>
              </a:solidFill>
            </a:endParaRPr>
          </a:p>
          <a:p>
            <a:pPr marL="1027113"/>
            <a:r>
              <a:rPr lang="ru-RU" b="1" dirty="0">
                <a:solidFill>
                  <a:schemeClr val="accent2"/>
                </a:solidFill>
              </a:rPr>
              <a:t>субсидий </a:t>
            </a:r>
            <a:r>
              <a:rPr lang="ru-RU" b="1" dirty="0" smtClean="0">
                <a:solidFill>
                  <a:schemeClr val="accent2"/>
                </a:solidFill>
              </a:rPr>
              <a:t>на сумму 12,7 млрд. </a:t>
            </a:r>
            <a:r>
              <a:rPr lang="ru-RU" b="1" dirty="0">
                <a:solidFill>
                  <a:schemeClr val="accent2"/>
                </a:solidFill>
              </a:rPr>
              <a:t>тенге</a:t>
            </a:r>
          </a:p>
        </p:txBody>
      </p:sp>
      <p:sp>
        <p:nvSpPr>
          <p:cNvPr id="65" name="Oval 7"/>
          <p:cNvSpPr txBox="1"/>
          <p:nvPr>
            <p:custDataLst>
              <p:tags r:id="rId7"/>
            </p:custDataLst>
          </p:nvPr>
        </p:nvSpPr>
        <p:spPr>
          <a:xfrm>
            <a:off x="6294982" y="4279945"/>
            <a:ext cx="1256299" cy="58430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sz="2400" b="1" dirty="0" smtClean="0">
                <a:solidFill>
                  <a:schemeClr val="accent2"/>
                </a:solidFill>
              </a:rPr>
              <a:t>+2,1х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72929" y="1824806"/>
            <a:ext cx="79003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49195" y="3065893"/>
            <a:ext cx="875631" cy="875631"/>
            <a:chOff x="4861812" y="3059561"/>
            <a:chExt cx="875631" cy="875631"/>
          </a:xfrm>
        </p:grpSpPr>
        <p:sp>
          <p:nvSpPr>
            <p:cNvPr id="89" name="Oval 88"/>
            <p:cNvSpPr/>
            <p:nvPr/>
          </p:nvSpPr>
          <p:spPr>
            <a:xfrm>
              <a:off x="4861812" y="3059561"/>
              <a:ext cx="875631" cy="8756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38F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 rot="19800000">
              <a:off x="4917397" y="3340469"/>
              <a:ext cx="696779" cy="326383"/>
            </a:xfrm>
            <a:custGeom>
              <a:avLst/>
              <a:gdLst>
                <a:gd name="connsiteX0" fmla="*/ 51758 w 5857336"/>
                <a:gd name="connsiteY0" fmla="*/ 2881222 h 2898475"/>
                <a:gd name="connsiteX1" fmla="*/ 5029200 w 5857336"/>
                <a:gd name="connsiteY1" fmla="*/ 405441 h 2898475"/>
                <a:gd name="connsiteX2" fmla="*/ 4727275 w 5857336"/>
                <a:gd name="connsiteY2" fmla="*/ 94890 h 2898475"/>
                <a:gd name="connsiteX3" fmla="*/ 5857336 w 5857336"/>
                <a:gd name="connsiteY3" fmla="*/ 0 h 2898475"/>
                <a:gd name="connsiteX4" fmla="*/ 5624422 w 5857336"/>
                <a:gd name="connsiteY4" fmla="*/ 923026 h 2898475"/>
                <a:gd name="connsiteX5" fmla="*/ 5296619 w 5857336"/>
                <a:gd name="connsiteY5" fmla="*/ 621102 h 2898475"/>
                <a:gd name="connsiteX6" fmla="*/ 0 w 5857336"/>
                <a:gd name="connsiteY6" fmla="*/ 2898475 h 2898475"/>
                <a:gd name="connsiteX7" fmla="*/ 51758 w 5857336"/>
                <a:gd name="connsiteY7" fmla="*/ 2881222 h 2898475"/>
                <a:gd name="connsiteX0" fmla="*/ 0 w 5857336"/>
                <a:gd name="connsiteY0" fmla="*/ 2898475 h 2898475"/>
                <a:gd name="connsiteX1" fmla="*/ 5029200 w 5857336"/>
                <a:gd name="connsiteY1" fmla="*/ 405441 h 2898475"/>
                <a:gd name="connsiteX2" fmla="*/ 4727275 w 5857336"/>
                <a:gd name="connsiteY2" fmla="*/ 94890 h 2898475"/>
                <a:gd name="connsiteX3" fmla="*/ 5857336 w 5857336"/>
                <a:gd name="connsiteY3" fmla="*/ 0 h 2898475"/>
                <a:gd name="connsiteX4" fmla="*/ 5624422 w 5857336"/>
                <a:gd name="connsiteY4" fmla="*/ 923026 h 2898475"/>
                <a:gd name="connsiteX5" fmla="*/ 5296619 w 5857336"/>
                <a:gd name="connsiteY5" fmla="*/ 621102 h 2898475"/>
                <a:gd name="connsiteX6" fmla="*/ 0 w 5857336"/>
                <a:gd name="connsiteY6" fmla="*/ 2898475 h 2898475"/>
                <a:gd name="connsiteX0" fmla="*/ 0 w 5857336"/>
                <a:gd name="connsiteY0" fmla="*/ 2898475 h 2898475"/>
                <a:gd name="connsiteX1" fmla="*/ 5029200 w 5857336"/>
                <a:gd name="connsiteY1" fmla="*/ 405441 h 2898475"/>
                <a:gd name="connsiteX2" fmla="*/ 4727275 w 5857336"/>
                <a:gd name="connsiteY2" fmla="*/ 94890 h 2898475"/>
                <a:gd name="connsiteX3" fmla="*/ 5857336 w 5857336"/>
                <a:gd name="connsiteY3" fmla="*/ 0 h 2898475"/>
                <a:gd name="connsiteX4" fmla="*/ 5624422 w 5857336"/>
                <a:gd name="connsiteY4" fmla="*/ 923026 h 2898475"/>
                <a:gd name="connsiteX5" fmla="*/ 5296619 w 5857336"/>
                <a:gd name="connsiteY5" fmla="*/ 621102 h 2898475"/>
                <a:gd name="connsiteX6" fmla="*/ 0 w 5857336"/>
                <a:gd name="connsiteY6" fmla="*/ 2898475 h 2898475"/>
                <a:gd name="connsiteX0" fmla="*/ 0 w 5857336"/>
                <a:gd name="connsiteY0" fmla="*/ 2898475 h 2898475"/>
                <a:gd name="connsiteX1" fmla="*/ 5029200 w 5857336"/>
                <a:gd name="connsiteY1" fmla="*/ 405441 h 2898475"/>
                <a:gd name="connsiteX2" fmla="*/ 4727275 w 5857336"/>
                <a:gd name="connsiteY2" fmla="*/ 94890 h 2898475"/>
                <a:gd name="connsiteX3" fmla="*/ 5857336 w 5857336"/>
                <a:gd name="connsiteY3" fmla="*/ 0 h 2898475"/>
                <a:gd name="connsiteX4" fmla="*/ 5624422 w 5857336"/>
                <a:gd name="connsiteY4" fmla="*/ 923026 h 2898475"/>
                <a:gd name="connsiteX5" fmla="*/ 5296619 w 5857336"/>
                <a:gd name="connsiteY5" fmla="*/ 621102 h 2898475"/>
                <a:gd name="connsiteX6" fmla="*/ 0 w 5857336"/>
                <a:gd name="connsiteY6" fmla="*/ 2898475 h 2898475"/>
                <a:gd name="connsiteX0" fmla="*/ 0 w 5857336"/>
                <a:gd name="connsiteY0" fmla="*/ 2898475 h 2898475"/>
                <a:gd name="connsiteX1" fmla="*/ 5029200 w 5857336"/>
                <a:gd name="connsiteY1" fmla="*/ 405441 h 2898475"/>
                <a:gd name="connsiteX2" fmla="*/ 4727275 w 5857336"/>
                <a:gd name="connsiteY2" fmla="*/ 94890 h 2898475"/>
                <a:gd name="connsiteX3" fmla="*/ 5857336 w 5857336"/>
                <a:gd name="connsiteY3" fmla="*/ 0 h 2898475"/>
                <a:gd name="connsiteX4" fmla="*/ 5624422 w 5857336"/>
                <a:gd name="connsiteY4" fmla="*/ 923026 h 2898475"/>
                <a:gd name="connsiteX5" fmla="*/ 5296619 w 5857336"/>
                <a:gd name="connsiteY5" fmla="*/ 621102 h 2898475"/>
                <a:gd name="connsiteX6" fmla="*/ 0 w 5857336"/>
                <a:gd name="connsiteY6" fmla="*/ 2898475 h 2898475"/>
                <a:gd name="connsiteX0" fmla="*/ 0 w 5857336"/>
                <a:gd name="connsiteY0" fmla="*/ 2898475 h 2898475"/>
                <a:gd name="connsiteX1" fmla="*/ 5029200 w 5857336"/>
                <a:gd name="connsiteY1" fmla="*/ 405441 h 2898475"/>
                <a:gd name="connsiteX2" fmla="*/ 4727275 w 5857336"/>
                <a:gd name="connsiteY2" fmla="*/ 94890 h 2898475"/>
                <a:gd name="connsiteX3" fmla="*/ 5857336 w 5857336"/>
                <a:gd name="connsiteY3" fmla="*/ 0 h 2898475"/>
                <a:gd name="connsiteX4" fmla="*/ 5624422 w 5857336"/>
                <a:gd name="connsiteY4" fmla="*/ 923026 h 2898475"/>
                <a:gd name="connsiteX5" fmla="*/ 5296619 w 5857336"/>
                <a:gd name="connsiteY5" fmla="*/ 621102 h 2898475"/>
                <a:gd name="connsiteX6" fmla="*/ 0 w 5857336"/>
                <a:gd name="connsiteY6" fmla="*/ 2898475 h 2898475"/>
                <a:gd name="connsiteX0" fmla="*/ 0 w 5762445"/>
                <a:gd name="connsiteY0" fmla="*/ 2898475 h 2898475"/>
                <a:gd name="connsiteX1" fmla="*/ 5029200 w 5762445"/>
                <a:gd name="connsiteY1" fmla="*/ 405441 h 2898475"/>
                <a:gd name="connsiteX2" fmla="*/ 4727275 w 5762445"/>
                <a:gd name="connsiteY2" fmla="*/ 94890 h 2898475"/>
                <a:gd name="connsiteX3" fmla="*/ 5762445 w 5762445"/>
                <a:gd name="connsiteY3" fmla="*/ 0 h 2898475"/>
                <a:gd name="connsiteX4" fmla="*/ 5624422 w 5762445"/>
                <a:gd name="connsiteY4" fmla="*/ 923026 h 2898475"/>
                <a:gd name="connsiteX5" fmla="*/ 5296619 w 5762445"/>
                <a:gd name="connsiteY5" fmla="*/ 621102 h 2898475"/>
                <a:gd name="connsiteX6" fmla="*/ 0 w 5762445"/>
                <a:gd name="connsiteY6" fmla="*/ 2898475 h 2898475"/>
                <a:gd name="connsiteX0" fmla="*/ 0 w 5762445"/>
                <a:gd name="connsiteY0" fmla="*/ 2898475 h 2898475"/>
                <a:gd name="connsiteX1" fmla="*/ 5029200 w 5762445"/>
                <a:gd name="connsiteY1" fmla="*/ 405441 h 2898475"/>
                <a:gd name="connsiteX2" fmla="*/ 4727275 w 5762445"/>
                <a:gd name="connsiteY2" fmla="*/ 94890 h 2898475"/>
                <a:gd name="connsiteX3" fmla="*/ 4663174 w 5762445"/>
                <a:gd name="connsiteY3" fmla="*/ 38498 h 2898475"/>
                <a:gd name="connsiteX4" fmla="*/ 5762445 w 5762445"/>
                <a:gd name="connsiteY4" fmla="*/ 0 h 2898475"/>
                <a:gd name="connsiteX5" fmla="*/ 5624422 w 5762445"/>
                <a:gd name="connsiteY5" fmla="*/ 923026 h 2898475"/>
                <a:gd name="connsiteX6" fmla="*/ 5296619 w 5762445"/>
                <a:gd name="connsiteY6" fmla="*/ 621102 h 2898475"/>
                <a:gd name="connsiteX7" fmla="*/ 0 w 5762445"/>
                <a:gd name="connsiteY7" fmla="*/ 2898475 h 2898475"/>
                <a:gd name="connsiteX0" fmla="*/ 0 w 5722791"/>
                <a:gd name="connsiteY0" fmla="*/ 3016098 h 3016098"/>
                <a:gd name="connsiteX1" fmla="*/ 5029200 w 5722791"/>
                <a:gd name="connsiteY1" fmla="*/ 523064 h 3016098"/>
                <a:gd name="connsiteX2" fmla="*/ 4727275 w 5722791"/>
                <a:gd name="connsiteY2" fmla="*/ 212513 h 3016098"/>
                <a:gd name="connsiteX3" fmla="*/ 4663174 w 5722791"/>
                <a:gd name="connsiteY3" fmla="*/ 156121 h 3016098"/>
                <a:gd name="connsiteX4" fmla="*/ 5722791 w 5722791"/>
                <a:gd name="connsiteY4" fmla="*/ 0 h 3016098"/>
                <a:gd name="connsiteX5" fmla="*/ 5624422 w 5722791"/>
                <a:gd name="connsiteY5" fmla="*/ 1040649 h 3016098"/>
                <a:gd name="connsiteX6" fmla="*/ 5296619 w 5722791"/>
                <a:gd name="connsiteY6" fmla="*/ 738725 h 3016098"/>
                <a:gd name="connsiteX7" fmla="*/ 0 w 5722791"/>
                <a:gd name="connsiteY7" fmla="*/ 3016098 h 3016098"/>
                <a:gd name="connsiteX0" fmla="*/ 0 w 5722791"/>
                <a:gd name="connsiteY0" fmla="*/ 3016098 h 3016098"/>
                <a:gd name="connsiteX1" fmla="*/ 4963113 w 5722791"/>
                <a:gd name="connsiteY1" fmla="*/ 449550 h 3016098"/>
                <a:gd name="connsiteX2" fmla="*/ 4727275 w 5722791"/>
                <a:gd name="connsiteY2" fmla="*/ 212513 h 3016098"/>
                <a:gd name="connsiteX3" fmla="*/ 4663174 w 5722791"/>
                <a:gd name="connsiteY3" fmla="*/ 156121 h 3016098"/>
                <a:gd name="connsiteX4" fmla="*/ 5722791 w 5722791"/>
                <a:gd name="connsiteY4" fmla="*/ 0 h 3016098"/>
                <a:gd name="connsiteX5" fmla="*/ 5624422 w 5722791"/>
                <a:gd name="connsiteY5" fmla="*/ 1040649 h 3016098"/>
                <a:gd name="connsiteX6" fmla="*/ 5296619 w 5722791"/>
                <a:gd name="connsiteY6" fmla="*/ 738725 h 3016098"/>
                <a:gd name="connsiteX7" fmla="*/ 0 w 5722791"/>
                <a:gd name="connsiteY7" fmla="*/ 3016098 h 3016098"/>
                <a:gd name="connsiteX0" fmla="*/ 0 w 5722791"/>
                <a:gd name="connsiteY0" fmla="*/ 3016098 h 3016098"/>
                <a:gd name="connsiteX1" fmla="*/ 4963113 w 5722791"/>
                <a:gd name="connsiteY1" fmla="*/ 449550 h 3016098"/>
                <a:gd name="connsiteX2" fmla="*/ 4663174 w 5722791"/>
                <a:gd name="connsiteY2" fmla="*/ 156121 h 3016098"/>
                <a:gd name="connsiteX3" fmla="*/ 5722791 w 5722791"/>
                <a:gd name="connsiteY3" fmla="*/ 0 h 3016098"/>
                <a:gd name="connsiteX4" fmla="*/ 5624422 w 5722791"/>
                <a:gd name="connsiteY4" fmla="*/ 1040649 h 3016098"/>
                <a:gd name="connsiteX5" fmla="*/ 5296619 w 5722791"/>
                <a:gd name="connsiteY5" fmla="*/ 738725 h 3016098"/>
                <a:gd name="connsiteX6" fmla="*/ 0 w 5722791"/>
                <a:gd name="connsiteY6" fmla="*/ 3016098 h 3016098"/>
                <a:gd name="connsiteX0" fmla="*/ 0 w 5722791"/>
                <a:gd name="connsiteY0" fmla="*/ 3016098 h 3016098"/>
                <a:gd name="connsiteX1" fmla="*/ 4963113 w 5722791"/>
                <a:gd name="connsiteY1" fmla="*/ 449550 h 3016098"/>
                <a:gd name="connsiteX2" fmla="*/ 4663174 w 5722791"/>
                <a:gd name="connsiteY2" fmla="*/ 156121 h 3016098"/>
                <a:gd name="connsiteX3" fmla="*/ 5722791 w 5722791"/>
                <a:gd name="connsiteY3" fmla="*/ 0 h 3016098"/>
                <a:gd name="connsiteX4" fmla="*/ 5624422 w 5722791"/>
                <a:gd name="connsiteY4" fmla="*/ 1040649 h 3016098"/>
                <a:gd name="connsiteX5" fmla="*/ 5362704 w 5722791"/>
                <a:gd name="connsiteY5" fmla="*/ 797536 h 3016098"/>
                <a:gd name="connsiteX6" fmla="*/ 0 w 5722791"/>
                <a:gd name="connsiteY6" fmla="*/ 3016098 h 3016098"/>
                <a:gd name="connsiteX0" fmla="*/ 0 w 5722791"/>
                <a:gd name="connsiteY0" fmla="*/ 3016098 h 3016098"/>
                <a:gd name="connsiteX1" fmla="*/ 4963113 w 5722791"/>
                <a:gd name="connsiteY1" fmla="*/ 449550 h 3016098"/>
                <a:gd name="connsiteX2" fmla="*/ 4663174 w 5722791"/>
                <a:gd name="connsiteY2" fmla="*/ 156121 h 3016098"/>
                <a:gd name="connsiteX3" fmla="*/ 5722791 w 5722791"/>
                <a:gd name="connsiteY3" fmla="*/ 0 h 3016098"/>
                <a:gd name="connsiteX4" fmla="*/ 5624422 w 5722791"/>
                <a:gd name="connsiteY4" fmla="*/ 1040649 h 3016098"/>
                <a:gd name="connsiteX5" fmla="*/ 5362704 w 5722791"/>
                <a:gd name="connsiteY5" fmla="*/ 797536 h 3016098"/>
                <a:gd name="connsiteX6" fmla="*/ 0 w 5722791"/>
                <a:gd name="connsiteY6" fmla="*/ 3016098 h 3016098"/>
                <a:gd name="connsiteX0" fmla="*/ 0 w 5511308"/>
                <a:gd name="connsiteY0" fmla="*/ 3001397 h 3001397"/>
                <a:gd name="connsiteX1" fmla="*/ 4751630 w 5511308"/>
                <a:gd name="connsiteY1" fmla="*/ 449550 h 3001397"/>
                <a:gd name="connsiteX2" fmla="*/ 4451691 w 5511308"/>
                <a:gd name="connsiteY2" fmla="*/ 156121 h 3001397"/>
                <a:gd name="connsiteX3" fmla="*/ 5511308 w 5511308"/>
                <a:gd name="connsiteY3" fmla="*/ 0 h 3001397"/>
                <a:gd name="connsiteX4" fmla="*/ 5412939 w 5511308"/>
                <a:gd name="connsiteY4" fmla="*/ 1040649 h 3001397"/>
                <a:gd name="connsiteX5" fmla="*/ 5151221 w 5511308"/>
                <a:gd name="connsiteY5" fmla="*/ 797536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751630 w 5511308"/>
                <a:gd name="connsiteY1" fmla="*/ 449550 h 3001397"/>
                <a:gd name="connsiteX2" fmla="*/ 4451691 w 5511308"/>
                <a:gd name="connsiteY2" fmla="*/ 156121 h 3001397"/>
                <a:gd name="connsiteX3" fmla="*/ 5511308 w 5511308"/>
                <a:gd name="connsiteY3" fmla="*/ 0 h 3001397"/>
                <a:gd name="connsiteX4" fmla="*/ 5412939 w 5511308"/>
                <a:gd name="connsiteY4" fmla="*/ 1040649 h 3001397"/>
                <a:gd name="connsiteX5" fmla="*/ 5151221 w 5511308"/>
                <a:gd name="connsiteY5" fmla="*/ 797536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751630 w 5511308"/>
                <a:gd name="connsiteY1" fmla="*/ 449550 h 3001397"/>
                <a:gd name="connsiteX2" fmla="*/ 4451691 w 5511308"/>
                <a:gd name="connsiteY2" fmla="*/ 156121 h 3001397"/>
                <a:gd name="connsiteX3" fmla="*/ 5511308 w 5511308"/>
                <a:gd name="connsiteY3" fmla="*/ 0 h 3001397"/>
                <a:gd name="connsiteX4" fmla="*/ 5412939 w 5511308"/>
                <a:gd name="connsiteY4" fmla="*/ 1040649 h 3001397"/>
                <a:gd name="connsiteX5" fmla="*/ 5151221 w 5511308"/>
                <a:gd name="connsiteY5" fmla="*/ 797536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751630 w 5511308"/>
                <a:gd name="connsiteY1" fmla="*/ 449550 h 3001397"/>
                <a:gd name="connsiteX2" fmla="*/ 4517778 w 5511308"/>
                <a:gd name="connsiteY2" fmla="*/ 317855 h 3001397"/>
                <a:gd name="connsiteX3" fmla="*/ 5511308 w 5511308"/>
                <a:gd name="connsiteY3" fmla="*/ 0 h 3001397"/>
                <a:gd name="connsiteX4" fmla="*/ 5412939 w 5511308"/>
                <a:gd name="connsiteY4" fmla="*/ 1040649 h 3001397"/>
                <a:gd name="connsiteX5" fmla="*/ 5151221 w 5511308"/>
                <a:gd name="connsiteY5" fmla="*/ 797536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751630 w 5511308"/>
                <a:gd name="connsiteY1" fmla="*/ 449550 h 3001397"/>
                <a:gd name="connsiteX2" fmla="*/ 4517778 w 5511308"/>
                <a:gd name="connsiteY2" fmla="*/ 317855 h 3001397"/>
                <a:gd name="connsiteX3" fmla="*/ 5511308 w 5511308"/>
                <a:gd name="connsiteY3" fmla="*/ 0 h 3001397"/>
                <a:gd name="connsiteX4" fmla="*/ 5293975 w 5511308"/>
                <a:gd name="connsiteY4" fmla="*/ 1070058 h 3001397"/>
                <a:gd name="connsiteX5" fmla="*/ 5151221 w 5511308"/>
                <a:gd name="connsiteY5" fmla="*/ 797536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751630 w 5511308"/>
                <a:gd name="connsiteY1" fmla="*/ 449550 h 3001397"/>
                <a:gd name="connsiteX2" fmla="*/ 4517778 w 5511308"/>
                <a:gd name="connsiteY2" fmla="*/ 317855 h 3001397"/>
                <a:gd name="connsiteX3" fmla="*/ 5511308 w 5511308"/>
                <a:gd name="connsiteY3" fmla="*/ 0 h 3001397"/>
                <a:gd name="connsiteX4" fmla="*/ 5412933 w 5511308"/>
                <a:gd name="connsiteY4" fmla="*/ 1364116 h 3001397"/>
                <a:gd name="connsiteX5" fmla="*/ 5151221 w 5511308"/>
                <a:gd name="connsiteY5" fmla="*/ 797536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751630 w 5511308"/>
                <a:gd name="connsiteY1" fmla="*/ 449550 h 3001397"/>
                <a:gd name="connsiteX2" fmla="*/ 4200555 w 5511308"/>
                <a:gd name="connsiteY2" fmla="*/ 229634 h 3001397"/>
                <a:gd name="connsiteX3" fmla="*/ 5511308 w 5511308"/>
                <a:gd name="connsiteY3" fmla="*/ 0 h 3001397"/>
                <a:gd name="connsiteX4" fmla="*/ 5412933 w 5511308"/>
                <a:gd name="connsiteY4" fmla="*/ 1364116 h 3001397"/>
                <a:gd name="connsiteX5" fmla="*/ 5151221 w 5511308"/>
                <a:gd name="connsiteY5" fmla="*/ 797536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751630 w 5511308"/>
                <a:gd name="connsiteY1" fmla="*/ 449550 h 3001397"/>
                <a:gd name="connsiteX2" fmla="*/ 4200555 w 5511308"/>
                <a:gd name="connsiteY2" fmla="*/ 229634 h 3001397"/>
                <a:gd name="connsiteX3" fmla="*/ 5511308 w 5511308"/>
                <a:gd name="connsiteY3" fmla="*/ 0 h 3001397"/>
                <a:gd name="connsiteX4" fmla="*/ 5412933 w 5511308"/>
                <a:gd name="connsiteY4" fmla="*/ 1364116 h 3001397"/>
                <a:gd name="connsiteX5" fmla="*/ 5151221 w 5511308"/>
                <a:gd name="connsiteY5" fmla="*/ 797536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625167 w 5511308"/>
                <a:gd name="connsiteY1" fmla="*/ 390738 h 3001397"/>
                <a:gd name="connsiteX2" fmla="*/ 4200555 w 5511308"/>
                <a:gd name="connsiteY2" fmla="*/ 229634 h 3001397"/>
                <a:gd name="connsiteX3" fmla="*/ 5511308 w 5511308"/>
                <a:gd name="connsiteY3" fmla="*/ 0 h 3001397"/>
                <a:gd name="connsiteX4" fmla="*/ 5412933 w 5511308"/>
                <a:gd name="connsiteY4" fmla="*/ 1364116 h 3001397"/>
                <a:gd name="connsiteX5" fmla="*/ 5151221 w 5511308"/>
                <a:gd name="connsiteY5" fmla="*/ 797536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625167 w 5511308"/>
                <a:gd name="connsiteY1" fmla="*/ 390738 h 3001397"/>
                <a:gd name="connsiteX2" fmla="*/ 4200555 w 5511308"/>
                <a:gd name="connsiteY2" fmla="*/ 229634 h 3001397"/>
                <a:gd name="connsiteX3" fmla="*/ 5511308 w 5511308"/>
                <a:gd name="connsiteY3" fmla="*/ 0 h 3001397"/>
                <a:gd name="connsiteX4" fmla="*/ 5412933 w 5511308"/>
                <a:gd name="connsiteY4" fmla="*/ 1364116 h 3001397"/>
                <a:gd name="connsiteX5" fmla="*/ 5163873 w 5511308"/>
                <a:gd name="connsiteY5" fmla="*/ 973971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625167 w 5511308"/>
                <a:gd name="connsiteY1" fmla="*/ 390738 h 3001397"/>
                <a:gd name="connsiteX2" fmla="*/ 4023501 w 5511308"/>
                <a:gd name="connsiteY2" fmla="*/ 214933 h 3001397"/>
                <a:gd name="connsiteX3" fmla="*/ 5511308 w 5511308"/>
                <a:gd name="connsiteY3" fmla="*/ 0 h 3001397"/>
                <a:gd name="connsiteX4" fmla="*/ 5412933 w 5511308"/>
                <a:gd name="connsiteY4" fmla="*/ 1364116 h 3001397"/>
                <a:gd name="connsiteX5" fmla="*/ 5163873 w 5511308"/>
                <a:gd name="connsiteY5" fmla="*/ 973971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625167 w 5511308"/>
                <a:gd name="connsiteY1" fmla="*/ 390738 h 3001397"/>
                <a:gd name="connsiteX2" fmla="*/ 4023501 w 5511308"/>
                <a:gd name="connsiteY2" fmla="*/ 214933 h 3001397"/>
                <a:gd name="connsiteX3" fmla="*/ 5511308 w 5511308"/>
                <a:gd name="connsiteY3" fmla="*/ 0 h 3001397"/>
                <a:gd name="connsiteX4" fmla="*/ 5476166 w 5511308"/>
                <a:gd name="connsiteY4" fmla="*/ 1584656 h 3001397"/>
                <a:gd name="connsiteX5" fmla="*/ 5163873 w 5511308"/>
                <a:gd name="connsiteY5" fmla="*/ 973971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625167 w 5511308"/>
                <a:gd name="connsiteY1" fmla="*/ 390738 h 3001397"/>
                <a:gd name="connsiteX2" fmla="*/ 4276430 w 5511308"/>
                <a:gd name="connsiteY2" fmla="*/ 293348 h 3001397"/>
                <a:gd name="connsiteX3" fmla="*/ 5511308 w 5511308"/>
                <a:gd name="connsiteY3" fmla="*/ 0 h 3001397"/>
                <a:gd name="connsiteX4" fmla="*/ 5476166 w 5511308"/>
                <a:gd name="connsiteY4" fmla="*/ 1584656 h 3001397"/>
                <a:gd name="connsiteX5" fmla="*/ 5163873 w 5511308"/>
                <a:gd name="connsiteY5" fmla="*/ 973971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625167 w 5511308"/>
                <a:gd name="connsiteY1" fmla="*/ 390738 h 3001397"/>
                <a:gd name="connsiteX2" fmla="*/ 4276430 w 5511308"/>
                <a:gd name="connsiteY2" fmla="*/ 293348 h 3001397"/>
                <a:gd name="connsiteX3" fmla="*/ 5511308 w 5511308"/>
                <a:gd name="connsiteY3" fmla="*/ 0 h 3001397"/>
                <a:gd name="connsiteX4" fmla="*/ 5206375 w 5511308"/>
                <a:gd name="connsiteY4" fmla="*/ 1388617 h 3001397"/>
                <a:gd name="connsiteX5" fmla="*/ 5163873 w 5511308"/>
                <a:gd name="connsiteY5" fmla="*/ 973971 h 3001397"/>
                <a:gd name="connsiteX6" fmla="*/ 0 w 5511308"/>
                <a:gd name="connsiteY6" fmla="*/ 3001397 h 3001397"/>
                <a:gd name="connsiteX0" fmla="*/ 0 w 5511308"/>
                <a:gd name="connsiteY0" fmla="*/ 3001397 h 3001397"/>
                <a:gd name="connsiteX1" fmla="*/ 4675753 w 5511308"/>
                <a:gd name="connsiteY1" fmla="*/ 390738 h 3001397"/>
                <a:gd name="connsiteX2" fmla="*/ 4276430 w 5511308"/>
                <a:gd name="connsiteY2" fmla="*/ 293348 h 3001397"/>
                <a:gd name="connsiteX3" fmla="*/ 5511308 w 5511308"/>
                <a:gd name="connsiteY3" fmla="*/ 0 h 3001397"/>
                <a:gd name="connsiteX4" fmla="*/ 5206375 w 5511308"/>
                <a:gd name="connsiteY4" fmla="*/ 1388617 h 3001397"/>
                <a:gd name="connsiteX5" fmla="*/ 5163873 w 5511308"/>
                <a:gd name="connsiteY5" fmla="*/ 973971 h 3001397"/>
                <a:gd name="connsiteX6" fmla="*/ 0 w 5511308"/>
                <a:gd name="connsiteY6" fmla="*/ 3001397 h 300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1308" h="3001397">
                  <a:moveTo>
                    <a:pt x="0" y="3001397"/>
                  </a:moveTo>
                  <a:cubicBezTo>
                    <a:pt x="1455733" y="2505625"/>
                    <a:pt x="3201111" y="1623067"/>
                    <a:pt x="4675753" y="390738"/>
                  </a:cubicBezTo>
                  <a:lnTo>
                    <a:pt x="4276430" y="293348"/>
                  </a:lnTo>
                  <a:lnTo>
                    <a:pt x="5511308" y="0"/>
                  </a:lnTo>
                  <a:lnTo>
                    <a:pt x="5206375" y="1388617"/>
                  </a:lnTo>
                  <a:lnTo>
                    <a:pt x="5163873" y="973971"/>
                  </a:lnTo>
                  <a:cubicBezTo>
                    <a:pt x="3240836" y="2559448"/>
                    <a:pt x="1765541" y="2736315"/>
                    <a:pt x="0" y="30013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9195" y="4178921"/>
            <a:ext cx="875631" cy="875631"/>
            <a:chOff x="4861812" y="4152442"/>
            <a:chExt cx="875631" cy="875631"/>
          </a:xfrm>
        </p:grpSpPr>
        <p:sp>
          <p:nvSpPr>
            <p:cNvPr id="92" name="Oval 91"/>
            <p:cNvSpPr/>
            <p:nvPr/>
          </p:nvSpPr>
          <p:spPr>
            <a:xfrm>
              <a:off x="4861812" y="4152442"/>
              <a:ext cx="875631" cy="8756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38F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4969058" y="4402585"/>
              <a:ext cx="661138" cy="375345"/>
              <a:chOff x="1087438" y="835025"/>
              <a:chExt cx="6246812" cy="354647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11" name="Rectangle 110"/>
              <p:cNvSpPr/>
              <p:nvPr/>
            </p:nvSpPr>
            <p:spPr>
              <a:xfrm>
                <a:off x="1087438" y="835025"/>
                <a:ext cx="931862" cy="1879600"/>
              </a:xfrm>
              <a:prstGeom prst="rect">
                <a:avLst/>
              </a:prstGeom>
              <a:grp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>
              <a:xfrm>
                <a:off x="2219325" y="1017345"/>
                <a:ext cx="3546698" cy="2223443"/>
              </a:xfrm>
              <a:custGeom>
                <a:avLst/>
                <a:gdLst/>
                <a:ahLst/>
                <a:cxnLst/>
                <a:rect l="l" t="t" r="r" b="b"/>
                <a:pathLst>
                  <a:path w="3546698" h="2223443">
                    <a:moveTo>
                      <a:pt x="1341360" y="56"/>
                    </a:moveTo>
                    <a:cubicBezTo>
                      <a:pt x="1606749" y="-624"/>
                      <a:pt x="1880593" y="4809"/>
                      <a:pt x="2181225" y="25645"/>
                    </a:cubicBezTo>
                    <a:cubicBezTo>
                      <a:pt x="2856869" y="122165"/>
                      <a:pt x="3251698" y="641560"/>
                      <a:pt x="3546698" y="1088950"/>
                    </a:cubicBezTo>
                    <a:lnTo>
                      <a:pt x="2698925" y="1088950"/>
                    </a:lnTo>
                    <a:cubicBezTo>
                      <a:pt x="2287122" y="850987"/>
                      <a:pt x="1917056" y="653722"/>
                      <a:pt x="1847850" y="744782"/>
                    </a:cubicBezTo>
                    <a:cubicBezTo>
                      <a:pt x="1677988" y="859082"/>
                      <a:pt x="3265488" y="1359144"/>
                      <a:pt x="3209925" y="1916357"/>
                    </a:cubicBezTo>
                    <a:cubicBezTo>
                      <a:pt x="3171825" y="2137020"/>
                      <a:pt x="2895599" y="2286244"/>
                      <a:pt x="2705100" y="2197345"/>
                    </a:cubicBezTo>
                    <a:cubicBezTo>
                      <a:pt x="2339976" y="1976683"/>
                      <a:pt x="1741488" y="1565520"/>
                      <a:pt x="676275" y="1635370"/>
                    </a:cubicBezTo>
                    <a:lnTo>
                      <a:pt x="0" y="1325807"/>
                    </a:lnTo>
                    <a:lnTo>
                      <a:pt x="0" y="11357"/>
                    </a:lnTo>
                    <a:cubicBezTo>
                      <a:pt x="480219" y="19295"/>
                      <a:pt x="899046" y="1187"/>
                      <a:pt x="1341360" y="5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9"/>
              <p:cNvSpPr/>
              <p:nvPr/>
            </p:nvSpPr>
            <p:spPr>
              <a:xfrm>
                <a:off x="3169920" y="2186940"/>
                <a:ext cx="4164330" cy="2194560"/>
              </a:xfrm>
              <a:custGeom>
                <a:avLst/>
                <a:gdLst/>
                <a:ahLst/>
                <a:cxnLst/>
                <a:rect l="l" t="t" r="r" b="b"/>
                <a:pathLst>
                  <a:path w="4164330" h="2194560">
                    <a:moveTo>
                      <a:pt x="292100" y="254000"/>
                    </a:moveTo>
                    <a:lnTo>
                      <a:pt x="292100" y="1940560"/>
                    </a:lnTo>
                    <a:lnTo>
                      <a:pt x="3872230" y="1940560"/>
                    </a:lnTo>
                    <a:lnTo>
                      <a:pt x="3872230" y="254000"/>
                    </a:lnTo>
                    <a:close/>
                    <a:moveTo>
                      <a:pt x="0" y="0"/>
                    </a:moveTo>
                    <a:lnTo>
                      <a:pt x="4164330" y="0"/>
                    </a:lnTo>
                    <a:lnTo>
                      <a:pt x="4164330" y="2194560"/>
                    </a:lnTo>
                    <a:lnTo>
                      <a:pt x="0" y="219456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err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49195" y="5293965"/>
            <a:ext cx="875631" cy="875631"/>
            <a:chOff x="4861812" y="5243164"/>
            <a:chExt cx="875631" cy="875631"/>
          </a:xfrm>
        </p:grpSpPr>
        <p:sp>
          <p:nvSpPr>
            <p:cNvPr id="95" name="Oval 94"/>
            <p:cNvSpPr/>
            <p:nvPr/>
          </p:nvSpPr>
          <p:spPr>
            <a:xfrm>
              <a:off x="4861812" y="5243164"/>
              <a:ext cx="875631" cy="8756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38F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966408" y="5347760"/>
              <a:ext cx="666438" cy="666438"/>
            </a:xfrm>
            <a:custGeom>
              <a:avLst/>
              <a:gdLst>
                <a:gd name="connsiteX0" fmla="*/ 447403 w 811569"/>
                <a:gd name="connsiteY0" fmla="*/ 155366 h 811569"/>
                <a:gd name="connsiteX1" fmla="*/ 527683 w 811569"/>
                <a:gd name="connsiteY1" fmla="*/ 181422 h 811569"/>
                <a:gd name="connsiteX2" fmla="*/ 520470 w 811569"/>
                <a:gd name="connsiteY2" fmla="*/ 230807 h 811569"/>
                <a:gd name="connsiteX3" fmla="*/ 522883 w 811569"/>
                <a:gd name="connsiteY3" fmla="*/ 232117 h 811569"/>
                <a:gd name="connsiteX4" fmla="*/ 560814 w 811569"/>
                <a:gd name="connsiteY4" fmla="*/ 264964 h 811569"/>
                <a:gd name="connsiteX5" fmla="*/ 563368 w 811569"/>
                <a:gd name="connsiteY5" fmla="*/ 268559 h 811569"/>
                <a:gd name="connsiteX6" fmla="*/ 615354 w 811569"/>
                <a:gd name="connsiteY6" fmla="*/ 253373 h 811569"/>
                <a:gd name="connsiteX7" fmla="*/ 652295 w 811569"/>
                <a:gd name="connsiteY7" fmla="*/ 329262 h 811569"/>
                <a:gd name="connsiteX8" fmla="*/ 609450 w 811569"/>
                <a:gd name="connsiteY8" fmla="*/ 359967 h 811569"/>
                <a:gd name="connsiteX9" fmla="*/ 615221 w 811569"/>
                <a:gd name="connsiteY9" fmla="*/ 405784 h 811569"/>
                <a:gd name="connsiteX10" fmla="*/ 613643 w 811569"/>
                <a:gd name="connsiteY10" fmla="*/ 421438 h 811569"/>
                <a:gd name="connsiteX11" fmla="*/ 655846 w 811569"/>
                <a:gd name="connsiteY11" fmla="*/ 441414 h 811569"/>
                <a:gd name="connsiteX12" fmla="*/ 633066 w 811569"/>
                <a:gd name="connsiteY12" fmla="*/ 522685 h 811569"/>
                <a:gd name="connsiteX13" fmla="*/ 582442 w 811569"/>
                <a:gd name="connsiteY13" fmla="*/ 517376 h 811569"/>
                <a:gd name="connsiteX14" fmla="*/ 579453 w 811569"/>
                <a:gd name="connsiteY14" fmla="*/ 522884 h 811569"/>
                <a:gd name="connsiteX15" fmla="*/ 553879 w 811569"/>
                <a:gd name="connsiteY15" fmla="*/ 553879 h 811569"/>
                <a:gd name="connsiteX16" fmla="*/ 540590 w 811569"/>
                <a:gd name="connsiteY16" fmla="*/ 564843 h 811569"/>
                <a:gd name="connsiteX17" fmla="*/ 555104 w 811569"/>
                <a:gd name="connsiteY17" fmla="*/ 618397 h 811569"/>
                <a:gd name="connsiteX18" fmla="*/ 478507 w 811569"/>
                <a:gd name="connsiteY18" fmla="*/ 653847 h 811569"/>
                <a:gd name="connsiteX19" fmla="*/ 448846 w 811569"/>
                <a:gd name="connsiteY19" fmla="*/ 610702 h 811569"/>
                <a:gd name="connsiteX20" fmla="*/ 447994 w 811569"/>
                <a:gd name="connsiteY20" fmla="*/ 610967 h 811569"/>
                <a:gd name="connsiteX21" fmla="*/ 405785 w 811569"/>
                <a:gd name="connsiteY21" fmla="*/ 615222 h 811569"/>
                <a:gd name="connsiteX22" fmla="*/ 389791 w 811569"/>
                <a:gd name="connsiteY22" fmla="*/ 613610 h 811569"/>
                <a:gd name="connsiteX23" fmla="*/ 367473 w 811569"/>
                <a:gd name="connsiteY23" fmla="*/ 656203 h 811569"/>
                <a:gd name="connsiteX24" fmla="*/ 287193 w 811569"/>
                <a:gd name="connsiteY24" fmla="*/ 630147 h 811569"/>
                <a:gd name="connsiteX25" fmla="*/ 294163 w 811569"/>
                <a:gd name="connsiteY25" fmla="*/ 582426 h 811569"/>
                <a:gd name="connsiteX26" fmla="*/ 288686 w 811569"/>
                <a:gd name="connsiteY26" fmla="*/ 579453 h 811569"/>
                <a:gd name="connsiteX27" fmla="*/ 250755 w 811569"/>
                <a:gd name="connsiteY27" fmla="*/ 546606 h 811569"/>
                <a:gd name="connsiteX28" fmla="*/ 247552 w 811569"/>
                <a:gd name="connsiteY28" fmla="*/ 542097 h 811569"/>
                <a:gd name="connsiteX29" fmla="*/ 196215 w 811569"/>
                <a:gd name="connsiteY29" fmla="*/ 557095 h 811569"/>
                <a:gd name="connsiteX30" fmla="*/ 159274 w 811569"/>
                <a:gd name="connsiteY30" fmla="*/ 481205 h 811569"/>
                <a:gd name="connsiteX31" fmla="*/ 201992 w 811569"/>
                <a:gd name="connsiteY31" fmla="*/ 450592 h 811569"/>
                <a:gd name="connsiteX32" fmla="*/ 196347 w 811569"/>
                <a:gd name="connsiteY32" fmla="*/ 405785 h 811569"/>
                <a:gd name="connsiteX33" fmla="*/ 198010 w 811569"/>
                <a:gd name="connsiteY33" fmla="*/ 389290 h 811569"/>
                <a:gd name="connsiteX34" fmla="*/ 155723 w 811569"/>
                <a:gd name="connsiteY34" fmla="*/ 369274 h 811569"/>
                <a:gd name="connsiteX35" fmla="*/ 178503 w 811569"/>
                <a:gd name="connsiteY35" fmla="*/ 288004 h 811569"/>
                <a:gd name="connsiteX36" fmla="*/ 229579 w 811569"/>
                <a:gd name="connsiteY36" fmla="*/ 293360 h 811569"/>
                <a:gd name="connsiteX37" fmla="*/ 232117 w 811569"/>
                <a:gd name="connsiteY37" fmla="*/ 288687 h 811569"/>
                <a:gd name="connsiteX38" fmla="*/ 257690 w 811569"/>
                <a:gd name="connsiteY38" fmla="*/ 257690 h 811569"/>
                <a:gd name="connsiteX39" fmla="*/ 271287 w 811569"/>
                <a:gd name="connsiteY39" fmla="*/ 246472 h 811569"/>
                <a:gd name="connsiteX40" fmla="*/ 256842 w 811569"/>
                <a:gd name="connsiteY40" fmla="*/ 193172 h 811569"/>
                <a:gd name="connsiteX41" fmla="*/ 333438 w 811569"/>
                <a:gd name="connsiteY41" fmla="*/ 157722 h 811569"/>
                <a:gd name="connsiteX42" fmla="*/ 363033 w 811569"/>
                <a:gd name="connsiteY42" fmla="*/ 200771 h 811569"/>
                <a:gd name="connsiteX43" fmla="*/ 363576 w 811569"/>
                <a:gd name="connsiteY43" fmla="*/ 200603 h 811569"/>
                <a:gd name="connsiteX44" fmla="*/ 405784 w 811569"/>
                <a:gd name="connsiteY44" fmla="*/ 196347 h 811569"/>
                <a:gd name="connsiteX45" fmla="*/ 424920 w 811569"/>
                <a:gd name="connsiteY45" fmla="*/ 198277 h 811569"/>
                <a:gd name="connsiteX46" fmla="*/ 405785 w 811569"/>
                <a:gd name="connsiteY46" fmla="*/ 0 h 811569"/>
                <a:gd name="connsiteX47" fmla="*/ 811569 w 811569"/>
                <a:gd name="connsiteY47" fmla="*/ 405784 h 811569"/>
                <a:gd name="connsiteX48" fmla="*/ 405784 w 811569"/>
                <a:gd name="connsiteY48" fmla="*/ 811569 h 811569"/>
                <a:gd name="connsiteX49" fmla="*/ 0 w 811569"/>
                <a:gd name="connsiteY49" fmla="*/ 405785 h 811569"/>
                <a:gd name="connsiteX50" fmla="*/ 69302 w 811569"/>
                <a:gd name="connsiteY50" fmla="*/ 178907 h 811569"/>
                <a:gd name="connsiteX51" fmla="*/ 86198 w 811569"/>
                <a:gd name="connsiteY51" fmla="*/ 158428 h 811569"/>
                <a:gd name="connsiteX52" fmla="*/ 14607 w 811569"/>
                <a:gd name="connsiteY52" fmla="*/ 94281 h 811569"/>
                <a:gd name="connsiteX53" fmla="*/ 254309 w 811569"/>
                <a:gd name="connsiteY53" fmla="*/ 34415 h 811569"/>
                <a:gd name="connsiteX54" fmla="*/ 220779 w 811569"/>
                <a:gd name="connsiteY54" fmla="*/ 279017 h 811569"/>
                <a:gd name="connsiteX55" fmla="*/ 156254 w 811569"/>
                <a:gd name="connsiteY55" fmla="*/ 221202 h 811569"/>
                <a:gd name="connsiteX56" fmla="*/ 147594 w 811569"/>
                <a:gd name="connsiteY56" fmla="*/ 231697 h 811569"/>
                <a:gd name="connsiteX57" fmla="*/ 94418 w 811569"/>
                <a:gd name="connsiteY57" fmla="*/ 405784 h 811569"/>
                <a:gd name="connsiteX58" fmla="*/ 405785 w 811569"/>
                <a:gd name="connsiteY58" fmla="*/ 717152 h 811569"/>
                <a:gd name="connsiteX59" fmla="*/ 717151 w 811569"/>
                <a:gd name="connsiteY59" fmla="*/ 405785 h 811569"/>
                <a:gd name="connsiteX60" fmla="*/ 405785 w 811569"/>
                <a:gd name="connsiteY60" fmla="*/ 94418 h 811569"/>
                <a:gd name="connsiteX61" fmla="*/ 343033 w 811569"/>
                <a:gd name="connsiteY61" fmla="*/ 100744 h 811569"/>
                <a:gd name="connsiteX62" fmla="*/ 286962 w 811569"/>
                <a:gd name="connsiteY62" fmla="*/ 118149 h 811569"/>
                <a:gd name="connsiteX63" fmla="*/ 301379 w 811569"/>
                <a:gd name="connsiteY63" fmla="*/ 15268 h 811569"/>
                <a:gd name="connsiteX64" fmla="*/ 324005 w 811569"/>
                <a:gd name="connsiteY64" fmla="*/ 8245 h 811569"/>
                <a:gd name="connsiteX65" fmla="*/ 405785 w 811569"/>
                <a:gd name="connsiteY65" fmla="*/ 0 h 81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11569" h="811569">
                  <a:moveTo>
                    <a:pt x="447403" y="155366"/>
                  </a:moveTo>
                  <a:lnTo>
                    <a:pt x="527683" y="181422"/>
                  </a:lnTo>
                  <a:lnTo>
                    <a:pt x="520470" y="230807"/>
                  </a:lnTo>
                  <a:lnTo>
                    <a:pt x="522883" y="232117"/>
                  </a:lnTo>
                  <a:cubicBezTo>
                    <a:pt x="536811" y="241525"/>
                    <a:pt x="549546" y="252566"/>
                    <a:pt x="560814" y="264964"/>
                  </a:cubicBezTo>
                  <a:lnTo>
                    <a:pt x="563368" y="268559"/>
                  </a:lnTo>
                  <a:lnTo>
                    <a:pt x="615354" y="253373"/>
                  </a:lnTo>
                  <a:lnTo>
                    <a:pt x="652295" y="329262"/>
                  </a:lnTo>
                  <a:lnTo>
                    <a:pt x="609450" y="359967"/>
                  </a:lnTo>
                  <a:lnTo>
                    <a:pt x="615221" y="405784"/>
                  </a:lnTo>
                  <a:lnTo>
                    <a:pt x="613643" y="421438"/>
                  </a:lnTo>
                  <a:lnTo>
                    <a:pt x="655846" y="441414"/>
                  </a:lnTo>
                  <a:lnTo>
                    <a:pt x="633066" y="522685"/>
                  </a:lnTo>
                  <a:lnTo>
                    <a:pt x="582442" y="517376"/>
                  </a:lnTo>
                  <a:lnTo>
                    <a:pt x="579453" y="522884"/>
                  </a:lnTo>
                  <a:cubicBezTo>
                    <a:pt x="571925" y="534025"/>
                    <a:pt x="563355" y="544404"/>
                    <a:pt x="553879" y="553879"/>
                  </a:cubicBezTo>
                  <a:lnTo>
                    <a:pt x="540590" y="564843"/>
                  </a:lnTo>
                  <a:lnTo>
                    <a:pt x="555104" y="618397"/>
                  </a:lnTo>
                  <a:lnTo>
                    <a:pt x="478507" y="653847"/>
                  </a:lnTo>
                  <a:lnTo>
                    <a:pt x="448846" y="610702"/>
                  </a:lnTo>
                  <a:lnTo>
                    <a:pt x="447994" y="610967"/>
                  </a:lnTo>
                  <a:cubicBezTo>
                    <a:pt x="434359" y="613757"/>
                    <a:pt x="420243" y="615222"/>
                    <a:pt x="405785" y="615222"/>
                  </a:cubicBezTo>
                  <a:lnTo>
                    <a:pt x="389791" y="613610"/>
                  </a:lnTo>
                  <a:lnTo>
                    <a:pt x="367473" y="656203"/>
                  </a:lnTo>
                  <a:lnTo>
                    <a:pt x="287193" y="630147"/>
                  </a:lnTo>
                  <a:lnTo>
                    <a:pt x="294163" y="582426"/>
                  </a:lnTo>
                  <a:lnTo>
                    <a:pt x="288686" y="579453"/>
                  </a:lnTo>
                  <a:cubicBezTo>
                    <a:pt x="274759" y="570044"/>
                    <a:pt x="262024" y="559003"/>
                    <a:pt x="250755" y="546606"/>
                  </a:cubicBezTo>
                  <a:lnTo>
                    <a:pt x="247552" y="542097"/>
                  </a:lnTo>
                  <a:lnTo>
                    <a:pt x="196215" y="557095"/>
                  </a:lnTo>
                  <a:lnTo>
                    <a:pt x="159274" y="481205"/>
                  </a:lnTo>
                  <a:lnTo>
                    <a:pt x="201992" y="450592"/>
                  </a:lnTo>
                  <a:lnTo>
                    <a:pt x="196347" y="405785"/>
                  </a:lnTo>
                  <a:lnTo>
                    <a:pt x="198010" y="389290"/>
                  </a:lnTo>
                  <a:lnTo>
                    <a:pt x="155723" y="369274"/>
                  </a:lnTo>
                  <a:lnTo>
                    <a:pt x="178503" y="288004"/>
                  </a:lnTo>
                  <a:lnTo>
                    <a:pt x="229579" y="293360"/>
                  </a:lnTo>
                  <a:lnTo>
                    <a:pt x="232117" y="288687"/>
                  </a:lnTo>
                  <a:cubicBezTo>
                    <a:pt x="239643" y="277545"/>
                    <a:pt x="248215" y="267166"/>
                    <a:pt x="257690" y="257690"/>
                  </a:cubicBezTo>
                  <a:lnTo>
                    <a:pt x="271287" y="246472"/>
                  </a:lnTo>
                  <a:lnTo>
                    <a:pt x="256842" y="193172"/>
                  </a:lnTo>
                  <a:lnTo>
                    <a:pt x="333438" y="157722"/>
                  </a:lnTo>
                  <a:lnTo>
                    <a:pt x="363033" y="200771"/>
                  </a:lnTo>
                  <a:lnTo>
                    <a:pt x="363576" y="200603"/>
                  </a:lnTo>
                  <a:cubicBezTo>
                    <a:pt x="377209" y="197813"/>
                    <a:pt x="391326" y="196347"/>
                    <a:pt x="405784" y="196347"/>
                  </a:cubicBezTo>
                  <a:lnTo>
                    <a:pt x="424920" y="198277"/>
                  </a:lnTo>
                  <a:close/>
                  <a:moveTo>
                    <a:pt x="405785" y="0"/>
                  </a:moveTo>
                  <a:cubicBezTo>
                    <a:pt x="629893" y="0"/>
                    <a:pt x="811569" y="181676"/>
                    <a:pt x="811569" y="405784"/>
                  </a:cubicBezTo>
                  <a:cubicBezTo>
                    <a:pt x="811569" y="629893"/>
                    <a:pt x="629892" y="811569"/>
                    <a:pt x="405784" y="811569"/>
                  </a:cubicBezTo>
                  <a:cubicBezTo>
                    <a:pt x="181676" y="811569"/>
                    <a:pt x="0" y="629893"/>
                    <a:pt x="0" y="405785"/>
                  </a:cubicBezTo>
                  <a:cubicBezTo>
                    <a:pt x="1" y="321745"/>
                    <a:pt x="25549" y="243670"/>
                    <a:pt x="69302" y="178907"/>
                  </a:cubicBezTo>
                  <a:lnTo>
                    <a:pt x="86198" y="158428"/>
                  </a:lnTo>
                  <a:lnTo>
                    <a:pt x="14607" y="94281"/>
                  </a:lnTo>
                  <a:lnTo>
                    <a:pt x="254309" y="34415"/>
                  </a:lnTo>
                  <a:lnTo>
                    <a:pt x="220779" y="279017"/>
                  </a:lnTo>
                  <a:lnTo>
                    <a:pt x="156254" y="221202"/>
                  </a:lnTo>
                  <a:lnTo>
                    <a:pt x="147594" y="231697"/>
                  </a:lnTo>
                  <a:cubicBezTo>
                    <a:pt x="114021" y="281392"/>
                    <a:pt x="94418" y="341299"/>
                    <a:pt x="94418" y="405784"/>
                  </a:cubicBezTo>
                  <a:cubicBezTo>
                    <a:pt x="94418" y="577748"/>
                    <a:pt x="233821" y="717151"/>
                    <a:pt x="405785" y="717152"/>
                  </a:cubicBezTo>
                  <a:cubicBezTo>
                    <a:pt x="577747" y="717151"/>
                    <a:pt x="717151" y="577748"/>
                    <a:pt x="717151" y="405785"/>
                  </a:cubicBezTo>
                  <a:cubicBezTo>
                    <a:pt x="717151" y="233822"/>
                    <a:pt x="577747" y="94418"/>
                    <a:pt x="405785" y="94418"/>
                  </a:cubicBezTo>
                  <a:cubicBezTo>
                    <a:pt x="384289" y="94418"/>
                    <a:pt x="363302" y="96596"/>
                    <a:pt x="343033" y="100744"/>
                  </a:cubicBezTo>
                  <a:lnTo>
                    <a:pt x="286962" y="118149"/>
                  </a:lnTo>
                  <a:lnTo>
                    <a:pt x="301379" y="15268"/>
                  </a:lnTo>
                  <a:lnTo>
                    <a:pt x="324005" y="8245"/>
                  </a:lnTo>
                  <a:cubicBezTo>
                    <a:pt x="350420" y="2840"/>
                    <a:pt x="377771" y="1"/>
                    <a:pt x="4057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34081" y="5514694"/>
              <a:ext cx="331092" cy="332571"/>
              <a:chOff x="5134081" y="5514694"/>
              <a:chExt cx="331092" cy="332571"/>
            </a:xfrm>
          </p:grpSpPr>
          <p:sp>
            <p:nvSpPr>
              <p:cNvPr id="105" name="Oval 104"/>
              <p:cNvSpPr>
                <a:spLocks/>
              </p:cNvSpPr>
              <p:nvPr/>
            </p:nvSpPr>
            <p:spPr>
              <a:xfrm>
                <a:off x="5134081" y="5514694"/>
                <a:ext cx="331092" cy="3325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207441" y="5560649"/>
                <a:ext cx="184373" cy="247894"/>
                <a:chOff x="5207285" y="5573521"/>
                <a:chExt cx="184373" cy="247894"/>
              </a:xfrm>
            </p:grpSpPr>
            <p:sp>
              <p:nvSpPr>
                <p:cNvPr id="26" name="Rectangle 25"/>
                <p:cNvSpPr>
                  <a:spLocks/>
                </p:cNvSpPr>
                <p:nvPr/>
              </p:nvSpPr>
              <p:spPr>
                <a:xfrm>
                  <a:off x="5207286" y="5573521"/>
                  <a:ext cx="184372" cy="2864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>
                <a:xfrm rot="5400000">
                  <a:off x="5204086" y="5633842"/>
                  <a:ext cx="190772" cy="184373"/>
                </a:xfrm>
                <a:custGeom>
                  <a:avLst/>
                  <a:gdLst>
                    <a:gd name="connsiteX0" fmla="*/ 0 w 190772"/>
                    <a:gd name="connsiteY0" fmla="*/ 184373 h 184373"/>
                    <a:gd name="connsiteX1" fmla="*/ 0 w 190772"/>
                    <a:gd name="connsiteY1" fmla="*/ 0 h 184373"/>
                    <a:gd name="connsiteX2" fmla="*/ 33585 w 190772"/>
                    <a:gd name="connsiteY2" fmla="*/ 0 h 184373"/>
                    <a:gd name="connsiteX3" fmla="*/ 33585 w 190772"/>
                    <a:gd name="connsiteY3" fmla="*/ 75561 h 184373"/>
                    <a:gd name="connsiteX4" fmla="*/ 190772 w 190772"/>
                    <a:gd name="connsiteY4" fmla="*/ 75561 h 184373"/>
                    <a:gd name="connsiteX5" fmla="*/ 190772 w 190772"/>
                    <a:gd name="connsiteY5" fmla="*/ 108812 h 184373"/>
                    <a:gd name="connsiteX6" fmla="*/ 33585 w 190772"/>
                    <a:gd name="connsiteY6" fmla="*/ 108812 h 184373"/>
                    <a:gd name="connsiteX7" fmla="*/ 33585 w 190772"/>
                    <a:gd name="connsiteY7" fmla="*/ 184373 h 18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772" h="184373">
                      <a:moveTo>
                        <a:pt x="0" y="184373"/>
                      </a:moveTo>
                      <a:lnTo>
                        <a:pt x="0" y="0"/>
                      </a:lnTo>
                      <a:lnTo>
                        <a:pt x="33585" y="0"/>
                      </a:lnTo>
                      <a:lnTo>
                        <a:pt x="33585" y="75561"/>
                      </a:lnTo>
                      <a:lnTo>
                        <a:pt x="190772" y="75561"/>
                      </a:lnTo>
                      <a:lnTo>
                        <a:pt x="190772" y="108812"/>
                      </a:lnTo>
                      <a:lnTo>
                        <a:pt x="33585" y="108812"/>
                      </a:lnTo>
                      <a:lnTo>
                        <a:pt x="33585" y="1843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31" name="Group 30"/>
          <p:cNvGrpSpPr/>
          <p:nvPr/>
        </p:nvGrpSpPr>
        <p:grpSpPr>
          <a:xfrm>
            <a:off x="349195" y="1951598"/>
            <a:ext cx="875631" cy="875631"/>
            <a:chOff x="4861812" y="1945266"/>
            <a:chExt cx="875631" cy="875631"/>
          </a:xfrm>
        </p:grpSpPr>
        <p:sp>
          <p:nvSpPr>
            <p:cNvPr id="71" name="Oval 70"/>
            <p:cNvSpPr/>
            <p:nvPr/>
          </p:nvSpPr>
          <p:spPr>
            <a:xfrm>
              <a:off x="4861812" y="1945266"/>
              <a:ext cx="875631" cy="8756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38F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2" name="Freeform 77"/>
            <p:cNvSpPr>
              <a:spLocks noEditPoints="1"/>
            </p:cNvSpPr>
            <p:nvPr/>
          </p:nvSpPr>
          <p:spPr bwMode="auto">
            <a:xfrm>
              <a:off x="4924908" y="2081658"/>
              <a:ext cx="749439" cy="480927"/>
            </a:xfrm>
            <a:custGeom>
              <a:avLst/>
              <a:gdLst>
                <a:gd name="T0" fmla="*/ 584 w 13670"/>
                <a:gd name="T1" fmla="*/ 6978 h 7922"/>
                <a:gd name="T2" fmla="*/ 2387 w 13670"/>
                <a:gd name="T3" fmla="*/ 5877 h 7922"/>
                <a:gd name="T4" fmla="*/ 2600 w 13670"/>
                <a:gd name="T5" fmla="*/ 6212 h 7922"/>
                <a:gd name="T6" fmla="*/ 1382 w 13670"/>
                <a:gd name="T7" fmla="*/ 6608 h 7922"/>
                <a:gd name="T8" fmla="*/ 798 w 13670"/>
                <a:gd name="T9" fmla="*/ 7376 h 7922"/>
                <a:gd name="T10" fmla="*/ 990 w 13670"/>
                <a:gd name="T11" fmla="*/ 6141 h 7922"/>
                <a:gd name="T12" fmla="*/ 1236 w 13670"/>
                <a:gd name="T13" fmla="*/ 7082 h 7922"/>
                <a:gd name="T14" fmla="*/ 3560 w 13670"/>
                <a:gd name="T15" fmla="*/ 5992 h 7922"/>
                <a:gd name="T16" fmla="*/ 12639 w 13670"/>
                <a:gd name="T17" fmla="*/ 5113 h 7922"/>
                <a:gd name="T18" fmla="*/ 11700 w 13670"/>
                <a:gd name="T19" fmla="*/ 7199 h 7922"/>
                <a:gd name="T20" fmla="*/ 10542 w 13670"/>
                <a:gd name="T21" fmla="*/ 7125 h 7922"/>
                <a:gd name="T22" fmla="*/ 7683 w 13670"/>
                <a:gd name="T23" fmla="*/ 5978 h 7922"/>
                <a:gd name="T24" fmla="*/ 7644 w 13670"/>
                <a:gd name="T25" fmla="*/ 6704 h 7922"/>
                <a:gd name="T26" fmla="*/ 7067 w 13670"/>
                <a:gd name="T27" fmla="*/ 7087 h 7922"/>
                <a:gd name="T28" fmla="*/ 6311 w 13670"/>
                <a:gd name="T29" fmla="*/ 7205 h 7922"/>
                <a:gd name="T30" fmla="*/ 5808 w 13670"/>
                <a:gd name="T31" fmla="*/ 7077 h 7922"/>
                <a:gd name="T32" fmla="*/ 5205 w 13670"/>
                <a:gd name="T33" fmla="*/ 6578 h 7922"/>
                <a:gd name="T34" fmla="*/ 5301 w 13670"/>
                <a:gd name="T35" fmla="*/ 5778 h 7922"/>
                <a:gd name="T36" fmla="*/ 5283 w 13670"/>
                <a:gd name="T37" fmla="*/ 5322 h 7922"/>
                <a:gd name="T38" fmla="*/ 4685 w 13670"/>
                <a:gd name="T39" fmla="*/ 7062 h 7922"/>
                <a:gd name="T40" fmla="*/ 6574 w 13670"/>
                <a:gd name="T41" fmla="*/ 7175 h 7922"/>
                <a:gd name="T42" fmla="*/ 6867 w 13670"/>
                <a:gd name="T43" fmla="*/ 7127 h 7922"/>
                <a:gd name="T44" fmla="*/ 11566 w 13670"/>
                <a:gd name="T45" fmla="*/ 6466 h 7922"/>
                <a:gd name="T46" fmla="*/ 11208 w 13670"/>
                <a:gd name="T47" fmla="*/ 6580 h 7922"/>
                <a:gd name="T48" fmla="*/ 5689 w 13670"/>
                <a:gd name="T49" fmla="*/ 6949 h 7922"/>
                <a:gd name="T50" fmla="*/ 5609 w 13670"/>
                <a:gd name="T51" fmla="*/ 6884 h 7922"/>
                <a:gd name="T52" fmla="*/ 6098 w 13670"/>
                <a:gd name="T53" fmla="*/ 5141 h 7922"/>
                <a:gd name="T54" fmla="*/ 6613 w 13670"/>
                <a:gd name="T55" fmla="*/ 6784 h 7922"/>
                <a:gd name="T56" fmla="*/ 5684 w 13670"/>
                <a:gd name="T57" fmla="*/ 6132 h 7922"/>
                <a:gd name="T58" fmla="*/ 6863 w 13670"/>
                <a:gd name="T59" fmla="*/ 6171 h 7922"/>
                <a:gd name="T60" fmla="*/ 5737 w 13670"/>
                <a:gd name="T61" fmla="*/ 5801 h 7922"/>
                <a:gd name="T62" fmla="*/ 6874 w 13670"/>
                <a:gd name="T63" fmla="*/ 5490 h 7922"/>
                <a:gd name="T64" fmla="*/ 5553 w 13670"/>
                <a:gd name="T65" fmla="*/ 6772 h 7922"/>
                <a:gd name="T66" fmla="*/ 11809 w 13670"/>
                <a:gd name="T67" fmla="*/ 6576 h 7922"/>
                <a:gd name="T68" fmla="*/ 7718 w 13670"/>
                <a:gd name="T69" fmla="*/ 6430 h 7922"/>
                <a:gd name="T70" fmla="*/ 5307 w 13670"/>
                <a:gd name="T71" fmla="*/ 6082 h 7922"/>
                <a:gd name="T72" fmla="*/ 10717 w 13670"/>
                <a:gd name="T73" fmla="*/ 5970 h 7922"/>
                <a:gd name="T74" fmla="*/ 7672 w 13670"/>
                <a:gd name="T75" fmla="*/ 5584 h 7922"/>
                <a:gd name="T76" fmla="*/ 7600 w 13670"/>
                <a:gd name="T77" fmla="*/ 5394 h 7922"/>
                <a:gd name="T78" fmla="*/ 5471 w 13670"/>
                <a:gd name="T79" fmla="*/ 5227 h 7922"/>
                <a:gd name="T80" fmla="*/ 5423 w 13670"/>
                <a:gd name="T81" fmla="*/ 5096 h 7922"/>
                <a:gd name="T82" fmla="*/ 5775 w 13670"/>
                <a:gd name="T83" fmla="*/ 5010 h 7922"/>
                <a:gd name="T84" fmla="*/ 7048 w 13670"/>
                <a:gd name="T85" fmla="*/ 4854 h 7922"/>
                <a:gd name="T86" fmla="*/ 5977 w 13670"/>
                <a:gd name="T87" fmla="*/ 4811 h 7922"/>
                <a:gd name="T88" fmla="*/ 6861 w 13670"/>
                <a:gd name="T89" fmla="*/ 4835 h 7922"/>
                <a:gd name="T90" fmla="*/ 5891 w 13670"/>
                <a:gd name="T91" fmla="*/ 4534 h 7922"/>
                <a:gd name="T92" fmla="*/ 381 w 13670"/>
                <a:gd name="T93" fmla="*/ 7417 h 7922"/>
                <a:gd name="T94" fmla="*/ 3733 w 13670"/>
                <a:gd name="T95" fmla="*/ 5817 h 7922"/>
                <a:gd name="T96" fmla="*/ 10900 w 13670"/>
                <a:gd name="T97" fmla="*/ 3716 h 7922"/>
                <a:gd name="T98" fmla="*/ 8772 w 13670"/>
                <a:gd name="T99" fmla="*/ 4207 h 7922"/>
                <a:gd name="T100" fmla="*/ 5763 w 13670"/>
                <a:gd name="T101" fmla="*/ 2434 h 7922"/>
                <a:gd name="T102" fmla="*/ 4897 w 13670"/>
                <a:gd name="T103" fmla="*/ 1861 h 7922"/>
                <a:gd name="T104" fmla="*/ 5600 w 13670"/>
                <a:gd name="T105" fmla="*/ 1527 h 7922"/>
                <a:gd name="T106" fmla="*/ 4258 w 13670"/>
                <a:gd name="T107" fmla="*/ 2628 h 7922"/>
                <a:gd name="T108" fmla="*/ 7317 w 13670"/>
                <a:gd name="T109" fmla="*/ 1342 h 7922"/>
                <a:gd name="T110" fmla="*/ 8410 w 13670"/>
                <a:gd name="T111" fmla="*/ 3593 h 7922"/>
                <a:gd name="T112" fmla="*/ 9097 w 13670"/>
                <a:gd name="T113" fmla="*/ 2449 h 7922"/>
                <a:gd name="T114" fmla="*/ 9929 w 13670"/>
                <a:gd name="T115" fmla="*/ 2484 h 7922"/>
                <a:gd name="T116" fmla="*/ 9250 w 13670"/>
                <a:gd name="T117" fmla="*/ 735 h 7922"/>
                <a:gd name="T118" fmla="*/ 10285 w 13670"/>
                <a:gd name="T119" fmla="*/ 519 h 7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70" h="7922">
                  <a:moveTo>
                    <a:pt x="133" y="7908"/>
                  </a:moveTo>
                  <a:cubicBezTo>
                    <a:pt x="83" y="7901"/>
                    <a:pt x="32" y="7893"/>
                    <a:pt x="21" y="7891"/>
                  </a:cubicBezTo>
                  <a:cubicBezTo>
                    <a:pt x="9" y="7890"/>
                    <a:pt x="0" y="7883"/>
                    <a:pt x="0" y="7876"/>
                  </a:cubicBezTo>
                  <a:cubicBezTo>
                    <a:pt x="0" y="7856"/>
                    <a:pt x="286" y="7841"/>
                    <a:pt x="542" y="7847"/>
                  </a:cubicBezTo>
                  <a:cubicBezTo>
                    <a:pt x="762" y="7852"/>
                    <a:pt x="775" y="7854"/>
                    <a:pt x="775" y="7885"/>
                  </a:cubicBezTo>
                  <a:cubicBezTo>
                    <a:pt x="775" y="7917"/>
                    <a:pt x="763" y="7919"/>
                    <a:pt x="500" y="7921"/>
                  </a:cubicBezTo>
                  <a:cubicBezTo>
                    <a:pt x="349" y="7922"/>
                    <a:pt x="184" y="7916"/>
                    <a:pt x="133" y="7908"/>
                  </a:cubicBezTo>
                  <a:close/>
                  <a:moveTo>
                    <a:pt x="1633" y="7845"/>
                  </a:moveTo>
                  <a:cubicBezTo>
                    <a:pt x="1574" y="7839"/>
                    <a:pt x="1503" y="7823"/>
                    <a:pt x="1475" y="7808"/>
                  </a:cubicBezTo>
                  <a:cubicBezTo>
                    <a:pt x="1448" y="7793"/>
                    <a:pt x="1362" y="7777"/>
                    <a:pt x="1286" y="7772"/>
                  </a:cubicBezTo>
                  <a:cubicBezTo>
                    <a:pt x="1203" y="7766"/>
                    <a:pt x="1130" y="7751"/>
                    <a:pt x="1106" y="7736"/>
                  </a:cubicBezTo>
                  <a:cubicBezTo>
                    <a:pt x="1085" y="7721"/>
                    <a:pt x="1031" y="7706"/>
                    <a:pt x="988" y="7700"/>
                  </a:cubicBezTo>
                  <a:cubicBezTo>
                    <a:pt x="829" y="7681"/>
                    <a:pt x="812" y="7666"/>
                    <a:pt x="775" y="7502"/>
                  </a:cubicBezTo>
                  <a:cubicBezTo>
                    <a:pt x="769" y="7475"/>
                    <a:pt x="754" y="7441"/>
                    <a:pt x="741" y="7427"/>
                  </a:cubicBezTo>
                  <a:cubicBezTo>
                    <a:pt x="729" y="7413"/>
                    <a:pt x="710" y="7364"/>
                    <a:pt x="700" y="7319"/>
                  </a:cubicBezTo>
                  <a:cubicBezTo>
                    <a:pt x="690" y="7274"/>
                    <a:pt x="675" y="7228"/>
                    <a:pt x="666" y="7218"/>
                  </a:cubicBezTo>
                  <a:cubicBezTo>
                    <a:pt x="658" y="7208"/>
                    <a:pt x="640" y="7158"/>
                    <a:pt x="627" y="7106"/>
                  </a:cubicBezTo>
                  <a:cubicBezTo>
                    <a:pt x="613" y="7055"/>
                    <a:pt x="594" y="6997"/>
                    <a:pt x="584" y="6978"/>
                  </a:cubicBezTo>
                  <a:cubicBezTo>
                    <a:pt x="574" y="6960"/>
                    <a:pt x="559" y="6912"/>
                    <a:pt x="551" y="6873"/>
                  </a:cubicBezTo>
                  <a:cubicBezTo>
                    <a:pt x="543" y="6834"/>
                    <a:pt x="527" y="6778"/>
                    <a:pt x="515" y="6749"/>
                  </a:cubicBezTo>
                  <a:cubicBezTo>
                    <a:pt x="494" y="6698"/>
                    <a:pt x="496" y="6693"/>
                    <a:pt x="569" y="6608"/>
                  </a:cubicBezTo>
                  <a:cubicBezTo>
                    <a:pt x="677" y="6480"/>
                    <a:pt x="692" y="6448"/>
                    <a:pt x="660" y="6412"/>
                  </a:cubicBezTo>
                  <a:cubicBezTo>
                    <a:pt x="604" y="6350"/>
                    <a:pt x="617" y="6328"/>
                    <a:pt x="892" y="6030"/>
                  </a:cubicBezTo>
                  <a:cubicBezTo>
                    <a:pt x="956" y="5961"/>
                    <a:pt x="1049" y="5863"/>
                    <a:pt x="1098" y="5813"/>
                  </a:cubicBezTo>
                  <a:cubicBezTo>
                    <a:pt x="1187" y="5723"/>
                    <a:pt x="1188" y="5723"/>
                    <a:pt x="1271" y="5733"/>
                  </a:cubicBezTo>
                  <a:cubicBezTo>
                    <a:pt x="1316" y="5738"/>
                    <a:pt x="1362" y="5750"/>
                    <a:pt x="1373" y="5759"/>
                  </a:cubicBezTo>
                  <a:cubicBezTo>
                    <a:pt x="1384" y="5768"/>
                    <a:pt x="1441" y="5780"/>
                    <a:pt x="1501" y="5786"/>
                  </a:cubicBezTo>
                  <a:cubicBezTo>
                    <a:pt x="1614" y="5797"/>
                    <a:pt x="1666" y="5808"/>
                    <a:pt x="1817" y="5850"/>
                  </a:cubicBezTo>
                  <a:cubicBezTo>
                    <a:pt x="1867" y="5864"/>
                    <a:pt x="1929" y="5880"/>
                    <a:pt x="1954" y="5885"/>
                  </a:cubicBezTo>
                  <a:cubicBezTo>
                    <a:pt x="2013" y="5897"/>
                    <a:pt x="2063" y="5970"/>
                    <a:pt x="2039" y="6008"/>
                  </a:cubicBezTo>
                  <a:cubicBezTo>
                    <a:pt x="2021" y="6036"/>
                    <a:pt x="2015" y="6038"/>
                    <a:pt x="1942" y="6042"/>
                  </a:cubicBezTo>
                  <a:cubicBezTo>
                    <a:pt x="1919" y="6043"/>
                    <a:pt x="1900" y="6050"/>
                    <a:pt x="1900" y="6057"/>
                  </a:cubicBezTo>
                  <a:cubicBezTo>
                    <a:pt x="1900" y="6076"/>
                    <a:pt x="2142" y="6117"/>
                    <a:pt x="2175" y="6104"/>
                  </a:cubicBezTo>
                  <a:cubicBezTo>
                    <a:pt x="2199" y="6095"/>
                    <a:pt x="2199" y="6089"/>
                    <a:pt x="2168" y="6050"/>
                  </a:cubicBezTo>
                  <a:cubicBezTo>
                    <a:pt x="2149" y="6026"/>
                    <a:pt x="2133" y="6000"/>
                    <a:pt x="2133" y="5992"/>
                  </a:cubicBezTo>
                  <a:cubicBezTo>
                    <a:pt x="2133" y="5971"/>
                    <a:pt x="2342" y="5877"/>
                    <a:pt x="2387" y="5877"/>
                  </a:cubicBezTo>
                  <a:cubicBezTo>
                    <a:pt x="2408" y="5877"/>
                    <a:pt x="2453" y="5862"/>
                    <a:pt x="2488" y="5844"/>
                  </a:cubicBezTo>
                  <a:cubicBezTo>
                    <a:pt x="2522" y="5825"/>
                    <a:pt x="2563" y="5810"/>
                    <a:pt x="2579" y="5810"/>
                  </a:cubicBezTo>
                  <a:cubicBezTo>
                    <a:pt x="2595" y="5810"/>
                    <a:pt x="2642" y="5794"/>
                    <a:pt x="2683" y="5775"/>
                  </a:cubicBezTo>
                  <a:cubicBezTo>
                    <a:pt x="2725" y="5756"/>
                    <a:pt x="2792" y="5731"/>
                    <a:pt x="2833" y="5718"/>
                  </a:cubicBezTo>
                  <a:cubicBezTo>
                    <a:pt x="2946" y="5685"/>
                    <a:pt x="3066" y="5644"/>
                    <a:pt x="3153" y="5609"/>
                  </a:cubicBezTo>
                  <a:cubicBezTo>
                    <a:pt x="3246" y="5571"/>
                    <a:pt x="3415" y="5567"/>
                    <a:pt x="3480" y="5601"/>
                  </a:cubicBezTo>
                  <a:cubicBezTo>
                    <a:pt x="3580" y="5653"/>
                    <a:pt x="3685" y="5810"/>
                    <a:pt x="3649" y="5853"/>
                  </a:cubicBezTo>
                  <a:cubicBezTo>
                    <a:pt x="3610" y="5900"/>
                    <a:pt x="3521" y="5943"/>
                    <a:pt x="3440" y="5953"/>
                  </a:cubicBezTo>
                  <a:cubicBezTo>
                    <a:pt x="3371" y="5961"/>
                    <a:pt x="3350" y="5957"/>
                    <a:pt x="3310" y="5926"/>
                  </a:cubicBezTo>
                  <a:cubicBezTo>
                    <a:pt x="3231" y="5864"/>
                    <a:pt x="3102" y="5844"/>
                    <a:pt x="2925" y="5868"/>
                  </a:cubicBezTo>
                  <a:cubicBezTo>
                    <a:pt x="2795" y="5885"/>
                    <a:pt x="2767" y="5893"/>
                    <a:pt x="2767" y="5911"/>
                  </a:cubicBezTo>
                  <a:cubicBezTo>
                    <a:pt x="2767" y="5935"/>
                    <a:pt x="2859" y="5988"/>
                    <a:pt x="2971" y="6030"/>
                  </a:cubicBezTo>
                  <a:cubicBezTo>
                    <a:pt x="3024" y="6049"/>
                    <a:pt x="3067" y="6071"/>
                    <a:pt x="3067" y="6079"/>
                  </a:cubicBezTo>
                  <a:cubicBezTo>
                    <a:pt x="3067" y="6087"/>
                    <a:pt x="3065" y="6094"/>
                    <a:pt x="3063" y="6095"/>
                  </a:cubicBezTo>
                  <a:cubicBezTo>
                    <a:pt x="3060" y="6095"/>
                    <a:pt x="3025" y="6099"/>
                    <a:pt x="2983" y="6104"/>
                  </a:cubicBezTo>
                  <a:cubicBezTo>
                    <a:pt x="2942" y="6109"/>
                    <a:pt x="2873" y="6127"/>
                    <a:pt x="2830" y="6145"/>
                  </a:cubicBezTo>
                  <a:cubicBezTo>
                    <a:pt x="2787" y="6162"/>
                    <a:pt x="2735" y="6177"/>
                    <a:pt x="2714" y="6177"/>
                  </a:cubicBezTo>
                  <a:cubicBezTo>
                    <a:pt x="2692" y="6178"/>
                    <a:pt x="2641" y="6193"/>
                    <a:pt x="2600" y="6212"/>
                  </a:cubicBezTo>
                  <a:cubicBezTo>
                    <a:pt x="2559" y="6231"/>
                    <a:pt x="2495" y="6252"/>
                    <a:pt x="2458" y="6259"/>
                  </a:cubicBezTo>
                  <a:cubicBezTo>
                    <a:pt x="2422" y="6267"/>
                    <a:pt x="2380" y="6278"/>
                    <a:pt x="2365" y="6284"/>
                  </a:cubicBezTo>
                  <a:cubicBezTo>
                    <a:pt x="2327" y="6300"/>
                    <a:pt x="2283" y="6251"/>
                    <a:pt x="2283" y="6192"/>
                  </a:cubicBezTo>
                  <a:cubicBezTo>
                    <a:pt x="2283" y="6156"/>
                    <a:pt x="2273" y="6139"/>
                    <a:pt x="2246" y="6128"/>
                  </a:cubicBezTo>
                  <a:cubicBezTo>
                    <a:pt x="2225" y="6121"/>
                    <a:pt x="2207" y="6116"/>
                    <a:pt x="2204" y="6118"/>
                  </a:cubicBezTo>
                  <a:cubicBezTo>
                    <a:pt x="2202" y="6119"/>
                    <a:pt x="2208" y="6147"/>
                    <a:pt x="2218" y="6178"/>
                  </a:cubicBezTo>
                  <a:cubicBezTo>
                    <a:pt x="2227" y="6210"/>
                    <a:pt x="2238" y="6248"/>
                    <a:pt x="2242" y="6264"/>
                  </a:cubicBezTo>
                  <a:cubicBezTo>
                    <a:pt x="2249" y="6298"/>
                    <a:pt x="2204" y="6327"/>
                    <a:pt x="2146" y="6327"/>
                  </a:cubicBezTo>
                  <a:cubicBezTo>
                    <a:pt x="2124" y="6327"/>
                    <a:pt x="2088" y="6346"/>
                    <a:pt x="2067" y="6369"/>
                  </a:cubicBezTo>
                  <a:cubicBezTo>
                    <a:pt x="2040" y="6397"/>
                    <a:pt x="2010" y="6410"/>
                    <a:pt x="1972" y="6410"/>
                  </a:cubicBezTo>
                  <a:cubicBezTo>
                    <a:pt x="1904" y="6410"/>
                    <a:pt x="1899" y="6376"/>
                    <a:pt x="1958" y="6324"/>
                  </a:cubicBezTo>
                  <a:cubicBezTo>
                    <a:pt x="2003" y="6285"/>
                    <a:pt x="2013" y="6225"/>
                    <a:pt x="1979" y="6198"/>
                  </a:cubicBezTo>
                  <a:cubicBezTo>
                    <a:pt x="1954" y="6178"/>
                    <a:pt x="1763" y="6129"/>
                    <a:pt x="1633" y="6109"/>
                  </a:cubicBezTo>
                  <a:cubicBezTo>
                    <a:pt x="1583" y="6102"/>
                    <a:pt x="1498" y="6086"/>
                    <a:pt x="1445" y="6074"/>
                  </a:cubicBezTo>
                  <a:cubicBezTo>
                    <a:pt x="1362" y="6056"/>
                    <a:pt x="1346" y="6057"/>
                    <a:pt x="1333" y="6078"/>
                  </a:cubicBezTo>
                  <a:cubicBezTo>
                    <a:pt x="1307" y="6118"/>
                    <a:pt x="1314" y="6181"/>
                    <a:pt x="1360" y="6312"/>
                  </a:cubicBezTo>
                  <a:cubicBezTo>
                    <a:pt x="1384" y="6380"/>
                    <a:pt x="1407" y="6475"/>
                    <a:pt x="1412" y="6524"/>
                  </a:cubicBezTo>
                  <a:cubicBezTo>
                    <a:pt x="1421" y="6611"/>
                    <a:pt x="1420" y="6613"/>
                    <a:pt x="1382" y="6608"/>
                  </a:cubicBezTo>
                  <a:cubicBezTo>
                    <a:pt x="1348" y="6603"/>
                    <a:pt x="1334" y="6576"/>
                    <a:pt x="1273" y="6396"/>
                  </a:cubicBezTo>
                  <a:cubicBezTo>
                    <a:pt x="1206" y="6201"/>
                    <a:pt x="1166" y="6127"/>
                    <a:pt x="1128" y="6127"/>
                  </a:cubicBezTo>
                  <a:cubicBezTo>
                    <a:pt x="1109" y="6127"/>
                    <a:pt x="1058" y="6179"/>
                    <a:pt x="875" y="6386"/>
                  </a:cubicBezTo>
                  <a:cubicBezTo>
                    <a:pt x="811" y="6459"/>
                    <a:pt x="745" y="6533"/>
                    <a:pt x="729" y="6551"/>
                  </a:cubicBezTo>
                  <a:cubicBezTo>
                    <a:pt x="685" y="6600"/>
                    <a:pt x="691" y="6668"/>
                    <a:pt x="742" y="6691"/>
                  </a:cubicBezTo>
                  <a:cubicBezTo>
                    <a:pt x="766" y="6702"/>
                    <a:pt x="806" y="6710"/>
                    <a:pt x="832" y="6710"/>
                  </a:cubicBezTo>
                  <a:cubicBezTo>
                    <a:pt x="858" y="6710"/>
                    <a:pt x="900" y="6721"/>
                    <a:pt x="926" y="6735"/>
                  </a:cubicBezTo>
                  <a:cubicBezTo>
                    <a:pt x="952" y="6748"/>
                    <a:pt x="1014" y="6764"/>
                    <a:pt x="1066" y="6770"/>
                  </a:cubicBezTo>
                  <a:cubicBezTo>
                    <a:pt x="1117" y="6776"/>
                    <a:pt x="1171" y="6788"/>
                    <a:pt x="1188" y="6796"/>
                  </a:cubicBezTo>
                  <a:cubicBezTo>
                    <a:pt x="1231" y="6819"/>
                    <a:pt x="1223" y="6855"/>
                    <a:pt x="1171" y="6865"/>
                  </a:cubicBezTo>
                  <a:cubicBezTo>
                    <a:pt x="1120" y="6875"/>
                    <a:pt x="943" y="6850"/>
                    <a:pt x="901" y="6827"/>
                  </a:cubicBezTo>
                  <a:cubicBezTo>
                    <a:pt x="849" y="6800"/>
                    <a:pt x="672" y="6788"/>
                    <a:pt x="658" y="6811"/>
                  </a:cubicBezTo>
                  <a:cubicBezTo>
                    <a:pt x="641" y="6839"/>
                    <a:pt x="646" y="6964"/>
                    <a:pt x="664" y="6976"/>
                  </a:cubicBezTo>
                  <a:cubicBezTo>
                    <a:pt x="692" y="6994"/>
                    <a:pt x="717" y="7059"/>
                    <a:pt x="717" y="7115"/>
                  </a:cubicBezTo>
                  <a:cubicBezTo>
                    <a:pt x="717" y="7148"/>
                    <a:pt x="731" y="7188"/>
                    <a:pt x="750" y="7210"/>
                  </a:cubicBezTo>
                  <a:cubicBezTo>
                    <a:pt x="768" y="7232"/>
                    <a:pt x="784" y="7263"/>
                    <a:pt x="785" y="7280"/>
                  </a:cubicBezTo>
                  <a:cubicBezTo>
                    <a:pt x="787" y="7297"/>
                    <a:pt x="789" y="7318"/>
                    <a:pt x="792" y="7327"/>
                  </a:cubicBezTo>
                  <a:cubicBezTo>
                    <a:pt x="794" y="7336"/>
                    <a:pt x="797" y="7358"/>
                    <a:pt x="798" y="7376"/>
                  </a:cubicBezTo>
                  <a:cubicBezTo>
                    <a:pt x="801" y="7419"/>
                    <a:pt x="844" y="7460"/>
                    <a:pt x="887" y="7460"/>
                  </a:cubicBezTo>
                  <a:cubicBezTo>
                    <a:pt x="908" y="7460"/>
                    <a:pt x="960" y="7418"/>
                    <a:pt x="1020" y="7352"/>
                  </a:cubicBezTo>
                  <a:cubicBezTo>
                    <a:pt x="1121" y="7242"/>
                    <a:pt x="1145" y="7229"/>
                    <a:pt x="1179" y="7262"/>
                  </a:cubicBezTo>
                  <a:cubicBezTo>
                    <a:pt x="1206" y="7290"/>
                    <a:pt x="1178" y="7352"/>
                    <a:pt x="1091" y="7454"/>
                  </a:cubicBezTo>
                  <a:cubicBezTo>
                    <a:pt x="1050" y="7502"/>
                    <a:pt x="1017" y="7556"/>
                    <a:pt x="1017" y="7574"/>
                  </a:cubicBezTo>
                  <a:cubicBezTo>
                    <a:pt x="1017" y="7632"/>
                    <a:pt x="1096" y="7671"/>
                    <a:pt x="1238" y="7683"/>
                  </a:cubicBezTo>
                  <a:cubicBezTo>
                    <a:pt x="1310" y="7689"/>
                    <a:pt x="1399" y="7707"/>
                    <a:pt x="1436" y="7725"/>
                  </a:cubicBezTo>
                  <a:cubicBezTo>
                    <a:pt x="1478" y="7744"/>
                    <a:pt x="1538" y="7755"/>
                    <a:pt x="1590" y="7754"/>
                  </a:cubicBezTo>
                  <a:cubicBezTo>
                    <a:pt x="1671" y="7752"/>
                    <a:pt x="1676" y="7750"/>
                    <a:pt x="1714" y="7681"/>
                  </a:cubicBezTo>
                  <a:lnTo>
                    <a:pt x="1753" y="7609"/>
                  </a:lnTo>
                  <a:lnTo>
                    <a:pt x="1813" y="7644"/>
                  </a:lnTo>
                  <a:lnTo>
                    <a:pt x="1872" y="7679"/>
                  </a:lnTo>
                  <a:lnTo>
                    <a:pt x="1945" y="7640"/>
                  </a:lnTo>
                  <a:cubicBezTo>
                    <a:pt x="2007" y="7608"/>
                    <a:pt x="2020" y="7606"/>
                    <a:pt x="2033" y="7626"/>
                  </a:cubicBezTo>
                  <a:cubicBezTo>
                    <a:pt x="2044" y="7644"/>
                    <a:pt x="2025" y="7677"/>
                    <a:pt x="1960" y="7751"/>
                  </a:cubicBezTo>
                  <a:cubicBezTo>
                    <a:pt x="1861" y="7863"/>
                    <a:pt x="1850" y="7867"/>
                    <a:pt x="1633" y="7845"/>
                  </a:cubicBezTo>
                  <a:close/>
                  <a:moveTo>
                    <a:pt x="811" y="6325"/>
                  </a:moveTo>
                  <a:cubicBezTo>
                    <a:pt x="821" y="6322"/>
                    <a:pt x="902" y="6239"/>
                    <a:pt x="990" y="6141"/>
                  </a:cubicBezTo>
                  <a:cubicBezTo>
                    <a:pt x="1102" y="6016"/>
                    <a:pt x="1165" y="5960"/>
                    <a:pt x="1199" y="5952"/>
                  </a:cubicBezTo>
                  <a:cubicBezTo>
                    <a:pt x="1258" y="5939"/>
                    <a:pt x="1362" y="5952"/>
                    <a:pt x="1542" y="5994"/>
                  </a:cubicBezTo>
                  <a:cubicBezTo>
                    <a:pt x="1615" y="6011"/>
                    <a:pt x="1718" y="6029"/>
                    <a:pt x="1771" y="6032"/>
                  </a:cubicBezTo>
                  <a:cubicBezTo>
                    <a:pt x="1854" y="6038"/>
                    <a:pt x="1867" y="6035"/>
                    <a:pt x="1867" y="6009"/>
                  </a:cubicBezTo>
                  <a:cubicBezTo>
                    <a:pt x="1867" y="5939"/>
                    <a:pt x="1791" y="5901"/>
                    <a:pt x="1615" y="5885"/>
                  </a:cubicBezTo>
                  <a:cubicBezTo>
                    <a:pt x="1542" y="5878"/>
                    <a:pt x="1467" y="5859"/>
                    <a:pt x="1431" y="5839"/>
                  </a:cubicBezTo>
                  <a:lnTo>
                    <a:pt x="1370" y="5806"/>
                  </a:lnTo>
                  <a:lnTo>
                    <a:pt x="1307" y="5845"/>
                  </a:lnTo>
                  <a:cubicBezTo>
                    <a:pt x="1269" y="5868"/>
                    <a:pt x="1223" y="5882"/>
                    <a:pt x="1190" y="5880"/>
                  </a:cubicBezTo>
                  <a:cubicBezTo>
                    <a:pt x="1145" y="5877"/>
                    <a:pt x="1122" y="5891"/>
                    <a:pt x="1039" y="5974"/>
                  </a:cubicBezTo>
                  <a:cubicBezTo>
                    <a:pt x="868" y="6145"/>
                    <a:pt x="809" y="6215"/>
                    <a:pt x="771" y="6293"/>
                  </a:cubicBezTo>
                  <a:cubicBezTo>
                    <a:pt x="726" y="6383"/>
                    <a:pt x="723" y="6415"/>
                    <a:pt x="764" y="6367"/>
                  </a:cubicBezTo>
                  <a:cubicBezTo>
                    <a:pt x="780" y="6348"/>
                    <a:pt x="801" y="6329"/>
                    <a:pt x="811" y="6325"/>
                  </a:cubicBezTo>
                  <a:close/>
                  <a:moveTo>
                    <a:pt x="1692" y="7574"/>
                  </a:moveTo>
                  <a:cubicBezTo>
                    <a:pt x="1528" y="7544"/>
                    <a:pt x="1495" y="7532"/>
                    <a:pt x="1424" y="7471"/>
                  </a:cubicBezTo>
                  <a:cubicBezTo>
                    <a:pt x="1383" y="7436"/>
                    <a:pt x="1337" y="7383"/>
                    <a:pt x="1322" y="7354"/>
                  </a:cubicBezTo>
                  <a:cubicBezTo>
                    <a:pt x="1308" y="7326"/>
                    <a:pt x="1281" y="7286"/>
                    <a:pt x="1263" y="7266"/>
                  </a:cubicBezTo>
                  <a:cubicBezTo>
                    <a:pt x="1234" y="7234"/>
                    <a:pt x="1231" y="7211"/>
                    <a:pt x="1236" y="7082"/>
                  </a:cubicBezTo>
                  <a:cubicBezTo>
                    <a:pt x="1242" y="6946"/>
                    <a:pt x="1247" y="6929"/>
                    <a:pt x="1304" y="6844"/>
                  </a:cubicBezTo>
                  <a:cubicBezTo>
                    <a:pt x="1338" y="6793"/>
                    <a:pt x="1389" y="6730"/>
                    <a:pt x="1417" y="6702"/>
                  </a:cubicBezTo>
                  <a:cubicBezTo>
                    <a:pt x="1470" y="6651"/>
                    <a:pt x="1634" y="6585"/>
                    <a:pt x="1767" y="6560"/>
                  </a:cubicBezTo>
                  <a:cubicBezTo>
                    <a:pt x="1857" y="6544"/>
                    <a:pt x="1900" y="6528"/>
                    <a:pt x="1900" y="6511"/>
                  </a:cubicBezTo>
                  <a:cubicBezTo>
                    <a:pt x="1900" y="6504"/>
                    <a:pt x="1937" y="6493"/>
                    <a:pt x="1983" y="6487"/>
                  </a:cubicBezTo>
                  <a:cubicBezTo>
                    <a:pt x="2029" y="6481"/>
                    <a:pt x="2098" y="6462"/>
                    <a:pt x="2137" y="6446"/>
                  </a:cubicBezTo>
                  <a:cubicBezTo>
                    <a:pt x="2176" y="6429"/>
                    <a:pt x="2238" y="6410"/>
                    <a:pt x="2273" y="6403"/>
                  </a:cubicBezTo>
                  <a:cubicBezTo>
                    <a:pt x="2309" y="6397"/>
                    <a:pt x="2354" y="6381"/>
                    <a:pt x="2373" y="6369"/>
                  </a:cubicBezTo>
                  <a:cubicBezTo>
                    <a:pt x="2393" y="6356"/>
                    <a:pt x="2446" y="6341"/>
                    <a:pt x="2491" y="6334"/>
                  </a:cubicBezTo>
                  <a:cubicBezTo>
                    <a:pt x="2537" y="6328"/>
                    <a:pt x="2597" y="6308"/>
                    <a:pt x="2624" y="6291"/>
                  </a:cubicBezTo>
                  <a:cubicBezTo>
                    <a:pt x="2652" y="6274"/>
                    <a:pt x="2696" y="6260"/>
                    <a:pt x="2721" y="6260"/>
                  </a:cubicBezTo>
                  <a:cubicBezTo>
                    <a:pt x="2747" y="6260"/>
                    <a:pt x="2800" y="6244"/>
                    <a:pt x="2838" y="6224"/>
                  </a:cubicBezTo>
                  <a:cubicBezTo>
                    <a:pt x="2877" y="6205"/>
                    <a:pt x="2938" y="6185"/>
                    <a:pt x="2975" y="6181"/>
                  </a:cubicBezTo>
                  <a:cubicBezTo>
                    <a:pt x="3012" y="6177"/>
                    <a:pt x="3059" y="6158"/>
                    <a:pt x="3080" y="6139"/>
                  </a:cubicBezTo>
                  <a:cubicBezTo>
                    <a:pt x="3107" y="6113"/>
                    <a:pt x="3143" y="6103"/>
                    <a:pt x="3210" y="6100"/>
                  </a:cubicBezTo>
                  <a:cubicBezTo>
                    <a:pt x="3270" y="6098"/>
                    <a:pt x="3313" y="6087"/>
                    <a:pt x="3334" y="6068"/>
                  </a:cubicBezTo>
                  <a:cubicBezTo>
                    <a:pt x="3352" y="6052"/>
                    <a:pt x="3404" y="6035"/>
                    <a:pt x="3449" y="6031"/>
                  </a:cubicBezTo>
                  <a:cubicBezTo>
                    <a:pt x="3501" y="6026"/>
                    <a:pt x="3542" y="6011"/>
                    <a:pt x="3560" y="5992"/>
                  </a:cubicBezTo>
                  <a:cubicBezTo>
                    <a:pt x="3580" y="5970"/>
                    <a:pt x="3611" y="5960"/>
                    <a:pt x="3665" y="5960"/>
                  </a:cubicBezTo>
                  <a:cubicBezTo>
                    <a:pt x="3712" y="5960"/>
                    <a:pt x="3763" y="5947"/>
                    <a:pt x="3796" y="5927"/>
                  </a:cubicBezTo>
                  <a:cubicBezTo>
                    <a:pt x="3826" y="5909"/>
                    <a:pt x="3866" y="5894"/>
                    <a:pt x="3885" y="5894"/>
                  </a:cubicBezTo>
                  <a:cubicBezTo>
                    <a:pt x="3904" y="5894"/>
                    <a:pt x="3986" y="5871"/>
                    <a:pt x="4068" y="5842"/>
                  </a:cubicBezTo>
                  <a:cubicBezTo>
                    <a:pt x="4226" y="5788"/>
                    <a:pt x="4300" y="5788"/>
                    <a:pt x="4350" y="5842"/>
                  </a:cubicBezTo>
                  <a:cubicBezTo>
                    <a:pt x="4378" y="5872"/>
                    <a:pt x="4506" y="5880"/>
                    <a:pt x="4512" y="5852"/>
                  </a:cubicBezTo>
                  <a:cubicBezTo>
                    <a:pt x="4520" y="5820"/>
                    <a:pt x="4508" y="5813"/>
                    <a:pt x="4433" y="5808"/>
                  </a:cubicBezTo>
                  <a:cubicBezTo>
                    <a:pt x="4392" y="5806"/>
                    <a:pt x="4355" y="5799"/>
                    <a:pt x="4350" y="5794"/>
                  </a:cubicBezTo>
                  <a:cubicBezTo>
                    <a:pt x="4345" y="5789"/>
                    <a:pt x="4321" y="5771"/>
                    <a:pt x="4296" y="5755"/>
                  </a:cubicBezTo>
                  <a:cubicBezTo>
                    <a:pt x="4271" y="5739"/>
                    <a:pt x="4250" y="5716"/>
                    <a:pt x="4250" y="5704"/>
                  </a:cubicBezTo>
                  <a:cubicBezTo>
                    <a:pt x="4250" y="5692"/>
                    <a:pt x="4312" y="5638"/>
                    <a:pt x="4387" y="5584"/>
                  </a:cubicBezTo>
                  <a:cubicBezTo>
                    <a:pt x="4463" y="5530"/>
                    <a:pt x="4536" y="5474"/>
                    <a:pt x="4551" y="5460"/>
                  </a:cubicBezTo>
                  <a:cubicBezTo>
                    <a:pt x="4592" y="5421"/>
                    <a:pt x="5220" y="4820"/>
                    <a:pt x="5408" y="4641"/>
                  </a:cubicBezTo>
                  <a:cubicBezTo>
                    <a:pt x="5639" y="4419"/>
                    <a:pt x="5689" y="4382"/>
                    <a:pt x="5785" y="4362"/>
                  </a:cubicBezTo>
                  <a:cubicBezTo>
                    <a:pt x="5843" y="4349"/>
                    <a:pt x="6843" y="4344"/>
                    <a:pt x="9060" y="4344"/>
                  </a:cubicBezTo>
                  <a:cubicBezTo>
                    <a:pt x="11771" y="4344"/>
                    <a:pt x="12260" y="4348"/>
                    <a:pt x="12308" y="4368"/>
                  </a:cubicBezTo>
                  <a:cubicBezTo>
                    <a:pt x="12398" y="4405"/>
                    <a:pt x="12417" y="4461"/>
                    <a:pt x="12417" y="4700"/>
                  </a:cubicBezTo>
                  <a:cubicBezTo>
                    <a:pt x="12417" y="4945"/>
                    <a:pt x="12415" y="4942"/>
                    <a:pt x="12639" y="5113"/>
                  </a:cubicBezTo>
                  <a:cubicBezTo>
                    <a:pt x="12715" y="5171"/>
                    <a:pt x="12815" y="5250"/>
                    <a:pt x="12860" y="5289"/>
                  </a:cubicBezTo>
                  <a:cubicBezTo>
                    <a:pt x="12905" y="5328"/>
                    <a:pt x="13002" y="5407"/>
                    <a:pt x="13075" y="5465"/>
                  </a:cubicBezTo>
                  <a:cubicBezTo>
                    <a:pt x="13148" y="5523"/>
                    <a:pt x="13272" y="5621"/>
                    <a:pt x="13350" y="5683"/>
                  </a:cubicBezTo>
                  <a:cubicBezTo>
                    <a:pt x="13647" y="5917"/>
                    <a:pt x="13670" y="5943"/>
                    <a:pt x="13609" y="5966"/>
                  </a:cubicBezTo>
                  <a:cubicBezTo>
                    <a:pt x="13595" y="5971"/>
                    <a:pt x="13233" y="5980"/>
                    <a:pt x="12805" y="5985"/>
                  </a:cubicBezTo>
                  <a:cubicBezTo>
                    <a:pt x="12376" y="5991"/>
                    <a:pt x="12001" y="5999"/>
                    <a:pt x="11971" y="6003"/>
                  </a:cubicBezTo>
                  <a:cubicBezTo>
                    <a:pt x="11904" y="6014"/>
                    <a:pt x="11887" y="6044"/>
                    <a:pt x="11896" y="6138"/>
                  </a:cubicBezTo>
                  <a:cubicBezTo>
                    <a:pt x="11902" y="6198"/>
                    <a:pt x="11894" y="6231"/>
                    <a:pt x="11859" y="6296"/>
                  </a:cubicBezTo>
                  <a:cubicBezTo>
                    <a:pt x="11817" y="6373"/>
                    <a:pt x="11815" y="6381"/>
                    <a:pt x="11840" y="6418"/>
                  </a:cubicBezTo>
                  <a:cubicBezTo>
                    <a:pt x="11854" y="6440"/>
                    <a:pt x="11887" y="6468"/>
                    <a:pt x="11912" y="6480"/>
                  </a:cubicBezTo>
                  <a:cubicBezTo>
                    <a:pt x="11978" y="6512"/>
                    <a:pt x="11980" y="6566"/>
                    <a:pt x="11918" y="6637"/>
                  </a:cubicBezTo>
                  <a:cubicBezTo>
                    <a:pt x="11856" y="6707"/>
                    <a:pt x="11855" y="6726"/>
                    <a:pt x="11908" y="6784"/>
                  </a:cubicBezTo>
                  <a:cubicBezTo>
                    <a:pt x="11931" y="6809"/>
                    <a:pt x="11950" y="6839"/>
                    <a:pt x="11950" y="6852"/>
                  </a:cubicBezTo>
                  <a:cubicBezTo>
                    <a:pt x="11950" y="6881"/>
                    <a:pt x="11904" y="6927"/>
                    <a:pt x="11876" y="6927"/>
                  </a:cubicBezTo>
                  <a:cubicBezTo>
                    <a:pt x="11864" y="6927"/>
                    <a:pt x="11835" y="6952"/>
                    <a:pt x="11812" y="6982"/>
                  </a:cubicBezTo>
                  <a:cubicBezTo>
                    <a:pt x="11774" y="7032"/>
                    <a:pt x="11772" y="7041"/>
                    <a:pt x="11793" y="7080"/>
                  </a:cubicBezTo>
                  <a:cubicBezTo>
                    <a:pt x="11813" y="7119"/>
                    <a:pt x="11813" y="7128"/>
                    <a:pt x="11787" y="7158"/>
                  </a:cubicBezTo>
                  <a:cubicBezTo>
                    <a:pt x="11771" y="7176"/>
                    <a:pt x="11732" y="7195"/>
                    <a:pt x="11700" y="7199"/>
                  </a:cubicBezTo>
                  <a:cubicBezTo>
                    <a:pt x="11640" y="7207"/>
                    <a:pt x="11552" y="7241"/>
                    <a:pt x="11548" y="7259"/>
                  </a:cubicBezTo>
                  <a:cubicBezTo>
                    <a:pt x="11547" y="7264"/>
                    <a:pt x="11544" y="7287"/>
                    <a:pt x="11542" y="7309"/>
                  </a:cubicBezTo>
                  <a:cubicBezTo>
                    <a:pt x="11539" y="7331"/>
                    <a:pt x="11524" y="7359"/>
                    <a:pt x="11507" y="7371"/>
                  </a:cubicBezTo>
                  <a:cubicBezTo>
                    <a:pt x="11482" y="7390"/>
                    <a:pt x="11471" y="7389"/>
                    <a:pt x="11437" y="7367"/>
                  </a:cubicBezTo>
                  <a:cubicBezTo>
                    <a:pt x="11408" y="7348"/>
                    <a:pt x="11391" y="7346"/>
                    <a:pt x="11378" y="7359"/>
                  </a:cubicBezTo>
                  <a:cubicBezTo>
                    <a:pt x="11368" y="7369"/>
                    <a:pt x="11336" y="7377"/>
                    <a:pt x="11307" y="7377"/>
                  </a:cubicBezTo>
                  <a:cubicBezTo>
                    <a:pt x="11269" y="7377"/>
                    <a:pt x="11246" y="7389"/>
                    <a:pt x="11227" y="7419"/>
                  </a:cubicBezTo>
                  <a:cubicBezTo>
                    <a:pt x="11192" y="7472"/>
                    <a:pt x="11150" y="7472"/>
                    <a:pt x="11100" y="7419"/>
                  </a:cubicBezTo>
                  <a:cubicBezTo>
                    <a:pt x="11079" y="7396"/>
                    <a:pt x="11058" y="7381"/>
                    <a:pt x="11053" y="7385"/>
                  </a:cubicBezTo>
                  <a:cubicBezTo>
                    <a:pt x="11049" y="7389"/>
                    <a:pt x="11021" y="7382"/>
                    <a:pt x="10991" y="7369"/>
                  </a:cubicBezTo>
                  <a:cubicBezTo>
                    <a:pt x="10943" y="7350"/>
                    <a:pt x="10933" y="7350"/>
                    <a:pt x="10916" y="7370"/>
                  </a:cubicBezTo>
                  <a:cubicBezTo>
                    <a:pt x="10889" y="7402"/>
                    <a:pt x="10809" y="7400"/>
                    <a:pt x="10782" y="7367"/>
                  </a:cubicBezTo>
                  <a:cubicBezTo>
                    <a:pt x="10765" y="7347"/>
                    <a:pt x="10765" y="7330"/>
                    <a:pt x="10779" y="7291"/>
                  </a:cubicBezTo>
                  <a:cubicBezTo>
                    <a:pt x="10795" y="7251"/>
                    <a:pt x="10794" y="7243"/>
                    <a:pt x="10776" y="7249"/>
                  </a:cubicBezTo>
                  <a:cubicBezTo>
                    <a:pt x="10764" y="7254"/>
                    <a:pt x="10734" y="7247"/>
                    <a:pt x="10710" y="7235"/>
                  </a:cubicBezTo>
                  <a:cubicBezTo>
                    <a:pt x="10685" y="7222"/>
                    <a:pt x="10637" y="7213"/>
                    <a:pt x="10603" y="7215"/>
                  </a:cubicBezTo>
                  <a:lnTo>
                    <a:pt x="10542" y="7219"/>
                  </a:lnTo>
                  <a:lnTo>
                    <a:pt x="10542" y="7125"/>
                  </a:lnTo>
                  <a:cubicBezTo>
                    <a:pt x="10542" y="7023"/>
                    <a:pt x="10509" y="6967"/>
                    <a:pt x="10446" y="6957"/>
                  </a:cubicBezTo>
                  <a:cubicBezTo>
                    <a:pt x="10398" y="6950"/>
                    <a:pt x="10371" y="6902"/>
                    <a:pt x="10393" y="6865"/>
                  </a:cubicBezTo>
                  <a:cubicBezTo>
                    <a:pt x="10402" y="6849"/>
                    <a:pt x="10409" y="6796"/>
                    <a:pt x="10408" y="6747"/>
                  </a:cubicBezTo>
                  <a:cubicBezTo>
                    <a:pt x="10406" y="6671"/>
                    <a:pt x="10400" y="6655"/>
                    <a:pt x="10365" y="6638"/>
                  </a:cubicBezTo>
                  <a:cubicBezTo>
                    <a:pt x="10296" y="6604"/>
                    <a:pt x="10309" y="6494"/>
                    <a:pt x="10382" y="6494"/>
                  </a:cubicBezTo>
                  <a:cubicBezTo>
                    <a:pt x="10399" y="6494"/>
                    <a:pt x="10425" y="6464"/>
                    <a:pt x="10446" y="6423"/>
                  </a:cubicBezTo>
                  <a:cubicBezTo>
                    <a:pt x="10478" y="6361"/>
                    <a:pt x="10479" y="6350"/>
                    <a:pt x="10458" y="6326"/>
                  </a:cubicBezTo>
                  <a:cubicBezTo>
                    <a:pt x="10405" y="6268"/>
                    <a:pt x="10443" y="6188"/>
                    <a:pt x="10520" y="6194"/>
                  </a:cubicBezTo>
                  <a:cubicBezTo>
                    <a:pt x="10579" y="6199"/>
                    <a:pt x="10607" y="6195"/>
                    <a:pt x="10594" y="6183"/>
                  </a:cubicBezTo>
                  <a:cubicBezTo>
                    <a:pt x="10588" y="6176"/>
                    <a:pt x="10595" y="6159"/>
                    <a:pt x="10609" y="6143"/>
                  </a:cubicBezTo>
                  <a:cubicBezTo>
                    <a:pt x="10623" y="6128"/>
                    <a:pt x="10637" y="6081"/>
                    <a:pt x="10640" y="6038"/>
                  </a:cubicBezTo>
                  <a:cubicBezTo>
                    <a:pt x="10645" y="5953"/>
                    <a:pt x="10634" y="5948"/>
                    <a:pt x="10541" y="5997"/>
                  </a:cubicBezTo>
                  <a:cubicBezTo>
                    <a:pt x="10496" y="6021"/>
                    <a:pt x="10361" y="6024"/>
                    <a:pt x="9322" y="6026"/>
                  </a:cubicBezTo>
                  <a:cubicBezTo>
                    <a:pt x="8008" y="6027"/>
                    <a:pt x="8090" y="6035"/>
                    <a:pt x="8074" y="5904"/>
                  </a:cubicBezTo>
                  <a:cubicBezTo>
                    <a:pt x="8069" y="5868"/>
                    <a:pt x="8061" y="5832"/>
                    <a:pt x="8056" y="5823"/>
                  </a:cubicBezTo>
                  <a:cubicBezTo>
                    <a:pt x="8044" y="5803"/>
                    <a:pt x="7866" y="5818"/>
                    <a:pt x="7852" y="5840"/>
                  </a:cubicBezTo>
                  <a:cubicBezTo>
                    <a:pt x="7846" y="5848"/>
                    <a:pt x="7806" y="5871"/>
                    <a:pt x="7762" y="5892"/>
                  </a:cubicBezTo>
                  <a:cubicBezTo>
                    <a:pt x="7695" y="5924"/>
                    <a:pt x="7683" y="5937"/>
                    <a:pt x="7683" y="5978"/>
                  </a:cubicBezTo>
                  <a:cubicBezTo>
                    <a:pt x="7683" y="6037"/>
                    <a:pt x="7714" y="6106"/>
                    <a:pt x="7745" y="6118"/>
                  </a:cubicBezTo>
                  <a:cubicBezTo>
                    <a:pt x="7758" y="6123"/>
                    <a:pt x="7785" y="6118"/>
                    <a:pt x="7805" y="6108"/>
                  </a:cubicBezTo>
                  <a:cubicBezTo>
                    <a:pt x="7839" y="6089"/>
                    <a:pt x="7839" y="6088"/>
                    <a:pt x="7810" y="6070"/>
                  </a:cubicBezTo>
                  <a:cubicBezTo>
                    <a:pt x="7793" y="6060"/>
                    <a:pt x="7765" y="6041"/>
                    <a:pt x="7748" y="6027"/>
                  </a:cubicBezTo>
                  <a:cubicBezTo>
                    <a:pt x="7717" y="6003"/>
                    <a:pt x="7717" y="6000"/>
                    <a:pt x="7743" y="5963"/>
                  </a:cubicBezTo>
                  <a:cubicBezTo>
                    <a:pt x="7767" y="5929"/>
                    <a:pt x="7781" y="5925"/>
                    <a:pt x="7840" y="5933"/>
                  </a:cubicBezTo>
                  <a:cubicBezTo>
                    <a:pt x="7878" y="5938"/>
                    <a:pt x="7936" y="5954"/>
                    <a:pt x="7971" y="5968"/>
                  </a:cubicBezTo>
                  <a:cubicBezTo>
                    <a:pt x="8023" y="5990"/>
                    <a:pt x="8033" y="6002"/>
                    <a:pt x="8033" y="6043"/>
                  </a:cubicBezTo>
                  <a:cubicBezTo>
                    <a:pt x="8033" y="6098"/>
                    <a:pt x="8013" y="6116"/>
                    <a:pt x="7944" y="6121"/>
                  </a:cubicBezTo>
                  <a:cubicBezTo>
                    <a:pt x="7902" y="6124"/>
                    <a:pt x="7842" y="6179"/>
                    <a:pt x="7842" y="6213"/>
                  </a:cubicBezTo>
                  <a:cubicBezTo>
                    <a:pt x="7842" y="6220"/>
                    <a:pt x="7868" y="6242"/>
                    <a:pt x="7900" y="6264"/>
                  </a:cubicBezTo>
                  <a:cubicBezTo>
                    <a:pt x="7974" y="6314"/>
                    <a:pt x="8001" y="6383"/>
                    <a:pt x="7962" y="6423"/>
                  </a:cubicBezTo>
                  <a:cubicBezTo>
                    <a:pt x="7938" y="6446"/>
                    <a:pt x="7925" y="6448"/>
                    <a:pt x="7885" y="6433"/>
                  </a:cubicBezTo>
                  <a:cubicBezTo>
                    <a:pt x="7841" y="6416"/>
                    <a:pt x="7833" y="6419"/>
                    <a:pt x="7802" y="6462"/>
                  </a:cubicBezTo>
                  <a:cubicBezTo>
                    <a:pt x="7757" y="6523"/>
                    <a:pt x="7758" y="6537"/>
                    <a:pt x="7809" y="6571"/>
                  </a:cubicBezTo>
                  <a:cubicBezTo>
                    <a:pt x="7863" y="6606"/>
                    <a:pt x="7888" y="6653"/>
                    <a:pt x="7875" y="6694"/>
                  </a:cubicBezTo>
                  <a:cubicBezTo>
                    <a:pt x="7860" y="6741"/>
                    <a:pt x="7758" y="6740"/>
                    <a:pt x="7733" y="6694"/>
                  </a:cubicBezTo>
                  <a:cubicBezTo>
                    <a:pt x="7709" y="6649"/>
                    <a:pt x="7682" y="6653"/>
                    <a:pt x="7644" y="6704"/>
                  </a:cubicBezTo>
                  <a:cubicBezTo>
                    <a:pt x="7613" y="6746"/>
                    <a:pt x="7613" y="6748"/>
                    <a:pt x="7649" y="6826"/>
                  </a:cubicBezTo>
                  <a:cubicBezTo>
                    <a:pt x="7691" y="6915"/>
                    <a:pt x="7689" y="6973"/>
                    <a:pt x="7645" y="7000"/>
                  </a:cubicBezTo>
                  <a:cubicBezTo>
                    <a:pt x="7620" y="7015"/>
                    <a:pt x="7609" y="7012"/>
                    <a:pt x="7584" y="6981"/>
                  </a:cubicBezTo>
                  <a:cubicBezTo>
                    <a:pt x="7544" y="6933"/>
                    <a:pt x="7532" y="6934"/>
                    <a:pt x="7479" y="6990"/>
                  </a:cubicBezTo>
                  <a:cubicBezTo>
                    <a:pt x="7433" y="7038"/>
                    <a:pt x="7431" y="7044"/>
                    <a:pt x="7450" y="7111"/>
                  </a:cubicBezTo>
                  <a:cubicBezTo>
                    <a:pt x="7479" y="7210"/>
                    <a:pt x="7397" y="7268"/>
                    <a:pt x="7343" y="7186"/>
                  </a:cubicBezTo>
                  <a:cubicBezTo>
                    <a:pt x="7322" y="7153"/>
                    <a:pt x="7307" y="7147"/>
                    <a:pt x="7269" y="7154"/>
                  </a:cubicBezTo>
                  <a:cubicBezTo>
                    <a:pt x="7208" y="7166"/>
                    <a:pt x="7195" y="7146"/>
                    <a:pt x="7226" y="7086"/>
                  </a:cubicBezTo>
                  <a:cubicBezTo>
                    <a:pt x="7239" y="7061"/>
                    <a:pt x="7250" y="7027"/>
                    <a:pt x="7250" y="7012"/>
                  </a:cubicBezTo>
                  <a:cubicBezTo>
                    <a:pt x="7250" y="6996"/>
                    <a:pt x="7265" y="6967"/>
                    <a:pt x="7283" y="6948"/>
                  </a:cubicBezTo>
                  <a:cubicBezTo>
                    <a:pt x="7328" y="6900"/>
                    <a:pt x="7325" y="6877"/>
                    <a:pt x="7277" y="6877"/>
                  </a:cubicBezTo>
                  <a:cubicBezTo>
                    <a:pt x="7233" y="6877"/>
                    <a:pt x="7215" y="6907"/>
                    <a:pt x="7225" y="6960"/>
                  </a:cubicBezTo>
                  <a:cubicBezTo>
                    <a:pt x="7229" y="6983"/>
                    <a:pt x="7216" y="7006"/>
                    <a:pt x="7183" y="7030"/>
                  </a:cubicBezTo>
                  <a:cubicBezTo>
                    <a:pt x="7148" y="7056"/>
                    <a:pt x="7139" y="7073"/>
                    <a:pt x="7149" y="7092"/>
                  </a:cubicBezTo>
                  <a:cubicBezTo>
                    <a:pt x="7157" y="7107"/>
                    <a:pt x="7172" y="7162"/>
                    <a:pt x="7183" y="7215"/>
                  </a:cubicBezTo>
                  <a:cubicBezTo>
                    <a:pt x="7200" y="7299"/>
                    <a:pt x="7199" y="7318"/>
                    <a:pt x="7175" y="7354"/>
                  </a:cubicBezTo>
                  <a:cubicBezTo>
                    <a:pt x="7115" y="7446"/>
                    <a:pt x="7038" y="7371"/>
                    <a:pt x="7028" y="7211"/>
                  </a:cubicBezTo>
                  <a:cubicBezTo>
                    <a:pt x="7023" y="7135"/>
                    <a:pt x="7027" y="7121"/>
                    <a:pt x="7067" y="7087"/>
                  </a:cubicBezTo>
                  <a:cubicBezTo>
                    <a:pt x="7107" y="7054"/>
                    <a:pt x="7109" y="7047"/>
                    <a:pt x="7085" y="7033"/>
                  </a:cubicBezTo>
                  <a:cubicBezTo>
                    <a:pt x="7034" y="7002"/>
                    <a:pt x="6999" y="7025"/>
                    <a:pt x="7003" y="7086"/>
                  </a:cubicBezTo>
                  <a:cubicBezTo>
                    <a:pt x="7005" y="7120"/>
                    <a:pt x="6995" y="7154"/>
                    <a:pt x="6978" y="7174"/>
                  </a:cubicBezTo>
                  <a:cubicBezTo>
                    <a:pt x="6962" y="7192"/>
                    <a:pt x="6946" y="7221"/>
                    <a:pt x="6942" y="7240"/>
                  </a:cubicBezTo>
                  <a:cubicBezTo>
                    <a:pt x="6939" y="7259"/>
                    <a:pt x="6928" y="7289"/>
                    <a:pt x="6919" y="7305"/>
                  </a:cubicBezTo>
                  <a:cubicBezTo>
                    <a:pt x="6901" y="7340"/>
                    <a:pt x="6900" y="7345"/>
                    <a:pt x="6900" y="7402"/>
                  </a:cubicBezTo>
                  <a:cubicBezTo>
                    <a:pt x="6900" y="7455"/>
                    <a:pt x="6826" y="7508"/>
                    <a:pt x="6787" y="7483"/>
                  </a:cubicBezTo>
                  <a:cubicBezTo>
                    <a:pt x="6755" y="7463"/>
                    <a:pt x="6714" y="7325"/>
                    <a:pt x="6712" y="7231"/>
                  </a:cubicBezTo>
                  <a:cubicBezTo>
                    <a:pt x="6711" y="7209"/>
                    <a:pt x="6712" y="7209"/>
                    <a:pt x="6647" y="7203"/>
                  </a:cubicBezTo>
                  <a:cubicBezTo>
                    <a:pt x="6608" y="7200"/>
                    <a:pt x="6604" y="7203"/>
                    <a:pt x="6617" y="7229"/>
                  </a:cubicBezTo>
                  <a:cubicBezTo>
                    <a:pt x="6644" y="7278"/>
                    <a:pt x="6634" y="7348"/>
                    <a:pt x="6586" y="7435"/>
                  </a:cubicBezTo>
                  <a:cubicBezTo>
                    <a:pt x="6547" y="7507"/>
                    <a:pt x="6534" y="7519"/>
                    <a:pt x="6491" y="7519"/>
                  </a:cubicBezTo>
                  <a:cubicBezTo>
                    <a:pt x="6444" y="7519"/>
                    <a:pt x="6441" y="7515"/>
                    <a:pt x="6436" y="7437"/>
                  </a:cubicBezTo>
                  <a:cubicBezTo>
                    <a:pt x="6433" y="7387"/>
                    <a:pt x="6418" y="7338"/>
                    <a:pt x="6399" y="7314"/>
                  </a:cubicBezTo>
                  <a:cubicBezTo>
                    <a:pt x="6381" y="7291"/>
                    <a:pt x="6367" y="7260"/>
                    <a:pt x="6367" y="7244"/>
                  </a:cubicBezTo>
                  <a:cubicBezTo>
                    <a:pt x="6367" y="7228"/>
                    <a:pt x="6352" y="7199"/>
                    <a:pt x="6334" y="7178"/>
                  </a:cubicBezTo>
                  <a:lnTo>
                    <a:pt x="6302" y="7140"/>
                  </a:lnTo>
                  <a:lnTo>
                    <a:pt x="6311" y="7205"/>
                  </a:lnTo>
                  <a:cubicBezTo>
                    <a:pt x="6317" y="7240"/>
                    <a:pt x="6328" y="7282"/>
                    <a:pt x="6336" y="7298"/>
                  </a:cubicBezTo>
                  <a:cubicBezTo>
                    <a:pt x="6348" y="7320"/>
                    <a:pt x="6335" y="7344"/>
                    <a:pt x="6281" y="7403"/>
                  </a:cubicBezTo>
                  <a:cubicBezTo>
                    <a:pt x="6223" y="7466"/>
                    <a:pt x="6202" y="7478"/>
                    <a:pt x="6160" y="7474"/>
                  </a:cubicBezTo>
                  <a:cubicBezTo>
                    <a:pt x="6117" y="7470"/>
                    <a:pt x="6109" y="7462"/>
                    <a:pt x="6111" y="7427"/>
                  </a:cubicBezTo>
                  <a:cubicBezTo>
                    <a:pt x="6112" y="7404"/>
                    <a:pt x="6118" y="7370"/>
                    <a:pt x="6123" y="7352"/>
                  </a:cubicBezTo>
                  <a:cubicBezTo>
                    <a:pt x="6131" y="7328"/>
                    <a:pt x="6121" y="7310"/>
                    <a:pt x="6092" y="7289"/>
                  </a:cubicBezTo>
                  <a:cubicBezTo>
                    <a:pt x="6051" y="7260"/>
                    <a:pt x="6050" y="7260"/>
                    <a:pt x="5965" y="7327"/>
                  </a:cubicBezTo>
                  <a:cubicBezTo>
                    <a:pt x="5879" y="7395"/>
                    <a:pt x="5844" y="7406"/>
                    <a:pt x="5800" y="7378"/>
                  </a:cubicBezTo>
                  <a:cubicBezTo>
                    <a:pt x="5780" y="7365"/>
                    <a:pt x="5779" y="7353"/>
                    <a:pt x="5795" y="7310"/>
                  </a:cubicBezTo>
                  <a:cubicBezTo>
                    <a:pt x="5810" y="7269"/>
                    <a:pt x="5809" y="7247"/>
                    <a:pt x="5790" y="7201"/>
                  </a:cubicBezTo>
                  <a:cubicBezTo>
                    <a:pt x="5777" y="7170"/>
                    <a:pt x="5772" y="7143"/>
                    <a:pt x="5779" y="7142"/>
                  </a:cubicBezTo>
                  <a:cubicBezTo>
                    <a:pt x="5786" y="7142"/>
                    <a:pt x="5808" y="7139"/>
                    <a:pt x="5828" y="7137"/>
                  </a:cubicBezTo>
                  <a:cubicBezTo>
                    <a:pt x="5850" y="7134"/>
                    <a:pt x="5860" y="7140"/>
                    <a:pt x="5856" y="7153"/>
                  </a:cubicBezTo>
                  <a:cubicBezTo>
                    <a:pt x="5844" y="7183"/>
                    <a:pt x="5884" y="7202"/>
                    <a:pt x="5901" y="7176"/>
                  </a:cubicBezTo>
                  <a:cubicBezTo>
                    <a:pt x="5910" y="7160"/>
                    <a:pt x="5902" y="7144"/>
                    <a:pt x="5874" y="7126"/>
                  </a:cubicBezTo>
                  <a:cubicBezTo>
                    <a:pt x="5851" y="7112"/>
                    <a:pt x="5837" y="7095"/>
                    <a:pt x="5842" y="7090"/>
                  </a:cubicBezTo>
                  <a:cubicBezTo>
                    <a:pt x="5847" y="7085"/>
                    <a:pt x="5839" y="7077"/>
                    <a:pt x="5825" y="7071"/>
                  </a:cubicBezTo>
                  <a:cubicBezTo>
                    <a:pt x="5809" y="7065"/>
                    <a:pt x="5803" y="7068"/>
                    <a:pt x="5808" y="7077"/>
                  </a:cubicBezTo>
                  <a:cubicBezTo>
                    <a:pt x="5814" y="7086"/>
                    <a:pt x="5810" y="7094"/>
                    <a:pt x="5800" y="7094"/>
                  </a:cubicBezTo>
                  <a:cubicBezTo>
                    <a:pt x="5790" y="7094"/>
                    <a:pt x="5785" y="7100"/>
                    <a:pt x="5790" y="7108"/>
                  </a:cubicBezTo>
                  <a:cubicBezTo>
                    <a:pt x="5795" y="7116"/>
                    <a:pt x="5778" y="7132"/>
                    <a:pt x="5754" y="7145"/>
                  </a:cubicBezTo>
                  <a:cubicBezTo>
                    <a:pt x="5729" y="7158"/>
                    <a:pt x="5690" y="7181"/>
                    <a:pt x="5669" y="7197"/>
                  </a:cubicBezTo>
                  <a:cubicBezTo>
                    <a:pt x="5591" y="7255"/>
                    <a:pt x="5510" y="7220"/>
                    <a:pt x="5529" y="7137"/>
                  </a:cubicBezTo>
                  <a:cubicBezTo>
                    <a:pt x="5534" y="7118"/>
                    <a:pt x="5565" y="7077"/>
                    <a:pt x="5598" y="7047"/>
                  </a:cubicBezTo>
                  <a:cubicBezTo>
                    <a:pt x="5631" y="7016"/>
                    <a:pt x="5649" y="6996"/>
                    <a:pt x="5637" y="7002"/>
                  </a:cubicBezTo>
                  <a:cubicBezTo>
                    <a:pt x="5625" y="7008"/>
                    <a:pt x="5596" y="7001"/>
                    <a:pt x="5572" y="6985"/>
                  </a:cubicBezTo>
                  <a:cubicBezTo>
                    <a:pt x="5531" y="6958"/>
                    <a:pt x="5524" y="6958"/>
                    <a:pt x="5438" y="6988"/>
                  </a:cubicBezTo>
                  <a:lnTo>
                    <a:pt x="5347" y="7018"/>
                  </a:lnTo>
                  <a:lnTo>
                    <a:pt x="5315" y="6979"/>
                  </a:lnTo>
                  <a:cubicBezTo>
                    <a:pt x="5274" y="6928"/>
                    <a:pt x="5275" y="6923"/>
                    <a:pt x="5331" y="6863"/>
                  </a:cubicBezTo>
                  <a:cubicBezTo>
                    <a:pt x="5365" y="6826"/>
                    <a:pt x="5388" y="6815"/>
                    <a:pt x="5414" y="6822"/>
                  </a:cubicBezTo>
                  <a:cubicBezTo>
                    <a:pt x="5457" y="6833"/>
                    <a:pt x="5463" y="6798"/>
                    <a:pt x="5421" y="6782"/>
                  </a:cubicBezTo>
                  <a:cubicBezTo>
                    <a:pt x="5405" y="6776"/>
                    <a:pt x="5381" y="6760"/>
                    <a:pt x="5368" y="6748"/>
                  </a:cubicBezTo>
                  <a:cubicBezTo>
                    <a:pt x="5352" y="6731"/>
                    <a:pt x="5323" y="6728"/>
                    <a:pt x="5268" y="6735"/>
                  </a:cubicBezTo>
                  <a:cubicBezTo>
                    <a:pt x="5109" y="6757"/>
                    <a:pt x="5039" y="6669"/>
                    <a:pt x="5167" y="6607"/>
                  </a:cubicBezTo>
                  <a:cubicBezTo>
                    <a:pt x="5199" y="6591"/>
                    <a:pt x="5216" y="6578"/>
                    <a:pt x="5205" y="6578"/>
                  </a:cubicBezTo>
                  <a:cubicBezTo>
                    <a:pt x="5193" y="6577"/>
                    <a:pt x="5178" y="6553"/>
                    <a:pt x="5170" y="6523"/>
                  </a:cubicBezTo>
                  <a:cubicBezTo>
                    <a:pt x="5160" y="6482"/>
                    <a:pt x="5146" y="6468"/>
                    <a:pt x="5114" y="6464"/>
                  </a:cubicBezTo>
                  <a:cubicBezTo>
                    <a:pt x="5090" y="6461"/>
                    <a:pt x="5053" y="6440"/>
                    <a:pt x="5032" y="6417"/>
                  </a:cubicBezTo>
                  <a:lnTo>
                    <a:pt x="4993" y="6376"/>
                  </a:lnTo>
                  <a:lnTo>
                    <a:pt x="5031" y="6339"/>
                  </a:lnTo>
                  <a:cubicBezTo>
                    <a:pt x="5062" y="6308"/>
                    <a:pt x="5086" y="6302"/>
                    <a:pt x="5191" y="6302"/>
                  </a:cubicBezTo>
                  <a:lnTo>
                    <a:pt x="5315" y="6302"/>
                  </a:lnTo>
                  <a:lnTo>
                    <a:pt x="5270" y="6265"/>
                  </a:lnTo>
                  <a:cubicBezTo>
                    <a:pt x="5237" y="6237"/>
                    <a:pt x="5211" y="6229"/>
                    <a:pt x="5172" y="6236"/>
                  </a:cubicBezTo>
                  <a:cubicBezTo>
                    <a:pt x="5129" y="6243"/>
                    <a:pt x="5117" y="6238"/>
                    <a:pt x="5108" y="6210"/>
                  </a:cubicBezTo>
                  <a:cubicBezTo>
                    <a:pt x="5102" y="6189"/>
                    <a:pt x="5066" y="6161"/>
                    <a:pt x="5023" y="6143"/>
                  </a:cubicBezTo>
                  <a:cubicBezTo>
                    <a:pt x="4983" y="6126"/>
                    <a:pt x="4949" y="6106"/>
                    <a:pt x="4949" y="6099"/>
                  </a:cubicBezTo>
                  <a:cubicBezTo>
                    <a:pt x="4948" y="6091"/>
                    <a:pt x="4945" y="6073"/>
                    <a:pt x="4942" y="6057"/>
                  </a:cubicBezTo>
                  <a:cubicBezTo>
                    <a:pt x="4934" y="6018"/>
                    <a:pt x="4972" y="5991"/>
                    <a:pt x="5028" y="5995"/>
                  </a:cubicBezTo>
                  <a:cubicBezTo>
                    <a:pt x="5054" y="5997"/>
                    <a:pt x="5110" y="5998"/>
                    <a:pt x="5153" y="5996"/>
                  </a:cubicBezTo>
                  <a:cubicBezTo>
                    <a:pt x="5228" y="5994"/>
                    <a:pt x="5248" y="5978"/>
                    <a:pt x="5258" y="5910"/>
                  </a:cubicBezTo>
                  <a:cubicBezTo>
                    <a:pt x="5259" y="5906"/>
                    <a:pt x="5273" y="5882"/>
                    <a:pt x="5289" y="5857"/>
                  </a:cubicBezTo>
                  <a:cubicBezTo>
                    <a:pt x="5313" y="5822"/>
                    <a:pt x="5315" y="5805"/>
                    <a:pt x="5301" y="5778"/>
                  </a:cubicBezTo>
                  <a:cubicBezTo>
                    <a:pt x="5277" y="5735"/>
                    <a:pt x="5213" y="5730"/>
                    <a:pt x="5228" y="5773"/>
                  </a:cubicBezTo>
                  <a:cubicBezTo>
                    <a:pt x="5234" y="5789"/>
                    <a:pt x="5249" y="5815"/>
                    <a:pt x="5262" y="5830"/>
                  </a:cubicBezTo>
                  <a:cubicBezTo>
                    <a:pt x="5283" y="5855"/>
                    <a:pt x="5282" y="5861"/>
                    <a:pt x="5247" y="5883"/>
                  </a:cubicBezTo>
                  <a:cubicBezTo>
                    <a:pt x="5193" y="5918"/>
                    <a:pt x="5054" y="5927"/>
                    <a:pt x="5075" y="5894"/>
                  </a:cubicBezTo>
                  <a:cubicBezTo>
                    <a:pt x="5089" y="5871"/>
                    <a:pt x="5046" y="5810"/>
                    <a:pt x="5015" y="5810"/>
                  </a:cubicBezTo>
                  <a:cubicBezTo>
                    <a:pt x="4974" y="5810"/>
                    <a:pt x="4947" y="5769"/>
                    <a:pt x="4953" y="5716"/>
                  </a:cubicBezTo>
                  <a:cubicBezTo>
                    <a:pt x="4960" y="5658"/>
                    <a:pt x="4996" y="5649"/>
                    <a:pt x="5074" y="5686"/>
                  </a:cubicBezTo>
                  <a:cubicBezTo>
                    <a:pt x="5139" y="5717"/>
                    <a:pt x="5183" y="5710"/>
                    <a:pt x="5183" y="5668"/>
                  </a:cubicBezTo>
                  <a:cubicBezTo>
                    <a:pt x="5183" y="5654"/>
                    <a:pt x="5189" y="5645"/>
                    <a:pt x="5196" y="5650"/>
                  </a:cubicBezTo>
                  <a:cubicBezTo>
                    <a:pt x="5203" y="5654"/>
                    <a:pt x="5223" y="5647"/>
                    <a:pt x="5241" y="5634"/>
                  </a:cubicBezTo>
                  <a:cubicBezTo>
                    <a:pt x="5259" y="5621"/>
                    <a:pt x="5268" y="5609"/>
                    <a:pt x="5262" y="5608"/>
                  </a:cubicBezTo>
                  <a:cubicBezTo>
                    <a:pt x="5221" y="5601"/>
                    <a:pt x="5205" y="5605"/>
                    <a:pt x="5179" y="5632"/>
                  </a:cubicBezTo>
                  <a:cubicBezTo>
                    <a:pt x="5139" y="5672"/>
                    <a:pt x="5112" y="5651"/>
                    <a:pt x="5121" y="5588"/>
                  </a:cubicBezTo>
                  <a:cubicBezTo>
                    <a:pt x="5127" y="5547"/>
                    <a:pt x="5119" y="5527"/>
                    <a:pt x="5080" y="5490"/>
                  </a:cubicBezTo>
                  <a:cubicBezTo>
                    <a:pt x="5052" y="5465"/>
                    <a:pt x="5033" y="5432"/>
                    <a:pt x="5036" y="5415"/>
                  </a:cubicBezTo>
                  <a:cubicBezTo>
                    <a:pt x="5045" y="5372"/>
                    <a:pt x="5123" y="5349"/>
                    <a:pt x="5172" y="5376"/>
                  </a:cubicBezTo>
                  <a:cubicBezTo>
                    <a:pt x="5207" y="5394"/>
                    <a:pt x="5217" y="5393"/>
                    <a:pt x="5248" y="5367"/>
                  </a:cubicBezTo>
                  <a:cubicBezTo>
                    <a:pt x="5267" y="5350"/>
                    <a:pt x="5283" y="5330"/>
                    <a:pt x="5283" y="5322"/>
                  </a:cubicBezTo>
                  <a:cubicBezTo>
                    <a:pt x="5283" y="5314"/>
                    <a:pt x="5256" y="5265"/>
                    <a:pt x="5222" y="5213"/>
                  </a:cubicBezTo>
                  <a:cubicBezTo>
                    <a:pt x="5188" y="5161"/>
                    <a:pt x="5159" y="5117"/>
                    <a:pt x="5158" y="5114"/>
                  </a:cubicBezTo>
                  <a:cubicBezTo>
                    <a:pt x="5139" y="5084"/>
                    <a:pt x="5017" y="5269"/>
                    <a:pt x="5017" y="5328"/>
                  </a:cubicBezTo>
                  <a:cubicBezTo>
                    <a:pt x="5017" y="5338"/>
                    <a:pt x="4998" y="5365"/>
                    <a:pt x="4975" y="5390"/>
                  </a:cubicBezTo>
                  <a:cubicBezTo>
                    <a:pt x="4952" y="5415"/>
                    <a:pt x="4933" y="5452"/>
                    <a:pt x="4933" y="5472"/>
                  </a:cubicBezTo>
                  <a:cubicBezTo>
                    <a:pt x="4933" y="5493"/>
                    <a:pt x="4918" y="5549"/>
                    <a:pt x="4899" y="5597"/>
                  </a:cubicBezTo>
                  <a:cubicBezTo>
                    <a:pt x="4880" y="5646"/>
                    <a:pt x="4864" y="5719"/>
                    <a:pt x="4863" y="5760"/>
                  </a:cubicBezTo>
                  <a:cubicBezTo>
                    <a:pt x="4863" y="5874"/>
                    <a:pt x="4837" y="5942"/>
                    <a:pt x="4792" y="5954"/>
                  </a:cubicBezTo>
                  <a:cubicBezTo>
                    <a:pt x="4745" y="5965"/>
                    <a:pt x="4681" y="5948"/>
                    <a:pt x="4658" y="5916"/>
                  </a:cubicBezTo>
                  <a:cubicBezTo>
                    <a:pt x="4649" y="5903"/>
                    <a:pt x="4620" y="5889"/>
                    <a:pt x="4594" y="5884"/>
                  </a:cubicBezTo>
                  <a:cubicBezTo>
                    <a:pt x="4555" y="5877"/>
                    <a:pt x="4548" y="5881"/>
                    <a:pt x="4556" y="5903"/>
                  </a:cubicBezTo>
                  <a:cubicBezTo>
                    <a:pt x="4562" y="5918"/>
                    <a:pt x="4567" y="5933"/>
                    <a:pt x="4567" y="5937"/>
                  </a:cubicBezTo>
                  <a:cubicBezTo>
                    <a:pt x="4567" y="5941"/>
                    <a:pt x="4578" y="5944"/>
                    <a:pt x="4591" y="5944"/>
                  </a:cubicBezTo>
                  <a:cubicBezTo>
                    <a:pt x="4639" y="5944"/>
                    <a:pt x="4867" y="6207"/>
                    <a:pt x="4867" y="6263"/>
                  </a:cubicBezTo>
                  <a:cubicBezTo>
                    <a:pt x="4867" y="6280"/>
                    <a:pt x="4883" y="6339"/>
                    <a:pt x="4902" y="6395"/>
                  </a:cubicBezTo>
                  <a:lnTo>
                    <a:pt x="4937" y="6497"/>
                  </a:lnTo>
                  <a:lnTo>
                    <a:pt x="4902" y="6664"/>
                  </a:lnTo>
                  <a:cubicBezTo>
                    <a:pt x="4859" y="6863"/>
                    <a:pt x="4812" y="6950"/>
                    <a:pt x="4685" y="7062"/>
                  </a:cubicBezTo>
                  <a:cubicBezTo>
                    <a:pt x="4568" y="7165"/>
                    <a:pt x="4438" y="7227"/>
                    <a:pt x="4340" y="7227"/>
                  </a:cubicBezTo>
                  <a:cubicBezTo>
                    <a:pt x="4299" y="7227"/>
                    <a:pt x="4190" y="7245"/>
                    <a:pt x="4096" y="7267"/>
                  </a:cubicBezTo>
                  <a:cubicBezTo>
                    <a:pt x="4002" y="7288"/>
                    <a:pt x="3846" y="7311"/>
                    <a:pt x="3750" y="7316"/>
                  </a:cubicBezTo>
                  <a:cubicBezTo>
                    <a:pt x="3654" y="7322"/>
                    <a:pt x="3530" y="7338"/>
                    <a:pt x="3475" y="7353"/>
                  </a:cubicBezTo>
                  <a:cubicBezTo>
                    <a:pt x="3420" y="7367"/>
                    <a:pt x="3307" y="7383"/>
                    <a:pt x="3225" y="7388"/>
                  </a:cubicBezTo>
                  <a:cubicBezTo>
                    <a:pt x="3142" y="7392"/>
                    <a:pt x="3022" y="7408"/>
                    <a:pt x="2958" y="7421"/>
                  </a:cubicBezTo>
                  <a:cubicBezTo>
                    <a:pt x="2894" y="7435"/>
                    <a:pt x="2759" y="7453"/>
                    <a:pt x="2658" y="7461"/>
                  </a:cubicBezTo>
                  <a:cubicBezTo>
                    <a:pt x="2557" y="7468"/>
                    <a:pt x="2419" y="7487"/>
                    <a:pt x="2350" y="7501"/>
                  </a:cubicBezTo>
                  <a:cubicBezTo>
                    <a:pt x="2281" y="7516"/>
                    <a:pt x="2161" y="7532"/>
                    <a:pt x="2083" y="7536"/>
                  </a:cubicBezTo>
                  <a:cubicBezTo>
                    <a:pt x="2005" y="7541"/>
                    <a:pt x="1908" y="7549"/>
                    <a:pt x="1867" y="7554"/>
                  </a:cubicBezTo>
                  <a:cubicBezTo>
                    <a:pt x="1825" y="7559"/>
                    <a:pt x="1788" y="7564"/>
                    <a:pt x="1783" y="7564"/>
                  </a:cubicBezTo>
                  <a:cubicBezTo>
                    <a:pt x="1779" y="7564"/>
                    <a:pt x="1771" y="7569"/>
                    <a:pt x="1767" y="7575"/>
                  </a:cubicBezTo>
                  <a:cubicBezTo>
                    <a:pt x="1762" y="7581"/>
                    <a:pt x="1728" y="7581"/>
                    <a:pt x="1692" y="7574"/>
                  </a:cubicBezTo>
                  <a:close/>
                  <a:moveTo>
                    <a:pt x="6197" y="7223"/>
                  </a:moveTo>
                  <a:cubicBezTo>
                    <a:pt x="6194" y="7203"/>
                    <a:pt x="6178" y="7183"/>
                    <a:pt x="6161" y="7180"/>
                  </a:cubicBezTo>
                  <a:cubicBezTo>
                    <a:pt x="6140" y="7176"/>
                    <a:pt x="6133" y="7183"/>
                    <a:pt x="6136" y="7205"/>
                  </a:cubicBezTo>
                  <a:cubicBezTo>
                    <a:pt x="6147" y="7264"/>
                    <a:pt x="6205" y="7282"/>
                    <a:pt x="6197" y="7223"/>
                  </a:cubicBezTo>
                  <a:close/>
                  <a:moveTo>
                    <a:pt x="6574" y="7175"/>
                  </a:moveTo>
                  <a:cubicBezTo>
                    <a:pt x="6569" y="7167"/>
                    <a:pt x="6547" y="7160"/>
                    <a:pt x="6525" y="7160"/>
                  </a:cubicBezTo>
                  <a:cubicBezTo>
                    <a:pt x="6479" y="7160"/>
                    <a:pt x="6449" y="7223"/>
                    <a:pt x="6485" y="7245"/>
                  </a:cubicBezTo>
                  <a:cubicBezTo>
                    <a:pt x="6511" y="7261"/>
                    <a:pt x="6588" y="7198"/>
                    <a:pt x="6574" y="7175"/>
                  </a:cubicBezTo>
                  <a:close/>
                  <a:moveTo>
                    <a:pt x="10924" y="7209"/>
                  </a:moveTo>
                  <a:cubicBezTo>
                    <a:pt x="10908" y="7191"/>
                    <a:pt x="10886" y="7184"/>
                    <a:pt x="10869" y="7190"/>
                  </a:cubicBezTo>
                  <a:cubicBezTo>
                    <a:pt x="10844" y="7200"/>
                    <a:pt x="10844" y="7202"/>
                    <a:pt x="10871" y="7207"/>
                  </a:cubicBezTo>
                  <a:cubicBezTo>
                    <a:pt x="10887" y="7210"/>
                    <a:pt x="10900" y="7219"/>
                    <a:pt x="10900" y="7225"/>
                  </a:cubicBezTo>
                  <a:cubicBezTo>
                    <a:pt x="10900" y="7232"/>
                    <a:pt x="10911" y="7238"/>
                    <a:pt x="10925" y="7238"/>
                  </a:cubicBezTo>
                  <a:cubicBezTo>
                    <a:pt x="10947" y="7238"/>
                    <a:pt x="10947" y="7234"/>
                    <a:pt x="10924" y="7209"/>
                  </a:cubicBezTo>
                  <a:close/>
                  <a:moveTo>
                    <a:pt x="11450" y="7194"/>
                  </a:moveTo>
                  <a:cubicBezTo>
                    <a:pt x="11450" y="7185"/>
                    <a:pt x="11439" y="7182"/>
                    <a:pt x="11425" y="7188"/>
                  </a:cubicBezTo>
                  <a:cubicBezTo>
                    <a:pt x="11411" y="7193"/>
                    <a:pt x="11400" y="7200"/>
                    <a:pt x="11400" y="7204"/>
                  </a:cubicBezTo>
                  <a:cubicBezTo>
                    <a:pt x="11400" y="7207"/>
                    <a:pt x="11411" y="7210"/>
                    <a:pt x="11425" y="7210"/>
                  </a:cubicBezTo>
                  <a:cubicBezTo>
                    <a:pt x="11439" y="7210"/>
                    <a:pt x="11450" y="7203"/>
                    <a:pt x="11450" y="7194"/>
                  </a:cubicBezTo>
                  <a:close/>
                  <a:moveTo>
                    <a:pt x="6867" y="7127"/>
                  </a:moveTo>
                  <a:cubicBezTo>
                    <a:pt x="6846" y="7088"/>
                    <a:pt x="6812" y="7084"/>
                    <a:pt x="6785" y="7117"/>
                  </a:cubicBezTo>
                  <a:cubicBezTo>
                    <a:pt x="6763" y="7144"/>
                    <a:pt x="6782" y="7157"/>
                    <a:pt x="6846" y="7159"/>
                  </a:cubicBezTo>
                  <a:cubicBezTo>
                    <a:pt x="6879" y="7160"/>
                    <a:pt x="6882" y="7156"/>
                    <a:pt x="6867" y="7127"/>
                  </a:cubicBezTo>
                  <a:close/>
                  <a:moveTo>
                    <a:pt x="6283" y="7126"/>
                  </a:moveTo>
                  <a:cubicBezTo>
                    <a:pt x="6283" y="7116"/>
                    <a:pt x="6276" y="7113"/>
                    <a:pt x="6267" y="7119"/>
                  </a:cubicBezTo>
                  <a:cubicBezTo>
                    <a:pt x="6257" y="7124"/>
                    <a:pt x="6250" y="7132"/>
                    <a:pt x="6250" y="7136"/>
                  </a:cubicBezTo>
                  <a:cubicBezTo>
                    <a:pt x="6250" y="7140"/>
                    <a:pt x="6257" y="7144"/>
                    <a:pt x="6267" y="7144"/>
                  </a:cubicBezTo>
                  <a:cubicBezTo>
                    <a:pt x="6276" y="7144"/>
                    <a:pt x="6283" y="7136"/>
                    <a:pt x="6283" y="7126"/>
                  </a:cubicBezTo>
                  <a:close/>
                  <a:moveTo>
                    <a:pt x="10750" y="7120"/>
                  </a:moveTo>
                  <a:cubicBezTo>
                    <a:pt x="10750" y="7106"/>
                    <a:pt x="10698" y="7060"/>
                    <a:pt x="10682" y="7060"/>
                  </a:cubicBezTo>
                  <a:cubicBezTo>
                    <a:pt x="10673" y="7060"/>
                    <a:pt x="10676" y="7075"/>
                    <a:pt x="10687" y="7094"/>
                  </a:cubicBezTo>
                  <a:cubicBezTo>
                    <a:pt x="10705" y="7122"/>
                    <a:pt x="10750" y="7141"/>
                    <a:pt x="10750" y="7120"/>
                  </a:cubicBezTo>
                  <a:close/>
                  <a:moveTo>
                    <a:pt x="6037" y="7096"/>
                  </a:moveTo>
                  <a:cubicBezTo>
                    <a:pt x="6053" y="7093"/>
                    <a:pt x="6034" y="7044"/>
                    <a:pt x="6017" y="7044"/>
                  </a:cubicBezTo>
                  <a:cubicBezTo>
                    <a:pt x="6010" y="7044"/>
                    <a:pt x="5987" y="7058"/>
                    <a:pt x="5966" y="7075"/>
                  </a:cubicBezTo>
                  <a:lnTo>
                    <a:pt x="5927" y="7105"/>
                  </a:lnTo>
                  <a:lnTo>
                    <a:pt x="5976" y="7102"/>
                  </a:lnTo>
                  <a:cubicBezTo>
                    <a:pt x="6003" y="7100"/>
                    <a:pt x="6030" y="7098"/>
                    <a:pt x="6037" y="7096"/>
                  </a:cubicBezTo>
                  <a:close/>
                  <a:moveTo>
                    <a:pt x="11344" y="7044"/>
                  </a:moveTo>
                  <a:cubicBezTo>
                    <a:pt x="11510" y="6944"/>
                    <a:pt x="11582" y="6832"/>
                    <a:pt x="11595" y="6653"/>
                  </a:cubicBezTo>
                  <a:cubicBezTo>
                    <a:pt x="11603" y="6545"/>
                    <a:pt x="11600" y="6522"/>
                    <a:pt x="11566" y="6466"/>
                  </a:cubicBezTo>
                  <a:cubicBezTo>
                    <a:pt x="11466" y="6299"/>
                    <a:pt x="11307" y="6194"/>
                    <a:pt x="11153" y="6194"/>
                  </a:cubicBezTo>
                  <a:cubicBezTo>
                    <a:pt x="10987" y="6194"/>
                    <a:pt x="10814" y="6310"/>
                    <a:pt x="10742" y="6471"/>
                  </a:cubicBezTo>
                  <a:cubicBezTo>
                    <a:pt x="10676" y="6618"/>
                    <a:pt x="10675" y="6671"/>
                    <a:pt x="10733" y="6795"/>
                  </a:cubicBezTo>
                  <a:cubicBezTo>
                    <a:pt x="10789" y="6917"/>
                    <a:pt x="10842" y="6974"/>
                    <a:pt x="10961" y="7046"/>
                  </a:cubicBezTo>
                  <a:cubicBezTo>
                    <a:pt x="11034" y="7089"/>
                    <a:pt x="11053" y="7094"/>
                    <a:pt x="11160" y="7088"/>
                  </a:cubicBezTo>
                  <a:cubicBezTo>
                    <a:pt x="11247" y="7084"/>
                    <a:pt x="11297" y="7072"/>
                    <a:pt x="11344" y="7044"/>
                  </a:cubicBezTo>
                  <a:close/>
                  <a:moveTo>
                    <a:pt x="11029" y="6990"/>
                  </a:moveTo>
                  <a:cubicBezTo>
                    <a:pt x="11017" y="6955"/>
                    <a:pt x="11034" y="6927"/>
                    <a:pt x="11069" y="6927"/>
                  </a:cubicBezTo>
                  <a:cubicBezTo>
                    <a:pt x="11109" y="6927"/>
                    <a:pt x="11130" y="6975"/>
                    <a:pt x="11098" y="6995"/>
                  </a:cubicBezTo>
                  <a:cubicBezTo>
                    <a:pt x="11065" y="7016"/>
                    <a:pt x="11038" y="7014"/>
                    <a:pt x="11029" y="6990"/>
                  </a:cubicBezTo>
                  <a:close/>
                  <a:moveTo>
                    <a:pt x="11350" y="6877"/>
                  </a:moveTo>
                  <a:cubicBezTo>
                    <a:pt x="11350" y="6868"/>
                    <a:pt x="11361" y="6860"/>
                    <a:pt x="11375" y="6860"/>
                  </a:cubicBezTo>
                  <a:cubicBezTo>
                    <a:pt x="11389" y="6860"/>
                    <a:pt x="11400" y="6868"/>
                    <a:pt x="11400" y="6877"/>
                  </a:cubicBezTo>
                  <a:cubicBezTo>
                    <a:pt x="11400" y="6886"/>
                    <a:pt x="11389" y="6894"/>
                    <a:pt x="11375" y="6894"/>
                  </a:cubicBezTo>
                  <a:cubicBezTo>
                    <a:pt x="11361" y="6894"/>
                    <a:pt x="11350" y="6886"/>
                    <a:pt x="11350" y="6877"/>
                  </a:cubicBezTo>
                  <a:close/>
                  <a:moveTo>
                    <a:pt x="11089" y="6704"/>
                  </a:moveTo>
                  <a:cubicBezTo>
                    <a:pt x="11048" y="6669"/>
                    <a:pt x="11044" y="6658"/>
                    <a:pt x="11059" y="6617"/>
                  </a:cubicBezTo>
                  <a:cubicBezTo>
                    <a:pt x="11081" y="6553"/>
                    <a:pt x="11152" y="6536"/>
                    <a:pt x="11208" y="6580"/>
                  </a:cubicBezTo>
                  <a:cubicBezTo>
                    <a:pt x="11261" y="6621"/>
                    <a:pt x="11261" y="6651"/>
                    <a:pt x="11209" y="6703"/>
                  </a:cubicBezTo>
                  <a:cubicBezTo>
                    <a:pt x="11158" y="6754"/>
                    <a:pt x="11147" y="6754"/>
                    <a:pt x="11089" y="6704"/>
                  </a:cubicBezTo>
                  <a:close/>
                  <a:moveTo>
                    <a:pt x="11440" y="6603"/>
                  </a:moveTo>
                  <a:cubicBezTo>
                    <a:pt x="11425" y="6564"/>
                    <a:pt x="11440" y="6519"/>
                    <a:pt x="11470" y="6514"/>
                  </a:cubicBezTo>
                  <a:cubicBezTo>
                    <a:pt x="11501" y="6508"/>
                    <a:pt x="11529" y="6577"/>
                    <a:pt x="11509" y="6609"/>
                  </a:cubicBezTo>
                  <a:cubicBezTo>
                    <a:pt x="11493" y="6635"/>
                    <a:pt x="11450" y="6631"/>
                    <a:pt x="11440" y="6603"/>
                  </a:cubicBezTo>
                  <a:close/>
                  <a:moveTo>
                    <a:pt x="10908" y="6427"/>
                  </a:moveTo>
                  <a:cubicBezTo>
                    <a:pt x="10903" y="6418"/>
                    <a:pt x="10903" y="6395"/>
                    <a:pt x="10909" y="6376"/>
                  </a:cubicBezTo>
                  <a:cubicBezTo>
                    <a:pt x="10921" y="6336"/>
                    <a:pt x="10972" y="6339"/>
                    <a:pt x="10980" y="6380"/>
                  </a:cubicBezTo>
                  <a:cubicBezTo>
                    <a:pt x="10986" y="6413"/>
                    <a:pt x="10924" y="6453"/>
                    <a:pt x="10908" y="6427"/>
                  </a:cubicBezTo>
                  <a:close/>
                  <a:moveTo>
                    <a:pt x="11644" y="7066"/>
                  </a:moveTo>
                  <a:cubicBezTo>
                    <a:pt x="11644" y="7054"/>
                    <a:pt x="11643" y="7044"/>
                    <a:pt x="11641" y="7044"/>
                  </a:cubicBezTo>
                  <a:cubicBezTo>
                    <a:pt x="11639" y="7044"/>
                    <a:pt x="11629" y="7054"/>
                    <a:pt x="11619" y="7066"/>
                  </a:cubicBezTo>
                  <a:cubicBezTo>
                    <a:pt x="11605" y="7083"/>
                    <a:pt x="11606" y="7088"/>
                    <a:pt x="11622" y="7088"/>
                  </a:cubicBezTo>
                  <a:cubicBezTo>
                    <a:pt x="11635" y="7088"/>
                    <a:pt x="11644" y="7078"/>
                    <a:pt x="11644" y="7066"/>
                  </a:cubicBezTo>
                  <a:close/>
                  <a:moveTo>
                    <a:pt x="5817" y="6952"/>
                  </a:moveTo>
                  <a:cubicBezTo>
                    <a:pt x="5806" y="6939"/>
                    <a:pt x="5782" y="6933"/>
                    <a:pt x="5761" y="6938"/>
                  </a:cubicBezTo>
                  <a:cubicBezTo>
                    <a:pt x="5741" y="6943"/>
                    <a:pt x="5709" y="6948"/>
                    <a:pt x="5689" y="6949"/>
                  </a:cubicBezTo>
                  <a:cubicBezTo>
                    <a:pt x="5669" y="6950"/>
                    <a:pt x="5656" y="6956"/>
                    <a:pt x="5660" y="6963"/>
                  </a:cubicBezTo>
                  <a:cubicBezTo>
                    <a:pt x="5664" y="6969"/>
                    <a:pt x="5682" y="6972"/>
                    <a:pt x="5700" y="6969"/>
                  </a:cubicBezTo>
                  <a:cubicBezTo>
                    <a:pt x="5718" y="6965"/>
                    <a:pt x="5737" y="6970"/>
                    <a:pt x="5743" y="6979"/>
                  </a:cubicBezTo>
                  <a:cubicBezTo>
                    <a:pt x="5749" y="6988"/>
                    <a:pt x="5770" y="7002"/>
                    <a:pt x="5789" y="7009"/>
                  </a:cubicBezTo>
                  <a:cubicBezTo>
                    <a:pt x="5831" y="7025"/>
                    <a:pt x="5848" y="6990"/>
                    <a:pt x="5817" y="6952"/>
                  </a:cubicBezTo>
                  <a:close/>
                  <a:moveTo>
                    <a:pt x="7461" y="6894"/>
                  </a:moveTo>
                  <a:cubicBezTo>
                    <a:pt x="7491" y="6894"/>
                    <a:pt x="7490" y="6833"/>
                    <a:pt x="7460" y="6822"/>
                  </a:cubicBezTo>
                  <a:cubicBezTo>
                    <a:pt x="7445" y="6816"/>
                    <a:pt x="7433" y="6827"/>
                    <a:pt x="7426" y="6853"/>
                  </a:cubicBezTo>
                  <a:cubicBezTo>
                    <a:pt x="7419" y="6880"/>
                    <a:pt x="7404" y="6894"/>
                    <a:pt x="7380" y="6894"/>
                  </a:cubicBezTo>
                  <a:cubicBezTo>
                    <a:pt x="7345" y="6894"/>
                    <a:pt x="7345" y="6894"/>
                    <a:pt x="7376" y="6928"/>
                  </a:cubicBezTo>
                  <a:lnTo>
                    <a:pt x="7408" y="6963"/>
                  </a:lnTo>
                  <a:lnTo>
                    <a:pt x="7423" y="6928"/>
                  </a:lnTo>
                  <a:cubicBezTo>
                    <a:pt x="7431" y="6909"/>
                    <a:pt x="7449" y="6894"/>
                    <a:pt x="7461" y="6894"/>
                  </a:cubicBezTo>
                  <a:close/>
                  <a:moveTo>
                    <a:pt x="5643" y="6915"/>
                  </a:moveTo>
                  <a:cubicBezTo>
                    <a:pt x="5638" y="6910"/>
                    <a:pt x="5641" y="6893"/>
                    <a:pt x="5649" y="6878"/>
                  </a:cubicBezTo>
                  <a:cubicBezTo>
                    <a:pt x="5673" y="6834"/>
                    <a:pt x="5645" y="6805"/>
                    <a:pt x="5619" y="6846"/>
                  </a:cubicBezTo>
                  <a:cubicBezTo>
                    <a:pt x="5601" y="6874"/>
                    <a:pt x="5601" y="6879"/>
                    <a:pt x="5620" y="6869"/>
                  </a:cubicBezTo>
                  <a:cubicBezTo>
                    <a:pt x="5632" y="6863"/>
                    <a:pt x="5627" y="6870"/>
                    <a:pt x="5609" y="6884"/>
                  </a:cubicBezTo>
                  <a:cubicBezTo>
                    <a:pt x="5580" y="6908"/>
                    <a:pt x="5580" y="6910"/>
                    <a:pt x="5606" y="6910"/>
                  </a:cubicBezTo>
                  <a:cubicBezTo>
                    <a:pt x="5624" y="6910"/>
                    <a:pt x="5631" y="6918"/>
                    <a:pt x="5623" y="6930"/>
                  </a:cubicBezTo>
                  <a:cubicBezTo>
                    <a:pt x="5616" y="6942"/>
                    <a:pt x="5619" y="6944"/>
                    <a:pt x="5632" y="6936"/>
                  </a:cubicBezTo>
                  <a:cubicBezTo>
                    <a:pt x="5643" y="6929"/>
                    <a:pt x="5648" y="6920"/>
                    <a:pt x="5643" y="6915"/>
                  </a:cubicBezTo>
                  <a:close/>
                  <a:moveTo>
                    <a:pt x="6667" y="6879"/>
                  </a:moveTo>
                  <a:cubicBezTo>
                    <a:pt x="6880" y="6834"/>
                    <a:pt x="7061" y="6727"/>
                    <a:pt x="7198" y="6565"/>
                  </a:cubicBezTo>
                  <a:cubicBezTo>
                    <a:pt x="7313" y="6428"/>
                    <a:pt x="7363" y="6315"/>
                    <a:pt x="7416" y="6071"/>
                  </a:cubicBezTo>
                  <a:cubicBezTo>
                    <a:pt x="7437" y="5971"/>
                    <a:pt x="7423" y="5835"/>
                    <a:pt x="7384" y="5763"/>
                  </a:cubicBezTo>
                  <a:cubicBezTo>
                    <a:pt x="7375" y="5744"/>
                    <a:pt x="7367" y="5711"/>
                    <a:pt x="7367" y="5689"/>
                  </a:cubicBezTo>
                  <a:cubicBezTo>
                    <a:pt x="7367" y="5666"/>
                    <a:pt x="7353" y="5630"/>
                    <a:pt x="7336" y="5608"/>
                  </a:cubicBezTo>
                  <a:cubicBezTo>
                    <a:pt x="7319" y="5587"/>
                    <a:pt x="7291" y="5539"/>
                    <a:pt x="7274" y="5502"/>
                  </a:cubicBezTo>
                  <a:cubicBezTo>
                    <a:pt x="7238" y="5423"/>
                    <a:pt x="7037" y="5218"/>
                    <a:pt x="6961" y="5183"/>
                  </a:cubicBezTo>
                  <a:cubicBezTo>
                    <a:pt x="6932" y="5169"/>
                    <a:pt x="6890" y="5148"/>
                    <a:pt x="6867" y="5135"/>
                  </a:cubicBezTo>
                  <a:cubicBezTo>
                    <a:pt x="6844" y="5122"/>
                    <a:pt x="6813" y="5111"/>
                    <a:pt x="6798" y="5111"/>
                  </a:cubicBezTo>
                  <a:cubicBezTo>
                    <a:pt x="6783" y="5110"/>
                    <a:pt x="6742" y="5098"/>
                    <a:pt x="6706" y="5083"/>
                  </a:cubicBezTo>
                  <a:cubicBezTo>
                    <a:pt x="6612" y="5044"/>
                    <a:pt x="6343" y="5043"/>
                    <a:pt x="6272" y="5081"/>
                  </a:cubicBezTo>
                  <a:cubicBezTo>
                    <a:pt x="6242" y="5097"/>
                    <a:pt x="6200" y="5110"/>
                    <a:pt x="6178" y="5110"/>
                  </a:cubicBezTo>
                  <a:cubicBezTo>
                    <a:pt x="6156" y="5110"/>
                    <a:pt x="6120" y="5124"/>
                    <a:pt x="6098" y="5141"/>
                  </a:cubicBezTo>
                  <a:cubicBezTo>
                    <a:pt x="6076" y="5157"/>
                    <a:pt x="6024" y="5191"/>
                    <a:pt x="5982" y="5215"/>
                  </a:cubicBezTo>
                  <a:cubicBezTo>
                    <a:pt x="5897" y="5263"/>
                    <a:pt x="5724" y="5441"/>
                    <a:pt x="5695" y="5509"/>
                  </a:cubicBezTo>
                  <a:cubicBezTo>
                    <a:pt x="5685" y="5533"/>
                    <a:pt x="5666" y="5565"/>
                    <a:pt x="5653" y="5581"/>
                  </a:cubicBezTo>
                  <a:cubicBezTo>
                    <a:pt x="5640" y="5596"/>
                    <a:pt x="5623" y="5638"/>
                    <a:pt x="5615" y="5672"/>
                  </a:cubicBezTo>
                  <a:cubicBezTo>
                    <a:pt x="5607" y="5707"/>
                    <a:pt x="5590" y="5784"/>
                    <a:pt x="5576" y="5844"/>
                  </a:cubicBezTo>
                  <a:cubicBezTo>
                    <a:pt x="5542" y="5988"/>
                    <a:pt x="5544" y="6053"/>
                    <a:pt x="5583" y="6177"/>
                  </a:cubicBezTo>
                  <a:cubicBezTo>
                    <a:pt x="5602" y="6234"/>
                    <a:pt x="5617" y="6292"/>
                    <a:pt x="5617" y="6305"/>
                  </a:cubicBezTo>
                  <a:cubicBezTo>
                    <a:pt x="5617" y="6318"/>
                    <a:pt x="5630" y="6349"/>
                    <a:pt x="5647" y="6374"/>
                  </a:cubicBezTo>
                  <a:cubicBezTo>
                    <a:pt x="5664" y="6398"/>
                    <a:pt x="5699" y="6450"/>
                    <a:pt x="5724" y="6489"/>
                  </a:cubicBezTo>
                  <a:cubicBezTo>
                    <a:pt x="5765" y="6551"/>
                    <a:pt x="5883" y="6671"/>
                    <a:pt x="5977" y="6745"/>
                  </a:cubicBezTo>
                  <a:cubicBezTo>
                    <a:pt x="6047" y="6801"/>
                    <a:pt x="6197" y="6858"/>
                    <a:pt x="6333" y="6882"/>
                  </a:cubicBezTo>
                  <a:cubicBezTo>
                    <a:pt x="6514" y="6914"/>
                    <a:pt x="6500" y="6914"/>
                    <a:pt x="6667" y="6879"/>
                  </a:cubicBezTo>
                  <a:close/>
                  <a:moveTo>
                    <a:pt x="6465" y="6755"/>
                  </a:moveTo>
                  <a:cubicBezTo>
                    <a:pt x="6451" y="6724"/>
                    <a:pt x="6452" y="6703"/>
                    <a:pt x="6469" y="6668"/>
                  </a:cubicBezTo>
                  <a:cubicBezTo>
                    <a:pt x="6488" y="6630"/>
                    <a:pt x="6513" y="6616"/>
                    <a:pt x="6608" y="6591"/>
                  </a:cubicBezTo>
                  <a:cubicBezTo>
                    <a:pt x="6672" y="6574"/>
                    <a:pt x="6741" y="6552"/>
                    <a:pt x="6760" y="6542"/>
                  </a:cubicBezTo>
                  <a:cubicBezTo>
                    <a:pt x="6817" y="6513"/>
                    <a:pt x="6915" y="6579"/>
                    <a:pt x="6916" y="6646"/>
                  </a:cubicBezTo>
                  <a:cubicBezTo>
                    <a:pt x="6917" y="6698"/>
                    <a:pt x="6756" y="6771"/>
                    <a:pt x="6613" y="6784"/>
                  </a:cubicBezTo>
                  <a:cubicBezTo>
                    <a:pt x="6487" y="6796"/>
                    <a:pt x="6483" y="6796"/>
                    <a:pt x="6465" y="6755"/>
                  </a:cubicBezTo>
                  <a:close/>
                  <a:moveTo>
                    <a:pt x="6210" y="6762"/>
                  </a:moveTo>
                  <a:cubicBezTo>
                    <a:pt x="6205" y="6754"/>
                    <a:pt x="6161" y="6728"/>
                    <a:pt x="6113" y="6704"/>
                  </a:cubicBezTo>
                  <a:cubicBezTo>
                    <a:pt x="5908" y="6601"/>
                    <a:pt x="5879" y="6561"/>
                    <a:pt x="5953" y="6482"/>
                  </a:cubicBezTo>
                  <a:cubicBezTo>
                    <a:pt x="6022" y="6408"/>
                    <a:pt x="6040" y="6406"/>
                    <a:pt x="6110" y="6469"/>
                  </a:cubicBezTo>
                  <a:cubicBezTo>
                    <a:pt x="6146" y="6501"/>
                    <a:pt x="6209" y="6540"/>
                    <a:pt x="6250" y="6555"/>
                  </a:cubicBezTo>
                  <a:cubicBezTo>
                    <a:pt x="6291" y="6570"/>
                    <a:pt x="6328" y="6586"/>
                    <a:pt x="6333" y="6589"/>
                  </a:cubicBezTo>
                  <a:cubicBezTo>
                    <a:pt x="6350" y="6603"/>
                    <a:pt x="6330" y="6720"/>
                    <a:pt x="6305" y="6747"/>
                  </a:cubicBezTo>
                  <a:cubicBezTo>
                    <a:pt x="6277" y="6779"/>
                    <a:pt x="6225" y="6787"/>
                    <a:pt x="6210" y="6762"/>
                  </a:cubicBezTo>
                  <a:close/>
                  <a:moveTo>
                    <a:pt x="6987" y="6505"/>
                  </a:moveTo>
                  <a:cubicBezTo>
                    <a:pt x="6957" y="6475"/>
                    <a:pt x="6933" y="6444"/>
                    <a:pt x="6933" y="6437"/>
                  </a:cubicBezTo>
                  <a:cubicBezTo>
                    <a:pt x="6933" y="6429"/>
                    <a:pt x="6959" y="6388"/>
                    <a:pt x="6990" y="6345"/>
                  </a:cubicBezTo>
                  <a:cubicBezTo>
                    <a:pt x="7022" y="6303"/>
                    <a:pt x="7052" y="6249"/>
                    <a:pt x="7058" y="6226"/>
                  </a:cubicBezTo>
                  <a:cubicBezTo>
                    <a:pt x="7086" y="6119"/>
                    <a:pt x="7191" y="6083"/>
                    <a:pt x="7253" y="6159"/>
                  </a:cubicBezTo>
                  <a:cubicBezTo>
                    <a:pt x="7293" y="6209"/>
                    <a:pt x="7284" y="6250"/>
                    <a:pt x="7201" y="6392"/>
                  </a:cubicBezTo>
                  <a:cubicBezTo>
                    <a:pt x="7091" y="6581"/>
                    <a:pt x="7070" y="6592"/>
                    <a:pt x="6987" y="6505"/>
                  </a:cubicBezTo>
                  <a:close/>
                  <a:moveTo>
                    <a:pt x="5771" y="6373"/>
                  </a:moveTo>
                  <a:cubicBezTo>
                    <a:pt x="5727" y="6326"/>
                    <a:pt x="5711" y="6283"/>
                    <a:pt x="5684" y="6132"/>
                  </a:cubicBezTo>
                  <a:cubicBezTo>
                    <a:pt x="5658" y="5992"/>
                    <a:pt x="5671" y="5960"/>
                    <a:pt x="5756" y="5961"/>
                  </a:cubicBezTo>
                  <a:cubicBezTo>
                    <a:pt x="5829" y="5961"/>
                    <a:pt x="5852" y="5980"/>
                    <a:pt x="5859" y="6046"/>
                  </a:cubicBezTo>
                  <a:cubicBezTo>
                    <a:pt x="5862" y="6077"/>
                    <a:pt x="5880" y="6138"/>
                    <a:pt x="5899" y="6183"/>
                  </a:cubicBezTo>
                  <a:cubicBezTo>
                    <a:pt x="5945" y="6290"/>
                    <a:pt x="5943" y="6316"/>
                    <a:pt x="5882" y="6367"/>
                  </a:cubicBezTo>
                  <a:cubicBezTo>
                    <a:pt x="5820" y="6420"/>
                    <a:pt x="5815" y="6420"/>
                    <a:pt x="5771" y="6373"/>
                  </a:cubicBezTo>
                  <a:close/>
                  <a:moveTo>
                    <a:pt x="6223" y="6385"/>
                  </a:moveTo>
                  <a:cubicBezTo>
                    <a:pt x="6217" y="6370"/>
                    <a:pt x="6220" y="6350"/>
                    <a:pt x="6230" y="6340"/>
                  </a:cubicBezTo>
                  <a:cubicBezTo>
                    <a:pt x="6255" y="6315"/>
                    <a:pt x="6304" y="6338"/>
                    <a:pt x="6297" y="6373"/>
                  </a:cubicBezTo>
                  <a:cubicBezTo>
                    <a:pt x="6289" y="6411"/>
                    <a:pt x="6236" y="6420"/>
                    <a:pt x="6223" y="6385"/>
                  </a:cubicBezTo>
                  <a:close/>
                  <a:moveTo>
                    <a:pt x="6408" y="6202"/>
                  </a:moveTo>
                  <a:cubicBezTo>
                    <a:pt x="6372" y="6188"/>
                    <a:pt x="6340" y="6177"/>
                    <a:pt x="6338" y="6177"/>
                  </a:cubicBezTo>
                  <a:cubicBezTo>
                    <a:pt x="6318" y="6176"/>
                    <a:pt x="6249" y="6031"/>
                    <a:pt x="6247" y="5989"/>
                  </a:cubicBezTo>
                  <a:cubicBezTo>
                    <a:pt x="6243" y="5890"/>
                    <a:pt x="6344" y="5758"/>
                    <a:pt x="6443" y="5734"/>
                  </a:cubicBezTo>
                  <a:cubicBezTo>
                    <a:pt x="6565" y="5703"/>
                    <a:pt x="6733" y="5843"/>
                    <a:pt x="6733" y="5976"/>
                  </a:cubicBezTo>
                  <a:cubicBezTo>
                    <a:pt x="6733" y="6064"/>
                    <a:pt x="6669" y="6155"/>
                    <a:pt x="6580" y="6193"/>
                  </a:cubicBezTo>
                  <a:cubicBezTo>
                    <a:pt x="6489" y="6233"/>
                    <a:pt x="6494" y="6232"/>
                    <a:pt x="6408" y="6202"/>
                  </a:cubicBezTo>
                  <a:close/>
                  <a:moveTo>
                    <a:pt x="6850" y="6203"/>
                  </a:moveTo>
                  <a:cubicBezTo>
                    <a:pt x="6850" y="6190"/>
                    <a:pt x="6856" y="6175"/>
                    <a:pt x="6863" y="6171"/>
                  </a:cubicBezTo>
                  <a:cubicBezTo>
                    <a:pt x="6885" y="6158"/>
                    <a:pt x="6922" y="6188"/>
                    <a:pt x="6909" y="6208"/>
                  </a:cubicBezTo>
                  <a:cubicBezTo>
                    <a:pt x="6893" y="6235"/>
                    <a:pt x="6850" y="6231"/>
                    <a:pt x="6850" y="6203"/>
                  </a:cubicBezTo>
                  <a:close/>
                  <a:moveTo>
                    <a:pt x="7150" y="5977"/>
                  </a:moveTo>
                  <a:cubicBezTo>
                    <a:pt x="7132" y="5959"/>
                    <a:pt x="7117" y="5928"/>
                    <a:pt x="7117" y="5909"/>
                  </a:cubicBezTo>
                  <a:cubicBezTo>
                    <a:pt x="7117" y="5889"/>
                    <a:pt x="7106" y="5850"/>
                    <a:pt x="7093" y="5821"/>
                  </a:cubicBezTo>
                  <a:cubicBezTo>
                    <a:pt x="7025" y="5668"/>
                    <a:pt x="7033" y="5601"/>
                    <a:pt x="7121" y="5570"/>
                  </a:cubicBezTo>
                  <a:cubicBezTo>
                    <a:pt x="7190" y="5546"/>
                    <a:pt x="7256" y="5614"/>
                    <a:pt x="7275" y="5729"/>
                  </a:cubicBezTo>
                  <a:cubicBezTo>
                    <a:pt x="7280" y="5760"/>
                    <a:pt x="7293" y="5821"/>
                    <a:pt x="7303" y="5865"/>
                  </a:cubicBezTo>
                  <a:cubicBezTo>
                    <a:pt x="7326" y="5955"/>
                    <a:pt x="7311" y="5981"/>
                    <a:pt x="7229" y="6000"/>
                  </a:cubicBezTo>
                  <a:cubicBezTo>
                    <a:pt x="7196" y="6008"/>
                    <a:pt x="7175" y="6002"/>
                    <a:pt x="7150" y="5977"/>
                  </a:cubicBezTo>
                  <a:close/>
                  <a:moveTo>
                    <a:pt x="5737" y="5801"/>
                  </a:moveTo>
                  <a:cubicBezTo>
                    <a:pt x="5686" y="5765"/>
                    <a:pt x="5690" y="5710"/>
                    <a:pt x="5753" y="5598"/>
                  </a:cubicBezTo>
                  <a:cubicBezTo>
                    <a:pt x="5819" y="5480"/>
                    <a:pt x="5882" y="5410"/>
                    <a:pt x="5922" y="5410"/>
                  </a:cubicBezTo>
                  <a:cubicBezTo>
                    <a:pt x="5957" y="5410"/>
                    <a:pt x="6033" y="5488"/>
                    <a:pt x="6033" y="5523"/>
                  </a:cubicBezTo>
                  <a:cubicBezTo>
                    <a:pt x="6033" y="5537"/>
                    <a:pt x="6007" y="5583"/>
                    <a:pt x="5975" y="5627"/>
                  </a:cubicBezTo>
                  <a:cubicBezTo>
                    <a:pt x="5943" y="5671"/>
                    <a:pt x="5917" y="5715"/>
                    <a:pt x="5917" y="5726"/>
                  </a:cubicBezTo>
                  <a:cubicBezTo>
                    <a:pt x="5917" y="5736"/>
                    <a:pt x="5905" y="5763"/>
                    <a:pt x="5890" y="5786"/>
                  </a:cubicBezTo>
                  <a:cubicBezTo>
                    <a:pt x="5858" y="5834"/>
                    <a:pt x="5793" y="5840"/>
                    <a:pt x="5737" y="5801"/>
                  </a:cubicBezTo>
                  <a:close/>
                  <a:moveTo>
                    <a:pt x="6067" y="5762"/>
                  </a:moveTo>
                  <a:cubicBezTo>
                    <a:pt x="6067" y="5722"/>
                    <a:pt x="6108" y="5705"/>
                    <a:pt x="6134" y="5736"/>
                  </a:cubicBezTo>
                  <a:cubicBezTo>
                    <a:pt x="6158" y="5765"/>
                    <a:pt x="6141" y="5794"/>
                    <a:pt x="6099" y="5794"/>
                  </a:cubicBezTo>
                  <a:cubicBezTo>
                    <a:pt x="6078" y="5794"/>
                    <a:pt x="6067" y="5782"/>
                    <a:pt x="6067" y="5762"/>
                  </a:cubicBezTo>
                  <a:close/>
                  <a:moveTo>
                    <a:pt x="6695" y="5621"/>
                  </a:moveTo>
                  <a:cubicBezTo>
                    <a:pt x="6690" y="5609"/>
                    <a:pt x="6693" y="5588"/>
                    <a:pt x="6701" y="5576"/>
                  </a:cubicBezTo>
                  <a:cubicBezTo>
                    <a:pt x="6713" y="5556"/>
                    <a:pt x="6720" y="5557"/>
                    <a:pt x="6745" y="5582"/>
                  </a:cubicBezTo>
                  <a:cubicBezTo>
                    <a:pt x="6771" y="5608"/>
                    <a:pt x="6772" y="5614"/>
                    <a:pt x="6750" y="5627"/>
                  </a:cubicBezTo>
                  <a:cubicBezTo>
                    <a:pt x="6716" y="5649"/>
                    <a:pt x="6705" y="5648"/>
                    <a:pt x="6695" y="5621"/>
                  </a:cubicBezTo>
                  <a:close/>
                  <a:moveTo>
                    <a:pt x="6874" y="5490"/>
                  </a:moveTo>
                  <a:cubicBezTo>
                    <a:pt x="6849" y="5469"/>
                    <a:pt x="6790" y="5433"/>
                    <a:pt x="6745" y="5410"/>
                  </a:cubicBezTo>
                  <a:cubicBezTo>
                    <a:pt x="6699" y="5387"/>
                    <a:pt x="6654" y="5356"/>
                    <a:pt x="6645" y="5342"/>
                  </a:cubicBezTo>
                  <a:cubicBezTo>
                    <a:pt x="6623" y="5306"/>
                    <a:pt x="6642" y="5240"/>
                    <a:pt x="6681" y="5215"/>
                  </a:cubicBezTo>
                  <a:cubicBezTo>
                    <a:pt x="6723" y="5189"/>
                    <a:pt x="6822" y="5206"/>
                    <a:pt x="6865" y="5246"/>
                  </a:cubicBezTo>
                  <a:cubicBezTo>
                    <a:pt x="6883" y="5263"/>
                    <a:pt x="6909" y="5277"/>
                    <a:pt x="6921" y="5277"/>
                  </a:cubicBezTo>
                  <a:cubicBezTo>
                    <a:pt x="6945" y="5277"/>
                    <a:pt x="7067" y="5389"/>
                    <a:pt x="7067" y="5411"/>
                  </a:cubicBezTo>
                  <a:cubicBezTo>
                    <a:pt x="7067" y="5439"/>
                    <a:pt x="6979" y="5527"/>
                    <a:pt x="6951" y="5527"/>
                  </a:cubicBezTo>
                  <a:cubicBezTo>
                    <a:pt x="6934" y="5527"/>
                    <a:pt x="6900" y="5510"/>
                    <a:pt x="6874" y="5490"/>
                  </a:cubicBezTo>
                  <a:close/>
                  <a:moveTo>
                    <a:pt x="6101" y="5383"/>
                  </a:moveTo>
                  <a:cubicBezTo>
                    <a:pt x="6026" y="5288"/>
                    <a:pt x="6074" y="5239"/>
                    <a:pt x="6297" y="5184"/>
                  </a:cubicBezTo>
                  <a:cubicBezTo>
                    <a:pt x="6498" y="5135"/>
                    <a:pt x="6517" y="5141"/>
                    <a:pt x="6517" y="5253"/>
                  </a:cubicBezTo>
                  <a:cubicBezTo>
                    <a:pt x="6517" y="5336"/>
                    <a:pt x="6489" y="5360"/>
                    <a:pt x="6396" y="5360"/>
                  </a:cubicBezTo>
                  <a:cubicBezTo>
                    <a:pt x="6366" y="5360"/>
                    <a:pt x="6311" y="5375"/>
                    <a:pt x="6275" y="5394"/>
                  </a:cubicBezTo>
                  <a:cubicBezTo>
                    <a:pt x="6187" y="5438"/>
                    <a:pt x="6143" y="5436"/>
                    <a:pt x="6101" y="5383"/>
                  </a:cubicBezTo>
                  <a:close/>
                  <a:moveTo>
                    <a:pt x="10584" y="6838"/>
                  </a:moveTo>
                  <a:cubicBezTo>
                    <a:pt x="10557" y="6811"/>
                    <a:pt x="10528" y="6859"/>
                    <a:pt x="10554" y="6890"/>
                  </a:cubicBezTo>
                  <a:cubicBezTo>
                    <a:pt x="10569" y="6909"/>
                    <a:pt x="10575" y="6908"/>
                    <a:pt x="10588" y="6885"/>
                  </a:cubicBezTo>
                  <a:cubicBezTo>
                    <a:pt x="10598" y="6867"/>
                    <a:pt x="10597" y="6851"/>
                    <a:pt x="10584" y="6838"/>
                  </a:cubicBezTo>
                  <a:close/>
                  <a:moveTo>
                    <a:pt x="11773" y="6880"/>
                  </a:moveTo>
                  <a:cubicBezTo>
                    <a:pt x="11778" y="6872"/>
                    <a:pt x="11771" y="6866"/>
                    <a:pt x="11758" y="6866"/>
                  </a:cubicBezTo>
                  <a:cubicBezTo>
                    <a:pt x="11745" y="6866"/>
                    <a:pt x="11739" y="6872"/>
                    <a:pt x="11743" y="6880"/>
                  </a:cubicBezTo>
                  <a:cubicBezTo>
                    <a:pt x="11748" y="6887"/>
                    <a:pt x="11755" y="6894"/>
                    <a:pt x="11758" y="6894"/>
                  </a:cubicBezTo>
                  <a:cubicBezTo>
                    <a:pt x="11762" y="6894"/>
                    <a:pt x="11769" y="6887"/>
                    <a:pt x="11773" y="6880"/>
                  </a:cubicBezTo>
                  <a:close/>
                  <a:moveTo>
                    <a:pt x="5578" y="6753"/>
                  </a:moveTo>
                  <a:cubicBezTo>
                    <a:pt x="5569" y="6725"/>
                    <a:pt x="5522" y="6723"/>
                    <a:pt x="5522" y="6750"/>
                  </a:cubicBezTo>
                  <a:cubicBezTo>
                    <a:pt x="5522" y="6764"/>
                    <a:pt x="5536" y="6773"/>
                    <a:pt x="5553" y="6772"/>
                  </a:cubicBezTo>
                  <a:cubicBezTo>
                    <a:pt x="5570" y="6771"/>
                    <a:pt x="5581" y="6762"/>
                    <a:pt x="5578" y="6753"/>
                  </a:cubicBezTo>
                  <a:close/>
                  <a:moveTo>
                    <a:pt x="5471" y="6631"/>
                  </a:moveTo>
                  <a:cubicBezTo>
                    <a:pt x="5464" y="6612"/>
                    <a:pt x="5458" y="6612"/>
                    <a:pt x="5435" y="6635"/>
                  </a:cubicBezTo>
                  <a:cubicBezTo>
                    <a:pt x="5412" y="6658"/>
                    <a:pt x="5411" y="6664"/>
                    <a:pt x="5433" y="6677"/>
                  </a:cubicBezTo>
                  <a:cubicBezTo>
                    <a:pt x="5462" y="6695"/>
                    <a:pt x="5485" y="6667"/>
                    <a:pt x="5471" y="6631"/>
                  </a:cubicBezTo>
                  <a:close/>
                  <a:moveTo>
                    <a:pt x="7556" y="6669"/>
                  </a:moveTo>
                  <a:cubicBezTo>
                    <a:pt x="7546" y="6642"/>
                    <a:pt x="7475" y="6634"/>
                    <a:pt x="7460" y="6658"/>
                  </a:cubicBezTo>
                  <a:cubicBezTo>
                    <a:pt x="7446" y="6680"/>
                    <a:pt x="7468" y="6694"/>
                    <a:pt x="7519" y="6694"/>
                  </a:cubicBezTo>
                  <a:cubicBezTo>
                    <a:pt x="7554" y="6694"/>
                    <a:pt x="7563" y="6687"/>
                    <a:pt x="7556" y="6669"/>
                  </a:cubicBezTo>
                  <a:close/>
                  <a:moveTo>
                    <a:pt x="7620" y="6590"/>
                  </a:moveTo>
                  <a:cubicBezTo>
                    <a:pt x="7609" y="6580"/>
                    <a:pt x="7595" y="6576"/>
                    <a:pt x="7588" y="6583"/>
                  </a:cubicBezTo>
                  <a:cubicBezTo>
                    <a:pt x="7581" y="6590"/>
                    <a:pt x="7587" y="6602"/>
                    <a:pt x="7600" y="6610"/>
                  </a:cubicBezTo>
                  <a:cubicBezTo>
                    <a:pt x="7613" y="6619"/>
                    <a:pt x="7628" y="6622"/>
                    <a:pt x="7632" y="6618"/>
                  </a:cubicBezTo>
                  <a:cubicBezTo>
                    <a:pt x="7636" y="6613"/>
                    <a:pt x="7631" y="6601"/>
                    <a:pt x="7620" y="6590"/>
                  </a:cubicBezTo>
                  <a:close/>
                  <a:moveTo>
                    <a:pt x="11809" y="6576"/>
                  </a:moveTo>
                  <a:cubicBezTo>
                    <a:pt x="11824" y="6552"/>
                    <a:pt x="11792" y="6520"/>
                    <a:pt x="11769" y="6534"/>
                  </a:cubicBezTo>
                  <a:cubicBezTo>
                    <a:pt x="11750" y="6546"/>
                    <a:pt x="11762" y="6594"/>
                    <a:pt x="11784" y="6594"/>
                  </a:cubicBezTo>
                  <a:cubicBezTo>
                    <a:pt x="11792" y="6594"/>
                    <a:pt x="11803" y="6586"/>
                    <a:pt x="11809" y="6576"/>
                  </a:cubicBezTo>
                  <a:close/>
                  <a:moveTo>
                    <a:pt x="5433" y="6548"/>
                  </a:moveTo>
                  <a:cubicBezTo>
                    <a:pt x="5433" y="6520"/>
                    <a:pt x="5401" y="6487"/>
                    <a:pt x="5368" y="6483"/>
                  </a:cubicBezTo>
                  <a:cubicBezTo>
                    <a:pt x="5327" y="6476"/>
                    <a:pt x="5323" y="6498"/>
                    <a:pt x="5360" y="6534"/>
                  </a:cubicBezTo>
                  <a:cubicBezTo>
                    <a:pt x="5387" y="6561"/>
                    <a:pt x="5434" y="6570"/>
                    <a:pt x="5433" y="6548"/>
                  </a:cubicBezTo>
                  <a:close/>
                  <a:moveTo>
                    <a:pt x="7578" y="6503"/>
                  </a:moveTo>
                  <a:cubicBezTo>
                    <a:pt x="7578" y="6490"/>
                    <a:pt x="7569" y="6484"/>
                    <a:pt x="7558" y="6488"/>
                  </a:cubicBezTo>
                  <a:cubicBezTo>
                    <a:pt x="7548" y="6492"/>
                    <a:pt x="7539" y="6505"/>
                    <a:pt x="7539" y="6518"/>
                  </a:cubicBezTo>
                  <a:cubicBezTo>
                    <a:pt x="7539" y="6530"/>
                    <a:pt x="7548" y="6537"/>
                    <a:pt x="7558" y="6533"/>
                  </a:cubicBezTo>
                  <a:cubicBezTo>
                    <a:pt x="7569" y="6529"/>
                    <a:pt x="7578" y="6515"/>
                    <a:pt x="7578" y="6503"/>
                  </a:cubicBezTo>
                  <a:close/>
                  <a:moveTo>
                    <a:pt x="5350" y="6460"/>
                  </a:moveTo>
                  <a:cubicBezTo>
                    <a:pt x="5368" y="6449"/>
                    <a:pt x="5369" y="6444"/>
                    <a:pt x="5354" y="6444"/>
                  </a:cubicBezTo>
                  <a:cubicBezTo>
                    <a:pt x="5338" y="6444"/>
                    <a:pt x="5337" y="6435"/>
                    <a:pt x="5349" y="6413"/>
                  </a:cubicBezTo>
                  <a:cubicBezTo>
                    <a:pt x="5368" y="6377"/>
                    <a:pt x="5366" y="6310"/>
                    <a:pt x="5346" y="6310"/>
                  </a:cubicBezTo>
                  <a:cubicBezTo>
                    <a:pt x="5338" y="6310"/>
                    <a:pt x="5334" y="6330"/>
                    <a:pt x="5337" y="6354"/>
                  </a:cubicBezTo>
                  <a:cubicBezTo>
                    <a:pt x="5341" y="6393"/>
                    <a:pt x="5331" y="6406"/>
                    <a:pt x="5269" y="6438"/>
                  </a:cubicBezTo>
                  <a:cubicBezTo>
                    <a:pt x="5266" y="6440"/>
                    <a:pt x="5268" y="6449"/>
                    <a:pt x="5274" y="6459"/>
                  </a:cubicBezTo>
                  <a:cubicBezTo>
                    <a:pt x="5288" y="6481"/>
                    <a:pt x="5317" y="6482"/>
                    <a:pt x="5350" y="6460"/>
                  </a:cubicBezTo>
                  <a:close/>
                  <a:moveTo>
                    <a:pt x="7718" y="6430"/>
                  </a:moveTo>
                  <a:cubicBezTo>
                    <a:pt x="7734" y="6410"/>
                    <a:pt x="7761" y="6394"/>
                    <a:pt x="7777" y="6394"/>
                  </a:cubicBezTo>
                  <a:cubicBezTo>
                    <a:pt x="7804" y="6394"/>
                    <a:pt x="7805" y="6391"/>
                    <a:pt x="7781" y="6368"/>
                  </a:cubicBezTo>
                  <a:cubicBezTo>
                    <a:pt x="7758" y="6345"/>
                    <a:pt x="7749" y="6346"/>
                    <a:pt x="7686" y="6387"/>
                  </a:cubicBezTo>
                  <a:cubicBezTo>
                    <a:pt x="7618" y="6432"/>
                    <a:pt x="7607" y="6446"/>
                    <a:pt x="7626" y="6464"/>
                  </a:cubicBezTo>
                  <a:cubicBezTo>
                    <a:pt x="7644" y="6482"/>
                    <a:pt x="7689" y="6466"/>
                    <a:pt x="7718" y="6430"/>
                  </a:cubicBezTo>
                  <a:close/>
                  <a:moveTo>
                    <a:pt x="7694" y="6249"/>
                  </a:moveTo>
                  <a:cubicBezTo>
                    <a:pt x="7699" y="6227"/>
                    <a:pt x="7712" y="6215"/>
                    <a:pt x="7723" y="6221"/>
                  </a:cubicBezTo>
                  <a:cubicBezTo>
                    <a:pt x="7733" y="6227"/>
                    <a:pt x="7732" y="6221"/>
                    <a:pt x="7720" y="6209"/>
                  </a:cubicBezTo>
                  <a:cubicBezTo>
                    <a:pt x="7701" y="6189"/>
                    <a:pt x="7693" y="6191"/>
                    <a:pt x="7665" y="6225"/>
                  </a:cubicBezTo>
                  <a:cubicBezTo>
                    <a:pt x="7627" y="6272"/>
                    <a:pt x="7625" y="6288"/>
                    <a:pt x="7659" y="6288"/>
                  </a:cubicBezTo>
                  <a:cubicBezTo>
                    <a:pt x="7673" y="6288"/>
                    <a:pt x="7688" y="6271"/>
                    <a:pt x="7694" y="6249"/>
                  </a:cubicBezTo>
                  <a:close/>
                  <a:moveTo>
                    <a:pt x="11784" y="6176"/>
                  </a:moveTo>
                  <a:cubicBezTo>
                    <a:pt x="11828" y="6153"/>
                    <a:pt x="11825" y="6123"/>
                    <a:pt x="11774" y="6062"/>
                  </a:cubicBezTo>
                  <a:cubicBezTo>
                    <a:pt x="11720" y="5998"/>
                    <a:pt x="11673" y="5996"/>
                    <a:pt x="11646" y="6055"/>
                  </a:cubicBezTo>
                  <a:cubicBezTo>
                    <a:pt x="11629" y="6092"/>
                    <a:pt x="11630" y="6101"/>
                    <a:pt x="11650" y="6107"/>
                  </a:cubicBezTo>
                  <a:cubicBezTo>
                    <a:pt x="11663" y="6112"/>
                    <a:pt x="11689" y="6133"/>
                    <a:pt x="11708" y="6154"/>
                  </a:cubicBezTo>
                  <a:cubicBezTo>
                    <a:pt x="11747" y="6200"/>
                    <a:pt x="11743" y="6198"/>
                    <a:pt x="11784" y="6176"/>
                  </a:cubicBezTo>
                  <a:close/>
                  <a:moveTo>
                    <a:pt x="5307" y="6082"/>
                  </a:moveTo>
                  <a:cubicBezTo>
                    <a:pt x="5277" y="6034"/>
                    <a:pt x="5250" y="6037"/>
                    <a:pt x="5250" y="6090"/>
                  </a:cubicBezTo>
                  <a:cubicBezTo>
                    <a:pt x="5250" y="6152"/>
                    <a:pt x="5266" y="6168"/>
                    <a:pt x="5299" y="6135"/>
                  </a:cubicBezTo>
                  <a:cubicBezTo>
                    <a:pt x="5318" y="6116"/>
                    <a:pt x="5320" y="6103"/>
                    <a:pt x="5307" y="6082"/>
                  </a:cubicBezTo>
                  <a:close/>
                  <a:moveTo>
                    <a:pt x="11548" y="6133"/>
                  </a:moveTo>
                  <a:cubicBezTo>
                    <a:pt x="11538" y="6121"/>
                    <a:pt x="11523" y="6115"/>
                    <a:pt x="11515" y="6120"/>
                  </a:cubicBezTo>
                  <a:cubicBezTo>
                    <a:pt x="11507" y="6125"/>
                    <a:pt x="11499" y="6115"/>
                    <a:pt x="11499" y="6099"/>
                  </a:cubicBezTo>
                  <a:cubicBezTo>
                    <a:pt x="11498" y="6080"/>
                    <a:pt x="11494" y="6077"/>
                    <a:pt x="11489" y="6090"/>
                  </a:cubicBezTo>
                  <a:cubicBezTo>
                    <a:pt x="11478" y="6117"/>
                    <a:pt x="11508" y="6155"/>
                    <a:pt x="11541" y="6155"/>
                  </a:cubicBezTo>
                  <a:cubicBezTo>
                    <a:pt x="11560" y="6155"/>
                    <a:pt x="11562" y="6149"/>
                    <a:pt x="11548" y="6133"/>
                  </a:cubicBezTo>
                  <a:close/>
                  <a:moveTo>
                    <a:pt x="10792" y="6127"/>
                  </a:moveTo>
                  <a:cubicBezTo>
                    <a:pt x="10797" y="6118"/>
                    <a:pt x="10791" y="6115"/>
                    <a:pt x="10776" y="6121"/>
                  </a:cubicBezTo>
                  <a:cubicBezTo>
                    <a:pt x="10747" y="6132"/>
                    <a:pt x="10742" y="6144"/>
                    <a:pt x="10766" y="6144"/>
                  </a:cubicBezTo>
                  <a:cubicBezTo>
                    <a:pt x="10774" y="6144"/>
                    <a:pt x="10786" y="6136"/>
                    <a:pt x="10792" y="6127"/>
                  </a:cubicBezTo>
                  <a:close/>
                  <a:moveTo>
                    <a:pt x="10850" y="5969"/>
                  </a:moveTo>
                  <a:cubicBezTo>
                    <a:pt x="10904" y="5941"/>
                    <a:pt x="10933" y="5897"/>
                    <a:pt x="10933" y="5845"/>
                  </a:cubicBezTo>
                  <a:cubicBezTo>
                    <a:pt x="10933" y="5818"/>
                    <a:pt x="10923" y="5810"/>
                    <a:pt x="10887" y="5810"/>
                  </a:cubicBezTo>
                  <a:cubicBezTo>
                    <a:pt x="10829" y="5810"/>
                    <a:pt x="10658" y="5897"/>
                    <a:pt x="10658" y="5927"/>
                  </a:cubicBezTo>
                  <a:cubicBezTo>
                    <a:pt x="10658" y="5939"/>
                    <a:pt x="10685" y="5959"/>
                    <a:pt x="10717" y="5970"/>
                  </a:cubicBezTo>
                  <a:cubicBezTo>
                    <a:pt x="10793" y="5998"/>
                    <a:pt x="10794" y="5998"/>
                    <a:pt x="10850" y="5969"/>
                  </a:cubicBezTo>
                  <a:close/>
                  <a:moveTo>
                    <a:pt x="11562" y="5956"/>
                  </a:moveTo>
                  <a:cubicBezTo>
                    <a:pt x="11601" y="5925"/>
                    <a:pt x="11584" y="5894"/>
                    <a:pt x="11504" y="5855"/>
                  </a:cubicBezTo>
                  <a:cubicBezTo>
                    <a:pt x="11401" y="5803"/>
                    <a:pt x="11343" y="5821"/>
                    <a:pt x="11363" y="5897"/>
                  </a:cubicBezTo>
                  <a:cubicBezTo>
                    <a:pt x="11382" y="5970"/>
                    <a:pt x="11500" y="6004"/>
                    <a:pt x="11562" y="5956"/>
                  </a:cubicBezTo>
                  <a:close/>
                  <a:moveTo>
                    <a:pt x="11196" y="5894"/>
                  </a:moveTo>
                  <a:cubicBezTo>
                    <a:pt x="11290" y="5837"/>
                    <a:pt x="11257" y="5777"/>
                    <a:pt x="11131" y="5777"/>
                  </a:cubicBezTo>
                  <a:cubicBezTo>
                    <a:pt x="11025" y="5777"/>
                    <a:pt x="11000" y="5815"/>
                    <a:pt x="11063" y="5881"/>
                  </a:cubicBezTo>
                  <a:cubicBezTo>
                    <a:pt x="11115" y="5936"/>
                    <a:pt x="11125" y="5937"/>
                    <a:pt x="11196" y="5894"/>
                  </a:cubicBezTo>
                  <a:close/>
                  <a:moveTo>
                    <a:pt x="7738" y="5767"/>
                  </a:moveTo>
                  <a:cubicBezTo>
                    <a:pt x="7755" y="5750"/>
                    <a:pt x="7711" y="5694"/>
                    <a:pt x="7681" y="5694"/>
                  </a:cubicBezTo>
                  <a:cubicBezTo>
                    <a:pt x="7646" y="5694"/>
                    <a:pt x="7630" y="5734"/>
                    <a:pt x="7655" y="5758"/>
                  </a:cubicBezTo>
                  <a:cubicBezTo>
                    <a:pt x="7675" y="5779"/>
                    <a:pt x="7721" y="5783"/>
                    <a:pt x="7738" y="5767"/>
                  </a:cubicBezTo>
                  <a:close/>
                  <a:moveTo>
                    <a:pt x="8027" y="5619"/>
                  </a:moveTo>
                  <a:cubicBezTo>
                    <a:pt x="8038" y="5574"/>
                    <a:pt x="7998" y="5495"/>
                    <a:pt x="7962" y="5492"/>
                  </a:cubicBezTo>
                  <a:cubicBezTo>
                    <a:pt x="7920" y="5488"/>
                    <a:pt x="7874" y="5497"/>
                    <a:pt x="7853" y="5515"/>
                  </a:cubicBezTo>
                  <a:cubicBezTo>
                    <a:pt x="7832" y="5532"/>
                    <a:pt x="7730" y="5534"/>
                    <a:pt x="7654" y="5520"/>
                  </a:cubicBezTo>
                  <a:cubicBezTo>
                    <a:pt x="7603" y="5510"/>
                    <a:pt x="7607" y="5524"/>
                    <a:pt x="7672" y="5584"/>
                  </a:cubicBezTo>
                  <a:cubicBezTo>
                    <a:pt x="7710" y="5619"/>
                    <a:pt x="7742" y="5634"/>
                    <a:pt x="7771" y="5630"/>
                  </a:cubicBezTo>
                  <a:cubicBezTo>
                    <a:pt x="7794" y="5627"/>
                    <a:pt x="7838" y="5632"/>
                    <a:pt x="7869" y="5641"/>
                  </a:cubicBezTo>
                  <a:cubicBezTo>
                    <a:pt x="7972" y="5671"/>
                    <a:pt x="8015" y="5665"/>
                    <a:pt x="8027" y="5619"/>
                  </a:cubicBezTo>
                  <a:close/>
                  <a:moveTo>
                    <a:pt x="5362" y="5606"/>
                  </a:moveTo>
                  <a:cubicBezTo>
                    <a:pt x="5391" y="5584"/>
                    <a:pt x="5389" y="5536"/>
                    <a:pt x="5358" y="5510"/>
                  </a:cubicBezTo>
                  <a:cubicBezTo>
                    <a:pt x="5319" y="5477"/>
                    <a:pt x="5327" y="5427"/>
                    <a:pt x="5372" y="5427"/>
                  </a:cubicBezTo>
                  <a:cubicBezTo>
                    <a:pt x="5410" y="5427"/>
                    <a:pt x="5450" y="5400"/>
                    <a:pt x="5450" y="5374"/>
                  </a:cubicBezTo>
                  <a:cubicBezTo>
                    <a:pt x="5450" y="5366"/>
                    <a:pt x="5428" y="5360"/>
                    <a:pt x="5401" y="5360"/>
                  </a:cubicBezTo>
                  <a:cubicBezTo>
                    <a:pt x="5368" y="5360"/>
                    <a:pt x="5349" y="5370"/>
                    <a:pt x="5342" y="5392"/>
                  </a:cubicBezTo>
                  <a:cubicBezTo>
                    <a:pt x="5337" y="5409"/>
                    <a:pt x="5317" y="5427"/>
                    <a:pt x="5299" y="5432"/>
                  </a:cubicBezTo>
                  <a:cubicBezTo>
                    <a:pt x="5261" y="5442"/>
                    <a:pt x="5255" y="5477"/>
                    <a:pt x="5293" y="5477"/>
                  </a:cubicBezTo>
                  <a:cubicBezTo>
                    <a:pt x="5308" y="5477"/>
                    <a:pt x="5314" y="5485"/>
                    <a:pt x="5307" y="5496"/>
                  </a:cubicBezTo>
                  <a:cubicBezTo>
                    <a:pt x="5299" y="5508"/>
                    <a:pt x="5302" y="5511"/>
                    <a:pt x="5314" y="5504"/>
                  </a:cubicBezTo>
                  <a:cubicBezTo>
                    <a:pt x="5342" y="5487"/>
                    <a:pt x="5338" y="5546"/>
                    <a:pt x="5309" y="5587"/>
                  </a:cubicBezTo>
                  <a:cubicBezTo>
                    <a:pt x="5288" y="5618"/>
                    <a:pt x="5288" y="5622"/>
                    <a:pt x="5313" y="5622"/>
                  </a:cubicBezTo>
                  <a:cubicBezTo>
                    <a:pt x="5329" y="5622"/>
                    <a:pt x="5351" y="5615"/>
                    <a:pt x="5362" y="5606"/>
                  </a:cubicBezTo>
                  <a:close/>
                  <a:moveTo>
                    <a:pt x="7645" y="5374"/>
                  </a:moveTo>
                  <a:cubicBezTo>
                    <a:pt x="7612" y="5353"/>
                    <a:pt x="7600" y="5358"/>
                    <a:pt x="7600" y="5394"/>
                  </a:cubicBezTo>
                  <a:cubicBezTo>
                    <a:pt x="7600" y="5423"/>
                    <a:pt x="7604" y="5425"/>
                    <a:pt x="7633" y="5407"/>
                  </a:cubicBezTo>
                  <a:cubicBezTo>
                    <a:pt x="7656" y="5392"/>
                    <a:pt x="7660" y="5383"/>
                    <a:pt x="7645" y="5374"/>
                  </a:cubicBezTo>
                  <a:close/>
                  <a:moveTo>
                    <a:pt x="7891" y="5338"/>
                  </a:moveTo>
                  <a:cubicBezTo>
                    <a:pt x="7919" y="5317"/>
                    <a:pt x="7920" y="5309"/>
                    <a:pt x="7900" y="5258"/>
                  </a:cubicBezTo>
                  <a:cubicBezTo>
                    <a:pt x="7888" y="5227"/>
                    <a:pt x="7872" y="5195"/>
                    <a:pt x="7865" y="5187"/>
                  </a:cubicBezTo>
                  <a:cubicBezTo>
                    <a:pt x="7848" y="5168"/>
                    <a:pt x="7650" y="5225"/>
                    <a:pt x="7650" y="5249"/>
                  </a:cubicBezTo>
                  <a:cubicBezTo>
                    <a:pt x="7650" y="5258"/>
                    <a:pt x="7655" y="5261"/>
                    <a:pt x="7661" y="5255"/>
                  </a:cubicBezTo>
                  <a:cubicBezTo>
                    <a:pt x="7667" y="5249"/>
                    <a:pt x="7685" y="5266"/>
                    <a:pt x="7702" y="5292"/>
                  </a:cubicBezTo>
                  <a:cubicBezTo>
                    <a:pt x="7740" y="5356"/>
                    <a:pt x="7836" y="5378"/>
                    <a:pt x="7891" y="5338"/>
                  </a:cubicBezTo>
                  <a:close/>
                  <a:moveTo>
                    <a:pt x="7519" y="5293"/>
                  </a:moveTo>
                  <a:cubicBezTo>
                    <a:pt x="7468" y="5251"/>
                    <a:pt x="7444" y="5251"/>
                    <a:pt x="7467" y="5294"/>
                  </a:cubicBezTo>
                  <a:cubicBezTo>
                    <a:pt x="7476" y="5312"/>
                    <a:pt x="7501" y="5327"/>
                    <a:pt x="7521" y="5326"/>
                  </a:cubicBezTo>
                  <a:lnTo>
                    <a:pt x="7558" y="5326"/>
                  </a:lnTo>
                  <a:lnTo>
                    <a:pt x="7519" y="5293"/>
                  </a:lnTo>
                  <a:close/>
                  <a:moveTo>
                    <a:pt x="5471" y="5227"/>
                  </a:moveTo>
                  <a:cubicBezTo>
                    <a:pt x="5462" y="5190"/>
                    <a:pt x="5417" y="5181"/>
                    <a:pt x="5417" y="5215"/>
                  </a:cubicBezTo>
                  <a:cubicBezTo>
                    <a:pt x="5417" y="5243"/>
                    <a:pt x="5451" y="5278"/>
                    <a:pt x="5468" y="5268"/>
                  </a:cubicBezTo>
                  <a:cubicBezTo>
                    <a:pt x="5475" y="5264"/>
                    <a:pt x="5476" y="5245"/>
                    <a:pt x="5471" y="5227"/>
                  </a:cubicBezTo>
                  <a:close/>
                  <a:moveTo>
                    <a:pt x="7473" y="5217"/>
                  </a:moveTo>
                  <a:cubicBezTo>
                    <a:pt x="7490" y="5174"/>
                    <a:pt x="7485" y="5144"/>
                    <a:pt x="7460" y="5144"/>
                  </a:cubicBezTo>
                  <a:cubicBezTo>
                    <a:pt x="7448" y="5144"/>
                    <a:pt x="7434" y="5157"/>
                    <a:pt x="7430" y="5173"/>
                  </a:cubicBezTo>
                  <a:cubicBezTo>
                    <a:pt x="7414" y="5232"/>
                    <a:pt x="7453" y="5271"/>
                    <a:pt x="7473" y="5217"/>
                  </a:cubicBezTo>
                  <a:close/>
                  <a:moveTo>
                    <a:pt x="5661" y="5155"/>
                  </a:moveTo>
                  <a:cubicBezTo>
                    <a:pt x="5665" y="5151"/>
                    <a:pt x="5673" y="5124"/>
                    <a:pt x="5677" y="5095"/>
                  </a:cubicBezTo>
                  <a:cubicBezTo>
                    <a:pt x="5684" y="5055"/>
                    <a:pt x="5680" y="5046"/>
                    <a:pt x="5661" y="5053"/>
                  </a:cubicBezTo>
                  <a:cubicBezTo>
                    <a:pt x="5647" y="5059"/>
                    <a:pt x="5632" y="5080"/>
                    <a:pt x="5627" y="5102"/>
                  </a:cubicBezTo>
                  <a:cubicBezTo>
                    <a:pt x="5618" y="5135"/>
                    <a:pt x="5608" y="5140"/>
                    <a:pt x="5559" y="5136"/>
                  </a:cubicBezTo>
                  <a:cubicBezTo>
                    <a:pt x="5500" y="5130"/>
                    <a:pt x="5460" y="5170"/>
                    <a:pt x="5513" y="5181"/>
                  </a:cubicBezTo>
                  <a:cubicBezTo>
                    <a:pt x="5543" y="5187"/>
                    <a:pt x="5647" y="5169"/>
                    <a:pt x="5661" y="5155"/>
                  </a:cubicBezTo>
                  <a:close/>
                  <a:moveTo>
                    <a:pt x="5423" y="5096"/>
                  </a:moveTo>
                  <a:cubicBezTo>
                    <a:pt x="5452" y="5046"/>
                    <a:pt x="5452" y="5038"/>
                    <a:pt x="5428" y="4989"/>
                  </a:cubicBezTo>
                  <a:cubicBezTo>
                    <a:pt x="5414" y="4959"/>
                    <a:pt x="5398" y="4922"/>
                    <a:pt x="5393" y="4906"/>
                  </a:cubicBezTo>
                  <a:cubicBezTo>
                    <a:pt x="5373" y="4840"/>
                    <a:pt x="5274" y="4906"/>
                    <a:pt x="5207" y="5031"/>
                  </a:cubicBezTo>
                  <a:cubicBezTo>
                    <a:pt x="5180" y="5081"/>
                    <a:pt x="5182" y="5082"/>
                    <a:pt x="5262" y="5077"/>
                  </a:cubicBezTo>
                  <a:cubicBezTo>
                    <a:pt x="5306" y="5075"/>
                    <a:pt x="5320" y="5083"/>
                    <a:pt x="5336" y="5118"/>
                  </a:cubicBezTo>
                  <a:cubicBezTo>
                    <a:pt x="5360" y="5171"/>
                    <a:pt x="5382" y="5166"/>
                    <a:pt x="5423" y="5096"/>
                  </a:cubicBezTo>
                  <a:close/>
                  <a:moveTo>
                    <a:pt x="7392" y="5094"/>
                  </a:moveTo>
                  <a:cubicBezTo>
                    <a:pt x="7397" y="5085"/>
                    <a:pt x="7396" y="5076"/>
                    <a:pt x="7388" y="5076"/>
                  </a:cubicBezTo>
                  <a:cubicBezTo>
                    <a:pt x="7291" y="5067"/>
                    <a:pt x="7253" y="5028"/>
                    <a:pt x="7277" y="4963"/>
                  </a:cubicBezTo>
                  <a:cubicBezTo>
                    <a:pt x="7291" y="4927"/>
                    <a:pt x="7290" y="4916"/>
                    <a:pt x="7274" y="4916"/>
                  </a:cubicBezTo>
                  <a:cubicBezTo>
                    <a:pt x="7262" y="4916"/>
                    <a:pt x="7257" y="4927"/>
                    <a:pt x="7263" y="4941"/>
                  </a:cubicBezTo>
                  <a:cubicBezTo>
                    <a:pt x="7269" y="4957"/>
                    <a:pt x="7266" y="4962"/>
                    <a:pt x="7253" y="4954"/>
                  </a:cubicBezTo>
                  <a:cubicBezTo>
                    <a:pt x="7234" y="4942"/>
                    <a:pt x="7226" y="4971"/>
                    <a:pt x="7232" y="5027"/>
                  </a:cubicBezTo>
                  <a:cubicBezTo>
                    <a:pt x="7239" y="5087"/>
                    <a:pt x="7364" y="5139"/>
                    <a:pt x="7392" y="5094"/>
                  </a:cubicBezTo>
                  <a:close/>
                  <a:moveTo>
                    <a:pt x="7696" y="5075"/>
                  </a:moveTo>
                  <a:cubicBezTo>
                    <a:pt x="7746" y="5056"/>
                    <a:pt x="7743" y="5014"/>
                    <a:pt x="7689" y="4957"/>
                  </a:cubicBezTo>
                  <a:cubicBezTo>
                    <a:pt x="7636" y="4902"/>
                    <a:pt x="7592" y="4897"/>
                    <a:pt x="7567" y="4943"/>
                  </a:cubicBezTo>
                  <a:cubicBezTo>
                    <a:pt x="7557" y="4962"/>
                    <a:pt x="7531" y="4981"/>
                    <a:pt x="7508" y="4987"/>
                  </a:cubicBezTo>
                  <a:cubicBezTo>
                    <a:pt x="7455" y="5000"/>
                    <a:pt x="7456" y="5019"/>
                    <a:pt x="7512" y="5069"/>
                  </a:cubicBezTo>
                  <a:cubicBezTo>
                    <a:pt x="7559" y="5111"/>
                    <a:pt x="7599" y="5112"/>
                    <a:pt x="7696" y="5075"/>
                  </a:cubicBezTo>
                  <a:close/>
                  <a:moveTo>
                    <a:pt x="5787" y="5007"/>
                  </a:moveTo>
                  <a:cubicBezTo>
                    <a:pt x="5763" y="4983"/>
                    <a:pt x="5713" y="4974"/>
                    <a:pt x="5726" y="4995"/>
                  </a:cubicBezTo>
                  <a:cubicBezTo>
                    <a:pt x="5731" y="5004"/>
                    <a:pt x="5742" y="5007"/>
                    <a:pt x="5750" y="5002"/>
                  </a:cubicBezTo>
                  <a:cubicBezTo>
                    <a:pt x="5758" y="4997"/>
                    <a:pt x="5769" y="5001"/>
                    <a:pt x="5775" y="5010"/>
                  </a:cubicBezTo>
                  <a:cubicBezTo>
                    <a:pt x="5781" y="5019"/>
                    <a:pt x="5790" y="5027"/>
                    <a:pt x="5796" y="5027"/>
                  </a:cubicBezTo>
                  <a:cubicBezTo>
                    <a:pt x="5802" y="5027"/>
                    <a:pt x="5798" y="5018"/>
                    <a:pt x="5787" y="5007"/>
                  </a:cubicBezTo>
                  <a:close/>
                  <a:moveTo>
                    <a:pt x="5667" y="4827"/>
                  </a:moveTo>
                  <a:cubicBezTo>
                    <a:pt x="5667" y="4674"/>
                    <a:pt x="5616" y="4638"/>
                    <a:pt x="5520" y="4724"/>
                  </a:cubicBezTo>
                  <a:cubicBezTo>
                    <a:pt x="5458" y="4779"/>
                    <a:pt x="5452" y="4818"/>
                    <a:pt x="5501" y="4848"/>
                  </a:cubicBezTo>
                  <a:cubicBezTo>
                    <a:pt x="5520" y="4859"/>
                    <a:pt x="5551" y="4897"/>
                    <a:pt x="5569" y="4932"/>
                  </a:cubicBezTo>
                  <a:lnTo>
                    <a:pt x="5602" y="4996"/>
                  </a:lnTo>
                  <a:lnTo>
                    <a:pt x="5634" y="4955"/>
                  </a:lnTo>
                  <a:cubicBezTo>
                    <a:pt x="5657" y="4926"/>
                    <a:pt x="5667" y="4887"/>
                    <a:pt x="5667" y="4827"/>
                  </a:cubicBezTo>
                  <a:close/>
                  <a:moveTo>
                    <a:pt x="7133" y="4944"/>
                  </a:moveTo>
                  <a:cubicBezTo>
                    <a:pt x="7138" y="4939"/>
                    <a:pt x="7159" y="4925"/>
                    <a:pt x="7181" y="4913"/>
                  </a:cubicBezTo>
                  <a:cubicBezTo>
                    <a:pt x="7213" y="4895"/>
                    <a:pt x="7218" y="4895"/>
                    <a:pt x="7207" y="4913"/>
                  </a:cubicBezTo>
                  <a:cubicBezTo>
                    <a:pt x="7196" y="4932"/>
                    <a:pt x="7198" y="4932"/>
                    <a:pt x="7221" y="4913"/>
                  </a:cubicBezTo>
                  <a:cubicBezTo>
                    <a:pt x="7236" y="4901"/>
                    <a:pt x="7244" y="4880"/>
                    <a:pt x="7238" y="4865"/>
                  </a:cubicBezTo>
                  <a:cubicBezTo>
                    <a:pt x="7231" y="4846"/>
                    <a:pt x="7234" y="4842"/>
                    <a:pt x="7250" y="4852"/>
                  </a:cubicBezTo>
                  <a:cubicBezTo>
                    <a:pt x="7265" y="4861"/>
                    <a:pt x="7268" y="4859"/>
                    <a:pt x="7260" y="4846"/>
                  </a:cubicBezTo>
                  <a:cubicBezTo>
                    <a:pt x="7251" y="4832"/>
                    <a:pt x="7228" y="4840"/>
                    <a:pt x="7181" y="4875"/>
                  </a:cubicBezTo>
                  <a:cubicBezTo>
                    <a:pt x="7098" y="4936"/>
                    <a:pt x="7051" y="4928"/>
                    <a:pt x="7048" y="4854"/>
                  </a:cubicBezTo>
                  <a:cubicBezTo>
                    <a:pt x="7047" y="4826"/>
                    <a:pt x="7047" y="4796"/>
                    <a:pt x="7048" y="4790"/>
                  </a:cubicBezTo>
                  <a:cubicBezTo>
                    <a:pt x="7049" y="4783"/>
                    <a:pt x="7041" y="4777"/>
                    <a:pt x="7029" y="4777"/>
                  </a:cubicBezTo>
                  <a:cubicBezTo>
                    <a:pt x="7017" y="4777"/>
                    <a:pt x="6999" y="4762"/>
                    <a:pt x="6987" y="4744"/>
                  </a:cubicBezTo>
                  <a:cubicBezTo>
                    <a:pt x="6959" y="4698"/>
                    <a:pt x="6933" y="4702"/>
                    <a:pt x="6933" y="4752"/>
                  </a:cubicBezTo>
                  <a:cubicBezTo>
                    <a:pt x="6933" y="4775"/>
                    <a:pt x="6941" y="4794"/>
                    <a:pt x="6950" y="4794"/>
                  </a:cubicBezTo>
                  <a:cubicBezTo>
                    <a:pt x="6959" y="4794"/>
                    <a:pt x="6978" y="4818"/>
                    <a:pt x="6994" y="4848"/>
                  </a:cubicBezTo>
                  <a:cubicBezTo>
                    <a:pt x="7038" y="4934"/>
                    <a:pt x="7100" y="4977"/>
                    <a:pt x="7133" y="4944"/>
                  </a:cubicBezTo>
                  <a:close/>
                  <a:moveTo>
                    <a:pt x="6004" y="4868"/>
                  </a:moveTo>
                  <a:cubicBezTo>
                    <a:pt x="6046" y="4871"/>
                    <a:pt x="6079" y="4862"/>
                    <a:pt x="6103" y="4841"/>
                  </a:cubicBezTo>
                  <a:cubicBezTo>
                    <a:pt x="6122" y="4824"/>
                    <a:pt x="6132" y="4810"/>
                    <a:pt x="6125" y="4810"/>
                  </a:cubicBezTo>
                  <a:cubicBezTo>
                    <a:pt x="6118" y="4810"/>
                    <a:pt x="6131" y="4793"/>
                    <a:pt x="6156" y="4772"/>
                  </a:cubicBezTo>
                  <a:cubicBezTo>
                    <a:pt x="6180" y="4751"/>
                    <a:pt x="6200" y="4717"/>
                    <a:pt x="6200" y="4695"/>
                  </a:cubicBezTo>
                  <a:cubicBezTo>
                    <a:pt x="6200" y="4674"/>
                    <a:pt x="6213" y="4619"/>
                    <a:pt x="6229" y="4574"/>
                  </a:cubicBezTo>
                  <a:cubicBezTo>
                    <a:pt x="6258" y="4494"/>
                    <a:pt x="6257" y="4491"/>
                    <a:pt x="6226" y="4467"/>
                  </a:cubicBezTo>
                  <a:cubicBezTo>
                    <a:pt x="6183" y="4436"/>
                    <a:pt x="6142" y="4437"/>
                    <a:pt x="6108" y="4471"/>
                  </a:cubicBezTo>
                  <a:cubicBezTo>
                    <a:pt x="6085" y="4494"/>
                    <a:pt x="6083" y="4520"/>
                    <a:pt x="6092" y="4636"/>
                  </a:cubicBezTo>
                  <a:cubicBezTo>
                    <a:pt x="6105" y="4792"/>
                    <a:pt x="6088" y="4846"/>
                    <a:pt x="6030" y="4835"/>
                  </a:cubicBezTo>
                  <a:cubicBezTo>
                    <a:pt x="6010" y="4831"/>
                    <a:pt x="5987" y="4820"/>
                    <a:pt x="5977" y="4811"/>
                  </a:cubicBezTo>
                  <a:cubicBezTo>
                    <a:pt x="5966" y="4800"/>
                    <a:pt x="5951" y="4811"/>
                    <a:pt x="5931" y="4844"/>
                  </a:cubicBezTo>
                  <a:cubicBezTo>
                    <a:pt x="5914" y="4871"/>
                    <a:pt x="5893" y="4894"/>
                    <a:pt x="5884" y="4894"/>
                  </a:cubicBezTo>
                  <a:cubicBezTo>
                    <a:pt x="5874" y="4894"/>
                    <a:pt x="5867" y="4907"/>
                    <a:pt x="5867" y="4923"/>
                  </a:cubicBezTo>
                  <a:cubicBezTo>
                    <a:pt x="5867" y="4946"/>
                    <a:pt x="5874" y="4943"/>
                    <a:pt x="5904" y="4908"/>
                  </a:cubicBezTo>
                  <a:cubicBezTo>
                    <a:pt x="5934" y="4873"/>
                    <a:pt x="5954" y="4865"/>
                    <a:pt x="6004" y="4868"/>
                  </a:cubicBezTo>
                  <a:close/>
                  <a:moveTo>
                    <a:pt x="7464" y="4838"/>
                  </a:moveTo>
                  <a:cubicBezTo>
                    <a:pt x="7509" y="4790"/>
                    <a:pt x="7498" y="4755"/>
                    <a:pt x="7428" y="4721"/>
                  </a:cubicBezTo>
                  <a:cubicBezTo>
                    <a:pt x="7378" y="4697"/>
                    <a:pt x="7373" y="4698"/>
                    <a:pt x="7325" y="4734"/>
                  </a:cubicBezTo>
                  <a:cubicBezTo>
                    <a:pt x="7259" y="4785"/>
                    <a:pt x="7256" y="4813"/>
                    <a:pt x="7312" y="4846"/>
                  </a:cubicBezTo>
                  <a:cubicBezTo>
                    <a:pt x="7378" y="4885"/>
                    <a:pt x="7422" y="4883"/>
                    <a:pt x="7464" y="4838"/>
                  </a:cubicBezTo>
                  <a:close/>
                  <a:moveTo>
                    <a:pt x="6861" y="4835"/>
                  </a:moveTo>
                  <a:cubicBezTo>
                    <a:pt x="6861" y="4822"/>
                    <a:pt x="6852" y="4810"/>
                    <a:pt x="6841" y="4810"/>
                  </a:cubicBezTo>
                  <a:cubicBezTo>
                    <a:pt x="6829" y="4810"/>
                    <a:pt x="6812" y="4788"/>
                    <a:pt x="6802" y="4760"/>
                  </a:cubicBezTo>
                  <a:cubicBezTo>
                    <a:pt x="6793" y="4733"/>
                    <a:pt x="6781" y="4710"/>
                    <a:pt x="6776" y="4710"/>
                  </a:cubicBezTo>
                  <a:cubicBezTo>
                    <a:pt x="6771" y="4710"/>
                    <a:pt x="6775" y="4729"/>
                    <a:pt x="6783" y="4752"/>
                  </a:cubicBezTo>
                  <a:cubicBezTo>
                    <a:pt x="6792" y="4775"/>
                    <a:pt x="6796" y="4794"/>
                    <a:pt x="6791" y="4794"/>
                  </a:cubicBezTo>
                  <a:cubicBezTo>
                    <a:pt x="6787" y="4794"/>
                    <a:pt x="6797" y="4809"/>
                    <a:pt x="6812" y="4827"/>
                  </a:cubicBezTo>
                  <a:cubicBezTo>
                    <a:pt x="6846" y="4867"/>
                    <a:pt x="6861" y="4869"/>
                    <a:pt x="6861" y="4835"/>
                  </a:cubicBezTo>
                  <a:close/>
                  <a:moveTo>
                    <a:pt x="6350" y="4767"/>
                  </a:moveTo>
                  <a:cubicBezTo>
                    <a:pt x="6350" y="4740"/>
                    <a:pt x="6303" y="4737"/>
                    <a:pt x="6267" y="4761"/>
                  </a:cubicBezTo>
                  <a:cubicBezTo>
                    <a:pt x="6245" y="4775"/>
                    <a:pt x="6246" y="4781"/>
                    <a:pt x="6274" y="4802"/>
                  </a:cubicBezTo>
                  <a:cubicBezTo>
                    <a:pt x="6309" y="4829"/>
                    <a:pt x="6350" y="4810"/>
                    <a:pt x="6350" y="4767"/>
                  </a:cubicBezTo>
                  <a:close/>
                  <a:moveTo>
                    <a:pt x="6652" y="4762"/>
                  </a:moveTo>
                  <a:cubicBezTo>
                    <a:pt x="6668" y="4742"/>
                    <a:pt x="6677" y="4714"/>
                    <a:pt x="6672" y="4701"/>
                  </a:cubicBezTo>
                  <a:cubicBezTo>
                    <a:pt x="6665" y="4681"/>
                    <a:pt x="6654" y="4685"/>
                    <a:pt x="6621" y="4718"/>
                  </a:cubicBezTo>
                  <a:cubicBezTo>
                    <a:pt x="6576" y="4763"/>
                    <a:pt x="6568" y="4766"/>
                    <a:pt x="6526" y="4750"/>
                  </a:cubicBezTo>
                  <a:cubicBezTo>
                    <a:pt x="6508" y="4743"/>
                    <a:pt x="6500" y="4718"/>
                    <a:pt x="6500" y="4664"/>
                  </a:cubicBezTo>
                  <a:cubicBezTo>
                    <a:pt x="6500" y="4604"/>
                    <a:pt x="6510" y="4577"/>
                    <a:pt x="6544" y="4541"/>
                  </a:cubicBezTo>
                  <a:cubicBezTo>
                    <a:pt x="6581" y="4503"/>
                    <a:pt x="6585" y="4491"/>
                    <a:pt x="6567" y="4469"/>
                  </a:cubicBezTo>
                  <a:cubicBezTo>
                    <a:pt x="6536" y="4432"/>
                    <a:pt x="6422" y="4435"/>
                    <a:pt x="6401" y="4475"/>
                  </a:cubicBezTo>
                  <a:cubicBezTo>
                    <a:pt x="6366" y="4541"/>
                    <a:pt x="6420" y="4710"/>
                    <a:pt x="6488" y="4746"/>
                  </a:cubicBezTo>
                  <a:cubicBezTo>
                    <a:pt x="6508" y="4756"/>
                    <a:pt x="6531" y="4775"/>
                    <a:pt x="6538" y="4788"/>
                  </a:cubicBezTo>
                  <a:cubicBezTo>
                    <a:pt x="6557" y="4819"/>
                    <a:pt x="6616" y="4806"/>
                    <a:pt x="6652" y="4762"/>
                  </a:cubicBezTo>
                  <a:close/>
                  <a:moveTo>
                    <a:pt x="5890" y="4705"/>
                  </a:moveTo>
                  <a:cubicBezTo>
                    <a:pt x="5925" y="4682"/>
                    <a:pt x="5933" y="4663"/>
                    <a:pt x="5933" y="4610"/>
                  </a:cubicBezTo>
                  <a:cubicBezTo>
                    <a:pt x="5933" y="4554"/>
                    <a:pt x="5927" y="4543"/>
                    <a:pt x="5891" y="4534"/>
                  </a:cubicBezTo>
                  <a:cubicBezTo>
                    <a:pt x="5802" y="4511"/>
                    <a:pt x="5751" y="4610"/>
                    <a:pt x="5794" y="4723"/>
                  </a:cubicBezTo>
                  <a:cubicBezTo>
                    <a:pt x="5818" y="4785"/>
                    <a:pt x="5825" y="4792"/>
                    <a:pt x="5835" y="4765"/>
                  </a:cubicBezTo>
                  <a:cubicBezTo>
                    <a:pt x="5841" y="4748"/>
                    <a:pt x="5866" y="4720"/>
                    <a:pt x="5890" y="4705"/>
                  </a:cubicBezTo>
                  <a:close/>
                  <a:moveTo>
                    <a:pt x="7156" y="4692"/>
                  </a:moveTo>
                  <a:cubicBezTo>
                    <a:pt x="7212" y="4649"/>
                    <a:pt x="7212" y="4605"/>
                    <a:pt x="7156" y="4569"/>
                  </a:cubicBezTo>
                  <a:cubicBezTo>
                    <a:pt x="7103" y="4534"/>
                    <a:pt x="7043" y="4554"/>
                    <a:pt x="7014" y="4618"/>
                  </a:cubicBezTo>
                  <a:cubicBezTo>
                    <a:pt x="6998" y="4654"/>
                    <a:pt x="7000" y="4664"/>
                    <a:pt x="7035" y="4693"/>
                  </a:cubicBezTo>
                  <a:cubicBezTo>
                    <a:pt x="7086" y="4735"/>
                    <a:pt x="7102" y="4735"/>
                    <a:pt x="7156" y="4692"/>
                  </a:cubicBezTo>
                  <a:close/>
                  <a:moveTo>
                    <a:pt x="6778" y="4683"/>
                  </a:moveTo>
                  <a:cubicBezTo>
                    <a:pt x="6772" y="4677"/>
                    <a:pt x="6799" y="4644"/>
                    <a:pt x="6837" y="4609"/>
                  </a:cubicBezTo>
                  <a:cubicBezTo>
                    <a:pt x="6901" y="4551"/>
                    <a:pt x="6905" y="4542"/>
                    <a:pt x="6887" y="4503"/>
                  </a:cubicBezTo>
                  <a:cubicBezTo>
                    <a:pt x="6846" y="4414"/>
                    <a:pt x="6700" y="4464"/>
                    <a:pt x="6700" y="4567"/>
                  </a:cubicBezTo>
                  <a:cubicBezTo>
                    <a:pt x="6700" y="4599"/>
                    <a:pt x="6760" y="4694"/>
                    <a:pt x="6781" y="4694"/>
                  </a:cubicBezTo>
                  <a:cubicBezTo>
                    <a:pt x="6785" y="4694"/>
                    <a:pt x="6784" y="4689"/>
                    <a:pt x="6778" y="4683"/>
                  </a:cubicBezTo>
                  <a:close/>
                  <a:moveTo>
                    <a:pt x="401" y="7445"/>
                  </a:moveTo>
                  <a:cubicBezTo>
                    <a:pt x="387" y="7436"/>
                    <a:pt x="369" y="7434"/>
                    <a:pt x="359" y="7439"/>
                  </a:cubicBezTo>
                  <a:cubicBezTo>
                    <a:pt x="349" y="7445"/>
                    <a:pt x="348" y="7442"/>
                    <a:pt x="356" y="7434"/>
                  </a:cubicBezTo>
                  <a:cubicBezTo>
                    <a:pt x="363" y="7426"/>
                    <a:pt x="374" y="7418"/>
                    <a:pt x="381" y="7417"/>
                  </a:cubicBezTo>
                  <a:cubicBezTo>
                    <a:pt x="387" y="7416"/>
                    <a:pt x="404" y="7410"/>
                    <a:pt x="419" y="7404"/>
                  </a:cubicBezTo>
                  <a:cubicBezTo>
                    <a:pt x="434" y="7397"/>
                    <a:pt x="475" y="7394"/>
                    <a:pt x="511" y="7397"/>
                  </a:cubicBezTo>
                  <a:cubicBezTo>
                    <a:pt x="557" y="7401"/>
                    <a:pt x="576" y="7410"/>
                    <a:pt x="581" y="7433"/>
                  </a:cubicBezTo>
                  <a:cubicBezTo>
                    <a:pt x="585" y="7459"/>
                    <a:pt x="577" y="7462"/>
                    <a:pt x="522" y="7459"/>
                  </a:cubicBezTo>
                  <a:cubicBezTo>
                    <a:pt x="487" y="7456"/>
                    <a:pt x="448" y="7446"/>
                    <a:pt x="434" y="7436"/>
                  </a:cubicBezTo>
                  <a:cubicBezTo>
                    <a:pt x="416" y="7423"/>
                    <a:pt x="413" y="7424"/>
                    <a:pt x="423" y="7440"/>
                  </a:cubicBezTo>
                  <a:cubicBezTo>
                    <a:pt x="438" y="7464"/>
                    <a:pt x="433" y="7465"/>
                    <a:pt x="401" y="7445"/>
                  </a:cubicBezTo>
                  <a:close/>
                  <a:moveTo>
                    <a:pt x="8255" y="6543"/>
                  </a:moveTo>
                  <a:cubicBezTo>
                    <a:pt x="8188" y="6517"/>
                    <a:pt x="8099" y="6275"/>
                    <a:pt x="8133" y="6211"/>
                  </a:cubicBezTo>
                  <a:cubicBezTo>
                    <a:pt x="8178" y="6127"/>
                    <a:pt x="8174" y="6127"/>
                    <a:pt x="9253" y="6129"/>
                  </a:cubicBezTo>
                  <a:cubicBezTo>
                    <a:pt x="9857" y="6130"/>
                    <a:pt x="10280" y="6137"/>
                    <a:pt x="10313" y="6147"/>
                  </a:cubicBezTo>
                  <a:cubicBezTo>
                    <a:pt x="10377" y="6166"/>
                    <a:pt x="10406" y="6238"/>
                    <a:pt x="10361" y="6263"/>
                  </a:cubicBezTo>
                  <a:cubicBezTo>
                    <a:pt x="10345" y="6272"/>
                    <a:pt x="10318" y="6308"/>
                    <a:pt x="10299" y="6345"/>
                  </a:cubicBezTo>
                  <a:cubicBezTo>
                    <a:pt x="10281" y="6381"/>
                    <a:pt x="10234" y="6444"/>
                    <a:pt x="10194" y="6485"/>
                  </a:cubicBezTo>
                  <a:lnTo>
                    <a:pt x="10123" y="6560"/>
                  </a:lnTo>
                  <a:lnTo>
                    <a:pt x="9207" y="6559"/>
                  </a:lnTo>
                  <a:cubicBezTo>
                    <a:pt x="8704" y="6558"/>
                    <a:pt x="8275" y="6551"/>
                    <a:pt x="8255" y="6543"/>
                  </a:cubicBezTo>
                  <a:close/>
                  <a:moveTo>
                    <a:pt x="3733" y="5817"/>
                  </a:moveTo>
                  <a:cubicBezTo>
                    <a:pt x="3733" y="5793"/>
                    <a:pt x="3750" y="5761"/>
                    <a:pt x="3771" y="5744"/>
                  </a:cubicBezTo>
                  <a:cubicBezTo>
                    <a:pt x="3859" y="5671"/>
                    <a:pt x="4078" y="5483"/>
                    <a:pt x="4110" y="5452"/>
                  </a:cubicBezTo>
                  <a:cubicBezTo>
                    <a:pt x="4130" y="5434"/>
                    <a:pt x="4193" y="5373"/>
                    <a:pt x="4252" y="5317"/>
                  </a:cubicBezTo>
                  <a:cubicBezTo>
                    <a:pt x="4310" y="5262"/>
                    <a:pt x="4445" y="5142"/>
                    <a:pt x="4550" y="5052"/>
                  </a:cubicBezTo>
                  <a:cubicBezTo>
                    <a:pt x="4655" y="4961"/>
                    <a:pt x="4787" y="4844"/>
                    <a:pt x="4842" y="4793"/>
                  </a:cubicBezTo>
                  <a:cubicBezTo>
                    <a:pt x="5237" y="4420"/>
                    <a:pt x="5300" y="4378"/>
                    <a:pt x="5314" y="4474"/>
                  </a:cubicBezTo>
                  <a:cubicBezTo>
                    <a:pt x="5320" y="4516"/>
                    <a:pt x="5241" y="4650"/>
                    <a:pt x="5180" y="4700"/>
                  </a:cubicBezTo>
                  <a:cubicBezTo>
                    <a:pt x="5056" y="4803"/>
                    <a:pt x="4660" y="5160"/>
                    <a:pt x="4409" y="5396"/>
                  </a:cubicBezTo>
                  <a:cubicBezTo>
                    <a:pt x="4312" y="5487"/>
                    <a:pt x="4085" y="5680"/>
                    <a:pt x="3985" y="5756"/>
                  </a:cubicBezTo>
                  <a:cubicBezTo>
                    <a:pt x="3958" y="5777"/>
                    <a:pt x="3922" y="5794"/>
                    <a:pt x="3905" y="5794"/>
                  </a:cubicBezTo>
                  <a:cubicBezTo>
                    <a:pt x="3887" y="5794"/>
                    <a:pt x="3857" y="5809"/>
                    <a:pt x="3837" y="5827"/>
                  </a:cubicBezTo>
                  <a:cubicBezTo>
                    <a:pt x="3785" y="5876"/>
                    <a:pt x="3733" y="5871"/>
                    <a:pt x="3733" y="5817"/>
                  </a:cubicBezTo>
                  <a:close/>
                  <a:moveTo>
                    <a:pt x="5189" y="4174"/>
                  </a:moveTo>
                  <a:cubicBezTo>
                    <a:pt x="5102" y="4128"/>
                    <a:pt x="5096" y="4121"/>
                    <a:pt x="5018" y="3969"/>
                  </a:cubicBezTo>
                  <a:cubicBezTo>
                    <a:pt x="4939" y="3814"/>
                    <a:pt x="4936" y="3787"/>
                    <a:pt x="4989" y="3752"/>
                  </a:cubicBezTo>
                  <a:cubicBezTo>
                    <a:pt x="5023" y="3730"/>
                    <a:pt x="5176" y="3728"/>
                    <a:pt x="6302" y="3735"/>
                  </a:cubicBezTo>
                  <a:cubicBezTo>
                    <a:pt x="7002" y="3740"/>
                    <a:pt x="8312" y="3744"/>
                    <a:pt x="9214" y="3744"/>
                  </a:cubicBezTo>
                  <a:cubicBezTo>
                    <a:pt x="10722" y="3744"/>
                    <a:pt x="10856" y="3742"/>
                    <a:pt x="10900" y="3716"/>
                  </a:cubicBezTo>
                  <a:cubicBezTo>
                    <a:pt x="10981" y="3668"/>
                    <a:pt x="10989" y="3635"/>
                    <a:pt x="10978" y="3382"/>
                  </a:cubicBezTo>
                  <a:cubicBezTo>
                    <a:pt x="10973" y="3256"/>
                    <a:pt x="10963" y="3129"/>
                    <a:pt x="10957" y="3100"/>
                  </a:cubicBezTo>
                  <a:cubicBezTo>
                    <a:pt x="10950" y="3066"/>
                    <a:pt x="10956" y="3030"/>
                    <a:pt x="10974" y="2996"/>
                  </a:cubicBezTo>
                  <a:cubicBezTo>
                    <a:pt x="11000" y="2946"/>
                    <a:pt x="11006" y="2944"/>
                    <a:pt x="11100" y="2944"/>
                  </a:cubicBezTo>
                  <a:cubicBezTo>
                    <a:pt x="11154" y="2944"/>
                    <a:pt x="11242" y="2955"/>
                    <a:pt x="11295" y="2970"/>
                  </a:cubicBezTo>
                  <a:cubicBezTo>
                    <a:pt x="11348" y="2984"/>
                    <a:pt x="11474" y="3001"/>
                    <a:pt x="11575" y="3008"/>
                  </a:cubicBezTo>
                  <a:cubicBezTo>
                    <a:pt x="11676" y="3015"/>
                    <a:pt x="11768" y="3026"/>
                    <a:pt x="11779" y="3033"/>
                  </a:cubicBezTo>
                  <a:cubicBezTo>
                    <a:pt x="11790" y="3040"/>
                    <a:pt x="11864" y="3056"/>
                    <a:pt x="11944" y="3069"/>
                  </a:cubicBezTo>
                  <a:cubicBezTo>
                    <a:pt x="12061" y="3088"/>
                    <a:pt x="12097" y="3101"/>
                    <a:pt x="12137" y="3139"/>
                  </a:cubicBezTo>
                  <a:cubicBezTo>
                    <a:pt x="12188" y="3188"/>
                    <a:pt x="12246" y="3301"/>
                    <a:pt x="12262" y="3385"/>
                  </a:cubicBezTo>
                  <a:cubicBezTo>
                    <a:pt x="12267" y="3413"/>
                    <a:pt x="12289" y="3471"/>
                    <a:pt x="12311" y="3514"/>
                  </a:cubicBezTo>
                  <a:cubicBezTo>
                    <a:pt x="12332" y="3557"/>
                    <a:pt x="12350" y="3604"/>
                    <a:pt x="12350" y="3619"/>
                  </a:cubicBezTo>
                  <a:cubicBezTo>
                    <a:pt x="12350" y="3633"/>
                    <a:pt x="12365" y="3674"/>
                    <a:pt x="12383" y="3710"/>
                  </a:cubicBezTo>
                  <a:cubicBezTo>
                    <a:pt x="12409" y="3762"/>
                    <a:pt x="12417" y="3809"/>
                    <a:pt x="12417" y="3928"/>
                  </a:cubicBezTo>
                  <a:lnTo>
                    <a:pt x="12417" y="4081"/>
                  </a:lnTo>
                  <a:lnTo>
                    <a:pt x="12354" y="4143"/>
                  </a:lnTo>
                  <a:lnTo>
                    <a:pt x="12292" y="4206"/>
                  </a:lnTo>
                  <a:lnTo>
                    <a:pt x="8772" y="4207"/>
                  </a:lnTo>
                  <a:cubicBezTo>
                    <a:pt x="5274" y="4208"/>
                    <a:pt x="5252" y="4207"/>
                    <a:pt x="5189" y="4174"/>
                  </a:cubicBezTo>
                  <a:close/>
                  <a:moveTo>
                    <a:pt x="4165" y="3589"/>
                  </a:moveTo>
                  <a:cubicBezTo>
                    <a:pt x="4142" y="3571"/>
                    <a:pt x="4122" y="3476"/>
                    <a:pt x="4092" y="3244"/>
                  </a:cubicBezTo>
                  <a:cubicBezTo>
                    <a:pt x="4090" y="3221"/>
                    <a:pt x="4075" y="3161"/>
                    <a:pt x="4061" y="3110"/>
                  </a:cubicBezTo>
                  <a:cubicBezTo>
                    <a:pt x="4047" y="3060"/>
                    <a:pt x="4030" y="2963"/>
                    <a:pt x="4024" y="2895"/>
                  </a:cubicBezTo>
                  <a:cubicBezTo>
                    <a:pt x="4018" y="2827"/>
                    <a:pt x="4003" y="2742"/>
                    <a:pt x="3990" y="2705"/>
                  </a:cubicBezTo>
                  <a:cubicBezTo>
                    <a:pt x="3977" y="2669"/>
                    <a:pt x="3962" y="2586"/>
                    <a:pt x="3956" y="2520"/>
                  </a:cubicBezTo>
                  <a:cubicBezTo>
                    <a:pt x="3951" y="2455"/>
                    <a:pt x="3933" y="2349"/>
                    <a:pt x="3917" y="2285"/>
                  </a:cubicBezTo>
                  <a:cubicBezTo>
                    <a:pt x="3900" y="2220"/>
                    <a:pt x="3882" y="2108"/>
                    <a:pt x="3876" y="2035"/>
                  </a:cubicBezTo>
                  <a:cubicBezTo>
                    <a:pt x="3869" y="1962"/>
                    <a:pt x="3852" y="1865"/>
                    <a:pt x="3837" y="1819"/>
                  </a:cubicBezTo>
                  <a:cubicBezTo>
                    <a:pt x="3821" y="1766"/>
                    <a:pt x="3810" y="1672"/>
                    <a:pt x="3810" y="1564"/>
                  </a:cubicBezTo>
                  <a:cubicBezTo>
                    <a:pt x="3808" y="1367"/>
                    <a:pt x="3831" y="1388"/>
                    <a:pt x="3593" y="1361"/>
                  </a:cubicBezTo>
                  <a:cubicBezTo>
                    <a:pt x="3439" y="1344"/>
                    <a:pt x="3388" y="1322"/>
                    <a:pt x="3433" y="1294"/>
                  </a:cubicBezTo>
                  <a:cubicBezTo>
                    <a:pt x="3448" y="1285"/>
                    <a:pt x="3753" y="1282"/>
                    <a:pt x="4183" y="1288"/>
                  </a:cubicBezTo>
                  <a:cubicBezTo>
                    <a:pt x="4582" y="1293"/>
                    <a:pt x="4935" y="1296"/>
                    <a:pt x="4967" y="1294"/>
                  </a:cubicBezTo>
                  <a:cubicBezTo>
                    <a:pt x="4999" y="1292"/>
                    <a:pt x="5190" y="1289"/>
                    <a:pt x="5392" y="1288"/>
                  </a:cubicBezTo>
                  <a:lnTo>
                    <a:pt x="5758" y="1285"/>
                  </a:lnTo>
                  <a:lnTo>
                    <a:pt x="5763" y="2434"/>
                  </a:lnTo>
                  <a:cubicBezTo>
                    <a:pt x="5767" y="3355"/>
                    <a:pt x="5764" y="3585"/>
                    <a:pt x="5746" y="3596"/>
                  </a:cubicBezTo>
                  <a:cubicBezTo>
                    <a:pt x="5710" y="3620"/>
                    <a:pt x="4196" y="3613"/>
                    <a:pt x="4165" y="3589"/>
                  </a:cubicBezTo>
                  <a:close/>
                  <a:moveTo>
                    <a:pt x="4497" y="3395"/>
                  </a:moveTo>
                  <a:cubicBezTo>
                    <a:pt x="4587" y="3393"/>
                    <a:pt x="4671" y="3322"/>
                    <a:pt x="4657" y="3258"/>
                  </a:cubicBezTo>
                  <a:cubicBezTo>
                    <a:pt x="4652" y="3236"/>
                    <a:pt x="4641" y="3174"/>
                    <a:pt x="4632" y="3119"/>
                  </a:cubicBezTo>
                  <a:cubicBezTo>
                    <a:pt x="4622" y="3064"/>
                    <a:pt x="4612" y="3017"/>
                    <a:pt x="4608" y="3013"/>
                  </a:cubicBezTo>
                  <a:cubicBezTo>
                    <a:pt x="4595" y="3000"/>
                    <a:pt x="4650" y="2912"/>
                    <a:pt x="4687" y="2886"/>
                  </a:cubicBezTo>
                  <a:cubicBezTo>
                    <a:pt x="4707" y="2872"/>
                    <a:pt x="4758" y="2860"/>
                    <a:pt x="4800" y="2859"/>
                  </a:cubicBezTo>
                  <a:cubicBezTo>
                    <a:pt x="4959" y="2856"/>
                    <a:pt x="5048" y="2786"/>
                    <a:pt x="4987" y="2711"/>
                  </a:cubicBezTo>
                  <a:cubicBezTo>
                    <a:pt x="4965" y="2684"/>
                    <a:pt x="4929" y="2673"/>
                    <a:pt x="4831" y="2662"/>
                  </a:cubicBezTo>
                  <a:cubicBezTo>
                    <a:pt x="4714" y="2649"/>
                    <a:pt x="4696" y="2642"/>
                    <a:pt x="4600" y="2566"/>
                  </a:cubicBezTo>
                  <a:cubicBezTo>
                    <a:pt x="4424" y="2430"/>
                    <a:pt x="4459" y="2381"/>
                    <a:pt x="4659" y="2485"/>
                  </a:cubicBezTo>
                  <a:cubicBezTo>
                    <a:pt x="4721" y="2518"/>
                    <a:pt x="4796" y="2544"/>
                    <a:pt x="4826" y="2544"/>
                  </a:cubicBezTo>
                  <a:cubicBezTo>
                    <a:pt x="4906" y="2544"/>
                    <a:pt x="4968" y="2484"/>
                    <a:pt x="4984" y="2393"/>
                  </a:cubicBezTo>
                  <a:cubicBezTo>
                    <a:pt x="4991" y="2352"/>
                    <a:pt x="5002" y="2291"/>
                    <a:pt x="5009" y="2256"/>
                  </a:cubicBezTo>
                  <a:cubicBezTo>
                    <a:pt x="5020" y="2200"/>
                    <a:pt x="5015" y="2188"/>
                    <a:pt x="4966" y="2137"/>
                  </a:cubicBezTo>
                  <a:cubicBezTo>
                    <a:pt x="4930" y="2101"/>
                    <a:pt x="4903" y="2049"/>
                    <a:pt x="4888" y="1992"/>
                  </a:cubicBezTo>
                  <a:cubicBezTo>
                    <a:pt x="4867" y="1910"/>
                    <a:pt x="4868" y="1900"/>
                    <a:pt x="4897" y="1861"/>
                  </a:cubicBezTo>
                  <a:cubicBezTo>
                    <a:pt x="4946" y="1796"/>
                    <a:pt x="5043" y="1795"/>
                    <a:pt x="5112" y="1859"/>
                  </a:cubicBezTo>
                  <a:cubicBezTo>
                    <a:pt x="5171" y="1913"/>
                    <a:pt x="5177" y="1938"/>
                    <a:pt x="5148" y="2018"/>
                  </a:cubicBezTo>
                  <a:cubicBezTo>
                    <a:pt x="5129" y="2071"/>
                    <a:pt x="5147" y="2130"/>
                    <a:pt x="5222" y="2260"/>
                  </a:cubicBezTo>
                  <a:cubicBezTo>
                    <a:pt x="5235" y="2283"/>
                    <a:pt x="5263" y="2341"/>
                    <a:pt x="5284" y="2390"/>
                  </a:cubicBezTo>
                  <a:cubicBezTo>
                    <a:pt x="5326" y="2485"/>
                    <a:pt x="5346" y="2495"/>
                    <a:pt x="5392" y="2444"/>
                  </a:cubicBezTo>
                  <a:cubicBezTo>
                    <a:pt x="5425" y="2407"/>
                    <a:pt x="5499" y="2400"/>
                    <a:pt x="5530" y="2430"/>
                  </a:cubicBezTo>
                  <a:cubicBezTo>
                    <a:pt x="5560" y="2460"/>
                    <a:pt x="5554" y="2542"/>
                    <a:pt x="5516" y="2626"/>
                  </a:cubicBezTo>
                  <a:cubicBezTo>
                    <a:pt x="5496" y="2670"/>
                    <a:pt x="5476" y="2765"/>
                    <a:pt x="5467" y="2855"/>
                  </a:cubicBezTo>
                  <a:cubicBezTo>
                    <a:pt x="5459" y="2940"/>
                    <a:pt x="5448" y="3017"/>
                    <a:pt x="5442" y="3026"/>
                  </a:cubicBezTo>
                  <a:cubicBezTo>
                    <a:pt x="5437" y="3035"/>
                    <a:pt x="5432" y="3091"/>
                    <a:pt x="5431" y="3151"/>
                  </a:cubicBezTo>
                  <a:cubicBezTo>
                    <a:pt x="5430" y="3309"/>
                    <a:pt x="5410" y="3322"/>
                    <a:pt x="5165" y="3315"/>
                  </a:cubicBezTo>
                  <a:cubicBezTo>
                    <a:pt x="5060" y="3313"/>
                    <a:pt x="4953" y="3309"/>
                    <a:pt x="4925" y="3306"/>
                  </a:cubicBezTo>
                  <a:cubicBezTo>
                    <a:pt x="4888" y="3303"/>
                    <a:pt x="4874" y="3310"/>
                    <a:pt x="4870" y="3333"/>
                  </a:cubicBezTo>
                  <a:cubicBezTo>
                    <a:pt x="4866" y="3351"/>
                    <a:pt x="4873" y="3371"/>
                    <a:pt x="4886" y="3379"/>
                  </a:cubicBezTo>
                  <a:cubicBezTo>
                    <a:pt x="4898" y="3387"/>
                    <a:pt x="5064" y="3393"/>
                    <a:pt x="5255" y="3393"/>
                  </a:cubicBezTo>
                  <a:cubicBezTo>
                    <a:pt x="5599" y="3394"/>
                    <a:pt x="5601" y="3393"/>
                    <a:pt x="5614" y="3356"/>
                  </a:cubicBezTo>
                  <a:cubicBezTo>
                    <a:pt x="5622" y="3336"/>
                    <a:pt x="5627" y="2919"/>
                    <a:pt x="5626" y="2431"/>
                  </a:cubicBezTo>
                  <a:cubicBezTo>
                    <a:pt x="5625" y="1662"/>
                    <a:pt x="5621" y="1540"/>
                    <a:pt x="5600" y="1527"/>
                  </a:cubicBezTo>
                  <a:cubicBezTo>
                    <a:pt x="5561" y="1502"/>
                    <a:pt x="3945" y="1505"/>
                    <a:pt x="3920" y="1530"/>
                  </a:cubicBezTo>
                  <a:cubicBezTo>
                    <a:pt x="3896" y="1555"/>
                    <a:pt x="3894" y="1633"/>
                    <a:pt x="3917" y="1710"/>
                  </a:cubicBezTo>
                  <a:cubicBezTo>
                    <a:pt x="3926" y="1742"/>
                    <a:pt x="3945" y="1851"/>
                    <a:pt x="3959" y="1952"/>
                  </a:cubicBezTo>
                  <a:cubicBezTo>
                    <a:pt x="3973" y="2053"/>
                    <a:pt x="3995" y="2184"/>
                    <a:pt x="4008" y="2244"/>
                  </a:cubicBezTo>
                  <a:cubicBezTo>
                    <a:pt x="4028" y="2337"/>
                    <a:pt x="4056" y="2563"/>
                    <a:pt x="4057" y="2644"/>
                  </a:cubicBezTo>
                  <a:cubicBezTo>
                    <a:pt x="4057" y="2657"/>
                    <a:pt x="4066" y="2678"/>
                    <a:pt x="4077" y="2689"/>
                  </a:cubicBezTo>
                  <a:cubicBezTo>
                    <a:pt x="4098" y="2711"/>
                    <a:pt x="4114" y="2835"/>
                    <a:pt x="4120" y="3019"/>
                  </a:cubicBezTo>
                  <a:cubicBezTo>
                    <a:pt x="4122" y="3089"/>
                    <a:pt x="4132" y="3146"/>
                    <a:pt x="4146" y="3163"/>
                  </a:cubicBezTo>
                  <a:cubicBezTo>
                    <a:pt x="4159" y="3179"/>
                    <a:pt x="4174" y="3224"/>
                    <a:pt x="4179" y="3263"/>
                  </a:cubicBezTo>
                  <a:cubicBezTo>
                    <a:pt x="4195" y="3391"/>
                    <a:pt x="4216" y="3406"/>
                    <a:pt x="4367" y="3399"/>
                  </a:cubicBezTo>
                  <a:cubicBezTo>
                    <a:pt x="4399" y="3398"/>
                    <a:pt x="4457" y="3396"/>
                    <a:pt x="4497" y="3395"/>
                  </a:cubicBezTo>
                  <a:close/>
                  <a:moveTo>
                    <a:pt x="4288" y="3283"/>
                  </a:moveTo>
                  <a:cubicBezTo>
                    <a:pt x="4276" y="3278"/>
                    <a:pt x="4267" y="3256"/>
                    <a:pt x="4267" y="3234"/>
                  </a:cubicBezTo>
                  <a:cubicBezTo>
                    <a:pt x="4267" y="3211"/>
                    <a:pt x="4248" y="3139"/>
                    <a:pt x="4225" y="3074"/>
                  </a:cubicBezTo>
                  <a:cubicBezTo>
                    <a:pt x="4199" y="3000"/>
                    <a:pt x="4183" y="2918"/>
                    <a:pt x="4183" y="2858"/>
                  </a:cubicBezTo>
                  <a:cubicBezTo>
                    <a:pt x="4183" y="2765"/>
                    <a:pt x="4158" y="2677"/>
                    <a:pt x="4132" y="2677"/>
                  </a:cubicBezTo>
                  <a:cubicBezTo>
                    <a:pt x="4112" y="2677"/>
                    <a:pt x="4098" y="2619"/>
                    <a:pt x="4110" y="2588"/>
                  </a:cubicBezTo>
                  <a:cubicBezTo>
                    <a:pt x="4125" y="2548"/>
                    <a:pt x="4147" y="2554"/>
                    <a:pt x="4258" y="2628"/>
                  </a:cubicBezTo>
                  <a:cubicBezTo>
                    <a:pt x="4313" y="2665"/>
                    <a:pt x="4373" y="2699"/>
                    <a:pt x="4392" y="2703"/>
                  </a:cubicBezTo>
                  <a:cubicBezTo>
                    <a:pt x="4410" y="2708"/>
                    <a:pt x="4441" y="2736"/>
                    <a:pt x="4460" y="2765"/>
                  </a:cubicBezTo>
                  <a:cubicBezTo>
                    <a:pt x="4489" y="2810"/>
                    <a:pt x="4496" y="2856"/>
                    <a:pt x="4506" y="3036"/>
                  </a:cubicBezTo>
                  <a:cubicBezTo>
                    <a:pt x="4514" y="3195"/>
                    <a:pt x="4511" y="3259"/>
                    <a:pt x="4497" y="3274"/>
                  </a:cubicBezTo>
                  <a:cubicBezTo>
                    <a:pt x="4477" y="3293"/>
                    <a:pt x="4329" y="3299"/>
                    <a:pt x="4288" y="3283"/>
                  </a:cubicBezTo>
                  <a:close/>
                  <a:moveTo>
                    <a:pt x="4778" y="1373"/>
                  </a:moveTo>
                  <a:cubicBezTo>
                    <a:pt x="4751" y="1364"/>
                    <a:pt x="4724" y="1363"/>
                    <a:pt x="4716" y="1371"/>
                  </a:cubicBezTo>
                  <a:cubicBezTo>
                    <a:pt x="4708" y="1379"/>
                    <a:pt x="4729" y="1386"/>
                    <a:pt x="4763" y="1388"/>
                  </a:cubicBezTo>
                  <a:cubicBezTo>
                    <a:pt x="4824" y="1390"/>
                    <a:pt x="4824" y="1390"/>
                    <a:pt x="4778" y="1373"/>
                  </a:cubicBezTo>
                  <a:close/>
                  <a:moveTo>
                    <a:pt x="6074" y="3567"/>
                  </a:moveTo>
                  <a:cubicBezTo>
                    <a:pt x="6047" y="3553"/>
                    <a:pt x="6016" y="3530"/>
                    <a:pt x="6004" y="3515"/>
                  </a:cubicBezTo>
                  <a:cubicBezTo>
                    <a:pt x="5988" y="3493"/>
                    <a:pt x="5983" y="3245"/>
                    <a:pt x="5983" y="2406"/>
                  </a:cubicBezTo>
                  <a:lnTo>
                    <a:pt x="5983" y="1326"/>
                  </a:lnTo>
                  <a:lnTo>
                    <a:pt x="6026" y="1282"/>
                  </a:lnTo>
                  <a:cubicBezTo>
                    <a:pt x="6068" y="1241"/>
                    <a:pt x="6076" y="1240"/>
                    <a:pt x="6189" y="1251"/>
                  </a:cubicBezTo>
                  <a:cubicBezTo>
                    <a:pt x="6255" y="1257"/>
                    <a:pt x="6425" y="1270"/>
                    <a:pt x="6567" y="1279"/>
                  </a:cubicBezTo>
                  <a:cubicBezTo>
                    <a:pt x="6709" y="1288"/>
                    <a:pt x="6881" y="1302"/>
                    <a:pt x="6950" y="1310"/>
                  </a:cubicBezTo>
                  <a:cubicBezTo>
                    <a:pt x="7019" y="1319"/>
                    <a:pt x="7184" y="1333"/>
                    <a:pt x="7317" y="1342"/>
                  </a:cubicBezTo>
                  <a:cubicBezTo>
                    <a:pt x="7450" y="1351"/>
                    <a:pt x="7596" y="1364"/>
                    <a:pt x="7642" y="1369"/>
                  </a:cubicBezTo>
                  <a:cubicBezTo>
                    <a:pt x="7687" y="1375"/>
                    <a:pt x="7755" y="1383"/>
                    <a:pt x="7792" y="1387"/>
                  </a:cubicBezTo>
                  <a:cubicBezTo>
                    <a:pt x="8118" y="1421"/>
                    <a:pt x="8200" y="1427"/>
                    <a:pt x="8320" y="1427"/>
                  </a:cubicBezTo>
                  <a:cubicBezTo>
                    <a:pt x="8396" y="1427"/>
                    <a:pt x="8503" y="1438"/>
                    <a:pt x="8558" y="1452"/>
                  </a:cubicBezTo>
                  <a:cubicBezTo>
                    <a:pt x="8613" y="1465"/>
                    <a:pt x="8700" y="1476"/>
                    <a:pt x="8750" y="1477"/>
                  </a:cubicBezTo>
                  <a:cubicBezTo>
                    <a:pt x="8800" y="1477"/>
                    <a:pt x="8872" y="1485"/>
                    <a:pt x="8909" y="1494"/>
                  </a:cubicBezTo>
                  <a:cubicBezTo>
                    <a:pt x="8947" y="1502"/>
                    <a:pt x="9052" y="1510"/>
                    <a:pt x="9143" y="1511"/>
                  </a:cubicBezTo>
                  <a:cubicBezTo>
                    <a:pt x="9234" y="1512"/>
                    <a:pt x="9361" y="1520"/>
                    <a:pt x="9425" y="1528"/>
                  </a:cubicBezTo>
                  <a:cubicBezTo>
                    <a:pt x="9604" y="1551"/>
                    <a:pt x="9692" y="1559"/>
                    <a:pt x="9900" y="1569"/>
                  </a:cubicBezTo>
                  <a:cubicBezTo>
                    <a:pt x="10128" y="1580"/>
                    <a:pt x="10498" y="1623"/>
                    <a:pt x="10592" y="1650"/>
                  </a:cubicBezTo>
                  <a:cubicBezTo>
                    <a:pt x="10686" y="1677"/>
                    <a:pt x="10703" y="1721"/>
                    <a:pt x="10724" y="1985"/>
                  </a:cubicBezTo>
                  <a:cubicBezTo>
                    <a:pt x="10745" y="2260"/>
                    <a:pt x="10752" y="2378"/>
                    <a:pt x="10759" y="2600"/>
                  </a:cubicBezTo>
                  <a:cubicBezTo>
                    <a:pt x="10767" y="2835"/>
                    <a:pt x="10778" y="3000"/>
                    <a:pt x="10791" y="3110"/>
                  </a:cubicBezTo>
                  <a:cubicBezTo>
                    <a:pt x="10795" y="3142"/>
                    <a:pt x="10804" y="3240"/>
                    <a:pt x="10810" y="3327"/>
                  </a:cubicBezTo>
                  <a:lnTo>
                    <a:pt x="10821" y="3486"/>
                  </a:lnTo>
                  <a:lnTo>
                    <a:pt x="10760" y="3540"/>
                  </a:lnTo>
                  <a:lnTo>
                    <a:pt x="10698" y="3594"/>
                  </a:lnTo>
                  <a:lnTo>
                    <a:pt x="8410" y="3593"/>
                  </a:lnTo>
                  <a:cubicBezTo>
                    <a:pt x="6416" y="3592"/>
                    <a:pt x="6116" y="3589"/>
                    <a:pt x="6074" y="3567"/>
                  </a:cubicBezTo>
                  <a:close/>
                  <a:moveTo>
                    <a:pt x="9552" y="2504"/>
                  </a:moveTo>
                  <a:cubicBezTo>
                    <a:pt x="9554" y="2237"/>
                    <a:pt x="9554" y="2001"/>
                    <a:pt x="9553" y="1978"/>
                  </a:cubicBezTo>
                  <a:cubicBezTo>
                    <a:pt x="9550" y="1927"/>
                    <a:pt x="9530" y="1906"/>
                    <a:pt x="9494" y="1920"/>
                  </a:cubicBezTo>
                  <a:cubicBezTo>
                    <a:pt x="9469" y="1930"/>
                    <a:pt x="9467" y="1981"/>
                    <a:pt x="9467" y="2450"/>
                  </a:cubicBezTo>
                  <a:cubicBezTo>
                    <a:pt x="9467" y="2976"/>
                    <a:pt x="9472" y="3020"/>
                    <a:pt x="9527" y="2999"/>
                  </a:cubicBezTo>
                  <a:cubicBezTo>
                    <a:pt x="9546" y="2992"/>
                    <a:pt x="9550" y="2900"/>
                    <a:pt x="9552" y="2504"/>
                  </a:cubicBezTo>
                  <a:close/>
                  <a:moveTo>
                    <a:pt x="8975" y="2961"/>
                  </a:moveTo>
                  <a:cubicBezTo>
                    <a:pt x="8980" y="2943"/>
                    <a:pt x="8985" y="2717"/>
                    <a:pt x="8986" y="2459"/>
                  </a:cubicBezTo>
                  <a:cubicBezTo>
                    <a:pt x="8986" y="2062"/>
                    <a:pt x="8982" y="1985"/>
                    <a:pt x="8961" y="1964"/>
                  </a:cubicBezTo>
                  <a:cubicBezTo>
                    <a:pt x="8947" y="1950"/>
                    <a:pt x="8924" y="1944"/>
                    <a:pt x="8910" y="1949"/>
                  </a:cubicBezTo>
                  <a:cubicBezTo>
                    <a:pt x="8889" y="1957"/>
                    <a:pt x="8883" y="1988"/>
                    <a:pt x="8882" y="2097"/>
                  </a:cubicBezTo>
                  <a:cubicBezTo>
                    <a:pt x="8878" y="2376"/>
                    <a:pt x="8887" y="2969"/>
                    <a:pt x="8894" y="2981"/>
                  </a:cubicBezTo>
                  <a:cubicBezTo>
                    <a:pt x="8910" y="3006"/>
                    <a:pt x="8965" y="2993"/>
                    <a:pt x="8975" y="2961"/>
                  </a:cubicBezTo>
                  <a:close/>
                  <a:moveTo>
                    <a:pt x="9167" y="2934"/>
                  </a:moveTo>
                  <a:cubicBezTo>
                    <a:pt x="9185" y="2849"/>
                    <a:pt x="9176" y="1947"/>
                    <a:pt x="9158" y="1929"/>
                  </a:cubicBezTo>
                  <a:cubicBezTo>
                    <a:pt x="9149" y="1919"/>
                    <a:pt x="9132" y="1918"/>
                    <a:pt x="9119" y="1925"/>
                  </a:cubicBezTo>
                  <a:cubicBezTo>
                    <a:pt x="9102" y="1936"/>
                    <a:pt x="9097" y="2043"/>
                    <a:pt x="9097" y="2449"/>
                  </a:cubicBezTo>
                  <a:cubicBezTo>
                    <a:pt x="9097" y="2729"/>
                    <a:pt x="9102" y="2967"/>
                    <a:pt x="9108" y="2977"/>
                  </a:cubicBezTo>
                  <a:cubicBezTo>
                    <a:pt x="9127" y="3007"/>
                    <a:pt x="9157" y="2986"/>
                    <a:pt x="9167" y="2934"/>
                  </a:cubicBezTo>
                  <a:close/>
                  <a:moveTo>
                    <a:pt x="9373" y="2468"/>
                  </a:moveTo>
                  <a:cubicBezTo>
                    <a:pt x="9375" y="2032"/>
                    <a:pt x="9372" y="1987"/>
                    <a:pt x="9346" y="1971"/>
                  </a:cubicBezTo>
                  <a:cubicBezTo>
                    <a:pt x="9280" y="1929"/>
                    <a:pt x="9275" y="1968"/>
                    <a:pt x="9281" y="2482"/>
                  </a:cubicBezTo>
                  <a:cubicBezTo>
                    <a:pt x="9287" y="2976"/>
                    <a:pt x="9293" y="3024"/>
                    <a:pt x="9348" y="2969"/>
                  </a:cubicBezTo>
                  <a:cubicBezTo>
                    <a:pt x="9367" y="2951"/>
                    <a:pt x="9372" y="2852"/>
                    <a:pt x="9373" y="2468"/>
                  </a:cubicBezTo>
                  <a:close/>
                  <a:moveTo>
                    <a:pt x="9747" y="2959"/>
                  </a:moveTo>
                  <a:cubicBezTo>
                    <a:pt x="9755" y="2939"/>
                    <a:pt x="9760" y="2715"/>
                    <a:pt x="9759" y="2459"/>
                  </a:cubicBezTo>
                  <a:cubicBezTo>
                    <a:pt x="9758" y="1983"/>
                    <a:pt x="9753" y="1943"/>
                    <a:pt x="9693" y="1966"/>
                  </a:cubicBezTo>
                  <a:cubicBezTo>
                    <a:pt x="9670" y="1975"/>
                    <a:pt x="9667" y="2037"/>
                    <a:pt x="9667" y="2475"/>
                  </a:cubicBezTo>
                  <a:cubicBezTo>
                    <a:pt x="9667" y="2974"/>
                    <a:pt x="9668" y="2987"/>
                    <a:pt x="9721" y="2992"/>
                  </a:cubicBezTo>
                  <a:cubicBezTo>
                    <a:pt x="9729" y="2993"/>
                    <a:pt x="9740" y="2978"/>
                    <a:pt x="9747" y="2959"/>
                  </a:cubicBezTo>
                  <a:close/>
                  <a:moveTo>
                    <a:pt x="9929" y="2484"/>
                  </a:moveTo>
                  <a:cubicBezTo>
                    <a:pt x="9933" y="1972"/>
                    <a:pt x="9926" y="1901"/>
                    <a:pt x="9875" y="1968"/>
                  </a:cubicBezTo>
                  <a:cubicBezTo>
                    <a:pt x="9854" y="1995"/>
                    <a:pt x="9850" y="2081"/>
                    <a:pt x="9850" y="2477"/>
                  </a:cubicBezTo>
                  <a:cubicBezTo>
                    <a:pt x="9850" y="2953"/>
                    <a:pt x="9856" y="3006"/>
                    <a:pt x="9908" y="2988"/>
                  </a:cubicBezTo>
                  <a:cubicBezTo>
                    <a:pt x="9919" y="2985"/>
                    <a:pt x="9926" y="2810"/>
                    <a:pt x="9929" y="2484"/>
                  </a:cubicBezTo>
                  <a:close/>
                  <a:moveTo>
                    <a:pt x="10128" y="2973"/>
                  </a:moveTo>
                  <a:cubicBezTo>
                    <a:pt x="10136" y="2961"/>
                    <a:pt x="10143" y="2737"/>
                    <a:pt x="10144" y="2474"/>
                  </a:cubicBezTo>
                  <a:cubicBezTo>
                    <a:pt x="10146" y="2108"/>
                    <a:pt x="10141" y="1988"/>
                    <a:pt x="10125" y="1966"/>
                  </a:cubicBezTo>
                  <a:cubicBezTo>
                    <a:pt x="10107" y="1941"/>
                    <a:pt x="10099" y="1940"/>
                    <a:pt x="10077" y="1959"/>
                  </a:cubicBezTo>
                  <a:cubicBezTo>
                    <a:pt x="10053" y="1978"/>
                    <a:pt x="10050" y="2041"/>
                    <a:pt x="10050" y="2467"/>
                  </a:cubicBezTo>
                  <a:cubicBezTo>
                    <a:pt x="10050" y="2823"/>
                    <a:pt x="10055" y="2959"/>
                    <a:pt x="10070" y="2974"/>
                  </a:cubicBezTo>
                  <a:cubicBezTo>
                    <a:pt x="10096" y="2999"/>
                    <a:pt x="10111" y="2999"/>
                    <a:pt x="10128" y="2973"/>
                  </a:cubicBezTo>
                  <a:close/>
                  <a:moveTo>
                    <a:pt x="10317" y="2935"/>
                  </a:moveTo>
                  <a:cubicBezTo>
                    <a:pt x="10332" y="2864"/>
                    <a:pt x="10326" y="2026"/>
                    <a:pt x="10310" y="1980"/>
                  </a:cubicBezTo>
                  <a:cubicBezTo>
                    <a:pt x="10302" y="1957"/>
                    <a:pt x="10286" y="1944"/>
                    <a:pt x="10269" y="1947"/>
                  </a:cubicBezTo>
                  <a:cubicBezTo>
                    <a:pt x="10244" y="1952"/>
                    <a:pt x="10241" y="2001"/>
                    <a:pt x="10237" y="2452"/>
                  </a:cubicBezTo>
                  <a:cubicBezTo>
                    <a:pt x="10235" y="2727"/>
                    <a:pt x="10237" y="2962"/>
                    <a:pt x="10241" y="2974"/>
                  </a:cubicBezTo>
                  <a:cubicBezTo>
                    <a:pt x="10256" y="3013"/>
                    <a:pt x="10307" y="2987"/>
                    <a:pt x="10317" y="2935"/>
                  </a:cubicBezTo>
                  <a:close/>
                  <a:moveTo>
                    <a:pt x="8947" y="1386"/>
                  </a:moveTo>
                  <a:cubicBezTo>
                    <a:pt x="8932" y="1353"/>
                    <a:pt x="8935" y="1336"/>
                    <a:pt x="8964" y="1291"/>
                  </a:cubicBezTo>
                  <a:cubicBezTo>
                    <a:pt x="8983" y="1260"/>
                    <a:pt x="9018" y="1194"/>
                    <a:pt x="9042" y="1144"/>
                  </a:cubicBezTo>
                  <a:cubicBezTo>
                    <a:pt x="9122" y="975"/>
                    <a:pt x="9133" y="952"/>
                    <a:pt x="9147" y="927"/>
                  </a:cubicBezTo>
                  <a:cubicBezTo>
                    <a:pt x="9180" y="869"/>
                    <a:pt x="9218" y="798"/>
                    <a:pt x="9250" y="735"/>
                  </a:cubicBezTo>
                  <a:cubicBezTo>
                    <a:pt x="9490" y="264"/>
                    <a:pt x="9582" y="102"/>
                    <a:pt x="9613" y="97"/>
                  </a:cubicBezTo>
                  <a:cubicBezTo>
                    <a:pt x="9639" y="93"/>
                    <a:pt x="9662" y="114"/>
                    <a:pt x="9707" y="185"/>
                  </a:cubicBezTo>
                  <a:cubicBezTo>
                    <a:pt x="9740" y="236"/>
                    <a:pt x="9767" y="283"/>
                    <a:pt x="9767" y="290"/>
                  </a:cubicBezTo>
                  <a:cubicBezTo>
                    <a:pt x="9767" y="297"/>
                    <a:pt x="9785" y="330"/>
                    <a:pt x="9808" y="364"/>
                  </a:cubicBezTo>
                  <a:cubicBezTo>
                    <a:pt x="9831" y="398"/>
                    <a:pt x="9850" y="438"/>
                    <a:pt x="9850" y="454"/>
                  </a:cubicBezTo>
                  <a:cubicBezTo>
                    <a:pt x="9850" y="470"/>
                    <a:pt x="9747" y="689"/>
                    <a:pt x="9622" y="940"/>
                  </a:cubicBezTo>
                  <a:cubicBezTo>
                    <a:pt x="9446" y="1291"/>
                    <a:pt x="9384" y="1401"/>
                    <a:pt x="9354" y="1412"/>
                  </a:cubicBezTo>
                  <a:cubicBezTo>
                    <a:pt x="9332" y="1420"/>
                    <a:pt x="9236" y="1427"/>
                    <a:pt x="9140" y="1427"/>
                  </a:cubicBezTo>
                  <a:cubicBezTo>
                    <a:pt x="8972" y="1427"/>
                    <a:pt x="8965" y="1426"/>
                    <a:pt x="8947" y="1386"/>
                  </a:cubicBezTo>
                  <a:close/>
                  <a:moveTo>
                    <a:pt x="3287" y="1257"/>
                  </a:moveTo>
                  <a:cubicBezTo>
                    <a:pt x="3276" y="1246"/>
                    <a:pt x="3267" y="1203"/>
                    <a:pt x="3267" y="1160"/>
                  </a:cubicBezTo>
                  <a:cubicBezTo>
                    <a:pt x="3267" y="1049"/>
                    <a:pt x="3327" y="1006"/>
                    <a:pt x="3389" y="1074"/>
                  </a:cubicBezTo>
                  <a:cubicBezTo>
                    <a:pt x="3426" y="1115"/>
                    <a:pt x="3424" y="1170"/>
                    <a:pt x="3382" y="1229"/>
                  </a:cubicBezTo>
                  <a:cubicBezTo>
                    <a:pt x="3345" y="1281"/>
                    <a:pt x="3318" y="1289"/>
                    <a:pt x="3287" y="1257"/>
                  </a:cubicBezTo>
                  <a:close/>
                  <a:moveTo>
                    <a:pt x="10575" y="635"/>
                  </a:moveTo>
                  <a:cubicBezTo>
                    <a:pt x="10529" y="612"/>
                    <a:pt x="10481" y="594"/>
                    <a:pt x="10469" y="594"/>
                  </a:cubicBezTo>
                  <a:cubicBezTo>
                    <a:pt x="10456" y="594"/>
                    <a:pt x="10422" y="580"/>
                    <a:pt x="10394" y="562"/>
                  </a:cubicBezTo>
                  <a:cubicBezTo>
                    <a:pt x="10365" y="545"/>
                    <a:pt x="10316" y="525"/>
                    <a:pt x="10285" y="519"/>
                  </a:cubicBezTo>
                  <a:cubicBezTo>
                    <a:pt x="10253" y="512"/>
                    <a:pt x="10205" y="492"/>
                    <a:pt x="10176" y="475"/>
                  </a:cubicBezTo>
                  <a:cubicBezTo>
                    <a:pt x="10148" y="458"/>
                    <a:pt x="10114" y="444"/>
                    <a:pt x="10101" y="444"/>
                  </a:cubicBezTo>
                  <a:cubicBezTo>
                    <a:pt x="10043" y="444"/>
                    <a:pt x="9948" y="351"/>
                    <a:pt x="9875" y="226"/>
                  </a:cubicBezTo>
                  <a:cubicBezTo>
                    <a:pt x="9795" y="86"/>
                    <a:pt x="9786" y="53"/>
                    <a:pt x="9825" y="38"/>
                  </a:cubicBezTo>
                  <a:cubicBezTo>
                    <a:pt x="9839" y="32"/>
                    <a:pt x="9976" y="27"/>
                    <a:pt x="10131" y="26"/>
                  </a:cubicBezTo>
                  <a:cubicBezTo>
                    <a:pt x="10516" y="24"/>
                    <a:pt x="10480" y="0"/>
                    <a:pt x="10637" y="369"/>
                  </a:cubicBezTo>
                  <a:cubicBezTo>
                    <a:pt x="10664" y="433"/>
                    <a:pt x="10701" y="517"/>
                    <a:pt x="10720" y="556"/>
                  </a:cubicBezTo>
                  <a:cubicBezTo>
                    <a:pt x="10780" y="680"/>
                    <a:pt x="10727" y="710"/>
                    <a:pt x="10575" y="63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9195" y="835799"/>
            <a:ext cx="875631" cy="875631"/>
            <a:chOff x="4861812" y="829467"/>
            <a:chExt cx="875631" cy="875631"/>
          </a:xfrm>
        </p:grpSpPr>
        <p:sp>
          <p:nvSpPr>
            <p:cNvPr id="86" name="Oval 85"/>
            <p:cNvSpPr/>
            <p:nvPr/>
          </p:nvSpPr>
          <p:spPr>
            <a:xfrm>
              <a:off x="4861812" y="829467"/>
              <a:ext cx="875631" cy="8756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38F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141" name="Picture 161" descr="http://meridianinvest.ru/assets/images/icons/unp_icons-04.png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229" t="34390" r="33984" b="33251"/>
            <a:stretch/>
          </p:blipFill>
          <p:spPr bwMode="auto">
            <a:xfrm>
              <a:off x="4983112" y="960586"/>
              <a:ext cx="683831" cy="654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272929" y="2945885"/>
            <a:ext cx="79003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272929" y="4060702"/>
            <a:ext cx="79003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272929" y="5175518"/>
            <a:ext cx="790030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 6"/>
          <p:cNvSpPr txBox="1">
            <a:spLocks/>
          </p:cNvSpPr>
          <p:nvPr>
            <p:custDataLst>
              <p:tags r:id="rId8"/>
            </p:custDataLst>
          </p:nvPr>
        </p:nvSpPr>
        <p:spPr>
          <a:xfrm rot="16200000">
            <a:off x="6518532" y="1356721"/>
            <a:ext cx="843494" cy="2068502"/>
          </a:xfrm>
          <a:prstGeom prst="rightArrow">
            <a:avLst>
              <a:gd name="adj1" fmla="val 54000"/>
              <a:gd name="adj2" fmla="val 71532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sz="2400" b="1" dirty="0" smtClean="0">
                <a:solidFill>
                  <a:schemeClr val="lt1"/>
                </a:solidFill>
              </a:rPr>
              <a:t>+12,0%</a:t>
            </a:r>
            <a:endParaRPr lang="ru-RU" sz="24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79" name="think-cell Slide" r:id="rId16" imgW="359" imgH="358" progId="TCLayout.ActiveDocument.1">
                  <p:embed/>
                </p:oleObj>
              </mc:Choice>
              <mc:Fallback>
                <p:oleObj name="think-cell Slide" r:id="rId16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/>
          </p:cNvSpPr>
          <p:nvPr/>
        </p:nvSpPr>
        <p:spPr>
          <a:xfrm>
            <a:off x="226592" y="1096881"/>
            <a:ext cx="8393845" cy="490787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Объемы выпуска продукции сельского хозяйства </a:t>
            </a:r>
            <a:r>
              <a:rPr lang="ru-RU" dirty="0"/>
              <a:t>в региональном разрезе </a:t>
            </a:r>
            <a:endParaRPr lang="en-US" dirty="0"/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326151" y="1104816"/>
            <a:ext cx="79080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Рост </a:t>
            </a:r>
            <a:r>
              <a:rPr lang="ru-RU" b="1" dirty="0">
                <a:solidFill>
                  <a:schemeClr val="accent2"/>
                </a:solidFill>
              </a:rPr>
              <a:t>выпуска продукции сельского хозяйства </a:t>
            </a:r>
            <a:r>
              <a:rPr lang="ru-RU" b="1" dirty="0" smtClean="0">
                <a:solidFill>
                  <a:schemeClr val="accent2"/>
                </a:solidFill>
              </a:rPr>
              <a:t>по регионам</a:t>
            </a:r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37254317"/>
              </p:ext>
            </p:extLst>
          </p:nvPr>
        </p:nvGraphicFramePr>
        <p:xfrm>
          <a:off x="2260600" y="1346201"/>
          <a:ext cx="5811520" cy="432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68" name="Rectangle 67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394925" y="2842443"/>
            <a:ext cx="1130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EA84801-25D9-419D-A171-9BD629524675}" type="datetime'''''''''Ко''ст''ан''''''''''''''''''''''''''а''''йск''''а''я'">
              <a:rPr lang="en-US" altLang="en-US" sz="1400" smtClean="0"/>
              <a:pPr/>
              <a:t>Костанайская</a:t>
            </a:fld>
            <a:endParaRPr lang="en-US" sz="1400" noProof="0" dirty="0">
              <a:sym typeface="+mn-lt"/>
            </a:endParaRPr>
          </a:p>
        </p:txBody>
      </p:sp>
      <p:sp>
        <p:nvSpPr>
          <p:cNvPr id="67" name="Rectangle 66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394925" y="4954437"/>
            <a:ext cx="1257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Мангистауская</a:t>
            </a:r>
            <a:endParaRPr lang="en-US" sz="1400" noProof="0" dirty="0">
              <a:sym typeface="+mn-lt"/>
            </a:endParaRPr>
          </a:p>
        </p:txBody>
      </p:sp>
      <p:sp>
        <p:nvSpPr>
          <p:cNvPr id="66" name="Rectangle 65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394925" y="3839574"/>
            <a:ext cx="1406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СКО</a:t>
            </a:r>
            <a:endParaRPr lang="en-US" sz="1400" noProof="0" dirty="0">
              <a:sym typeface="+mn-lt"/>
            </a:endParaRPr>
          </a:p>
        </p:txBody>
      </p:sp>
      <p:sp>
        <p:nvSpPr>
          <p:cNvPr id="54" name="Rectangle 5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1978809" y="4963131"/>
            <a:ext cx="349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kk-KZ" altLang="en-US" sz="1400" dirty="0" smtClean="0"/>
              <a:t>-16,7</a:t>
            </a:r>
            <a:endParaRPr lang="en-US" sz="1400" noProof="0" dirty="0">
              <a:sym typeface="+mn-lt"/>
            </a:endParaRPr>
          </a:p>
        </p:txBody>
      </p:sp>
      <p:sp>
        <p:nvSpPr>
          <p:cNvPr id="52" name="Rectangle 51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4470400" y="4468813"/>
            <a:ext cx="349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endParaRPr lang="en-US" sz="1400" noProof="0" dirty="0">
              <a:sym typeface="+mn-lt"/>
            </a:endParaRPr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7714628" y="1836489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1</a:t>
            </a:r>
            <a:fld id="{C021F596-3337-4C49-888A-21F06784CA44}" type="datetime'''''''''''''''''''''''''''''4'''''''''''''',''''''''''5'''''''">
              <a:rPr lang="en-US" altLang="en-US" sz="1400" smtClean="0"/>
              <a:pPr/>
              <a:t>4,5</a:t>
            </a:fld>
            <a:endParaRPr lang="en-US" sz="1400" noProof="0" dirty="0">
              <a:sym typeface="+mn-lt"/>
            </a:endParaRPr>
          </a:p>
        </p:txBody>
      </p:sp>
      <p:sp>
        <p:nvSpPr>
          <p:cNvPr id="49" name="Rectangle 48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7424115" y="3975596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13,2</a:t>
            </a:r>
            <a:endParaRPr lang="en-US" sz="1400" noProof="0" dirty="0">
              <a:sym typeface="+mn-lt"/>
            </a:endParaRPr>
          </a:p>
        </p:txBody>
      </p:sp>
      <p:sp>
        <p:nvSpPr>
          <p:cNvPr id="65" name="Rectangle 64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336550" y="3059113"/>
            <a:ext cx="358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400" noProof="0" dirty="0">
              <a:sym typeface="+mn-lt"/>
            </a:endParaRPr>
          </a:p>
        </p:txBody>
      </p:sp>
      <p:sp>
        <p:nvSpPr>
          <p:cNvPr id="64" name="Rectangle 63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361156" y="1848898"/>
            <a:ext cx="1081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C62FA9A-81FE-4B22-8B42-189ADD3C2001}" type="datetime'''А''''''''кмо''ли''''''н''''''''''с''к''''''ая'''''''''''''">
              <a:rPr lang="en-US" altLang="en-US" sz="1400"/>
              <a:pPr/>
              <a:t>Акмолинская</a:t>
            </a:fld>
            <a:endParaRPr lang="en-US" sz="1400" noProof="0" dirty="0">
              <a:sym typeface="+mn-lt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7545871" y="2903104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13,6</a:t>
            </a:r>
            <a:endParaRPr lang="en-US" sz="1400" noProof="0" dirty="0">
              <a:sym typeface="+mn-lt"/>
            </a:endParaRPr>
          </a:p>
        </p:txBody>
      </p:sp>
      <p:sp>
        <p:nvSpPr>
          <p:cNvPr id="50" name="3. Unit of measure"/>
          <p:cNvSpPr txBox="1">
            <a:spLocks noChangeArrowheads="1"/>
          </p:cNvSpPr>
          <p:nvPr/>
        </p:nvSpPr>
        <p:spPr bwMode="auto">
          <a:xfrm>
            <a:off x="168317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baseline="0">
                <a:solidFill>
                  <a:srgbClr val="808080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dirty="0"/>
              <a:t>Проценты 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326151" y="2354263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31425" y="3409590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26151" y="4475366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31425" y="5539718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78103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189" name="think-cell Slide" r:id="rId17" imgW="493" imgH="493" progId="TCLayout.ActiveDocument.1">
                  <p:embed/>
                </p:oleObj>
              </mc:Choice>
              <mc:Fallback>
                <p:oleObj name="think-cell Slide" r:id="rId17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4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ru-RU" dirty="0" smtClean="0"/>
              <a:t>Строительство</a:t>
            </a:r>
            <a:endParaRPr lang="ru-RU" dirty="0"/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171451" y="772269"/>
            <a:ext cx="6341492" cy="563809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 dirty="0" err="1"/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171451" y="757179"/>
            <a:ext cx="6341492" cy="5763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Рост объемов в строительном секторе за январь-август 2016 г. </a:t>
            </a:r>
            <a:r>
              <a:rPr lang="ru-RU" sz="1400" dirty="0">
                <a:solidFill>
                  <a:schemeClr val="accent6"/>
                </a:solidFill>
              </a:rPr>
              <a:t>П</a:t>
            </a:r>
            <a:r>
              <a:rPr lang="ru-RU" sz="1400" dirty="0" smtClean="0">
                <a:solidFill>
                  <a:schemeClr val="accent6"/>
                </a:solidFill>
              </a:rPr>
              <a:t>роценты</a:t>
            </a:r>
            <a:endParaRPr lang="ru-RU" sz="1400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6669289" y="1591406"/>
            <a:ext cx="2120699" cy="3804750"/>
          </a:xfrm>
          <a:prstGeom prst="rect">
            <a:avLst/>
          </a:prstGeom>
          <a:solidFill>
            <a:schemeClr val="accent2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72009" rIns="72009" bIns="72009" rtlCol="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ru-RU" sz="1400" dirty="0" smtClean="0"/>
              <a:t>Положительный эффект от выделения </a:t>
            </a:r>
            <a:r>
              <a:rPr lang="ru-RU" sz="1400" b="1" dirty="0" smtClean="0"/>
              <a:t>151,2 млрд</a:t>
            </a:r>
            <a:r>
              <a:rPr lang="en-US" sz="1400" b="1" dirty="0"/>
              <a:t>.</a:t>
            </a:r>
            <a:r>
              <a:rPr lang="ru-RU" sz="1400" b="1" dirty="0" smtClean="0"/>
              <a:t> тенге</a:t>
            </a:r>
            <a:br>
              <a:rPr lang="ru-RU" sz="1400" b="1" dirty="0" smtClean="0"/>
            </a:br>
            <a:r>
              <a:rPr lang="ru-RU" sz="1400" b="1" dirty="0" smtClean="0"/>
              <a:t>в 2015-16 гг. </a:t>
            </a:r>
            <a:r>
              <a:rPr lang="ru-RU" sz="1400" dirty="0" smtClean="0"/>
              <a:t>на подведение инженерно-коммуникационной инфраструктуры</a:t>
            </a:r>
          </a:p>
          <a:p>
            <a:pPr>
              <a:buClr>
                <a:schemeClr val="lt1"/>
              </a:buClr>
            </a:pPr>
            <a:endParaRPr lang="ru-RU" sz="1400" b="1" dirty="0" smtClean="0"/>
          </a:p>
          <a:p>
            <a:pPr>
              <a:buClr>
                <a:schemeClr val="lt1"/>
              </a:buClr>
            </a:pPr>
            <a:r>
              <a:rPr lang="ru-RU" sz="1400" dirty="0" smtClean="0"/>
              <a:t>На </a:t>
            </a:r>
            <a:r>
              <a:rPr lang="ru-RU" sz="1400" dirty="0"/>
              <a:t>каждый</a:t>
            </a:r>
            <a:r>
              <a:rPr lang="ru-RU" sz="1400" b="1" dirty="0"/>
              <a:t> 1 тенге из</a:t>
            </a:r>
            <a:r>
              <a:rPr lang="ru-RU" sz="1400" dirty="0"/>
              <a:t> </a:t>
            </a:r>
            <a:r>
              <a:rPr lang="ru-RU" sz="1400" b="1" dirty="0"/>
              <a:t>бюджета </a:t>
            </a:r>
            <a:r>
              <a:rPr lang="ru-RU" sz="1400" dirty="0"/>
              <a:t>в инфраструктуру было привлечено</a:t>
            </a:r>
            <a:r>
              <a:rPr lang="ru-RU" sz="1400" b="1" dirty="0"/>
              <a:t> 9,3 тенге</a:t>
            </a:r>
            <a:r>
              <a:rPr lang="ru-RU" sz="1400" dirty="0"/>
              <a:t> </a:t>
            </a:r>
            <a:r>
              <a:rPr lang="ru-RU" sz="1400" b="1" dirty="0"/>
              <a:t>частных инвестиций</a:t>
            </a:r>
            <a:r>
              <a:rPr lang="ru-RU" sz="1400" dirty="0"/>
              <a:t> в жилье </a:t>
            </a:r>
            <a:endParaRPr lang="ru-RU" sz="1400" b="1" dirty="0"/>
          </a:p>
        </p:txBody>
      </p:sp>
      <p:graphicFrame>
        <p:nvGraphicFramePr>
          <p:cNvPr id="3" name="Object 7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38604925"/>
              </p:ext>
            </p:extLst>
          </p:nvPr>
        </p:nvGraphicFramePr>
        <p:xfrm>
          <a:off x="3403600" y="1574800"/>
          <a:ext cx="1277686" cy="476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0" name="Rectangle 9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1087438" y="1900238"/>
            <a:ext cx="18954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Общий рост</a:t>
            </a:r>
            <a:br>
              <a:rPr lang="ru-RU" altLang="en-US" sz="1400" dirty="0" smtClean="0">
                <a:sym typeface="+mn-lt"/>
              </a:rPr>
            </a:br>
            <a:r>
              <a:rPr lang="ru-RU" altLang="en-US" sz="1400" dirty="0" smtClean="0">
                <a:sym typeface="+mn-lt"/>
              </a:rPr>
              <a:t>объемов производства</a:t>
            </a:r>
            <a:endParaRPr lang="ru-RU" sz="1400" noProof="0" dirty="0">
              <a:sym typeface="+mn-lt"/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3789363" y="200660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C4D3E71-D367-4222-A7F5-6E412CE6AE39}" type="datetime'6'''''''''',''''''''''''''''''''''''''''''''''''''''''''''''7'">
              <a:rPr lang="ru-RU" altLang="en-US" sz="1400"/>
              <a:pPr/>
              <a:t>6,7</a:t>
            </a:fld>
            <a:endParaRPr lang="ru-RU" sz="1400" noProof="0" dirty="0">
              <a:sym typeface="+mn-lt"/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3850481" y="5741312"/>
            <a:ext cx="349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ru-RU" altLang="en-US" sz="1400" dirty="0" smtClean="0"/>
              <a:t>7,8</a:t>
            </a:r>
            <a:endParaRPr lang="ru-RU" sz="1400" noProof="0" dirty="0">
              <a:sym typeface="+mn-lt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3705225" y="4784725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/>
              <a:t>4,0</a:t>
            </a:r>
            <a:endParaRPr lang="ru-RU" sz="1400" noProof="0" dirty="0">
              <a:sym typeface="+mn-lt"/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1087438" y="4678363"/>
            <a:ext cx="18557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Ввод индивидуальных</a:t>
            </a:r>
            <a:br>
              <a:rPr lang="ru-RU" altLang="en-US" sz="1400" dirty="0" smtClean="0">
                <a:sym typeface="+mn-lt"/>
              </a:rPr>
            </a:br>
            <a:r>
              <a:rPr lang="ru-RU" altLang="en-US" sz="1400" dirty="0" smtClean="0">
                <a:sym typeface="+mn-lt"/>
              </a:rPr>
              <a:t>домов</a:t>
            </a:r>
            <a:endParaRPr lang="ru-RU" sz="1400" noProof="0" dirty="0">
              <a:sym typeface="+mn-lt"/>
            </a:endParaRPr>
          </a:p>
        </p:txBody>
      </p:sp>
      <p:sp>
        <p:nvSpPr>
          <p:cNvPr id="13" name="Rectangle 12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1087438" y="2825750"/>
            <a:ext cx="1600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Ввод жилья за счет</a:t>
            </a:r>
            <a:br>
              <a:rPr lang="ru-RU" altLang="en-US" sz="1400" dirty="0" smtClean="0">
                <a:sym typeface="+mn-lt"/>
              </a:rPr>
            </a:br>
            <a:r>
              <a:rPr lang="ru-RU" altLang="en-US" sz="1400" dirty="0" smtClean="0">
                <a:sym typeface="+mn-lt"/>
              </a:rPr>
              <a:t>всех источников</a:t>
            </a:r>
            <a:endParaRPr lang="ru-RU" sz="1400" noProof="0" dirty="0">
              <a:sym typeface="+mn-lt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4025900" y="2932113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9385971-1E65-4CB1-8280-3A8BA76F20F3}" type="datetime'''''14,''''''''''''''''''''''''''''''''''''''''0'''''''''">
              <a:rPr lang="ru-RU" altLang="en-US" sz="1400"/>
              <a:pPr/>
              <a:t>14,0</a:t>
            </a:fld>
            <a:endParaRPr lang="ru-RU" sz="1400" noProof="0" dirty="0">
              <a:sym typeface="+mn-lt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1087438" y="5603875"/>
            <a:ext cx="1600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Ввод жилья за счет</a:t>
            </a:r>
            <a:br>
              <a:rPr lang="ru-RU" altLang="en-US" sz="1400" dirty="0" smtClean="0">
                <a:sym typeface="+mn-lt"/>
              </a:rPr>
            </a:br>
            <a:r>
              <a:rPr lang="ru-RU" altLang="en-US" sz="1400" dirty="0" smtClean="0">
                <a:sym typeface="+mn-lt"/>
              </a:rPr>
              <a:t>государства</a:t>
            </a:r>
            <a:endParaRPr lang="ru-RU" sz="1400" noProof="0" dirty="0">
              <a:sym typeface="+mn-lt"/>
            </a:endParaRPr>
          </a:p>
        </p:txBody>
      </p:sp>
      <p:sp>
        <p:nvSpPr>
          <p:cNvPr id="17" name="Rectangle 16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4451350" y="3859213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/>
              <a:t>26,7</a:t>
            </a:r>
            <a:endParaRPr lang="ru-RU" sz="1400" noProof="0" dirty="0">
              <a:sym typeface="+mn-lt"/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1087438" y="3752850"/>
            <a:ext cx="18970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Ввод</a:t>
            </a:r>
            <a:r>
              <a:rPr lang="ru-RU" altLang="en-US" sz="1400" dirty="0">
                <a:sym typeface="+mn-lt"/>
              </a:rPr>
              <a:t> </a:t>
            </a:r>
            <a:r>
              <a:rPr lang="ru-RU" altLang="en-US" sz="1400" dirty="0" smtClean="0">
                <a:sym typeface="+mn-lt"/>
              </a:rPr>
              <a:t>многоквартирных</a:t>
            </a:r>
            <a:br>
              <a:rPr lang="ru-RU" altLang="en-US" sz="1400" dirty="0" smtClean="0">
                <a:sym typeface="+mn-lt"/>
              </a:rPr>
            </a:br>
            <a:r>
              <a:rPr lang="ru-RU" altLang="en-US" sz="1400" dirty="0" smtClean="0">
                <a:sym typeface="+mn-lt"/>
              </a:rPr>
              <a:t>домов</a:t>
            </a:r>
            <a:endParaRPr lang="ru-RU" sz="1400" noProof="0" dirty="0">
              <a:sym typeface="+mn-lt"/>
            </a:endParaRPr>
          </a:p>
        </p:txBody>
      </p:sp>
      <p:sp>
        <p:nvSpPr>
          <p:cNvPr id="21" name="Tracker circle"/>
          <p:cNvSpPr>
            <a:spLocks/>
          </p:cNvSpPr>
          <p:nvPr/>
        </p:nvSpPr>
        <p:spPr>
          <a:xfrm>
            <a:off x="5215791" y="2822333"/>
            <a:ext cx="747342" cy="437259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>
              <a:buClr>
                <a:schemeClr val="lt1"/>
              </a:buClr>
            </a:pPr>
            <a:r>
              <a:rPr lang="ru-RU" sz="1400" b="1" dirty="0" smtClean="0"/>
              <a:t>6,4</a:t>
            </a:r>
          </a:p>
        </p:txBody>
      </p:sp>
      <p:sp>
        <p:nvSpPr>
          <p:cNvPr id="22" name="Tracker circle"/>
          <p:cNvSpPr>
            <a:spLocks/>
          </p:cNvSpPr>
          <p:nvPr/>
        </p:nvSpPr>
        <p:spPr>
          <a:xfrm>
            <a:off x="5223112" y="3738294"/>
            <a:ext cx="747342" cy="437259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lt1"/>
              </a:buClr>
            </a:pPr>
            <a:r>
              <a:rPr lang="ru-RU" sz="1400" b="1" dirty="0" smtClean="0"/>
              <a:t>3,1</a:t>
            </a:r>
          </a:p>
        </p:txBody>
      </p:sp>
      <p:sp>
        <p:nvSpPr>
          <p:cNvPr id="23" name="Tracker circle"/>
          <p:cNvSpPr>
            <a:spLocks/>
          </p:cNvSpPr>
          <p:nvPr/>
        </p:nvSpPr>
        <p:spPr>
          <a:xfrm>
            <a:off x="5215791" y="4676746"/>
            <a:ext cx="747342" cy="437259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lt1"/>
              </a:buClr>
            </a:pPr>
            <a:r>
              <a:rPr lang="ru-RU" sz="1400" b="1" dirty="0" smtClean="0"/>
              <a:t>3,3</a:t>
            </a:r>
          </a:p>
        </p:txBody>
      </p:sp>
      <p:sp>
        <p:nvSpPr>
          <p:cNvPr id="24" name="Tracker circle"/>
          <p:cNvSpPr>
            <a:spLocks/>
          </p:cNvSpPr>
          <p:nvPr/>
        </p:nvSpPr>
        <p:spPr>
          <a:xfrm>
            <a:off x="5215791" y="5542055"/>
            <a:ext cx="747342" cy="437259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>
              <a:buClr>
                <a:schemeClr val="lt1"/>
              </a:buClr>
            </a:pPr>
            <a:r>
              <a:rPr lang="ru-RU" sz="1400" b="1" dirty="0" smtClean="0"/>
              <a:t>0,5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09996" y="4600303"/>
            <a:ext cx="612986" cy="545466"/>
            <a:chOff x="-1406322" y="1648915"/>
            <a:chExt cx="1006823" cy="895921"/>
          </a:xfrm>
          <a:solidFill>
            <a:schemeClr val="bg1">
              <a:lumMod val="50000"/>
            </a:schemeClr>
          </a:solidFill>
        </p:grpSpPr>
        <p:sp>
          <p:nvSpPr>
            <p:cNvPr id="52" name="Rectangle 267"/>
            <p:cNvSpPr/>
            <p:nvPr/>
          </p:nvSpPr>
          <p:spPr>
            <a:xfrm>
              <a:off x="-1290972" y="1851323"/>
              <a:ext cx="792451" cy="693513"/>
            </a:xfrm>
            <a:custGeom>
              <a:avLst/>
              <a:gdLst/>
              <a:ahLst/>
              <a:cxnLst/>
              <a:rect l="l" t="t" r="r" b="b"/>
              <a:pathLst>
                <a:path w="792451" h="693513">
                  <a:moveTo>
                    <a:pt x="399256" y="0"/>
                  </a:moveTo>
                  <a:lnTo>
                    <a:pt x="792451" y="226878"/>
                  </a:lnTo>
                  <a:lnTo>
                    <a:pt x="792451" y="693513"/>
                  </a:lnTo>
                  <a:lnTo>
                    <a:pt x="0" y="693513"/>
                  </a:lnTo>
                  <a:lnTo>
                    <a:pt x="0" y="226878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 smtClean="0">
                <a:solidFill>
                  <a:schemeClr val="tx1"/>
                </a:solidFill>
              </a:endParaRPr>
            </a:p>
          </p:txBody>
        </p:sp>
        <p:sp>
          <p:nvSpPr>
            <p:cNvPr id="53" name="Rectangle 287"/>
            <p:cNvSpPr/>
            <p:nvPr/>
          </p:nvSpPr>
          <p:spPr>
            <a:xfrm rot="1767067" flipH="1">
              <a:off x="-1406322" y="1686425"/>
              <a:ext cx="1006823" cy="614903"/>
            </a:xfrm>
            <a:custGeom>
              <a:avLst/>
              <a:gdLst/>
              <a:ahLst/>
              <a:cxnLst/>
              <a:rect l="l" t="t" r="r" b="b"/>
              <a:pathLst>
                <a:path w="1006823" h="614903">
                  <a:moveTo>
                    <a:pt x="664945" y="884"/>
                  </a:moveTo>
                  <a:lnTo>
                    <a:pt x="663912" y="884"/>
                  </a:lnTo>
                  <a:lnTo>
                    <a:pt x="663379" y="0"/>
                  </a:lnTo>
                  <a:lnTo>
                    <a:pt x="661912" y="884"/>
                  </a:lnTo>
                  <a:lnTo>
                    <a:pt x="0" y="884"/>
                  </a:lnTo>
                  <a:lnTo>
                    <a:pt x="0" y="89015"/>
                  </a:lnTo>
                  <a:lnTo>
                    <a:pt x="614149" y="89015"/>
                  </a:lnTo>
                  <a:lnTo>
                    <a:pt x="931357" y="614903"/>
                  </a:lnTo>
                  <a:lnTo>
                    <a:pt x="1006823" y="569384"/>
                  </a:lnTo>
                  <a:lnTo>
                    <a:pt x="664945" y="2597"/>
                  </a:ln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635359" y="1648915"/>
              <a:ext cx="136838" cy="250825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1180209" y="2157448"/>
              <a:ext cx="161925" cy="159016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-771209" y="2157448"/>
              <a:ext cx="161925" cy="159016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-1099247" y="2133569"/>
              <a:ext cx="0" cy="213310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-1092409" y="2130301"/>
              <a:ext cx="0" cy="213310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-690247" y="2133569"/>
              <a:ext cx="0" cy="213310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-683409" y="2130301"/>
              <a:ext cx="0" cy="213310"/>
            </a:xfrm>
            <a:prstGeom prst="lin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63325" y="3606324"/>
            <a:ext cx="706328" cy="657964"/>
            <a:chOff x="5233987" y="1947677"/>
            <a:chExt cx="2321719" cy="2162746"/>
          </a:xfrm>
          <a:solidFill>
            <a:schemeClr val="bg1">
              <a:lumMod val="50000"/>
            </a:schemeClr>
          </a:solidFill>
        </p:grpSpPr>
        <p:sp>
          <p:nvSpPr>
            <p:cNvPr id="62" name="Rectangle 32"/>
            <p:cNvSpPr/>
            <p:nvPr/>
          </p:nvSpPr>
          <p:spPr>
            <a:xfrm>
              <a:off x="5233987" y="1947677"/>
              <a:ext cx="2321719" cy="2162746"/>
            </a:xfrm>
            <a:custGeom>
              <a:avLst/>
              <a:gdLst/>
              <a:ahLst/>
              <a:cxnLst/>
              <a:rect l="l" t="t" r="r" b="b"/>
              <a:pathLst>
                <a:path w="2321719" h="2162746">
                  <a:moveTo>
                    <a:pt x="1" y="538348"/>
                  </a:moveTo>
                  <a:lnTo>
                    <a:pt x="366713" y="538348"/>
                  </a:lnTo>
                  <a:lnTo>
                    <a:pt x="366713" y="756776"/>
                  </a:lnTo>
                  <a:lnTo>
                    <a:pt x="1" y="756776"/>
                  </a:lnTo>
                  <a:close/>
                  <a:moveTo>
                    <a:pt x="641209" y="99351"/>
                  </a:moveTo>
                  <a:lnTo>
                    <a:pt x="236011" y="343723"/>
                  </a:lnTo>
                  <a:lnTo>
                    <a:pt x="538163" y="343723"/>
                  </a:lnTo>
                  <a:lnTo>
                    <a:pt x="538163" y="254979"/>
                  </a:lnTo>
                  <a:lnTo>
                    <a:pt x="538163" y="189062"/>
                  </a:lnTo>
                  <a:lnTo>
                    <a:pt x="641209" y="189062"/>
                  </a:lnTo>
                  <a:close/>
                  <a:moveTo>
                    <a:pt x="825936" y="87159"/>
                  </a:moveTo>
                  <a:lnTo>
                    <a:pt x="825936" y="189062"/>
                  </a:lnTo>
                  <a:lnTo>
                    <a:pt x="945357" y="189062"/>
                  </a:lnTo>
                  <a:lnTo>
                    <a:pt x="945357" y="254979"/>
                  </a:lnTo>
                  <a:lnTo>
                    <a:pt x="945357" y="343723"/>
                  </a:lnTo>
                  <a:lnTo>
                    <a:pt x="1668045" y="343723"/>
                  </a:lnTo>
                  <a:close/>
                  <a:moveTo>
                    <a:pt x="641209" y="0"/>
                  </a:moveTo>
                  <a:lnTo>
                    <a:pt x="825936" y="0"/>
                  </a:lnTo>
                  <a:lnTo>
                    <a:pt x="825936" y="37992"/>
                  </a:lnTo>
                  <a:lnTo>
                    <a:pt x="1819562" y="343723"/>
                  </a:lnTo>
                  <a:lnTo>
                    <a:pt x="2255147" y="343723"/>
                  </a:lnTo>
                  <a:cubicBezTo>
                    <a:pt x="2291914" y="343723"/>
                    <a:pt x="2321719" y="373528"/>
                    <a:pt x="2321719" y="410295"/>
                  </a:cubicBezTo>
                  <a:lnTo>
                    <a:pt x="2321719" y="475557"/>
                  </a:lnTo>
                  <a:lnTo>
                    <a:pt x="825936" y="475557"/>
                  </a:lnTo>
                  <a:lnTo>
                    <a:pt x="825936" y="1998090"/>
                  </a:lnTo>
                  <a:lnTo>
                    <a:pt x="874680" y="1998090"/>
                  </a:lnTo>
                  <a:lnTo>
                    <a:pt x="874682" y="1998090"/>
                  </a:lnTo>
                  <a:lnTo>
                    <a:pt x="874682" y="1998091"/>
                  </a:lnTo>
                  <a:lnTo>
                    <a:pt x="1001713" y="2080418"/>
                  </a:lnTo>
                  <a:lnTo>
                    <a:pt x="1001713" y="2162746"/>
                  </a:lnTo>
                  <a:lnTo>
                    <a:pt x="465433" y="2162746"/>
                  </a:lnTo>
                  <a:lnTo>
                    <a:pt x="465433" y="2080418"/>
                  </a:lnTo>
                  <a:lnTo>
                    <a:pt x="465431" y="2080418"/>
                  </a:lnTo>
                  <a:lnTo>
                    <a:pt x="590883" y="1999116"/>
                  </a:lnTo>
                  <a:lnTo>
                    <a:pt x="590883" y="1998090"/>
                  </a:lnTo>
                  <a:lnTo>
                    <a:pt x="592464" y="1998090"/>
                  </a:lnTo>
                  <a:lnTo>
                    <a:pt x="641209" y="1998090"/>
                  </a:lnTo>
                  <a:lnTo>
                    <a:pt x="641209" y="475557"/>
                  </a:lnTo>
                  <a:lnTo>
                    <a:pt x="0" y="475557"/>
                  </a:lnTo>
                  <a:lnTo>
                    <a:pt x="0" y="410295"/>
                  </a:lnTo>
                  <a:cubicBezTo>
                    <a:pt x="0" y="373528"/>
                    <a:pt x="29805" y="343723"/>
                    <a:pt x="66572" y="343723"/>
                  </a:cubicBezTo>
                  <a:lnTo>
                    <a:pt x="151542" y="343723"/>
                  </a:lnTo>
                  <a:lnTo>
                    <a:pt x="641209" y="51194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>
                <a:solidFill>
                  <a:schemeClr val="tx1"/>
                </a:solidFill>
              </a:endParaRPr>
            </a:p>
          </p:txBody>
        </p:sp>
        <p:sp>
          <p:nvSpPr>
            <p:cNvPr id="63" name="Rectangle 114"/>
            <p:cNvSpPr/>
            <p:nvPr/>
          </p:nvSpPr>
          <p:spPr>
            <a:xfrm>
              <a:off x="6608038" y="2610315"/>
              <a:ext cx="947668" cy="1500108"/>
            </a:xfrm>
            <a:custGeom>
              <a:avLst/>
              <a:gdLst/>
              <a:ahLst/>
              <a:cxnLst/>
              <a:rect l="l" t="t" r="r" b="b"/>
              <a:pathLst>
                <a:path w="736791" h="1166303">
                  <a:moveTo>
                    <a:pt x="523933" y="749750"/>
                  </a:moveTo>
                  <a:lnTo>
                    <a:pt x="523933" y="900340"/>
                  </a:lnTo>
                  <a:lnTo>
                    <a:pt x="658908" y="900340"/>
                  </a:lnTo>
                  <a:lnTo>
                    <a:pt x="658908" y="749750"/>
                  </a:lnTo>
                  <a:close/>
                  <a:moveTo>
                    <a:pt x="300908" y="749750"/>
                  </a:moveTo>
                  <a:lnTo>
                    <a:pt x="300908" y="900340"/>
                  </a:lnTo>
                  <a:lnTo>
                    <a:pt x="435883" y="900340"/>
                  </a:lnTo>
                  <a:lnTo>
                    <a:pt x="435883" y="749750"/>
                  </a:lnTo>
                  <a:close/>
                  <a:moveTo>
                    <a:pt x="77883" y="749750"/>
                  </a:moveTo>
                  <a:lnTo>
                    <a:pt x="77883" y="900340"/>
                  </a:lnTo>
                  <a:lnTo>
                    <a:pt x="212858" y="900340"/>
                  </a:lnTo>
                  <a:lnTo>
                    <a:pt x="212858" y="749750"/>
                  </a:lnTo>
                  <a:close/>
                  <a:moveTo>
                    <a:pt x="523933" y="520668"/>
                  </a:moveTo>
                  <a:lnTo>
                    <a:pt x="523933" y="671258"/>
                  </a:lnTo>
                  <a:lnTo>
                    <a:pt x="658908" y="671258"/>
                  </a:lnTo>
                  <a:lnTo>
                    <a:pt x="658908" y="520668"/>
                  </a:lnTo>
                  <a:close/>
                  <a:moveTo>
                    <a:pt x="300908" y="520668"/>
                  </a:moveTo>
                  <a:lnTo>
                    <a:pt x="300908" y="671258"/>
                  </a:lnTo>
                  <a:lnTo>
                    <a:pt x="435883" y="671258"/>
                  </a:lnTo>
                  <a:lnTo>
                    <a:pt x="435883" y="520668"/>
                  </a:lnTo>
                  <a:close/>
                  <a:moveTo>
                    <a:pt x="77883" y="520668"/>
                  </a:moveTo>
                  <a:lnTo>
                    <a:pt x="77883" y="671258"/>
                  </a:lnTo>
                  <a:lnTo>
                    <a:pt x="212858" y="671258"/>
                  </a:lnTo>
                  <a:lnTo>
                    <a:pt x="212858" y="520668"/>
                  </a:lnTo>
                  <a:close/>
                  <a:moveTo>
                    <a:pt x="523933" y="291586"/>
                  </a:moveTo>
                  <a:lnTo>
                    <a:pt x="523933" y="442176"/>
                  </a:lnTo>
                  <a:lnTo>
                    <a:pt x="658908" y="442176"/>
                  </a:lnTo>
                  <a:lnTo>
                    <a:pt x="658908" y="291586"/>
                  </a:lnTo>
                  <a:close/>
                  <a:moveTo>
                    <a:pt x="300908" y="291586"/>
                  </a:moveTo>
                  <a:lnTo>
                    <a:pt x="300908" y="442176"/>
                  </a:lnTo>
                  <a:lnTo>
                    <a:pt x="435883" y="442176"/>
                  </a:lnTo>
                  <a:lnTo>
                    <a:pt x="435883" y="291586"/>
                  </a:lnTo>
                  <a:close/>
                  <a:moveTo>
                    <a:pt x="77883" y="291586"/>
                  </a:moveTo>
                  <a:lnTo>
                    <a:pt x="77883" y="442176"/>
                  </a:lnTo>
                  <a:lnTo>
                    <a:pt x="212858" y="442176"/>
                  </a:lnTo>
                  <a:lnTo>
                    <a:pt x="212858" y="291586"/>
                  </a:lnTo>
                  <a:close/>
                  <a:moveTo>
                    <a:pt x="523933" y="62504"/>
                  </a:moveTo>
                  <a:lnTo>
                    <a:pt x="523933" y="213094"/>
                  </a:lnTo>
                  <a:lnTo>
                    <a:pt x="658908" y="213094"/>
                  </a:lnTo>
                  <a:lnTo>
                    <a:pt x="658908" y="62504"/>
                  </a:lnTo>
                  <a:close/>
                  <a:moveTo>
                    <a:pt x="300908" y="62504"/>
                  </a:moveTo>
                  <a:lnTo>
                    <a:pt x="300908" y="213094"/>
                  </a:lnTo>
                  <a:lnTo>
                    <a:pt x="435883" y="213094"/>
                  </a:lnTo>
                  <a:lnTo>
                    <a:pt x="435883" y="62504"/>
                  </a:lnTo>
                  <a:close/>
                  <a:moveTo>
                    <a:pt x="258736" y="0"/>
                  </a:moveTo>
                  <a:lnTo>
                    <a:pt x="736791" y="0"/>
                  </a:lnTo>
                  <a:lnTo>
                    <a:pt x="736791" y="240922"/>
                  </a:lnTo>
                  <a:lnTo>
                    <a:pt x="736791" y="260149"/>
                  </a:lnTo>
                  <a:lnTo>
                    <a:pt x="736791" y="1166303"/>
                  </a:lnTo>
                  <a:lnTo>
                    <a:pt x="513651" y="1166303"/>
                  </a:lnTo>
                  <a:lnTo>
                    <a:pt x="513651" y="960095"/>
                  </a:lnTo>
                  <a:lnTo>
                    <a:pt x="378676" y="960095"/>
                  </a:lnTo>
                  <a:lnTo>
                    <a:pt x="378676" y="1166303"/>
                  </a:lnTo>
                  <a:lnTo>
                    <a:pt x="358114" y="1166303"/>
                  </a:lnTo>
                  <a:lnTo>
                    <a:pt x="358114" y="960095"/>
                  </a:lnTo>
                  <a:lnTo>
                    <a:pt x="223139" y="960095"/>
                  </a:lnTo>
                  <a:lnTo>
                    <a:pt x="223139" y="1166303"/>
                  </a:lnTo>
                  <a:lnTo>
                    <a:pt x="0" y="1166303"/>
                  </a:lnTo>
                  <a:lnTo>
                    <a:pt x="0" y="240922"/>
                  </a:lnTo>
                  <a:lnTo>
                    <a:pt x="258736" y="240922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66413" y="1840806"/>
            <a:ext cx="700152" cy="495993"/>
            <a:chOff x="2768149" y="3086781"/>
            <a:chExt cx="557715" cy="395089"/>
          </a:xfrm>
          <a:solidFill>
            <a:schemeClr val="bg1">
              <a:lumMod val="50000"/>
            </a:schemeClr>
          </a:solidFill>
        </p:grpSpPr>
        <p:grpSp>
          <p:nvGrpSpPr>
            <p:cNvPr id="65" name="Group 64"/>
            <p:cNvGrpSpPr/>
            <p:nvPr/>
          </p:nvGrpSpPr>
          <p:grpSpPr>
            <a:xfrm>
              <a:off x="2853787" y="3086781"/>
              <a:ext cx="349405" cy="395089"/>
              <a:chOff x="1784838" y="1477108"/>
              <a:chExt cx="3631223" cy="4106007"/>
            </a:xfrm>
            <a:grpFill/>
          </p:grpSpPr>
          <p:sp>
            <p:nvSpPr>
              <p:cNvPr id="67" name="Rectangle 66"/>
              <p:cNvSpPr/>
              <p:nvPr/>
            </p:nvSpPr>
            <p:spPr>
              <a:xfrm>
                <a:off x="1784838" y="3094892"/>
                <a:ext cx="1046285" cy="2488223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077307" y="2338754"/>
                <a:ext cx="1046285" cy="3244361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369776" y="1477108"/>
                <a:ext cx="1046285" cy="4106007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Freeform 65"/>
            <p:cNvSpPr/>
            <p:nvPr/>
          </p:nvSpPr>
          <p:spPr>
            <a:xfrm>
              <a:off x="2768149" y="3162076"/>
              <a:ext cx="557715" cy="292614"/>
            </a:xfrm>
            <a:custGeom>
              <a:avLst/>
              <a:gdLst>
                <a:gd name="connsiteX0" fmla="*/ 703385 w 5794131"/>
                <a:gd name="connsiteY0" fmla="*/ 1450731 h 2971800"/>
                <a:gd name="connsiteX1" fmla="*/ 0 w 5794131"/>
                <a:gd name="connsiteY1" fmla="*/ 2523392 h 2971800"/>
                <a:gd name="connsiteX2" fmla="*/ 984739 w 5794131"/>
                <a:gd name="connsiteY2" fmla="*/ 2971800 h 2971800"/>
                <a:gd name="connsiteX3" fmla="*/ 5161085 w 5794131"/>
                <a:gd name="connsiteY3" fmla="*/ 905608 h 2971800"/>
                <a:gd name="connsiteX4" fmla="*/ 5363308 w 5794131"/>
                <a:gd name="connsiteY4" fmla="*/ 1248508 h 2971800"/>
                <a:gd name="connsiteX5" fmla="*/ 5794131 w 5794131"/>
                <a:gd name="connsiteY5" fmla="*/ 114300 h 2971800"/>
                <a:gd name="connsiteX6" fmla="*/ 4659923 w 5794131"/>
                <a:gd name="connsiteY6" fmla="*/ 0 h 2971800"/>
                <a:gd name="connsiteX7" fmla="*/ 4791808 w 5794131"/>
                <a:gd name="connsiteY7" fmla="*/ 298938 h 2971800"/>
                <a:gd name="connsiteX8" fmla="*/ 914400 w 5794131"/>
                <a:gd name="connsiteY8" fmla="*/ 2365131 h 2971800"/>
                <a:gd name="connsiteX9" fmla="*/ 703385 w 5794131"/>
                <a:gd name="connsiteY9" fmla="*/ 1450731 h 2971800"/>
                <a:gd name="connsiteX0" fmla="*/ 703385 w 5794131"/>
                <a:gd name="connsiteY0" fmla="*/ 1450731 h 2971800"/>
                <a:gd name="connsiteX1" fmla="*/ 0 w 5794131"/>
                <a:gd name="connsiteY1" fmla="*/ 2523392 h 2971800"/>
                <a:gd name="connsiteX2" fmla="*/ 984739 w 5794131"/>
                <a:gd name="connsiteY2" fmla="*/ 2971800 h 2971800"/>
                <a:gd name="connsiteX3" fmla="*/ 5161085 w 5794131"/>
                <a:gd name="connsiteY3" fmla="*/ 905608 h 2971800"/>
                <a:gd name="connsiteX4" fmla="*/ 5363308 w 5794131"/>
                <a:gd name="connsiteY4" fmla="*/ 1248508 h 2971800"/>
                <a:gd name="connsiteX5" fmla="*/ 5794131 w 5794131"/>
                <a:gd name="connsiteY5" fmla="*/ 114300 h 2971800"/>
                <a:gd name="connsiteX6" fmla="*/ 4659923 w 5794131"/>
                <a:gd name="connsiteY6" fmla="*/ 0 h 2971800"/>
                <a:gd name="connsiteX7" fmla="*/ 4791808 w 5794131"/>
                <a:gd name="connsiteY7" fmla="*/ 298938 h 2971800"/>
                <a:gd name="connsiteX8" fmla="*/ 914400 w 5794131"/>
                <a:gd name="connsiteY8" fmla="*/ 2365131 h 2971800"/>
                <a:gd name="connsiteX9" fmla="*/ 703385 w 5794131"/>
                <a:gd name="connsiteY9" fmla="*/ 1450731 h 2971800"/>
                <a:gd name="connsiteX0" fmla="*/ 703385 w 5794131"/>
                <a:gd name="connsiteY0" fmla="*/ 1450731 h 2971800"/>
                <a:gd name="connsiteX1" fmla="*/ 0 w 5794131"/>
                <a:gd name="connsiteY1" fmla="*/ 2523392 h 2971800"/>
                <a:gd name="connsiteX2" fmla="*/ 984739 w 5794131"/>
                <a:gd name="connsiteY2" fmla="*/ 2971800 h 2971800"/>
                <a:gd name="connsiteX3" fmla="*/ 5161085 w 5794131"/>
                <a:gd name="connsiteY3" fmla="*/ 905608 h 2971800"/>
                <a:gd name="connsiteX4" fmla="*/ 5363308 w 5794131"/>
                <a:gd name="connsiteY4" fmla="*/ 1248508 h 2971800"/>
                <a:gd name="connsiteX5" fmla="*/ 5794131 w 5794131"/>
                <a:gd name="connsiteY5" fmla="*/ 114300 h 2971800"/>
                <a:gd name="connsiteX6" fmla="*/ 4659923 w 5794131"/>
                <a:gd name="connsiteY6" fmla="*/ 0 h 2971800"/>
                <a:gd name="connsiteX7" fmla="*/ 4791808 w 5794131"/>
                <a:gd name="connsiteY7" fmla="*/ 298938 h 2971800"/>
                <a:gd name="connsiteX8" fmla="*/ 914400 w 5794131"/>
                <a:gd name="connsiteY8" fmla="*/ 2365131 h 2971800"/>
                <a:gd name="connsiteX9" fmla="*/ 703385 w 5794131"/>
                <a:gd name="connsiteY9" fmla="*/ 1450731 h 2971800"/>
                <a:gd name="connsiteX0" fmla="*/ 703385 w 5794131"/>
                <a:gd name="connsiteY0" fmla="*/ 1450731 h 2971800"/>
                <a:gd name="connsiteX1" fmla="*/ 0 w 5794131"/>
                <a:gd name="connsiteY1" fmla="*/ 2523392 h 2971800"/>
                <a:gd name="connsiteX2" fmla="*/ 984739 w 5794131"/>
                <a:gd name="connsiteY2" fmla="*/ 2971800 h 2971800"/>
                <a:gd name="connsiteX3" fmla="*/ 5161085 w 5794131"/>
                <a:gd name="connsiteY3" fmla="*/ 905608 h 2971800"/>
                <a:gd name="connsiteX4" fmla="*/ 5363308 w 5794131"/>
                <a:gd name="connsiteY4" fmla="*/ 1248508 h 2971800"/>
                <a:gd name="connsiteX5" fmla="*/ 5794131 w 5794131"/>
                <a:gd name="connsiteY5" fmla="*/ 114300 h 2971800"/>
                <a:gd name="connsiteX6" fmla="*/ 4659923 w 5794131"/>
                <a:gd name="connsiteY6" fmla="*/ 0 h 2971800"/>
                <a:gd name="connsiteX7" fmla="*/ 4791808 w 5794131"/>
                <a:gd name="connsiteY7" fmla="*/ 298938 h 2971800"/>
                <a:gd name="connsiteX8" fmla="*/ 914400 w 5794131"/>
                <a:gd name="connsiteY8" fmla="*/ 2365131 h 2971800"/>
                <a:gd name="connsiteX9" fmla="*/ 703385 w 5794131"/>
                <a:gd name="connsiteY9" fmla="*/ 1450731 h 2971800"/>
                <a:gd name="connsiteX0" fmla="*/ 703385 w 5794131"/>
                <a:gd name="connsiteY0" fmla="*/ 1450731 h 2971800"/>
                <a:gd name="connsiteX1" fmla="*/ 0 w 5794131"/>
                <a:gd name="connsiteY1" fmla="*/ 2523392 h 2971800"/>
                <a:gd name="connsiteX2" fmla="*/ 984739 w 5794131"/>
                <a:gd name="connsiteY2" fmla="*/ 2971800 h 2971800"/>
                <a:gd name="connsiteX3" fmla="*/ 5161085 w 5794131"/>
                <a:gd name="connsiteY3" fmla="*/ 905608 h 2971800"/>
                <a:gd name="connsiteX4" fmla="*/ 5363308 w 5794131"/>
                <a:gd name="connsiteY4" fmla="*/ 1248508 h 2971800"/>
                <a:gd name="connsiteX5" fmla="*/ 5794131 w 5794131"/>
                <a:gd name="connsiteY5" fmla="*/ 114300 h 2971800"/>
                <a:gd name="connsiteX6" fmla="*/ 4659923 w 5794131"/>
                <a:gd name="connsiteY6" fmla="*/ 0 h 2971800"/>
                <a:gd name="connsiteX7" fmla="*/ 4791808 w 5794131"/>
                <a:gd name="connsiteY7" fmla="*/ 298938 h 2971800"/>
                <a:gd name="connsiteX8" fmla="*/ 914400 w 5794131"/>
                <a:gd name="connsiteY8" fmla="*/ 2365131 h 2971800"/>
                <a:gd name="connsiteX9" fmla="*/ 703385 w 5794131"/>
                <a:gd name="connsiteY9" fmla="*/ 1450731 h 2971800"/>
                <a:gd name="connsiteX0" fmla="*/ 703385 w 5794131"/>
                <a:gd name="connsiteY0" fmla="*/ 1450731 h 2971800"/>
                <a:gd name="connsiteX1" fmla="*/ 0 w 5794131"/>
                <a:gd name="connsiteY1" fmla="*/ 2523392 h 2971800"/>
                <a:gd name="connsiteX2" fmla="*/ 984739 w 5794131"/>
                <a:gd name="connsiteY2" fmla="*/ 2971800 h 2971800"/>
                <a:gd name="connsiteX3" fmla="*/ 5161085 w 5794131"/>
                <a:gd name="connsiteY3" fmla="*/ 905608 h 2971800"/>
                <a:gd name="connsiteX4" fmla="*/ 5363308 w 5794131"/>
                <a:gd name="connsiteY4" fmla="*/ 1248508 h 2971800"/>
                <a:gd name="connsiteX5" fmla="*/ 5794131 w 5794131"/>
                <a:gd name="connsiteY5" fmla="*/ 114300 h 2971800"/>
                <a:gd name="connsiteX6" fmla="*/ 4659923 w 5794131"/>
                <a:gd name="connsiteY6" fmla="*/ 0 h 2971800"/>
                <a:gd name="connsiteX7" fmla="*/ 4791808 w 5794131"/>
                <a:gd name="connsiteY7" fmla="*/ 298938 h 2971800"/>
                <a:gd name="connsiteX8" fmla="*/ 914400 w 5794131"/>
                <a:gd name="connsiteY8" fmla="*/ 2365131 h 2971800"/>
                <a:gd name="connsiteX9" fmla="*/ 703385 w 5794131"/>
                <a:gd name="connsiteY9" fmla="*/ 1450731 h 2971800"/>
                <a:gd name="connsiteX0" fmla="*/ 703385 w 5794131"/>
                <a:gd name="connsiteY0" fmla="*/ 1450731 h 2971800"/>
                <a:gd name="connsiteX1" fmla="*/ 0 w 5794131"/>
                <a:gd name="connsiteY1" fmla="*/ 2523392 h 2971800"/>
                <a:gd name="connsiteX2" fmla="*/ 984739 w 5794131"/>
                <a:gd name="connsiteY2" fmla="*/ 2971800 h 2971800"/>
                <a:gd name="connsiteX3" fmla="*/ 5161085 w 5794131"/>
                <a:gd name="connsiteY3" fmla="*/ 905608 h 2971800"/>
                <a:gd name="connsiteX4" fmla="*/ 5363308 w 5794131"/>
                <a:gd name="connsiteY4" fmla="*/ 1248508 h 2971800"/>
                <a:gd name="connsiteX5" fmla="*/ 5794131 w 5794131"/>
                <a:gd name="connsiteY5" fmla="*/ 114300 h 2971800"/>
                <a:gd name="connsiteX6" fmla="*/ 4659923 w 5794131"/>
                <a:gd name="connsiteY6" fmla="*/ 0 h 2971800"/>
                <a:gd name="connsiteX7" fmla="*/ 4791808 w 5794131"/>
                <a:gd name="connsiteY7" fmla="*/ 298938 h 2971800"/>
                <a:gd name="connsiteX8" fmla="*/ 914400 w 5794131"/>
                <a:gd name="connsiteY8" fmla="*/ 2365131 h 2971800"/>
                <a:gd name="connsiteX9" fmla="*/ 703385 w 5794131"/>
                <a:gd name="connsiteY9" fmla="*/ 1450731 h 2971800"/>
                <a:gd name="connsiteX0" fmla="*/ 703385 w 5794131"/>
                <a:gd name="connsiteY0" fmla="*/ 1450731 h 3001883"/>
                <a:gd name="connsiteX1" fmla="*/ 0 w 5794131"/>
                <a:gd name="connsiteY1" fmla="*/ 2523392 h 3001883"/>
                <a:gd name="connsiteX2" fmla="*/ 984739 w 5794131"/>
                <a:gd name="connsiteY2" fmla="*/ 2971800 h 3001883"/>
                <a:gd name="connsiteX3" fmla="*/ 5161085 w 5794131"/>
                <a:gd name="connsiteY3" fmla="*/ 905608 h 3001883"/>
                <a:gd name="connsiteX4" fmla="*/ 5363308 w 5794131"/>
                <a:gd name="connsiteY4" fmla="*/ 1248508 h 3001883"/>
                <a:gd name="connsiteX5" fmla="*/ 5794131 w 5794131"/>
                <a:gd name="connsiteY5" fmla="*/ 114300 h 3001883"/>
                <a:gd name="connsiteX6" fmla="*/ 4659923 w 5794131"/>
                <a:gd name="connsiteY6" fmla="*/ 0 h 3001883"/>
                <a:gd name="connsiteX7" fmla="*/ 4791808 w 5794131"/>
                <a:gd name="connsiteY7" fmla="*/ 298938 h 3001883"/>
                <a:gd name="connsiteX8" fmla="*/ 914400 w 5794131"/>
                <a:gd name="connsiteY8" fmla="*/ 2365131 h 3001883"/>
                <a:gd name="connsiteX9" fmla="*/ 703385 w 5794131"/>
                <a:gd name="connsiteY9" fmla="*/ 1450731 h 3001883"/>
                <a:gd name="connsiteX0" fmla="*/ 712510 w 5803256"/>
                <a:gd name="connsiteY0" fmla="*/ 1450731 h 3007581"/>
                <a:gd name="connsiteX1" fmla="*/ 9125 w 5803256"/>
                <a:gd name="connsiteY1" fmla="*/ 2523392 h 3007581"/>
                <a:gd name="connsiteX2" fmla="*/ 993864 w 5803256"/>
                <a:gd name="connsiteY2" fmla="*/ 2971800 h 3007581"/>
                <a:gd name="connsiteX3" fmla="*/ 5170210 w 5803256"/>
                <a:gd name="connsiteY3" fmla="*/ 905608 h 3007581"/>
                <a:gd name="connsiteX4" fmla="*/ 5372433 w 5803256"/>
                <a:gd name="connsiteY4" fmla="*/ 1248508 h 3007581"/>
                <a:gd name="connsiteX5" fmla="*/ 5803256 w 5803256"/>
                <a:gd name="connsiteY5" fmla="*/ 114300 h 3007581"/>
                <a:gd name="connsiteX6" fmla="*/ 4669048 w 5803256"/>
                <a:gd name="connsiteY6" fmla="*/ 0 h 3007581"/>
                <a:gd name="connsiteX7" fmla="*/ 4800933 w 5803256"/>
                <a:gd name="connsiteY7" fmla="*/ 298938 h 3007581"/>
                <a:gd name="connsiteX8" fmla="*/ 923525 w 5803256"/>
                <a:gd name="connsiteY8" fmla="*/ 2365131 h 3007581"/>
                <a:gd name="connsiteX9" fmla="*/ 712510 w 5803256"/>
                <a:gd name="connsiteY9" fmla="*/ 1450731 h 3007581"/>
                <a:gd name="connsiteX0" fmla="*/ 712510 w 5803256"/>
                <a:gd name="connsiteY0" fmla="*/ 1450731 h 3007581"/>
                <a:gd name="connsiteX1" fmla="*/ 9125 w 5803256"/>
                <a:gd name="connsiteY1" fmla="*/ 2523392 h 3007581"/>
                <a:gd name="connsiteX2" fmla="*/ 993864 w 5803256"/>
                <a:gd name="connsiteY2" fmla="*/ 2971800 h 3007581"/>
                <a:gd name="connsiteX3" fmla="*/ 5170210 w 5803256"/>
                <a:gd name="connsiteY3" fmla="*/ 905608 h 3007581"/>
                <a:gd name="connsiteX4" fmla="*/ 5372433 w 5803256"/>
                <a:gd name="connsiteY4" fmla="*/ 1248508 h 3007581"/>
                <a:gd name="connsiteX5" fmla="*/ 5803256 w 5803256"/>
                <a:gd name="connsiteY5" fmla="*/ 114300 h 3007581"/>
                <a:gd name="connsiteX6" fmla="*/ 4669048 w 5803256"/>
                <a:gd name="connsiteY6" fmla="*/ 0 h 3007581"/>
                <a:gd name="connsiteX7" fmla="*/ 4800933 w 5803256"/>
                <a:gd name="connsiteY7" fmla="*/ 298938 h 3007581"/>
                <a:gd name="connsiteX8" fmla="*/ 923525 w 5803256"/>
                <a:gd name="connsiteY8" fmla="*/ 2365131 h 3007581"/>
                <a:gd name="connsiteX9" fmla="*/ 712510 w 5803256"/>
                <a:gd name="connsiteY9" fmla="*/ 1450731 h 3007581"/>
                <a:gd name="connsiteX0" fmla="*/ 703385 w 5794131"/>
                <a:gd name="connsiteY0" fmla="*/ 1450731 h 3013053"/>
                <a:gd name="connsiteX1" fmla="*/ 0 w 5794131"/>
                <a:gd name="connsiteY1" fmla="*/ 2523392 h 3013053"/>
                <a:gd name="connsiteX2" fmla="*/ 984739 w 5794131"/>
                <a:gd name="connsiteY2" fmla="*/ 2971800 h 3013053"/>
                <a:gd name="connsiteX3" fmla="*/ 5161085 w 5794131"/>
                <a:gd name="connsiteY3" fmla="*/ 905608 h 3013053"/>
                <a:gd name="connsiteX4" fmla="*/ 5363308 w 5794131"/>
                <a:gd name="connsiteY4" fmla="*/ 1248508 h 3013053"/>
                <a:gd name="connsiteX5" fmla="*/ 5794131 w 5794131"/>
                <a:gd name="connsiteY5" fmla="*/ 114300 h 3013053"/>
                <a:gd name="connsiteX6" fmla="*/ 4659923 w 5794131"/>
                <a:gd name="connsiteY6" fmla="*/ 0 h 3013053"/>
                <a:gd name="connsiteX7" fmla="*/ 4791808 w 5794131"/>
                <a:gd name="connsiteY7" fmla="*/ 298938 h 3013053"/>
                <a:gd name="connsiteX8" fmla="*/ 914400 w 5794131"/>
                <a:gd name="connsiteY8" fmla="*/ 2365131 h 3013053"/>
                <a:gd name="connsiteX9" fmla="*/ 703385 w 5794131"/>
                <a:gd name="connsiteY9" fmla="*/ 1450731 h 3013053"/>
                <a:gd name="connsiteX0" fmla="*/ 705362 w 5796108"/>
                <a:gd name="connsiteY0" fmla="*/ 1450731 h 3014646"/>
                <a:gd name="connsiteX1" fmla="*/ 1977 w 5796108"/>
                <a:gd name="connsiteY1" fmla="*/ 2523392 h 3014646"/>
                <a:gd name="connsiteX2" fmla="*/ 986716 w 5796108"/>
                <a:gd name="connsiteY2" fmla="*/ 2971800 h 3014646"/>
                <a:gd name="connsiteX3" fmla="*/ 5163062 w 5796108"/>
                <a:gd name="connsiteY3" fmla="*/ 905608 h 3014646"/>
                <a:gd name="connsiteX4" fmla="*/ 5365285 w 5796108"/>
                <a:gd name="connsiteY4" fmla="*/ 1248508 h 3014646"/>
                <a:gd name="connsiteX5" fmla="*/ 5796108 w 5796108"/>
                <a:gd name="connsiteY5" fmla="*/ 114300 h 3014646"/>
                <a:gd name="connsiteX6" fmla="*/ 4661900 w 5796108"/>
                <a:gd name="connsiteY6" fmla="*/ 0 h 3014646"/>
                <a:gd name="connsiteX7" fmla="*/ 4793785 w 5796108"/>
                <a:gd name="connsiteY7" fmla="*/ 298938 h 3014646"/>
                <a:gd name="connsiteX8" fmla="*/ 916377 w 5796108"/>
                <a:gd name="connsiteY8" fmla="*/ 2365131 h 3014646"/>
                <a:gd name="connsiteX9" fmla="*/ 705362 w 5796108"/>
                <a:gd name="connsiteY9" fmla="*/ 1450731 h 3014646"/>
                <a:gd name="connsiteX0" fmla="*/ 705362 w 5796108"/>
                <a:gd name="connsiteY0" fmla="*/ 1450731 h 3014646"/>
                <a:gd name="connsiteX1" fmla="*/ 1977 w 5796108"/>
                <a:gd name="connsiteY1" fmla="*/ 2523392 h 3014646"/>
                <a:gd name="connsiteX2" fmla="*/ 986716 w 5796108"/>
                <a:gd name="connsiteY2" fmla="*/ 2971800 h 3014646"/>
                <a:gd name="connsiteX3" fmla="*/ 5163062 w 5796108"/>
                <a:gd name="connsiteY3" fmla="*/ 905608 h 3014646"/>
                <a:gd name="connsiteX4" fmla="*/ 5365285 w 5796108"/>
                <a:gd name="connsiteY4" fmla="*/ 1248508 h 3014646"/>
                <a:gd name="connsiteX5" fmla="*/ 5796108 w 5796108"/>
                <a:gd name="connsiteY5" fmla="*/ 114300 h 3014646"/>
                <a:gd name="connsiteX6" fmla="*/ 4661900 w 5796108"/>
                <a:gd name="connsiteY6" fmla="*/ 0 h 3014646"/>
                <a:gd name="connsiteX7" fmla="*/ 4793785 w 5796108"/>
                <a:gd name="connsiteY7" fmla="*/ 298938 h 3014646"/>
                <a:gd name="connsiteX8" fmla="*/ 916377 w 5796108"/>
                <a:gd name="connsiteY8" fmla="*/ 2365131 h 3014646"/>
                <a:gd name="connsiteX9" fmla="*/ 705362 w 5796108"/>
                <a:gd name="connsiteY9" fmla="*/ 1450731 h 3014646"/>
                <a:gd name="connsiteX0" fmla="*/ 705362 w 5796108"/>
                <a:gd name="connsiteY0" fmla="*/ 1450731 h 3014646"/>
                <a:gd name="connsiteX1" fmla="*/ 1977 w 5796108"/>
                <a:gd name="connsiteY1" fmla="*/ 2523392 h 3014646"/>
                <a:gd name="connsiteX2" fmla="*/ 986716 w 5796108"/>
                <a:gd name="connsiteY2" fmla="*/ 2971800 h 3014646"/>
                <a:gd name="connsiteX3" fmla="*/ 5163062 w 5796108"/>
                <a:gd name="connsiteY3" fmla="*/ 905608 h 3014646"/>
                <a:gd name="connsiteX4" fmla="*/ 5365285 w 5796108"/>
                <a:gd name="connsiteY4" fmla="*/ 1248508 h 3014646"/>
                <a:gd name="connsiteX5" fmla="*/ 5796108 w 5796108"/>
                <a:gd name="connsiteY5" fmla="*/ 114300 h 3014646"/>
                <a:gd name="connsiteX6" fmla="*/ 4661900 w 5796108"/>
                <a:gd name="connsiteY6" fmla="*/ 0 h 3014646"/>
                <a:gd name="connsiteX7" fmla="*/ 4793785 w 5796108"/>
                <a:gd name="connsiteY7" fmla="*/ 298938 h 3014646"/>
                <a:gd name="connsiteX8" fmla="*/ 916377 w 5796108"/>
                <a:gd name="connsiteY8" fmla="*/ 2365131 h 3014646"/>
                <a:gd name="connsiteX9" fmla="*/ 705362 w 5796108"/>
                <a:gd name="connsiteY9" fmla="*/ 1450731 h 3014646"/>
                <a:gd name="connsiteX0" fmla="*/ 705362 w 5796108"/>
                <a:gd name="connsiteY0" fmla="*/ 1450731 h 3014646"/>
                <a:gd name="connsiteX1" fmla="*/ 1977 w 5796108"/>
                <a:gd name="connsiteY1" fmla="*/ 2523392 h 3014646"/>
                <a:gd name="connsiteX2" fmla="*/ 986716 w 5796108"/>
                <a:gd name="connsiteY2" fmla="*/ 2971800 h 3014646"/>
                <a:gd name="connsiteX3" fmla="*/ 5163062 w 5796108"/>
                <a:gd name="connsiteY3" fmla="*/ 905608 h 3014646"/>
                <a:gd name="connsiteX4" fmla="*/ 5365285 w 5796108"/>
                <a:gd name="connsiteY4" fmla="*/ 1248508 h 3014646"/>
                <a:gd name="connsiteX5" fmla="*/ 5796108 w 5796108"/>
                <a:gd name="connsiteY5" fmla="*/ 114300 h 3014646"/>
                <a:gd name="connsiteX6" fmla="*/ 4661900 w 5796108"/>
                <a:gd name="connsiteY6" fmla="*/ 0 h 3014646"/>
                <a:gd name="connsiteX7" fmla="*/ 4793785 w 5796108"/>
                <a:gd name="connsiteY7" fmla="*/ 298938 h 3014646"/>
                <a:gd name="connsiteX8" fmla="*/ 916377 w 5796108"/>
                <a:gd name="connsiteY8" fmla="*/ 2365131 h 3014646"/>
                <a:gd name="connsiteX9" fmla="*/ 705362 w 5796108"/>
                <a:gd name="connsiteY9" fmla="*/ 1450731 h 3014646"/>
                <a:gd name="connsiteX0" fmla="*/ 705362 w 5796108"/>
                <a:gd name="connsiteY0" fmla="*/ 1477108 h 3041023"/>
                <a:gd name="connsiteX1" fmla="*/ 1977 w 5796108"/>
                <a:gd name="connsiteY1" fmla="*/ 2549769 h 3041023"/>
                <a:gd name="connsiteX2" fmla="*/ 986716 w 5796108"/>
                <a:gd name="connsiteY2" fmla="*/ 2998177 h 3041023"/>
                <a:gd name="connsiteX3" fmla="*/ 5163062 w 5796108"/>
                <a:gd name="connsiteY3" fmla="*/ 931985 h 3041023"/>
                <a:gd name="connsiteX4" fmla="*/ 5365285 w 5796108"/>
                <a:gd name="connsiteY4" fmla="*/ 1274885 h 3041023"/>
                <a:gd name="connsiteX5" fmla="*/ 5796108 w 5796108"/>
                <a:gd name="connsiteY5" fmla="*/ 140677 h 3041023"/>
                <a:gd name="connsiteX6" fmla="*/ 4556392 w 5796108"/>
                <a:gd name="connsiteY6" fmla="*/ 0 h 3041023"/>
                <a:gd name="connsiteX7" fmla="*/ 4793785 w 5796108"/>
                <a:gd name="connsiteY7" fmla="*/ 325315 h 3041023"/>
                <a:gd name="connsiteX8" fmla="*/ 916377 w 5796108"/>
                <a:gd name="connsiteY8" fmla="*/ 2391508 h 3041023"/>
                <a:gd name="connsiteX9" fmla="*/ 705362 w 5796108"/>
                <a:gd name="connsiteY9" fmla="*/ 1477108 h 304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96108" h="3041023">
                  <a:moveTo>
                    <a:pt x="705362" y="1477108"/>
                  </a:moveTo>
                  <a:cubicBezTo>
                    <a:pt x="286262" y="1852247"/>
                    <a:pt x="95762" y="2016368"/>
                    <a:pt x="1977" y="2549769"/>
                  </a:cubicBezTo>
                  <a:cubicBezTo>
                    <a:pt x="-30262" y="2883878"/>
                    <a:pt x="333154" y="3147647"/>
                    <a:pt x="986716" y="2998177"/>
                  </a:cubicBezTo>
                  <a:cubicBezTo>
                    <a:pt x="2018346" y="2880946"/>
                    <a:pt x="3832493" y="1875693"/>
                    <a:pt x="5163062" y="931985"/>
                  </a:cubicBezTo>
                  <a:lnTo>
                    <a:pt x="5365285" y="1274885"/>
                  </a:lnTo>
                  <a:lnTo>
                    <a:pt x="5796108" y="140677"/>
                  </a:lnTo>
                  <a:lnTo>
                    <a:pt x="4556392" y="0"/>
                  </a:lnTo>
                  <a:lnTo>
                    <a:pt x="4793785" y="325315"/>
                  </a:lnTo>
                  <a:cubicBezTo>
                    <a:pt x="3501316" y="1014046"/>
                    <a:pt x="1945076" y="2186354"/>
                    <a:pt x="916377" y="2391508"/>
                  </a:cubicBezTo>
                  <a:cubicBezTo>
                    <a:pt x="125071" y="2535116"/>
                    <a:pt x="397630" y="2054469"/>
                    <a:pt x="705362" y="1477108"/>
                  </a:cubicBez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4" name="Freeform 9"/>
          <p:cNvSpPr>
            <a:spLocks noEditPoints="1"/>
          </p:cNvSpPr>
          <p:nvPr/>
        </p:nvSpPr>
        <p:spPr bwMode="auto">
          <a:xfrm>
            <a:off x="258792" y="2672814"/>
            <a:ext cx="715394" cy="597495"/>
          </a:xfrm>
          <a:custGeom>
            <a:avLst/>
            <a:gdLst>
              <a:gd name="T0" fmla="*/ 0 w 151"/>
              <a:gd name="T1" fmla="*/ 43 h 126"/>
              <a:gd name="T2" fmla="*/ 75 w 151"/>
              <a:gd name="T3" fmla="*/ 10 h 126"/>
              <a:gd name="T4" fmla="*/ 151 w 151"/>
              <a:gd name="T5" fmla="*/ 43 h 126"/>
              <a:gd name="T6" fmla="*/ 16 w 151"/>
              <a:gd name="T7" fmla="*/ 66 h 126"/>
              <a:gd name="T8" fmla="*/ 20 w 151"/>
              <a:gd name="T9" fmla="*/ 71 h 126"/>
              <a:gd name="T10" fmla="*/ 23 w 151"/>
              <a:gd name="T11" fmla="*/ 116 h 126"/>
              <a:gd name="T12" fmla="*/ 20 w 151"/>
              <a:gd name="T13" fmla="*/ 120 h 126"/>
              <a:gd name="T14" fmla="*/ 16 w 151"/>
              <a:gd name="T15" fmla="*/ 126 h 126"/>
              <a:gd name="T16" fmla="*/ 137 w 151"/>
              <a:gd name="T17" fmla="*/ 120 h 126"/>
              <a:gd name="T18" fmla="*/ 133 w 151"/>
              <a:gd name="T19" fmla="*/ 116 h 126"/>
              <a:gd name="T20" fmla="*/ 130 w 151"/>
              <a:gd name="T21" fmla="*/ 71 h 126"/>
              <a:gd name="T22" fmla="*/ 133 w 151"/>
              <a:gd name="T23" fmla="*/ 66 h 126"/>
              <a:gd name="T24" fmla="*/ 137 w 151"/>
              <a:gd name="T25" fmla="*/ 60 h 126"/>
              <a:gd name="T26" fmla="*/ 16 w 151"/>
              <a:gd name="T27" fmla="*/ 66 h 126"/>
              <a:gd name="T28" fmla="*/ 109 w 151"/>
              <a:gd name="T29" fmla="*/ 71 h 126"/>
              <a:gd name="T30" fmla="*/ 114 w 151"/>
              <a:gd name="T31" fmla="*/ 66 h 126"/>
              <a:gd name="T32" fmla="*/ 117 w 151"/>
              <a:gd name="T33" fmla="*/ 71 h 126"/>
              <a:gd name="T34" fmla="*/ 114 w 151"/>
              <a:gd name="T35" fmla="*/ 116 h 126"/>
              <a:gd name="T36" fmla="*/ 109 w 151"/>
              <a:gd name="T37" fmla="*/ 120 h 126"/>
              <a:gd name="T38" fmla="*/ 106 w 151"/>
              <a:gd name="T39" fmla="*/ 116 h 126"/>
              <a:gd name="T40" fmla="*/ 83 w 151"/>
              <a:gd name="T41" fmla="*/ 71 h 126"/>
              <a:gd name="T42" fmla="*/ 86 w 151"/>
              <a:gd name="T43" fmla="*/ 66 h 126"/>
              <a:gd name="T44" fmla="*/ 90 w 151"/>
              <a:gd name="T45" fmla="*/ 71 h 126"/>
              <a:gd name="T46" fmla="*/ 93 w 151"/>
              <a:gd name="T47" fmla="*/ 116 h 126"/>
              <a:gd name="T48" fmla="*/ 90 w 151"/>
              <a:gd name="T49" fmla="*/ 120 h 126"/>
              <a:gd name="T50" fmla="*/ 86 w 151"/>
              <a:gd name="T51" fmla="*/ 116 h 126"/>
              <a:gd name="T52" fmla="*/ 83 w 151"/>
              <a:gd name="T53" fmla="*/ 71 h 126"/>
              <a:gd name="T54" fmla="*/ 62 w 151"/>
              <a:gd name="T55" fmla="*/ 71 h 126"/>
              <a:gd name="T56" fmla="*/ 67 w 151"/>
              <a:gd name="T57" fmla="*/ 66 h 126"/>
              <a:gd name="T58" fmla="*/ 70 w 151"/>
              <a:gd name="T59" fmla="*/ 71 h 126"/>
              <a:gd name="T60" fmla="*/ 67 w 151"/>
              <a:gd name="T61" fmla="*/ 116 h 126"/>
              <a:gd name="T62" fmla="*/ 62 w 151"/>
              <a:gd name="T63" fmla="*/ 120 h 126"/>
              <a:gd name="T64" fmla="*/ 59 w 151"/>
              <a:gd name="T65" fmla="*/ 116 h 126"/>
              <a:gd name="T66" fmla="*/ 36 w 151"/>
              <a:gd name="T67" fmla="*/ 71 h 126"/>
              <a:gd name="T68" fmla="*/ 39 w 151"/>
              <a:gd name="T69" fmla="*/ 66 h 126"/>
              <a:gd name="T70" fmla="*/ 43 w 151"/>
              <a:gd name="T71" fmla="*/ 71 h 126"/>
              <a:gd name="T72" fmla="*/ 46 w 151"/>
              <a:gd name="T73" fmla="*/ 116 h 126"/>
              <a:gd name="T74" fmla="*/ 43 w 151"/>
              <a:gd name="T75" fmla="*/ 120 h 126"/>
              <a:gd name="T76" fmla="*/ 39 w 151"/>
              <a:gd name="T77" fmla="*/ 116 h 126"/>
              <a:gd name="T78" fmla="*/ 36 w 151"/>
              <a:gd name="T79" fmla="*/ 71 h 126"/>
              <a:gd name="T80" fmla="*/ 22 w 151"/>
              <a:gd name="T81" fmla="*/ 45 h 126"/>
              <a:gd name="T82" fmla="*/ 131 w 151"/>
              <a:gd name="T83" fmla="*/ 55 h 126"/>
              <a:gd name="T84" fmla="*/ 75 w 151"/>
              <a:gd name="T85" fmla="*/ 16 h 126"/>
              <a:gd name="T86" fmla="*/ 62 w 151"/>
              <a:gd name="T87" fmla="*/ 37 h 126"/>
              <a:gd name="T88" fmla="*/ 88 w 151"/>
              <a:gd name="T89" fmla="*/ 3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1" h="126">
                <a:moveTo>
                  <a:pt x="75" y="0"/>
                </a:moveTo>
                <a:cubicBezTo>
                  <a:pt x="0" y="43"/>
                  <a:pt x="0" y="43"/>
                  <a:pt x="0" y="43"/>
                </a:cubicBezTo>
                <a:cubicBezTo>
                  <a:pt x="4" y="49"/>
                  <a:pt x="4" y="49"/>
                  <a:pt x="4" y="49"/>
                </a:cubicBezTo>
                <a:cubicBezTo>
                  <a:pt x="75" y="10"/>
                  <a:pt x="75" y="10"/>
                  <a:pt x="75" y="10"/>
                </a:cubicBezTo>
                <a:cubicBezTo>
                  <a:pt x="146" y="49"/>
                  <a:pt x="146" y="49"/>
                  <a:pt x="146" y="49"/>
                </a:cubicBezTo>
                <a:cubicBezTo>
                  <a:pt x="151" y="43"/>
                  <a:pt x="151" y="43"/>
                  <a:pt x="151" y="43"/>
                </a:cubicBezTo>
                <a:lnTo>
                  <a:pt x="75" y="0"/>
                </a:lnTo>
                <a:close/>
                <a:moveTo>
                  <a:pt x="16" y="66"/>
                </a:moveTo>
                <a:cubicBezTo>
                  <a:pt x="20" y="66"/>
                  <a:pt x="20" y="66"/>
                  <a:pt x="20" y="66"/>
                </a:cubicBezTo>
                <a:cubicBezTo>
                  <a:pt x="20" y="71"/>
                  <a:pt x="20" y="71"/>
                  <a:pt x="20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37" y="126"/>
                  <a:pt x="137" y="126"/>
                  <a:pt x="137" y="126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3" y="120"/>
                  <a:pt x="133" y="120"/>
                  <a:pt x="133" y="120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0" y="71"/>
                  <a:pt x="130" y="71"/>
                  <a:pt x="130" y="71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60"/>
                  <a:pt x="137" y="60"/>
                  <a:pt x="137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66"/>
                </a:lnTo>
                <a:close/>
                <a:moveTo>
                  <a:pt x="106" y="71"/>
                </a:moveTo>
                <a:cubicBezTo>
                  <a:pt x="109" y="71"/>
                  <a:pt x="109" y="71"/>
                  <a:pt x="109" y="71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4" y="66"/>
                  <a:pt x="114" y="66"/>
                  <a:pt x="114" y="66"/>
                </a:cubicBezTo>
                <a:cubicBezTo>
                  <a:pt x="114" y="71"/>
                  <a:pt x="114" y="71"/>
                  <a:pt x="114" y="71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4" y="116"/>
                  <a:pt x="114" y="116"/>
                  <a:pt x="114" y="116"/>
                </a:cubicBezTo>
                <a:cubicBezTo>
                  <a:pt x="114" y="120"/>
                  <a:pt x="114" y="120"/>
                  <a:pt x="114" y="120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09" y="116"/>
                  <a:pt x="109" y="116"/>
                  <a:pt x="109" y="116"/>
                </a:cubicBezTo>
                <a:cubicBezTo>
                  <a:pt x="106" y="116"/>
                  <a:pt x="106" y="116"/>
                  <a:pt x="106" y="116"/>
                </a:cubicBezTo>
                <a:lnTo>
                  <a:pt x="106" y="71"/>
                </a:lnTo>
                <a:close/>
                <a:moveTo>
                  <a:pt x="83" y="71"/>
                </a:moveTo>
                <a:cubicBezTo>
                  <a:pt x="86" y="71"/>
                  <a:pt x="86" y="71"/>
                  <a:pt x="86" y="71"/>
                </a:cubicBezTo>
                <a:cubicBezTo>
                  <a:pt x="86" y="66"/>
                  <a:pt x="86" y="66"/>
                  <a:pt x="86" y="66"/>
                </a:cubicBezTo>
                <a:cubicBezTo>
                  <a:pt x="90" y="66"/>
                  <a:pt x="90" y="66"/>
                  <a:pt x="90" y="66"/>
                </a:cubicBezTo>
                <a:cubicBezTo>
                  <a:pt x="90" y="71"/>
                  <a:pt x="90" y="71"/>
                  <a:pt x="90" y="71"/>
                </a:cubicBezTo>
                <a:cubicBezTo>
                  <a:pt x="93" y="71"/>
                  <a:pt x="93" y="71"/>
                  <a:pt x="93" y="71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0" y="116"/>
                  <a:pt x="90" y="116"/>
                  <a:pt x="90" y="116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16"/>
                  <a:pt x="86" y="116"/>
                  <a:pt x="86" y="116"/>
                </a:cubicBezTo>
                <a:cubicBezTo>
                  <a:pt x="83" y="116"/>
                  <a:pt x="83" y="116"/>
                  <a:pt x="83" y="116"/>
                </a:cubicBezTo>
                <a:lnTo>
                  <a:pt x="83" y="71"/>
                </a:lnTo>
                <a:close/>
                <a:moveTo>
                  <a:pt x="59" y="71"/>
                </a:moveTo>
                <a:cubicBezTo>
                  <a:pt x="62" y="71"/>
                  <a:pt x="62" y="71"/>
                  <a:pt x="62" y="71"/>
                </a:cubicBezTo>
                <a:cubicBezTo>
                  <a:pt x="62" y="66"/>
                  <a:pt x="62" y="66"/>
                  <a:pt x="62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71"/>
                  <a:pt x="67" y="71"/>
                  <a:pt x="67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7" y="116"/>
                  <a:pt x="67" y="116"/>
                  <a:pt x="67" y="116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2" y="120"/>
                  <a:pt x="62" y="120"/>
                  <a:pt x="62" y="120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59" y="116"/>
                  <a:pt x="59" y="116"/>
                  <a:pt x="59" y="116"/>
                </a:cubicBezTo>
                <a:lnTo>
                  <a:pt x="59" y="71"/>
                </a:lnTo>
                <a:close/>
                <a:moveTo>
                  <a:pt x="36" y="71"/>
                </a:moveTo>
                <a:cubicBezTo>
                  <a:pt x="39" y="71"/>
                  <a:pt x="39" y="71"/>
                  <a:pt x="39" y="71"/>
                </a:cubicBezTo>
                <a:cubicBezTo>
                  <a:pt x="39" y="66"/>
                  <a:pt x="39" y="66"/>
                  <a:pt x="39" y="66"/>
                </a:cubicBezTo>
                <a:cubicBezTo>
                  <a:pt x="43" y="66"/>
                  <a:pt x="43" y="66"/>
                  <a:pt x="43" y="66"/>
                </a:cubicBezTo>
                <a:cubicBezTo>
                  <a:pt x="43" y="71"/>
                  <a:pt x="43" y="71"/>
                  <a:pt x="43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6"/>
                  <a:pt x="43" y="116"/>
                  <a:pt x="43" y="116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39" y="116"/>
                  <a:pt x="39" y="116"/>
                  <a:pt x="39" y="116"/>
                </a:cubicBezTo>
                <a:cubicBezTo>
                  <a:pt x="36" y="116"/>
                  <a:pt x="36" y="116"/>
                  <a:pt x="36" y="116"/>
                </a:cubicBezTo>
                <a:lnTo>
                  <a:pt x="36" y="71"/>
                </a:lnTo>
                <a:close/>
                <a:moveTo>
                  <a:pt x="75" y="16"/>
                </a:moveTo>
                <a:cubicBezTo>
                  <a:pt x="22" y="45"/>
                  <a:pt x="22" y="45"/>
                  <a:pt x="22" y="45"/>
                </a:cubicBezTo>
                <a:cubicBezTo>
                  <a:pt x="22" y="55"/>
                  <a:pt x="22" y="55"/>
                  <a:pt x="22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46"/>
                  <a:pt x="131" y="46"/>
                  <a:pt x="131" y="46"/>
                </a:cubicBezTo>
                <a:lnTo>
                  <a:pt x="75" y="16"/>
                </a:lnTo>
                <a:close/>
                <a:moveTo>
                  <a:pt x="75" y="50"/>
                </a:moveTo>
                <a:cubicBezTo>
                  <a:pt x="68" y="50"/>
                  <a:pt x="62" y="44"/>
                  <a:pt x="62" y="37"/>
                </a:cubicBezTo>
                <a:cubicBezTo>
                  <a:pt x="62" y="30"/>
                  <a:pt x="68" y="24"/>
                  <a:pt x="75" y="24"/>
                </a:cubicBezTo>
                <a:cubicBezTo>
                  <a:pt x="82" y="24"/>
                  <a:pt x="88" y="30"/>
                  <a:pt x="88" y="37"/>
                </a:cubicBezTo>
                <a:cubicBezTo>
                  <a:pt x="88" y="44"/>
                  <a:pt x="82" y="50"/>
                  <a:pt x="75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08198" y="5481782"/>
            <a:ext cx="616583" cy="534372"/>
            <a:chOff x="2225675" y="5057775"/>
            <a:chExt cx="1143000" cy="990600"/>
          </a:xfrm>
          <a:solidFill>
            <a:schemeClr val="bg1">
              <a:lumMod val="50000"/>
            </a:schemeClr>
          </a:solidFill>
        </p:grpSpPr>
        <p:sp>
          <p:nvSpPr>
            <p:cNvPr id="76" name="Freeform 28"/>
            <p:cNvSpPr>
              <a:spLocks noEditPoints="1"/>
            </p:cNvSpPr>
            <p:nvPr/>
          </p:nvSpPr>
          <p:spPr bwMode="auto">
            <a:xfrm>
              <a:off x="2225675" y="5057775"/>
              <a:ext cx="1143000" cy="990600"/>
            </a:xfrm>
            <a:custGeom>
              <a:avLst/>
              <a:gdLst>
                <a:gd name="T0" fmla="*/ 608 w 720"/>
                <a:gd name="T1" fmla="*/ 344 h 624"/>
                <a:gd name="T2" fmla="*/ 598 w 720"/>
                <a:gd name="T3" fmla="*/ 310 h 624"/>
                <a:gd name="T4" fmla="*/ 580 w 720"/>
                <a:gd name="T5" fmla="*/ 282 h 624"/>
                <a:gd name="T6" fmla="*/ 556 w 720"/>
                <a:gd name="T7" fmla="*/ 256 h 624"/>
                <a:gd name="T8" fmla="*/ 528 w 720"/>
                <a:gd name="T9" fmla="*/ 232 h 624"/>
                <a:gd name="T10" fmla="*/ 496 w 720"/>
                <a:gd name="T11" fmla="*/ 210 h 624"/>
                <a:gd name="T12" fmla="*/ 462 w 720"/>
                <a:gd name="T13" fmla="*/ 196 h 624"/>
                <a:gd name="T14" fmla="*/ 424 w 720"/>
                <a:gd name="T15" fmla="*/ 186 h 624"/>
                <a:gd name="T16" fmla="*/ 384 w 720"/>
                <a:gd name="T17" fmla="*/ 184 h 624"/>
                <a:gd name="T18" fmla="*/ 376 w 720"/>
                <a:gd name="T19" fmla="*/ 112 h 624"/>
                <a:gd name="T20" fmla="*/ 396 w 720"/>
                <a:gd name="T21" fmla="*/ 106 h 624"/>
                <a:gd name="T22" fmla="*/ 426 w 720"/>
                <a:gd name="T23" fmla="*/ 108 h 624"/>
                <a:gd name="T24" fmla="*/ 452 w 720"/>
                <a:gd name="T25" fmla="*/ 116 h 624"/>
                <a:gd name="T26" fmla="*/ 492 w 720"/>
                <a:gd name="T27" fmla="*/ 118 h 624"/>
                <a:gd name="T28" fmla="*/ 520 w 720"/>
                <a:gd name="T29" fmla="*/ 24 h 624"/>
                <a:gd name="T30" fmla="*/ 508 w 720"/>
                <a:gd name="T31" fmla="*/ 30 h 624"/>
                <a:gd name="T32" fmla="*/ 488 w 720"/>
                <a:gd name="T33" fmla="*/ 34 h 624"/>
                <a:gd name="T34" fmla="*/ 464 w 720"/>
                <a:gd name="T35" fmla="*/ 32 h 624"/>
                <a:gd name="T36" fmla="*/ 432 w 720"/>
                <a:gd name="T37" fmla="*/ 22 h 624"/>
                <a:gd name="T38" fmla="*/ 408 w 720"/>
                <a:gd name="T39" fmla="*/ 18 h 624"/>
                <a:gd name="T40" fmla="*/ 388 w 720"/>
                <a:gd name="T41" fmla="*/ 20 h 624"/>
                <a:gd name="T42" fmla="*/ 376 w 720"/>
                <a:gd name="T43" fmla="*/ 0 h 624"/>
                <a:gd name="T44" fmla="*/ 336 w 720"/>
                <a:gd name="T45" fmla="*/ 184 h 624"/>
                <a:gd name="T46" fmla="*/ 336 w 720"/>
                <a:gd name="T47" fmla="*/ 184 h 624"/>
                <a:gd name="T48" fmla="*/ 258 w 720"/>
                <a:gd name="T49" fmla="*/ 202 h 624"/>
                <a:gd name="T50" fmla="*/ 192 w 720"/>
                <a:gd name="T51" fmla="*/ 232 h 624"/>
                <a:gd name="T52" fmla="*/ 164 w 720"/>
                <a:gd name="T53" fmla="*/ 256 h 624"/>
                <a:gd name="T54" fmla="*/ 140 w 720"/>
                <a:gd name="T55" fmla="*/ 282 h 624"/>
                <a:gd name="T56" fmla="*/ 122 w 720"/>
                <a:gd name="T57" fmla="*/ 310 h 624"/>
                <a:gd name="T58" fmla="*/ 112 w 720"/>
                <a:gd name="T59" fmla="*/ 344 h 624"/>
                <a:gd name="T60" fmla="*/ 106 w 720"/>
                <a:gd name="T61" fmla="*/ 344 h 624"/>
                <a:gd name="T62" fmla="*/ 92 w 720"/>
                <a:gd name="T63" fmla="*/ 344 h 624"/>
                <a:gd name="T64" fmla="*/ 78 w 720"/>
                <a:gd name="T65" fmla="*/ 354 h 624"/>
                <a:gd name="T66" fmla="*/ 72 w 720"/>
                <a:gd name="T67" fmla="*/ 376 h 624"/>
                <a:gd name="T68" fmla="*/ 656 w 720"/>
                <a:gd name="T69" fmla="*/ 376 h 624"/>
                <a:gd name="T70" fmla="*/ 650 w 720"/>
                <a:gd name="T71" fmla="*/ 358 h 624"/>
                <a:gd name="T72" fmla="*/ 636 w 720"/>
                <a:gd name="T73" fmla="*/ 348 h 624"/>
                <a:gd name="T74" fmla="*/ 616 w 720"/>
                <a:gd name="T75" fmla="*/ 344 h 624"/>
                <a:gd name="T76" fmla="*/ 0 w 720"/>
                <a:gd name="T77" fmla="*/ 624 h 624"/>
                <a:gd name="T78" fmla="*/ 720 w 720"/>
                <a:gd name="T79" fmla="*/ 600 h 624"/>
                <a:gd name="T80" fmla="*/ 0 w 720"/>
                <a:gd name="T8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0" h="624">
                  <a:moveTo>
                    <a:pt x="608" y="344"/>
                  </a:moveTo>
                  <a:lnTo>
                    <a:pt x="608" y="344"/>
                  </a:lnTo>
                  <a:lnTo>
                    <a:pt x="604" y="326"/>
                  </a:lnTo>
                  <a:lnTo>
                    <a:pt x="598" y="310"/>
                  </a:lnTo>
                  <a:lnTo>
                    <a:pt x="590" y="296"/>
                  </a:lnTo>
                  <a:lnTo>
                    <a:pt x="580" y="282"/>
                  </a:lnTo>
                  <a:lnTo>
                    <a:pt x="568" y="268"/>
                  </a:lnTo>
                  <a:lnTo>
                    <a:pt x="556" y="256"/>
                  </a:lnTo>
                  <a:lnTo>
                    <a:pt x="528" y="232"/>
                  </a:lnTo>
                  <a:lnTo>
                    <a:pt x="528" y="232"/>
                  </a:lnTo>
                  <a:lnTo>
                    <a:pt x="512" y="220"/>
                  </a:lnTo>
                  <a:lnTo>
                    <a:pt x="496" y="210"/>
                  </a:lnTo>
                  <a:lnTo>
                    <a:pt x="480" y="202"/>
                  </a:lnTo>
                  <a:lnTo>
                    <a:pt x="462" y="196"/>
                  </a:lnTo>
                  <a:lnTo>
                    <a:pt x="444" y="190"/>
                  </a:lnTo>
                  <a:lnTo>
                    <a:pt x="424" y="186"/>
                  </a:lnTo>
                  <a:lnTo>
                    <a:pt x="404" y="184"/>
                  </a:lnTo>
                  <a:lnTo>
                    <a:pt x="384" y="184"/>
                  </a:lnTo>
                  <a:lnTo>
                    <a:pt x="376" y="184"/>
                  </a:lnTo>
                  <a:lnTo>
                    <a:pt x="376" y="112"/>
                  </a:lnTo>
                  <a:lnTo>
                    <a:pt x="376" y="112"/>
                  </a:lnTo>
                  <a:lnTo>
                    <a:pt x="396" y="106"/>
                  </a:lnTo>
                  <a:lnTo>
                    <a:pt x="414" y="106"/>
                  </a:lnTo>
                  <a:lnTo>
                    <a:pt x="426" y="108"/>
                  </a:lnTo>
                  <a:lnTo>
                    <a:pt x="440" y="112"/>
                  </a:lnTo>
                  <a:lnTo>
                    <a:pt x="452" y="116"/>
                  </a:lnTo>
                  <a:lnTo>
                    <a:pt x="470" y="118"/>
                  </a:lnTo>
                  <a:lnTo>
                    <a:pt x="492" y="118"/>
                  </a:lnTo>
                  <a:lnTo>
                    <a:pt x="520" y="112"/>
                  </a:lnTo>
                  <a:lnTo>
                    <a:pt x="520" y="24"/>
                  </a:lnTo>
                  <a:lnTo>
                    <a:pt x="520" y="24"/>
                  </a:lnTo>
                  <a:lnTo>
                    <a:pt x="508" y="30"/>
                  </a:lnTo>
                  <a:lnTo>
                    <a:pt x="498" y="32"/>
                  </a:lnTo>
                  <a:lnTo>
                    <a:pt x="488" y="34"/>
                  </a:lnTo>
                  <a:lnTo>
                    <a:pt x="480" y="34"/>
                  </a:lnTo>
                  <a:lnTo>
                    <a:pt x="464" y="32"/>
                  </a:lnTo>
                  <a:lnTo>
                    <a:pt x="448" y="26"/>
                  </a:lnTo>
                  <a:lnTo>
                    <a:pt x="432" y="22"/>
                  </a:lnTo>
                  <a:lnTo>
                    <a:pt x="416" y="18"/>
                  </a:lnTo>
                  <a:lnTo>
                    <a:pt x="408" y="18"/>
                  </a:lnTo>
                  <a:lnTo>
                    <a:pt x="398" y="18"/>
                  </a:lnTo>
                  <a:lnTo>
                    <a:pt x="388" y="20"/>
                  </a:lnTo>
                  <a:lnTo>
                    <a:pt x="376" y="24"/>
                  </a:lnTo>
                  <a:lnTo>
                    <a:pt x="376" y="0"/>
                  </a:lnTo>
                  <a:lnTo>
                    <a:pt x="336" y="0"/>
                  </a:lnTo>
                  <a:lnTo>
                    <a:pt x="336" y="184"/>
                  </a:lnTo>
                  <a:lnTo>
                    <a:pt x="336" y="184"/>
                  </a:lnTo>
                  <a:lnTo>
                    <a:pt x="336" y="184"/>
                  </a:lnTo>
                  <a:lnTo>
                    <a:pt x="296" y="192"/>
                  </a:lnTo>
                  <a:lnTo>
                    <a:pt x="258" y="202"/>
                  </a:lnTo>
                  <a:lnTo>
                    <a:pt x="224" y="216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164" y="256"/>
                  </a:lnTo>
                  <a:lnTo>
                    <a:pt x="152" y="268"/>
                  </a:lnTo>
                  <a:lnTo>
                    <a:pt x="140" y="282"/>
                  </a:lnTo>
                  <a:lnTo>
                    <a:pt x="130" y="296"/>
                  </a:lnTo>
                  <a:lnTo>
                    <a:pt x="122" y="310"/>
                  </a:lnTo>
                  <a:lnTo>
                    <a:pt x="116" y="326"/>
                  </a:lnTo>
                  <a:lnTo>
                    <a:pt x="112" y="344"/>
                  </a:lnTo>
                  <a:lnTo>
                    <a:pt x="112" y="344"/>
                  </a:lnTo>
                  <a:lnTo>
                    <a:pt x="106" y="344"/>
                  </a:lnTo>
                  <a:lnTo>
                    <a:pt x="100" y="344"/>
                  </a:lnTo>
                  <a:lnTo>
                    <a:pt x="92" y="344"/>
                  </a:lnTo>
                  <a:lnTo>
                    <a:pt x="84" y="348"/>
                  </a:lnTo>
                  <a:lnTo>
                    <a:pt x="78" y="354"/>
                  </a:lnTo>
                  <a:lnTo>
                    <a:pt x="74" y="364"/>
                  </a:lnTo>
                  <a:lnTo>
                    <a:pt x="72" y="376"/>
                  </a:lnTo>
                  <a:lnTo>
                    <a:pt x="656" y="376"/>
                  </a:lnTo>
                  <a:lnTo>
                    <a:pt x="656" y="376"/>
                  </a:lnTo>
                  <a:lnTo>
                    <a:pt x="654" y="366"/>
                  </a:lnTo>
                  <a:lnTo>
                    <a:pt x="650" y="358"/>
                  </a:lnTo>
                  <a:lnTo>
                    <a:pt x="644" y="352"/>
                  </a:lnTo>
                  <a:lnTo>
                    <a:pt x="636" y="348"/>
                  </a:lnTo>
                  <a:lnTo>
                    <a:pt x="622" y="344"/>
                  </a:lnTo>
                  <a:lnTo>
                    <a:pt x="616" y="344"/>
                  </a:lnTo>
                  <a:lnTo>
                    <a:pt x="608" y="344"/>
                  </a:lnTo>
                  <a:close/>
                  <a:moveTo>
                    <a:pt x="0" y="624"/>
                  </a:moveTo>
                  <a:lnTo>
                    <a:pt x="720" y="624"/>
                  </a:lnTo>
                  <a:lnTo>
                    <a:pt x="720" y="600"/>
                  </a:lnTo>
                  <a:lnTo>
                    <a:pt x="0" y="600"/>
                  </a:lnTo>
                  <a:lnTo>
                    <a:pt x="0" y="6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77" name="Freeform 29"/>
            <p:cNvSpPr>
              <a:spLocks noEditPoints="1"/>
            </p:cNvSpPr>
            <p:nvPr/>
          </p:nvSpPr>
          <p:spPr bwMode="auto">
            <a:xfrm>
              <a:off x="2225675" y="5680075"/>
              <a:ext cx="1143000" cy="317500"/>
            </a:xfrm>
            <a:custGeom>
              <a:avLst/>
              <a:gdLst>
                <a:gd name="T0" fmla="*/ 112 w 720"/>
                <a:gd name="T1" fmla="*/ 0 h 200"/>
                <a:gd name="T2" fmla="*/ 720 w 720"/>
                <a:gd name="T3" fmla="*/ 200 h 200"/>
                <a:gd name="T4" fmla="*/ 72 w 720"/>
                <a:gd name="T5" fmla="*/ 40 h 200"/>
                <a:gd name="T6" fmla="*/ 100 w 720"/>
                <a:gd name="T7" fmla="*/ 42 h 200"/>
                <a:gd name="T8" fmla="*/ 104 w 720"/>
                <a:gd name="T9" fmla="*/ 48 h 200"/>
                <a:gd name="T10" fmla="*/ 102 w 720"/>
                <a:gd name="T11" fmla="*/ 164 h 200"/>
                <a:gd name="T12" fmla="*/ 96 w 720"/>
                <a:gd name="T13" fmla="*/ 168 h 200"/>
                <a:gd name="T14" fmla="*/ 68 w 720"/>
                <a:gd name="T15" fmla="*/ 166 h 200"/>
                <a:gd name="T16" fmla="*/ 64 w 720"/>
                <a:gd name="T17" fmla="*/ 160 h 200"/>
                <a:gd name="T18" fmla="*/ 66 w 720"/>
                <a:gd name="T19" fmla="*/ 44 h 200"/>
                <a:gd name="T20" fmla="*/ 72 w 720"/>
                <a:gd name="T21" fmla="*/ 40 h 200"/>
                <a:gd name="T22" fmla="*/ 640 w 720"/>
                <a:gd name="T23" fmla="*/ 40 h 200"/>
                <a:gd name="T24" fmla="*/ 648 w 720"/>
                <a:gd name="T25" fmla="*/ 44 h 200"/>
                <a:gd name="T26" fmla="*/ 648 w 720"/>
                <a:gd name="T27" fmla="*/ 160 h 200"/>
                <a:gd name="T28" fmla="*/ 644 w 720"/>
                <a:gd name="T29" fmla="*/ 166 h 200"/>
                <a:gd name="T30" fmla="*/ 616 w 720"/>
                <a:gd name="T31" fmla="*/ 168 h 200"/>
                <a:gd name="T32" fmla="*/ 610 w 720"/>
                <a:gd name="T33" fmla="*/ 164 h 200"/>
                <a:gd name="T34" fmla="*/ 608 w 720"/>
                <a:gd name="T35" fmla="*/ 48 h 200"/>
                <a:gd name="T36" fmla="*/ 612 w 720"/>
                <a:gd name="T37" fmla="*/ 40 h 200"/>
                <a:gd name="T38" fmla="*/ 480 w 720"/>
                <a:gd name="T39" fmla="*/ 40 h 200"/>
                <a:gd name="T40" fmla="*/ 504 w 720"/>
                <a:gd name="T41" fmla="*/ 40 h 200"/>
                <a:gd name="T42" fmla="*/ 512 w 720"/>
                <a:gd name="T43" fmla="*/ 48 h 200"/>
                <a:gd name="T44" fmla="*/ 512 w 720"/>
                <a:gd name="T45" fmla="*/ 160 h 200"/>
                <a:gd name="T46" fmla="*/ 504 w 720"/>
                <a:gd name="T47" fmla="*/ 168 h 200"/>
                <a:gd name="T48" fmla="*/ 480 w 720"/>
                <a:gd name="T49" fmla="*/ 168 h 200"/>
                <a:gd name="T50" fmla="*/ 472 w 720"/>
                <a:gd name="T51" fmla="*/ 160 h 200"/>
                <a:gd name="T52" fmla="*/ 472 w 720"/>
                <a:gd name="T53" fmla="*/ 48 h 200"/>
                <a:gd name="T54" fmla="*/ 480 w 720"/>
                <a:gd name="T55" fmla="*/ 40 h 200"/>
                <a:gd name="T56" fmla="*/ 344 w 720"/>
                <a:gd name="T57" fmla="*/ 40 h 200"/>
                <a:gd name="T58" fmla="*/ 372 w 720"/>
                <a:gd name="T59" fmla="*/ 42 h 200"/>
                <a:gd name="T60" fmla="*/ 376 w 720"/>
                <a:gd name="T61" fmla="*/ 48 h 200"/>
                <a:gd name="T62" fmla="*/ 374 w 720"/>
                <a:gd name="T63" fmla="*/ 164 h 200"/>
                <a:gd name="T64" fmla="*/ 368 w 720"/>
                <a:gd name="T65" fmla="*/ 168 h 200"/>
                <a:gd name="T66" fmla="*/ 340 w 720"/>
                <a:gd name="T67" fmla="*/ 166 h 200"/>
                <a:gd name="T68" fmla="*/ 336 w 720"/>
                <a:gd name="T69" fmla="*/ 160 h 200"/>
                <a:gd name="T70" fmla="*/ 338 w 720"/>
                <a:gd name="T71" fmla="*/ 44 h 200"/>
                <a:gd name="T72" fmla="*/ 344 w 720"/>
                <a:gd name="T73" fmla="*/ 40 h 200"/>
                <a:gd name="T74" fmla="*/ 232 w 720"/>
                <a:gd name="T75" fmla="*/ 40 h 200"/>
                <a:gd name="T76" fmla="*/ 240 w 720"/>
                <a:gd name="T77" fmla="*/ 44 h 200"/>
                <a:gd name="T78" fmla="*/ 240 w 720"/>
                <a:gd name="T79" fmla="*/ 160 h 200"/>
                <a:gd name="T80" fmla="*/ 236 w 720"/>
                <a:gd name="T81" fmla="*/ 166 h 200"/>
                <a:gd name="T82" fmla="*/ 208 w 720"/>
                <a:gd name="T83" fmla="*/ 168 h 200"/>
                <a:gd name="T84" fmla="*/ 202 w 720"/>
                <a:gd name="T85" fmla="*/ 164 h 200"/>
                <a:gd name="T86" fmla="*/ 200 w 720"/>
                <a:gd name="T87" fmla="*/ 48 h 200"/>
                <a:gd name="T88" fmla="*/ 204 w 720"/>
                <a:gd name="T89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0" h="200">
                  <a:moveTo>
                    <a:pt x="720" y="0"/>
                  </a:moveTo>
                  <a:lnTo>
                    <a:pt x="608" y="0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0" y="200"/>
                  </a:lnTo>
                  <a:lnTo>
                    <a:pt x="720" y="200"/>
                  </a:lnTo>
                  <a:lnTo>
                    <a:pt x="720" y="0"/>
                  </a:lnTo>
                  <a:close/>
                  <a:moveTo>
                    <a:pt x="72" y="40"/>
                  </a:moveTo>
                  <a:lnTo>
                    <a:pt x="72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100" y="42"/>
                  </a:lnTo>
                  <a:lnTo>
                    <a:pt x="104" y="44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66"/>
                  </a:lnTo>
                  <a:lnTo>
                    <a:pt x="96" y="168"/>
                  </a:lnTo>
                  <a:lnTo>
                    <a:pt x="96" y="168"/>
                  </a:lnTo>
                  <a:lnTo>
                    <a:pt x="72" y="168"/>
                  </a:lnTo>
                  <a:lnTo>
                    <a:pt x="72" y="168"/>
                  </a:lnTo>
                  <a:lnTo>
                    <a:pt x="68" y="166"/>
                  </a:lnTo>
                  <a:lnTo>
                    <a:pt x="66" y="164"/>
                  </a:lnTo>
                  <a:lnTo>
                    <a:pt x="64" y="160"/>
                  </a:lnTo>
                  <a:lnTo>
                    <a:pt x="64" y="160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6" y="44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72" y="40"/>
                  </a:lnTo>
                  <a:close/>
                  <a:moveTo>
                    <a:pt x="616" y="40"/>
                  </a:moveTo>
                  <a:lnTo>
                    <a:pt x="616" y="40"/>
                  </a:lnTo>
                  <a:lnTo>
                    <a:pt x="640" y="40"/>
                  </a:lnTo>
                  <a:lnTo>
                    <a:pt x="640" y="40"/>
                  </a:lnTo>
                  <a:lnTo>
                    <a:pt x="644" y="42"/>
                  </a:lnTo>
                  <a:lnTo>
                    <a:pt x="648" y="44"/>
                  </a:lnTo>
                  <a:lnTo>
                    <a:pt x="648" y="48"/>
                  </a:lnTo>
                  <a:lnTo>
                    <a:pt x="648" y="48"/>
                  </a:lnTo>
                  <a:lnTo>
                    <a:pt x="648" y="160"/>
                  </a:lnTo>
                  <a:lnTo>
                    <a:pt x="648" y="160"/>
                  </a:lnTo>
                  <a:lnTo>
                    <a:pt x="646" y="164"/>
                  </a:lnTo>
                  <a:lnTo>
                    <a:pt x="644" y="166"/>
                  </a:lnTo>
                  <a:lnTo>
                    <a:pt x="640" y="168"/>
                  </a:lnTo>
                  <a:lnTo>
                    <a:pt x="640" y="168"/>
                  </a:lnTo>
                  <a:lnTo>
                    <a:pt x="616" y="168"/>
                  </a:lnTo>
                  <a:lnTo>
                    <a:pt x="616" y="168"/>
                  </a:lnTo>
                  <a:lnTo>
                    <a:pt x="612" y="166"/>
                  </a:lnTo>
                  <a:lnTo>
                    <a:pt x="610" y="164"/>
                  </a:lnTo>
                  <a:lnTo>
                    <a:pt x="608" y="160"/>
                  </a:lnTo>
                  <a:lnTo>
                    <a:pt x="608" y="160"/>
                  </a:lnTo>
                  <a:lnTo>
                    <a:pt x="608" y="48"/>
                  </a:lnTo>
                  <a:lnTo>
                    <a:pt x="608" y="48"/>
                  </a:lnTo>
                  <a:lnTo>
                    <a:pt x="610" y="44"/>
                  </a:lnTo>
                  <a:lnTo>
                    <a:pt x="612" y="40"/>
                  </a:lnTo>
                  <a:lnTo>
                    <a:pt x="616" y="40"/>
                  </a:lnTo>
                  <a:lnTo>
                    <a:pt x="616" y="40"/>
                  </a:lnTo>
                  <a:close/>
                  <a:moveTo>
                    <a:pt x="480" y="40"/>
                  </a:moveTo>
                  <a:lnTo>
                    <a:pt x="480" y="40"/>
                  </a:lnTo>
                  <a:lnTo>
                    <a:pt x="504" y="40"/>
                  </a:lnTo>
                  <a:lnTo>
                    <a:pt x="504" y="40"/>
                  </a:lnTo>
                  <a:lnTo>
                    <a:pt x="508" y="42"/>
                  </a:lnTo>
                  <a:lnTo>
                    <a:pt x="512" y="44"/>
                  </a:lnTo>
                  <a:lnTo>
                    <a:pt x="512" y="48"/>
                  </a:lnTo>
                  <a:lnTo>
                    <a:pt x="512" y="48"/>
                  </a:lnTo>
                  <a:lnTo>
                    <a:pt x="512" y="160"/>
                  </a:lnTo>
                  <a:lnTo>
                    <a:pt x="512" y="160"/>
                  </a:lnTo>
                  <a:lnTo>
                    <a:pt x="510" y="164"/>
                  </a:lnTo>
                  <a:lnTo>
                    <a:pt x="508" y="166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80" y="168"/>
                  </a:lnTo>
                  <a:lnTo>
                    <a:pt x="480" y="168"/>
                  </a:lnTo>
                  <a:lnTo>
                    <a:pt x="476" y="166"/>
                  </a:lnTo>
                  <a:lnTo>
                    <a:pt x="474" y="164"/>
                  </a:lnTo>
                  <a:lnTo>
                    <a:pt x="472" y="160"/>
                  </a:lnTo>
                  <a:lnTo>
                    <a:pt x="472" y="160"/>
                  </a:lnTo>
                  <a:lnTo>
                    <a:pt x="472" y="48"/>
                  </a:lnTo>
                  <a:lnTo>
                    <a:pt x="472" y="48"/>
                  </a:lnTo>
                  <a:lnTo>
                    <a:pt x="474" y="44"/>
                  </a:lnTo>
                  <a:lnTo>
                    <a:pt x="476" y="40"/>
                  </a:lnTo>
                  <a:lnTo>
                    <a:pt x="480" y="40"/>
                  </a:lnTo>
                  <a:lnTo>
                    <a:pt x="480" y="40"/>
                  </a:lnTo>
                  <a:close/>
                  <a:moveTo>
                    <a:pt x="344" y="40"/>
                  </a:moveTo>
                  <a:lnTo>
                    <a:pt x="344" y="40"/>
                  </a:lnTo>
                  <a:lnTo>
                    <a:pt x="368" y="40"/>
                  </a:lnTo>
                  <a:lnTo>
                    <a:pt x="368" y="40"/>
                  </a:lnTo>
                  <a:lnTo>
                    <a:pt x="372" y="42"/>
                  </a:lnTo>
                  <a:lnTo>
                    <a:pt x="376" y="44"/>
                  </a:lnTo>
                  <a:lnTo>
                    <a:pt x="376" y="48"/>
                  </a:lnTo>
                  <a:lnTo>
                    <a:pt x="376" y="48"/>
                  </a:lnTo>
                  <a:lnTo>
                    <a:pt x="376" y="160"/>
                  </a:lnTo>
                  <a:lnTo>
                    <a:pt x="376" y="160"/>
                  </a:lnTo>
                  <a:lnTo>
                    <a:pt x="374" y="164"/>
                  </a:lnTo>
                  <a:lnTo>
                    <a:pt x="372" y="166"/>
                  </a:lnTo>
                  <a:lnTo>
                    <a:pt x="368" y="168"/>
                  </a:lnTo>
                  <a:lnTo>
                    <a:pt x="368" y="168"/>
                  </a:lnTo>
                  <a:lnTo>
                    <a:pt x="344" y="168"/>
                  </a:lnTo>
                  <a:lnTo>
                    <a:pt x="344" y="168"/>
                  </a:lnTo>
                  <a:lnTo>
                    <a:pt x="340" y="166"/>
                  </a:lnTo>
                  <a:lnTo>
                    <a:pt x="338" y="164"/>
                  </a:lnTo>
                  <a:lnTo>
                    <a:pt x="336" y="160"/>
                  </a:lnTo>
                  <a:lnTo>
                    <a:pt x="336" y="160"/>
                  </a:lnTo>
                  <a:lnTo>
                    <a:pt x="336" y="48"/>
                  </a:lnTo>
                  <a:lnTo>
                    <a:pt x="336" y="48"/>
                  </a:lnTo>
                  <a:lnTo>
                    <a:pt x="338" y="44"/>
                  </a:lnTo>
                  <a:lnTo>
                    <a:pt x="340" y="40"/>
                  </a:lnTo>
                  <a:lnTo>
                    <a:pt x="344" y="40"/>
                  </a:lnTo>
                  <a:lnTo>
                    <a:pt x="344" y="40"/>
                  </a:lnTo>
                  <a:close/>
                  <a:moveTo>
                    <a:pt x="208" y="40"/>
                  </a:moveTo>
                  <a:lnTo>
                    <a:pt x="208" y="40"/>
                  </a:lnTo>
                  <a:lnTo>
                    <a:pt x="232" y="40"/>
                  </a:lnTo>
                  <a:lnTo>
                    <a:pt x="232" y="40"/>
                  </a:lnTo>
                  <a:lnTo>
                    <a:pt x="236" y="42"/>
                  </a:lnTo>
                  <a:lnTo>
                    <a:pt x="240" y="44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160"/>
                  </a:lnTo>
                  <a:lnTo>
                    <a:pt x="240" y="160"/>
                  </a:lnTo>
                  <a:lnTo>
                    <a:pt x="238" y="164"/>
                  </a:lnTo>
                  <a:lnTo>
                    <a:pt x="236" y="166"/>
                  </a:lnTo>
                  <a:lnTo>
                    <a:pt x="232" y="168"/>
                  </a:lnTo>
                  <a:lnTo>
                    <a:pt x="232" y="168"/>
                  </a:lnTo>
                  <a:lnTo>
                    <a:pt x="208" y="168"/>
                  </a:lnTo>
                  <a:lnTo>
                    <a:pt x="208" y="168"/>
                  </a:lnTo>
                  <a:lnTo>
                    <a:pt x="204" y="166"/>
                  </a:lnTo>
                  <a:lnTo>
                    <a:pt x="202" y="164"/>
                  </a:lnTo>
                  <a:lnTo>
                    <a:pt x="200" y="160"/>
                  </a:lnTo>
                  <a:lnTo>
                    <a:pt x="200" y="160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202" y="44"/>
                  </a:lnTo>
                  <a:lnTo>
                    <a:pt x="204" y="40"/>
                  </a:lnTo>
                  <a:lnTo>
                    <a:pt x="208" y="40"/>
                  </a:lnTo>
                  <a:lnTo>
                    <a:pt x="208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+mn-lt"/>
              </a:endParaRPr>
            </a:p>
          </p:txBody>
        </p:sp>
      </p:grp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258792" y="5373453"/>
            <a:ext cx="616681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/>
          </p:cNvCxnSpPr>
          <p:nvPr/>
        </p:nvCxnSpPr>
        <p:spPr>
          <a:xfrm>
            <a:off x="258792" y="4434018"/>
            <a:ext cx="616681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/>
          </p:cNvCxnSpPr>
          <p:nvPr/>
        </p:nvCxnSpPr>
        <p:spPr>
          <a:xfrm>
            <a:off x="258792" y="3515209"/>
            <a:ext cx="616681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</p:cNvCxnSpPr>
          <p:nvPr/>
        </p:nvCxnSpPr>
        <p:spPr>
          <a:xfrm>
            <a:off x="258792" y="2576142"/>
            <a:ext cx="616681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racker circle"/>
          <p:cNvSpPr/>
          <p:nvPr/>
        </p:nvSpPr>
        <p:spPr>
          <a:xfrm>
            <a:off x="4455886" y="1433915"/>
            <a:ext cx="454247" cy="249587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>
              <a:buClr>
                <a:schemeClr val="lt1"/>
              </a:buClr>
            </a:pPr>
            <a:r>
              <a:rPr lang="ru-RU" sz="1000" b="1" dirty="0"/>
              <a:t>х</a:t>
            </a:r>
            <a:endParaRPr lang="ru-RU" sz="1000" b="1" dirty="0" smtClean="0"/>
          </a:p>
        </p:txBody>
      </p:sp>
      <p:sp>
        <p:nvSpPr>
          <p:cNvPr id="71" name="5. Source"/>
          <p:cNvSpPr>
            <a:spLocks noChangeArrowheads="1"/>
          </p:cNvSpPr>
          <p:nvPr/>
        </p:nvSpPr>
        <p:spPr bwMode="auto">
          <a:xfrm>
            <a:off x="5003939" y="1482820"/>
            <a:ext cx="143188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469900" indent="-469900" defTabSz="895255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Ввод жилья, млн. кв. м.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290319" y="3234335"/>
            <a:ext cx="549620" cy="549620"/>
            <a:chOff x="-1816100" y="2834481"/>
            <a:chExt cx="584200" cy="584200"/>
          </a:xfrm>
        </p:grpSpPr>
        <p:sp>
          <p:nvSpPr>
            <p:cNvPr id="81" name="Oval 80"/>
            <p:cNvSpPr/>
            <p:nvPr/>
          </p:nvSpPr>
          <p:spPr>
            <a:xfrm>
              <a:off x="-1816100" y="2834481"/>
              <a:ext cx="584200" cy="584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5" name="AutoShape 3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 rot="16200000" flipH="1" flipV="1">
              <a:off x="-1693435" y="3063092"/>
              <a:ext cx="338870" cy="126978"/>
            </a:xfrm>
            <a:custGeom>
              <a:avLst/>
              <a:gdLst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  <a:gd name="connsiteX3" fmla="*/ 0 w 1076984"/>
                <a:gd name="connsiteY3" fmla="*/ 541003 h 541003"/>
                <a:gd name="connsiteX0" fmla="*/ 0 w 1076984"/>
                <a:gd name="connsiteY0" fmla="*/ 541003 h 632443"/>
                <a:gd name="connsiteX1" fmla="*/ 537954 w 1076984"/>
                <a:gd name="connsiteY1" fmla="*/ 0 h 632443"/>
                <a:gd name="connsiteX2" fmla="*/ 1076984 w 1076984"/>
                <a:gd name="connsiteY2" fmla="*/ 541003 h 632443"/>
                <a:gd name="connsiteX3" fmla="*/ 91440 w 1076984"/>
                <a:gd name="connsiteY3" fmla="*/ 632443 h 632443"/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984" h="541003">
                  <a:moveTo>
                    <a:pt x="0" y="541003"/>
                  </a:moveTo>
                  <a:lnTo>
                    <a:pt x="537954" y="0"/>
                  </a:lnTo>
                  <a:lnTo>
                    <a:pt x="1076984" y="541003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accent2"/>
              </a:solidFill>
            </a:ln>
            <a:extLst/>
          </p:spPr>
          <p:txBody>
            <a:bodyPr rot="10800000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sz="1000" b="1"/>
            </a:p>
          </p:txBody>
        </p:sp>
      </p:grpSp>
    </p:spTree>
    <p:extLst>
      <p:ext uri="{BB962C8B-B14F-4D97-AF65-F5344CB8AC3E}">
        <p14:creationId xmlns:p14="http://schemas.microsoft.com/office/powerpoint/2010/main" val="31516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01" name="think-cell Slide" r:id="rId18" imgW="359" imgH="358" progId="TCLayout.ActiveDocument.1">
                  <p:embed/>
                </p:oleObj>
              </mc:Choice>
              <mc:Fallback>
                <p:oleObj name="think-cell Slide" r:id="rId18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/>
          </p:cNvSpPr>
          <p:nvPr/>
        </p:nvSpPr>
        <p:spPr>
          <a:xfrm>
            <a:off x="158748" y="1306862"/>
            <a:ext cx="8393845" cy="490787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158750" y="834136"/>
            <a:ext cx="8393845" cy="47272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Объемы ввода в эксплуатацию жилья в региональном разрезе</a:t>
            </a:r>
            <a:endParaRPr lang="en-US" dirty="0"/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263646" y="990314"/>
            <a:ext cx="79080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Рост объема ввода жилья по регионам</a:t>
            </a:r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722402"/>
              </p:ext>
            </p:extLst>
          </p:nvPr>
        </p:nvGraphicFramePr>
        <p:xfrm>
          <a:off x="2360178" y="1672671"/>
          <a:ext cx="5811520" cy="432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68" name="Rectangle 67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336550" y="5486182"/>
            <a:ext cx="1130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EA84801-25D9-419D-A171-9BD629524675}" type="datetime'''''''''Ко''ст''ан''''''''''''''''''''''''''а''''йск''''а''я'">
              <a:rPr lang="en-US" altLang="en-US" sz="1400"/>
              <a:pPr/>
              <a:t>Костанайская</a:t>
            </a:fld>
            <a:endParaRPr lang="en-US" sz="1400" noProof="0" dirty="0">
              <a:sym typeface="+mn-lt"/>
            </a:endParaRPr>
          </a:p>
        </p:txBody>
      </p:sp>
      <p:sp>
        <p:nvSpPr>
          <p:cNvPr id="67" name="Rectangle 66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336550" y="4748743"/>
            <a:ext cx="1257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г. Астана</a:t>
            </a:r>
            <a:endParaRPr lang="en-US" sz="1400" noProof="0" dirty="0">
              <a:sym typeface="+mn-lt"/>
            </a:endParaRPr>
          </a:p>
        </p:txBody>
      </p:sp>
      <p:sp>
        <p:nvSpPr>
          <p:cNvPr id="66" name="Rectangle 65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341091" y="4006707"/>
            <a:ext cx="1406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СКО</a:t>
            </a:r>
            <a:endParaRPr lang="en-US" sz="1400" noProof="0" dirty="0">
              <a:sym typeface="+mn-lt"/>
            </a:endParaRPr>
          </a:p>
        </p:txBody>
      </p:sp>
      <p:sp>
        <p:nvSpPr>
          <p:cNvPr id="54" name="Rectangle 5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2085975" y="5512814"/>
            <a:ext cx="349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kk-KZ" altLang="en-US" sz="1400" dirty="0" smtClean="0"/>
              <a:t>-8,7</a:t>
            </a:r>
            <a:endParaRPr lang="en-US" sz="1400" noProof="0" dirty="0">
              <a:sym typeface="+mn-lt"/>
            </a:endParaRPr>
          </a:p>
        </p:txBody>
      </p:sp>
      <p:sp>
        <p:nvSpPr>
          <p:cNvPr id="52" name="Rectangle 51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5779344" y="4844385"/>
            <a:ext cx="34925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kk-KZ" altLang="en-US" sz="1400" dirty="0" smtClean="0"/>
              <a:t>24,5</a:t>
            </a:r>
            <a:endParaRPr lang="en-US" sz="1400" noProof="0" dirty="0">
              <a:sym typeface="+mn-lt"/>
            </a:endParaRPr>
          </a:p>
        </p:txBody>
      </p:sp>
      <p:sp>
        <p:nvSpPr>
          <p:cNvPr id="20" name="Rectangle 19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336550" y="1961057"/>
            <a:ext cx="419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sz="1400" noProof="0" dirty="0" smtClean="0">
                <a:sym typeface="+mn-lt"/>
              </a:rPr>
              <a:t>Павлодарская</a:t>
            </a:r>
            <a:endParaRPr lang="en-US" sz="1400" noProof="0" dirty="0">
              <a:sym typeface="+mn-lt"/>
            </a:endParaRPr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7485425" y="1996747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42,9</a:t>
            </a:r>
            <a:endParaRPr lang="en-US" sz="1400" noProof="0" dirty="0">
              <a:sym typeface="+mn-lt"/>
            </a:endParaRPr>
          </a:p>
        </p:txBody>
      </p:sp>
      <p:sp>
        <p:nvSpPr>
          <p:cNvPr id="51" name="Rectangle 50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6484536" y="4037368"/>
            <a:ext cx="447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kk-KZ" sz="1400" noProof="0" dirty="0" smtClean="0">
                <a:sym typeface="+mn-lt"/>
              </a:rPr>
              <a:t>33,1</a:t>
            </a:r>
            <a:endParaRPr lang="en-US" sz="1400" noProof="0" dirty="0">
              <a:sym typeface="+mn-lt"/>
            </a:endParaRPr>
          </a:p>
        </p:txBody>
      </p:sp>
      <p:sp>
        <p:nvSpPr>
          <p:cNvPr id="49" name="Rectangle 48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7096709" y="3370049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38,7</a:t>
            </a:r>
            <a:endParaRPr lang="en-US" sz="1400" noProof="0" dirty="0">
              <a:sym typeface="+mn-lt"/>
            </a:endParaRPr>
          </a:p>
        </p:txBody>
      </p:sp>
      <p:sp>
        <p:nvSpPr>
          <p:cNvPr id="65" name="Rectangle 64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341091" y="3281244"/>
            <a:ext cx="358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sz="1400" noProof="0" dirty="0" smtClean="0">
                <a:sym typeface="+mn-lt"/>
              </a:rPr>
              <a:t>ЮКО</a:t>
            </a:r>
            <a:endParaRPr lang="en-US" sz="1400" noProof="0" dirty="0">
              <a:sym typeface="+mn-lt"/>
            </a:endParaRPr>
          </a:p>
        </p:txBody>
      </p:sp>
      <p:sp>
        <p:nvSpPr>
          <p:cNvPr id="64" name="Rectangle 6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336550" y="2618141"/>
            <a:ext cx="1081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C62FA9A-81FE-4B22-8B42-189ADD3C2001}" type="datetime'''А''''''''кмо''ли''''''н''''''''''с''к''''''ая'''''''''''''">
              <a:rPr lang="en-US" altLang="en-US" sz="1400"/>
              <a:pPr/>
              <a:t>Акмолинская</a:t>
            </a:fld>
            <a:endParaRPr lang="en-US" sz="1400" noProof="0" dirty="0">
              <a:sym typeface="+mn-lt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7485425" y="2663047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42,8</a:t>
            </a:r>
            <a:endParaRPr lang="en-US" sz="1400" noProof="0" dirty="0">
              <a:sym typeface="+mn-lt"/>
            </a:endParaRPr>
          </a:p>
        </p:txBody>
      </p:sp>
      <p:sp>
        <p:nvSpPr>
          <p:cNvPr id="50" name="3. Unit of measure"/>
          <p:cNvSpPr txBox="1">
            <a:spLocks noChangeArrowheads="1"/>
          </p:cNvSpPr>
          <p:nvPr/>
        </p:nvSpPr>
        <p:spPr bwMode="auto">
          <a:xfrm>
            <a:off x="168317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baseline="0">
                <a:solidFill>
                  <a:srgbClr val="808080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dirty="0"/>
              <a:t>Проценты 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171451" y="2395615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38124" y="3097076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38125" y="3780963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92897" y="4511573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38125" y="5201459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53694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42" name="think-cell Slide" r:id="rId20" imgW="359" imgH="358" progId="TCLayout.ActiveDocument.1">
                  <p:embed/>
                </p:oleObj>
              </mc:Choice>
              <mc:Fallback>
                <p:oleObj name="think-cell Slide" r:id="rId20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5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/>
          </p:cNvSpPr>
          <p:nvPr/>
        </p:nvSpPr>
        <p:spPr>
          <a:xfrm>
            <a:off x="4468422" y="619369"/>
            <a:ext cx="4296166" cy="56372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>
              <a:latin typeface="+mn-lt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4468422" y="3415985"/>
            <a:ext cx="4296166" cy="50435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77800" y="619369"/>
            <a:ext cx="4237725" cy="56372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>
              <a:latin typeface="+mn-lt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77800" y="619368"/>
            <a:ext cx="4237726" cy="50435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4468422" y="619368"/>
            <a:ext cx="4296166" cy="50435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" name="Object 1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46393486"/>
              </p:ext>
            </p:extLst>
          </p:nvPr>
        </p:nvGraphicFramePr>
        <p:xfrm>
          <a:off x="152400" y="1524000"/>
          <a:ext cx="4213661" cy="413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43" name="Chart" r:id="rId22" imgW="4213661" imgH="4130099" progId="MSGraph.Chart.8">
                  <p:embed followColorScheme="full"/>
                </p:oleObj>
              </mc:Choice>
              <mc:Fallback>
                <p:oleObj name="Chart" r:id="rId22" imgW="4213661" imgH="413009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2400" y="1524000"/>
                        <a:ext cx="4213661" cy="4130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2630488" y="5673725"/>
            <a:ext cx="12747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dirty="0" smtClean="0">
                <a:sym typeface="+mn-lt"/>
              </a:rPr>
              <a:t>я</a:t>
            </a:r>
            <a:r>
              <a:rPr lang="ru-RU" noProof="0" dirty="0" err="1" smtClean="0">
                <a:sym typeface="+mn-lt"/>
              </a:rPr>
              <a:t>нварь</a:t>
            </a:r>
            <a:r>
              <a:rPr lang="ru-RU" noProof="0" dirty="0" smtClean="0">
                <a:sym typeface="+mn-lt"/>
              </a:rPr>
              <a:t>-</a:t>
            </a:r>
            <a:r>
              <a:rPr lang="ru-RU" dirty="0" smtClean="0">
                <a:sym typeface="+mn-lt"/>
              </a:rPr>
              <a:t>август</a:t>
            </a:r>
            <a:r>
              <a:rPr lang="ru-RU" noProof="0" dirty="0" smtClean="0">
                <a:sym typeface="+mn-lt"/>
              </a:rPr>
              <a:t> 2016 г.</a:t>
            </a:r>
            <a:endParaRPr lang="en-GB" noProof="0" dirty="0">
              <a:sym typeface="+mn-lt"/>
            </a:endParaRPr>
          </a:p>
        </p:txBody>
      </p:sp>
      <p:sp>
        <p:nvSpPr>
          <p:cNvPr id="38" name="Rectangle 37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3100388" y="138271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BE01101-620C-48AF-9246-CB11100D590E}" type="datetime'''''4,''''''''''''''''''''''''''''8'''''''''''''''">
              <a:rPr lang="en-US" altLang="en-US"/>
              <a:pPr/>
              <a:t>4,8</a:t>
            </a:fld>
            <a:endParaRPr lang="en-US" noProof="0" dirty="0">
              <a:sym typeface="+mn-lt"/>
            </a:endParaRPr>
          </a:p>
        </p:txBody>
      </p:sp>
      <p:sp>
        <p:nvSpPr>
          <p:cNvPr id="33" name="Rectangle 32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1108075" y="195421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5E18210-97AA-406F-B448-4E24FC0D04B8}" type="datetime'''''''''''''''''''4'''''''''''''''',''''''''''''''''1'''''">
              <a:rPr lang="en-US" altLang="en-US"/>
              <a:pPr/>
              <a:t>4,1</a:t>
            </a:fld>
            <a:endParaRPr lang="en-US" noProof="0" dirty="0">
              <a:sym typeface="+mn-lt"/>
            </a:endParaRPr>
          </a:p>
        </p:txBody>
      </p:sp>
      <p:sp>
        <p:nvSpPr>
          <p:cNvPr id="28" name="Rectangle 27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638175" y="5673725"/>
            <a:ext cx="12747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en-US" dirty="0" smtClean="0"/>
              <a:t>январь-август 2015 г.</a:t>
            </a:r>
            <a:endParaRPr lang="en-GB" noProof="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Инвестиции в основной капитал</a:t>
            </a:r>
            <a:endParaRPr lang="en-US" dirty="0"/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251123" y="625322"/>
            <a:ext cx="409982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Рост инвестиций в основной капитал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Проценты 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4512381" y="625322"/>
            <a:ext cx="413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Объем инвестиций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Трлн. тенге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097868694"/>
              </p:ext>
            </p:extLst>
          </p:nvPr>
        </p:nvGraphicFramePr>
        <p:xfrm>
          <a:off x="6705601" y="1104900"/>
          <a:ext cx="1569587" cy="220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44" name="Chart" r:id="rId24" imgW="1569587" imgH="2209859" progId="MSGraph.Chart.8">
                  <p:embed followColorScheme="full"/>
                </p:oleObj>
              </mc:Choice>
              <mc:Fallback>
                <p:oleObj name="Chart" r:id="rId24" imgW="1569587" imgH="2209859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705601" y="1104900"/>
                        <a:ext cx="1569587" cy="2209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4587875" y="1497013"/>
            <a:ext cx="124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500" dirty="0" smtClean="0"/>
              <a:t>Общий объем</a:t>
            </a:r>
          </a:p>
          <a:p>
            <a:r>
              <a:rPr lang="ru-RU" sz="1500" noProof="0" dirty="0" smtClean="0">
                <a:sym typeface="+mn-lt"/>
              </a:rPr>
              <a:t>инвестиций</a:t>
            </a:r>
            <a:endParaRPr lang="en-US" sz="1500" noProof="0" dirty="0">
              <a:sym typeface="+mn-lt"/>
            </a:endParaRPr>
          </a:p>
        </p:txBody>
      </p:sp>
      <p:sp>
        <p:nvSpPr>
          <p:cNvPr id="48" name="Rectangle 47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8201025" y="1611313"/>
            <a:ext cx="419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13" tIns="0" rIns="2381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500" dirty="0" smtClean="0"/>
              <a:t>4,3</a:t>
            </a:r>
            <a:endParaRPr lang="en-US" sz="1500" noProof="0" dirty="0">
              <a:sym typeface="+mn-lt"/>
            </a:endParaRPr>
          </a:p>
        </p:txBody>
      </p:sp>
      <p:sp>
        <p:nvSpPr>
          <p:cNvPr id="31" name="Rectangle 30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4587875" y="2487613"/>
            <a:ext cx="2144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500" dirty="0" smtClean="0"/>
              <a:t>Из них государственных</a:t>
            </a:r>
          </a:p>
          <a:p>
            <a:r>
              <a:rPr lang="ru-RU" sz="1500" noProof="0" dirty="0" smtClean="0">
                <a:sym typeface="+mn-lt"/>
              </a:rPr>
              <a:t>инвестиций</a:t>
            </a:r>
            <a:endParaRPr lang="en-US" sz="1500" noProof="0" dirty="0">
              <a:sym typeface="+mn-lt"/>
            </a:endParaRPr>
          </a:p>
        </p:txBody>
      </p:sp>
      <p:sp>
        <p:nvSpPr>
          <p:cNvPr id="49" name="Rectangle 48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7316788" y="2601913"/>
            <a:ext cx="419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13" tIns="0" rIns="23813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sz="1500" noProof="0" dirty="0" smtClean="0">
                <a:sym typeface="+mn-lt"/>
              </a:rPr>
              <a:t>1,5</a:t>
            </a:r>
            <a:endParaRPr lang="en-US" sz="1500" noProof="0" dirty="0">
              <a:sym typeface="+mn-lt"/>
            </a:endParaRPr>
          </a:p>
        </p:txBody>
      </p:sp>
      <p:sp>
        <p:nvSpPr>
          <p:cNvPr id="34" name="TextBox 33"/>
          <p:cNvSpPr txBox="1">
            <a:spLocks/>
          </p:cNvSpPr>
          <p:nvPr/>
        </p:nvSpPr>
        <p:spPr>
          <a:xfrm>
            <a:off x="4525472" y="3421939"/>
            <a:ext cx="412163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Доля госинвестиций</a:t>
            </a:r>
            <a:r>
              <a:rPr lang="ru-RU" b="1" baseline="30000" dirty="0" smtClean="0">
                <a:solidFill>
                  <a:schemeClr val="accent2"/>
                </a:solidFill>
              </a:rPr>
              <a:t>1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Процент от общего объёма инвестиций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36" name="Object 35"/>
          <p:cNvGraphicFramePr>
            <a:graphicFrameLocks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3607529"/>
              </p:ext>
            </p:extLst>
          </p:nvPr>
        </p:nvGraphicFramePr>
        <p:xfrm>
          <a:off x="4457700" y="4216400"/>
          <a:ext cx="4248060" cy="144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245" name="Chart" r:id="rId26" imgW="4248060" imgH="1441494" progId="MSGraph.Chart.8">
                  <p:embed followColorScheme="full"/>
                </p:oleObj>
              </mc:Choice>
              <mc:Fallback>
                <p:oleObj name="Chart" r:id="rId26" imgW="4248060" imgH="144149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57700" y="4216400"/>
                        <a:ext cx="4248060" cy="1441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6657975" y="5661025"/>
            <a:ext cx="187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21F6888-7428-4802-821B-BC9232DAADEF}" type="datetime'''''ян''в''''ар''ь-''''''а''''в''гу''с''т'' ''''201''6'' ''г.'">
              <a:rPr lang="en-US" altLang="en-US" sz="1500"/>
              <a:pPr/>
              <a:t>январь-август 2016 г.</a:t>
            </a:fld>
            <a:endParaRPr lang="en-US" sz="1500" noProof="0" dirty="0">
              <a:sym typeface="+mn-lt"/>
            </a:endParaRPr>
          </a:p>
        </p:txBody>
      </p:sp>
      <p:sp>
        <p:nvSpPr>
          <p:cNvPr id="39" name="Rectangle 38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5368925" y="4432300"/>
            <a:ext cx="419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13" tIns="0" rIns="2381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776AE16-89AC-417A-B7F0-9D5CE481B6E1}" type="datetime'''2''''''''''6'''''''''',''''''''1'''''''''''''''''''''''">
              <a:rPr lang="en-US" altLang="en-US" sz="1500"/>
              <a:pPr/>
              <a:t>26,1</a:t>
            </a:fld>
            <a:endParaRPr lang="en-US" sz="1500" noProof="0" dirty="0">
              <a:sym typeface="+mn-lt"/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7388225" y="4076700"/>
            <a:ext cx="419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3813" tIns="0" rIns="23813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CB7E65D8-C304-49EE-9A19-E36BAD377DC8}" type="datetime'''''''''3''''''''''''''''''''''''''''''6'',''''''''9'''''">
              <a:rPr lang="en-US" altLang="en-US" sz="1500"/>
              <a:pPr/>
              <a:t>36,9</a:t>
            </a:fld>
            <a:endParaRPr lang="en-US" sz="1500" noProof="0" dirty="0">
              <a:sym typeface="+mn-lt"/>
            </a:endParaRPr>
          </a:p>
        </p:txBody>
      </p:sp>
      <p:sp>
        <p:nvSpPr>
          <p:cNvPr id="37" name="Rectangle 36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4638675" y="5661025"/>
            <a:ext cx="187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F929BE9-2918-4505-80F3-60F0FF86743F}" type="datetime'ян''''''''в''''ар''ь-''''''''авгу''''с''''''т 20''1''5'' г.'">
              <a:rPr lang="en-US" altLang="en-US" sz="1500"/>
              <a:pPr/>
              <a:t>январь-август 2015 г.</a:t>
            </a:fld>
            <a:endParaRPr lang="en-US" sz="1500" noProof="0" dirty="0">
              <a:sym typeface="+mn-lt"/>
            </a:endParaRPr>
          </a:p>
        </p:txBody>
      </p:sp>
      <p:sp>
        <p:nvSpPr>
          <p:cNvPr id="53" name="4. Footnote"/>
          <p:cNvSpPr txBox="1">
            <a:spLocks noChangeArrowheads="1"/>
          </p:cNvSpPr>
          <p:nvPr/>
        </p:nvSpPr>
        <p:spPr bwMode="auto">
          <a:xfrm>
            <a:off x="169094" y="6411248"/>
            <a:ext cx="8620894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 учетом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квазигоссектора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57713" y="2217321"/>
            <a:ext cx="4089398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1804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70" name="think-cell Slide" r:id="rId42" imgW="359" imgH="358" progId="TCLayout.ActiveDocument.1">
                  <p:embed/>
                </p:oleObj>
              </mc:Choice>
              <mc:Fallback>
                <p:oleObj name="think-cell Slide" r:id="rId42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/>
          </p:cNvSpPr>
          <p:nvPr/>
        </p:nvSpPr>
        <p:spPr>
          <a:xfrm>
            <a:off x="4468422" y="619368"/>
            <a:ext cx="4296166" cy="58020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57" name="Rectangle 56"/>
          <p:cNvSpPr>
            <a:spLocks/>
          </p:cNvSpPr>
          <p:nvPr/>
        </p:nvSpPr>
        <p:spPr>
          <a:xfrm>
            <a:off x="171450" y="619368"/>
            <a:ext cx="4244075" cy="58020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71450" y="619367"/>
            <a:ext cx="4244075" cy="72425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4468422" y="619367"/>
            <a:ext cx="4296166" cy="72425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Рост прямых иностранных инвестиций</a:t>
            </a:r>
            <a:endParaRPr lang="en-US" dirty="0"/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253241" y="640288"/>
            <a:ext cx="4109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Чистый приток прямых иностранных инвестиций</a:t>
            </a:r>
          </a:p>
          <a:p>
            <a:r>
              <a:rPr lang="ru-RU" sz="1400" dirty="0" smtClean="0">
                <a:solidFill>
                  <a:schemeClr val="accent6"/>
                </a:solidFill>
              </a:rPr>
              <a:t>Млрд. долл. США</a:t>
            </a:r>
            <a:endParaRPr lang="ru-RU" sz="14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62184969"/>
              </p:ext>
            </p:extLst>
          </p:nvPr>
        </p:nvGraphicFramePr>
        <p:xfrm>
          <a:off x="203200" y="1600201"/>
          <a:ext cx="3422675" cy="452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71" name="Chart" r:id="rId44" imgW="3422675" imgH="4521025" progId="MSGraph.Chart.8">
                  <p:embed followColorScheme="full"/>
                </p:oleObj>
              </mc:Choice>
              <mc:Fallback>
                <p:oleObj name="Chart" r:id="rId44" imgW="3422675" imgH="452102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203200" y="1600201"/>
                        <a:ext cx="3422675" cy="452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 bwMode="gray">
          <a:xfrm flipV="1">
            <a:off x="3902075" y="1698625"/>
            <a:ext cx="0" cy="3416300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 bwMode="gray">
          <a:xfrm>
            <a:off x="3303588" y="1701800"/>
            <a:ext cx="655638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7"/>
            </p:custDataLst>
          </p:nvPr>
        </p:nvCxnSpPr>
        <p:spPr bwMode="gray">
          <a:xfrm>
            <a:off x="1697038" y="5111750"/>
            <a:ext cx="2262188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3378200" y="3327400"/>
            <a:ext cx="1047750" cy="27305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sz="1400" b="1" dirty="0" smtClean="0">
                <a:sym typeface="+mn-lt"/>
              </a:rPr>
              <a:t>х 4,7 раз</a:t>
            </a:r>
            <a:endParaRPr lang="en-US" sz="1400" b="1" noProof="0" dirty="0">
              <a:sym typeface="+mn-lt"/>
            </a:endParaRPr>
          </a:p>
        </p:txBody>
      </p:sp>
      <p:sp>
        <p:nvSpPr>
          <p:cNvPr id="36" name="Rectangle 35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2005013" y="6122988"/>
            <a:ext cx="1444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7026F3E-87B9-4427-8237-6762DDFB83EF}" type="datetime'6 м''е''с''яц''''''''''ев'''''''''''' ''''''''''201''6'''' г.'">
              <a:rPr lang="en-US" altLang="en-US" sz="1400"/>
              <a:pPr/>
              <a:t>6 месяцев 2016 г.</a:t>
            </a:fld>
            <a:endParaRPr lang="en-US" sz="1400" noProof="0" dirty="0">
              <a:sym typeface="+mn-lt"/>
            </a:endParaRPr>
          </a:p>
        </p:txBody>
      </p:sp>
      <p:sp>
        <p:nvSpPr>
          <p:cNvPr id="81" name="Rectangle 80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976313" y="4873625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B11D139-2D6D-4617-8889-F02A99AC0C5C}" type="datetime'''''''1'''''''''''''',''''''''''''''2'''">
              <a:rPr lang="en-US" altLang="en-US" sz="1400"/>
              <a:pPr/>
              <a:t>1,2</a:t>
            </a:fld>
            <a:endParaRPr lang="en-US" sz="1400" noProof="0" dirty="0">
              <a:sym typeface="+mn-lt"/>
            </a:endParaRPr>
          </a:p>
        </p:txBody>
      </p:sp>
      <p:sp>
        <p:nvSpPr>
          <p:cNvPr id="27" name="Rectangle 26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398463" y="6122988"/>
            <a:ext cx="1444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25DD760-155C-4543-AEC9-535823124432}" type="datetime'6'''' м''''е''с''''яц''е''''в'' ''2''''''''''''''''015'' г.'''">
              <a:rPr lang="en-US" altLang="en-US" sz="1400"/>
              <a:pPr/>
              <a:t>6 месяцев 2015 г.</a:t>
            </a:fld>
            <a:endParaRPr lang="en-US" sz="1400" noProof="0" dirty="0">
              <a:sym typeface="+mn-lt"/>
            </a:endParaRPr>
          </a:p>
        </p:txBody>
      </p:sp>
      <p:sp>
        <p:nvSpPr>
          <p:cNvPr id="82" name="Rectangle 81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582863" y="1463675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992D667-C7D0-4CB3-9759-DDC8EF2110C5}" type="datetime'''''''''''''''''''5,''''''''''''''''''''''''''7'''''''''''''''">
              <a:rPr lang="en-US" altLang="en-US" sz="1400"/>
              <a:pPr/>
              <a:t>5,7</a:t>
            </a:fld>
            <a:endParaRPr lang="en-US" sz="1400" noProof="0" dirty="0">
              <a:sym typeface="+mn-lt"/>
            </a:endParaRPr>
          </a:p>
        </p:txBody>
      </p:sp>
      <p:graphicFrame>
        <p:nvGraphicFramePr>
          <p:cNvPr id="10" name="Object 9"/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005046809"/>
              </p:ext>
            </p:extLst>
          </p:nvPr>
        </p:nvGraphicFramePr>
        <p:xfrm>
          <a:off x="5295900" y="2057400"/>
          <a:ext cx="3253674" cy="326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772" name="Chart" r:id="rId46" imgW="3253674" imgH="3269156" progId="MSGraph.Chart.8">
                  <p:embed followColorScheme="full"/>
                </p:oleObj>
              </mc:Choice>
              <mc:Fallback>
                <p:oleObj name="Chart" r:id="rId46" imgW="3253674" imgH="3269156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5295900" y="2057400"/>
                        <a:ext cx="3253674" cy="326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/>
          <p:nvPr>
            <p:custDataLst>
              <p:tags r:id="rId14"/>
            </p:custDataLst>
          </p:nvPr>
        </p:nvCxnSpPr>
        <p:spPr bwMode="gray">
          <a:xfrm>
            <a:off x="5800725" y="2373313"/>
            <a:ext cx="157163" cy="185738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5"/>
            </p:custDataLst>
          </p:nvPr>
        </p:nvCxnSpPr>
        <p:spPr bwMode="gray">
          <a:xfrm>
            <a:off x="6580188" y="2027238"/>
            <a:ext cx="42863" cy="206375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6"/>
            </p:custDataLst>
          </p:nvPr>
        </p:nvCxnSpPr>
        <p:spPr bwMode="gray">
          <a:xfrm>
            <a:off x="6742113" y="1989138"/>
            <a:ext cx="0" cy="225425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6680200" y="2478088"/>
            <a:ext cx="290513" cy="212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50FB55F-B3D6-417A-8031-3EED5D7486F8}" type="datetime'''''''''''''''0'''''''''''''',''4'''''''''''''''">
              <a:rPr lang="en-US" altLang="en-US" sz="1400"/>
              <a:pPr/>
              <a:t>0,4</a:t>
            </a:fld>
            <a:endParaRPr lang="en-US" sz="1400" noProof="0" dirty="0">
              <a:sym typeface="+mn-lt"/>
            </a:endParaRPr>
          </a:p>
        </p:txBody>
      </p:sp>
      <p:sp>
        <p:nvSpPr>
          <p:cNvPr id="76" name="Rectangle 75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6792913" y="1989138"/>
            <a:ext cx="1646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1400" dirty="0"/>
              <a:t> </a:t>
            </a:r>
            <a:r>
              <a:rPr lang="en-US" altLang="en-US" sz="1400" dirty="0" smtClean="0"/>
              <a:t>   </a:t>
            </a:r>
            <a:fld id="{FC7161F2-0CEF-4477-B8F6-B4D0DB3AD6C0}" type="datetime'''М''''''аш''''''ин''''о''ст''роени''''''''''е'''''''''">
              <a:rPr lang="en-US" altLang="en-US" sz="1400" smtClean="0"/>
              <a:pPr/>
              <a:t>Машиностроение</a:t>
            </a:fld>
            <a:endParaRPr lang="en-US" sz="1400" noProof="0" dirty="0">
              <a:sym typeface="+mn-lt"/>
            </a:endParaRPr>
          </a:p>
        </p:txBody>
      </p:sp>
      <p:sp>
        <p:nvSpPr>
          <p:cNvPr id="75" name="Rectangle 74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6759575" y="2690813"/>
            <a:ext cx="290513" cy="212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8D0B6EC-AB66-41CC-AB69-3AB0BE15C289}" type="datetime'''''''''''''''''''''''0'''''''''''''',''''''''''''''4'''''''''">
              <a:rPr lang="en-US" altLang="en-US" sz="1400"/>
              <a:pPr/>
              <a:t>0,4</a:t>
            </a:fld>
            <a:endParaRPr lang="en-US" sz="1400" noProof="0" dirty="0">
              <a:sym typeface="+mn-lt"/>
            </a:endParaRPr>
          </a:p>
        </p:txBody>
      </p:sp>
      <p:sp>
        <p:nvSpPr>
          <p:cNvPr id="74" name="Rectangle 73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6742113" y="1563688"/>
            <a:ext cx="13017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0799FDB-E870-48AA-B81B-94FFD244C110}" type="datetime'''Ф''ар''м''''''''а''ц''''е''''''в''''''т''и''к''а'''''''''''">
              <a:rPr lang="en-US" altLang="en-US" sz="1400" smtClean="0"/>
              <a:pPr/>
              <a:t>Фармацевтика</a:t>
            </a:fld>
            <a:r>
              <a:rPr lang="en-US" altLang="en-US" sz="1400" dirty="0" smtClean="0"/>
              <a:t>  </a:t>
            </a:r>
          </a:p>
          <a:p>
            <a:endParaRPr lang="en-US" sz="1400" noProof="0" dirty="0">
              <a:sym typeface="+mn-lt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6054725" y="1814513"/>
            <a:ext cx="6365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EEC7F62-41BA-43E7-BFC0-E2F545133CFB}" type="datetime'Х''''''''''''''''''''и''''''м''''''''''''''''''''и''я'">
              <a:rPr lang="en-US" altLang="en-US" sz="1400" smtClean="0"/>
              <a:pPr/>
              <a:t>Химия</a:t>
            </a:fld>
            <a:r>
              <a:rPr lang="ru-RU" altLang="en-US" sz="1400" dirty="0" smtClean="0"/>
              <a:t>  </a:t>
            </a:r>
          </a:p>
        </p:txBody>
      </p:sp>
      <p:sp>
        <p:nvSpPr>
          <p:cNvPr id="51" name="Rectangle 50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gray">
          <a:xfrm>
            <a:off x="5438775" y="368935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8BB0853-C12A-4ED7-BEE4-51883586664C}" type="datetime'''''''''''''''''''''6'''',''''''''''''''''2'">
              <a:rPr lang="en-US" altLang="en-US" sz="1400"/>
              <a:pPr/>
              <a:t>6,2</a:t>
            </a:fld>
            <a:endParaRPr lang="en-US" sz="1400" noProof="0" dirty="0">
              <a:sym typeface="+mn-lt"/>
            </a:endParaRPr>
          </a:p>
        </p:txBody>
      </p:sp>
      <p:sp>
        <p:nvSpPr>
          <p:cNvPr id="55" name="Rectangle 54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gray">
          <a:xfrm>
            <a:off x="5961063" y="2568575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50519E9-44EB-4BF6-B89F-BDE6C954505E}" type="datetime'5'''''''''''''''''',''''''''''''''''''''''''''''9'''">
              <a:rPr lang="en-US" altLang="en-US" sz="1400"/>
              <a:pPr/>
              <a:t>5,9</a:t>
            </a:fld>
            <a:endParaRPr lang="en-US" sz="1400" noProof="0" dirty="0">
              <a:sym typeface="+mn-lt"/>
            </a:endParaRPr>
          </a:p>
        </p:txBody>
      </p:sp>
      <p:sp>
        <p:nvSpPr>
          <p:cNvPr id="59" name="Rectangle 58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gray">
          <a:xfrm>
            <a:off x="6562725" y="2265363"/>
            <a:ext cx="290513" cy="2127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FCC1731-B295-470A-A77B-B654D1D16D9C}" type="datetime'0'''''''''''',''''''''''''''''''5'''''''''''''''">
              <a:rPr lang="en-US" altLang="en-US" sz="1400"/>
              <a:pPr/>
              <a:t>0,5</a:t>
            </a:fld>
            <a:endParaRPr lang="en-US" sz="1400" noProof="0" dirty="0">
              <a:sym typeface="+mn-lt"/>
            </a:endParaRPr>
          </a:p>
        </p:txBody>
      </p:sp>
      <p:sp>
        <p:nvSpPr>
          <p:cNvPr id="54" name="Rectangle 53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4524375" y="3729038"/>
            <a:ext cx="852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956DDDA-DD72-4AA1-93E8-A907DBEA597F}" type="datetime'''''''''Т''''''''''''р''''а''н''''''''''''с''''''''''п''орт'">
              <a:rPr lang="en-US" altLang="en-US" sz="1400"/>
              <a:pPr/>
              <a:t>Транспорт</a:t>
            </a:fld>
            <a:endParaRPr lang="en-US" sz="1400" noProof="0" dirty="0">
              <a:sym typeface="+mn-lt"/>
            </a:endParaRPr>
          </a:p>
        </p:txBody>
      </p:sp>
      <p:sp>
        <p:nvSpPr>
          <p:cNvPr id="53" name="Rectangle 52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5030788" y="5102225"/>
            <a:ext cx="1235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B660BF8-79BD-446D-B912-02C9AAFCFED7}" type="datetime'''''''Ст''ро''''и''''''''''''''''''''т''ел''ь''с''''тв''''''о'">
              <a:rPr lang="en-US" altLang="en-US" sz="1400"/>
              <a:pPr/>
              <a:t>Строительство</a:t>
            </a:fld>
            <a:endParaRPr lang="en-US" sz="1400" noProof="0" dirty="0">
              <a:sym typeface="+mn-lt"/>
            </a:endParaRPr>
          </a:p>
        </p:txBody>
      </p:sp>
      <p:sp>
        <p:nvSpPr>
          <p:cNvPr id="62" name="Rectangle 61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gray">
          <a:xfrm>
            <a:off x="6176963" y="4789488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052AF20-C44D-4853-A594-E2AD21826073}" type="datetime'''''''''''''''''''''''''6'''''''''',8'''''''''''''''''''''''">
              <a:rPr lang="en-US" altLang="en-US" sz="1400"/>
              <a:pPr/>
              <a:t>6,8</a:t>
            </a:fld>
            <a:endParaRPr lang="en-US" sz="1400" noProof="0" dirty="0">
              <a:sym typeface="+mn-lt"/>
            </a:endParaRPr>
          </a:p>
        </p:txBody>
      </p:sp>
      <p:sp>
        <p:nvSpPr>
          <p:cNvPr id="52" name="Rectangle 51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7283450" y="5211763"/>
            <a:ext cx="13604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/>
              <a:t>Добыча </a:t>
            </a:r>
            <a:r>
              <a:rPr lang="ru-RU" altLang="en-US" sz="1400" dirty="0" smtClean="0"/>
              <a:t>нефти</a:t>
            </a:r>
            <a:r>
              <a:rPr lang="en-US" altLang="en-US" sz="1400" dirty="0" smtClean="0"/>
              <a:t> </a:t>
            </a:r>
            <a:r>
              <a:rPr lang="ru-RU" altLang="en-US" sz="1400" dirty="0" smtClean="0"/>
              <a:t>и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ru-RU" altLang="en-US" sz="1400" dirty="0" smtClean="0"/>
              <a:t>природного </a:t>
            </a:r>
            <a:r>
              <a:rPr lang="ru-RU" altLang="en-US" sz="1400" dirty="0"/>
              <a:t>газа</a:t>
            </a:r>
            <a:endParaRPr lang="en-US" sz="1400" noProof="0" dirty="0">
              <a:sym typeface="+mn-lt"/>
            </a:endParaRPr>
          </a:p>
        </p:txBody>
      </p:sp>
      <p:sp>
        <p:nvSpPr>
          <p:cNvPr id="56" name="Rectangle 55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4506913" y="2027238"/>
            <a:ext cx="12938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/>
              <a:t>Добыча</a:t>
            </a:r>
            <a:r>
              <a:rPr lang="en-US" altLang="en-US" sz="1400" dirty="0" smtClean="0"/>
              <a:t> </a:t>
            </a:r>
            <a:endParaRPr lang="ru-RU" altLang="en-US" sz="1400" dirty="0" smtClean="0"/>
          </a:p>
          <a:p>
            <a:r>
              <a:rPr lang="ru-RU" altLang="en-US" sz="1400" dirty="0" smtClean="0"/>
              <a:t>металлических </a:t>
            </a:r>
            <a:br>
              <a:rPr lang="ru-RU" altLang="en-US" sz="1400" dirty="0" smtClean="0"/>
            </a:br>
            <a:r>
              <a:rPr lang="ru-RU" altLang="en-US" sz="1400" dirty="0" smtClean="0"/>
              <a:t>руд</a:t>
            </a:r>
            <a:endParaRPr lang="en-US" sz="1400" noProof="0" dirty="0">
              <a:sym typeface="+mn-lt"/>
            </a:endParaRPr>
          </a:p>
        </p:txBody>
      </p:sp>
      <p:sp>
        <p:nvSpPr>
          <p:cNvPr id="49" name="Rectangle 48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gray">
          <a:xfrm>
            <a:off x="8045450" y="3562350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90CB752-6CCE-45F3-A92D-F557B928B7D3}" type="datetime'''''''''''''''''1''9'',''''''''4'''''''''''''''''">
              <a:rPr lang="en-US" altLang="en-US" sz="1400"/>
              <a:pPr/>
              <a:t>19,4</a:t>
            </a:fld>
            <a:endParaRPr lang="en-US" sz="1400" noProof="0" dirty="0">
              <a:sym typeface="+mn-lt"/>
            </a:endParaRPr>
          </a:p>
        </p:txBody>
      </p:sp>
      <p:sp>
        <p:nvSpPr>
          <p:cNvPr id="13" name="Oval 12"/>
          <p:cNvSpPr txBox="1"/>
          <p:nvPr>
            <p:custDataLst>
              <p:tags r:id="rId31"/>
            </p:custDataLst>
          </p:nvPr>
        </p:nvSpPr>
        <p:spPr>
          <a:xfrm>
            <a:off x="6238875" y="3014663"/>
            <a:ext cx="1385455" cy="138545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endParaRPr lang="en-US" sz="1400" dirty="0"/>
          </a:p>
        </p:txBody>
      </p:sp>
      <p:sp>
        <p:nvSpPr>
          <p:cNvPr id="77" name="TextBox 76"/>
          <p:cNvSpPr txBox="1">
            <a:spLocks/>
          </p:cNvSpPr>
          <p:nvPr/>
        </p:nvSpPr>
        <p:spPr>
          <a:xfrm>
            <a:off x="4512382" y="640288"/>
            <a:ext cx="41092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Структура прямых иностранных инвестиций по выделенным отраслям за 1 кв. 2016 года </a:t>
            </a:r>
          </a:p>
          <a:p>
            <a:r>
              <a:rPr lang="ru-RU" sz="1400" dirty="0" smtClean="0">
                <a:solidFill>
                  <a:schemeClr val="accent6"/>
                </a:solidFill>
              </a:rPr>
              <a:t>Проценты</a:t>
            </a:r>
            <a:endParaRPr lang="ru-RU" sz="1400" dirty="0">
              <a:solidFill>
                <a:schemeClr val="accent6"/>
              </a:solidFill>
            </a:endParaRPr>
          </a:p>
        </p:txBody>
      </p:sp>
      <p:grpSp>
        <p:nvGrpSpPr>
          <p:cNvPr id="63" name="Group 12"/>
          <p:cNvGrpSpPr>
            <a:grpSpLocks/>
          </p:cNvGrpSpPr>
          <p:nvPr/>
        </p:nvGrpSpPr>
        <p:grpSpPr bwMode="gray">
          <a:xfrm>
            <a:off x="5706835" y="1658938"/>
            <a:ext cx="293795" cy="455460"/>
            <a:chOff x="136" y="2025"/>
            <a:chExt cx="547" cy="848"/>
          </a:xfrm>
        </p:grpSpPr>
        <p:sp>
          <p:nvSpPr>
            <p:cNvPr id="64" name="Freeform 13"/>
            <p:cNvSpPr>
              <a:spLocks/>
            </p:cNvSpPr>
            <p:nvPr>
              <p:custDataLst>
                <p:tags r:id="rId32"/>
              </p:custDataLst>
            </p:nvPr>
          </p:nvSpPr>
          <p:spPr bwMode="gray">
            <a:xfrm>
              <a:off x="146" y="2043"/>
              <a:ext cx="526" cy="563"/>
            </a:xfrm>
            <a:custGeom>
              <a:avLst/>
              <a:gdLst>
                <a:gd name="T0" fmla="*/ 754 w 1703"/>
                <a:gd name="T1" fmla="*/ 0 h 1820"/>
                <a:gd name="T2" fmla="*/ 647 w 1703"/>
                <a:gd name="T3" fmla="*/ 12 h 1820"/>
                <a:gd name="T4" fmla="*/ 630 w 1703"/>
                <a:gd name="T5" fmla="*/ 70 h 1820"/>
                <a:gd name="T6" fmla="*/ 673 w 1703"/>
                <a:gd name="T7" fmla="*/ 148 h 1820"/>
                <a:gd name="T8" fmla="*/ 685 w 1703"/>
                <a:gd name="T9" fmla="*/ 1046 h 1820"/>
                <a:gd name="T10" fmla="*/ 485 w 1703"/>
                <a:gd name="T11" fmla="*/ 1165 h 1820"/>
                <a:gd name="T12" fmla="*/ 244 w 1703"/>
                <a:gd name="T13" fmla="*/ 1272 h 1820"/>
                <a:gd name="T14" fmla="*/ 81 w 1703"/>
                <a:gd name="T15" fmla="*/ 1498 h 1820"/>
                <a:gd name="T16" fmla="*/ 0 w 1703"/>
                <a:gd name="T17" fmla="*/ 1727 h 1820"/>
                <a:gd name="T18" fmla="*/ 1703 w 1703"/>
                <a:gd name="T19" fmla="*/ 1820 h 1820"/>
                <a:gd name="T20" fmla="*/ 1595 w 1703"/>
                <a:gd name="T21" fmla="*/ 1487 h 1820"/>
                <a:gd name="T22" fmla="*/ 1462 w 1703"/>
                <a:gd name="T23" fmla="*/ 1284 h 1820"/>
                <a:gd name="T24" fmla="*/ 1265 w 1703"/>
                <a:gd name="T25" fmla="*/ 1136 h 1820"/>
                <a:gd name="T26" fmla="*/ 1047 w 1703"/>
                <a:gd name="T27" fmla="*/ 1046 h 1820"/>
                <a:gd name="T28" fmla="*/ 1021 w 1703"/>
                <a:gd name="T29" fmla="*/ 148 h 1820"/>
                <a:gd name="T30" fmla="*/ 1099 w 1703"/>
                <a:gd name="T31" fmla="*/ 70 h 1820"/>
                <a:gd name="T32" fmla="*/ 1036 w 1703"/>
                <a:gd name="T33" fmla="*/ 12 h 1820"/>
                <a:gd name="T34" fmla="*/ 754 w 1703"/>
                <a:gd name="T35" fmla="*/ 0 h 1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3" h="1820">
                  <a:moveTo>
                    <a:pt x="754" y="0"/>
                  </a:moveTo>
                  <a:lnTo>
                    <a:pt x="647" y="12"/>
                  </a:lnTo>
                  <a:lnTo>
                    <a:pt x="630" y="70"/>
                  </a:lnTo>
                  <a:lnTo>
                    <a:pt x="673" y="148"/>
                  </a:lnTo>
                  <a:lnTo>
                    <a:pt x="685" y="1046"/>
                  </a:lnTo>
                  <a:lnTo>
                    <a:pt x="485" y="1165"/>
                  </a:lnTo>
                  <a:lnTo>
                    <a:pt x="244" y="1272"/>
                  </a:lnTo>
                  <a:lnTo>
                    <a:pt x="81" y="1498"/>
                  </a:lnTo>
                  <a:lnTo>
                    <a:pt x="0" y="1727"/>
                  </a:lnTo>
                  <a:lnTo>
                    <a:pt x="1703" y="1820"/>
                  </a:lnTo>
                  <a:lnTo>
                    <a:pt x="1595" y="1487"/>
                  </a:lnTo>
                  <a:lnTo>
                    <a:pt x="1462" y="1284"/>
                  </a:lnTo>
                  <a:lnTo>
                    <a:pt x="1265" y="1136"/>
                  </a:lnTo>
                  <a:lnTo>
                    <a:pt x="1047" y="1046"/>
                  </a:lnTo>
                  <a:lnTo>
                    <a:pt x="1021" y="148"/>
                  </a:lnTo>
                  <a:lnTo>
                    <a:pt x="1099" y="70"/>
                  </a:lnTo>
                  <a:lnTo>
                    <a:pt x="1036" y="12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5" name="Freeform 14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152" y="2551"/>
              <a:ext cx="520" cy="313"/>
            </a:xfrm>
            <a:custGeom>
              <a:avLst/>
              <a:gdLst>
                <a:gd name="T0" fmla="*/ 0 w 1682"/>
                <a:gd name="T1" fmla="*/ 200 h 1012"/>
                <a:gd name="T2" fmla="*/ 2 w 1682"/>
                <a:gd name="T3" fmla="*/ 290 h 1012"/>
                <a:gd name="T4" fmla="*/ 17 w 1682"/>
                <a:gd name="T5" fmla="*/ 374 h 1012"/>
                <a:gd name="T6" fmla="*/ 37 w 1682"/>
                <a:gd name="T7" fmla="*/ 453 h 1012"/>
                <a:gd name="T8" fmla="*/ 66 w 1682"/>
                <a:gd name="T9" fmla="*/ 531 h 1012"/>
                <a:gd name="T10" fmla="*/ 101 w 1682"/>
                <a:gd name="T11" fmla="*/ 600 h 1012"/>
                <a:gd name="T12" fmla="*/ 142 w 1682"/>
                <a:gd name="T13" fmla="*/ 670 h 1012"/>
                <a:gd name="T14" fmla="*/ 191 w 1682"/>
                <a:gd name="T15" fmla="*/ 731 h 1012"/>
                <a:gd name="T16" fmla="*/ 246 w 1682"/>
                <a:gd name="T17" fmla="*/ 786 h 1012"/>
                <a:gd name="T18" fmla="*/ 304 w 1682"/>
                <a:gd name="T19" fmla="*/ 838 h 1012"/>
                <a:gd name="T20" fmla="*/ 368 w 1682"/>
                <a:gd name="T21" fmla="*/ 881 h 1012"/>
                <a:gd name="T22" fmla="*/ 437 w 1682"/>
                <a:gd name="T23" fmla="*/ 919 h 1012"/>
                <a:gd name="T24" fmla="*/ 510 w 1682"/>
                <a:gd name="T25" fmla="*/ 954 h 1012"/>
                <a:gd name="T26" fmla="*/ 588 w 1682"/>
                <a:gd name="T27" fmla="*/ 977 h 1012"/>
                <a:gd name="T28" fmla="*/ 670 w 1682"/>
                <a:gd name="T29" fmla="*/ 997 h 1012"/>
                <a:gd name="T30" fmla="*/ 751 w 1682"/>
                <a:gd name="T31" fmla="*/ 1009 h 1012"/>
                <a:gd name="T32" fmla="*/ 838 w 1682"/>
                <a:gd name="T33" fmla="*/ 1012 h 1012"/>
                <a:gd name="T34" fmla="*/ 925 w 1682"/>
                <a:gd name="T35" fmla="*/ 1009 h 1012"/>
                <a:gd name="T36" fmla="*/ 1006 w 1682"/>
                <a:gd name="T37" fmla="*/ 994 h 1012"/>
                <a:gd name="T38" fmla="*/ 1087 w 1682"/>
                <a:gd name="T39" fmla="*/ 977 h 1012"/>
                <a:gd name="T40" fmla="*/ 1166 w 1682"/>
                <a:gd name="T41" fmla="*/ 948 h 1012"/>
                <a:gd name="T42" fmla="*/ 1238 w 1682"/>
                <a:gd name="T43" fmla="*/ 916 h 1012"/>
                <a:gd name="T44" fmla="*/ 1308 w 1682"/>
                <a:gd name="T45" fmla="*/ 876 h 1012"/>
                <a:gd name="T46" fmla="*/ 1374 w 1682"/>
                <a:gd name="T47" fmla="*/ 829 h 1012"/>
                <a:gd name="T48" fmla="*/ 1435 w 1682"/>
                <a:gd name="T49" fmla="*/ 777 h 1012"/>
                <a:gd name="T50" fmla="*/ 1487 w 1682"/>
                <a:gd name="T51" fmla="*/ 719 h 1012"/>
                <a:gd name="T52" fmla="*/ 1537 w 1682"/>
                <a:gd name="T53" fmla="*/ 655 h 1012"/>
                <a:gd name="T54" fmla="*/ 1580 w 1682"/>
                <a:gd name="T55" fmla="*/ 586 h 1012"/>
                <a:gd name="T56" fmla="*/ 1615 w 1682"/>
                <a:gd name="T57" fmla="*/ 513 h 1012"/>
                <a:gd name="T58" fmla="*/ 1644 w 1682"/>
                <a:gd name="T59" fmla="*/ 435 h 1012"/>
                <a:gd name="T60" fmla="*/ 1664 w 1682"/>
                <a:gd name="T61" fmla="*/ 354 h 1012"/>
                <a:gd name="T62" fmla="*/ 1676 w 1682"/>
                <a:gd name="T63" fmla="*/ 270 h 1012"/>
                <a:gd name="T64" fmla="*/ 1682 w 1682"/>
                <a:gd name="T65" fmla="*/ 180 h 1012"/>
                <a:gd name="T66" fmla="*/ 1682 w 1682"/>
                <a:gd name="T67" fmla="*/ 134 h 1012"/>
                <a:gd name="T68" fmla="*/ 1676 w 1682"/>
                <a:gd name="T69" fmla="*/ 90 h 1012"/>
                <a:gd name="T70" fmla="*/ 1670 w 1682"/>
                <a:gd name="T71" fmla="*/ 44 h 1012"/>
                <a:gd name="T72" fmla="*/ 1661 w 1682"/>
                <a:gd name="T73" fmla="*/ 0 h 1012"/>
                <a:gd name="T74" fmla="*/ 1560 w 1682"/>
                <a:gd name="T75" fmla="*/ 0 h 1012"/>
                <a:gd name="T76" fmla="*/ 1458 w 1682"/>
                <a:gd name="T77" fmla="*/ 0 h 1012"/>
                <a:gd name="T78" fmla="*/ 1357 w 1682"/>
                <a:gd name="T79" fmla="*/ 0 h 1012"/>
                <a:gd name="T80" fmla="*/ 1253 w 1682"/>
                <a:gd name="T81" fmla="*/ 0 h 1012"/>
                <a:gd name="T82" fmla="*/ 1151 w 1682"/>
                <a:gd name="T83" fmla="*/ 0 h 1012"/>
                <a:gd name="T84" fmla="*/ 1047 w 1682"/>
                <a:gd name="T85" fmla="*/ 0 h 1012"/>
                <a:gd name="T86" fmla="*/ 945 w 1682"/>
                <a:gd name="T87" fmla="*/ 0 h 1012"/>
                <a:gd name="T88" fmla="*/ 841 w 1682"/>
                <a:gd name="T89" fmla="*/ 0 h 1012"/>
                <a:gd name="T90" fmla="*/ 739 w 1682"/>
                <a:gd name="T91" fmla="*/ 0 h 1012"/>
                <a:gd name="T92" fmla="*/ 635 w 1682"/>
                <a:gd name="T93" fmla="*/ 0 h 1012"/>
                <a:gd name="T94" fmla="*/ 533 w 1682"/>
                <a:gd name="T95" fmla="*/ 0 h 1012"/>
                <a:gd name="T96" fmla="*/ 429 w 1682"/>
                <a:gd name="T97" fmla="*/ 0 h 1012"/>
                <a:gd name="T98" fmla="*/ 327 w 1682"/>
                <a:gd name="T99" fmla="*/ 0 h 1012"/>
                <a:gd name="T100" fmla="*/ 226 w 1682"/>
                <a:gd name="T101" fmla="*/ 0 h 1012"/>
                <a:gd name="T102" fmla="*/ 124 w 1682"/>
                <a:gd name="T103" fmla="*/ 0 h 1012"/>
                <a:gd name="T104" fmla="*/ 23 w 1682"/>
                <a:gd name="T105" fmla="*/ 0 h 1012"/>
                <a:gd name="T106" fmla="*/ 14 w 1682"/>
                <a:gd name="T107" fmla="*/ 50 h 1012"/>
                <a:gd name="T108" fmla="*/ 5 w 1682"/>
                <a:gd name="T109" fmla="*/ 99 h 1012"/>
                <a:gd name="T110" fmla="*/ 2 w 1682"/>
                <a:gd name="T111" fmla="*/ 148 h 1012"/>
                <a:gd name="T112" fmla="*/ 0 w 1682"/>
                <a:gd name="T113" fmla="*/ 20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2" h="1012">
                  <a:moveTo>
                    <a:pt x="0" y="200"/>
                  </a:moveTo>
                  <a:lnTo>
                    <a:pt x="2" y="290"/>
                  </a:lnTo>
                  <a:lnTo>
                    <a:pt x="17" y="374"/>
                  </a:lnTo>
                  <a:lnTo>
                    <a:pt x="37" y="453"/>
                  </a:lnTo>
                  <a:lnTo>
                    <a:pt x="66" y="531"/>
                  </a:lnTo>
                  <a:lnTo>
                    <a:pt x="101" y="600"/>
                  </a:lnTo>
                  <a:lnTo>
                    <a:pt x="142" y="670"/>
                  </a:lnTo>
                  <a:lnTo>
                    <a:pt x="191" y="731"/>
                  </a:lnTo>
                  <a:lnTo>
                    <a:pt x="246" y="786"/>
                  </a:lnTo>
                  <a:lnTo>
                    <a:pt x="304" y="838"/>
                  </a:lnTo>
                  <a:lnTo>
                    <a:pt x="368" y="881"/>
                  </a:lnTo>
                  <a:lnTo>
                    <a:pt x="437" y="919"/>
                  </a:lnTo>
                  <a:lnTo>
                    <a:pt x="510" y="954"/>
                  </a:lnTo>
                  <a:lnTo>
                    <a:pt x="588" y="977"/>
                  </a:lnTo>
                  <a:lnTo>
                    <a:pt x="670" y="997"/>
                  </a:lnTo>
                  <a:lnTo>
                    <a:pt x="751" y="1009"/>
                  </a:lnTo>
                  <a:lnTo>
                    <a:pt x="838" y="1012"/>
                  </a:lnTo>
                  <a:lnTo>
                    <a:pt x="925" y="1009"/>
                  </a:lnTo>
                  <a:lnTo>
                    <a:pt x="1006" y="994"/>
                  </a:lnTo>
                  <a:lnTo>
                    <a:pt x="1087" y="977"/>
                  </a:lnTo>
                  <a:lnTo>
                    <a:pt x="1166" y="948"/>
                  </a:lnTo>
                  <a:lnTo>
                    <a:pt x="1238" y="916"/>
                  </a:lnTo>
                  <a:lnTo>
                    <a:pt x="1308" y="876"/>
                  </a:lnTo>
                  <a:lnTo>
                    <a:pt x="1374" y="829"/>
                  </a:lnTo>
                  <a:lnTo>
                    <a:pt x="1435" y="777"/>
                  </a:lnTo>
                  <a:lnTo>
                    <a:pt x="1487" y="719"/>
                  </a:lnTo>
                  <a:lnTo>
                    <a:pt x="1537" y="655"/>
                  </a:lnTo>
                  <a:lnTo>
                    <a:pt x="1580" y="586"/>
                  </a:lnTo>
                  <a:lnTo>
                    <a:pt x="1615" y="513"/>
                  </a:lnTo>
                  <a:lnTo>
                    <a:pt x="1644" y="435"/>
                  </a:lnTo>
                  <a:lnTo>
                    <a:pt x="1664" y="354"/>
                  </a:lnTo>
                  <a:lnTo>
                    <a:pt x="1676" y="270"/>
                  </a:lnTo>
                  <a:lnTo>
                    <a:pt x="1682" y="180"/>
                  </a:lnTo>
                  <a:lnTo>
                    <a:pt x="1682" y="134"/>
                  </a:lnTo>
                  <a:lnTo>
                    <a:pt x="1676" y="90"/>
                  </a:lnTo>
                  <a:lnTo>
                    <a:pt x="1670" y="44"/>
                  </a:lnTo>
                  <a:lnTo>
                    <a:pt x="1661" y="0"/>
                  </a:lnTo>
                  <a:lnTo>
                    <a:pt x="1560" y="0"/>
                  </a:lnTo>
                  <a:lnTo>
                    <a:pt x="1458" y="0"/>
                  </a:lnTo>
                  <a:lnTo>
                    <a:pt x="1357" y="0"/>
                  </a:lnTo>
                  <a:lnTo>
                    <a:pt x="1253" y="0"/>
                  </a:lnTo>
                  <a:lnTo>
                    <a:pt x="1151" y="0"/>
                  </a:lnTo>
                  <a:lnTo>
                    <a:pt x="1047" y="0"/>
                  </a:lnTo>
                  <a:lnTo>
                    <a:pt x="945" y="0"/>
                  </a:lnTo>
                  <a:lnTo>
                    <a:pt x="841" y="0"/>
                  </a:lnTo>
                  <a:lnTo>
                    <a:pt x="739" y="0"/>
                  </a:lnTo>
                  <a:lnTo>
                    <a:pt x="635" y="0"/>
                  </a:lnTo>
                  <a:lnTo>
                    <a:pt x="533" y="0"/>
                  </a:lnTo>
                  <a:lnTo>
                    <a:pt x="429" y="0"/>
                  </a:lnTo>
                  <a:lnTo>
                    <a:pt x="327" y="0"/>
                  </a:lnTo>
                  <a:lnTo>
                    <a:pt x="226" y="0"/>
                  </a:lnTo>
                  <a:lnTo>
                    <a:pt x="124" y="0"/>
                  </a:lnTo>
                  <a:lnTo>
                    <a:pt x="23" y="0"/>
                  </a:lnTo>
                  <a:lnTo>
                    <a:pt x="14" y="50"/>
                  </a:lnTo>
                  <a:lnTo>
                    <a:pt x="5" y="99"/>
                  </a:lnTo>
                  <a:lnTo>
                    <a:pt x="2" y="148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6" name="Freeform 15"/>
            <p:cNvSpPr>
              <a:spLocks/>
            </p:cNvSpPr>
            <p:nvPr>
              <p:custDataLst>
                <p:tags r:id="rId34"/>
              </p:custDataLst>
            </p:nvPr>
          </p:nvSpPr>
          <p:spPr bwMode="gray">
            <a:xfrm>
              <a:off x="411" y="2551"/>
              <a:ext cx="261" cy="313"/>
            </a:xfrm>
            <a:custGeom>
              <a:avLst/>
              <a:gdLst>
                <a:gd name="T0" fmla="*/ 0 w 844"/>
                <a:gd name="T1" fmla="*/ 1012 h 1012"/>
                <a:gd name="T2" fmla="*/ 0 w 844"/>
                <a:gd name="T3" fmla="*/ 1012 h 1012"/>
                <a:gd name="T4" fmla="*/ 6 w 844"/>
                <a:gd name="T5" fmla="*/ 1012 h 1012"/>
                <a:gd name="T6" fmla="*/ 14 w 844"/>
                <a:gd name="T7" fmla="*/ 1012 h 1012"/>
                <a:gd name="T8" fmla="*/ 23 w 844"/>
                <a:gd name="T9" fmla="*/ 1012 h 1012"/>
                <a:gd name="T10" fmla="*/ 107 w 844"/>
                <a:gd name="T11" fmla="*/ 1006 h 1012"/>
                <a:gd name="T12" fmla="*/ 188 w 844"/>
                <a:gd name="T13" fmla="*/ 992 h 1012"/>
                <a:gd name="T14" fmla="*/ 267 w 844"/>
                <a:gd name="T15" fmla="*/ 971 h 1012"/>
                <a:gd name="T16" fmla="*/ 342 w 844"/>
                <a:gd name="T17" fmla="*/ 945 h 1012"/>
                <a:gd name="T18" fmla="*/ 415 w 844"/>
                <a:gd name="T19" fmla="*/ 910 h 1012"/>
                <a:gd name="T20" fmla="*/ 481 w 844"/>
                <a:gd name="T21" fmla="*/ 870 h 1012"/>
                <a:gd name="T22" fmla="*/ 545 w 844"/>
                <a:gd name="T23" fmla="*/ 823 h 1012"/>
                <a:gd name="T24" fmla="*/ 603 w 844"/>
                <a:gd name="T25" fmla="*/ 768 h 1012"/>
                <a:gd name="T26" fmla="*/ 655 w 844"/>
                <a:gd name="T27" fmla="*/ 710 h 1012"/>
                <a:gd name="T28" fmla="*/ 705 w 844"/>
                <a:gd name="T29" fmla="*/ 650 h 1012"/>
                <a:gd name="T30" fmla="*/ 745 w 844"/>
                <a:gd name="T31" fmla="*/ 580 h 1012"/>
                <a:gd name="T32" fmla="*/ 780 w 844"/>
                <a:gd name="T33" fmla="*/ 508 h 1012"/>
                <a:gd name="T34" fmla="*/ 806 w 844"/>
                <a:gd name="T35" fmla="*/ 432 h 1012"/>
                <a:gd name="T36" fmla="*/ 826 w 844"/>
                <a:gd name="T37" fmla="*/ 351 h 1012"/>
                <a:gd name="T38" fmla="*/ 841 w 844"/>
                <a:gd name="T39" fmla="*/ 267 h 1012"/>
                <a:gd name="T40" fmla="*/ 844 w 844"/>
                <a:gd name="T41" fmla="*/ 180 h 1012"/>
                <a:gd name="T42" fmla="*/ 844 w 844"/>
                <a:gd name="T43" fmla="*/ 134 h 1012"/>
                <a:gd name="T44" fmla="*/ 838 w 844"/>
                <a:gd name="T45" fmla="*/ 90 h 1012"/>
                <a:gd name="T46" fmla="*/ 832 w 844"/>
                <a:gd name="T47" fmla="*/ 44 h 1012"/>
                <a:gd name="T48" fmla="*/ 823 w 844"/>
                <a:gd name="T49" fmla="*/ 0 h 1012"/>
                <a:gd name="T50" fmla="*/ 754 w 844"/>
                <a:gd name="T51" fmla="*/ 0 h 1012"/>
                <a:gd name="T52" fmla="*/ 696 w 844"/>
                <a:gd name="T53" fmla="*/ 0 h 1012"/>
                <a:gd name="T54" fmla="*/ 647 w 844"/>
                <a:gd name="T55" fmla="*/ 0 h 1012"/>
                <a:gd name="T56" fmla="*/ 600 w 844"/>
                <a:gd name="T57" fmla="*/ 0 h 1012"/>
                <a:gd name="T58" fmla="*/ 554 w 844"/>
                <a:gd name="T59" fmla="*/ 0 h 1012"/>
                <a:gd name="T60" fmla="*/ 504 w 844"/>
                <a:gd name="T61" fmla="*/ 0 h 1012"/>
                <a:gd name="T62" fmla="*/ 446 w 844"/>
                <a:gd name="T63" fmla="*/ 0 h 1012"/>
                <a:gd name="T64" fmla="*/ 377 w 844"/>
                <a:gd name="T65" fmla="*/ 0 h 1012"/>
                <a:gd name="T66" fmla="*/ 397 w 844"/>
                <a:gd name="T67" fmla="*/ 79 h 1012"/>
                <a:gd name="T68" fmla="*/ 409 w 844"/>
                <a:gd name="T69" fmla="*/ 154 h 1012"/>
                <a:gd name="T70" fmla="*/ 417 w 844"/>
                <a:gd name="T71" fmla="*/ 229 h 1012"/>
                <a:gd name="T72" fmla="*/ 420 w 844"/>
                <a:gd name="T73" fmla="*/ 302 h 1012"/>
                <a:gd name="T74" fmla="*/ 415 w 844"/>
                <a:gd name="T75" fmla="*/ 374 h 1012"/>
                <a:gd name="T76" fmla="*/ 406 w 844"/>
                <a:gd name="T77" fmla="*/ 444 h 1012"/>
                <a:gd name="T78" fmla="*/ 391 w 844"/>
                <a:gd name="T79" fmla="*/ 510 h 1012"/>
                <a:gd name="T80" fmla="*/ 371 w 844"/>
                <a:gd name="T81" fmla="*/ 577 h 1012"/>
                <a:gd name="T82" fmla="*/ 342 w 844"/>
                <a:gd name="T83" fmla="*/ 641 h 1012"/>
                <a:gd name="T84" fmla="*/ 310 w 844"/>
                <a:gd name="T85" fmla="*/ 702 h 1012"/>
                <a:gd name="T86" fmla="*/ 272 w 844"/>
                <a:gd name="T87" fmla="*/ 760 h 1012"/>
                <a:gd name="T88" fmla="*/ 229 w 844"/>
                <a:gd name="T89" fmla="*/ 818 h 1012"/>
                <a:gd name="T90" fmla="*/ 180 w 844"/>
                <a:gd name="T91" fmla="*/ 870 h 1012"/>
                <a:gd name="T92" fmla="*/ 124 w 844"/>
                <a:gd name="T93" fmla="*/ 919 h 1012"/>
                <a:gd name="T94" fmla="*/ 66 w 844"/>
                <a:gd name="T95" fmla="*/ 968 h 1012"/>
                <a:gd name="T96" fmla="*/ 0 w 844"/>
                <a:gd name="T97" fmla="*/ 1012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4" h="1012">
                  <a:moveTo>
                    <a:pt x="0" y="1012"/>
                  </a:moveTo>
                  <a:lnTo>
                    <a:pt x="0" y="1012"/>
                  </a:lnTo>
                  <a:lnTo>
                    <a:pt x="6" y="1012"/>
                  </a:lnTo>
                  <a:lnTo>
                    <a:pt x="14" y="1012"/>
                  </a:lnTo>
                  <a:lnTo>
                    <a:pt x="23" y="1012"/>
                  </a:lnTo>
                  <a:lnTo>
                    <a:pt x="107" y="1006"/>
                  </a:lnTo>
                  <a:lnTo>
                    <a:pt x="188" y="992"/>
                  </a:lnTo>
                  <a:lnTo>
                    <a:pt x="267" y="971"/>
                  </a:lnTo>
                  <a:lnTo>
                    <a:pt x="342" y="945"/>
                  </a:lnTo>
                  <a:lnTo>
                    <a:pt x="415" y="910"/>
                  </a:lnTo>
                  <a:lnTo>
                    <a:pt x="481" y="870"/>
                  </a:lnTo>
                  <a:lnTo>
                    <a:pt x="545" y="823"/>
                  </a:lnTo>
                  <a:lnTo>
                    <a:pt x="603" y="768"/>
                  </a:lnTo>
                  <a:lnTo>
                    <a:pt x="655" y="710"/>
                  </a:lnTo>
                  <a:lnTo>
                    <a:pt x="705" y="650"/>
                  </a:lnTo>
                  <a:lnTo>
                    <a:pt x="745" y="580"/>
                  </a:lnTo>
                  <a:lnTo>
                    <a:pt x="780" y="508"/>
                  </a:lnTo>
                  <a:lnTo>
                    <a:pt x="806" y="432"/>
                  </a:lnTo>
                  <a:lnTo>
                    <a:pt x="826" y="351"/>
                  </a:lnTo>
                  <a:lnTo>
                    <a:pt x="841" y="267"/>
                  </a:lnTo>
                  <a:lnTo>
                    <a:pt x="844" y="180"/>
                  </a:lnTo>
                  <a:lnTo>
                    <a:pt x="844" y="134"/>
                  </a:lnTo>
                  <a:lnTo>
                    <a:pt x="838" y="90"/>
                  </a:lnTo>
                  <a:lnTo>
                    <a:pt x="832" y="44"/>
                  </a:lnTo>
                  <a:lnTo>
                    <a:pt x="823" y="0"/>
                  </a:lnTo>
                  <a:lnTo>
                    <a:pt x="754" y="0"/>
                  </a:lnTo>
                  <a:lnTo>
                    <a:pt x="696" y="0"/>
                  </a:lnTo>
                  <a:lnTo>
                    <a:pt x="647" y="0"/>
                  </a:lnTo>
                  <a:lnTo>
                    <a:pt x="600" y="0"/>
                  </a:lnTo>
                  <a:lnTo>
                    <a:pt x="554" y="0"/>
                  </a:lnTo>
                  <a:lnTo>
                    <a:pt x="504" y="0"/>
                  </a:lnTo>
                  <a:lnTo>
                    <a:pt x="446" y="0"/>
                  </a:lnTo>
                  <a:lnTo>
                    <a:pt x="377" y="0"/>
                  </a:lnTo>
                  <a:lnTo>
                    <a:pt x="397" y="79"/>
                  </a:lnTo>
                  <a:lnTo>
                    <a:pt x="409" y="154"/>
                  </a:lnTo>
                  <a:lnTo>
                    <a:pt x="417" y="229"/>
                  </a:lnTo>
                  <a:lnTo>
                    <a:pt x="420" y="302"/>
                  </a:lnTo>
                  <a:lnTo>
                    <a:pt x="415" y="374"/>
                  </a:lnTo>
                  <a:lnTo>
                    <a:pt x="406" y="444"/>
                  </a:lnTo>
                  <a:lnTo>
                    <a:pt x="391" y="510"/>
                  </a:lnTo>
                  <a:lnTo>
                    <a:pt x="371" y="577"/>
                  </a:lnTo>
                  <a:lnTo>
                    <a:pt x="342" y="641"/>
                  </a:lnTo>
                  <a:lnTo>
                    <a:pt x="310" y="702"/>
                  </a:lnTo>
                  <a:lnTo>
                    <a:pt x="272" y="760"/>
                  </a:lnTo>
                  <a:lnTo>
                    <a:pt x="229" y="818"/>
                  </a:lnTo>
                  <a:lnTo>
                    <a:pt x="180" y="870"/>
                  </a:lnTo>
                  <a:lnTo>
                    <a:pt x="124" y="919"/>
                  </a:lnTo>
                  <a:lnTo>
                    <a:pt x="66" y="968"/>
                  </a:lnTo>
                  <a:lnTo>
                    <a:pt x="0" y="10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7" name="Rectangle 1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382" y="2126"/>
              <a:ext cx="17" cy="2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8" name="Freeform 17"/>
            <p:cNvSpPr>
              <a:spLocks/>
            </p:cNvSpPr>
            <p:nvPr>
              <p:custDataLst>
                <p:tags r:id="rId36"/>
              </p:custDataLst>
            </p:nvPr>
          </p:nvSpPr>
          <p:spPr bwMode="gray">
            <a:xfrm>
              <a:off x="162" y="2526"/>
              <a:ext cx="488" cy="42"/>
            </a:xfrm>
            <a:custGeom>
              <a:avLst/>
              <a:gdLst>
                <a:gd name="T0" fmla="*/ 871 w 1578"/>
                <a:gd name="T1" fmla="*/ 136 h 136"/>
                <a:gd name="T2" fmla="*/ 1024 w 1578"/>
                <a:gd name="T3" fmla="*/ 134 h 136"/>
                <a:gd name="T4" fmla="*/ 1166 w 1578"/>
                <a:gd name="T5" fmla="*/ 128 h 136"/>
                <a:gd name="T6" fmla="*/ 1291 w 1578"/>
                <a:gd name="T7" fmla="*/ 122 h 136"/>
                <a:gd name="T8" fmla="*/ 1398 w 1578"/>
                <a:gd name="T9" fmla="*/ 113 h 136"/>
                <a:gd name="T10" fmla="*/ 1483 w 1578"/>
                <a:gd name="T11" fmla="*/ 102 h 136"/>
                <a:gd name="T12" fmla="*/ 1543 w 1578"/>
                <a:gd name="T13" fmla="*/ 90 h 136"/>
                <a:gd name="T14" fmla="*/ 1575 w 1578"/>
                <a:gd name="T15" fmla="*/ 76 h 136"/>
                <a:gd name="T16" fmla="*/ 1575 w 1578"/>
                <a:gd name="T17" fmla="*/ 64 h 136"/>
                <a:gd name="T18" fmla="*/ 1543 w 1578"/>
                <a:gd name="T19" fmla="*/ 49 h 136"/>
                <a:gd name="T20" fmla="*/ 1483 w 1578"/>
                <a:gd name="T21" fmla="*/ 38 h 136"/>
                <a:gd name="T22" fmla="*/ 1398 w 1578"/>
                <a:gd name="T23" fmla="*/ 26 h 136"/>
                <a:gd name="T24" fmla="*/ 1291 w 1578"/>
                <a:gd name="T25" fmla="*/ 18 h 136"/>
                <a:gd name="T26" fmla="*/ 1166 w 1578"/>
                <a:gd name="T27" fmla="*/ 9 h 136"/>
                <a:gd name="T28" fmla="*/ 1024 w 1578"/>
                <a:gd name="T29" fmla="*/ 3 h 136"/>
                <a:gd name="T30" fmla="*/ 871 w 1578"/>
                <a:gd name="T31" fmla="*/ 0 h 136"/>
                <a:gd name="T32" fmla="*/ 708 w 1578"/>
                <a:gd name="T33" fmla="*/ 0 h 136"/>
                <a:gd name="T34" fmla="*/ 554 w 1578"/>
                <a:gd name="T35" fmla="*/ 3 h 136"/>
                <a:gd name="T36" fmla="*/ 412 w 1578"/>
                <a:gd name="T37" fmla="*/ 9 h 136"/>
                <a:gd name="T38" fmla="*/ 288 w 1578"/>
                <a:gd name="T39" fmla="*/ 18 h 136"/>
                <a:gd name="T40" fmla="*/ 180 w 1578"/>
                <a:gd name="T41" fmla="*/ 26 h 136"/>
                <a:gd name="T42" fmla="*/ 96 w 1578"/>
                <a:gd name="T43" fmla="*/ 38 h 136"/>
                <a:gd name="T44" fmla="*/ 35 w 1578"/>
                <a:gd name="T45" fmla="*/ 49 h 136"/>
                <a:gd name="T46" fmla="*/ 3 w 1578"/>
                <a:gd name="T47" fmla="*/ 64 h 136"/>
                <a:gd name="T48" fmla="*/ 3 w 1578"/>
                <a:gd name="T49" fmla="*/ 76 h 136"/>
                <a:gd name="T50" fmla="*/ 35 w 1578"/>
                <a:gd name="T51" fmla="*/ 90 h 136"/>
                <a:gd name="T52" fmla="*/ 96 w 1578"/>
                <a:gd name="T53" fmla="*/ 102 h 136"/>
                <a:gd name="T54" fmla="*/ 180 w 1578"/>
                <a:gd name="T55" fmla="*/ 113 h 136"/>
                <a:gd name="T56" fmla="*/ 288 w 1578"/>
                <a:gd name="T57" fmla="*/ 122 h 136"/>
                <a:gd name="T58" fmla="*/ 412 w 1578"/>
                <a:gd name="T59" fmla="*/ 128 h 136"/>
                <a:gd name="T60" fmla="*/ 554 w 1578"/>
                <a:gd name="T61" fmla="*/ 134 h 136"/>
                <a:gd name="T62" fmla="*/ 708 w 1578"/>
                <a:gd name="T6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8" h="136">
                  <a:moveTo>
                    <a:pt x="789" y="136"/>
                  </a:moveTo>
                  <a:lnTo>
                    <a:pt x="871" y="136"/>
                  </a:lnTo>
                  <a:lnTo>
                    <a:pt x="949" y="136"/>
                  </a:lnTo>
                  <a:lnTo>
                    <a:pt x="1024" y="134"/>
                  </a:lnTo>
                  <a:lnTo>
                    <a:pt x="1097" y="131"/>
                  </a:lnTo>
                  <a:lnTo>
                    <a:pt x="1166" y="128"/>
                  </a:lnTo>
                  <a:lnTo>
                    <a:pt x="1230" y="125"/>
                  </a:lnTo>
                  <a:lnTo>
                    <a:pt x="1291" y="122"/>
                  </a:lnTo>
                  <a:lnTo>
                    <a:pt x="1349" y="116"/>
                  </a:lnTo>
                  <a:lnTo>
                    <a:pt x="1398" y="113"/>
                  </a:lnTo>
                  <a:lnTo>
                    <a:pt x="1445" y="107"/>
                  </a:lnTo>
                  <a:lnTo>
                    <a:pt x="1483" y="102"/>
                  </a:lnTo>
                  <a:lnTo>
                    <a:pt x="1517" y="96"/>
                  </a:lnTo>
                  <a:lnTo>
                    <a:pt x="1543" y="90"/>
                  </a:lnTo>
                  <a:lnTo>
                    <a:pt x="1564" y="84"/>
                  </a:lnTo>
                  <a:lnTo>
                    <a:pt x="1575" y="76"/>
                  </a:lnTo>
                  <a:lnTo>
                    <a:pt x="1578" y="70"/>
                  </a:lnTo>
                  <a:lnTo>
                    <a:pt x="1575" y="64"/>
                  </a:lnTo>
                  <a:lnTo>
                    <a:pt x="1564" y="55"/>
                  </a:lnTo>
                  <a:lnTo>
                    <a:pt x="1543" y="49"/>
                  </a:lnTo>
                  <a:lnTo>
                    <a:pt x="1517" y="44"/>
                  </a:lnTo>
                  <a:lnTo>
                    <a:pt x="1483" y="38"/>
                  </a:lnTo>
                  <a:lnTo>
                    <a:pt x="1445" y="32"/>
                  </a:lnTo>
                  <a:lnTo>
                    <a:pt x="1398" y="26"/>
                  </a:lnTo>
                  <a:lnTo>
                    <a:pt x="1349" y="21"/>
                  </a:lnTo>
                  <a:lnTo>
                    <a:pt x="1291" y="18"/>
                  </a:lnTo>
                  <a:lnTo>
                    <a:pt x="1230" y="12"/>
                  </a:lnTo>
                  <a:lnTo>
                    <a:pt x="1166" y="9"/>
                  </a:lnTo>
                  <a:lnTo>
                    <a:pt x="1097" y="6"/>
                  </a:lnTo>
                  <a:lnTo>
                    <a:pt x="1024" y="3"/>
                  </a:lnTo>
                  <a:lnTo>
                    <a:pt x="949" y="0"/>
                  </a:lnTo>
                  <a:lnTo>
                    <a:pt x="871" y="0"/>
                  </a:lnTo>
                  <a:lnTo>
                    <a:pt x="789" y="0"/>
                  </a:lnTo>
                  <a:lnTo>
                    <a:pt x="708" y="0"/>
                  </a:lnTo>
                  <a:lnTo>
                    <a:pt x="630" y="0"/>
                  </a:lnTo>
                  <a:lnTo>
                    <a:pt x="554" y="3"/>
                  </a:lnTo>
                  <a:lnTo>
                    <a:pt x="482" y="6"/>
                  </a:lnTo>
                  <a:lnTo>
                    <a:pt x="412" y="9"/>
                  </a:lnTo>
                  <a:lnTo>
                    <a:pt x="348" y="12"/>
                  </a:lnTo>
                  <a:lnTo>
                    <a:pt x="288" y="18"/>
                  </a:lnTo>
                  <a:lnTo>
                    <a:pt x="232" y="21"/>
                  </a:lnTo>
                  <a:lnTo>
                    <a:pt x="180" y="26"/>
                  </a:lnTo>
                  <a:lnTo>
                    <a:pt x="137" y="32"/>
                  </a:lnTo>
                  <a:lnTo>
                    <a:pt x="96" y="38"/>
                  </a:lnTo>
                  <a:lnTo>
                    <a:pt x="61" y="44"/>
                  </a:lnTo>
                  <a:lnTo>
                    <a:pt x="35" y="49"/>
                  </a:lnTo>
                  <a:lnTo>
                    <a:pt x="18" y="55"/>
                  </a:lnTo>
                  <a:lnTo>
                    <a:pt x="3" y="64"/>
                  </a:lnTo>
                  <a:lnTo>
                    <a:pt x="0" y="70"/>
                  </a:lnTo>
                  <a:lnTo>
                    <a:pt x="3" y="76"/>
                  </a:lnTo>
                  <a:lnTo>
                    <a:pt x="18" y="84"/>
                  </a:lnTo>
                  <a:lnTo>
                    <a:pt x="35" y="90"/>
                  </a:lnTo>
                  <a:lnTo>
                    <a:pt x="61" y="96"/>
                  </a:lnTo>
                  <a:lnTo>
                    <a:pt x="96" y="102"/>
                  </a:lnTo>
                  <a:lnTo>
                    <a:pt x="137" y="107"/>
                  </a:lnTo>
                  <a:lnTo>
                    <a:pt x="180" y="113"/>
                  </a:lnTo>
                  <a:lnTo>
                    <a:pt x="232" y="116"/>
                  </a:lnTo>
                  <a:lnTo>
                    <a:pt x="288" y="122"/>
                  </a:lnTo>
                  <a:lnTo>
                    <a:pt x="348" y="125"/>
                  </a:lnTo>
                  <a:lnTo>
                    <a:pt x="412" y="128"/>
                  </a:lnTo>
                  <a:lnTo>
                    <a:pt x="482" y="131"/>
                  </a:lnTo>
                  <a:lnTo>
                    <a:pt x="554" y="134"/>
                  </a:lnTo>
                  <a:lnTo>
                    <a:pt x="630" y="136"/>
                  </a:lnTo>
                  <a:lnTo>
                    <a:pt x="708" y="136"/>
                  </a:lnTo>
                  <a:lnTo>
                    <a:pt x="789" y="13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69" name="Freeform 18"/>
            <p:cNvSpPr>
              <a:spLocks/>
            </p:cNvSpPr>
            <p:nvPr>
              <p:custDataLst>
                <p:tags r:id="rId37"/>
              </p:custDataLst>
            </p:nvPr>
          </p:nvSpPr>
          <p:spPr bwMode="gray">
            <a:xfrm>
              <a:off x="136" y="2356"/>
              <a:ext cx="547" cy="517"/>
            </a:xfrm>
            <a:custGeom>
              <a:avLst/>
              <a:gdLst>
                <a:gd name="T0" fmla="*/ 1474 w 1770"/>
                <a:gd name="T1" fmla="*/ 202 h 1669"/>
                <a:gd name="T2" fmla="*/ 1390 w 1770"/>
                <a:gd name="T3" fmla="*/ 139 h 1669"/>
                <a:gd name="T4" fmla="*/ 1297 w 1770"/>
                <a:gd name="T5" fmla="*/ 87 h 1669"/>
                <a:gd name="T6" fmla="*/ 1201 w 1770"/>
                <a:gd name="T7" fmla="*/ 46 h 1669"/>
                <a:gd name="T8" fmla="*/ 1100 w 1770"/>
                <a:gd name="T9" fmla="*/ 17 h 1669"/>
                <a:gd name="T10" fmla="*/ 1027 w 1770"/>
                <a:gd name="T11" fmla="*/ 8 h 1669"/>
                <a:gd name="T12" fmla="*/ 1027 w 1770"/>
                <a:gd name="T13" fmla="*/ 34 h 1669"/>
                <a:gd name="T14" fmla="*/ 1056 w 1770"/>
                <a:gd name="T15" fmla="*/ 81 h 1669"/>
                <a:gd name="T16" fmla="*/ 1178 w 1770"/>
                <a:gd name="T17" fmla="*/ 124 h 1669"/>
                <a:gd name="T18" fmla="*/ 1332 w 1770"/>
                <a:gd name="T19" fmla="*/ 197 h 1669"/>
                <a:gd name="T20" fmla="*/ 1468 w 1770"/>
                <a:gd name="T21" fmla="*/ 307 h 1669"/>
                <a:gd name="T22" fmla="*/ 1601 w 1770"/>
                <a:gd name="T23" fmla="*/ 484 h 1669"/>
                <a:gd name="T24" fmla="*/ 1674 w 1770"/>
                <a:gd name="T25" fmla="*/ 684 h 1669"/>
                <a:gd name="T26" fmla="*/ 1685 w 1770"/>
                <a:gd name="T27" fmla="*/ 907 h 1669"/>
                <a:gd name="T28" fmla="*/ 1625 w 1770"/>
                <a:gd name="T29" fmla="*/ 1124 h 1669"/>
                <a:gd name="T30" fmla="*/ 1506 w 1770"/>
                <a:gd name="T31" fmla="*/ 1309 h 1669"/>
                <a:gd name="T32" fmla="*/ 1335 w 1770"/>
                <a:gd name="T33" fmla="*/ 1457 h 1669"/>
                <a:gd name="T34" fmla="*/ 1126 w 1770"/>
                <a:gd name="T35" fmla="*/ 1553 h 1669"/>
                <a:gd name="T36" fmla="*/ 885 w 1770"/>
                <a:gd name="T37" fmla="*/ 1588 h 1669"/>
                <a:gd name="T38" fmla="*/ 760 w 1770"/>
                <a:gd name="T39" fmla="*/ 1579 h 1669"/>
                <a:gd name="T40" fmla="*/ 641 w 1770"/>
                <a:gd name="T41" fmla="*/ 1553 h 1669"/>
                <a:gd name="T42" fmla="*/ 528 w 1770"/>
                <a:gd name="T43" fmla="*/ 1509 h 1669"/>
                <a:gd name="T44" fmla="*/ 424 w 1770"/>
                <a:gd name="T45" fmla="*/ 1451 h 1669"/>
                <a:gd name="T46" fmla="*/ 328 w 1770"/>
                <a:gd name="T47" fmla="*/ 1379 h 1669"/>
                <a:gd name="T48" fmla="*/ 206 w 1770"/>
                <a:gd name="T49" fmla="*/ 1237 h 1669"/>
                <a:gd name="T50" fmla="*/ 113 w 1770"/>
                <a:gd name="T51" fmla="*/ 1040 h 1669"/>
                <a:gd name="T52" fmla="*/ 82 w 1770"/>
                <a:gd name="T53" fmla="*/ 828 h 1669"/>
                <a:gd name="T54" fmla="*/ 113 w 1770"/>
                <a:gd name="T55" fmla="*/ 617 h 1669"/>
                <a:gd name="T56" fmla="*/ 206 w 1770"/>
                <a:gd name="T57" fmla="*/ 420 h 1669"/>
                <a:gd name="T58" fmla="*/ 343 w 1770"/>
                <a:gd name="T59" fmla="*/ 266 h 1669"/>
                <a:gd name="T60" fmla="*/ 488 w 1770"/>
                <a:gd name="T61" fmla="*/ 168 h 1669"/>
                <a:gd name="T62" fmla="*/ 653 w 1770"/>
                <a:gd name="T63" fmla="*/ 101 h 1669"/>
                <a:gd name="T64" fmla="*/ 728 w 1770"/>
                <a:gd name="T65" fmla="*/ 58 h 1669"/>
                <a:gd name="T66" fmla="*/ 754 w 1770"/>
                <a:gd name="T67" fmla="*/ 20 h 1669"/>
                <a:gd name="T68" fmla="*/ 760 w 1770"/>
                <a:gd name="T69" fmla="*/ 0 h 1669"/>
                <a:gd name="T70" fmla="*/ 531 w 1770"/>
                <a:gd name="T71" fmla="*/ 60 h 1669"/>
                <a:gd name="T72" fmla="*/ 331 w 1770"/>
                <a:gd name="T73" fmla="*/ 176 h 1669"/>
                <a:gd name="T74" fmla="*/ 171 w 1770"/>
                <a:gd name="T75" fmla="*/ 336 h 1669"/>
                <a:gd name="T76" fmla="*/ 58 w 1770"/>
                <a:gd name="T77" fmla="*/ 530 h 1669"/>
                <a:gd name="T78" fmla="*/ 3 w 1770"/>
                <a:gd name="T79" fmla="*/ 750 h 1669"/>
                <a:gd name="T80" fmla="*/ 18 w 1770"/>
                <a:gd name="T81" fmla="*/ 988 h 1669"/>
                <a:gd name="T82" fmla="*/ 99 w 1770"/>
                <a:gd name="T83" fmla="*/ 1211 h 1669"/>
                <a:gd name="T84" fmla="*/ 244 w 1770"/>
                <a:gd name="T85" fmla="*/ 1405 h 1669"/>
                <a:gd name="T86" fmla="*/ 345 w 1770"/>
                <a:gd name="T87" fmla="*/ 1492 h 1669"/>
                <a:gd name="T88" fmla="*/ 456 w 1770"/>
                <a:gd name="T89" fmla="*/ 1564 h 1669"/>
                <a:gd name="T90" fmla="*/ 578 w 1770"/>
                <a:gd name="T91" fmla="*/ 1617 h 1669"/>
                <a:gd name="T92" fmla="*/ 705 w 1770"/>
                <a:gd name="T93" fmla="*/ 1651 h 1669"/>
                <a:gd name="T94" fmla="*/ 839 w 1770"/>
                <a:gd name="T95" fmla="*/ 1669 h 1669"/>
                <a:gd name="T96" fmla="*/ 978 w 1770"/>
                <a:gd name="T97" fmla="*/ 1666 h 1669"/>
                <a:gd name="T98" fmla="*/ 1108 w 1770"/>
                <a:gd name="T99" fmla="*/ 1643 h 1669"/>
                <a:gd name="T100" fmla="*/ 1236 w 1770"/>
                <a:gd name="T101" fmla="*/ 1602 h 1669"/>
                <a:gd name="T102" fmla="*/ 1352 w 1770"/>
                <a:gd name="T103" fmla="*/ 1541 h 1669"/>
                <a:gd name="T104" fmla="*/ 1459 w 1770"/>
                <a:gd name="T105" fmla="*/ 1466 h 1669"/>
                <a:gd name="T106" fmla="*/ 1581 w 1770"/>
                <a:gd name="T107" fmla="*/ 1344 h 1669"/>
                <a:gd name="T108" fmla="*/ 1706 w 1770"/>
                <a:gd name="T109" fmla="*/ 1138 h 1669"/>
                <a:gd name="T110" fmla="*/ 1767 w 1770"/>
                <a:gd name="T111" fmla="*/ 910 h 1669"/>
                <a:gd name="T112" fmla="*/ 1752 w 1770"/>
                <a:gd name="T113" fmla="*/ 669 h 1669"/>
                <a:gd name="T114" fmla="*/ 1671 w 1770"/>
                <a:gd name="T115" fmla="*/ 443 h 1669"/>
                <a:gd name="T116" fmla="*/ 1526 w 1770"/>
                <a:gd name="T117" fmla="*/ 249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70" h="1669">
                  <a:moveTo>
                    <a:pt x="1526" y="249"/>
                  </a:moveTo>
                  <a:lnTo>
                    <a:pt x="1500" y="226"/>
                  </a:lnTo>
                  <a:lnTo>
                    <a:pt x="1474" y="202"/>
                  </a:lnTo>
                  <a:lnTo>
                    <a:pt x="1445" y="179"/>
                  </a:lnTo>
                  <a:lnTo>
                    <a:pt x="1419" y="159"/>
                  </a:lnTo>
                  <a:lnTo>
                    <a:pt x="1390" y="139"/>
                  </a:lnTo>
                  <a:lnTo>
                    <a:pt x="1358" y="121"/>
                  </a:lnTo>
                  <a:lnTo>
                    <a:pt x="1329" y="104"/>
                  </a:lnTo>
                  <a:lnTo>
                    <a:pt x="1297" y="87"/>
                  </a:lnTo>
                  <a:lnTo>
                    <a:pt x="1265" y="72"/>
                  </a:lnTo>
                  <a:lnTo>
                    <a:pt x="1233" y="58"/>
                  </a:lnTo>
                  <a:lnTo>
                    <a:pt x="1201" y="46"/>
                  </a:lnTo>
                  <a:lnTo>
                    <a:pt x="1169" y="34"/>
                  </a:lnTo>
                  <a:lnTo>
                    <a:pt x="1134" y="26"/>
                  </a:lnTo>
                  <a:lnTo>
                    <a:pt x="1100" y="17"/>
                  </a:lnTo>
                  <a:lnTo>
                    <a:pt x="1065" y="8"/>
                  </a:lnTo>
                  <a:lnTo>
                    <a:pt x="1030" y="3"/>
                  </a:lnTo>
                  <a:lnTo>
                    <a:pt x="1027" y="8"/>
                  </a:lnTo>
                  <a:lnTo>
                    <a:pt x="1030" y="17"/>
                  </a:lnTo>
                  <a:lnTo>
                    <a:pt x="1030" y="29"/>
                  </a:lnTo>
                  <a:lnTo>
                    <a:pt x="1027" y="34"/>
                  </a:lnTo>
                  <a:lnTo>
                    <a:pt x="1039" y="55"/>
                  </a:lnTo>
                  <a:lnTo>
                    <a:pt x="1047" y="69"/>
                  </a:lnTo>
                  <a:lnTo>
                    <a:pt x="1056" y="81"/>
                  </a:lnTo>
                  <a:lnTo>
                    <a:pt x="1059" y="95"/>
                  </a:lnTo>
                  <a:lnTo>
                    <a:pt x="1120" y="107"/>
                  </a:lnTo>
                  <a:lnTo>
                    <a:pt x="1178" y="124"/>
                  </a:lnTo>
                  <a:lnTo>
                    <a:pt x="1230" y="145"/>
                  </a:lnTo>
                  <a:lnTo>
                    <a:pt x="1282" y="168"/>
                  </a:lnTo>
                  <a:lnTo>
                    <a:pt x="1332" y="197"/>
                  </a:lnTo>
                  <a:lnTo>
                    <a:pt x="1378" y="229"/>
                  </a:lnTo>
                  <a:lnTo>
                    <a:pt x="1424" y="266"/>
                  </a:lnTo>
                  <a:lnTo>
                    <a:pt x="1468" y="307"/>
                  </a:lnTo>
                  <a:lnTo>
                    <a:pt x="1517" y="362"/>
                  </a:lnTo>
                  <a:lnTo>
                    <a:pt x="1564" y="420"/>
                  </a:lnTo>
                  <a:lnTo>
                    <a:pt x="1601" y="484"/>
                  </a:lnTo>
                  <a:lnTo>
                    <a:pt x="1630" y="547"/>
                  </a:lnTo>
                  <a:lnTo>
                    <a:pt x="1656" y="617"/>
                  </a:lnTo>
                  <a:lnTo>
                    <a:pt x="1674" y="684"/>
                  </a:lnTo>
                  <a:lnTo>
                    <a:pt x="1685" y="756"/>
                  </a:lnTo>
                  <a:lnTo>
                    <a:pt x="1688" y="828"/>
                  </a:lnTo>
                  <a:lnTo>
                    <a:pt x="1685" y="907"/>
                  </a:lnTo>
                  <a:lnTo>
                    <a:pt x="1671" y="982"/>
                  </a:lnTo>
                  <a:lnTo>
                    <a:pt x="1654" y="1054"/>
                  </a:lnTo>
                  <a:lnTo>
                    <a:pt x="1625" y="1124"/>
                  </a:lnTo>
                  <a:lnTo>
                    <a:pt x="1593" y="1191"/>
                  </a:lnTo>
                  <a:lnTo>
                    <a:pt x="1552" y="1252"/>
                  </a:lnTo>
                  <a:lnTo>
                    <a:pt x="1506" y="1309"/>
                  </a:lnTo>
                  <a:lnTo>
                    <a:pt x="1453" y="1365"/>
                  </a:lnTo>
                  <a:lnTo>
                    <a:pt x="1398" y="1414"/>
                  </a:lnTo>
                  <a:lnTo>
                    <a:pt x="1335" y="1457"/>
                  </a:lnTo>
                  <a:lnTo>
                    <a:pt x="1268" y="1495"/>
                  </a:lnTo>
                  <a:lnTo>
                    <a:pt x="1198" y="1527"/>
                  </a:lnTo>
                  <a:lnTo>
                    <a:pt x="1126" y="1553"/>
                  </a:lnTo>
                  <a:lnTo>
                    <a:pt x="1047" y="1573"/>
                  </a:lnTo>
                  <a:lnTo>
                    <a:pt x="966" y="1585"/>
                  </a:lnTo>
                  <a:lnTo>
                    <a:pt x="885" y="1588"/>
                  </a:lnTo>
                  <a:lnTo>
                    <a:pt x="844" y="1588"/>
                  </a:lnTo>
                  <a:lnTo>
                    <a:pt x="801" y="1585"/>
                  </a:lnTo>
                  <a:lnTo>
                    <a:pt x="760" y="1579"/>
                  </a:lnTo>
                  <a:lnTo>
                    <a:pt x="720" y="1573"/>
                  </a:lnTo>
                  <a:lnTo>
                    <a:pt x="682" y="1564"/>
                  </a:lnTo>
                  <a:lnTo>
                    <a:pt x="641" y="1553"/>
                  </a:lnTo>
                  <a:lnTo>
                    <a:pt x="604" y="1541"/>
                  </a:lnTo>
                  <a:lnTo>
                    <a:pt x="566" y="1527"/>
                  </a:lnTo>
                  <a:lnTo>
                    <a:pt x="528" y="1509"/>
                  </a:lnTo>
                  <a:lnTo>
                    <a:pt x="493" y="1492"/>
                  </a:lnTo>
                  <a:lnTo>
                    <a:pt x="459" y="1475"/>
                  </a:lnTo>
                  <a:lnTo>
                    <a:pt x="424" y="1451"/>
                  </a:lnTo>
                  <a:lnTo>
                    <a:pt x="392" y="1428"/>
                  </a:lnTo>
                  <a:lnTo>
                    <a:pt x="360" y="1405"/>
                  </a:lnTo>
                  <a:lnTo>
                    <a:pt x="328" y="1379"/>
                  </a:lnTo>
                  <a:lnTo>
                    <a:pt x="299" y="1350"/>
                  </a:lnTo>
                  <a:lnTo>
                    <a:pt x="250" y="1295"/>
                  </a:lnTo>
                  <a:lnTo>
                    <a:pt x="206" y="1237"/>
                  </a:lnTo>
                  <a:lnTo>
                    <a:pt x="169" y="1173"/>
                  </a:lnTo>
                  <a:lnTo>
                    <a:pt x="137" y="1110"/>
                  </a:lnTo>
                  <a:lnTo>
                    <a:pt x="113" y="1040"/>
                  </a:lnTo>
                  <a:lnTo>
                    <a:pt x="96" y="970"/>
                  </a:lnTo>
                  <a:lnTo>
                    <a:pt x="84" y="901"/>
                  </a:lnTo>
                  <a:lnTo>
                    <a:pt x="82" y="828"/>
                  </a:lnTo>
                  <a:lnTo>
                    <a:pt x="84" y="756"/>
                  </a:lnTo>
                  <a:lnTo>
                    <a:pt x="96" y="684"/>
                  </a:lnTo>
                  <a:lnTo>
                    <a:pt x="113" y="617"/>
                  </a:lnTo>
                  <a:lnTo>
                    <a:pt x="137" y="547"/>
                  </a:lnTo>
                  <a:lnTo>
                    <a:pt x="169" y="484"/>
                  </a:lnTo>
                  <a:lnTo>
                    <a:pt x="206" y="420"/>
                  </a:lnTo>
                  <a:lnTo>
                    <a:pt x="250" y="362"/>
                  </a:lnTo>
                  <a:lnTo>
                    <a:pt x="299" y="307"/>
                  </a:lnTo>
                  <a:lnTo>
                    <a:pt x="343" y="266"/>
                  </a:lnTo>
                  <a:lnTo>
                    <a:pt x="389" y="229"/>
                  </a:lnTo>
                  <a:lnTo>
                    <a:pt x="438" y="197"/>
                  </a:lnTo>
                  <a:lnTo>
                    <a:pt x="488" y="168"/>
                  </a:lnTo>
                  <a:lnTo>
                    <a:pt x="543" y="142"/>
                  </a:lnTo>
                  <a:lnTo>
                    <a:pt x="598" y="118"/>
                  </a:lnTo>
                  <a:lnTo>
                    <a:pt x="653" y="101"/>
                  </a:lnTo>
                  <a:lnTo>
                    <a:pt x="711" y="89"/>
                  </a:lnTo>
                  <a:lnTo>
                    <a:pt x="717" y="72"/>
                  </a:lnTo>
                  <a:lnTo>
                    <a:pt x="728" y="58"/>
                  </a:lnTo>
                  <a:lnTo>
                    <a:pt x="740" y="43"/>
                  </a:lnTo>
                  <a:lnTo>
                    <a:pt x="752" y="29"/>
                  </a:lnTo>
                  <a:lnTo>
                    <a:pt x="754" y="20"/>
                  </a:lnTo>
                  <a:lnTo>
                    <a:pt x="757" y="14"/>
                  </a:lnTo>
                  <a:lnTo>
                    <a:pt x="757" y="5"/>
                  </a:lnTo>
                  <a:lnTo>
                    <a:pt x="760" y="0"/>
                  </a:lnTo>
                  <a:lnTo>
                    <a:pt x="682" y="14"/>
                  </a:lnTo>
                  <a:lnTo>
                    <a:pt x="604" y="34"/>
                  </a:lnTo>
                  <a:lnTo>
                    <a:pt x="531" y="60"/>
                  </a:lnTo>
                  <a:lnTo>
                    <a:pt x="461" y="95"/>
                  </a:lnTo>
                  <a:lnTo>
                    <a:pt x="395" y="133"/>
                  </a:lnTo>
                  <a:lnTo>
                    <a:pt x="331" y="176"/>
                  </a:lnTo>
                  <a:lnTo>
                    <a:pt x="273" y="223"/>
                  </a:lnTo>
                  <a:lnTo>
                    <a:pt x="221" y="278"/>
                  </a:lnTo>
                  <a:lnTo>
                    <a:pt x="171" y="336"/>
                  </a:lnTo>
                  <a:lnTo>
                    <a:pt x="128" y="397"/>
                  </a:lnTo>
                  <a:lnTo>
                    <a:pt x="90" y="460"/>
                  </a:lnTo>
                  <a:lnTo>
                    <a:pt x="58" y="530"/>
                  </a:lnTo>
                  <a:lnTo>
                    <a:pt x="32" y="599"/>
                  </a:lnTo>
                  <a:lnTo>
                    <a:pt x="15" y="675"/>
                  </a:lnTo>
                  <a:lnTo>
                    <a:pt x="3" y="750"/>
                  </a:lnTo>
                  <a:lnTo>
                    <a:pt x="0" y="828"/>
                  </a:lnTo>
                  <a:lnTo>
                    <a:pt x="3" y="910"/>
                  </a:lnTo>
                  <a:lnTo>
                    <a:pt x="18" y="988"/>
                  </a:lnTo>
                  <a:lnTo>
                    <a:pt x="35" y="1063"/>
                  </a:lnTo>
                  <a:lnTo>
                    <a:pt x="64" y="1138"/>
                  </a:lnTo>
                  <a:lnTo>
                    <a:pt x="99" y="1211"/>
                  </a:lnTo>
                  <a:lnTo>
                    <a:pt x="140" y="1280"/>
                  </a:lnTo>
                  <a:lnTo>
                    <a:pt x="189" y="1344"/>
                  </a:lnTo>
                  <a:lnTo>
                    <a:pt x="244" y="1405"/>
                  </a:lnTo>
                  <a:lnTo>
                    <a:pt x="276" y="1437"/>
                  </a:lnTo>
                  <a:lnTo>
                    <a:pt x="311" y="1466"/>
                  </a:lnTo>
                  <a:lnTo>
                    <a:pt x="345" y="1492"/>
                  </a:lnTo>
                  <a:lnTo>
                    <a:pt x="380" y="1518"/>
                  </a:lnTo>
                  <a:lnTo>
                    <a:pt x="418" y="1541"/>
                  </a:lnTo>
                  <a:lnTo>
                    <a:pt x="456" y="1564"/>
                  </a:lnTo>
                  <a:lnTo>
                    <a:pt x="496" y="1585"/>
                  </a:lnTo>
                  <a:lnTo>
                    <a:pt x="537" y="1602"/>
                  </a:lnTo>
                  <a:lnTo>
                    <a:pt x="578" y="1617"/>
                  </a:lnTo>
                  <a:lnTo>
                    <a:pt x="618" y="1631"/>
                  </a:lnTo>
                  <a:lnTo>
                    <a:pt x="662" y="1643"/>
                  </a:lnTo>
                  <a:lnTo>
                    <a:pt x="705" y="1651"/>
                  </a:lnTo>
                  <a:lnTo>
                    <a:pt x="749" y="1660"/>
                  </a:lnTo>
                  <a:lnTo>
                    <a:pt x="795" y="1666"/>
                  </a:lnTo>
                  <a:lnTo>
                    <a:pt x="839" y="1669"/>
                  </a:lnTo>
                  <a:lnTo>
                    <a:pt x="885" y="1669"/>
                  </a:lnTo>
                  <a:lnTo>
                    <a:pt x="931" y="1669"/>
                  </a:lnTo>
                  <a:lnTo>
                    <a:pt x="978" y="1666"/>
                  </a:lnTo>
                  <a:lnTo>
                    <a:pt x="1021" y="1660"/>
                  </a:lnTo>
                  <a:lnTo>
                    <a:pt x="1065" y="1651"/>
                  </a:lnTo>
                  <a:lnTo>
                    <a:pt x="1108" y="1643"/>
                  </a:lnTo>
                  <a:lnTo>
                    <a:pt x="1152" y="1631"/>
                  </a:lnTo>
                  <a:lnTo>
                    <a:pt x="1192" y="1617"/>
                  </a:lnTo>
                  <a:lnTo>
                    <a:pt x="1236" y="1602"/>
                  </a:lnTo>
                  <a:lnTo>
                    <a:pt x="1274" y="1585"/>
                  </a:lnTo>
                  <a:lnTo>
                    <a:pt x="1314" y="1564"/>
                  </a:lnTo>
                  <a:lnTo>
                    <a:pt x="1352" y="1541"/>
                  </a:lnTo>
                  <a:lnTo>
                    <a:pt x="1390" y="1518"/>
                  </a:lnTo>
                  <a:lnTo>
                    <a:pt x="1424" y="1492"/>
                  </a:lnTo>
                  <a:lnTo>
                    <a:pt x="1459" y="1466"/>
                  </a:lnTo>
                  <a:lnTo>
                    <a:pt x="1494" y="1437"/>
                  </a:lnTo>
                  <a:lnTo>
                    <a:pt x="1526" y="1405"/>
                  </a:lnTo>
                  <a:lnTo>
                    <a:pt x="1581" y="1344"/>
                  </a:lnTo>
                  <a:lnTo>
                    <a:pt x="1630" y="1280"/>
                  </a:lnTo>
                  <a:lnTo>
                    <a:pt x="1671" y="1211"/>
                  </a:lnTo>
                  <a:lnTo>
                    <a:pt x="1706" y="1138"/>
                  </a:lnTo>
                  <a:lnTo>
                    <a:pt x="1735" y="1063"/>
                  </a:lnTo>
                  <a:lnTo>
                    <a:pt x="1752" y="988"/>
                  </a:lnTo>
                  <a:lnTo>
                    <a:pt x="1767" y="910"/>
                  </a:lnTo>
                  <a:lnTo>
                    <a:pt x="1770" y="828"/>
                  </a:lnTo>
                  <a:lnTo>
                    <a:pt x="1767" y="747"/>
                  </a:lnTo>
                  <a:lnTo>
                    <a:pt x="1752" y="669"/>
                  </a:lnTo>
                  <a:lnTo>
                    <a:pt x="1735" y="591"/>
                  </a:lnTo>
                  <a:lnTo>
                    <a:pt x="1706" y="515"/>
                  </a:lnTo>
                  <a:lnTo>
                    <a:pt x="1671" y="443"/>
                  </a:lnTo>
                  <a:lnTo>
                    <a:pt x="1630" y="373"/>
                  </a:lnTo>
                  <a:lnTo>
                    <a:pt x="1581" y="310"/>
                  </a:lnTo>
                  <a:lnTo>
                    <a:pt x="1526" y="24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0" name="Freeform 19"/>
            <p:cNvSpPr>
              <a:spLocks/>
            </p:cNvSpPr>
            <p:nvPr>
              <p:custDataLst>
                <p:tags r:id="rId38"/>
              </p:custDataLst>
            </p:nvPr>
          </p:nvSpPr>
          <p:spPr bwMode="gray">
            <a:xfrm>
              <a:off x="346" y="2076"/>
              <a:ext cx="24" cy="287"/>
            </a:xfrm>
            <a:custGeom>
              <a:avLst/>
              <a:gdLst>
                <a:gd name="T0" fmla="*/ 78 w 78"/>
                <a:gd name="T1" fmla="*/ 0 h 925"/>
                <a:gd name="T2" fmla="*/ 58 w 78"/>
                <a:gd name="T3" fmla="*/ 0 h 925"/>
                <a:gd name="T4" fmla="*/ 41 w 78"/>
                <a:gd name="T5" fmla="*/ 0 h 925"/>
                <a:gd name="T6" fmla="*/ 20 w 78"/>
                <a:gd name="T7" fmla="*/ 0 h 925"/>
                <a:gd name="T8" fmla="*/ 0 w 78"/>
                <a:gd name="T9" fmla="*/ 0 h 925"/>
                <a:gd name="T10" fmla="*/ 0 w 78"/>
                <a:gd name="T11" fmla="*/ 925 h 925"/>
                <a:gd name="T12" fmla="*/ 20 w 78"/>
                <a:gd name="T13" fmla="*/ 925 h 925"/>
                <a:gd name="T14" fmla="*/ 41 w 78"/>
                <a:gd name="T15" fmla="*/ 925 h 925"/>
                <a:gd name="T16" fmla="*/ 58 w 78"/>
                <a:gd name="T17" fmla="*/ 925 h 925"/>
                <a:gd name="T18" fmla="*/ 78 w 78"/>
                <a:gd name="T19" fmla="*/ 925 h 925"/>
                <a:gd name="T20" fmla="*/ 78 w 78"/>
                <a:gd name="T21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925">
                  <a:moveTo>
                    <a:pt x="78" y="0"/>
                  </a:moveTo>
                  <a:lnTo>
                    <a:pt x="58" y="0"/>
                  </a:lnTo>
                  <a:lnTo>
                    <a:pt x="41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925"/>
                  </a:lnTo>
                  <a:lnTo>
                    <a:pt x="20" y="925"/>
                  </a:lnTo>
                  <a:lnTo>
                    <a:pt x="41" y="925"/>
                  </a:lnTo>
                  <a:lnTo>
                    <a:pt x="58" y="925"/>
                  </a:lnTo>
                  <a:lnTo>
                    <a:pt x="78" y="92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1" name="Freeform 20"/>
            <p:cNvSpPr>
              <a:spLocks/>
            </p:cNvSpPr>
            <p:nvPr>
              <p:custDataLst>
                <p:tags r:id="rId39"/>
              </p:custDataLst>
            </p:nvPr>
          </p:nvSpPr>
          <p:spPr bwMode="gray">
            <a:xfrm>
              <a:off x="453" y="2076"/>
              <a:ext cx="25" cy="287"/>
            </a:xfrm>
            <a:custGeom>
              <a:avLst/>
              <a:gdLst>
                <a:gd name="T0" fmla="*/ 0 w 81"/>
                <a:gd name="T1" fmla="*/ 0 h 925"/>
                <a:gd name="T2" fmla="*/ 0 w 81"/>
                <a:gd name="T3" fmla="*/ 925 h 925"/>
                <a:gd name="T4" fmla="*/ 20 w 81"/>
                <a:gd name="T5" fmla="*/ 925 h 925"/>
                <a:gd name="T6" fmla="*/ 41 w 81"/>
                <a:gd name="T7" fmla="*/ 925 h 925"/>
                <a:gd name="T8" fmla="*/ 61 w 81"/>
                <a:gd name="T9" fmla="*/ 925 h 925"/>
                <a:gd name="T10" fmla="*/ 81 w 81"/>
                <a:gd name="T11" fmla="*/ 925 h 925"/>
                <a:gd name="T12" fmla="*/ 81 w 81"/>
                <a:gd name="T13" fmla="*/ 0 h 925"/>
                <a:gd name="T14" fmla="*/ 61 w 81"/>
                <a:gd name="T15" fmla="*/ 0 h 925"/>
                <a:gd name="T16" fmla="*/ 41 w 81"/>
                <a:gd name="T17" fmla="*/ 0 h 925"/>
                <a:gd name="T18" fmla="*/ 20 w 81"/>
                <a:gd name="T19" fmla="*/ 0 h 925"/>
                <a:gd name="T20" fmla="*/ 0 w 81"/>
                <a:gd name="T21" fmla="*/ 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925">
                  <a:moveTo>
                    <a:pt x="0" y="0"/>
                  </a:moveTo>
                  <a:lnTo>
                    <a:pt x="0" y="925"/>
                  </a:lnTo>
                  <a:lnTo>
                    <a:pt x="20" y="925"/>
                  </a:lnTo>
                  <a:lnTo>
                    <a:pt x="41" y="925"/>
                  </a:lnTo>
                  <a:lnTo>
                    <a:pt x="61" y="925"/>
                  </a:lnTo>
                  <a:lnTo>
                    <a:pt x="81" y="925"/>
                  </a:lnTo>
                  <a:lnTo>
                    <a:pt x="81" y="0"/>
                  </a:lnTo>
                  <a:lnTo>
                    <a:pt x="61" y="0"/>
                  </a:lnTo>
                  <a:lnTo>
                    <a:pt x="41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72" name="Freeform 21"/>
            <p:cNvSpPr>
              <a:spLocks/>
            </p:cNvSpPr>
            <p:nvPr>
              <p:custDataLst>
                <p:tags r:id="rId40"/>
              </p:custDataLst>
            </p:nvPr>
          </p:nvSpPr>
          <p:spPr bwMode="gray">
            <a:xfrm>
              <a:off x="328" y="2025"/>
              <a:ext cx="170" cy="79"/>
            </a:xfrm>
            <a:custGeom>
              <a:avLst/>
              <a:gdLst>
                <a:gd name="T0" fmla="*/ 516 w 551"/>
                <a:gd name="T1" fmla="*/ 61 h 255"/>
                <a:gd name="T2" fmla="*/ 493 w 551"/>
                <a:gd name="T3" fmla="*/ 47 h 255"/>
                <a:gd name="T4" fmla="*/ 464 w 551"/>
                <a:gd name="T5" fmla="*/ 32 h 255"/>
                <a:gd name="T6" fmla="*/ 432 w 551"/>
                <a:gd name="T7" fmla="*/ 23 h 255"/>
                <a:gd name="T8" fmla="*/ 403 w 551"/>
                <a:gd name="T9" fmla="*/ 35 h 255"/>
                <a:gd name="T10" fmla="*/ 377 w 551"/>
                <a:gd name="T11" fmla="*/ 70 h 255"/>
                <a:gd name="T12" fmla="*/ 386 w 551"/>
                <a:gd name="T13" fmla="*/ 93 h 255"/>
                <a:gd name="T14" fmla="*/ 423 w 551"/>
                <a:gd name="T15" fmla="*/ 102 h 255"/>
                <a:gd name="T16" fmla="*/ 450 w 551"/>
                <a:gd name="T17" fmla="*/ 113 h 255"/>
                <a:gd name="T18" fmla="*/ 464 w 551"/>
                <a:gd name="T19" fmla="*/ 122 h 255"/>
                <a:gd name="T20" fmla="*/ 461 w 551"/>
                <a:gd name="T21" fmla="*/ 134 h 255"/>
                <a:gd name="T22" fmla="*/ 432 w 551"/>
                <a:gd name="T23" fmla="*/ 148 h 255"/>
                <a:gd name="T24" fmla="*/ 386 w 551"/>
                <a:gd name="T25" fmla="*/ 163 h 255"/>
                <a:gd name="T26" fmla="*/ 316 w 551"/>
                <a:gd name="T27" fmla="*/ 174 h 255"/>
                <a:gd name="T28" fmla="*/ 235 w 551"/>
                <a:gd name="T29" fmla="*/ 174 h 255"/>
                <a:gd name="T30" fmla="*/ 165 w 551"/>
                <a:gd name="T31" fmla="*/ 163 h 255"/>
                <a:gd name="T32" fmla="*/ 116 w 551"/>
                <a:gd name="T33" fmla="*/ 148 h 255"/>
                <a:gd name="T34" fmla="*/ 87 w 551"/>
                <a:gd name="T35" fmla="*/ 134 h 255"/>
                <a:gd name="T36" fmla="*/ 87 w 551"/>
                <a:gd name="T37" fmla="*/ 122 h 255"/>
                <a:gd name="T38" fmla="*/ 116 w 551"/>
                <a:gd name="T39" fmla="*/ 108 h 255"/>
                <a:gd name="T40" fmla="*/ 165 w 551"/>
                <a:gd name="T41" fmla="*/ 93 h 255"/>
                <a:gd name="T42" fmla="*/ 235 w 551"/>
                <a:gd name="T43" fmla="*/ 81 h 255"/>
                <a:gd name="T44" fmla="*/ 287 w 551"/>
                <a:gd name="T45" fmla="*/ 81 h 255"/>
                <a:gd name="T46" fmla="*/ 313 w 551"/>
                <a:gd name="T47" fmla="*/ 81 h 255"/>
                <a:gd name="T48" fmla="*/ 334 w 551"/>
                <a:gd name="T49" fmla="*/ 84 h 255"/>
                <a:gd name="T50" fmla="*/ 354 w 551"/>
                <a:gd name="T51" fmla="*/ 87 h 255"/>
                <a:gd name="T52" fmla="*/ 377 w 551"/>
                <a:gd name="T53" fmla="*/ 70 h 255"/>
                <a:gd name="T54" fmla="*/ 403 w 551"/>
                <a:gd name="T55" fmla="*/ 35 h 255"/>
                <a:gd name="T56" fmla="*/ 400 w 551"/>
                <a:gd name="T57" fmla="*/ 15 h 255"/>
                <a:gd name="T58" fmla="*/ 365 w 551"/>
                <a:gd name="T59" fmla="*/ 6 h 255"/>
                <a:gd name="T60" fmla="*/ 331 w 551"/>
                <a:gd name="T61" fmla="*/ 3 h 255"/>
                <a:gd name="T62" fmla="*/ 296 w 551"/>
                <a:gd name="T63" fmla="*/ 0 h 255"/>
                <a:gd name="T64" fmla="*/ 226 w 551"/>
                <a:gd name="T65" fmla="*/ 3 h 255"/>
                <a:gd name="T66" fmla="*/ 131 w 551"/>
                <a:gd name="T67" fmla="*/ 18 h 255"/>
                <a:gd name="T68" fmla="*/ 52 w 551"/>
                <a:gd name="T69" fmla="*/ 50 h 255"/>
                <a:gd name="T70" fmla="*/ 6 w 551"/>
                <a:gd name="T71" fmla="*/ 96 h 255"/>
                <a:gd name="T72" fmla="*/ 0 w 551"/>
                <a:gd name="T73" fmla="*/ 139 h 255"/>
                <a:gd name="T74" fmla="*/ 12 w 551"/>
                <a:gd name="T75" fmla="*/ 171 h 255"/>
                <a:gd name="T76" fmla="*/ 44 w 551"/>
                <a:gd name="T77" fmla="*/ 200 h 255"/>
                <a:gd name="T78" fmla="*/ 96 w 551"/>
                <a:gd name="T79" fmla="*/ 226 h 255"/>
                <a:gd name="T80" fmla="*/ 160 w 551"/>
                <a:gd name="T81" fmla="*/ 244 h 255"/>
                <a:gd name="T82" fmla="*/ 235 w 551"/>
                <a:gd name="T83" fmla="*/ 255 h 255"/>
                <a:gd name="T84" fmla="*/ 316 w 551"/>
                <a:gd name="T85" fmla="*/ 255 h 255"/>
                <a:gd name="T86" fmla="*/ 392 w 551"/>
                <a:gd name="T87" fmla="*/ 244 h 255"/>
                <a:gd name="T88" fmla="*/ 455 w 551"/>
                <a:gd name="T89" fmla="*/ 226 h 255"/>
                <a:gd name="T90" fmla="*/ 508 w 551"/>
                <a:gd name="T91" fmla="*/ 200 h 255"/>
                <a:gd name="T92" fmla="*/ 537 w 551"/>
                <a:gd name="T93" fmla="*/ 171 h 255"/>
                <a:gd name="T94" fmla="*/ 551 w 551"/>
                <a:gd name="T95" fmla="*/ 139 h 255"/>
                <a:gd name="T96" fmla="*/ 551 w 551"/>
                <a:gd name="T97" fmla="*/ 116 h 255"/>
                <a:gd name="T98" fmla="*/ 537 w 551"/>
                <a:gd name="T99" fmla="*/ 8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1" h="255">
                  <a:moveTo>
                    <a:pt x="525" y="70"/>
                  </a:moveTo>
                  <a:lnTo>
                    <a:pt x="516" y="61"/>
                  </a:lnTo>
                  <a:lnTo>
                    <a:pt x="505" y="52"/>
                  </a:lnTo>
                  <a:lnTo>
                    <a:pt x="493" y="47"/>
                  </a:lnTo>
                  <a:lnTo>
                    <a:pt x="479" y="38"/>
                  </a:lnTo>
                  <a:lnTo>
                    <a:pt x="464" y="32"/>
                  </a:lnTo>
                  <a:lnTo>
                    <a:pt x="450" y="26"/>
                  </a:lnTo>
                  <a:lnTo>
                    <a:pt x="432" y="23"/>
                  </a:lnTo>
                  <a:lnTo>
                    <a:pt x="415" y="18"/>
                  </a:lnTo>
                  <a:lnTo>
                    <a:pt x="403" y="35"/>
                  </a:lnTo>
                  <a:lnTo>
                    <a:pt x="392" y="52"/>
                  </a:lnTo>
                  <a:lnTo>
                    <a:pt x="377" y="70"/>
                  </a:lnTo>
                  <a:lnTo>
                    <a:pt x="363" y="87"/>
                  </a:lnTo>
                  <a:lnTo>
                    <a:pt x="386" y="93"/>
                  </a:lnTo>
                  <a:lnTo>
                    <a:pt x="406" y="96"/>
                  </a:lnTo>
                  <a:lnTo>
                    <a:pt x="423" y="102"/>
                  </a:lnTo>
                  <a:lnTo>
                    <a:pt x="438" y="108"/>
                  </a:lnTo>
                  <a:lnTo>
                    <a:pt x="450" y="113"/>
                  </a:lnTo>
                  <a:lnTo>
                    <a:pt x="458" y="119"/>
                  </a:lnTo>
                  <a:lnTo>
                    <a:pt x="464" y="122"/>
                  </a:lnTo>
                  <a:lnTo>
                    <a:pt x="467" y="128"/>
                  </a:lnTo>
                  <a:lnTo>
                    <a:pt x="461" y="134"/>
                  </a:lnTo>
                  <a:lnTo>
                    <a:pt x="450" y="142"/>
                  </a:lnTo>
                  <a:lnTo>
                    <a:pt x="432" y="148"/>
                  </a:lnTo>
                  <a:lnTo>
                    <a:pt x="412" y="157"/>
                  </a:lnTo>
                  <a:lnTo>
                    <a:pt x="386" y="163"/>
                  </a:lnTo>
                  <a:lnTo>
                    <a:pt x="354" y="168"/>
                  </a:lnTo>
                  <a:lnTo>
                    <a:pt x="316" y="174"/>
                  </a:lnTo>
                  <a:lnTo>
                    <a:pt x="276" y="174"/>
                  </a:lnTo>
                  <a:lnTo>
                    <a:pt x="235" y="174"/>
                  </a:lnTo>
                  <a:lnTo>
                    <a:pt x="197" y="168"/>
                  </a:lnTo>
                  <a:lnTo>
                    <a:pt x="165" y="163"/>
                  </a:lnTo>
                  <a:lnTo>
                    <a:pt x="139" y="157"/>
                  </a:lnTo>
                  <a:lnTo>
                    <a:pt x="116" y="148"/>
                  </a:lnTo>
                  <a:lnTo>
                    <a:pt x="99" y="142"/>
                  </a:lnTo>
                  <a:lnTo>
                    <a:pt x="87" y="134"/>
                  </a:lnTo>
                  <a:lnTo>
                    <a:pt x="81" y="128"/>
                  </a:lnTo>
                  <a:lnTo>
                    <a:pt x="87" y="122"/>
                  </a:lnTo>
                  <a:lnTo>
                    <a:pt x="99" y="113"/>
                  </a:lnTo>
                  <a:lnTo>
                    <a:pt x="116" y="108"/>
                  </a:lnTo>
                  <a:lnTo>
                    <a:pt x="139" y="99"/>
                  </a:lnTo>
                  <a:lnTo>
                    <a:pt x="165" y="93"/>
                  </a:lnTo>
                  <a:lnTo>
                    <a:pt x="197" y="87"/>
                  </a:lnTo>
                  <a:lnTo>
                    <a:pt x="235" y="81"/>
                  </a:lnTo>
                  <a:lnTo>
                    <a:pt x="276" y="81"/>
                  </a:lnTo>
                  <a:lnTo>
                    <a:pt x="287" y="81"/>
                  </a:lnTo>
                  <a:lnTo>
                    <a:pt x="302" y="81"/>
                  </a:lnTo>
                  <a:lnTo>
                    <a:pt x="313" y="81"/>
                  </a:lnTo>
                  <a:lnTo>
                    <a:pt x="325" y="84"/>
                  </a:lnTo>
                  <a:lnTo>
                    <a:pt x="334" y="84"/>
                  </a:lnTo>
                  <a:lnTo>
                    <a:pt x="345" y="84"/>
                  </a:lnTo>
                  <a:lnTo>
                    <a:pt x="354" y="87"/>
                  </a:lnTo>
                  <a:lnTo>
                    <a:pt x="363" y="87"/>
                  </a:lnTo>
                  <a:lnTo>
                    <a:pt x="377" y="70"/>
                  </a:lnTo>
                  <a:lnTo>
                    <a:pt x="392" y="52"/>
                  </a:lnTo>
                  <a:lnTo>
                    <a:pt x="403" y="35"/>
                  </a:lnTo>
                  <a:lnTo>
                    <a:pt x="415" y="18"/>
                  </a:lnTo>
                  <a:lnTo>
                    <a:pt x="400" y="15"/>
                  </a:lnTo>
                  <a:lnTo>
                    <a:pt x="383" y="9"/>
                  </a:lnTo>
                  <a:lnTo>
                    <a:pt x="365" y="6"/>
                  </a:lnTo>
                  <a:lnTo>
                    <a:pt x="351" y="3"/>
                  </a:lnTo>
                  <a:lnTo>
                    <a:pt x="331" y="3"/>
                  </a:lnTo>
                  <a:lnTo>
                    <a:pt x="313" y="0"/>
                  </a:lnTo>
                  <a:lnTo>
                    <a:pt x="296" y="0"/>
                  </a:lnTo>
                  <a:lnTo>
                    <a:pt x="276" y="0"/>
                  </a:lnTo>
                  <a:lnTo>
                    <a:pt x="226" y="3"/>
                  </a:lnTo>
                  <a:lnTo>
                    <a:pt x="177" y="9"/>
                  </a:lnTo>
                  <a:lnTo>
                    <a:pt x="131" y="18"/>
                  </a:lnTo>
                  <a:lnTo>
                    <a:pt x="87" y="32"/>
                  </a:lnTo>
                  <a:lnTo>
                    <a:pt x="52" y="50"/>
                  </a:lnTo>
                  <a:lnTo>
                    <a:pt x="23" y="70"/>
                  </a:lnTo>
                  <a:lnTo>
                    <a:pt x="6" y="96"/>
                  </a:lnTo>
                  <a:lnTo>
                    <a:pt x="0" y="128"/>
                  </a:lnTo>
                  <a:lnTo>
                    <a:pt x="0" y="139"/>
                  </a:lnTo>
                  <a:lnTo>
                    <a:pt x="6" y="154"/>
                  </a:lnTo>
                  <a:lnTo>
                    <a:pt x="12" y="171"/>
                  </a:lnTo>
                  <a:lnTo>
                    <a:pt x="26" y="186"/>
                  </a:lnTo>
                  <a:lnTo>
                    <a:pt x="44" y="200"/>
                  </a:lnTo>
                  <a:lnTo>
                    <a:pt x="67" y="215"/>
                  </a:lnTo>
                  <a:lnTo>
                    <a:pt x="96" y="226"/>
                  </a:lnTo>
                  <a:lnTo>
                    <a:pt x="125" y="238"/>
                  </a:lnTo>
                  <a:lnTo>
                    <a:pt x="160" y="244"/>
                  </a:lnTo>
                  <a:lnTo>
                    <a:pt x="194" y="250"/>
                  </a:lnTo>
                  <a:lnTo>
                    <a:pt x="235" y="255"/>
                  </a:lnTo>
                  <a:lnTo>
                    <a:pt x="276" y="255"/>
                  </a:lnTo>
                  <a:lnTo>
                    <a:pt x="316" y="255"/>
                  </a:lnTo>
                  <a:lnTo>
                    <a:pt x="354" y="250"/>
                  </a:lnTo>
                  <a:lnTo>
                    <a:pt x="392" y="244"/>
                  </a:lnTo>
                  <a:lnTo>
                    <a:pt x="426" y="238"/>
                  </a:lnTo>
                  <a:lnTo>
                    <a:pt x="455" y="226"/>
                  </a:lnTo>
                  <a:lnTo>
                    <a:pt x="484" y="215"/>
                  </a:lnTo>
                  <a:lnTo>
                    <a:pt x="508" y="200"/>
                  </a:lnTo>
                  <a:lnTo>
                    <a:pt x="525" y="186"/>
                  </a:lnTo>
                  <a:lnTo>
                    <a:pt x="537" y="171"/>
                  </a:lnTo>
                  <a:lnTo>
                    <a:pt x="545" y="154"/>
                  </a:lnTo>
                  <a:lnTo>
                    <a:pt x="551" y="139"/>
                  </a:lnTo>
                  <a:lnTo>
                    <a:pt x="551" y="128"/>
                  </a:lnTo>
                  <a:lnTo>
                    <a:pt x="551" y="116"/>
                  </a:lnTo>
                  <a:lnTo>
                    <a:pt x="545" y="102"/>
                  </a:lnTo>
                  <a:lnTo>
                    <a:pt x="537" y="84"/>
                  </a:lnTo>
                  <a:lnTo>
                    <a:pt x="525" y="7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008057" y="1544638"/>
            <a:ext cx="418655" cy="296275"/>
            <a:chOff x="8977712" y="1303811"/>
            <a:chExt cx="674247" cy="477154"/>
          </a:xfrm>
        </p:grpSpPr>
        <p:grpSp>
          <p:nvGrpSpPr>
            <p:cNvPr id="78" name="Group 14"/>
            <p:cNvGrpSpPr>
              <a:grpSpLocks/>
            </p:cNvGrpSpPr>
            <p:nvPr/>
          </p:nvGrpSpPr>
          <p:grpSpPr bwMode="gray">
            <a:xfrm flipH="1">
              <a:off x="8977712" y="1303811"/>
              <a:ext cx="407400" cy="410941"/>
              <a:chOff x="3321" y="1251"/>
              <a:chExt cx="111" cy="112"/>
            </a:xfrm>
          </p:grpSpPr>
          <p:sp>
            <p:nvSpPr>
              <p:cNvPr id="79" name="Freeform 15"/>
              <p:cNvSpPr>
                <a:spLocks/>
              </p:cNvSpPr>
              <p:nvPr/>
            </p:nvSpPr>
            <p:spPr bwMode="gray">
              <a:xfrm>
                <a:off x="3321" y="1251"/>
                <a:ext cx="74" cy="70"/>
              </a:xfrm>
              <a:custGeom>
                <a:avLst/>
                <a:gdLst>
                  <a:gd name="T0" fmla="*/ 657 w 660"/>
                  <a:gd name="T1" fmla="*/ 284 h 660"/>
                  <a:gd name="T2" fmla="*/ 642 w 660"/>
                  <a:gd name="T3" fmla="*/ 220 h 660"/>
                  <a:gd name="T4" fmla="*/ 614 w 660"/>
                  <a:gd name="T5" fmla="*/ 162 h 660"/>
                  <a:gd name="T6" fmla="*/ 577 w 660"/>
                  <a:gd name="T7" fmla="*/ 110 h 660"/>
                  <a:gd name="T8" fmla="*/ 530 w 660"/>
                  <a:gd name="T9" fmla="*/ 68 h 660"/>
                  <a:gd name="T10" fmla="*/ 477 w 660"/>
                  <a:gd name="T11" fmla="*/ 34 h 660"/>
                  <a:gd name="T12" fmla="*/ 417 w 660"/>
                  <a:gd name="T13" fmla="*/ 11 h 660"/>
                  <a:gd name="T14" fmla="*/ 351 w 660"/>
                  <a:gd name="T15" fmla="*/ 0 h 660"/>
                  <a:gd name="T16" fmla="*/ 284 w 660"/>
                  <a:gd name="T17" fmla="*/ 3 h 660"/>
                  <a:gd name="T18" fmla="*/ 220 w 660"/>
                  <a:gd name="T19" fmla="*/ 18 h 660"/>
                  <a:gd name="T20" fmla="*/ 162 w 660"/>
                  <a:gd name="T21" fmla="*/ 46 h 660"/>
                  <a:gd name="T22" fmla="*/ 111 w 660"/>
                  <a:gd name="T23" fmla="*/ 84 h 660"/>
                  <a:gd name="T24" fmla="*/ 68 w 660"/>
                  <a:gd name="T25" fmla="*/ 130 h 660"/>
                  <a:gd name="T26" fmla="*/ 35 w 660"/>
                  <a:gd name="T27" fmla="*/ 184 h 660"/>
                  <a:gd name="T28" fmla="*/ 11 w 660"/>
                  <a:gd name="T29" fmla="*/ 244 h 660"/>
                  <a:gd name="T30" fmla="*/ 0 w 660"/>
                  <a:gd name="T31" fmla="*/ 310 h 660"/>
                  <a:gd name="T32" fmla="*/ 2 w 660"/>
                  <a:gd name="T33" fmla="*/ 375 h 660"/>
                  <a:gd name="T34" fmla="*/ 17 w 660"/>
                  <a:gd name="T35" fmla="*/ 439 h 660"/>
                  <a:gd name="T36" fmla="*/ 45 w 660"/>
                  <a:gd name="T37" fmla="*/ 496 h 660"/>
                  <a:gd name="T38" fmla="*/ 83 w 660"/>
                  <a:gd name="T39" fmla="*/ 549 h 660"/>
                  <a:gd name="T40" fmla="*/ 119 w 660"/>
                  <a:gd name="T41" fmla="*/ 583 h 660"/>
                  <a:gd name="T42" fmla="*/ 144 w 660"/>
                  <a:gd name="T43" fmla="*/ 603 h 660"/>
                  <a:gd name="T44" fmla="*/ 172 w 660"/>
                  <a:gd name="T45" fmla="*/ 619 h 660"/>
                  <a:gd name="T46" fmla="*/ 200 w 660"/>
                  <a:gd name="T47" fmla="*/ 633 h 660"/>
                  <a:gd name="T48" fmla="*/ 230 w 660"/>
                  <a:gd name="T49" fmla="*/ 645 h 660"/>
                  <a:gd name="T50" fmla="*/ 261 w 660"/>
                  <a:gd name="T51" fmla="*/ 653 h 660"/>
                  <a:gd name="T52" fmla="*/ 294 w 660"/>
                  <a:gd name="T53" fmla="*/ 659 h 660"/>
                  <a:gd name="T54" fmla="*/ 326 w 660"/>
                  <a:gd name="T55" fmla="*/ 660 h 660"/>
                  <a:gd name="T56" fmla="*/ 375 w 660"/>
                  <a:gd name="T57" fmla="*/ 656 h 660"/>
                  <a:gd name="T58" fmla="*/ 440 w 660"/>
                  <a:gd name="T59" fmla="*/ 641 h 660"/>
                  <a:gd name="T60" fmla="*/ 498 w 660"/>
                  <a:gd name="T61" fmla="*/ 614 h 660"/>
                  <a:gd name="T62" fmla="*/ 549 w 660"/>
                  <a:gd name="T63" fmla="*/ 577 h 660"/>
                  <a:gd name="T64" fmla="*/ 592 w 660"/>
                  <a:gd name="T65" fmla="*/ 530 h 660"/>
                  <a:gd name="T66" fmla="*/ 625 w 660"/>
                  <a:gd name="T67" fmla="*/ 477 h 660"/>
                  <a:gd name="T68" fmla="*/ 649 w 660"/>
                  <a:gd name="T69" fmla="*/ 417 h 660"/>
                  <a:gd name="T70" fmla="*/ 660 w 660"/>
                  <a:gd name="T71" fmla="*/ 351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0" h="660">
                    <a:moveTo>
                      <a:pt x="660" y="318"/>
                    </a:moveTo>
                    <a:lnTo>
                      <a:pt x="657" y="284"/>
                    </a:lnTo>
                    <a:lnTo>
                      <a:pt x="651" y="252"/>
                    </a:lnTo>
                    <a:lnTo>
                      <a:pt x="642" y="220"/>
                    </a:lnTo>
                    <a:lnTo>
                      <a:pt x="629" y="190"/>
                    </a:lnTo>
                    <a:lnTo>
                      <a:pt x="614" y="162"/>
                    </a:lnTo>
                    <a:lnTo>
                      <a:pt x="597" y="136"/>
                    </a:lnTo>
                    <a:lnTo>
                      <a:pt x="577" y="110"/>
                    </a:lnTo>
                    <a:lnTo>
                      <a:pt x="555" y="87"/>
                    </a:lnTo>
                    <a:lnTo>
                      <a:pt x="530" y="68"/>
                    </a:lnTo>
                    <a:lnTo>
                      <a:pt x="505" y="49"/>
                    </a:lnTo>
                    <a:lnTo>
                      <a:pt x="477" y="34"/>
                    </a:lnTo>
                    <a:lnTo>
                      <a:pt x="447" y="20"/>
                    </a:lnTo>
                    <a:lnTo>
                      <a:pt x="417" y="11"/>
                    </a:lnTo>
                    <a:lnTo>
                      <a:pt x="385" y="4"/>
                    </a:lnTo>
                    <a:lnTo>
                      <a:pt x="351" y="0"/>
                    </a:lnTo>
                    <a:lnTo>
                      <a:pt x="318" y="0"/>
                    </a:lnTo>
                    <a:lnTo>
                      <a:pt x="284" y="3"/>
                    </a:lnTo>
                    <a:lnTo>
                      <a:pt x="252" y="9"/>
                    </a:lnTo>
                    <a:lnTo>
                      <a:pt x="220" y="18"/>
                    </a:lnTo>
                    <a:lnTo>
                      <a:pt x="190" y="31"/>
                    </a:lnTo>
                    <a:lnTo>
                      <a:pt x="162" y="46"/>
                    </a:lnTo>
                    <a:lnTo>
                      <a:pt x="136" y="63"/>
                    </a:lnTo>
                    <a:lnTo>
                      <a:pt x="111" y="84"/>
                    </a:lnTo>
                    <a:lnTo>
                      <a:pt x="89" y="106"/>
                    </a:lnTo>
                    <a:lnTo>
                      <a:pt x="68" y="130"/>
                    </a:lnTo>
                    <a:lnTo>
                      <a:pt x="49" y="156"/>
                    </a:lnTo>
                    <a:lnTo>
                      <a:pt x="35" y="184"/>
                    </a:lnTo>
                    <a:lnTo>
                      <a:pt x="21" y="214"/>
                    </a:lnTo>
                    <a:lnTo>
                      <a:pt x="11" y="244"/>
                    </a:lnTo>
                    <a:lnTo>
                      <a:pt x="5" y="276"/>
                    </a:lnTo>
                    <a:lnTo>
                      <a:pt x="0" y="310"/>
                    </a:lnTo>
                    <a:lnTo>
                      <a:pt x="0" y="343"/>
                    </a:lnTo>
                    <a:lnTo>
                      <a:pt x="2" y="375"/>
                    </a:lnTo>
                    <a:lnTo>
                      <a:pt x="9" y="407"/>
                    </a:lnTo>
                    <a:lnTo>
                      <a:pt x="17" y="439"/>
                    </a:lnTo>
                    <a:lnTo>
                      <a:pt x="30" y="467"/>
                    </a:lnTo>
                    <a:lnTo>
                      <a:pt x="45" y="496"/>
                    </a:lnTo>
                    <a:lnTo>
                      <a:pt x="62" y="524"/>
                    </a:lnTo>
                    <a:lnTo>
                      <a:pt x="83" y="549"/>
                    </a:lnTo>
                    <a:lnTo>
                      <a:pt x="106" y="572"/>
                    </a:lnTo>
                    <a:lnTo>
                      <a:pt x="119" y="583"/>
                    </a:lnTo>
                    <a:lnTo>
                      <a:pt x="131" y="593"/>
                    </a:lnTo>
                    <a:lnTo>
                      <a:pt x="144" y="603"/>
                    </a:lnTo>
                    <a:lnTo>
                      <a:pt x="158" y="611"/>
                    </a:lnTo>
                    <a:lnTo>
                      <a:pt x="172" y="619"/>
                    </a:lnTo>
                    <a:lnTo>
                      <a:pt x="185" y="627"/>
                    </a:lnTo>
                    <a:lnTo>
                      <a:pt x="200" y="633"/>
                    </a:lnTo>
                    <a:lnTo>
                      <a:pt x="215" y="640"/>
                    </a:lnTo>
                    <a:lnTo>
                      <a:pt x="230" y="645"/>
                    </a:lnTo>
                    <a:lnTo>
                      <a:pt x="246" y="649"/>
                    </a:lnTo>
                    <a:lnTo>
                      <a:pt x="261" y="653"/>
                    </a:lnTo>
                    <a:lnTo>
                      <a:pt x="278" y="656"/>
                    </a:lnTo>
                    <a:lnTo>
                      <a:pt x="294" y="659"/>
                    </a:lnTo>
                    <a:lnTo>
                      <a:pt x="310" y="660"/>
                    </a:lnTo>
                    <a:lnTo>
                      <a:pt x="326" y="660"/>
                    </a:lnTo>
                    <a:lnTo>
                      <a:pt x="342" y="660"/>
                    </a:lnTo>
                    <a:lnTo>
                      <a:pt x="375" y="656"/>
                    </a:lnTo>
                    <a:lnTo>
                      <a:pt x="408" y="650"/>
                    </a:lnTo>
                    <a:lnTo>
                      <a:pt x="440" y="641"/>
                    </a:lnTo>
                    <a:lnTo>
                      <a:pt x="470" y="629"/>
                    </a:lnTo>
                    <a:lnTo>
                      <a:pt x="498" y="614"/>
                    </a:lnTo>
                    <a:lnTo>
                      <a:pt x="524" y="596"/>
                    </a:lnTo>
                    <a:lnTo>
                      <a:pt x="549" y="577"/>
                    </a:lnTo>
                    <a:lnTo>
                      <a:pt x="572" y="554"/>
                    </a:lnTo>
                    <a:lnTo>
                      <a:pt x="592" y="530"/>
                    </a:lnTo>
                    <a:lnTo>
                      <a:pt x="610" y="504"/>
                    </a:lnTo>
                    <a:lnTo>
                      <a:pt x="625" y="477"/>
                    </a:lnTo>
                    <a:lnTo>
                      <a:pt x="639" y="447"/>
                    </a:lnTo>
                    <a:lnTo>
                      <a:pt x="649" y="417"/>
                    </a:lnTo>
                    <a:lnTo>
                      <a:pt x="655" y="384"/>
                    </a:lnTo>
                    <a:lnTo>
                      <a:pt x="660" y="351"/>
                    </a:lnTo>
                    <a:lnTo>
                      <a:pt x="660" y="3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0" name="Freeform 16"/>
              <p:cNvSpPr>
                <a:spLocks/>
              </p:cNvSpPr>
              <p:nvPr/>
            </p:nvSpPr>
            <p:spPr bwMode="gray">
              <a:xfrm>
                <a:off x="3332" y="1258"/>
                <a:ext cx="54" cy="54"/>
              </a:xfrm>
              <a:custGeom>
                <a:avLst/>
                <a:gdLst>
                  <a:gd name="T0" fmla="*/ 235 w 502"/>
                  <a:gd name="T1" fmla="*/ 500 h 500"/>
                  <a:gd name="T2" fmla="*/ 187 w 502"/>
                  <a:gd name="T3" fmla="*/ 492 h 500"/>
                  <a:gd name="T4" fmla="*/ 142 w 502"/>
                  <a:gd name="T5" fmla="*/ 475 h 500"/>
                  <a:gd name="T6" fmla="*/ 100 w 502"/>
                  <a:gd name="T7" fmla="*/ 450 h 500"/>
                  <a:gd name="T8" fmla="*/ 64 w 502"/>
                  <a:gd name="T9" fmla="*/ 416 h 500"/>
                  <a:gd name="T10" fmla="*/ 35 w 502"/>
                  <a:gd name="T11" fmla="*/ 376 h 500"/>
                  <a:gd name="T12" fmla="*/ 14 w 502"/>
                  <a:gd name="T13" fmla="*/ 332 h 500"/>
                  <a:gd name="T14" fmla="*/ 3 w 502"/>
                  <a:gd name="T15" fmla="*/ 285 h 500"/>
                  <a:gd name="T16" fmla="*/ 0 w 502"/>
                  <a:gd name="T17" fmla="*/ 234 h 500"/>
                  <a:gd name="T18" fmla="*/ 10 w 502"/>
                  <a:gd name="T19" fmla="*/ 185 h 500"/>
                  <a:gd name="T20" fmla="*/ 27 w 502"/>
                  <a:gd name="T21" fmla="*/ 139 h 500"/>
                  <a:gd name="T22" fmla="*/ 52 w 502"/>
                  <a:gd name="T23" fmla="*/ 98 h 500"/>
                  <a:gd name="T24" fmla="*/ 85 w 502"/>
                  <a:gd name="T25" fmla="*/ 63 h 500"/>
                  <a:gd name="T26" fmla="*/ 124 w 502"/>
                  <a:gd name="T27" fmla="*/ 35 h 500"/>
                  <a:gd name="T28" fmla="*/ 167 w 502"/>
                  <a:gd name="T29" fmla="*/ 14 h 500"/>
                  <a:gd name="T30" fmla="*/ 216 w 502"/>
                  <a:gd name="T31" fmla="*/ 3 h 500"/>
                  <a:gd name="T32" fmla="*/ 267 w 502"/>
                  <a:gd name="T33" fmla="*/ 0 h 500"/>
                  <a:gd name="T34" fmla="*/ 316 w 502"/>
                  <a:gd name="T35" fmla="*/ 8 h 500"/>
                  <a:gd name="T36" fmla="*/ 362 w 502"/>
                  <a:gd name="T37" fmla="*/ 26 h 500"/>
                  <a:gd name="T38" fmla="*/ 402 w 502"/>
                  <a:gd name="T39" fmla="*/ 51 h 500"/>
                  <a:gd name="T40" fmla="*/ 438 w 502"/>
                  <a:gd name="T41" fmla="*/ 84 h 500"/>
                  <a:gd name="T42" fmla="*/ 467 w 502"/>
                  <a:gd name="T43" fmla="*/ 122 h 500"/>
                  <a:gd name="T44" fmla="*/ 488 w 502"/>
                  <a:gd name="T45" fmla="*/ 167 h 500"/>
                  <a:gd name="T46" fmla="*/ 499 w 502"/>
                  <a:gd name="T47" fmla="*/ 216 h 500"/>
                  <a:gd name="T48" fmla="*/ 502 w 502"/>
                  <a:gd name="T49" fmla="*/ 266 h 500"/>
                  <a:gd name="T50" fmla="*/ 492 w 502"/>
                  <a:gd name="T51" fmla="*/ 316 h 500"/>
                  <a:gd name="T52" fmla="*/ 475 w 502"/>
                  <a:gd name="T53" fmla="*/ 361 h 500"/>
                  <a:gd name="T54" fmla="*/ 450 w 502"/>
                  <a:gd name="T55" fmla="*/ 401 h 500"/>
                  <a:gd name="T56" fmla="*/ 417 w 502"/>
                  <a:gd name="T57" fmla="*/ 437 h 500"/>
                  <a:gd name="T58" fmla="*/ 378 w 502"/>
                  <a:gd name="T59" fmla="*/ 466 h 500"/>
                  <a:gd name="T60" fmla="*/ 335 w 502"/>
                  <a:gd name="T61" fmla="*/ 486 h 500"/>
                  <a:gd name="T62" fmla="*/ 286 w 502"/>
                  <a:gd name="T63" fmla="*/ 498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2" h="500">
                    <a:moveTo>
                      <a:pt x="261" y="500"/>
                    </a:moveTo>
                    <a:lnTo>
                      <a:pt x="235" y="500"/>
                    </a:lnTo>
                    <a:lnTo>
                      <a:pt x="211" y="497"/>
                    </a:lnTo>
                    <a:lnTo>
                      <a:pt x="187" y="492"/>
                    </a:lnTo>
                    <a:lnTo>
                      <a:pt x="164" y="485"/>
                    </a:lnTo>
                    <a:lnTo>
                      <a:pt x="142" y="475"/>
                    </a:lnTo>
                    <a:lnTo>
                      <a:pt x="120" y="463"/>
                    </a:lnTo>
                    <a:lnTo>
                      <a:pt x="100" y="450"/>
                    </a:lnTo>
                    <a:lnTo>
                      <a:pt x="81" y="433"/>
                    </a:lnTo>
                    <a:lnTo>
                      <a:pt x="64" y="416"/>
                    </a:lnTo>
                    <a:lnTo>
                      <a:pt x="48" y="397"/>
                    </a:lnTo>
                    <a:lnTo>
                      <a:pt x="35" y="376"/>
                    </a:lnTo>
                    <a:lnTo>
                      <a:pt x="23" y="355"/>
                    </a:lnTo>
                    <a:lnTo>
                      <a:pt x="14" y="332"/>
                    </a:lnTo>
                    <a:lnTo>
                      <a:pt x="7" y="309"/>
                    </a:lnTo>
                    <a:lnTo>
                      <a:pt x="3" y="285"/>
                    </a:lnTo>
                    <a:lnTo>
                      <a:pt x="0" y="260"/>
                    </a:lnTo>
                    <a:lnTo>
                      <a:pt x="0" y="234"/>
                    </a:lnTo>
                    <a:lnTo>
                      <a:pt x="4" y="209"/>
                    </a:lnTo>
                    <a:lnTo>
                      <a:pt x="10" y="185"/>
                    </a:lnTo>
                    <a:lnTo>
                      <a:pt x="17" y="162"/>
                    </a:lnTo>
                    <a:lnTo>
                      <a:pt x="27" y="139"/>
                    </a:lnTo>
                    <a:lnTo>
                      <a:pt x="38" y="118"/>
                    </a:lnTo>
                    <a:lnTo>
                      <a:pt x="52" y="98"/>
                    </a:lnTo>
                    <a:lnTo>
                      <a:pt x="67" y="80"/>
                    </a:lnTo>
                    <a:lnTo>
                      <a:pt x="85" y="63"/>
                    </a:lnTo>
                    <a:lnTo>
                      <a:pt x="104" y="48"/>
                    </a:lnTo>
                    <a:lnTo>
                      <a:pt x="124" y="35"/>
                    </a:lnTo>
                    <a:lnTo>
                      <a:pt x="146" y="23"/>
                    </a:lnTo>
                    <a:lnTo>
                      <a:pt x="167" y="14"/>
                    </a:lnTo>
                    <a:lnTo>
                      <a:pt x="192" y="7"/>
                    </a:lnTo>
                    <a:lnTo>
                      <a:pt x="216" y="3"/>
                    </a:lnTo>
                    <a:lnTo>
                      <a:pt x="241" y="0"/>
                    </a:lnTo>
                    <a:lnTo>
                      <a:pt x="267" y="0"/>
                    </a:lnTo>
                    <a:lnTo>
                      <a:pt x="292" y="4"/>
                    </a:lnTo>
                    <a:lnTo>
                      <a:pt x="316" y="8"/>
                    </a:lnTo>
                    <a:lnTo>
                      <a:pt x="339" y="17"/>
                    </a:lnTo>
                    <a:lnTo>
                      <a:pt x="362" y="26"/>
                    </a:lnTo>
                    <a:lnTo>
                      <a:pt x="383" y="37"/>
                    </a:lnTo>
                    <a:lnTo>
                      <a:pt x="402" y="51"/>
                    </a:lnTo>
                    <a:lnTo>
                      <a:pt x="421" y="67"/>
                    </a:lnTo>
                    <a:lnTo>
                      <a:pt x="438" y="84"/>
                    </a:lnTo>
                    <a:lnTo>
                      <a:pt x="453" y="103"/>
                    </a:lnTo>
                    <a:lnTo>
                      <a:pt x="467" y="122"/>
                    </a:lnTo>
                    <a:lnTo>
                      <a:pt x="477" y="144"/>
                    </a:lnTo>
                    <a:lnTo>
                      <a:pt x="488" y="167"/>
                    </a:lnTo>
                    <a:lnTo>
                      <a:pt x="495" y="190"/>
                    </a:lnTo>
                    <a:lnTo>
                      <a:pt x="499" y="216"/>
                    </a:lnTo>
                    <a:lnTo>
                      <a:pt x="502" y="241"/>
                    </a:lnTo>
                    <a:lnTo>
                      <a:pt x="502" y="266"/>
                    </a:lnTo>
                    <a:lnTo>
                      <a:pt x="498" y="292"/>
                    </a:lnTo>
                    <a:lnTo>
                      <a:pt x="492" y="316"/>
                    </a:lnTo>
                    <a:lnTo>
                      <a:pt x="485" y="339"/>
                    </a:lnTo>
                    <a:lnTo>
                      <a:pt x="475" y="361"/>
                    </a:lnTo>
                    <a:lnTo>
                      <a:pt x="464" y="382"/>
                    </a:lnTo>
                    <a:lnTo>
                      <a:pt x="450" y="401"/>
                    </a:lnTo>
                    <a:lnTo>
                      <a:pt x="435" y="420"/>
                    </a:lnTo>
                    <a:lnTo>
                      <a:pt x="417" y="437"/>
                    </a:lnTo>
                    <a:lnTo>
                      <a:pt x="399" y="452"/>
                    </a:lnTo>
                    <a:lnTo>
                      <a:pt x="378" y="466"/>
                    </a:lnTo>
                    <a:lnTo>
                      <a:pt x="358" y="476"/>
                    </a:lnTo>
                    <a:lnTo>
                      <a:pt x="335" y="486"/>
                    </a:lnTo>
                    <a:lnTo>
                      <a:pt x="311" y="493"/>
                    </a:lnTo>
                    <a:lnTo>
                      <a:pt x="286" y="498"/>
                    </a:lnTo>
                    <a:lnTo>
                      <a:pt x="261" y="5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3" name="Freeform 19"/>
              <p:cNvSpPr>
                <a:spLocks/>
              </p:cNvSpPr>
              <p:nvPr/>
            </p:nvSpPr>
            <p:spPr bwMode="gray">
              <a:xfrm>
                <a:off x="3360" y="1296"/>
                <a:ext cx="72" cy="67"/>
              </a:xfrm>
              <a:custGeom>
                <a:avLst/>
                <a:gdLst>
                  <a:gd name="T0" fmla="*/ 658 w 661"/>
                  <a:gd name="T1" fmla="*/ 284 h 659"/>
                  <a:gd name="T2" fmla="*/ 643 w 661"/>
                  <a:gd name="T3" fmla="*/ 220 h 659"/>
                  <a:gd name="T4" fmla="*/ 615 w 661"/>
                  <a:gd name="T5" fmla="*/ 162 h 659"/>
                  <a:gd name="T6" fmla="*/ 577 w 661"/>
                  <a:gd name="T7" fmla="*/ 110 h 659"/>
                  <a:gd name="T8" fmla="*/ 531 w 661"/>
                  <a:gd name="T9" fmla="*/ 68 h 659"/>
                  <a:gd name="T10" fmla="*/ 477 w 661"/>
                  <a:gd name="T11" fmla="*/ 34 h 659"/>
                  <a:gd name="T12" fmla="*/ 417 w 661"/>
                  <a:gd name="T13" fmla="*/ 11 h 659"/>
                  <a:gd name="T14" fmla="*/ 351 w 661"/>
                  <a:gd name="T15" fmla="*/ 0 h 659"/>
                  <a:gd name="T16" fmla="*/ 284 w 661"/>
                  <a:gd name="T17" fmla="*/ 3 h 659"/>
                  <a:gd name="T18" fmla="*/ 220 w 661"/>
                  <a:gd name="T19" fmla="*/ 18 h 659"/>
                  <a:gd name="T20" fmla="*/ 162 w 661"/>
                  <a:gd name="T21" fmla="*/ 46 h 659"/>
                  <a:gd name="T22" fmla="*/ 110 w 661"/>
                  <a:gd name="T23" fmla="*/ 83 h 659"/>
                  <a:gd name="T24" fmla="*/ 68 w 661"/>
                  <a:gd name="T25" fmla="*/ 129 h 659"/>
                  <a:gd name="T26" fmla="*/ 34 w 661"/>
                  <a:gd name="T27" fmla="*/ 183 h 659"/>
                  <a:gd name="T28" fmla="*/ 11 w 661"/>
                  <a:gd name="T29" fmla="*/ 243 h 659"/>
                  <a:gd name="T30" fmla="*/ 0 w 661"/>
                  <a:gd name="T31" fmla="*/ 307 h 659"/>
                  <a:gd name="T32" fmla="*/ 3 w 661"/>
                  <a:gd name="T33" fmla="*/ 374 h 659"/>
                  <a:gd name="T34" fmla="*/ 18 w 661"/>
                  <a:gd name="T35" fmla="*/ 436 h 659"/>
                  <a:gd name="T36" fmla="*/ 45 w 661"/>
                  <a:gd name="T37" fmla="*/ 495 h 659"/>
                  <a:gd name="T38" fmla="*/ 83 w 661"/>
                  <a:gd name="T39" fmla="*/ 548 h 659"/>
                  <a:gd name="T40" fmla="*/ 119 w 661"/>
                  <a:gd name="T41" fmla="*/ 582 h 659"/>
                  <a:gd name="T42" fmla="*/ 144 w 661"/>
                  <a:gd name="T43" fmla="*/ 602 h 659"/>
                  <a:gd name="T44" fmla="*/ 172 w 661"/>
                  <a:gd name="T45" fmla="*/ 618 h 659"/>
                  <a:gd name="T46" fmla="*/ 200 w 661"/>
                  <a:gd name="T47" fmla="*/ 632 h 659"/>
                  <a:gd name="T48" fmla="*/ 230 w 661"/>
                  <a:gd name="T49" fmla="*/ 644 h 659"/>
                  <a:gd name="T50" fmla="*/ 261 w 661"/>
                  <a:gd name="T51" fmla="*/ 652 h 659"/>
                  <a:gd name="T52" fmla="*/ 294 w 661"/>
                  <a:gd name="T53" fmla="*/ 658 h 659"/>
                  <a:gd name="T54" fmla="*/ 327 w 661"/>
                  <a:gd name="T55" fmla="*/ 659 h 659"/>
                  <a:gd name="T56" fmla="*/ 377 w 661"/>
                  <a:gd name="T57" fmla="*/ 655 h 659"/>
                  <a:gd name="T58" fmla="*/ 441 w 661"/>
                  <a:gd name="T59" fmla="*/ 640 h 659"/>
                  <a:gd name="T60" fmla="*/ 499 w 661"/>
                  <a:gd name="T61" fmla="*/ 613 h 659"/>
                  <a:gd name="T62" fmla="*/ 551 w 661"/>
                  <a:gd name="T63" fmla="*/ 576 h 659"/>
                  <a:gd name="T64" fmla="*/ 593 w 661"/>
                  <a:gd name="T65" fmla="*/ 530 h 659"/>
                  <a:gd name="T66" fmla="*/ 627 w 661"/>
                  <a:gd name="T67" fmla="*/ 476 h 659"/>
                  <a:gd name="T68" fmla="*/ 650 w 661"/>
                  <a:gd name="T69" fmla="*/ 416 h 659"/>
                  <a:gd name="T70" fmla="*/ 661 w 661"/>
                  <a:gd name="T71" fmla="*/ 35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1" h="659">
                    <a:moveTo>
                      <a:pt x="661" y="318"/>
                    </a:moveTo>
                    <a:lnTo>
                      <a:pt x="658" y="284"/>
                    </a:lnTo>
                    <a:lnTo>
                      <a:pt x="652" y="252"/>
                    </a:lnTo>
                    <a:lnTo>
                      <a:pt x="643" y="220"/>
                    </a:lnTo>
                    <a:lnTo>
                      <a:pt x="630" y="190"/>
                    </a:lnTo>
                    <a:lnTo>
                      <a:pt x="615" y="162"/>
                    </a:lnTo>
                    <a:lnTo>
                      <a:pt x="598" y="136"/>
                    </a:lnTo>
                    <a:lnTo>
                      <a:pt x="577" y="110"/>
                    </a:lnTo>
                    <a:lnTo>
                      <a:pt x="555" y="87"/>
                    </a:lnTo>
                    <a:lnTo>
                      <a:pt x="531" y="68"/>
                    </a:lnTo>
                    <a:lnTo>
                      <a:pt x="504" y="49"/>
                    </a:lnTo>
                    <a:lnTo>
                      <a:pt x="477" y="34"/>
                    </a:lnTo>
                    <a:lnTo>
                      <a:pt x="447" y="21"/>
                    </a:lnTo>
                    <a:lnTo>
                      <a:pt x="417" y="11"/>
                    </a:lnTo>
                    <a:lnTo>
                      <a:pt x="385" y="4"/>
                    </a:lnTo>
                    <a:lnTo>
                      <a:pt x="351" y="0"/>
                    </a:lnTo>
                    <a:lnTo>
                      <a:pt x="318" y="0"/>
                    </a:lnTo>
                    <a:lnTo>
                      <a:pt x="284" y="3"/>
                    </a:lnTo>
                    <a:lnTo>
                      <a:pt x="252" y="9"/>
                    </a:lnTo>
                    <a:lnTo>
                      <a:pt x="220" y="18"/>
                    </a:lnTo>
                    <a:lnTo>
                      <a:pt x="190" y="31"/>
                    </a:lnTo>
                    <a:lnTo>
                      <a:pt x="162" y="46"/>
                    </a:lnTo>
                    <a:lnTo>
                      <a:pt x="136" y="63"/>
                    </a:lnTo>
                    <a:lnTo>
                      <a:pt x="110" y="83"/>
                    </a:lnTo>
                    <a:lnTo>
                      <a:pt x="89" y="105"/>
                    </a:lnTo>
                    <a:lnTo>
                      <a:pt x="68" y="129"/>
                    </a:lnTo>
                    <a:lnTo>
                      <a:pt x="49" y="155"/>
                    </a:lnTo>
                    <a:lnTo>
                      <a:pt x="34" y="183"/>
                    </a:lnTo>
                    <a:lnTo>
                      <a:pt x="21" y="212"/>
                    </a:lnTo>
                    <a:lnTo>
                      <a:pt x="11" y="243"/>
                    </a:lnTo>
                    <a:lnTo>
                      <a:pt x="4" y="274"/>
                    </a:lnTo>
                    <a:lnTo>
                      <a:pt x="0" y="307"/>
                    </a:lnTo>
                    <a:lnTo>
                      <a:pt x="0" y="341"/>
                    </a:lnTo>
                    <a:lnTo>
                      <a:pt x="3" y="374"/>
                    </a:lnTo>
                    <a:lnTo>
                      <a:pt x="9" y="405"/>
                    </a:lnTo>
                    <a:lnTo>
                      <a:pt x="18" y="436"/>
                    </a:lnTo>
                    <a:lnTo>
                      <a:pt x="30" y="466"/>
                    </a:lnTo>
                    <a:lnTo>
                      <a:pt x="45" y="495"/>
                    </a:lnTo>
                    <a:lnTo>
                      <a:pt x="62" y="523"/>
                    </a:lnTo>
                    <a:lnTo>
                      <a:pt x="83" y="548"/>
                    </a:lnTo>
                    <a:lnTo>
                      <a:pt x="106" y="571"/>
                    </a:lnTo>
                    <a:lnTo>
                      <a:pt x="119" y="582"/>
                    </a:lnTo>
                    <a:lnTo>
                      <a:pt x="131" y="592"/>
                    </a:lnTo>
                    <a:lnTo>
                      <a:pt x="144" y="602"/>
                    </a:lnTo>
                    <a:lnTo>
                      <a:pt x="158" y="610"/>
                    </a:lnTo>
                    <a:lnTo>
                      <a:pt x="172" y="618"/>
                    </a:lnTo>
                    <a:lnTo>
                      <a:pt x="185" y="626"/>
                    </a:lnTo>
                    <a:lnTo>
                      <a:pt x="200" y="632"/>
                    </a:lnTo>
                    <a:lnTo>
                      <a:pt x="215" y="639"/>
                    </a:lnTo>
                    <a:lnTo>
                      <a:pt x="230" y="644"/>
                    </a:lnTo>
                    <a:lnTo>
                      <a:pt x="246" y="648"/>
                    </a:lnTo>
                    <a:lnTo>
                      <a:pt x="261" y="652"/>
                    </a:lnTo>
                    <a:lnTo>
                      <a:pt x="277" y="655"/>
                    </a:lnTo>
                    <a:lnTo>
                      <a:pt x="294" y="658"/>
                    </a:lnTo>
                    <a:lnTo>
                      <a:pt x="310" y="659"/>
                    </a:lnTo>
                    <a:lnTo>
                      <a:pt x="327" y="659"/>
                    </a:lnTo>
                    <a:lnTo>
                      <a:pt x="343" y="659"/>
                    </a:lnTo>
                    <a:lnTo>
                      <a:pt x="377" y="655"/>
                    </a:lnTo>
                    <a:lnTo>
                      <a:pt x="409" y="649"/>
                    </a:lnTo>
                    <a:lnTo>
                      <a:pt x="441" y="640"/>
                    </a:lnTo>
                    <a:lnTo>
                      <a:pt x="471" y="628"/>
                    </a:lnTo>
                    <a:lnTo>
                      <a:pt x="499" y="613"/>
                    </a:lnTo>
                    <a:lnTo>
                      <a:pt x="525" y="595"/>
                    </a:lnTo>
                    <a:lnTo>
                      <a:pt x="551" y="576"/>
                    </a:lnTo>
                    <a:lnTo>
                      <a:pt x="574" y="554"/>
                    </a:lnTo>
                    <a:lnTo>
                      <a:pt x="593" y="530"/>
                    </a:lnTo>
                    <a:lnTo>
                      <a:pt x="612" y="503"/>
                    </a:lnTo>
                    <a:lnTo>
                      <a:pt x="627" y="476"/>
                    </a:lnTo>
                    <a:lnTo>
                      <a:pt x="640" y="447"/>
                    </a:lnTo>
                    <a:lnTo>
                      <a:pt x="650" y="416"/>
                    </a:lnTo>
                    <a:lnTo>
                      <a:pt x="656" y="385"/>
                    </a:lnTo>
                    <a:lnTo>
                      <a:pt x="661" y="351"/>
                    </a:lnTo>
                    <a:lnTo>
                      <a:pt x="661" y="318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4" name="Freeform 20"/>
              <p:cNvSpPr>
                <a:spLocks/>
              </p:cNvSpPr>
              <p:nvPr/>
            </p:nvSpPr>
            <p:spPr bwMode="gray">
              <a:xfrm>
                <a:off x="3367" y="1303"/>
                <a:ext cx="58" cy="53"/>
              </a:xfrm>
              <a:custGeom>
                <a:avLst/>
                <a:gdLst>
                  <a:gd name="T0" fmla="*/ 233 w 499"/>
                  <a:gd name="T1" fmla="*/ 500 h 500"/>
                  <a:gd name="T2" fmla="*/ 185 w 499"/>
                  <a:gd name="T3" fmla="*/ 492 h 500"/>
                  <a:gd name="T4" fmla="*/ 140 w 499"/>
                  <a:gd name="T5" fmla="*/ 475 h 500"/>
                  <a:gd name="T6" fmla="*/ 99 w 499"/>
                  <a:gd name="T7" fmla="*/ 450 h 500"/>
                  <a:gd name="T8" fmla="*/ 62 w 499"/>
                  <a:gd name="T9" fmla="*/ 416 h 500"/>
                  <a:gd name="T10" fmla="*/ 33 w 499"/>
                  <a:gd name="T11" fmla="*/ 376 h 500"/>
                  <a:gd name="T12" fmla="*/ 13 w 499"/>
                  <a:gd name="T13" fmla="*/ 332 h 500"/>
                  <a:gd name="T14" fmla="*/ 2 w 499"/>
                  <a:gd name="T15" fmla="*/ 285 h 500"/>
                  <a:gd name="T16" fmla="*/ 0 w 499"/>
                  <a:gd name="T17" fmla="*/ 234 h 500"/>
                  <a:gd name="T18" fmla="*/ 8 w 499"/>
                  <a:gd name="T19" fmla="*/ 185 h 500"/>
                  <a:gd name="T20" fmla="*/ 25 w 499"/>
                  <a:gd name="T21" fmla="*/ 140 h 500"/>
                  <a:gd name="T22" fmla="*/ 50 w 499"/>
                  <a:gd name="T23" fmla="*/ 99 h 500"/>
                  <a:gd name="T24" fmla="*/ 84 w 499"/>
                  <a:gd name="T25" fmla="*/ 64 h 500"/>
                  <a:gd name="T26" fmla="*/ 122 w 499"/>
                  <a:gd name="T27" fmla="*/ 35 h 500"/>
                  <a:gd name="T28" fmla="*/ 167 w 499"/>
                  <a:gd name="T29" fmla="*/ 14 h 500"/>
                  <a:gd name="T30" fmla="*/ 215 w 499"/>
                  <a:gd name="T31" fmla="*/ 3 h 500"/>
                  <a:gd name="T32" fmla="*/ 266 w 499"/>
                  <a:gd name="T33" fmla="*/ 0 h 500"/>
                  <a:gd name="T34" fmla="*/ 315 w 499"/>
                  <a:gd name="T35" fmla="*/ 10 h 500"/>
                  <a:gd name="T36" fmla="*/ 360 w 499"/>
                  <a:gd name="T37" fmla="*/ 27 h 500"/>
                  <a:gd name="T38" fmla="*/ 402 w 499"/>
                  <a:gd name="T39" fmla="*/ 52 h 500"/>
                  <a:gd name="T40" fmla="*/ 436 w 499"/>
                  <a:gd name="T41" fmla="*/ 84 h 500"/>
                  <a:gd name="T42" fmla="*/ 465 w 499"/>
                  <a:gd name="T43" fmla="*/ 124 h 500"/>
                  <a:gd name="T44" fmla="*/ 486 w 499"/>
                  <a:gd name="T45" fmla="*/ 167 h 500"/>
                  <a:gd name="T46" fmla="*/ 497 w 499"/>
                  <a:gd name="T47" fmla="*/ 216 h 500"/>
                  <a:gd name="T48" fmla="*/ 499 w 499"/>
                  <a:gd name="T49" fmla="*/ 266 h 500"/>
                  <a:gd name="T50" fmla="*/ 491 w 499"/>
                  <a:gd name="T51" fmla="*/ 316 h 500"/>
                  <a:gd name="T52" fmla="*/ 474 w 499"/>
                  <a:gd name="T53" fmla="*/ 361 h 500"/>
                  <a:gd name="T54" fmla="*/ 449 w 499"/>
                  <a:gd name="T55" fmla="*/ 401 h 500"/>
                  <a:gd name="T56" fmla="*/ 415 w 499"/>
                  <a:gd name="T57" fmla="*/ 437 h 500"/>
                  <a:gd name="T58" fmla="*/ 377 w 499"/>
                  <a:gd name="T59" fmla="*/ 466 h 500"/>
                  <a:gd name="T60" fmla="*/ 332 w 499"/>
                  <a:gd name="T61" fmla="*/ 486 h 500"/>
                  <a:gd name="T62" fmla="*/ 284 w 499"/>
                  <a:gd name="T63" fmla="*/ 498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9" h="500">
                    <a:moveTo>
                      <a:pt x="259" y="500"/>
                    </a:moveTo>
                    <a:lnTo>
                      <a:pt x="233" y="500"/>
                    </a:lnTo>
                    <a:lnTo>
                      <a:pt x="209" y="497"/>
                    </a:lnTo>
                    <a:lnTo>
                      <a:pt x="185" y="492"/>
                    </a:lnTo>
                    <a:lnTo>
                      <a:pt x="162" y="484"/>
                    </a:lnTo>
                    <a:lnTo>
                      <a:pt x="140" y="475"/>
                    </a:lnTo>
                    <a:lnTo>
                      <a:pt x="118" y="463"/>
                    </a:lnTo>
                    <a:lnTo>
                      <a:pt x="99" y="450"/>
                    </a:lnTo>
                    <a:lnTo>
                      <a:pt x="79" y="433"/>
                    </a:lnTo>
                    <a:lnTo>
                      <a:pt x="62" y="416"/>
                    </a:lnTo>
                    <a:lnTo>
                      <a:pt x="47" y="397"/>
                    </a:lnTo>
                    <a:lnTo>
                      <a:pt x="33" y="376"/>
                    </a:lnTo>
                    <a:lnTo>
                      <a:pt x="23" y="355"/>
                    </a:lnTo>
                    <a:lnTo>
                      <a:pt x="13" y="332"/>
                    </a:lnTo>
                    <a:lnTo>
                      <a:pt x="6" y="309"/>
                    </a:lnTo>
                    <a:lnTo>
                      <a:pt x="2" y="285"/>
                    </a:lnTo>
                    <a:lnTo>
                      <a:pt x="0" y="259"/>
                    </a:lnTo>
                    <a:lnTo>
                      <a:pt x="0" y="234"/>
                    </a:lnTo>
                    <a:lnTo>
                      <a:pt x="3" y="209"/>
                    </a:lnTo>
                    <a:lnTo>
                      <a:pt x="8" y="185"/>
                    </a:lnTo>
                    <a:lnTo>
                      <a:pt x="16" y="162"/>
                    </a:lnTo>
                    <a:lnTo>
                      <a:pt x="25" y="140"/>
                    </a:lnTo>
                    <a:lnTo>
                      <a:pt x="36" y="119"/>
                    </a:lnTo>
                    <a:lnTo>
                      <a:pt x="50" y="99"/>
                    </a:lnTo>
                    <a:lnTo>
                      <a:pt x="66" y="81"/>
                    </a:lnTo>
                    <a:lnTo>
                      <a:pt x="84" y="64"/>
                    </a:lnTo>
                    <a:lnTo>
                      <a:pt x="102" y="49"/>
                    </a:lnTo>
                    <a:lnTo>
                      <a:pt x="122" y="35"/>
                    </a:lnTo>
                    <a:lnTo>
                      <a:pt x="143" y="25"/>
                    </a:lnTo>
                    <a:lnTo>
                      <a:pt x="167" y="14"/>
                    </a:lnTo>
                    <a:lnTo>
                      <a:pt x="190" y="7"/>
                    </a:lnTo>
                    <a:lnTo>
                      <a:pt x="215" y="3"/>
                    </a:lnTo>
                    <a:lnTo>
                      <a:pt x="240" y="0"/>
                    </a:lnTo>
                    <a:lnTo>
                      <a:pt x="266" y="0"/>
                    </a:lnTo>
                    <a:lnTo>
                      <a:pt x="291" y="4"/>
                    </a:lnTo>
                    <a:lnTo>
                      <a:pt x="315" y="10"/>
                    </a:lnTo>
                    <a:lnTo>
                      <a:pt x="338" y="16"/>
                    </a:lnTo>
                    <a:lnTo>
                      <a:pt x="360" y="27"/>
                    </a:lnTo>
                    <a:lnTo>
                      <a:pt x="381" y="38"/>
                    </a:lnTo>
                    <a:lnTo>
                      <a:pt x="402" y="52"/>
                    </a:lnTo>
                    <a:lnTo>
                      <a:pt x="420" y="67"/>
                    </a:lnTo>
                    <a:lnTo>
                      <a:pt x="436" y="84"/>
                    </a:lnTo>
                    <a:lnTo>
                      <a:pt x="451" y="104"/>
                    </a:lnTo>
                    <a:lnTo>
                      <a:pt x="465" y="124"/>
                    </a:lnTo>
                    <a:lnTo>
                      <a:pt x="476" y="145"/>
                    </a:lnTo>
                    <a:lnTo>
                      <a:pt x="486" y="167"/>
                    </a:lnTo>
                    <a:lnTo>
                      <a:pt x="493" y="192"/>
                    </a:lnTo>
                    <a:lnTo>
                      <a:pt x="497" y="216"/>
                    </a:lnTo>
                    <a:lnTo>
                      <a:pt x="499" y="241"/>
                    </a:lnTo>
                    <a:lnTo>
                      <a:pt x="499" y="266"/>
                    </a:lnTo>
                    <a:lnTo>
                      <a:pt x="496" y="292"/>
                    </a:lnTo>
                    <a:lnTo>
                      <a:pt x="491" y="316"/>
                    </a:lnTo>
                    <a:lnTo>
                      <a:pt x="483" y="339"/>
                    </a:lnTo>
                    <a:lnTo>
                      <a:pt x="474" y="361"/>
                    </a:lnTo>
                    <a:lnTo>
                      <a:pt x="463" y="382"/>
                    </a:lnTo>
                    <a:lnTo>
                      <a:pt x="449" y="401"/>
                    </a:lnTo>
                    <a:lnTo>
                      <a:pt x="433" y="420"/>
                    </a:lnTo>
                    <a:lnTo>
                      <a:pt x="415" y="437"/>
                    </a:lnTo>
                    <a:lnTo>
                      <a:pt x="397" y="452"/>
                    </a:lnTo>
                    <a:lnTo>
                      <a:pt x="377" y="466"/>
                    </a:lnTo>
                    <a:lnTo>
                      <a:pt x="355" y="476"/>
                    </a:lnTo>
                    <a:lnTo>
                      <a:pt x="332" y="486"/>
                    </a:lnTo>
                    <a:lnTo>
                      <a:pt x="309" y="493"/>
                    </a:lnTo>
                    <a:lnTo>
                      <a:pt x="284" y="498"/>
                    </a:lnTo>
                    <a:lnTo>
                      <a:pt x="259" y="5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5" name="Freeform 21"/>
              <p:cNvSpPr>
                <a:spLocks/>
              </p:cNvSpPr>
              <p:nvPr/>
            </p:nvSpPr>
            <p:spPr bwMode="gray">
              <a:xfrm>
                <a:off x="3335" y="1258"/>
                <a:ext cx="44" cy="52"/>
              </a:xfrm>
              <a:custGeom>
                <a:avLst/>
                <a:gdLst>
                  <a:gd name="T0" fmla="*/ 314 w 380"/>
                  <a:gd name="T1" fmla="*/ 0 h 488"/>
                  <a:gd name="T2" fmla="*/ 0 w 380"/>
                  <a:gd name="T3" fmla="*/ 442 h 488"/>
                  <a:gd name="T4" fmla="*/ 65 w 380"/>
                  <a:gd name="T5" fmla="*/ 488 h 488"/>
                  <a:gd name="T6" fmla="*/ 380 w 380"/>
                  <a:gd name="T7" fmla="*/ 46 h 488"/>
                  <a:gd name="T8" fmla="*/ 314 w 380"/>
                  <a:gd name="T9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0" h="488">
                    <a:moveTo>
                      <a:pt x="314" y="0"/>
                    </a:moveTo>
                    <a:lnTo>
                      <a:pt x="0" y="442"/>
                    </a:lnTo>
                    <a:lnTo>
                      <a:pt x="65" y="488"/>
                    </a:lnTo>
                    <a:lnTo>
                      <a:pt x="380" y="46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86" name="Freeform 22"/>
              <p:cNvSpPr>
                <a:spLocks/>
              </p:cNvSpPr>
              <p:nvPr/>
            </p:nvSpPr>
            <p:spPr bwMode="gray">
              <a:xfrm>
                <a:off x="3365" y="1316"/>
                <a:ext cx="62" cy="26"/>
              </a:xfrm>
              <a:custGeom>
                <a:avLst/>
                <a:gdLst>
                  <a:gd name="T0" fmla="*/ 0 w 547"/>
                  <a:gd name="T1" fmla="*/ 76 h 240"/>
                  <a:gd name="T2" fmla="*/ 523 w 547"/>
                  <a:gd name="T3" fmla="*/ 240 h 240"/>
                  <a:gd name="T4" fmla="*/ 547 w 547"/>
                  <a:gd name="T5" fmla="*/ 164 h 240"/>
                  <a:gd name="T6" fmla="*/ 24 w 547"/>
                  <a:gd name="T7" fmla="*/ 0 h 240"/>
                  <a:gd name="T8" fmla="*/ 0 w 547"/>
                  <a:gd name="T9" fmla="*/ 7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" h="240">
                    <a:moveTo>
                      <a:pt x="0" y="76"/>
                    </a:moveTo>
                    <a:lnTo>
                      <a:pt x="523" y="240"/>
                    </a:lnTo>
                    <a:lnTo>
                      <a:pt x="547" y="164"/>
                    </a:lnTo>
                    <a:lnTo>
                      <a:pt x="24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 rot="2700000">
              <a:off x="9345625" y="1474630"/>
              <a:ext cx="189212" cy="423457"/>
              <a:chOff x="-387404" y="1389324"/>
              <a:chExt cx="149239" cy="333997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-387402" y="1389324"/>
                <a:ext cx="149237" cy="333997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ounded Rectangle 310"/>
              <p:cNvSpPr/>
              <p:nvPr/>
            </p:nvSpPr>
            <p:spPr>
              <a:xfrm>
                <a:off x="-387404" y="1554956"/>
                <a:ext cx="149238" cy="168365"/>
              </a:xfrm>
              <a:custGeom>
                <a:avLst/>
                <a:gdLst/>
                <a:ahLst/>
                <a:cxnLst/>
                <a:rect l="l" t="t" r="r" b="b"/>
                <a:pathLst>
                  <a:path w="149238" h="168365">
                    <a:moveTo>
                      <a:pt x="23956" y="12417"/>
                    </a:moveTo>
                    <a:lnTo>
                      <a:pt x="23956" y="106162"/>
                    </a:lnTo>
                    <a:cubicBezTo>
                      <a:pt x="23956" y="128037"/>
                      <a:pt x="33368" y="147713"/>
                      <a:pt x="48767" y="160918"/>
                    </a:cubicBezTo>
                    <a:lnTo>
                      <a:pt x="48767" y="12417"/>
                    </a:lnTo>
                    <a:close/>
                    <a:moveTo>
                      <a:pt x="0" y="0"/>
                    </a:moveTo>
                    <a:lnTo>
                      <a:pt x="149238" y="0"/>
                    </a:lnTo>
                    <a:cubicBezTo>
                      <a:pt x="149237" y="31249"/>
                      <a:pt x="149237" y="62497"/>
                      <a:pt x="149237" y="93746"/>
                    </a:cubicBezTo>
                    <a:cubicBezTo>
                      <a:pt x="149237" y="134957"/>
                      <a:pt x="115829" y="168365"/>
                      <a:pt x="74618" y="168365"/>
                    </a:cubicBezTo>
                    <a:lnTo>
                      <a:pt x="74619" y="168364"/>
                    </a:lnTo>
                    <a:cubicBezTo>
                      <a:pt x="33408" y="168364"/>
                      <a:pt x="0" y="134956"/>
                      <a:pt x="0" y="937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 smtClean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611768" y="4056063"/>
            <a:ext cx="713498" cy="345537"/>
            <a:chOff x="4501683" y="3989808"/>
            <a:chExt cx="863333" cy="418100"/>
          </a:xfrm>
        </p:grpSpPr>
        <p:sp>
          <p:nvSpPr>
            <p:cNvPr id="125" name="Freeform 124"/>
            <p:cNvSpPr/>
            <p:nvPr/>
          </p:nvSpPr>
          <p:spPr>
            <a:xfrm flipH="1">
              <a:off x="4998371" y="4130653"/>
              <a:ext cx="366645" cy="277255"/>
            </a:xfrm>
            <a:custGeom>
              <a:avLst/>
              <a:gdLst/>
              <a:ahLst/>
              <a:cxnLst/>
              <a:rect l="l" t="t" r="r" b="b"/>
              <a:pathLst>
                <a:path w="3919816" h="2964146">
                  <a:moveTo>
                    <a:pt x="957387" y="1570355"/>
                  </a:moveTo>
                  <a:cubicBezTo>
                    <a:pt x="984117" y="1570355"/>
                    <a:pt x="1017982" y="1583642"/>
                    <a:pt x="1041099" y="1609809"/>
                  </a:cubicBezTo>
                  <a:cubicBezTo>
                    <a:pt x="1070787" y="1663598"/>
                    <a:pt x="1181435" y="1829304"/>
                    <a:pt x="1103967" y="1878330"/>
                  </a:cubicBezTo>
                  <a:lnTo>
                    <a:pt x="957387" y="1878330"/>
                  </a:lnTo>
                  <a:lnTo>
                    <a:pt x="945217" y="1878330"/>
                  </a:lnTo>
                  <a:lnTo>
                    <a:pt x="754187" y="1878330"/>
                  </a:lnTo>
                  <a:lnTo>
                    <a:pt x="710797" y="1878330"/>
                  </a:lnTo>
                  <a:lnTo>
                    <a:pt x="507597" y="1878330"/>
                  </a:lnTo>
                  <a:cubicBezTo>
                    <a:pt x="479248" y="1878330"/>
                    <a:pt x="456267" y="1855349"/>
                    <a:pt x="456267" y="1827000"/>
                  </a:cubicBezTo>
                  <a:lnTo>
                    <a:pt x="456267" y="1621685"/>
                  </a:lnTo>
                  <a:cubicBezTo>
                    <a:pt x="456267" y="1593336"/>
                    <a:pt x="479248" y="1570355"/>
                    <a:pt x="507597" y="1570355"/>
                  </a:cubicBezTo>
                  <a:lnTo>
                    <a:pt x="710797" y="1570355"/>
                  </a:lnTo>
                  <a:lnTo>
                    <a:pt x="754187" y="1570355"/>
                  </a:lnTo>
                  <a:close/>
                  <a:moveTo>
                    <a:pt x="3352971" y="1570355"/>
                  </a:moveTo>
                  <a:cubicBezTo>
                    <a:pt x="3381320" y="1570355"/>
                    <a:pt x="3404301" y="1593336"/>
                    <a:pt x="3404301" y="1621685"/>
                  </a:cubicBezTo>
                  <a:lnTo>
                    <a:pt x="3404301" y="1827000"/>
                  </a:lnTo>
                  <a:cubicBezTo>
                    <a:pt x="3404301" y="1855349"/>
                    <a:pt x="3381320" y="1878330"/>
                    <a:pt x="3352971" y="1878330"/>
                  </a:cubicBezTo>
                  <a:lnTo>
                    <a:pt x="3149771" y="1878330"/>
                  </a:lnTo>
                  <a:lnTo>
                    <a:pt x="3106381" y="1878330"/>
                  </a:lnTo>
                  <a:lnTo>
                    <a:pt x="2915351" y="1878330"/>
                  </a:lnTo>
                  <a:lnTo>
                    <a:pt x="2903181" y="1878330"/>
                  </a:lnTo>
                  <a:lnTo>
                    <a:pt x="2756601" y="1878330"/>
                  </a:lnTo>
                  <a:cubicBezTo>
                    <a:pt x="2679133" y="1829304"/>
                    <a:pt x="2789781" y="1663598"/>
                    <a:pt x="2819469" y="1609809"/>
                  </a:cubicBezTo>
                  <a:cubicBezTo>
                    <a:pt x="2842586" y="1583642"/>
                    <a:pt x="2876451" y="1570355"/>
                    <a:pt x="2903181" y="1570355"/>
                  </a:cubicBezTo>
                  <a:lnTo>
                    <a:pt x="3106381" y="1570355"/>
                  </a:lnTo>
                  <a:lnTo>
                    <a:pt x="3149771" y="1570355"/>
                  </a:lnTo>
                  <a:close/>
                  <a:moveTo>
                    <a:pt x="2436758" y="1564006"/>
                  </a:moveTo>
                  <a:cubicBezTo>
                    <a:pt x="2460570" y="1572472"/>
                    <a:pt x="2465333" y="1590463"/>
                    <a:pt x="2465333" y="1625124"/>
                  </a:cubicBezTo>
                  <a:cubicBezTo>
                    <a:pt x="2467450" y="1666399"/>
                    <a:pt x="2371141" y="2033906"/>
                    <a:pt x="2319283" y="2027556"/>
                  </a:cubicBezTo>
                  <a:lnTo>
                    <a:pt x="1968600" y="2027556"/>
                  </a:lnTo>
                  <a:lnTo>
                    <a:pt x="1891968" y="2027556"/>
                  </a:lnTo>
                  <a:lnTo>
                    <a:pt x="1541285" y="2027556"/>
                  </a:lnTo>
                  <a:cubicBezTo>
                    <a:pt x="1489427" y="2033906"/>
                    <a:pt x="1393118" y="1666399"/>
                    <a:pt x="1395235" y="1625124"/>
                  </a:cubicBezTo>
                  <a:cubicBezTo>
                    <a:pt x="1395235" y="1590463"/>
                    <a:pt x="1399998" y="1572472"/>
                    <a:pt x="1423810" y="1564006"/>
                  </a:cubicBezTo>
                  <a:lnTo>
                    <a:pt x="1891968" y="1564006"/>
                  </a:lnTo>
                  <a:lnTo>
                    <a:pt x="1968600" y="1564006"/>
                  </a:lnTo>
                  <a:close/>
                  <a:moveTo>
                    <a:pt x="1967997" y="226138"/>
                  </a:moveTo>
                  <a:lnTo>
                    <a:pt x="1967997" y="226507"/>
                  </a:lnTo>
                  <a:cubicBezTo>
                    <a:pt x="2274552" y="227081"/>
                    <a:pt x="2634330" y="251982"/>
                    <a:pt x="2886505" y="359093"/>
                  </a:cubicBezTo>
                  <a:cubicBezTo>
                    <a:pt x="2996042" y="427356"/>
                    <a:pt x="3129392" y="805181"/>
                    <a:pt x="3162730" y="1025844"/>
                  </a:cubicBezTo>
                  <a:cubicBezTo>
                    <a:pt x="2763220" y="959772"/>
                    <a:pt x="2319090" y="960627"/>
                    <a:pt x="1959907" y="950559"/>
                  </a:cubicBezTo>
                  <a:cubicBezTo>
                    <a:pt x="1600725" y="960627"/>
                    <a:pt x="1156595" y="959772"/>
                    <a:pt x="757085" y="1025844"/>
                  </a:cubicBezTo>
                  <a:cubicBezTo>
                    <a:pt x="790423" y="805181"/>
                    <a:pt x="923773" y="427356"/>
                    <a:pt x="1033310" y="359093"/>
                  </a:cubicBezTo>
                  <a:cubicBezTo>
                    <a:pt x="1285485" y="251982"/>
                    <a:pt x="1645263" y="227081"/>
                    <a:pt x="1951818" y="226507"/>
                  </a:cubicBezTo>
                  <a:lnTo>
                    <a:pt x="1951818" y="226138"/>
                  </a:lnTo>
                  <a:lnTo>
                    <a:pt x="1959907" y="226322"/>
                  </a:lnTo>
                  <a:close/>
                  <a:moveTo>
                    <a:pt x="1998008" y="0"/>
                  </a:moveTo>
                  <a:lnTo>
                    <a:pt x="1959908" y="426"/>
                  </a:lnTo>
                  <a:lnTo>
                    <a:pt x="1921808" y="0"/>
                  </a:lnTo>
                  <a:lnTo>
                    <a:pt x="1921808" y="852"/>
                  </a:lnTo>
                  <a:cubicBezTo>
                    <a:pt x="1660566" y="3396"/>
                    <a:pt x="1393178" y="4352"/>
                    <a:pt x="1083608" y="68580"/>
                  </a:cubicBezTo>
                  <a:cubicBezTo>
                    <a:pt x="952163" y="109855"/>
                    <a:pt x="896918" y="141605"/>
                    <a:pt x="832148" y="220980"/>
                  </a:cubicBezTo>
                  <a:cubicBezTo>
                    <a:pt x="658158" y="501015"/>
                    <a:pt x="623868" y="723900"/>
                    <a:pt x="519728" y="975360"/>
                  </a:cubicBezTo>
                  <a:lnTo>
                    <a:pt x="405428" y="800100"/>
                  </a:lnTo>
                  <a:cubicBezTo>
                    <a:pt x="365423" y="744855"/>
                    <a:pt x="87293" y="759460"/>
                    <a:pt x="47288" y="815340"/>
                  </a:cubicBezTo>
                  <a:cubicBezTo>
                    <a:pt x="-31452" y="897255"/>
                    <a:pt x="4108" y="1055370"/>
                    <a:pt x="39668" y="1089660"/>
                  </a:cubicBezTo>
                  <a:cubicBezTo>
                    <a:pt x="156508" y="1131570"/>
                    <a:pt x="314623" y="1097280"/>
                    <a:pt x="444163" y="1094740"/>
                  </a:cubicBezTo>
                  <a:cubicBezTo>
                    <a:pt x="312506" y="1258147"/>
                    <a:pt x="206250" y="1412028"/>
                    <a:pt x="192068" y="1584960"/>
                  </a:cubicBezTo>
                  <a:cubicBezTo>
                    <a:pt x="122853" y="2089785"/>
                    <a:pt x="218738" y="2429510"/>
                    <a:pt x="489248" y="2537460"/>
                  </a:cubicBezTo>
                  <a:lnTo>
                    <a:pt x="512109" y="2543159"/>
                  </a:lnTo>
                  <a:lnTo>
                    <a:pt x="512109" y="2894295"/>
                  </a:lnTo>
                  <a:cubicBezTo>
                    <a:pt x="512109" y="2932873"/>
                    <a:pt x="543382" y="2964146"/>
                    <a:pt x="581960" y="2964146"/>
                  </a:cubicBezTo>
                  <a:lnTo>
                    <a:pt x="861358" y="2964146"/>
                  </a:lnTo>
                  <a:cubicBezTo>
                    <a:pt x="899936" y="2964146"/>
                    <a:pt x="931209" y="2932873"/>
                    <a:pt x="931209" y="2894295"/>
                  </a:cubicBezTo>
                  <a:lnTo>
                    <a:pt x="931209" y="2624453"/>
                  </a:lnTo>
                  <a:cubicBezTo>
                    <a:pt x="1268471" y="2665879"/>
                    <a:pt x="1605951" y="2655134"/>
                    <a:pt x="1921808" y="2658840"/>
                  </a:cubicBezTo>
                  <a:lnTo>
                    <a:pt x="1921808" y="2659380"/>
                  </a:lnTo>
                  <a:cubicBezTo>
                    <a:pt x="1934469" y="2659143"/>
                    <a:pt x="1947168" y="2658937"/>
                    <a:pt x="1959908" y="2659110"/>
                  </a:cubicBezTo>
                  <a:cubicBezTo>
                    <a:pt x="1972649" y="2658937"/>
                    <a:pt x="1985348" y="2659143"/>
                    <a:pt x="1998008" y="2659380"/>
                  </a:cubicBezTo>
                  <a:lnTo>
                    <a:pt x="1998008" y="2658840"/>
                  </a:lnTo>
                  <a:cubicBezTo>
                    <a:pt x="2313865" y="2655134"/>
                    <a:pt x="2651345" y="2665879"/>
                    <a:pt x="2988607" y="2624453"/>
                  </a:cubicBezTo>
                  <a:lnTo>
                    <a:pt x="2988607" y="2894295"/>
                  </a:lnTo>
                  <a:cubicBezTo>
                    <a:pt x="2988607" y="2932873"/>
                    <a:pt x="3019880" y="2964146"/>
                    <a:pt x="3058458" y="2964146"/>
                  </a:cubicBezTo>
                  <a:lnTo>
                    <a:pt x="3337856" y="2964146"/>
                  </a:lnTo>
                  <a:cubicBezTo>
                    <a:pt x="3376434" y="2964146"/>
                    <a:pt x="3407707" y="2932873"/>
                    <a:pt x="3407707" y="2894295"/>
                  </a:cubicBezTo>
                  <a:lnTo>
                    <a:pt x="3407707" y="2543159"/>
                  </a:lnTo>
                  <a:lnTo>
                    <a:pt x="3430568" y="2537460"/>
                  </a:lnTo>
                  <a:cubicBezTo>
                    <a:pt x="3701078" y="2429510"/>
                    <a:pt x="3796963" y="2089785"/>
                    <a:pt x="3727748" y="1584960"/>
                  </a:cubicBezTo>
                  <a:cubicBezTo>
                    <a:pt x="3713566" y="1412028"/>
                    <a:pt x="3607310" y="1258147"/>
                    <a:pt x="3475653" y="1094740"/>
                  </a:cubicBezTo>
                  <a:cubicBezTo>
                    <a:pt x="3605193" y="1097280"/>
                    <a:pt x="3763308" y="1131570"/>
                    <a:pt x="3880148" y="1089660"/>
                  </a:cubicBezTo>
                  <a:cubicBezTo>
                    <a:pt x="3915708" y="1055370"/>
                    <a:pt x="3951268" y="897255"/>
                    <a:pt x="3872528" y="815340"/>
                  </a:cubicBezTo>
                  <a:cubicBezTo>
                    <a:pt x="3832523" y="759460"/>
                    <a:pt x="3554393" y="744855"/>
                    <a:pt x="3514388" y="800100"/>
                  </a:cubicBezTo>
                  <a:lnTo>
                    <a:pt x="3400088" y="975360"/>
                  </a:lnTo>
                  <a:cubicBezTo>
                    <a:pt x="3295948" y="723900"/>
                    <a:pt x="3261658" y="501015"/>
                    <a:pt x="3087668" y="220980"/>
                  </a:cubicBezTo>
                  <a:cubicBezTo>
                    <a:pt x="3022898" y="141605"/>
                    <a:pt x="2967653" y="109855"/>
                    <a:pt x="2836208" y="68580"/>
                  </a:cubicBezTo>
                  <a:cubicBezTo>
                    <a:pt x="2526638" y="4352"/>
                    <a:pt x="2259250" y="3396"/>
                    <a:pt x="1998008" y="85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 smtClean="0">
                <a:solidFill>
                  <a:schemeClr val="tx1"/>
                </a:solidFill>
              </a:endParaRPr>
            </a:p>
          </p:txBody>
        </p:sp>
        <p:sp>
          <p:nvSpPr>
            <p:cNvPr id="126" name="Rounded Rectangle 21"/>
            <p:cNvSpPr/>
            <p:nvPr/>
          </p:nvSpPr>
          <p:spPr>
            <a:xfrm>
              <a:off x="4501683" y="3989808"/>
              <a:ext cx="446406" cy="418100"/>
            </a:xfrm>
            <a:custGeom>
              <a:avLst/>
              <a:gdLst/>
              <a:ahLst/>
              <a:cxnLst/>
              <a:rect l="l" t="t" r="r" b="b"/>
              <a:pathLst>
                <a:path w="6105072" h="5717943">
                  <a:moveTo>
                    <a:pt x="4591275" y="3788228"/>
                  </a:moveTo>
                  <a:cubicBezTo>
                    <a:pt x="4370333" y="3788228"/>
                    <a:pt x="4191225" y="3967336"/>
                    <a:pt x="4191225" y="4188278"/>
                  </a:cubicBezTo>
                  <a:cubicBezTo>
                    <a:pt x="4191225" y="4409220"/>
                    <a:pt x="4370333" y="4588328"/>
                    <a:pt x="4591275" y="4588328"/>
                  </a:cubicBezTo>
                  <a:cubicBezTo>
                    <a:pt x="4812217" y="4588328"/>
                    <a:pt x="4991325" y="4409220"/>
                    <a:pt x="4991325" y="4188278"/>
                  </a:cubicBezTo>
                  <a:cubicBezTo>
                    <a:pt x="4991325" y="3967336"/>
                    <a:pt x="4812217" y="3788228"/>
                    <a:pt x="4591275" y="3788228"/>
                  </a:cubicBezTo>
                  <a:close/>
                  <a:moveTo>
                    <a:pt x="1529671" y="3788228"/>
                  </a:moveTo>
                  <a:cubicBezTo>
                    <a:pt x="1308729" y="3788228"/>
                    <a:pt x="1129621" y="3967336"/>
                    <a:pt x="1129621" y="4188278"/>
                  </a:cubicBezTo>
                  <a:cubicBezTo>
                    <a:pt x="1129621" y="4409220"/>
                    <a:pt x="1308729" y="4588328"/>
                    <a:pt x="1529671" y="4588328"/>
                  </a:cubicBezTo>
                  <a:cubicBezTo>
                    <a:pt x="1750613" y="4588328"/>
                    <a:pt x="1929721" y="4409220"/>
                    <a:pt x="1929721" y="4188278"/>
                  </a:cubicBezTo>
                  <a:cubicBezTo>
                    <a:pt x="1929721" y="3967336"/>
                    <a:pt x="1750613" y="3788228"/>
                    <a:pt x="1529671" y="3788228"/>
                  </a:cubicBezTo>
                  <a:close/>
                  <a:moveTo>
                    <a:pt x="5735636" y="1485901"/>
                  </a:moveTo>
                  <a:lnTo>
                    <a:pt x="5916153" y="1485901"/>
                  </a:lnTo>
                  <a:lnTo>
                    <a:pt x="5962196" y="1485901"/>
                  </a:lnTo>
                  <a:lnTo>
                    <a:pt x="6008239" y="1485901"/>
                  </a:lnTo>
                  <a:cubicBezTo>
                    <a:pt x="6061718" y="1485901"/>
                    <a:pt x="6105072" y="1529255"/>
                    <a:pt x="6105072" y="1582734"/>
                  </a:cubicBezTo>
                  <a:lnTo>
                    <a:pt x="6105072" y="2558032"/>
                  </a:lnTo>
                  <a:cubicBezTo>
                    <a:pt x="6105072" y="2611511"/>
                    <a:pt x="6061718" y="2654865"/>
                    <a:pt x="6008239" y="2654865"/>
                  </a:cubicBezTo>
                  <a:lnTo>
                    <a:pt x="5962196" y="2654865"/>
                  </a:lnTo>
                  <a:lnTo>
                    <a:pt x="5916153" y="2654865"/>
                  </a:lnTo>
                  <a:lnTo>
                    <a:pt x="5735636" y="2654865"/>
                  </a:lnTo>
                  <a:close/>
                  <a:moveTo>
                    <a:pt x="96833" y="1485901"/>
                  </a:moveTo>
                  <a:lnTo>
                    <a:pt x="142876" y="1485901"/>
                  </a:lnTo>
                  <a:lnTo>
                    <a:pt x="188919" y="1485901"/>
                  </a:lnTo>
                  <a:lnTo>
                    <a:pt x="369436" y="1485901"/>
                  </a:lnTo>
                  <a:lnTo>
                    <a:pt x="369436" y="2654865"/>
                  </a:lnTo>
                  <a:lnTo>
                    <a:pt x="188919" y="2654865"/>
                  </a:lnTo>
                  <a:lnTo>
                    <a:pt x="142876" y="2654865"/>
                  </a:lnTo>
                  <a:lnTo>
                    <a:pt x="96833" y="2654865"/>
                  </a:lnTo>
                  <a:cubicBezTo>
                    <a:pt x="43354" y="2654865"/>
                    <a:pt x="0" y="2611511"/>
                    <a:pt x="0" y="2558032"/>
                  </a:cubicBezTo>
                  <a:lnTo>
                    <a:pt x="0" y="1582734"/>
                  </a:lnTo>
                  <a:cubicBezTo>
                    <a:pt x="0" y="1529255"/>
                    <a:pt x="43354" y="1485901"/>
                    <a:pt x="96833" y="1485901"/>
                  </a:cubicBezTo>
                  <a:close/>
                  <a:moveTo>
                    <a:pt x="1121457" y="1110343"/>
                  </a:moveTo>
                  <a:lnTo>
                    <a:pt x="1121457" y="3445330"/>
                  </a:lnTo>
                  <a:lnTo>
                    <a:pt x="4966833" y="3445330"/>
                  </a:lnTo>
                  <a:lnTo>
                    <a:pt x="4966833" y="1110343"/>
                  </a:lnTo>
                  <a:close/>
                  <a:moveTo>
                    <a:pt x="2248127" y="359230"/>
                  </a:moveTo>
                  <a:lnTo>
                    <a:pt x="2248127" y="718459"/>
                  </a:lnTo>
                  <a:lnTo>
                    <a:pt x="3840162" y="718459"/>
                  </a:lnTo>
                  <a:lnTo>
                    <a:pt x="3840162" y="359230"/>
                  </a:lnTo>
                  <a:close/>
                  <a:moveTo>
                    <a:pt x="1777324" y="0"/>
                  </a:moveTo>
                  <a:lnTo>
                    <a:pt x="4310962" y="0"/>
                  </a:lnTo>
                  <a:cubicBezTo>
                    <a:pt x="4876095" y="0"/>
                    <a:pt x="5334225" y="458130"/>
                    <a:pt x="5334225" y="1023263"/>
                  </a:cubicBezTo>
                  <a:lnTo>
                    <a:pt x="5334225" y="1856034"/>
                  </a:lnTo>
                  <a:lnTo>
                    <a:pt x="5334225" y="2422066"/>
                  </a:lnTo>
                  <a:lnTo>
                    <a:pt x="5334225" y="4528437"/>
                  </a:lnTo>
                  <a:cubicBezTo>
                    <a:pt x="5334225" y="4732555"/>
                    <a:pt x="5175982" y="4899712"/>
                    <a:pt x="4975370" y="4911779"/>
                  </a:cubicBezTo>
                  <a:cubicBezTo>
                    <a:pt x="4978795" y="4925898"/>
                    <a:pt x="4979761" y="4940506"/>
                    <a:pt x="4979761" y="4955339"/>
                  </a:cubicBezTo>
                  <a:lnTo>
                    <a:pt x="4979761" y="5383591"/>
                  </a:lnTo>
                  <a:cubicBezTo>
                    <a:pt x="4979761" y="5568249"/>
                    <a:pt x="4830067" y="5717943"/>
                    <a:pt x="4645409" y="5717943"/>
                  </a:cubicBezTo>
                  <a:lnTo>
                    <a:pt x="4158413" y="5717943"/>
                  </a:lnTo>
                  <a:cubicBezTo>
                    <a:pt x="3973755" y="5717943"/>
                    <a:pt x="3824061" y="5568249"/>
                    <a:pt x="3824061" y="5383591"/>
                  </a:cubicBezTo>
                  <a:lnTo>
                    <a:pt x="3824061" y="4955339"/>
                  </a:lnTo>
                  <a:lnTo>
                    <a:pt x="3828229" y="4913994"/>
                  </a:lnTo>
                  <a:lnTo>
                    <a:pt x="2276843" y="4913994"/>
                  </a:lnTo>
                  <a:cubicBezTo>
                    <a:pt x="2280142" y="4927406"/>
                    <a:pt x="2281011" y="4941271"/>
                    <a:pt x="2281011" y="4955339"/>
                  </a:cubicBezTo>
                  <a:lnTo>
                    <a:pt x="2281011" y="5383591"/>
                  </a:lnTo>
                  <a:cubicBezTo>
                    <a:pt x="2281011" y="5568249"/>
                    <a:pt x="2131317" y="5717943"/>
                    <a:pt x="1946659" y="5717943"/>
                  </a:cubicBezTo>
                  <a:lnTo>
                    <a:pt x="1459663" y="5717943"/>
                  </a:lnTo>
                  <a:cubicBezTo>
                    <a:pt x="1275005" y="5717943"/>
                    <a:pt x="1125311" y="5568249"/>
                    <a:pt x="1125311" y="5383591"/>
                  </a:cubicBezTo>
                  <a:lnTo>
                    <a:pt x="1125311" y="4955339"/>
                  </a:lnTo>
                  <a:lnTo>
                    <a:pt x="1129503" y="4913752"/>
                  </a:lnTo>
                  <a:cubicBezTo>
                    <a:pt x="921149" y="4908900"/>
                    <a:pt x="754061" y="4738182"/>
                    <a:pt x="754061" y="4528437"/>
                  </a:cubicBezTo>
                  <a:lnTo>
                    <a:pt x="754061" y="2422066"/>
                  </a:lnTo>
                  <a:lnTo>
                    <a:pt x="754061" y="1856034"/>
                  </a:lnTo>
                  <a:lnTo>
                    <a:pt x="754061" y="1023263"/>
                  </a:lnTo>
                  <a:cubicBezTo>
                    <a:pt x="754061" y="458130"/>
                    <a:pt x="1212191" y="0"/>
                    <a:pt x="1777324" y="0"/>
                  </a:cubicBezTo>
                  <a:close/>
                </a:path>
              </a:pathLst>
            </a:custGeom>
            <a:solidFill>
              <a:schemeClr val="accent6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7" name="Freeform 11"/>
          <p:cNvSpPr>
            <a:spLocks noEditPoints="1"/>
          </p:cNvSpPr>
          <p:nvPr/>
        </p:nvSpPr>
        <p:spPr bwMode="auto">
          <a:xfrm flipH="1">
            <a:off x="7871126" y="2236788"/>
            <a:ext cx="826894" cy="266887"/>
          </a:xfrm>
          <a:custGeom>
            <a:avLst/>
            <a:gdLst>
              <a:gd name="T0" fmla="*/ 770 w 785"/>
              <a:gd name="T1" fmla="*/ 175 h 230"/>
              <a:gd name="T2" fmla="*/ 709 w 785"/>
              <a:gd name="T3" fmla="*/ 110 h 230"/>
              <a:gd name="T4" fmla="*/ 558 w 785"/>
              <a:gd name="T5" fmla="*/ 79 h 230"/>
              <a:gd name="T6" fmla="*/ 555 w 785"/>
              <a:gd name="T7" fmla="*/ 78 h 230"/>
              <a:gd name="T8" fmla="*/ 462 w 785"/>
              <a:gd name="T9" fmla="*/ 12 h 230"/>
              <a:gd name="T10" fmla="*/ 349 w 785"/>
              <a:gd name="T11" fmla="*/ 0 h 230"/>
              <a:gd name="T12" fmla="*/ 265 w 785"/>
              <a:gd name="T13" fmla="*/ 0 h 230"/>
              <a:gd name="T14" fmla="*/ 126 w 785"/>
              <a:gd name="T15" fmla="*/ 72 h 230"/>
              <a:gd name="T16" fmla="*/ 125 w 785"/>
              <a:gd name="T17" fmla="*/ 72 h 230"/>
              <a:gd name="T18" fmla="*/ 67 w 785"/>
              <a:gd name="T19" fmla="*/ 72 h 230"/>
              <a:gd name="T20" fmla="*/ 33 w 785"/>
              <a:gd name="T21" fmla="*/ 97 h 230"/>
              <a:gd name="T22" fmla="*/ 15 w 785"/>
              <a:gd name="T23" fmla="*/ 175 h 230"/>
              <a:gd name="T24" fmla="*/ 0 w 785"/>
              <a:gd name="T25" fmla="*/ 201 h 230"/>
              <a:gd name="T26" fmla="*/ 29 w 785"/>
              <a:gd name="T27" fmla="*/ 230 h 230"/>
              <a:gd name="T28" fmla="*/ 79 w 785"/>
              <a:gd name="T29" fmla="*/ 230 h 230"/>
              <a:gd name="T30" fmla="*/ 79 w 785"/>
              <a:gd name="T31" fmla="*/ 230 h 230"/>
              <a:gd name="T32" fmla="*/ 80 w 785"/>
              <a:gd name="T33" fmla="*/ 227 h 230"/>
              <a:gd name="T34" fmla="*/ 107 w 785"/>
              <a:gd name="T35" fmla="*/ 171 h 230"/>
              <a:gd name="T36" fmla="*/ 156 w 785"/>
              <a:gd name="T37" fmla="*/ 154 h 230"/>
              <a:gd name="T38" fmla="*/ 161 w 785"/>
              <a:gd name="T39" fmla="*/ 154 h 230"/>
              <a:gd name="T40" fmla="*/ 205 w 785"/>
              <a:gd name="T41" fmla="*/ 171 h 230"/>
              <a:gd name="T42" fmla="*/ 232 w 785"/>
              <a:gd name="T43" fmla="*/ 230 h 230"/>
              <a:gd name="T44" fmla="*/ 232 w 785"/>
              <a:gd name="T45" fmla="*/ 230 h 230"/>
              <a:gd name="T46" fmla="*/ 232 w 785"/>
              <a:gd name="T47" fmla="*/ 230 h 230"/>
              <a:gd name="T48" fmla="*/ 552 w 785"/>
              <a:gd name="T49" fmla="*/ 230 h 230"/>
              <a:gd name="T50" fmla="*/ 552 w 785"/>
              <a:gd name="T51" fmla="*/ 230 h 230"/>
              <a:gd name="T52" fmla="*/ 552 w 785"/>
              <a:gd name="T53" fmla="*/ 230 h 230"/>
              <a:gd name="T54" fmla="*/ 580 w 785"/>
              <a:gd name="T55" fmla="*/ 171 h 230"/>
              <a:gd name="T56" fmla="*/ 628 w 785"/>
              <a:gd name="T57" fmla="*/ 154 h 230"/>
              <a:gd name="T58" fmla="*/ 677 w 785"/>
              <a:gd name="T59" fmla="*/ 171 h 230"/>
              <a:gd name="T60" fmla="*/ 705 w 785"/>
              <a:gd name="T61" fmla="*/ 230 h 230"/>
              <a:gd name="T62" fmla="*/ 705 w 785"/>
              <a:gd name="T63" fmla="*/ 230 h 230"/>
              <a:gd name="T64" fmla="*/ 705 w 785"/>
              <a:gd name="T65" fmla="*/ 230 h 230"/>
              <a:gd name="T66" fmla="*/ 756 w 785"/>
              <a:gd name="T67" fmla="*/ 230 h 230"/>
              <a:gd name="T68" fmla="*/ 785 w 785"/>
              <a:gd name="T69" fmla="*/ 201 h 230"/>
              <a:gd name="T70" fmla="*/ 770 w 785"/>
              <a:gd name="T71" fmla="*/ 175 h 230"/>
              <a:gd name="T72" fmla="*/ 345 w 785"/>
              <a:gd name="T73" fmla="*/ 176 h 230"/>
              <a:gd name="T74" fmla="*/ 335 w 785"/>
              <a:gd name="T75" fmla="*/ 187 h 230"/>
              <a:gd name="T76" fmla="*/ 262 w 785"/>
              <a:gd name="T77" fmla="*/ 187 h 230"/>
              <a:gd name="T78" fmla="*/ 247 w 785"/>
              <a:gd name="T79" fmla="*/ 177 h 230"/>
              <a:gd name="T80" fmla="*/ 223 w 785"/>
              <a:gd name="T81" fmla="*/ 146 h 230"/>
              <a:gd name="T82" fmla="*/ 210 w 785"/>
              <a:gd name="T83" fmla="*/ 136 h 230"/>
              <a:gd name="T84" fmla="*/ 198 w 785"/>
              <a:gd name="T85" fmla="*/ 121 h 230"/>
              <a:gd name="T86" fmla="*/ 178 w 785"/>
              <a:gd name="T87" fmla="*/ 71 h 230"/>
              <a:gd name="T88" fmla="*/ 180 w 785"/>
              <a:gd name="T89" fmla="*/ 57 h 230"/>
              <a:gd name="T90" fmla="*/ 265 w 785"/>
              <a:gd name="T91" fmla="*/ 21 h 230"/>
              <a:gd name="T92" fmla="*/ 335 w 785"/>
              <a:gd name="T93" fmla="*/ 21 h 230"/>
              <a:gd name="T94" fmla="*/ 345 w 785"/>
              <a:gd name="T95" fmla="*/ 31 h 230"/>
              <a:gd name="T96" fmla="*/ 345 w 785"/>
              <a:gd name="T97" fmla="*/ 176 h 230"/>
              <a:gd name="T98" fmla="*/ 542 w 785"/>
              <a:gd name="T99" fmla="*/ 107 h 230"/>
              <a:gd name="T100" fmla="*/ 522 w 785"/>
              <a:gd name="T101" fmla="*/ 176 h 230"/>
              <a:gd name="T102" fmla="*/ 511 w 785"/>
              <a:gd name="T103" fmla="*/ 187 h 230"/>
              <a:gd name="T104" fmla="*/ 382 w 785"/>
              <a:gd name="T105" fmla="*/ 187 h 230"/>
              <a:gd name="T106" fmla="*/ 371 w 785"/>
              <a:gd name="T107" fmla="*/ 176 h 230"/>
              <a:gd name="T108" fmla="*/ 371 w 785"/>
              <a:gd name="T109" fmla="*/ 31 h 230"/>
              <a:gd name="T110" fmla="*/ 382 w 785"/>
              <a:gd name="T111" fmla="*/ 21 h 230"/>
              <a:gd name="T112" fmla="*/ 451 w 785"/>
              <a:gd name="T113" fmla="*/ 30 h 230"/>
              <a:gd name="T114" fmla="*/ 538 w 785"/>
              <a:gd name="T115" fmla="*/ 91 h 230"/>
              <a:gd name="T116" fmla="*/ 542 w 785"/>
              <a:gd name="T117" fmla="*/ 10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5" h="230">
                <a:moveTo>
                  <a:pt x="770" y="175"/>
                </a:moveTo>
                <a:cubicBezTo>
                  <a:pt x="768" y="135"/>
                  <a:pt x="733" y="117"/>
                  <a:pt x="709" y="110"/>
                </a:cubicBezTo>
                <a:cubicBezTo>
                  <a:pt x="688" y="103"/>
                  <a:pt x="624" y="90"/>
                  <a:pt x="558" y="79"/>
                </a:cubicBezTo>
                <a:cubicBezTo>
                  <a:pt x="557" y="78"/>
                  <a:pt x="556" y="78"/>
                  <a:pt x="555" y="78"/>
                </a:cubicBezTo>
                <a:cubicBezTo>
                  <a:pt x="555" y="78"/>
                  <a:pt x="474" y="20"/>
                  <a:pt x="462" y="12"/>
                </a:cubicBezTo>
                <a:cubicBezTo>
                  <a:pt x="450" y="5"/>
                  <a:pt x="440" y="0"/>
                  <a:pt x="349" y="0"/>
                </a:cubicBezTo>
                <a:cubicBezTo>
                  <a:pt x="265" y="0"/>
                  <a:pt x="265" y="0"/>
                  <a:pt x="265" y="0"/>
                </a:cubicBezTo>
                <a:cubicBezTo>
                  <a:pt x="246" y="0"/>
                  <a:pt x="190" y="16"/>
                  <a:pt x="126" y="72"/>
                </a:cubicBezTo>
                <a:cubicBezTo>
                  <a:pt x="126" y="72"/>
                  <a:pt x="126" y="72"/>
                  <a:pt x="125" y="72"/>
                </a:cubicBezTo>
                <a:cubicBezTo>
                  <a:pt x="67" y="72"/>
                  <a:pt x="67" y="72"/>
                  <a:pt x="67" y="72"/>
                </a:cubicBezTo>
                <a:cubicBezTo>
                  <a:pt x="55" y="72"/>
                  <a:pt x="40" y="78"/>
                  <a:pt x="33" y="97"/>
                </a:cubicBezTo>
                <a:cubicBezTo>
                  <a:pt x="26" y="115"/>
                  <a:pt x="25" y="125"/>
                  <a:pt x="15" y="175"/>
                </a:cubicBezTo>
                <a:cubicBezTo>
                  <a:pt x="6" y="180"/>
                  <a:pt x="0" y="190"/>
                  <a:pt x="0" y="201"/>
                </a:cubicBezTo>
                <a:cubicBezTo>
                  <a:pt x="0" y="217"/>
                  <a:pt x="13" y="230"/>
                  <a:pt x="29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229"/>
                  <a:pt x="79" y="228"/>
                  <a:pt x="80" y="227"/>
                </a:cubicBezTo>
                <a:cubicBezTo>
                  <a:pt x="80" y="205"/>
                  <a:pt x="91" y="185"/>
                  <a:pt x="107" y="171"/>
                </a:cubicBezTo>
                <a:cubicBezTo>
                  <a:pt x="120" y="160"/>
                  <a:pt x="137" y="154"/>
                  <a:pt x="156" y="154"/>
                </a:cubicBezTo>
                <a:cubicBezTo>
                  <a:pt x="158" y="154"/>
                  <a:pt x="159" y="154"/>
                  <a:pt x="161" y="154"/>
                </a:cubicBezTo>
                <a:cubicBezTo>
                  <a:pt x="178" y="155"/>
                  <a:pt x="193" y="161"/>
                  <a:pt x="205" y="171"/>
                </a:cubicBezTo>
                <a:cubicBezTo>
                  <a:pt x="222" y="185"/>
                  <a:pt x="232" y="206"/>
                  <a:pt x="232" y="230"/>
                </a:cubicBezTo>
                <a:cubicBezTo>
                  <a:pt x="232" y="230"/>
                  <a:pt x="232" y="230"/>
                  <a:pt x="232" y="230"/>
                </a:cubicBezTo>
                <a:cubicBezTo>
                  <a:pt x="232" y="230"/>
                  <a:pt x="232" y="230"/>
                  <a:pt x="232" y="230"/>
                </a:cubicBezTo>
                <a:cubicBezTo>
                  <a:pt x="552" y="230"/>
                  <a:pt x="552" y="230"/>
                  <a:pt x="552" y="230"/>
                </a:cubicBezTo>
                <a:cubicBezTo>
                  <a:pt x="552" y="230"/>
                  <a:pt x="552" y="230"/>
                  <a:pt x="552" y="230"/>
                </a:cubicBezTo>
                <a:cubicBezTo>
                  <a:pt x="552" y="230"/>
                  <a:pt x="552" y="230"/>
                  <a:pt x="552" y="230"/>
                </a:cubicBezTo>
                <a:cubicBezTo>
                  <a:pt x="552" y="206"/>
                  <a:pt x="563" y="185"/>
                  <a:pt x="580" y="171"/>
                </a:cubicBezTo>
                <a:cubicBezTo>
                  <a:pt x="593" y="160"/>
                  <a:pt x="610" y="154"/>
                  <a:pt x="628" y="154"/>
                </a:cubicBezTo>
                <a:cubicBezTo>
                  <a:pt x="647" y="154"/>
                  <a:pt x="664" y="160"/>
                  <a:pt x="677" y="171"/>
                </a:cubicBezTo>
                <a:cubicBezTo>
                  <a:pt x="694" y="185"/>
                  <a:pt x="705" y="206"/>
                  <a:pt x="705" y="230"/>
                </a:cubicBezTo>
                <a:cubicBezTo>
                  <a:pt x="705" y="230"/>
                  <a:pt x="705" y="230"/>
                  <a:pt x="705" y="230"/>
                </a:cubicBezTo>
                <a:cubicBezTo>
                  <a:pt x="705" y="230"/>
                  <a:pt x="705" y="230"/>
                  <a:pt x="705" y="230"/>
                </a:cubicBezTo>
                <a:cubicBezTo>
                  <a:pt x="756" y="230"/>
                  <a:pt x="756" y="230"/>
                  <a:pt x="756" y="230"/>
                </a:cubicBezTo>
                <a:cubicBezTo>
                  <a:pt x="772" y="230"/>
                  <a:pt x="785" y="217"/>
                  <a:pt x="785" y="201"/>
                </a:cubicBezTo>
                <a:cubicBezTo>
                  <a:pt x="785" y="189"/>
                  <a:pt x="779" y="180"/>
                  <a:pt x="770" y="175"/>
                </a:cubicBezTo>
                <a:close/>
                <a:moveTo>
                  <a:pt x="345" y="176"/>
                </a:moveTo>
                <a:cubicBezTo>
                  <a:pt x="345" y="182"/>
                  <a:pt x="340" y="187"/>
                  <a:pt x="335" y="187"/>
                </a:cubicBezTo>
                <a:cubicBezTo>
                  <a:pt x="262" y="187"/>
                  <a:pt x="262" y="187"/>
                  <a:pt x="262" y="187"/>
                </a:cubicBezTo>
                <a:cubicBezTo>
                  <a:pt x="257" y="187"/>
                  <a:pt x="250" y="182"/>
                  <a:pt x="247" y="177"/>
                </a:cubicBezTo>
                <a:cubicBezTo>
                  <a:pt x="240" y="165"/>
                  <a:pt x="232" y="154"/>
                  <a:pt x="223" y="146"/>
                </a:cubicBezTo>
                <a:cubicBezTo>
                  <a:pt x="219" y="141"/>
                  <a:pt x="214" y="138"/>
                  <a:pt x="210" y="136"/>
                </a:cubicBezTo>
                <a:cubicBezTo>
                  <a:pt x="205" y="133"/>
                  <a:pt x="199" y="127"/>
                  <a:pt x="198" y="121"/>
                </a:cubicBezTo>
                <a:cubicBezTo>
                  <a:pt x="193" y="98"/>
                  <a:pt x="186" y="82"/>
                  <a:pt x="178" y="71"/>
                </a:cubicBezTo>
                <a:cubicBezTo>
                  <a:pt x="175" y="66"/>
                  <a:pt x="175" y="60"/>
                  <a:pt x="180" y="57"/>
                </a:cubicBezTo>
                <a:cubicBezTo>
                  <a:pt x="221" y="30"/>
                  <a:pt x="254" y="21"/>
                  <a:pt x="265" y="21"/>
                </a:cubicBezTo>
                <a:cubicBezTo>
                  <a:pt x="335" y="21"/>
                  <a:pt x="335" y="21"/>
                  <a:pt x="335" y="21"/>
                </a:cubicBezTo>
                <a:cubicBezTo>
                  <a:pt x="340" y="21"/>
                  <a:pt x="345" y="25"/>
                  <a:pt x="345" y="31"/>
                </a:cubicBezTo>
                <a:lnTo>
                  <a:pt x="345" y="176"/>
                </a:lnTo>
                <a:close/>
                <a:moveTo>
                  <a:pt x="542" y="107"/>
                </a:moveTo>
                <a:cubicBezTo>
                  <a:pt x="533" y="124"/>
                  <a:pt x="526" y="146"/>
                  <a:pt x="522" y="176"/>
                </a:cubicBezTo>
                <a:cubicBezTo>
                  <a:pt x="522" y="182"/>
                  <a:pt x="517" y="187"/>
                  <a:pt x="511" y="187"/>
                </a:cubicBezTo>
                <a:cubicBezTo>
                  <a:pt x="382" y="187"/>
                  <a:pt x="382" y="187"/>
                  <a:pt x="382" y="187"/>
                </a:cubicBezTo>
                <a:cubicBezTo>
                  <a:pt x="376" y="187"/>
                  <a:pt x="371" y="182"/>
                  <a:pt x="371" y="176"/>
                </a:cubicBezTo>
                <a:cubicBezTo>
                  <a:pt x="371" y="31"/>
                  <a:pt x="371" y="31"/>
                  <a:pt x="371" y="31"/>
                </a:cubicBezTo>
                <a:cubicBezTo>
                  <a:pt x="371" y="25"/>
                  <a:pt x="376" y="21"/>
                  <a:pt x="382" y="21"/>
                </a:cubicBezTo>
                <a:cubicBezTo>
                  <a:pt x="438" y="22"/>
                  <a:pt x="445" y="26"/>
                  <a:pt x="451" y="30"/>
                </a:cubicBezTo>
                <a:cubicBezTo>
                  <a:pt x="458" y="34"/>
                  <a:pt x="516" y="75"/>
                  <a:pt x="538" y="91"/>
                </a:cubicBezTo>
                <a:cubicBezTo>
                  <a:pt x="543" y="95"/>
                  <a:pt x="544" y="101"/>
                  <a:pt x="542" y="1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400">
              <a:solidFill>
                <a:srgbClr val="000000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 flipH="1">
            <a:off x="5848741" y="5426075"/>
            <a:ext cx="637665" cy="594004"/>
            <a:chOff x="5233987" y="1947677"/>
            <a:chExt cx="2321719" cy="2162746"/>
          </a:xfrm>
          <a:solidFill>
            <a:schemeClr val="accent6"/>
          </a:solidFill>
        </p:grpSpPr>
        <p:sp>
          <p:nvSpPr>
            <p:cNvPr id="129" name="Rectangle 32"/>
            <p:cNvSpPr/>
            <p:nvPr/>
          </p:nvSpPr>
          <p:spPr>
            <a:xfrm>
              <a:off x="5233987" y="1947677"/>
              <a:ext cx="2321719" cy="2162746"/>
            </a:xfrm>
            <a:custGeom>
              <a:avLst/>
              <a:gdLst/>
              <a:ahLst/>
              <a:cxnLst/>
              <a:rect l="l" t="t" r="r" b="b"/>
              <a:pathLst>
                <a:path w="2321719" h="2162746">
                  <a:moveTo>
                    <a:pt x="1" y="538348"/>
                  </a:moveTo>
                  <a:lnTo>
                    <a:pt x="366713" y="538348"/>
                  </a:lnTo>
                  <a:lnTo>
                    <a:pt x="366713" y="756776"/>
                  </a:lnTo>
                  <a:lnTo>
                    <a:pt x="1" y="756776"/>
                  </a:lnTo>
                  <a:close/>
                  <a:moveTo>
                    <a:pt x="641209" y="99351"/>
                  </a:moveTo>
                  <a:lnTo>
                    <a:pt x="236011" y="343723"/>
                  </a:lnTo>
                  <a:lnTo>
                    <a:pt x="538163" y="343723"/>
                  </a:lnTo>
                  <a:lnTo>
                    <a:pt x="538163" y="254979"/>
                  </a:lnTo>
                  <a:lnTo>
                    <a:pt x="538163" y="189062"/>
                  </a:lnTo>
                  <a:lnTo>
                    <a:pt x="641209" y="189062"/>
                  </a:lnTo>
                  <a:close/>
                  <a:moveTo>
                    <a:pt x="825936" y="87159"/>
                  </a:moveTo>
                  <a:lnTo>
                    <a:pt x="825936" y="189062"/>
                  </a:lnTo>
                  <a:lnTo>
                    <a:pt x="945357" y="189062"/>
                  </a:lnTo>
                  <a:lnTo>
                    <a:pt x="945357" y="254979"/>
                  </a:lnTo>
                  <a:lnTo>
                    <a:pt x="945357" y="343723"/>
                  </a:lnTo>
                  <a:lnTo>
                    <a:pt x="1668045" y="343723"/>
                  </a:lnTo>
                  <a:close/>
                  <a:moveTo>
                    <a:pt x="641209" y="0"/>
                  </a:moveTo>
                  <a:lnTo>
                    <a:pt x="825936" y="0"/>
                  </a:lnTo>
                  <a:lnTo>
                    <a:pt x="825936" y="37992"/>
                  </a:lnTo>
                  <a:lnTo>
                    <a:pt x="1819562" y="343723"/>
                  </a:lnTo>
                  <a:lnTo>
                    <a:pt x="2255147" y="343723"/>
                  </a:lnTo>
                  <a:cubicBezTo>
                    <a:pt x="2291914" y="343723"/>
                    <a:pt x="2321719" y="373528"/>
                    <a:pt x="2321719" y="410295"/>
                  </a:cubicBezTo>
                  <a:lnTo>
                    <a:pt x="2321719" y="475557"/>
                  </a:lnTo>
                  <a:lnTo>
                    <a:pt x="825936" y="475557"/>
                  </a:lnTo>
                  <a:lnTo>
                    <a:pt x="825936" y="1998090"/>
                  </a:lnTo>
                  <a:lnTo>
                    <a:pt x="874680" y="1998090"/>
                  </a:lnTo>
                  <a:lnTo>
                    <a:pt x="874682" y="1998090"/>
                  </a:lnTo>
                  <a:lnTo>
                    <a:pt x="874682" y="1998091"/>
                  </a:lnTo>
                  <a:lnTo>
                    <a:pt x="1001713" y="2080418"/>
                  </a:lnTo>
                  <a:lnTo>
                    <a:pt x="1001713" y="2162746"/>
                  </a:lnTo>
                  <a:lnTo>
                    <a:pt x="465433" y="2162746"/>
                  </a:lnTo>
                  <a:lnTo>
                    <a:pt x="465433" y="2080418"/>
                  </a:lnTo>
                  <a:lnTo>
                    <a:pt x="465431" y="2080418"/>
                  </a:lnTo>
                  <a:lnTo>
                    <a:pt x="590883" y="1999116"/>
                  </a:lnTo>
                  <a:lnTo>
                    <a:pt x="590883" y="1998090"/>
                  </a:lnTo>
                  <a:lnTo>
                    <a:pt x="592464" y="1998090"/>
                  </a:lnTo>
                  <a:lnTo>
                    <a:pt x="641209" y="1998090"/>
                  </a:lnTo>
                  <a:lnTo>
                    <a:pt x="641209" y="475557"/>
                  </a:lnTo>
                  <a:lnTo>
                    <a:pt x="0" y="475557"/>
                  </a:lnTo>
                  <a:lnTo>
                    <a:pt x="0" y="410295"/>
                  </a:lnTo>
                  <a:cubicBezTo>
                    <a:pt x="0" y="373528"/>
                    <a:pt x="29805" y="343723"/>
                    <a:pt x="66572" y="343723"/>
                  </a:cubicBezTo>
                  <a:lnTo>
                    <a:pt x="151542" y="343723"/>
                  </a:lnTo>
                  <a:lnTo>
                    <a:pt x="641209" y="51194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>
                <a:solidFill>
                  <a:schemeClr val="tx1"/>
                </a:solidFill>
              </a:endParaRPr>
            </a:p>
          </p:txBody>
        </p:sp>
        <p:sp>
          <p:nvSpPr>
            <p:cNvPr id="130" name="Rectangle 114"/>
            <p:cNvSpPr/>
            <p:nvPr/>
          </p:nvSpPr>
          <p:spPr>
            <a:xfrm>
              <a:off x="6608038" y="2610315"/>
              <a:ext cx="947668" cy="1500108"/>
            </a:xfrm>
            <a:custGeom>
              <a:avLst/>
              <a:gdLst/>
              <a:ahLst/>
              <a:cxnLst/>
              <a:rect l="l" t="t" r="r" b="b"/>
              <a:pathLst>
                <a:path w="736791" h="1166303">
                  <a:moveTo>
                    <a:pt x="523933" y="749750"/>
                  </a:moveTo>
                  <a:lnTo>
                    <a:pt x="523933" y="900340"/>
                  </a:lnTo>
                  <a:lnTo>
                    <a:pt x="658908" y="900340"/>
                  </a:lnTo>
                  <a:lnTo>
                    <a:pt x="658908" y="749750"/>
                  </a:lnTo>
                  <a:close/>
                  <a:moveTo>
                    <a:pt x="300908" y="749750"/>
                  </a:moveTo>
                  <a:lnTo>
                    <a:pt x="300908" y="900340"/>
                  </a:lnTo>
                  <a:lnTo>
                    <a:pt x="435883" y="900340"/>
                  </a:lnTo>
                  <a:lnTo>
                    <a:pt x="435883" y="749750"/>
                  </a:lnTo>
                  <a:close/>
                  <a:moveTo>
                    <a:pt x="77883" y="749750"/>
                  </a:moveTo>
                  <a:lnTo>
                    <a:pt x="77883" y="900340"/>
                  </a:lnTo>
                  <a:lnTo>
                    <a:pt x="212858" y="900340"/>
                  </a:lnTo>
                  <a:lnTo>
                    <a:pt x="212858" y="749750"/>
                  </a:lnTo>
                  <a:close/>
                  <a:moveTo>
                    <a:pt x="523933" y="520668"/>
                  </a:moveTo>
                  <a:lnTo>
                    <a:pt x="523933" y="671258"/>
                  </a:lnTo>
                  <a:lnTo>
                    <a:pt x="658908" y="671258"/>
                  </a:lnTo>
                  <a:lnTo>
                    <a:pt x="658908" y="520668"/>
                  </a:lnTo>
                  <a:close/>
                  <a:moveTo>
                    <a:pt x="300908" y="520668"/>
                  </a:moveTo>
                  <a:lnTo>
                    <a:pt x="300908" y="671258"/>
                  </a:lnTo>
                  <a:lnTo>
                    <a:pt x="435883" y="671258"/>
                  </a:lnTo>
                  <a:lnTo>
                    <a:pt x="435883" y="520668"/>
                  </a:lnTo>
                  <a:close/>
                  <a:moveTo>
                    <a:pt x="77883" y="520668"/>
                  </a:moveTo>
                  <a:lnTo>
                    <a:pt x="77883" y="671258"/>
                  </a:lnTo>
                  <a:lnTo>
                    <a:pt x="212858" y="671258"/>
                  </a:lnTo>
                  <a:lnTo>
                    <a:pt x="212858" y="520668"/>
                  </a:lnTo>
                  <a:close/>
                  <a:moveTo>
                    <a:pt x="523933" y="291586"/>
                  </a:moveTo>
                  <a:lnTo>
                    <a:pt x="523933" y="442176"/>
                  </a:lnTo>
                  <a:lnTo>
                    <a:pt x="658908" y="442176"/>
                  </a:lnTo>
                  <a:lnTo>
                    <a:pt x="658908" y="291586"/>
                  </a:lnTo>
                  <a:close/>
                  <a:moveTo>
                    <a:pt x="300908" y="291586"/>
                  </a:moveTo>
                  <a:lnTo>
                    <a:pt x="300908" y="442176"/>
                  </a:lnTo>
                  <a:lnTo>
                    <a:pt x="435883" y="442176"/>
                  </a:lnTo>
                  <a:lnTo>
                    <a:pt x="435883" y="291586"/>
                  </a:lnTo>
                  <a:close/>
                  <a:moveTo>
                    <a:pt x="77883" y="291586"/>
                  </a:moveTo>
                  <a:lnTo>
                    <a:pt x="77883" y="442176"/>
                  </a:lnTo>
                  <a:lnTo>
                    <a:pt x="212858" y="442176"/>
                  </a:lnTo>
                  <a:lnTo>
                    <a:pt x="212858" y="291586"/>
                  </a:lnTo>
                  <a:close/>
                  <a:moveTo>
                    <a:pt x="523933" y="62504"/>
                  </a:moveTo>
                  <a:lnTo>
                    <a:pt x="523933" y="213094"/>
                  </a:lnTo>
                  <a:lnTo>
                    <a:pt x="658908" y="213094"/>
                  </a:lnTo>
                  <a:lnTo>
                    <a:pt x="658908" y="62504"/>
                  </a:lnTo>
                  <a:close/>
                  <a:moveTo>
                    <a:pt x="300908" y="62504"/>
                  </a:moveTo>
                  <a:lnTo>
                    <a:pt x="300908" y="213094"/>
                  </a:lnTo>
                  <a:lnTo>
                    <a:pt x="435883" y="213094"/>
                  </a:lnTo>
                  <a:lnTo>
                    <a:pt x="435883" y="62504"/>
                  </a:lnTo>
                  <a:close/>
                  <a:moveTo>
                    <a:pt x="258736" y="0"/>
                  </a:moveTo>
                  <a:lnTo>
                    <a:pt x="736791" y="0"/>
                  </a:lnTo>
                  <a:lnTo>
                    <a:pt x="736791" y="240922"/>
                  </a:lnTo>
                  <a:lnTo>
                    <a:pt x="736791" y="260149"/>
                  </a:lnTo>
                  <a:lnTo>
                    <a:pt x="736791" y="1166303"/>
                  </a:lnTo>
                  <a:lnTo>
                    <a:pt x="513651" y="1166303"/>
                  </a:lnTo>
                  <a:lnTo>
                    <a:pt x="513651" y="960095"/>
                  </a:lnTo>
                  <a:lnTo>
                    <a:pt x="378676" y="960095"/>
                  </a:lnTo>
                  <a:lnTo>
                    <a:pt x="378676" y="1166303"/>
                  </a:lnTo>
                  <a:lnTo>
                    <a:pt x="358114" y="1166303"/>
                  </a:lnTo>
                  <a:lnTo>
                    <a:pt x="358114" y="960095"/>
                  </a:lnTo>
                  <a:lnTo>
                    <a:pt x="223139" y="960095"/>
                  </a:lnTo>
                  <a:lnTo>
                    <a:pt x="223139" y="1166303"/>
                  </a:lnTo>
                  <a:lnTo>
                    <a:pt x="0" y="1166303"/>
                  </a:lnTo>
                  <a:lnTo>
                    <a:pt x="0" y="240922"/>
                  </a:lnTo>
                  <a:lnTo>
                    <a:pt x="258736" y="240922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012552" y="2673350"/>
            <a:ext cx="372097" cy="410739"/>
            <a:chOff x="5023940" y="2300275"/>
            <a:chExt cx="465547" cy="513881"/>
          </a:xfrm>
          <a:solidFill>
            <a:schemeClr val="accent6"/>
          </a:solidFill>
        </p:grpSpPr>
        <p:sp>
          <p:nvSpPr>
            <p:cNvPr id="135" name="Freeform 458"/>
            <p:cNvSpPr>
              <a:spLocks/>
            </p:cNvSpPr>
            <p:nvPr/>
          </p:nvSpPr>
          <p:spPr bwMode="auto">
            <a:xfrm>
              <a:off x="5127986" y="2727880"/>
              <a:ext cx="86277" cy="86276"/>
            </a:xfrm>
            <a:custGeom>
              <a:avLst/>
              <a:gdLst>
                <a:gd name="T0" fmla="*/ 121 w 243"/>
                <a:gd name="T1" fmla="*/ 243 h 243"/>
                <a:gd name="T2" fmla="*/ 145 w 243"/>
                <a:gd name="T3" fmla="*/ 241 h 243"/>
                <a:gd name="T4" fmla="*/ 168 w 243"/>
                <a:gd name="T5" fmla="*/ 234 h 243"/>
                <a:gd name="T6" fmla="*/ 189 w 243"/>
                <a:gd name="T7" fmla="*/ 222 h 243"/>
                <a:gd name="T8" fmla="*/ 207 w 243"/>
                <a:gd name="T9" fmla="*/ 207 h 243"/>
                <a:gd name="T10" fmla="*/ 222 w 243"/>
                <a:gd name="T11" fmla="*/ 189 h 243"/>
                <a:gd name="T12" fmla="*/ 234 w 243"/>
                <a:gd name="T13" fmla="*/ 168 h 243"/>
                <a:gd name="T14" fmla="*/ 241 w 243"/>
                <a:gd name="T15" fmla="*/ 145 h 243"/>
                <a:gd name="T16" fmla="*/ 243 w 243"/>
                <a:gd name="T17" fmla="*/ 121 h 243"/>
                <a:gd name="T18" fmla="*/ 241 w 243"/>
                <a:gd name="T19" fmla="*/ 97 h 243"/>
                <a:gd name="T20" fmla="*/ 234 w 243"/>
                <a:gd name="T21" fmla="*/ 74 h 243"/>
                <a:gd name="T22" fmla="*/ 222 w 243"/>
                <a:gd name="T23" fmla="*/ 53 h 243"/>
                <a:gd name="T24" fmla="*/ 207 w 243"/>
                <a:gd name="T25" fmla="*/ 36 h 243"/>
                <a:gd name="T26" fmla="*/ 189 w 243"/>
                <a:gd name="T27" fmla="*/ 21 h 243"/>
                <a:gd name="T28" fmla="*/ 168 w 243"/>
                <a:gd name="T29" fmla="*/ 9 h 243"/>
                <a:gd name="T30" fmla="*/ 145 w 243"/>
                <a:gd name="T31" fmla="*/ 2 h 243"/>
                <a:gd name="T32" fmla="*/ 121 w 243"/>
                <a:gd name="T33" fmla="*/ 0 h 243"/>
                <a:gd name="T34" fmla="*/ 97 w 243"/>
                <a:gd name="T35" fmla="*/ 2 h 243"/>
                <a:gd name="T36" fmla="*/ 74 w 243"/>
                <a:gd name="T37" fmla="*/ 9 h 243"/>
                <a:gd name="T38" fmla="*/ 53 w 243"/>
                <a:gd name="T39" fmla="*/ 21 h 243"/>
                <a:gd name="T40" fmla="*/ 36 w 243"/>
                <a:gd name="T41" fmla="*/ 36 h 243"/>
                <a:gd name="T42" fmla="*/ 21 w 243"/>
                <a:gd name="T43" fmla="*/ 53 h 243"/>
                <a:gd name="T44" fmla="*/ 9 w 243"/>
                <a:gd name="T45" fmla="*/ 74 h 243"/>
                <a:gd name="T46" fmla="*/ 2 w 243"/>
                <a:gd name="T47" fmla="*/ 97 h 243"/>
                <a:gd name="T48" fmla="*/ 0 w 243"/>
                <a:gd name="T49" fmla="*/ 121 h 243"/>
                <a:gd name="T50" fmla="*/ 2 w 243"/>
                <a:gd name="T51" fmla="*/ 145 h 243"/>
                <a:gd name="T52" fmla="*/ 9 w 243"/>
                <a:gd name="T53" fmla="*/ 168 h 243"/>
                <a:gd name="T54" fmla="*/ 21 w 243"/>
                <a:gd name="T55" fmla="*/ 189 h 243"/>
                <a:gd name="T56" fmla="*/ 36 w 243"/>
                <a:gd name="T57" fmla="*/ 207 h 243"/>
                <a:gd name="T58" fmla="*/ 53 w 243"/>
                <a:gd name="T59" fmla="*/ 222 h 243"/>
                <a:gd name="T60" fmla="*/ 74 w 243"/>
                <a:gd name="T61" fmla="*/ 234 h 243"/>
                <a:gd name="T62" fmla="*/ 97 w 243"/>
                <a:gd name="T63" fmla="*/ 241 h 243"/>
                <a:gd name="T64" fmla="*/ 121 w 243"/>
                <a:gd name="T6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45" y="241"/>
                  </a:lnTo>
                  <a:lnTo>
                    <a:pt x="168" y="234"/>
                  </a:lnTo>
                  <a:lnTo>
                    <a:pt x="189" y="222"/>
                  </a:lnTo>
                  <a:lnTo>
                    <a:pt x="207" y="207"/>
                  </a:lnTo>
                  <a:lnTo>
                    <a:pt x="222" y="189"/>
                  </a:lnTo>
                  <a:lnTo>
                    <a:pt x="234" y="168"/>
                  </a:lnTo>
                  <a:lnTo>
                    <a:pt x="241" y="145"/>
                  </a:lnTo>
                  <a:lnTo>
                    <a:pt x="243" y="121"/>
                  </a:lnTo>
                  <a:lnTo>
                    <a:pt x="241" y="97"/>
                  </a:lnTo>
                  <a:lnTo>
                    <a:pt x="234" y="74"/>
                  </a:lnTo>
                  <a:lnTo>
                    <a:pt x="222" y="53"/>
                  </a:lnTo>
                  <a:lnTo>
                    <a:pt x="207" y="36"/>
                  </a:lnTo>
                  <a:lnTo>
                    <a:pt x="189" y="21"/>
                  </a:lnTo>
                  <a:lnTo>
                    <a:pt x="168" y="9"/>
                  </a:lnTo>
                  <a:lnTo>
                    <a:pt x="145" y="2"/>
                  </a:lnTo>
                  <a:lnTo>
                    <a:pt x="121" y="0"/>
                  </a:lnTo>
                  <a:lnTo>
                    <a:pt x="97" y="2"/>
                  </a:lnTo>
                  <a:lnTo>
                    <a:pt x="74" y="9"/>
                  </a:lnTo>
                  <a:lnTo>
                    <a:pt x="53" y="21"/>
                  </a:lnTo>
                  <a:lnTo>
                    <a:pt x="36" y="36"/>
                  </a:lnTo>
                  <a:lnTo>
                    <a:pt x="21" y="53"/>
                  </a:lnTo>
                  <a:lnTo>
                    <a:pt x="9" y="74"/>
                  </a:lnTo>
                  <a:lnTo>
                    <a:pt x="2" y="97"/>
                  </a:lnTo>
                  <a:lnTo>
                    <a:pt x="0" y="121"/>
                  </a:lnTo>
                  <a:lnTo>
                    <a:pt x="2" y="145"/>
                  </a:lnTo>
                  <a:lnTo>
                    <a:pt x="9" y="168"/>
                  </a:lnTo>
                  <a:lnTo>
                    <a:pt x="21" y="189"/>
                  </a:lnTo>
                  <a:lnTo>
                    <a:pt x="36" y="207"/>
                  </a:lnTo>
                  <a:lnTo>
                    <a:pt x="53" y="222"/>
                  </a:lnTo>
                  <a:lnTo>
                    <a:pt x="74" y="234"/>
                  </a:lnTo>
                  <a:lnTo>
                    <a:pt x="97" y="241"/>
                  </a:lnTo>
                  <a:lnTo>
                    <a:pt x="121" y="2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36" name="Freeform 459"/>
            <p:cNvSpPr>
              <a:spLocks/>
            </p:cNvSpPr>
            <p:nvPr/>
          </p:nvSpPr>
          <p:spPr bwMode="auto">
            <a:xfrm>
              <a:off x="5304291" y="2727881"/>
              <a:ext cx="85571" cy="85570"/>
            </a:xfrm>
            <a:custGeom>
              <a:avLst/>
              <a:gdLst>
                <a:gd name="T0" fmla="*/ 121 w 243"/>
                <a:gd name="T1" fmla="*/ 243 h 243"/>
                <a:gd name="T2" fmla="*/ 145 w 243"/>
                <a:gd name="T3" fmla="*/ 241 h 243"/>
                <a:gd name="T4" fmla="*/ 168 w 243"/>
                <a:gd name="T5" fmla="*/ 234 h 243"/>
                <a:gd name="T6" fmla="*/ 189 w 243"/>
                <a:gd name="T7" fmla="*/ 223 h 243"/>
                <a:gd name="T8" fmla="*/ 207 w 243"/>
                <a:gd name="T9" fmla="*/ 208 h 243"/>
                <a:gd name="T10" fmla="*/ 222 w 243"/>
                <a:gd name="T11" fmla="*/ 190 h 243"/>
                <a:gd name="T12" fmla="*/ 234 w 243"/>
                <a:gd name="T13" fmla="*/ 170 h 243"/>
                <a:gd name="T14" fmla="*/ 241 w 243"/>
                <a:gd name="T15" fmla="*/ 147 h 243"/>
                <a:gd name="T16" fmla="*/ 243 w 243"/>
                <a:gd name="T17" fmla="*/ 122 h 243"/>
                <a:gd name="T18" fmla="*/ 241 w 243"/>
                <a:gd name="T19" fmla="*/ 98 h 243"/>
                <a:gd name="T20" fmla="*/ 234 w 243"/>
                <a:gd name="T21" fmla="*/ 75 h 243"/>
                <a:gd name="T22" fmla="*/ 222 w 243"/>
                <a:gd name="T23" fmla="*/ 54 h 243"/>
                <a:gd name="T24" fmla="*/ 207 w 243"/>
                <a:gd name="T25" fmla="*/ 36 h 243"/>
                <a:gd name="T26" fmla="*/ 189 w 243"/>
                <a:gd name="T27" fmla="*/ 21 h 243"/>
                <a:gd name="T28" fmla="*/ 168 w 243"/>
                <a:gd name="T29" fmla="*/ 9 h 243"/>
                <a:gd name="T30" fmla="*/ 145 w 243"/>
                <a:gd name="T31" fmla="*/ 2 h 243"/>
                <a:gd name="T32" fmla="*/ 121 w 243"/>
                <a:gd name="T33" fmla="*/ 0 h 243"/>
                <a:gd name="T34" fmla="*/ 97 w 243"/>
                <a:gd name="T35" fmla="*/ 2 h 243"/>
                <a:gd name="T36" fmla="*/ 73 w 243"/>
                <a:gd name="T37" fmla="*/ 9 h 243"/>
                <a:gd name="T38" fmla="*/ 53 w 243"/>
                <a:gd name="T39" fmla="*/ 21 h 243"/>
                <a:gd name="T40" fmla="*/ 35 w 243"/>
                <a:gd name="T41" fmla="*/ 36 h 243"/>
                <a:gd name="T42" fmla="*/ 20 w 243"/>
                <a:gd name="T43" fmla="*/ 54 h 243"/>
                <a:gd name="T44" fmla="*/ 9 w 243"/>
                <a:gd name="T45" fmla="*/ 75 h 243"/>
                <a:gd name="T46" fmla="*/ 2 w 243"/>
                <a:gd name="T47" fmla="*/ 98 h 243"/>
                <a:gd name="T48" fmla="*/ 0 w 243"/>
                <a:gd name="T49" fmla="*/ 122 h 243"/>
                <a:gd name="T50" fmla="*/ 2 w 243"/>
                <a:gd name="T51" fmla="*/ 147 h 243"/>
                <a:gd name="T52" fmla="*/ 9 w 243"/>
                <a:gd name="T53" fmla="*/ 170 h 243"/>
                <a:gd name="T54" fmla="*/ 20 w 243"/>
                <a:gd name="T55" fmla="*/ 190 h 243"/>
                <a:gd name="T56" fmla="*/ 35 w 243"/>
                <a:gd name="T57" fmla="*/ 208 h 243"/>
                <a:gd name="T58" fmla="*/ 53 w 243"/>
                <a:gd name="T59" fmla="*/ 223 h 243"/>
                <a:gd name="T60" fmla="*/ 73 w 243"/>
                <a:gd name="T61" fmla="*/ 234 h 243"/>
                <a:gd name="T62" fmla="*/ 97 w 243"/>
                <a:gd name="T63" fmla="*/ 241 h 243"/>
                <a:gd name="T64" fmla="*/ 121 w 243"/>
                <a:gd name="T6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45" y="241"/>
                  </a:lnTo>
                  <a:lnTo>
                    <a:pt x="168" y="234"/>
                  </a:lnTo>
                  <a:lnTo>
                    <a:pt x="189" y="223"/>
                  </a:lnTo>
                  <a:lnTo>
                    <a:pt x="207" y="208"/>
                  </a:lnTo>
                  <a:lnTo>
                    <a:pt x="222" y="190"/>
                  </a:lnTo>
                  <a:lnTo>
                    <a:pt x="234" y="170"/>
                  </a:lnTo>
                  <a:lnTo>
                    <a:pt x="241" y="147"/>
                  </a:lnTo>
                  <a:lnTo>
                    <a:pt x="243" y="122"/>
                  </a:lnTo>
                  <a:lnTo>
                    <a:pt x="241" y="98"/>
                  </a:lnTo>
                  <a:lnTo>
                    <a:pt x="234" y="75"/>
                  </a:lnTo>
                  <a:lnTo>
                    <a:pt x="222" y="54"/>
                  </a:lnTo>
                  <a:lnTo>
                    <a:pt x="207" y="36"/>
                  </a:lnTo>
                  <a:lnTo>
                    <a:pt x="189" y="21"/>
                  </a:lnTo>
                  <a:lnTo>
                    <a:pt x="168" y="9"/>
                  </a:lnTo>
                  <a:lnTo>
                    <a:pt x="145" y="2"/>
                  </a:lnTo>
                  <a:lnTo>
                    <a:pt x="121" y="0"/>
                  </a:lnTo>
                  <a:lnTo>
                    <a:pt x="97" y="2"/>
                  </a:lnTo>
                  <a:lnTo>
                    <a:pt x="73" y="9"/>
                  </a:lnTo>
                  <a:lnTo>
                    <a:pt x="53" y="21"/>
                  </a:lnTo>
                  <a:lnTo>
                    <a:pt x="35" y="36"/>
                  </a:lnTo>
                  <a:lnTo>
                    <a:pt x="20" y="54"/>
                  </a:lnTo>
                  <a:lnTo>
                    <a:pt x="9" y="75"/>
                  </a:lnTo>
                  <a:lnTo>
                    <a:pt x="2" y="98"/>
                  </a:lnTo>
                  <a:lnTo>
                    <a:pt x="0" y="122"/>
                  </a:lnTo>
                  <a:lnTo>
                    <a:pt x="2" y="147"/>
                  </a:lnTo>
                  <a:lnTo>
                    <a:pt x="9" y="170"/>
                  </a:lnTo>
                  <a:lnTo>
                    <a:pt x="20" y="190"/>
                  </a:lnTo>
                  <a:lnTo>
                    <a:pt x="35" y="208"/>
                  </a:lnTo>
                  <a:lnTo>
                    <a:pt x="53" y="223"/>
                  </a:lnTo>
                  <a:lnTo>
                    <a:pt x="73" y="234"/>
                  </a:lnTo>
                  <a:lnTo>
                    <a:pt x="97" y="241"/>
                  </a:lnTo>
                  <a:lnTo>
                    <a:pt x="121" y="2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37" name="Freeform 460"/>
            <p:cNvSpPr>
              <a:spLocks/>
            </p:cNvSpPr>
            <p:nvPr/>
          </p:nvSpPr>
          <p:spPr bwMode="auto">
            <a:xfrm>
              <a:off x="5043317" y="2497912"/>
              <a:ext cx="429727" cy="210726"/>
            </a:xfrm>
            <a:custGeom>
              <a:avLst/>
              <a:gdLst>
                <a:gd name="T0" fmla="*/ 844 w 996"/>
                <a:gd name="T1" fmla="*/ 741 h 741"/>
                <a:gd name="T2" fmla="*/ 996 w 996"/>
                <a:gd name="T3" fmla="*/ 0 h 741"/>
                <a:gd name="T4" fmla="*/ 0 w 996"/>
                <a:gd name="T5" fmla="*/ 0 h 741"/>
                <a:gd name="T6" fmla="*/ 123 w 996"/>
                <a:gd name="T7" fmla="*/ 741 h 741"/>
                <a:gd name="T8" fmla="*/ 844 w 996"/>
                <a:gd name="T9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741">
                  <a:moveTo>
                    <a:pt x="844" y="741"/>
                  </a:moveTo>
                  <a:lnTo>
                    <a:pt x="996" y="0"/>
                  </a:lnTo>
                  <a:lnTo>
                    <a:pt x="0" y="0"/>
                  </a:lnTo>
                  <a:lnTo>
                    <a:pt x="123" y="741"/>
                  </a:lnTo>
                  <a:lnTo>
                    <a:pt x="844" y="741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38" name="Freeform 279"/>
            <p:cNvSpPr>
              <a:spLocks/>
            </p:cNvSpPr>
            <p:nvPr/>
          </p:nvSpPr>
          <p:spPr bwMode="auto">
            <a:xfrm rot="2185170">
              <a:off x="5335015" y="2348347"/>
              <a:ext cx="154472" cy="102509"/>
            </a:xfrm>
            <a:custGeom>
              <a:avLst/>
              <a:gdLst>
                <a:gd name="T0" fmla="*/ 0 w 764"/>
                <a:gd name="T1" fmla="*/ 288 h 507"/>
                <a:gd name="T2" fmla="*/ 163 w 764"/>
                <a:gd name="T3" fmla="*/ 0 h 507"/>
                <a:gd name="T4" fmla="*/ 531 w 764"/>
                <a:gd name="T5" fmla="*/ 131 h 507"/>
                <a:gd name="T6" fmla="*/ 764 w 764"/>
                <a:gd name="T7" fmla="*/ 362 h 507"/>
                <a:gd name="T8" fmla="*/ 583 w 764"/>
                <a:gd name="T9" fmla="*/ 507 h 507"/>
                <a:gd name="T10" fmla="*/ 302 w 764"/>
                <a:gd name="T11" fmla="*/ 406 h 507"/>
                <a:gd name="T12" fmla="*/ 172 w 764"/>
                <a:gd name="T13" fmla="*/ 470 h 507"/>
                <a:gd name="T14" fmla="*/ 0 w 764"/>
                <a:gd name="T15" fmla="*/ 288 h 507"/>
                <a:gd name="T16" fmla="*/ 0 w 764"/>
                <a:gd name="T17" fmla="*/ 28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07">
                  <a:moveTo>
                    <a:pt x="0" y="288"/>
                  </a:moveTo>
                  <a:lnTo>
                    <a:pt x="163" y="0"/>
                  </a:lnTo>
                  <a:lnTo>
                    <a:pt x="531" y="131"/>
                  </a:lnTo>
                  <a:lnTo>
                    <a:pt x="764" y="362"/>
                  </a:lnTo>
                  <a:lnTo>
                    <a:pt x="583" y="507"/>
                  </a:lnTo>
                  <a:lnTo>
                    <a:pt x="302" y="406"/>
                  </a:lnTo>
                  <a:lnTo>
                    <a:pt x="172" y="470"/>
                  </a:lnTo>
                  <a:lnTo>
                    <a:pt x="0" y="288"/>
                  </a:lnTo>
                  <a:lnTo>
                    <a:pt x="0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39" name="Freeform 281"/>
            <p:cNvSpPr>
              <a:spLocks/>
            </p:cNvSpPr>
            <p:nvPr/>
          </p:nvSpPr>
          <p:spPr bwMode="auto">
            <a:xfrm>
              <a:off x="5086481" y="2351020"/>
              <a:ext cx="136883" cy="65509"/>
            </a:xfrm>
            <a:custGeom>
              <a:avLst/>
              <a:gdLst>
                <a:gd name="T0" fmla="*/ 0 w 677"/>
                <a:gd name="T1" fmla="*/ 258 h 324"/>
                <a:gd name="T2" fmla="*/ 414 w 677"/>
                <a:gd name="T3" fmla="*/ 324 h 324"/>
                <a:gd name="T4" fmla="*/ 677 w 677"/>
                <a:gd name="T5" fmla="*/ 103 h 324"/>
                <a:gd name="T6" fmla="*/ 453 w 677"/>
                <a:gd name="T7" fmla="*/ 7 h 324"/>
                <a:gd name="T8" fmla="*/ 179 w 677"/>
                <a:gd name="T9" fmla="*/ 0 h 324"/>
                <a:gd name="T10" fmla="*/ 0 w 677"/>
                <a:gd name="T11" fmla="*/ 258 h 324"/>
                <a:gd name="T12" fmla="*/ 0 w 677"/>
                <a:gd name="T13" fmla="*/ 25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" h="324">
                  <a:moveTo>
                    <a:pt x="0" y="258"/>
                  </a:moveTo>
                  <a:lnTo>
                    <a:pt x="414" y="324"/>
                  </a:lnTo>
                  <a:lnTo>
                    <a:pt x="677" y="103"/>
                  </a:lnTo>
                  <a:lnTo>
                    <a:pt x="453" y="7"/>
                  </a:lnTo>
                  <a:lnTo>
                    <a:pt x="179" y="0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40" name="Freeform 282"/>
            <p:cNvSpPr>
              <a:spLocks/>
            </p:cNvSpPr>
            <p:nvPr/>
          </p:nvSpPr>
          <p:spPr bwMode="auto">
            <a:xfrm>
              <a:off x="5181104" y="2300275"/>
              <a:ext cx="159324" cy="69553"/>
            </a:xfrm>
            <a:custGeom>
              <a:avLst/>
              <a:gdLst>
                <a:gd name="T0" fmla="*/ 323 w 788"/>
                <a:gd name="T1" fmla="*/ 329 h 344"/>
                <a:gd name="T2" fmla="*/ 610 w 788"/>
                <a:gd name="T3" fmla="*/ 344 h 344"/>
                <a:gd name="T4" fmla="*/ 788 w 788"/>
                <a:gd name="T5" fmla="*/ 138 h 344"/>
                <a:gd name="T6" fmla="*/ 453 w 788"/>
                <a:gd name="T7" fmla="*/ 0 h 344"/>
                <a:gd name="T8" fmla="*/ 52 w 788"/>
                <a:gd name="T9" fmla="*/ 52 h 344"/>
                <a:gd name="T10" fmla="*/ 0 w 788"/>
                <a:gd name="T11" fmla="*/ 197 h 344"/>
                <a:gd name="T12" fmla="*/ 323 w 788"/>
                <a:gd name="T13" fmla="*/ 329 h 344"/>
                <a:gd name="T14" fmla="*/ 323 w 788"/>
                <a:gd name="T15" fmla="*/ 32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8" h="344">
                  <a:moveTo>
                    <a:pt x="323" y="329"/>
                  </a:moveTo>
                  <a:lnTo>
                    <a:pt x="610" y="344"/>
                  </a:lnTo>
                  <a:lnTo>
                    <a:pt x="788" y="138"/>
                  </a:lnTo>
                  <a:lnTo>
                    <a:pt x="453" y="0"/>
                  </a:lnTo>
                  <a:lnTo>
                    <a:pt x="52" y="52"/>
                  </a:lnTo>
                  <a:lnTo>
                    <a:pt x="0" y="197"/>
                  </a:lnTo>
                  <a:lnTo>
                    <a:pt x="323" y="329"/>
                  </a:lnTo>
                  <a:lnTo>
                    <a:pt x="323" y="3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41" name="Freeform 282"/>
            <p:cNvSpPr>
              <a:spLocks/>
            </p:cNvSpPr>
            <p:nvPr/>
          </p:nvSpPr>
          <p:spPr bwMode="auto">
            <a:xfrm>
              <a:off x="5200147" y="2407428"/>
              <a:ext cx="159324" cy="69553"/>
            </a:xfrm>
            <a:custGeom>
              <a:avLst/>
              <a:gdLst>
                <a:gd name="T0" fmla="*/ 323 w 788"/>
                <a:gd name="T1" fmla="*/ 329 h 344"/>
                <a:gd name="T2" fmla="*/ 610 w 788"/>
                <a:gd name="T3" fmla="*/ 344 h 344"/>
                <a:gd name="T4" fmla="*/ 788 w 788"/>
                <a:gd name="T5" fmla="*/ 138 h 344"/>
                <a:gd name="T6" fmla="*/ 453 w 788"/>
                <a:gd name="T7" fmla="*/ 0 h 344"/>
                <a:gd name="T8" fmla="*/ 52 w 788"/>
                <a:gd name="T9" fmla="*/ 52 h 344"/>
                <a:gd name="T10" fmla="*/ 0 w 788"/>
                <a:gd name="T11" fmla="*/ 197 h 344"/>
                <a:gd name="T12" fmla="*/ 323 w 788"/>
                <a:gd name="T13" fmla="*/ 329 h 344"/>
                <a:gd name="T14" fmla="*/ 323 w 788"/>
                <a:gd name="T15" fmla="*/ 32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8" h="344">
                  <a:moveTo>
                    <a:pt x="323" y="329"/>
                  </a:moveTo>
                  <a:lnTo>
                    <a:pt x="610" y="344"/>
                  </a:lnTo>
                  <a:lnTo>
                    <a:pt x="788" y="138"/>
                  </a:lnTo>
                  <a:lnTo>
                    <a:pt x="453" y="0"/>
                  </a:lnTo>
                  <a:lnTo>
                    <a:pt x="52" y="52"/>
                  </a:lnTo>
                  <a:lnTo>
                    <a:pt x="0" y="197"/>
                  </a:lnTo>
                  <a:lnTo>
                    <a:pt x="323" y="329"/>
                  </a:lnTo>
                  <a:lnTo>
                    <a:pt x="323" y="3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142" name="Freeform 282"/>
            <p:cNvSpPr>
              <a:spLocks/>
            </p:cNvSpPr>
            <p:nvPr/>
          </p:nvSpPr>
          <p:spPr bwMode="auto">
            <a:xfrm>
              <a:off x="5023940" y="2416968"/>
              <a:ext cx="159324" cy="69553"/>
            </a:xfrm>
            <a:custGeom>
              <a:avLst/>
              <a:gdLst>
                <a:gd name="T0" fmla="*/ 323 w 788"/>
                <a:gd name="T1" fmla="*/ 329 h 344"/>
                <a:gd name="T2" fmla="*/ 610 w 788"/>
                <a:gd name="T3" fmla="*/ 344 h 344"/>
                <a:gd name="T4" fmla="*/ 788 w 788"/>
                <a:gd name="T5" fmla="*/ 138 h 344"/>
                <a:gd name="T6" fmla="*/ 453 w 788"/>
                <a:gd name="T7" fmla="*/ 0 h 344"/>
                <a:gd name="T8" fmla="*/ 52 w 788"/>
                <a:gd name="T9" fmla="*/ 52 h 344"/>
                <a:gd name="T10" fmla="*/ 0 w 788"/>
                <a:gd name="T11" fmla="*/ 197 h 344"/>
                <a:gd name="T12" fmla="*/ 323 w 788"/>
                <a:gd name="T13" fmla="*/ 329 h 344"/>
                <a:gd name="T14" fmla="*/ 323 w 788"/>
                <a:gd name="T15" fmla="*/ 32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8" h="344">
                  <a:moveTo>
                    <a:pt x="323" y="329"/>
                  </a:moveTo>
                  <a:lnTo>
                    <a:pt x="610" y="344"/>
                  </a:lnTo>
                  <a:lnTo>
                    <a:pt x="788" y="138"/>
                  </a:lnTo>
                  <a:lnTo>
                    <a:pt x="453" y="0"/>
                  </a:lnTo>
                  <a:lnTo>
                    <a:pt x="52" y="52"/>
                  </a:lnTo>
                  <a:lnTo>
                    <a:pt x="0" y="197"/>
                  </a:lnTo>
                  <a:lnTo>
                    <a:pt x="323" y="329"/>
                  </a:lnTo>
                  <a:lnTo>
                    <a:pt x="323" y="3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</p:grpSp>
      <p:pic>
        <p:nvPicPr>
          <p:cNvPr id="173104" name="Picture 48" descr="http://t2.ftcdn.net/jpg/00/65/49/57/1000_F_65495723_boxI0C6YTmtWRq5v1ooZfwrgas2KkyiB.jpg"/>
          <p:cNvPicPr>
            <a:picLocks noChangeAspect="1" noChangeArrowheads="1"/>
          </p:cNvPicPr>
          <p:nvPr/>
        </p:nvPicPr>
        <p:blipFill rotWithShape="1">
          <a:blip r:embed="rId4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15427" y="5689600"/>
            <a:ext cx="448409" cy="54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42150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29" name="think-cell Slide" r:id="rId20" imgW="245" imgH="245" progId="TCLayout.ActiveDocument.1">
                  <p:embed/>
                </p:oleObj>
              </mc:Choice>
              <mc:Fallback>
                <p:oleObj name="think-cell Slide" r:id="rId20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4468422" y="619368"/>
            <a:ext cx="4296166" cy="58020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51" name="Rectangle 50"/>
          <p:cNvSpPr>
            <a:spLocks/>
          </p:cNvSpPr>
          <p:nvPr/>
        </p:nvSpPr>
        <p:spPr>
          <a:xfrm>
            <a:off x="171450" y="619368"/>
            <a:ext cx="4244075" cy="58020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71450" y="619368"/>
            <a:ext cx="4244075" cy="6538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4468422" y="619368"/>
            <a:ext cx="4296166" cy="6538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" name="TextBox 62"/>
          <p:cNvSpPr txBox="1">
            <a:spLocks/>
          </p:cNvSpPr>
          <p:nvPr/>
        </p:nvSpPr>
        <p:spPr>
          <a:xfrm>
            <a:off x="253374" y="705946"/>
            <a:ext cx="41621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Динамика </a:t>
            </a:r>
            <a:r>
              <a:rPr lang="ru-RU" b="1" dirty="0" smtClean="0">
                <a:solidFill>
                  <a:schemeClr val="accent2"/>
                </a:solidFill>
              </a:rPr>
              <a:t>международных резервов РК </a:t>
            </a:r>
            <a:r>
              <a:rPr lang="ru-RU" dirty="0" smtClean="0">
                <a:solidFill>
                  <a:schemeClr val="accent6"/>
                </a:solidFill>
              </a:rPr>
              <a:t>Млрд. долл. США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4512382" y="705946"/>
            <a:ext cx="419926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Структура международных резервов </a:t>
            </a:r>
            <a:r>
              <a:rPr lang="ru-RU" b="1" dirty="0" err="1" smtClean="0">
                <a:solidFill>
                  <a:schemeClr val="accent2"/>
                </a:solidFill>
              </a:rPr>
              <a:t>РК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Млрд. долл. США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Международные резервы </a:t>
            </a:r>
            <a:r>
              <a:rPr lang="ru-RU" dirty="0" err="1" smtClean="0"/>
              <a:t>РК</a:t>
            </a:r>
            <a:endParaRPr lang="ru-RU" dirty="0"/>
          </a:p>
        </p:txBody>
      </p:sp>
      <p:graphicFrame>
        <p:nvGraphicFramePr>
          <p:cNvPr id="20" name="Object 1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9195220"/>
              </p:ext>
            </p:extLst>
          </p:nvPr>
        </p:nvGraphicFramePr>
        <p:xfrm>
          <a:off x="165101" y="1778000"/>
          <a:ext cx="3276371" cy="37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30" name="Chart" r:id="rId22" imgW="3276371" imgH="3784775" progId="MSGraph.Chart.8">
                  <p:embed followColorScheme="full"/>
                </p:oleObj>
              </mc:Choice>
              <mc:Fallback>
                <p:oleObj name="Chart" r:id="rId22" imgW="3276371" imgH="37847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65101" y="1778000"/>
                        <a:ext cx="3276371" cy="37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>
            <p:custDataLst>
              <p:tags r:id="rId5"/>
            </p:custDataLst>
          </p:nvPr>
        </p:nvCxnSpPr>
        <p:spPr bwMode="gray">
          <a:xfrm flipV="1">
            <a:off x="3340100" y="1876425"/>
            <a:ext cx="0" cy="165100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6"/>
            </p:custDataLst>
          </p:nvPr>
        </p:nvCxnSpPr>
        <p:spPr bwMode="gray">
          <a:xfrm>
            <a:off x="3119438" y="1879600"/>
            <a:ext cx="277813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7"/>
            </p:custDataLst>
          </p:nvPr>
        </p:nvCxnSpPr>
        <p:spPr bwMode="gray">
          <a:xfrm>
            <a:off x="1582738" y="2038350"/>
            <a:ext cx="1814513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2019300" y="5580063"/>
            <a:ext cx="9302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4072E62-C52F-4C7A-AF7B-FB29A273F929}" type="datetime'Н''а ко''нец ав''''густ''а ''2''''''''01''6 г''''''ода'''''''">
              <a:rPr lang="en-US" altLang="en-US"/>
              <a:pPr/>
              <a:t>На конец августа 2016 года</a:t>
            </a:fld>
            <a:endParaRPr lang="en-US" noProof="0" dirty="0">
              <a:sym typeface="+mn-lt"/>
            </a:endParaRPr>
          </a:p>
        </p:txBody>
      </p:sp>
      <p:sp>
        <p:nvSpPr>
          <p:cNvPr id="26" name="Rectangle 25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482600" y="5580063"/>
            <a:ext cx="1003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07BD6C1-3C51-40BA-BA94-2CA935D44BF9}" type="datetime'''На'''' ''''н''''а''ча''л''о ''2''''01''6'''''' ''г''о''д''а'">
              <a:rPr lang="en-US" altLang="en-US"/>
              <a:pPr/>
              <a:t>На начало 2016 года</a:t>
            </a:fld>
            <a:endParaRPr lang="en-US" noProof="0" dirty="0">
              <a:sym typeface="+mn-lt"/>
            </a:endParaRPr>
          </a:p>
        </p:txBody>
      </p:sp>
      <p:sp>
        <p:nvSpPr>
          <p:cNvPr id="32" name="Rectangle 31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346325" y="1609725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CC944753-B3F2-4BA4-983D-4E8DCA9C3CED}" type="datetime'''''''''''''''''''''''''9''''''5'''''''''''''',''''6'''''''''">
              <a:rPr lang="en-US" altLang="en-US"/>
              <a:pPr/>
              <a:t>95,6</a:t>
            </a:fld>
            <a:endParaRPr lang="en-US" noProof="0" dirty="0">
              <a:sym typeface="+mn-lt"/>
            </a:endParaRPr>
          </a:p>
        </p:txBody>
      </p:sp>
      <p:sp>
        <p:nvSpPr>
          <p:cNvPr id="68" name="Oval 67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3444875" y="1803400"/>
            <a:ext cx="825500" cy="31115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b="1" dirty="0" smtClean="0"/>
              <a:t>+4,6%</a:t>
            </a:r>
            <a:endParaRPr lang="ru-RU" b="1" noProof="0" dirty="0">
              <a:sym typeface="+mn-lt"/>
            </a:endParaRPr>
          </a:p>
        </p:txBody>
      </p:sp>
      <p:sp>
        <p:nvSpPr>
          <p:cNvPr id="31" name="Rectangle 30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809625" y="1768475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887C564-F6E3-4482-A56A-416F6B29A85D}" type="datetime'''9''''''1'''''''''''''''''''',''''''4'''''''''''''''''''''">
              <a:rPr lang="en-US" altLang="en-US"/>
              <a:pPr/>
              <a:t>91,4</a:t>
            </a:fld>
            <a:endParaRPr lang="en-US" noProof="0" dirty="0">
              <a:sym typeface="+mn-lt"/>
            </a:endParaRPr>
          </a:p>
        </p:txBody>
      </p:sp>
      <p:graphicFrame>
        <p:nvGraphicFramePr>
          <p:cNvPr id="29" name="Object 28"/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15702017"/>
              </p:ext>
            </p:extLst>
          </p:nvPr>
        </p:nvGraphicFramePr>
        <p:xfrm>
          <a:off x="4978400" y="1778000"/>
          <a:ext cx="2108036" cy="37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31" name="Chart" r:id="rId24" imgW="2108036" imgH="3784775" progId="MSGraph.Chart.8">
                  <p:embed followColorScheme="full"/>
                </p:oleObj>
              </mc:Choice>
              <mc:Fallback>
                <p:oleObj name="Chart" r:id="rId24" imgW="2108036" imgH="37847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978400" y="1778000"/>
                        <a:ext cx="2108036" cy="378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5359400" y="5580063"/>
            <a:ext cx="1394326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dirty="0" smtClean="0"/>
              <a:t>На 1 сентября 2016 года</a:t>
            </a:r>
            <a:endParaRPr lang="ru-RU" noProof="0" dirty="0">
              <a:sym typeface="+mn-lt"/>
            </a:endParaRPr>
          </a:p>
        </p:txBody>
      </p:sp>
      <p:sp>
        <p:nvSpPr>
          <p:cNvPr id="36" name="Rectangle 35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5813425" y="1609725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A39BA98-A630-430B-B765-62B83826B821}" type="datetime'''''''''''''''9''''''''5'''',''''''''''6'">
              <a:rPr lang="ru-RU" altLang="en-US" b="1">
                <a:solidFill>
                  <a:schemeClr val="accent2"/>
                </a:solidFill>
              </a:rPr>
              <a:pPr/>
              <a:t>95,6</a:t>
            </a:fld>
            <a:endParaRPr lang="ru-RU" b="1" noProof="0" dirty="0">
              <a:solidFill>
                <a:schemeClr val="accent2"/>
              </a:solidFill>
              <a:sym typeface="+mn-lt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5813425" y="4122738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777BC88-089E-4F43-9A56-A14F39C68A94}" type="datetime'''6''4'''''''''''''''''''''''''',''''''9'''''">
              <a:rPr lang="ru-RU" altLang="en-US"/>
              <a:pPr/>
              <a:t>64,9</a:t>
            </a:fld>
            <a:endParaRPr lang="ru-RU" noProof="0" dirty="0">
              <a:sym typeface="+mn-lt"/>
            </a:endParaRPr>
          </a:p>
        </p:txBody>
      </p:sp>
      <p:sp>
        <p:nvSpPr>
          <p:cNvPr id="65" name="Up Arrow 64"/>
          <p:cNvSpPr>
            <a:spLocks/>
          </p:cNvSpPr>
          <p:nvPr/>
        </p:nvSpPr>
        <p:spPr>
          <a:xfrm>
            <a:off x="7086436" y="4179888"/>
            <a:ext cx="1496762" cy="653685"/>
          </a:xfrm>
          <a:prstGeom prst="upArrow">
            <a:avLst>
              <a:gd name="adj1" fmla="val 65762"/>
              <a:gd name="adj2" fmla="val 500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-50" dirty="0" smtClean="0">
                <a:solidFill>
                  <a:schemeClr val="bg1"/>
                </a:solidFill>
              </a:rPr>
              <a:t>+2,1%</a:t>
            </a:r>
          </a:p>
        </p:txBody>
      </p:sp>
      <p:sp>
        <p:nvSpPr>
          <p:cNvPr id="4" name="Rectangle 3"/>
          <p:cNvSpPr/>
          <p:nvPr>
            <p:custDataLst>
              <p:tags r:id="rId17"/>
            </p:custDataLst>
          </p:nvPr>
        </p:nvSpPr>
        <p:spPr bwMode="auto">
          <a:xfrm>
            <a:off x="7575550" y="1497013"/>
            <a:ext cx="165100" cy="1651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7842250" y="1495425"/>
            <a:ext cx="747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200" dirty="0">
                <a:sym typeface="+mn-lt"/>
              </a:rPr>
              <a:t>Активы </a:t>
            </a:r>
            <a:r>
              <a:rPr lang="ru-RU" altLang="en-US" sz="1200" dirty="0" smtClean="0">
                <a:sym typeface="+mn-lt"/>
              </a:rPr>
              <a:t/>
            </a:r>
            <a:br>
              <a:rPr lang="ru-RU" altLang="en-US" sz="1200" dirty="0" smtClean="0">
                <a:sym typeface="+mn-lt"/>
              </a:rPr>
            </a:br>
            <a:r>
              <a:rPr lang="ru-RU" altLang="en-US" sz="1200" dirty="0" err="1">
                <a:sym typeface="+mn-lt"/>
              </a:rPr>
              <a:t>Н</a:t>
            </a:r>
            <a:r>
              <a:rPr lang="ru-RU" altLang="en-US" sz="1200" dirty="0" err="1" smtClean="0">
                <a:sym typeface="+mn-lt"/>
              </a:rPr>
              <a:t>ацфонда</a:t>
            </a:r>
            <a:endParaRPr lang="ru-RU" sz="1200" noProof="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17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84794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60" name="think-cell Slide" r:id="rId23" imgW="245" imgH="245" progId="TCLayout.ActiveDocument.1">
                  <p:embed/>
                </p:oleObj>
              </mc:Choice>
              <mc:Fallback>
                <p:oleObj name="think-cell Slide" r:id="rId23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ru-RU" b="1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225424" y="821594"/>
            <a:ext cx="4194874" cy="559984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225424" y="821593"/>
            <a:ext cx="4194874" cy="6538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Кредитование экономики</a:t>
            </a:r>
          </a:p>
        </p:txBody>
      </p:sp>
      <p:sp>
        <p:nvSpPr>
          <p:cNvPr id="3" name="5. Source"/>
          <p:cNvSpPr>
            <a:spLocks noChangeArrowheads="1"/>
          </p:cNvSpPr>
          <p:nvPr/>
        </p:nvSpPr>
        <p:spPr bwMode="auto">
          <a:xfrm>
            <a:off x="172304" y="6476488"/>
            <a:ext cx="810887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469900" indent="-469900" defTabSz="895255"/>
            <a:r>
              <a:rPr lang="ru-RU" sz="1000" dirty="0">
                <a:solidFill>
                  <a:srgbClr val="000000"/>
                </a:solidFill>
                <a:latin typeface="+mn-lt"/>
              </a:rPr>
              <a:t>ИСТОЧНИК: анализ рабочей группы </a:t>
            </a:r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327222" y="902276"/>
            <a:ext cx="39912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Общий объем кредитов, </a:t>
            </a:r>
            <a:endParaRPr lang="ru-RU" b="1" dirty="0">
              <a:solidFill>
                <a:schemeClr val="accent2"/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трлн. тенге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3. Unit of measure"/>
          <p:cNvSpPr txBox="1">
            <a:spLocks noChangeArrowheads="1"/>
          </p:cNvSpPr>
          <p:nvPr/>
        </p:nvSpPr>
        <p:spPr bwMode="auto">
          <a:xfrm>
            <a:off x="168317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baseline="0">
                <a:solidFill>
                  <a:srgbClr val="808080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dirty="0" smtClean="0"/>
              <a:t>Трлн. тенге</a:t>
            </a:r>
            <a:endParaRPr lang="ru-RU" dirty="0"/>
          </a:p>
        </p:txBody>
      </p:sp>
      <p:graphicFrame>
        <p:nvGraphicFramePr>
          <p:cNvPr id="20" name="Object 1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97083540"/>
              </p:ext>
            </p:extLst>
          </p:nvPr>
        </p:nvGraphicFramePr>
        <p:xfrm>
          <a:off x="190500" y="2247900"/>
          <a:ext cx="3596640" cy="380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61" name="Chart" r:id="rId25" imgW="3596640" imgH="3802497" progId="MSGraph.Chart.8">
                  <p:embed followColorScheme="full"/>
                </p:oleObj>
              </mc:Choice>
              <mc:Fallback>
                <p:oleObj name="Chart" r:id="rId25" imgW="3596640" imgH="380249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90500" y="2247900"/>
                        <a:ext cx="3596640" cy="380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>
            <p:custDataLst>
              <p:tags r:id="rId5"/>
            </p:custDataLst>
          </p:nvPr>
        </p:nvCxnSpPr>
        <p:spPr bwMode="gray">
          <a:xfrm flipV="1">
            <a:off x="3948113" y="2359025"/>
            <a:ext cx="0" cy="20638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6"/>
            </p:custDataLst>
          </p:nvPr>
        </p:nvCxnSpPr>
        <p:spPr bwMode="gray">
          <a:xfrm>
            <a:off x="1776413" y="2376488"/>
            <a:ext cx="222885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7"/>
            </p:custDataLst>
          </p:nvPr>
        </p:nvCxnSpPr>
        <p:spPr bwMode="gray">
          <a:xfrm>
            <a:off x="3460750" y="2362200"/>
            <a:ext cx="544513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3535363" y="2424113"/>
            <a:ext cx="825500" cy="31115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b="1" smtClean="0">
                <a:solidFill>
                  <a:schemeClr val="bg1"/>
                </a:solidFill>
              </a:rPr>
              <a:t>+</a:t>
            </a:r>
            <a:fld id="{D57F609B-895E-424B-94D4-50C6516B7825}" type="datetime'''''''''0'''''''''''''''''',5''''%'''''''''''''">
              <a:rPr lang="ru-RU" altLang="en-US" b="1">
                <a:solidFill>
                  <a:schemeClr val="bg1"/>
                </a:solidFill>
              </a:rPr>
              <a:pPr/>
              <a:t>0,5%</a:t>
            </a:fld>
            <a:endParaRPr lang="en-US" b="1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2022475" y="6076950"/>
            <a:ext cx="166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dirty="0" smtClean="0"/>
              <a:t>01 августа 2016 г.</a:t>
            </a:r>
            <a:endParaRPr lang="en-US" noProof="0" dirty="0">
              <a:sym typeface="+mn-lt"/>
            </a:endParaRPr>
          </a:p>
        </p:txBody>
      </p:sp>
      <p:sp>
        <p:nvSpPr>
          <p:cNvPr id="26" name="Rectangle 25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860425" y="6076950"/>
            <a:ext cx="627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dirty="0" smtClean="0"/>
              <a:t>2015 г.</a:t>
            </a:r>
            <a:endParaRPr lang="en-US" noProof="0" dirty="0">
              <a:sym typeface="+mn-lt"/>
            </a:endParaRPr>
          </a:p>
        </p:txBody>
      </p:sp>
      <p:sp>
        <p:nvSpPr>
          <p:cNvPr id="51" name="Rectangle 50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950913" y="2106613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E6372AF-03FA-4A81-9BFA-4A1CA87AB4D4}" type="datetime'''''''''''''''''''''''''''''1''''2'''',6'''''''''''''''''">
              <a:rPr lang="en-US" altLang="en-US"/>
              <a:pPr/>
              <a:t>12,6</a:t>
            </a:fld>
            <a:endParaRPr lang="en-US" noProof="0" dirty="0">
              <a:sym typeface="+mn-lt"/>
            </a:endParaRPr>
          </a:p>
        </p:txBody>
      </p:sp>
      <p:sp>
        <p:nvSpPr>
          <p:cNvPr id="52" name="Rectangle 51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633663" y="2092325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C500B7D3-E438-4E54-933E-0FC176C1311F}" type="datetime'''''''''''1''''''''''2'''',''''''''''''7'''''''''''''">
              <a:rPr lang="en-US" altLang="en-US"/>
              <a:pPr/>
              <a:t>12,7</a:t>
            </a:fld>
            <a:endParaRPr lang="en-US" noProof="0" dirty="0">
              <a:sym typeface="+mn-lt"/>
            </a:endParaRPr>
          </a:p>
        </p:txBody>
      </p:sp>
      <p:sp>
        <p:nvSpPr>
          <p:cNvPr id="37" name="Rectangle 36"/>
          <p:cNvSpPr>
            <a:spLocks/>
          </p:cNvSpPr>
          <p:nvPr/>
        </p:nvSpPr>
        <p:spPr>
          <a:xfrm>
            <a:off x="4518025" y="822325"/>
            <a:ext cx="4194874" cy="559984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>
              <a:latin typeface="+mn-lt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4518025" y="822325"/>
            <a:ext cx="4194874" cy="6538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ru-RU"/>
          </a:p>
        </p:txBody>
      </p:sp>
      <p:sp>
        <p:nvSpPr>
          <p:cNvPr id="39" name="TextBox 38"/>
          <p:cNvSpPr txBox="1">
            <a:spLocks/>
          </p:cNvSpPr>
          <p:nvPr/>
        </p:nvSpPr>
        <p:spPr>
          <a:xfrm>
            <a:off x="4619625" y="901700"/>
            <a:ext cx="399127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Объем вновь выданных кредитов,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трлн. тенге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2" name="Object 41"/>
          <p:cNvGraphicFramePr>
            <a:graphicFrameLocks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484007230"/>
              </p:ext>
            </p:extLst>
          </p:nvPr>
        </p:nvGraphicFramePr>
        <p:xfrm>
          <a:off x="4495800" y="2247900"/>
          <a:ext cx="3589219" cy="380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62" name="Chart" r:id="rId27" imgW="3589219" imgH="3802497" progId="MSGraph.Chart.8">
                  <p:embed followColorScheme="full"/>
                </p:oleObj>
              </mc:Choice>
              <mc:Fallback>
                <p:oleObj name="Chart" r:id="rId27" imgW="3589219" imgH="380249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495800" y="2247900"/>
                        <a:ext cx="3589219" cy="380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>
            <p:custDataLst>
              <p:tags r:id="rId14"/>
            </p:custDataLst>
          </p:nvPr>
        </p:nvCxnSpPr>
        <p:spPr bwMode="gray">
          <a:xfrm flipV="1">
            <a:off x="8237538" y="4422775"/>
            <a:ext cx="0" cy="120650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5"/>
            </p:custDataLst>
          </p:nvPr>
        </p:nvCxnSpPr>
        <p:spPr bwMode="gray">
          <a:xfrm>
            <a:off x="6065838" y="4540250"/>
            <a:ext cx="222885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6"/>
            </p:custDataLst>
          </p:nvPr>
        </p:nvCxnSpPr>
        <p:spPr bwMode="gray">
          <a:xfrm>
            <a:off x="7750175" y="4425950"/>
            <a:ext cx="544513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7824788" y="4587875"/>
            <a:ext cx="825500" cy="31115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en-US" b="1" smtClean="0">
                <a:solidFill>
                  <a:schemeClr val="bg1"/>
                </a:solidFill>
              </a:rPr>
              <a:t>+</a:t>
            </a:r>
            <a:fld id="{8E9FCE1A-118C-4516-8A0B-C56D856B9DC3}" type="datetime'''''''7'''''''''''''''''''',''''''''''''8''''''''''%'''''''">
              <a:rPr lang="ru-RU" altLang="en-US" b="1">
                <a:solidFill>
                  <a:schemeClr val="bg1"/>
                </a:solidFill>
              </a:rPr>
              <a:pPr/>
              <a:t>7,8%</a:t>
            </a:fld>
            <a:endParaRPr lang="en-US" b="1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48" name="Rectangle 47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6357938" y="6076950"/>
            <a:ext cx="157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A385D2D-7387-4B9B-8D77-50A39C486867}" type="datetime'ян''''в.''''-и''''ю''л''.'' 2''''''''''''''''''0''1''6'' г.'''">
              <a:rPr lang="en-US" altLang="en-US"/>
              <a:pPr/>
              <a:t>янв.-июл. 2016 г.</a:t>
            </a:fld>
            <a:endParaRPr lang="en-US" noProof="0" dirty="0">
              <a:sym typeface="+mn-lt"/>
            </a:endParaRPr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4673600" y="6076950"/>
            <a:ext cx="1577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1E2C97A-BB4E-4372-AC71-8EF0ECD4EB6E}" type="datetime'''''''''я''''н''''в.-июл.'' 20''1''''5'' ''''''''''''г''''''.'">
              <a:rPr lang="en-US" altLang="en-US"/>
              <a:pPr/>
              <a:t>янв.-июл. 2015 г.</a:t>
            </a:fld>
            <a:endParaRPr lang="en-US" noProof="0" dirty="0">
              <a:sym typeface="+mn-lt"/>
            </a:endParaRPr>
          </a:p>
        </p:txBody>
      </p:sp>
      <p:sp>
        <p:nvSpPr>
          <p:cNvPr id="49" name="Rectangle 48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gray">
          <a:xfrm>
            <a:off x="5295900" y="4270375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0CFE183-658E-4EB2-B57C-AB8FA4741CB8}" type="datetime'5'',0'''''''''">
              <a:rPr lang="en-US" altLang="en-US">
                <a:sym typeface="+mn-lt"/>
              </a:rPr>
              <a:pPr algn="ctr"/>
              <a:t>5,0</a:t>
            </a:fld>
            <a:endParaRPr lang="en-US" noProof="0" dirty="0">
              <a:sym typeface="+mn-lt"/>
            </a:endParaRPr>
          </a:p>
        </p:txBody>
      </p:sp>
      <p:sp>
        <p:nvSpPr>
          <p:cNvPr id="50" name="Rectangle 49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gray">
          <a:xfrm>
            <a:off x="6980238" y="4156075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0022DD7-822F-4155-850E-6C0CE3A351ED}" type="datetime'''''''''5'',''''''''''''''''''''''''4'''''">
              <a:rPr lang="en-US" altLang="en-US">
                <a:sym typeface="+mn-lt"/>
              </a:rPr>
              <a:pPr algn="ctr"/>
              <a:t>5,4</a:t>
            </a:fld>
            <a:endParaRPr lang="en-US" noProof="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044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80512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22" name="think-cell Slide" r:id="rId39" imgW="359" imgH="358" progId="TCLayout.ActiveDocument.1">
                  <p:embed/>
                </p:oleObj>
              </mc:Choice>
              <mc:Fallback>
                <p:oleObj name="think-cell Slide" r:id="rId39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3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4468422" y="714375"/>
            <a:ext cx="4296166" cy="56372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676468" y="714375"/>
            <a:ext cx="3739058" cy="56372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676468" y="607512"/>
            <a:ext cx="3739058" cy="63864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4468422" y="607512"/>
            <a:ext cx="4296166" cy="63864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TextBox 48"/>
          <p:cNvSpPr txBox="1">
            <a:spLocks/>
          </p:cNvSpPr>
          <p:nvPr/>
        </p:nvSpPr>
        <p:spPr>
          <a:xfrm>
            <a:off x="769712" y="732430"/>
            <a:ext cx="35557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300" b="1" dirty="0">
                <a:solidFill>
                  <a:schemeClr val="accent2"/>
                </a:solidFill>
              </a:rPr>
              <a:t>Динамика экспорта и </a:t>
            </a:r>
            <a:r>
              <a:rPr lang="ru-RU" sz="1300" b="1" dirty="0" smtClean="0">
                <a:solidFill>
                  <a:schemeClr val="accent2"/>
                </a:solidFill>
              </a:rPr>
              <a:t>импорта </a:t>
            </a:r>
          </a:p>
          <a:p>
            <a:r>
              <a:rPr lang="ru-RU" sz="1300" dirty="0" smtClean="0">
                <a:solidFill>
                  <a:schemeClr val="accent6"/>
                </a:solidFill>
              </a:rPr>
              <a:t>Млрд долл. США</a:t>
            </a:r>
            <a:endParaRPr lang="ru-RU" sz="1300" dirty="0">
              <a:solidFill>
                <a:schemeClr val="accent6"/>
              </a:solidFill>
            </a:endParaRPr>
          </a:p>
        </p:txBody>
      </p:sp>
      <p:sp>
        <p:nvSpPr>
          <p:cNvPr id="50" name="TextBox 49"/>
          <p:cNvSpPr txBox="1">
            <a:spLocks/>
          </p:cNvSpPr>
          <p:nvPr/>
        </p:nvSpPr>
        <p:spPr>
          <a:xfrm>
            <a:off x="4512382" y="641087"/>
            <a:ext cx="410920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300" b="1" dirty="0">
                <a:solidFill>
                  <a:schemeClr val="accent2"/>
                </a:solidFill>
              </a:rPr>
              <a:t>Снижение цен на сырьевой экспорт за первое полугодие 2016 </a:t>
            </a:r>
            <a:r>
              <a:rPr lang="ru-RU" sz="1300" b="1" dirty="0" smtClean="0">
                <a:solidFill>
                  <a:schemeClr val="accent2"/>
                </a:solidFill>
              </a:rPr>
              <a:t>г.</a:t>
            </a:r>
          </a:p>
          <a:p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</a:rPr>
              <a:t>Проценты</a:t>
            </a:r>
            <a:endParaRPr lang="ru-RU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Внешнеторговый оборот </a:t>
            </a:r>
            <a:r>
              <a:rPr lang="ru-RU" dirty="0" err="1"/>
              <a:t>РК</a:t>
            </a:r>
            <a:endParaRPr lang="en-US" dirty="0"/>
          </a:p>
        </p:txBody>
      </p:sp>
      <p:graphicFrame>
        <p:nvGraphicFramePr>
          <p:cNvPr id="20" name="Object 19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52616384"/>
              </p:ext>
            </p:extLst>
          </p:nvPr>
        </p:nvGraphicFramePr>
        <p:xfrm>
          <a:off x="4419600" y="1333500"/>
          <a:ext cx="4381699" cy="370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23" name="Chart" r:id="rId41" imgW="4381699" imgH="3703320" progId="MSGraph.Chart.8">
                  <p:embed followColorScheme="full"/>
                </p:oleObj>
              </mc:Choice>
              <mc:Fallback>
                <p:oleObj name="Chart" r:id="rId41" imgW="4381699" imgH="37033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4419600" y="1333500"/>
                        <a:ext cx="4381699" cy="370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6403975" y="3057525"/>
            <a:ext cx="419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ECCFD905-472B-42F5-AF12-E70E68D34247}" type="datetime'''''''''''-''14'''''''''''''''',''''''''''0'">
              <a:rPr lang="en-US" altLang="en-US" sz="1300">
                <a:sym typeface="+mn-lt"/>
              </a:rPr>
              <a:pPr algn="ctr"/>
              <a:t>-14,0</a:t>
            </a:fld>
            <a:endParaRPr lang="en-US" sz="1300" noProof="0" dirty="0">
              <a:sym typeface="+mn-lt"/>
            </a:endParaRPr>
          </a:p>
        </p:txBody>
      </p:sp>
      <p:sp>
        <p:nvSpPr>
          <p:cNvPr id="55" name="Rectangle 54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7237413" y="3827463"/>
            <a:ext cx="419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5A542AC-93EC-4B57-B9AF-B88494C438B1}" type="datetime'''''''''''''''''''''''''''''''''-2''''''''0'''',''''8'''''''''">
              <a:rPr lang="en-US" altLang="en-US" sz="1300">
                <a:sym typeface="+mn-lt"/>
              </a:rPr>
              <a:pPr algn="ctr"/>
              <a:t>-20,8</a:t>
            </a:fld>
            <a:endParaRPr lang="en-US" sz="1300" noProof="0" dirty="0">
              <a:sym typeface="+mn-lt"/>
            </a:endParaRPr>
          </a:p>
        </p:txBody>
      </p:sp>
      <p:sp>
        <p:nvSpPr>
          <p:cNvPr id="114" name="Rectangle 11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5478463" y="5257800"/>
            <a:ext cx="8223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1DC062B-8621-4D99-AD30-A9D88EEAD385}" type="datetime'А''''''''л''''''''''''''''''''''ю''''м''ин''и''''''й'">
              <a:rPr lang="en-US" altLang="en-US" sz="1300"/>
              <a:pPr/>
              <a:t>Алюминий</a:t>
            </a:fld>
            <a:endParaRPr lang="en-US" sz="1300" spc="-30" noProof="0" dirty="0">
              <a:sym typeface="+mn-lt"/>
            </a:endParaRPr>
          </a:p>
        </p:txBody>
      </p:sp>
      <p:sp>
        <p:nvSpPr>
          <p:cNvPr id="51" name="Rectangle 50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4735513" y="4962525"/>
            <a:ext cx="419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086C0DA-FCE3-4DB1-939E-B8B3901BDA74}" type="datetime'''''''''''''-''''''''''''3''''''''''''''''''''0,''''''''8'''''">
              <a:rPr lang="en-US" altLang="en-US" sz="1300"/>
              <a:pPr/>
              <a:t>-30,8</a:t>
            </a:fld>
            <a:endParaRPr lang="en-US" sz="1300" noProof="0" dirty="0">
              <a:sym typeface="+mn-lt"/>
            </a:endParaRPr>
          </a:p>
        </p:txBody>
      </p:sp>
      <p:sp>
        <p:nvSpPr>
          <p:cNvPr id="116" name="Rectangle 115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7146925" y="5257800"/>
            <a:ext cx="4238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F5ADAA3-C47C-4975-99B6-124A4BF91D5D}" type="datetime'''''М''е''д''''''''''''''''''''ь'''''''">
              <a:rPr lang="en-US" altLang="en-US" sz="1300"/>
              <a:pPr/>
              <a:t>Медь</a:t>
            </a:fld>
            <a:endParaRPr lang="en-US" sz="1300" noProof="0" dirty="0">
              <a:sym typeface="+mn-lt"/>
            </a:endParaRPr>
          </a:p>
        </p:txBody>
      </p:sp>
      <p:sp>
        <p:nvSpPr>
          <p:cNvPr id="117" name="Rectangle 116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7985125" y="5257800"/>
            <a:ext cx="3905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8F77F60-D174-46C6-BA97-BC8442E9A9B9}" type="datetime'''''Ц''''и''''''''''''''''''''''''''''''''н''''''''''к'">
              <a:rPr lang="en-US" altLang="en-US" sz="1300"/>
              <a:pPr/>
              <a:t>Цинк</a:t>
            </a:fld>
            <a:endParaRPr lang="en-US" sz="1300" noProof="0" dirty="0">
              <a:sym typeface="+mn-lt"/>
            </a:endParaRPr>
          </a:p>
        </p:txBody>
      </p:sp>
      <p:sp>
        <p:nvSpPr>
          <p:cNvPr id="115" name="Rectangle 114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6316663" y="525780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2D58DF8-5F1E-4EED-A542-62A5A76EA881}" type="datetime'''''''''''Ж''ел''е''''з''ная'' ''ру''''''д''''''''''''''а'''">
              <a:rPr lang="en-US" altLang="en-US" sz="1300"/>
              <a:pPr/>
              <a:t>Железная руда</a:t>
            </a:fld>
            <a:endParaRPr lang="en-US" sz="1300" noProof="0" dirty="0">
              <a:sym typeface="+mn-lt"/>
            </a:endParaRPr>
          </a:p>
        </p:txBody>
      </p:sp>
      <p:sp>
        <p:nvSpPr>
          <p:cNvPr id="56" name="Rectangle 55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8072438" y="3270250"/>
            <a:ext cx="419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B61F866-3737-4725-8F43-4BC4D262320D}" type="datetime'''''-''''''''''''1''''''''''''''''''''5'''',''''''9'''''''">
              <a:rPr lang="en-US" altLang="en-US" sz="1300">
                <a:sym typeface="+mn-lt"/>
              </a:rPr>
              <a:pPr algn="ctr"/>
              <a:t>-15,9</a:t>
            </a:fld>
            <a:endParaRPr lang="en-US" sz="1300" noProof="0" dirty="0">
              <a:sym typeface="+mn-lt"/>
            </a:endParaRPr>
          </a:p>
        </p:txBody>
      </p:sp>
      <p:sp>
        <p:nvSpPr>
          <p:cNvPr id="53" name="Rectangle 52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5568950" y="3011488"/>
            <a:ext cx="419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0FD7B1B-4771-40BC-BE4B-3432F9D20C69}" type="datetime'''-''''1''''''3,''''''''''''''''''''6'''''''''''">
              <a:rPr lang="en-US" altLang="en-US" sz="1300">
                <a:sym typeface="+mn-lt"/>
              </a:rPr>
              <a:pPr algn="ctr"/>
              <a:t>-13,6</a:t>
            </a:fld>
            <a:endParaRPr lang="en-US" sz="1300" noProof="0" dirty="0">
              <a:sym typeface="+mn-lt"/>
            </a:endParaRPr>
          </a:p>
        </p:txBody>
      </p:sp>
      <p:sp>
        <p:nvSpPr>
          <p:cNvPr id="105" name="Rectangle 104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4648200" y="5257800"/>
            <a:ext cx="5191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8240130-2A49-49D4-A7CC-9DD2C74C69D9}" type="datetime'Н''''''''''''''''''''''еф''т''''''''ь'''''''''''''''''''''">
              <a:rPr lang="en-US" altLang="en-US" sz="1300"/>
              <a:pPr/>
              <a:t>Нефть</a:t>
            </a:fld>
            <a:endParaRPr lang="en-US" sz="1300" noProof="0" dirty="0">
              <a:sym typeface="+mn-lt"/>
            </a:endParaRPr>
          </a:p>
        </p:txBody>
      </p:sp>
      <p:graphicFrame>
        <p:nvGraphicFramePr>
          <p:cNvPr id="4" name="Object 21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667937503"/>
              </p:ext>
            </p:extLst>
          </p:nvPr>
        </p:nvGraphicFramePr>
        <p:xfrm>
          <a:off x="673101" y="1651000"/>
          <a:ext cx="3339953" cy="120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cxnSp>
        <p:nvCxnSpPr>
          <p:cNvPr id="24" name="Straight Connector 23"/>
          <p:cNvCxnSpPr/>
          <p:nvPr>
            <p:custDataLst>
              <p:tags r:id="rId16"/>
            </p:custDataLst>
          </p:nvPr>
        </p:nvCxnSpPr>
        <p:spPr bwMode="gray">
          <a:xfrm>
            <a:off x="3729038" y="2032000"/>
            <a:ext cx="290513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7"/>
            </p:custDataLst>
          </p:nvPr>
        </p:nvCxnSpPr>
        <p:spPr bwMode="gray">
          <a:xfrm>
            <a:off x="3962400" y="1698625"/>
            <a:ext cx="0" cy="336550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8"/>
            </p:custDataLst>
          </p:nvPr>
        </p:nvCxnSpPr>
        <p:spPr bwMode="gray">
          <a:xfrm>
            <a:off x="2116138" y="1701800"/>
            <a:ext cx="1903413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1358900" y="1477963"/>
            <a:ext cx="363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C74FD16A-ED92-4EE5-B736-0346F1F9DD5A}" type="datetime'''4''7'''''''''''''',''''''''''''''''''''''''''0'''''''">
              <a:rPr lang="en-US" altLang="en-US" sz="1300"/>
              <a:pPr/>
              <a:t>47,0</a:t>
            </a:fld>
            <a:endParaRPr lang="en-US" sz="1300" noProof="0" dirty="0">
              <a:sym typeface="+mn-lt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gray">
          <a:xfrm>
            <a:off x="2971800" y="1808163"/>
            <a:ext cx="363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628A936-C6A0-4C83-8131-53BEB84AACD6}" type="datetime'''''33'''''''''''''''''''''''''''''''''''''''',1'''''''''">
              <a:rPr lang="en-US" altLang="en-US" sz="1300"/>
              <a:pPr/>
              <a:t>33,1</a:t>
            </a:fld>
            <a:endParaRPr lang="en-US" sz="1300" noProof="0" dirty="0">
              <a:sym typeface="+mn-lt"/>
            </a:endParaRPr>
          </a:p>
        </p:txBody>
      </p:sp>
      <p:sp>
        <p:nvSpPr>
          <p:cNvPr id="140" name="Oval 139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3592513" y="1401763"/>
            <a:ext cx="739775" cy="252413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1DDB52E7-4F3C-4D9D-A23D-8F8796DDA423}" type="datetime'-''''2''''9'''''''''''''''''''',''''''6%'''''''''">
              <a:rPr lang="en-US" altLang="en-US" sz="1300" b="1"/>
              <a:pPr/>
              <a:t>-29,6%</a:t>
            </a:fld>
            <a:endParaRPr lang="en-US" sz="1300" b="1" noProof="0" dirty="0">
              <a:sym typeface="+mn-lt"/>
            </a:endParaRPr>
          </a:p>
        </p:txBody>
      </p:sp>
      <p:graphicFrame>
        <p:nvGraphicFramePr>
          <p:cNvPr id="141" name="Object 140"/>
          <p:cNvGraphicFramePr>
            <a:graphicFrameLocks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243912488"/>
              </p:ext>
            </p:extLst>
          </p:nvPr>
        </p:nvGraphicFramePr>
        <p:xfrm>
          <a:off x="609599" y="3162300"/>
          <a:ext cx="3451926" cy="1333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24" name="Chart" r:id="rId44" imgW="3451926" imgH="1333617" progId="MSGraph.Chart.8">
                  <p:embed followColorScheme="full"/>
                </p:oleObj>
              </mc:Choice>
              <mc:Fallback>
                <p:oleObj name="Chart" r:id="rId44" imgW="3451926" imgH="133361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609599" y="3162300"/>
                        <a:ext cx="3451926" cy="1333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2" name="Straight Connector 141"/>
          <p:cNvCxnSpPr/>
          <p:nvPr>
            <p:custDataLst>
              <p:tags r:id="rId23"/>
            </p:custDataLst>
          </p:nvPr>
        </p:nvCxnSpPr>
        <p:spPr bwMode="gray">
          <a:xfrm>
            <a:off x="3735388" y="3633788"/>
            <a:ext cx="284163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>
            <p:custDataLst>
              <p:tags r:id="rId24"/>
            </p:custDataLst>
          </p:nvPr>
        </p:nvCxnSpPr>
        <p:spPr bwMode="gray">
          <a:xfrm>
            <a:off x="3962400" y="3303589"/>
            <a:ext cx="0" cy="333375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>
            <p:custDataLst>
              <p:tags r:id="rId25"/>
            </p:custDataLst>
          </p:nvPr>
        </p:nvCxnSpPr>
        <p:spPr bwMode="gray">
          <a:xfrm>
            <a:off x="2127250" y="3306763"/>
            <a:ext cx="189230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3592513" y="3006725"/>
            <a:ext cx="739775" cy="252413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87A9AE74-A032-437B-9B59-A90BAB691FA6}" type="datetime'-''3''''''''''''''''''''0'''''''''''''''''''''',''0''%'''">
              <a:rPr lang="en-US" altLang="en-US" sz="1300" b="1"/>
              <a:pPr/>
              <a:t>-30,0%</a:t>
            </a:fld>
            <a:endParaRPr lang="en-US" sz="1300" b="1" noProof="0" dirty="0">
              <a:sym typeface="+mn-lt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gray">
          <a:xfrm>
            <a:off x="2976563" y="3409950"/>
            <a:ext cx="363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783408A-A539-4DA4-BCFD-29E12DCE53B0}" type="datetime'''''''2''''''''''''''''''''''0'''',''''''0'''''''''''''''">
              <a:rPr lang="en-US" altLang="en-US" sz="1300"/>
              <a:pPr/>
              <a:t>20,0</a:t>
            </a:fld>
            <a:endParaRPr lang="en-US" sz="1300" noProof="0" dirty="0">
              <a:sym typeface="+mn-lt"/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gray">
          <a:xfrm>
            <a:off x="1365250" y="3082925"/>
            <a:ext cx="363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12971FC-62AB-4B28-A2DD-24E2C8440756}" type="datetime'2''''8'',''''''''''''''''''''''''''''''''''''''''''''''6'''''">
              <a:rPr lang="en-US" altLang="en-US" sz="1300"/>
              <a:pPr/>
              <a:t>28,6</a:t>
            </a:fld>
            <a:endParaRPr lang="en-US" sz="1300" noProof="0" dirty="0">
              <a:sym typeface="+mn-lt"/>
            </a:endParaRPr>
          </a:p>
        </p:txBody>
      </p:sp>
      <p:graphicFrame>
        <p:nvGraphicFramePr>
          <p:cNvPr id="148" name="Object 147"/>
          <p:cNvGraphicFramePr>
            <a:graphicFrameLocks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936028324"/>
              </p:ext>
            </p:extLst>
          </p:nvPr>
        </p:nvGraphicFramePr>
        <p:xfrm>
          <a:off x="609599" y="4800600"/>
          <a:ext cx="3451926" cy="130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825" name="Chart" r:id="rId46" imgW="3451926" imgH="1303020" progId="MSGraph.Chart.8">
                  <p:embed followColorScheme="full"/>
                </p:oleObj>
              </mc:Choice>
              <mc:Fallback>
                <p:oleObj name="Chart" r:id="rId46" imgW="3451926" imgH="13030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609599" y="4800600"/>
                        <a:ext cx="3451926" cy="1303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9" name="Straight Connector 148"/>
          <p:cNvCxnSpPr/>
          <p:nvPr>
            <p:custDataLst>
              <p:tags r:id="rId30"/>
            </p:custDataLst>
          </p:nvPr>
        </p:nvCxnSpPr>
        <p:spPr bwMode="gray">
          <a:xfrm>
            <a:off x="3735388" y="5226050"/>
            <a:ext cx="284163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>
            <p:custDataLst>
              <p:tags r:id="rId31"/>
            </p:custDataLst>
          </p:nvPr>
        </p:nvCxnSpPr>
        <p:spPr bwMode="gray">
          <a:xfrm>
            <a:off x="2127250" y="4906963"/>
            <a:ext cx="189230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>
            <p:custDataLst>
              <p:tags r:id="rId32"/>
            </p:custDataLst>
          </p:nvPr>
        </p:nvCxnSpPr>
        <p:spPr bwMode="gray">
          <a:xfrm>
            <a:off x="3962400" y="4903788"/>
            <a:ext cx="0" cy="325438"/>
          </a:xfrm>
          <a:prstGeom prst="line">
            <a:avLst/>
          </a:prstGeom>
          <a:ln w="38100">
            <a:solidFill>
              <a:schemeClr val="tx2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53"/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auto">
          <a:xfrm>
            <a:off x="3592513" y="4606925"/>
            <a:ext cx="739775" cy="252413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</a:pPr>
            <a:fld id="{14C32613-32B0-46D5-84DD-6DC2C57DAF2F}" type="datetime'-2''''''''''''''8'''',8''%'''''''''''''''''''''''''''''">
              <a:rPr lang="en-US" altLang="en-US" sz="1300" b="1"/>
              <a:pPr/>
              <a:t>-28,8%</a:t>
            </a:fld>
            <a:endParaRPr lang="en-US" sz="1300" b="1" noProof="0" dirty="0">
              <a:sym typeface="+mn-lt"/>
            </a:endParaRPr>
          </a:p>
        </p:txBody>
      </p:sp>
      <p:sp>
        <p:nvSpPr>
          <p:cNvPr id="43" name="Rectangle 42"/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gray">
          <a:xfrm>
            <a:off x="1365250" y="4683125"/>
            <a:ext cx="363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B03DF81-BB9B-4820-9C06-75329976913B}" type="datetime'1''''''''8'''''''''''''''''',''''''4'">
              <a:rPr lang="en-US" altLang="en-US" sz="1300"/>
              <a:pPr/>
              <a:t>18,4</a:t>
            </a:fld>
            <a:endParaRPr lang="en-US" sz="1300" noProof="0" dirty="0">
              <a:sym typeface="+mn-lt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gray">
          <a:xfrm>
            <a:off x="2976563" y="5002213"/>
            <a:ext cx="363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CA14EC0-CB21-4DEA-A66A-6C29C0B1847F}" type="datetime'''''''''''''''''''''1''3'',''''''''1'''">
              <a:rPr lang="en-US" altLang="en-US" sz="1300"/>
              <a:pPr/>
              <a:t>13,1</a:t>
            </a:fld>
            <a:endParaRPr lang="en-US" sz="1300" noProof="0" dirty="0">
              <a:sym typeface="+mn-lt"/>
            </a:endParaRPr>
          </a:p>
        </p:txBody>
      </p:sp>
      <p:sp>
        <p:nvSpPr>
          <p:cNvPr id="156" name="Rectangle 155"/>
          <p:cNvSpPr>
            <a:spLocks noGrp="1" noChangeArrowheads="1"/>
          </p:cNvSpPr>
          <p:nvPr>
            <p:custDataLst>
              <p:tags r:id="rId36"/>
            </p:custDataLst>
          </p:nvPr>
        </p:nvSpPr>
        <p:spPr bwMode="auto">
          <a:xfrm>
            <a:off x="2484438" y="6108700"/>
            <a:ext cx="13477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300" dirty="0">
                <a:sym typeface="+mn-lt"/>
              </a:rPr>
              <a:t>я</a:t>
            </a:r>
            <a:r>
              <a:rPr lang="ru-RU" altLang="en-US" sz="1300" dirty="0" smtClean="0">
                <a:sym typeface="+mn-lt"/>
              </a:rPr>
              <a:t>нв.-июль 2016 г.</a:t>
            </a:r>
            <a:endParaRPr lang="en-US" sz="1300" noProof="0" dirty="0">
              <a:sym typeface="+mn-lt"/>
            </a:endParaRPr>
          </a:p>
        </p:txBody>
      </p:sp>
      <p:sp>
        <p:nvSpPr>
          <p:cNvPr id="155" name="Rectangle 154"/>
          <p:cNvSpPr>
            <a:spLocks noGrp="1" noChangeArrowheads="1"/>
          </p:cNvSpPr>
          <p:nvPr>
            <p:custDataLst>
              <p:tags r:id="rId37"/>
            </p:custDataLst>
          </p:nvPr>
        </p:nvSpPr>
        <p:spPr bwMode="auto">
          <a:xfrm>
            <a:off x="884700" y="6108700"/>
            <a:ext cx="13477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300" dirty="0">
                <a:sym typeface="+mn-lt"/>
              </a:rPr>
              <a:t>я</a:t>
            </a:r>
            <a:r>
              <a:rPr lang="ru-RU" altLang="en-US" sz="1300" dirty="0" smtClean="0">
                <a:sym typeface="+mn-lt"/>
              </a:rPr>
              <a:t>нв.-июль 2015 г.</a:t>
            </a:r>
            <a:endParaRPr lang="en-US" sz="1300" noProof="0" dirty="0">
              <a:sym typeface="+mn-lt"/>
            </a:endParaRPr>
          </a:p>
        </p:txBody>
      </p:sp>
      <p:sp>
        <p:nvSpPr>
          <p:cNvPr id="157" name="Rectangle 156"/>
          <p:cNvSpPr>
            <a:spLocks/>
          </p:cNvSpPr>
          <p:nvPr/>
        </p:nvSpPr>
        <p:spPr>
          <a:xfrm>
            <a:off x="179388" y="1241251"/>
            <a:ext cx="497080" cy="15681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72009" tIns="36000" rIns="72009" bIns="36000" rtlCol="0" anchor="ctr" anchorCtr="1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</a:rPr>
              <a:t>Внешнеторговый оборот</a:t>
            </a:r>
            <a:endParaRPr lang="en-US" sz="1300" dirty="0">
              <a:solidFill>
                <a:schemeClr val="accent2"/>
              </a:solidFill>
            </a:endParaRPr>
          </a:p>
        </p:txBody>
      </p:sp>
      <p:sp>
        <p:nvSpPr>
          <p:cNvPr id="158" name="Rectangle 157"/>
          <p:cNvSpPr>
            <a:spLocks/>
          </p:cNvSpPr>
          <p:nvPr/>
        </p:nvSpPr>
        <p:spPr>
          <a:xfrm>
            <a:off x="179388" y="2863850"/>
            <a:ext cx="497080" cy="15410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72009" tIns="72009" rIns="72009" bIns="72009" rtlCol="0" anchor="ctr" anchorCtr="1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</a:rPr>
              <a:t>Экспорт</a:t>
            </a:r>
            <a:endParaRPr lang="en-US" sz="1300" dirty="0">
              <a:solidFill>
                <a:schemeClr val="accent2"/>
              </a:solidFill>
            </a:endParaRPr>
          </a:p>
        </p:txBody>
      </p:sp>
      <p:sp>
        <p:nvSpPr>
          <p:cNvPr id="159" name="Rectangle 158"/>
          <p:cNvSpPr>
            <a:spLocks/>
          </p:cNvSpPr>
          <p:nvPr/>
        </p:nvSpPr>
        <p:spPr>
          <a:xfrm>
            <a:off x="179388" y="4459288"/>
            <a:ext cx="497080" cy="15410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72009" tIns="72009" rIns="72009" bIns="72009" rtlCol="0" anchor="ctr" anchorCtr="1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</a:rPr>
              <a:t>Импорт</a:t>
            </a:r>
            <a:endParaRPr lang="en-US" sz="1300" dirty="0">
              <a:solidFill>
                <a:schemeClr val="accent2"/>
              </a:solidFill>
            </a:endParaRPr>
          </a:p>
        </p:txBody>
      </p:sp>
      <p:sp>
        <p:nvSpPr>
          <p:cNvPr id="52" name="Freeform 11"/>
          <p:cNvSpPr>
            <a:spLocks noEditPoints="1"/>
          </p:cNvSpPr>
          <p:nvPr/>
        </p:nvSpPr>
        <p:spPr bwMode="auto">
          <a:xfrm>
            <a:off x="4720412" y="5726691"/>
            <a:ext cx="462275" cy="550703"/>
          </a:xfrm>
          <a:custGeom>
            <a:avLst/>
            <a:gdLst>
              <a:gd name="T0" fmla="*/ 232 w 379"/>
              <a:gd name="T1" fmla="*/ 436 h 451"/>
              <a:gd name="T2" fmla="*/ 346 w 379"/>
              <a:gd name="T3" fmla="*/ 293 h 451"/>
              <a:gd name="T4" fmla="*/ 344 w 379"/>
              <a:gd name="T5" fmla="*/ 282 h 451"/>
              <a:gd name="T6" fmla="*/ 346 w 379"/>
              <a:gd name="T7" fmla="*/ 216 h 451"/>
              <a:gd name="T8" fmla="*/ 336 w 379"/>
              <a:gd name="T9" fmla="*/ 206 h 451"/>
              <a:gd name="T10" fmla="*/ 273 w 379"/>
              <a:gd name="T11" fmla="*/ 131 h 451"/>
              <a:gd name="T12" fmla="*/ 195 w 379"/>
              <a:gd name="T13" fmla="*/ 159 h 451"/>
              <a:gd name="T14" fmla="*/ 203 w 379"/>
              <a:gd name="T15" fmla="*/ 184 h 451"/>
              <a:gd name="T16" fmla="*/ 58 w 379"/>
              <a:gd name="T17" fmla="*/ 436 h 451"/>
              <a:gd name="T18" fmla="*/ 91 w 379"/>
              <a:gd name="T19" fmla="*/ 353 h 451"/>
              <a:gd name="T20" fmla="*/ 46 w 379"/>
              <a:gd name="T21" fmla="*/ 220 h 451"/>
              <a:gd name="T22" fmla="*/ 33 w 379"/>
              <a:gd name="T23" fmla="*/ 225 h 451"/>
              <a:gd name="T24" fmla="*/ 259 w 379"/>
              <a:gd name="T25" fmla="*/ 98 h 451"/>
              <a:gd name="T26" fmla="*/ 254 w 379"/>
              <a:gd name="T27" fmla="*/ 96 h 451"/>
              <a:gd name="T28" fmla="*/ 251 w 379"/>
              <a:gd name="T29" fmla="*/ 0 h 451"/>
              <a:gd name="T30" fmla="*/ 351 w 379"/>
              <a:gd name="T31" fmla="*/ 215 h 451"/>
              <a:gd name="T32" fmla="*/ 353 w 379"/>
              <a:gd name="T33" fmla="*/ 282 h 451"/>
              <a:gd name="T34" fmla="*/ 351 w 379"/>
              <a:gd name="T35" fmla="*/ 293 h 451"/>
              <a:gd name="T36" fmla="*/ 379 w 379"/>
              <a:gd name="T37" fmla="*/ 436 h 451"/>
              <a:gd name="T38" fmla="*/ 0 w 379"/>
              <a:gd name="T39" fmla="*/ 451 h 451"/>
              <a:gd name="T40" fmla="*/ 58 w 379"/>
              <a:gd name="T41" fmla="*/ 436 h 451"/>
              <a:gd name="T42" fmla="*/ 120 w 379"/>
              <a:gd name="T43" fmla="*/ 353 h 451"/>
              <a:gd name="T44" fmla="*/ 143 w 379"/>
              <a:gd name="T45" fmla="*/ 436 h 451"/>
              <a:gd name="T46" fmla="*/ 172 w 379"/>
              <a:gd name="T47" fmla="*/ 184 h 451"/>
              <a:gd name="T48" fmla="*/ 180 w 379"/>
              <a:gd name="T49" fmla="*/ 165 h 451"/>
              <a:gd name="T50" fmla="*/ 71 w 379"/>
              <a:gd name="T51" fmla="*/ 220 h 451"/>
              <a:gd name="T52" fmla="*/ 101 w 379"/>
              <a:gd name="T53" fmla="*/ 353 h 451"/>
              <a:gd name="T54" fmla="*/ 216 w 379"/>
              <a:gd name="T55" fmla="*/ 427 h 451"/>
              <a:gd name="T56" fmla="*/ 158 w 379"/>
              <a:gd name="T57" fmla="*/ 436 h 451"/>
              <a:gd name="T58" fmla="*/ 177 w 379"/>
              <a:gd name="T59" fmla="*/ 225 h 451"/>
              <a:gd name="T60" fmla="*/ 200 w 379"/>
              <a:gd name="T61" fmla="*/ 241 h 451"/>
              <a:gd name="T62" fmla="*/ 177 w 379"/>
              <a:gd name="T63" fmla="*/ 225 h 451"/>
              <a:gd name="T64" fmla="*/ 178 w 379"/>
              <a:gd name="T65" fmla="*/ 217 h 451"/>
              <a:gd name="T66" fmla="*/ 180 w 379"/>
              <a:gd name="T67" fmla="*/ 199 h 451"/>
              <a:gd name="T68" fmla="*/ 196 w 379"/>
              <a:gd name="T69" fmla="*/ 199 h 451"/>
              <a:gd name="T70" fmla="*/ 164 w 379"/>
              <a:gd name="T71" fmla="*/ 375 h 451"/>
              <a:gd name="T72" fmla="*/ 160 w 379"/>
              <a:gd name="T73" fmla="*/ 412 h 451"/>
              <a:gd name="T74" fmla="*/ 214 w 379"/>
              <a:gd name="T75" fmla="*/ 406 h 451"/>
              <a:gd name="T76" fmla="*/ 211 w 379"/>
              <a:gd name="T77" fmla="*/ 370 h 451"/>
              <a:gd name="T78" fmla="*/ 207 w 379"/>
              <a:gd name="T79" fmla="*/ 318 h 451"/>
              <a:gd name="T80" fmla="*/ 210 w 379"/>
              <a:gd name="T81" fmla="*/ 355 h 451"/>
              <a:gd name="T82" fmla="*/ 166 w 379"/>
              <a:gd name="T83" fmla="*/ 348 h 451"/>
              <a:gd name="T84" fmla="*/ 169 w 379"/>
              <a:gd name="T85" fmla="*/ 313 h 451"/>
              <a:gd name="T86" fmla="*/ 174 w 379"/>
              <a:gd name="T87" fmla="*/ 261 h 451"/>
              <a:gd name="T88" fmla="*/ 170 w 379"/>
              <a:gd name="T89" fmla="*/ 298 h 451"/>
              <a:gd name="T90" fmla="*/ 204 w 379"/>
              <a:gd name="T91" fmla="*/ 289 h 451"/>
              <a:gd name="T92" fmla="*/ 201 w 379"/>
              <a:gd name="T93" fmla="*/ 256 h 451"/>
              <a:gd name="T94" fmla="*/ 328 w 379"/>
              <a:gd name="T95" fmla="*/ 103 h 451"/>
              <a:gd name="T96" fmla="*/ 315 w 379"/>
              <a:gd name="T97" fmla="*/ 116 h 451"/>
              <a:gd name="T98" fmla="*/ 312 w 379"/>
              <a:gd name="T99" fmla="*/ 73 h 451"/>
              <a:gd name="T100" fmla="*/ 331 w 379"/>
              <a:gd name="T101" fmla="*/ 183 h 451"/>
              <a:gd name="T102" fmla="*/ 334 w 379"/>
              <a:gd name="T103" fmla="*/ 120 h 451"/>
              <a:gd name="T104" fmla="*/ 304 w 379"/>
              <a:gd name="T105" fmla="*/ 155 h 451"/>
              <a:gd name="T106" fmla="*/ 263 w 379"/>
              <a:gd name="T107" fmla="*/ 39 h 451"/>
              <a:gd name="T108" fmla="*/ 282 w 379"/>
              <a:gd name="T109" fmla="*/ 73 h 451"/>
              <a:gd name="T110" fmla="*/ 273 w 379"/>
              <a:gd name="T111" fmla="*/ 32 h 451"/>
              <a:gd name="T112" fmla="*/ 264 w 379"/>
              <a:gd name="T113" fmla="*/ 87 h 451"/>
              <a:gd name="T114" fmla="*/ 261 w 379"/>
              <a:gd name="T115" fmla="*/ 93 h 451"/>
              <a:gd name="T116" fmla="*/ 270 w 379"/>
              <a:gd name="T117" fmla="*/ 93 h 451"/>
              <a:gd name="T118" fmla="*/ 275 w 379"/>
              <a:gd name="T119" fmla="*/ 126 h 451"/>
              <a:gd name="T120" fmla="*/ 279 w 379"/>
              <a:gd name="T121" fmla="*/ 128 h 451"/>
              <a:gd name="T122" fmla="*/ 292 w 379"/>
              <a:gd name="T123" fmla="*/ 121 h 451"/>
              <a:gd name="T124" fmla="*/ 264 w 379"/>
              <a:gd name="T125" fmla="*/ 8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9" h="451">
                <a:moveTo>
                  <a:pt x="210" y="184"/>
                </a:moveTo>
                <a:cubicBezTo>
                  <a:pt x="232" y="436"/>
                  <a:pt x="232" y="436"/>
                  <a:pt x="232" y="436"/>
                </a:cubicBezTo>
                <a:cubicBezTo>
                  <a:pt x="346" y="436"/>
                  <a:pt x="346" y="436"/>
                  <a:pt x="346" y="436"/>
                </a:cubicBezTo>
                <a:cubicBezTo>
                  <a:pt x="346" y="293"/>
                  <a:pt x="346" y="293"/>
                  <a:pt x="346" y="293"/>
                </a:cubicBezTo>
                <a:cubicBezTo>
                  <a:pt x="344" y="293"/>
                  <a:pt x="344" y="293"/>
                  <a:pt x="344" y="293"/>
                </a:cubicBezTo>
                <a:cubicBezTo>
                  <a:pt x="344" y="282"/>
                  <a:pt x="344" y="282"/>
                  <a:pt x="344" y="282"/>
                </a:cubicBezTo>
                <a:cubicBezTo>
                  <a:pt x="346" y="282"/>
                  <a:pt x="346" y="282"/>
                  <a:pt x="346" y="282"/>
                </a:cubicBezTo>
                <a:cubicBezTo>
                  <a:pt x="346" y="216"/>
                  <a:pt x="346" y="216"/>
                  <a:pt x="346" y="216"/>
                </a:cubicBezTo>
                <a:cubicBezTo>
                  <a:pt x="336" y="206"/>
                  <a:pt x="336" y="206"/>
                  <a:pt x="336" y="206"/>
                </a:cubicBezTo>
                <a:cubicBezTo>
                  <a:pt x="336" y="206"/>
                  <a:pt x="336" y="206"/>
                  <a:pt x="336" y="206"/>
                </a:cubicBezTo>
                <a:cubicBezTo>
                  <a:pt x="269" y="133"/>
                  <a:pt x="269" y="133"/>
                  <a:pt x="269" y="133"/>
                </a:cubicBezTo>
                <a:cubicBezTo>
                  <a:pt x="273" y="131"/>
                  <a:pt x="273" y="131"/>
                  <a:pt x="273" y="131"/>
                </a:cubicBezTo>
                <a:cubicBezTo>
                  <a:pt x="271" y="127"/>
                  <a:pt x="271" y="127"/>
                  <a:pt x="271" y="127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84"/>
                  <a:pt x="195" y="184"/>
                  <a:pt x="195" y="184"/>
                </a:cubicBezTo>
                <a:cubicBezTo>
                  <a:pt x="203" y="184"/>
                  <a:pt x="203" y="184"/>
                  <a:pt x="203" y="184"/>
                </a:cubicBezTo>
                <a:cubicBezTo>
                  <a:pt x="210" y="184"/>
                  <a:pt x="210" y="184"/>
                  <a:pt x="210" y="184"/>
                </a:cubicBezTo>
                <a:close/>
                <a:moveTo>
                  <a:pt x="58" y="436"/>
                </a:moveTo>
                <a:cubicBezTo>
                  <a:pt x="71" y="353"/>
                  <a:pt x="71" y="353"/>
                  <a:pt x="71" y="353"/>
                </a:cubicBezTo>
                <a:cubicBezTo>
                  <a:pt x="91" y="353"/>
                  <a:pt x="91" y="353"/>
                  <a:pt x="91" y="35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1" y="231"/>
                  <a:pt x="46" y="226"/>
                  <a:pt x="46" y="220"/>
                </a:cubicBezTo>
                <a:cubicBezTo>
                  <a:pt x="46" y="220"/>
                  <a:pt x="46" y="220"/>
                  <a:pt x="46" y="219"/>
                </a:cubicBezTo>
                <a:cubicBezTo>
                  <a:pt x="33" y="225"/>
                  <a:pt x="33" y="225"/>
                  <a:pt x="33" y="225"/>
                </a:cubicBezTo>
                <a:cubicBezTo>
                  <a:pt x="21" y="195"/>
                  <a:pt x="21" y="195"/>
                  <a:pt x="21" y="195"/>
                </a:cubicBezTo>
                <a:cubicBezTo>
                  <a:pt x="259" y="98"/>
                  <a:pt x="259" y="98"/>
                  <a:pt x="259" y="98"/>
                </a:cubicBezTo>
                <a:cubicBezTo>
                  <a:pt x="258" y="94"/>
                  <a:pt x="258" y="94"/>
                  <a:pt x="258" y="94"/>
                </a:cubicBezTo>
                <a:cubicBezTo>
                  <a:pt x="254" y="96"/>
                  <a:pt x="254" y="96"/>
                  <a:pt x="254" y="9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1" y="0"/>
                  <a:pt x="251" y="0"/>
                  <a:pt x="251" y="0"/>
                </a:cubicBezTo>
                <a:cubicBezTo>
                  <a:pt x="291" y="18"/>
                  <a:pt x="325" y="52"/>
                  <a:pt x="343" y="97"/>
                </a:cubicBezTo>
                <a:cubicBezTo>
                  <a:pt x="359" y="137"/>
                  <a:pt x="361" y="178"/>
                  <a:pt x="351" y="215"/>
                </a:cubicBezTo>
                <a:cubicBezTo>
                  <a:pt x="351" y="282"/>
                  <a:pt x="351" y="282"/>
                  <a:pt x="351" y="282"/>
                </a:cubicBezTo>
                <a:cubicBezTo>
                  <a:pt x="353" y="282"/>
                  <a:pt x="353" y="282"/>
                  <a:pt x="353" y="282"/>
                </a:cubicBezTo>
                <a:cubicBezTo>
                  <a:pt x="353" y="293"/>
                  <a:pt x="353" y="293"/>
                  <a:pt x="353" y="293"/>
                </a:cubicBezTo>
                <a:cubicBezTo>
                  <a:pt x="351" y="293"/>
                  <a:pt x="351" y="293"/>
                  <a:pt x="351" y="293"/>
                </a:cubicBezTo>
                <a:cubicBezTo>
                  <a:pt x="351" y="436"/>
                  <a:pt x="351" y="436"/>
                  <a:pt x="351" y="436"/>
                </a:cubicBezTo>
                <a:cubicBezTo>
                  <a:pt x="379" y="436"/>
                  <a:pt x="379" y="436"/>
                  <a:pt x="379" y="436"/>
                </a:cubicBezTo>
                <a:cubicBezTo>
                  <a:pt x="379" y="451"/>
                  <a:pt x="379" y="451"/>
                  <a:pt x="379" y="451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36"/>
                  <a:pt x="0" y="436"/>
                  <a:pt x="0" y="436"/>
                </a:cubicBezTo>
                <a:cubicBezTo>
                  <a:pt x="58" y="436"/>
                  <a:pt x="58" y="436"/>
                  <a:pt x="58" y="436"/>
                </a:cubicBezTo>
                <a:close/>
                <a:moveTo>
                  <a:pt x="101" y="353"/>
                </a:moveTo>
                <a:cubicBezTo>
                  <a:pt x="120" y="353"/>
                  <a:pt x="120" y="353"/>
                  <a:pt x="120" y="353"/>
                </a:cubicBezTo>
                <a:cubicBezTo>
                  <a:pt x="134" y="436"/>
                  <a:pt x="134" y="436"/>
                  <a:pt x="134" y="436"/>
                </a:cubicBezTo>
                <a:cubicBezTo>
                  <a:pt x="143" y="436"/>
                  <a:pt x="143" y="436"/>
                  <a:pt x="143" y="436"/>
                </a:cubicBezTo>
                <a:cubicBezTo>
                  <a:pt x="165" y="184"/>
                  <a:pt x="165" y="184"/>
                  <a:pt x="165" y="184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80" y="184"/>
                  <a:pt x="180" y="184"/>
                  <a:pt x="180" y="184"/>
                </a:cubicBezTo>
                <a:cubicBezTo>
                  <a:pt x="180" y="165"/>
                  <a:pt x="180" y="165"/>
                  <a:pt x="180" y="165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9" y="213"/>
                  <a:pt x="71" y="216"/>
                  <a:pt x="71" y="220"/>
                </a:cubicBezTo>
                <a:cubicBezTo>
                  <a:pt x="71" y="224"/>
                  <a:pt x="69" y="228"/>
                  <a:pt x="65" y="230"/>
                </a:cubicBezTo>
                <a:cubicBezTo>
                  <a:pt x="101" y="353"/>
                  <a:pt x="101" y="353"/>
                  <a:pt x="101" y="353"/>
                </a:cubicBezTo>
                <a:close/>
                <a:moveTo>
                  <a:pt x="217" y="436"/>
                </a:moveTo>
                <a:cubicBezTo>
                  <a:pt x="216" y="427"/>
                  <a:pt x="216" y="427"/>
                  <a:pt x="216" y="427"/>
                </a:cubicBezTo>
                <a:cubicBezTo>
                  <a:pt x="159" y="427"/>
                  <a:pt x="159" y="427"/>
                  <a:pt x="159" y="427"/>
                </a:cubicBezTo>
                <a:cubicBezTo>
                  <a:pt x="158" y="436"/>
                  <a:pt x="158" y="436"/>
                  <a:pt x="158" y="436"/>
                </a:cubicBezTo>
                <a:cubicBezTo>
                  <a:pt x="217" y="436"/>
                  <a:pt x="217" y="436"/>
                  <a:pt x="217" y="436"/>
                </a:cubicBezTo>
                <a:close/>
                <a:moveTo>
                  <a:pt x="177" y="225"/>
                </a:moveTo>
                <a:cubicBezTo>
                  <a:pt x="184" y="225"/>
                  <a:pt x="191" y="225"/>
                  <a:pt x="198" y="225"/>
                </a:cubicBezTo>
                <a:cubicBezTo>
                  <a:pt x="200" y="241"/>
                  <a:pt x="200" y="241"/>
                  <a:pt x="200" y="241"/>
                </a:cubicBezTo>
                <a:cubicBezTo>
                  <a:pt x="192" y="241"/>
                  <a:pt x="184" y="241"/>
                  <a:pt x="175" y="241"/>
                </a:cubicBezTo>
                <a:cubicBezTo>
                  <a:pt x="177" y="225"/>
                  <a:pt x="177" y="225"/>
                  <a:pt x="177" y="225"/>
                </a:cubicBezTo>
                <a:close/>
                <a:moveTo>
                  <a:pt x="198" y="217"/>
                </a:moveTo>
                <a:cubicBezTo>
                  <a:pt x="191" y="217"/>
                  <a:pt x="184" y="217"/>
                  <a:pt x="178" y="217"/>
                </a:cubicBezTo>
                <a:cubicBezTo>
                  <a:pt x="179" y="199"/>
                  <a:pt x="179" y="199"/>
                  <a:pt x="179" y="199"/>
                </a:cubicBezTo>
                <a:cubicBezTo>
                  <a:pt x="180" y="199"/>
                  <a:pt x="180" y="199"/>
                  <a:pt x="180" y="199"/>
                </a:cubicBezTo>
                <a:cubicBezTo>
                  <a:pt x="195" y="199"/>
                  <a:pt x="195" y="199"/>
                  <a:pt x="195" y="199"/>
                </a:cubicBezTo>
                <a:cubicBezTo>
                  <a:pt x="196" y="199"/>
                  <a:pt x="196" y="199"/>
                  <a:pt x="196" y="199"/>
                </a:cubicBezTo>
                <a:cubicBezTo>
                  <a:pt x="198" y="217"/>
                  <a:pt x="198" y="217"/>
                  <a:pt x="198" y="217"/>
                </a:cubicBezTo>
                <a:close/>
                <a:moveTo>
                  <a:pt x="164" y="375"/>
                </a:moveTo>
                <a:cubicBezTo>
                  <a:pt x="179" y="387"/>
                  <a:pt x="193" y="399"/>
                  <a:pt x="208" y="412"/>
                </a:cubicBezTo>
                <a:cubicBezTo>
                  <a:pt x="160" y="412"/>
                  <a:pt x="160" y="412"/>
                  <a:pt x="160" y="412"/>
                </a:cubicBezTo>
                <a:cubicBezTo>
                  <a:pt x="164" y="375"/>
                  <a:pt x="164" y="375"/>
                  <a:pt x="164" y="375"/>
                </a:cubicBezTo>
                <a:close/>
                <a:moveTo>
                  <a:pt x="214" y="406"/>
                </a:moveTo>
                <a:cubicBezTo>
                  <a:pt x="200" y="394"/>
                  <a:pt x="185" y="382"/>
                  <a:pt x="170" y="370"/>
                </a:cubicBezTo>
                <a:cubicBezTo>
                  <a:pt x="184" y="370"/>
                  <a:pt x="197" y="370"/>
                  <a:pt x="211" y="370"/>
                </a:cubicBezTo>
                <a:cubicBezTo>
                  <a:pt x="214" y="406"/>
                  <a:pt x="214" y="406"/>
                  <a:pt x="214" y="406"/>
                </a:cubicBezTo>
                <a:close/>
                <a:moveTo>
                  <a:pt x="207" y="318"/>
                </a:moveTo>
                <a:cubicBezTo>
                  <a:pt x="195" y="330"/>
                  <a:pt x="183" y="343"/>
                  <a:pt x="171" y="355"/>
                </a:cubicBezTo>
                <a:cubicBezTo>
                  <a:pt x="184" y="355"/>
                  <a:pt x="197" y="355"/>
                  <a:pt x="210" y="355"/>
                </a:cubicBezTo>
                <a:cubicBezTo>
                  <a:pt x="207" y="318"/>
                  <a:pt x="207" y="318"/>
                  <a:pt x="207" y="318"/>
                </a:cubicBezTo>
                <a:close/>
                <a:moveTo>
                  <a:pt x="166" y="348"/>
                </a:moveTo>
                <a:cubicBezTo>
                  <a:pt x="177" y="337"/>
                  <a:pt x="189" y="325"/>
                  <a:pt x="200" y="313"/>
                </a:cubicBezTo>
                <a:cubicBezTo>
                  <a:pt x="190" y="313"/>
                  <a:pt x="180" y="313"/>
                  <a:pt x="169" y="313"/>
                </a:cubicBezTo>
                <a:cubicBezTo>
                  <a:pt x="166" y="348"/>
                  <a:pt x="166" y="348"/>
                  <a:pt x="166" y="348"/>
                </a:cubicBezTo>
                <a:close/>
                <a:moveTo>
                  <a:pt x="174" y="261"/>
                </a:moveTo>
                <a:cubicBezTo>
                  <a:pt x="183" y="273"/>
                  <a:pt x="191" y="286"/>
                  <a:pt x="200" y="298"/>
                </a:cubicBezTo>
                <a:cubicBezTo>
                  <a:pt x="190" y="298"/>
                  <a:pt x="180" y="298"/>
                  <a:pt x="170" y="298"/>
                </a:cubicBezTo>
                <a:cubicBezTo>
                  <a:pt x="174" y="261"/>
                  <a:pt x="174" y="261"/>
                  <a:pt x="174" y="261"/>
                </a:cubicBezTo>
                <a:close/>
                <a:moveTo>
                  <a:pt x="204" y="289"/>
                </a:moveTo>
                <a:cubicBezTo>
                  <a:pt x="196" y="278"/>
                  <a:pt x="188" y="267"/>
                  <a:pt x="180" y="256"/>
                </a:cubicBezTo>
                <a:cubicBezTo>
                  <a:pt x="187" y="256"/>
                  <a:pt x="194" y="256"/>
                  <a:pt x="201" y="256"/>
                </a:cubicBezTo>
                <a:cubicBezTo>
                  <a:pt x="204" y="289"/>
                  <a:pt x="204" y="289"/>
                  <a:pt x="204" y="289"/>
                </a:cubicBezTo>
                <a:close/>
                <a:moveTo>
                  <a:pt x="328" y="103"/>
                </a:moveTo>
                <a:cubicBezTo>
                  <a:pt x="329" y="105"/>
                  <a:pt x="330" y="107"/>
                  <a:pt x="331" y="109"/>
                </a:cubicBezTo>
                <a:cubicBezTo>
                  <a:pt x="315" y="116"/>
                  <a:pt x="315" y="116"/>
                  <a:pt x="315" y="116"/>
                </a:cubicBezTo>
                <a:cubicBezTo>
                  <a:pt x="299" y="78"/>
                  <a:pt x="299" y="78"/>
                  <a:pt x="299" y="78"/>
                </a:cubicBezTo>
                <a:cubicBezTo>
                  <a:pt x="312" y="73"/>
                  <a:pt x="312" y="73"/>
                  <a:pt x="312" y="73"/>
                </a:cubicBezTo>
                <a:cubicBezTo>
                  <a:pt x="319" y="82"/>
                  <a:pt x="324" y="92"/>
                  <a:pt x="328" y="103"/>
                </a:cubicBezTo>
                <a:close/>
                <a:moveTo>
                  <a:pt x="331" y="183"/>
                </a:moveTo>
                <a:cubicBezTo>
                  <a:pt x="341" y="179"/>
                  <a:pt x="341" y="179"/>
                  <a:pt x="341" y="179"/>
                </a:cubicBezTo>
                <a:cubicBezTo>
                  <a:pt x="342" y="160"/>
                  <a:pt x="340" y="140"/>
                  <a:pt x="334" y="120"/>
                </a:cubicBezTo>
                <a:cubicBezTo>
                  <a:pt x="305" y="132"/>
                  <a:pt x="305" y="132"/>
                  <a:pt x="305" y="132"/>
                </a:cubicBezTo>
                <a:cubicBezTo>
                  <a:pt x="304" y="155"/>
                  <a:pt x="304" y="155"/>
                  <a:pt x="304" y="155"/>
                </a:cubicBezTo>
                <a:cubicBezTo>
                  <a:pt x="331" y="183"/>
                  <a:pt x="331" y="183"/>
                  <a:pt x="331" y="183"/>
                </a:cubicBezTo>
                <a:close/>
                <a:moveTo>
                  <a:pt x="263" y="39"/>
                </a:moveTo>
                <a:cubicBezTo>
                  <a:pt x="264" y="54"/>
                  <a:pt x="264" y="54"/>
                  <a:pt x="264" y="54"/>
                </a:cubicBezTo>
                <a:cubicBezTo>
                  <a:pt x="282" y="73"/>
                  <a:pt x="282" y="73"/>
                  <a:pt x="282" y="73"/>
                </a:cubicBezTo>
                <a:cubicBezTo>
                  <a:pt x="306" y="64"/>
                  <a:pt x="306" y="64"/>
                  <a:pt x="306" y="64"/>
                </a:cubicBezTo>
                <a:cubicBezTo>
                  <a:pt x="296" y="51"/>
                  <a:pt x="285" y="40"/>
                  <a:pt x="273" y="32"/>
                </a:cubicBezTo>
                <a:cubicBezTo>
                  <a:pt x="263" y="39"/>
                  <a:pt x="263" y="39"/>
                  <a:pt x="263" y="39"/>
                </a:cubicBezTo>
                <a:close/>
                <a:moveTo>
                  <a:pt x="264" y="87"/>
                </a:moveTo>
                <a:cubicBezTo>
                  <a:pt x="265" y="91"/>
                  <a:pt x="265" y="91"/>
                  <a:pt x="265" y="91"/>
                </a:cubicBezTo>
                <a:cubicBezTo>
                  <a:pt x="261" y="93"/>
                  <a:pt x="261" y="93"/>
                  <a:pt x="261" y="93"/>
                </a:cubicBezTo>
                <a:cubicBezTo>
                  <a:pt x="263" y="96"/>
                  <a:pt x="263" y="96"/>
                  <a:pt x="263" y="96"/>
                </a:cubicBezTo>
                <a:cubicBezTo>
                  <a:pt x="270" y="93"/>
                  <a:pt x="270" y="93"/>
                  <a:pt x="270" y="93"/>
                </a:cubicBezTo>
                <a:cubicBezTo>
                  <a:pt x="282" y="123"/>
                  <a:pt x="282" y="123"/>
                  <a:pt x="282" y="123"/>
                </a:cubicBezTo>
                <a:cubicBezTo>
                  <a:pt x="275" y="126"/>
                  <a:pt x="275" y="126"/>
                  <a:pt x="275" y="126"/>
                </a:cubicBezTo>
                <a:cubicBezTo>
                  <a:pt x="276" y="130"/>
                  <a:pt x="276" y="130"/>
                  <a:pt x="276" y="130"/>
                </a:cubicBezTo>
                <a:cubicBezTo>
                  <a:pt x="279" y="128"/>
                  <a:pt x="279" y="128"/>
                  <a:pt x="279" y="128"/>
                </a:cubicBezTo>
                <a:cubicBezTo>
                  <a:pt x="282" y="132"/>
                  <a:pt x="282" y="132"/>
                  <a:pt x="282" y="132"/>
                </a:cubicBezTo>
                <a:cubicBezTo>
                  <a:pt x="292" y="121"/>
                  <a:pt x="292" y="121"/>
                  <a:pt x="292" y="121"/>
                </a:cubicBezTo>
                <a:cubicBezTo>
                  <a:pt x="278" y="88"/>
                  <a:pt x="278" y="88"/>
                  <a:pt x="278" y="88"/>
                </a:cubicBezTo>
                <a:cubicBezTo>
                  <a:pt x="264" y="87"/>
                  <a:pt x="264" y="87"/>
                  <a:pt x="264" y="8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Picture 17"/>
          <p:cNvPicPr>
            <a:picLocks/>
          </p:cNvPicPr>
          <p:nvPr/>
        </p:nvPicPr>
        <p:blipFill>
          <a:blip r:embed="rId48"/>
          <a:stretch>
            <a:fillRect/>
          </a:stretch>
        </p:blipFill>
        <p:spPr>
          <a:xfrm>
            <a:off x="6340079" y="5726691"/>
            <a:ext cx="550703" cy="550703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49"/>
          <a:stretch>
            <a:fillRect/>
          </a:stretch>
        </p:blipFill>
        <p:spPr>
          <a:xfrm>
            <a:off x="7172247" y="5726691"/>
            <a:ext cx="550703" cy="550703"/>
          </a:xfrm>
          <a:prstGeom prst="rect">
            <a:avLst/>
          </a:prstGeom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50"/>
          <a:stretch>
            <a:fillRect/>
          </a:stretch>
        </p:blipFill>
        <p:spPr>
          <a:xfrm>
            <a:off x="5507911" y="5726691"/>
            <a:ext cx="550703" cy="550703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51"/>
          <a:stretch>
            <a:fillRect/>
          </a:stretch>
        </p:blipFill>
        <p:spPr>
          <a:xfrm>
            <a:off x="8004415" y="5726691"/>
            <a:ext cx="550703" cy="5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18561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84" name="think-cell Slide" r:id="rId33" imgW="245" imgH="245" progId="TCLayout.ActiveDocument.1">
                  <p:embed/>
                </p:oleObj>
              </mc:Choice>
              <mc:Fallback>
                <p:oleObj name="think-cell Slide" r:id="rId33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4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Инфляция</a:t>
            </a:r>
          </a:p>
        </p:txBody>
      </p:sp>
      <p:sp>
        <p:nvSpPr>
          <p:cNvPr id="5" name="5. Source"/>
          <p:cNvSpPr>
            <a:spLocks noChangeArrowheads="1"/>
          </p:cNvSpPr>
          <p:nvPr/>
        </p:nvSpPr>
        <p:spPr bwMode="auto">
          <a:xfrm>
            <a:off x="172304" y="6476488"/>
            <a:ext cx="8108873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469900" indent="-469900" defTabSz="895255"/>
            <a:r>
              <a:rPr lang="ru-RU" sz="1000" dirty="0">
                <a:solidFill>
                  <a:srgbClr val="000000"/>
                </a:solidFill>
                <a:latin typeface="+mn-lt"/>
              </a:rPr>
              <a:t>ИСТОЧНИК: анализ рабочей группы </a:t>
            </a:r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19360" y="821594"/>
            <a:ext cx="4296166" cy="490787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 dirty="0" err="1">
              <a:latin typeface="+mn-lt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4468422" y="821594"/>
            <a:ext cx="4296166" cy="490787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 dirty="0" err="1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9360" y="821593"/>
            <a:ext cx="4296166" cy="47272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ru-RU" sz="14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68422" y="821593"/>
            <a:ext cx="4296166" cy="47272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140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203200" y="950234"/>
            <a:ext cx="40475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Динамика ежемесячной инфляции, </a:t>
            </a:r>
            <a:r>
              <a:rPr lang="ru-RU" sz="1400" dirty="0" smtClean="0">
                <a:solidFill>
                  <a:schemeClr val="accent6"/>
                </a:solidFill>
              </a:rPr>
              <a:t>2016 г.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4526297" y="950234"/>
            <a:ext cx="41588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Структура инфляции с начала 2016 г.</a:t>
            </a:r>
          </a:p>
        </p:txBody>
      </p:sp>
      <p:sp>
        <p:nvSpPr>
          <p:cNvPr id="20" name="3. Unit of measure"/>
          <p:cNvSpPr txBox="1">
            <a:spLocks noChangeArrowheads="1"/>
          </p:cNvSpPr>
          <p:nvPr/>
        </p:nvSpPr>
        <p:spPr bwMode="auto">
          <a:xfrm>
            <a:off x="168317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baseline="0">
                <a:solidFill>
                  <a:srgbClr val="808080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dirty="0"/>
              <a:t>Проценты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9360" y="5822829"/>
            <a:ext cx="8645228" cy="5489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sz="1400" b="1" dirty="0">
                <a:solidFill>
                  <a:schemeClr val="lt1"/>
                </a:solidFill>
              </a:rPr>
              <a:t>Годовая инфляция в июле </a:t>
            </a:r>
            <a:r>
              <a:rPr lang="ru-RU" sz="1400" b="1" dirty="0" smtClean="0">
                <a:solidFill>
                  <a:schemeClr val="lt1"/>
                </a:solidFill>
              </a:rPr>
              <a:t>текущего года, </a:t>
            </a:r>
            <a:r>
              <a:rPr lang="ru-RU" sz="1400" b="1" dirty="0">
                <a:solidFill>
                  <a:schemeClr val="lt1"/>
                </a:solidFill>
              </a:rPr>
              <a:t>достигнув максимума – 17,7%, постепенно начала </a:t>
            </a:r>
            <a:r>
              <a:rPr lang="ru-RU" sz="1400" b="1" dirty="0" smtClean="0">
                <a:solidFill>
                  <a:schemeClr val="lt1"/>
                </a:solidFill>
              </a:rPr>
              <a:t>снижаться </a:t>
            </a:r>
            <a:endParaRPr lang="ru-RU" sz="1400" b="1" dirty="0">
              <a:solidFill>
                <a:schemeClr val="lt1"/>
              </a:solidFill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526297" y="2229189"/>
            <a:ext cx="4158846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4526297" y="3925667"/>
            <a:ext cx="4158846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4526297" y="4773907"/>
            <a:ext cx="4158846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18694800"/>
              </p:ext>
            </p:extLst>
          </p:nvPr>
        </p:nvGraphicFramePr>
        <p:xfrm>
          <a:off x="7200900" y="1219200"/>
          <a:ext cx="1379286" cy="452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485" name="Chart" r:id="rId35" imgW="1379286" imgH="4526280" progId="MSGraph.Chart.8">
                  <p:embed followColorScheme="full"/>
                </p:oleObj>
              </mc:Choice>
              <mc:Fallback>
                <p:oleObj name="Chart" r:id="rId35" imgW="1379286" imgH="452628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200900" y="1219200"/>
                        <a:ext cx="1379286" cy="4526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5376863" y="3295650"/>
            <a:ext cx="18875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/>
              <a:t>Непродовольственные</a:t>
            </a:r>
            <a:br>
              <a:rPr lang="ru-RU" altLang="en-US" sz="1400" dirty="0" smtClean="0"/>
            </a:br>
            <a:r>
              <a:rPr lang="ru-RU" altLang="en-US" sz="1400" dirty="0" smtClean="0"/>
              <a:t>товары</a:t>
            </a:r>
            <a:endParaRPr lang="ru-RU" sz="1400" noProof="0" dirty="0">
              <a:sym typeface="+mn-lt"/>
            </a:endParaRPr>
          </a:p>
        </p:txBody>
      </p:sp>
      <p:sp>
        <p:nvSpPr>
          <p:cNvPr id="87" name="Rectangle 86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8086725" y="425926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E821C7C-A6EB-4C0E-BA1C-31939D4EDF78}" type="datetime'''''''''''''''''''''''''''4,9'''''''''''''''''">
              <a:rPr lang="ru-RU" altLang="en-US" sz="1400"/>
              <a:pPr/>
              <a:t>4,9</a:t>
            </a:fld>
            <a:endParaRPr lang="ru-RU" sz="1400" noProof="0" dirty="0">
              <a:sym typeface="+mn-lt"/>
            </a:endParaRPr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5376863" y="4259263"/>
            <a:ext cx="13144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C2FEDEB-1F6F-4D7A-8617-5485F9CC7887}" type="datetime'П''''''л''''''а''тн''''''ы''''''''е'''' ''''у''сл''''у''ги'''">
              <a:rPr lang="ru-RU" altLang="en-US" sz="1400"/>
              <a:pPr/>
              <a:t>Платные услуги</a:t>
            </a:fld>
            <a:endParaRPr lang="ru-RU" sz="1400" noProof="0" dirty="0">
              <a:sym typeface="+mn-lt"/>
            </a:endParaRPr>
          </a:p>
        </p:txBody>
      </p:sp>
      <p:sp>
        <p:nvSpPr>
          <p:cNvPr id="86" name="Rectangle 85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8261350" y="340201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8C3CF6D-B7DE-427F-B995-ED2D40771E36}" type="datetime'''''''6'',''''''''''''''''''''''''''''1'''''''''''''''''''''">
              <a:rPr lang="ru-RU" altLang="en-US" sz="1400"/>
              <a:pPr/>
              <a:t>6,1</a:t>
            </a:fld>
            <a:endParaRPr lang="ru-RU" sz="1400" noProof="0" dirty="0">
              <a:sym typeface="+mn-lt"/>
            </a:endParaRPr>
          </a:p>
        </p:txBody>
      </p:sp>
      <p:sp>
        <p:nvSpPr>
          <p:cNvPr id="37" name="Rectangle 36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5376863" y="2438400"/>
            <a:ext cx="16922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/>
              <a:t>Продовольственные</a:t>
            </a:r>
            <a:br>
              <a:rPr lang="ru-RU" altLang="en-US" sz="1400" dirty="0" smtClean="0"/>
            </a:br>
            <a:r>
              <a:rPr lang="ru-RU" altLang="en-US" sz="1400" dirty="0" smtClean="0"/>
              <a:t>товары</a:t>
            </a:r>
            <a:endParaRPr lang="ru-RU" sz="1400" noProof="0" dirty="0">
              <a:sym typeface="+mn-lt"/>
            </a:endParaRPr>
          </a:p>
        </p:txBody>
      </p:sp>
      <p:sp>
        <p:nvSpPr>
          <p:cNvPr id="85" name="Rectangle 84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8132763" y="254476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F828D1B-B7F1-4A43-93E6-7A663A19C2C0}" type="datetime'''''''''''''''5'''''''',''''''''''''''''''''''''''''2'''''''">
              <a:rPr lang="ru-RU" altLang="en-US" sz="1400"/>
              <a:pPr/>
              <a:t>5,2</a:t>
            </a:fld>
            <a:endParaRPr lang="ru-RU" sz="1400" noProof="0" dirty="0">
              <a:sym typeface="+mn-lt"/>
            </a:endParaRPr>
          </a:p>
        </p:txBody>
      </p:sp>
      <p:sp>
        <p:nvSpPr>
          <p:cNvPr id="36" name="Rectangle 35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5376863" y="1581150"/>
            <a:ext cx="16398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/>
              <a:t>Инфляция с </a:t>
            </a:r>
            <a:r>
              <a:rPr lang="ru-RU" altLang="en-US" sz="1400" dirty="0" smtClean="0"/>
              <a:t>начала</a:t>
            </a:r>
            <a:br>
              <a:rPr lang="ru-RU" altLang="en-US" sz="1400" dirty="0" smtClean="0"/>
            </a:br>
            <a:r>
              <a:rPr lang="ru-RU" altLang="en-US" sz="1400" dirty="0" smtClean="0"/>
              <a:t>2016 </a:t>
            </a:r>
            <a:r>
              <a:rPr lang="ru-RU" altLang="en-US" sz="1400" dirty="0"/>
              <a:t>г.</a:t>
            </a:r>
            <a:endParaRPr lang="ru-RU" sz="1400" noProof="0" dirty="0">
              <a:sym typeface="+mn-lt"/>
            </a:endParaRPr>
          </a:p>
        </p:txBody>
      </p:sp>
      <p:sp>
        <p:nvSpPr>
          <p:cNvPr id="84" name="Rectangle 8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8162925" y="168751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EAA10C1-DD82-4F2E-A588-1A0C9BBAFB47}" type="datetime'5'''''''',''''''''''''''''''''''''''''4'''''''''''''''''''">
              <a:rPr lang="ru-RU" altLang="en-US" sz="1400">
                <a:sym typeface="+mn-lt"/>
              </a:rPr>
              <a:pPr/>
              <a:t>5,4</a:t>
            </a:fld>
            <a:endParaRPr lang="ru-RU" sz="1400" noProof="0" dirty="0">
              <a:sym typeface="+mn-lt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5376863" y="5116513"/>
            <a:ext cx="1776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541D2F8-2CD7-4C5D-81F3-D3D80A234A47}" type="datetime'''Ре''''''''''гу''ли''''р''уем''ые ''''''у''''''''слуги'''''''">
              <a:rPr lang="ru-RU" altLang="en-US" sz="1400"/>
              <a:pPr/>
              <a:t>Регулируемые услуги</a:t>
            </a:fld>
            <a:endParaRPr lang="ru-RU" sz="1400" noProof="0" dirty="0">
              <a:sym typeface="+mn-lt"/>
            </a:endParaRPr>
          </a:p>
        </p:txBody>
      </p:sp>
      <p:sp>
        <p:nvSpPr>
          <p:cNvPr id="88" name="Rectangle 87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8421688" y="511651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A40DD44-E746-4EF6-B030-2D6E27FD3AC8}" type="datetime'7'''''',''''''''''''''''''''''2'''''''">
              <a:rPr lang="ru-RU" altLang="en-US" sz="1400">
                <a:sym typeface="+mn-lt"/>
              </a:rPr>
              <a:pPr/>
              <a:t>7,2</a:t>
            </a:fld>
            <a:endParaRPr lang="ru-RU" sz="1400" noProof="0" dirty="0">
              <a:sym typeface="+mn-lt"/>
            </a:endParaRPr>
          </a:p>
        </p:txBody>
      </p:sp>
      <p:graphicFrame>
        <p:nvGraphicFramePr>
          <p:cNvPr id="3" name="Object 48"/>
          <p:cNvGraphicFramePr>
            <a:graphicFrameLocks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00040818"/>
              </p:ext>
            </p:extLst>
          </p:nvPr>
        </p:nvGraphicFramePr>
        <p:xfrm>
          <a:off x="127000" y="1765300"/>
          <a:ext cx="4249354" cy="360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7"/>
          </a:graphicData>
        </a:graphic>
      </p:graphicFrame>
      <p:sp>
        <p:nvSpPr>
          <p:cNvPr id="159" name="Rectangle 158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3927475" y="454660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02DB761-07BD-458E-B353-CD7F0E4546A2}" type="datetime'''''0'''''''',''''''''''''2'''''''''">
              <a:rPr lang="en-US" altLang="en-US" sz="1400"/>
              <a:pPr/>
              <a:t>0,2</a:t>
            </a:fld>
            <a:endParaRPr lang="en-US" sz="1400" noProof="0" dirty="0">
              <a:sym typeface="+mn-lt"/>
            </a:endParaRPr>
          </a:p>
        </p:txBody>
      </p:sp>
      <p:sp>
        <p:nvSpPr>
          <p:cNvPr id="157" name="Rectangle 156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2898775" y="400526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F79BB5D-F2BC-4FCC-9677-C37E5A55399B}" type="datetime'''''''0'''''''''''''''''''''',''4'''''''''''''''">
              <a:rPr lang="en-US" altLang="en-US" sz="1400"/>
              <a:pPr/>
              <a:t>0,4</a:t>
            </a:fld>
            <a:endParaRPr lang="en-US" sz="1400" noProof="0" dirty="0">
              <a:sym typeface="+mn-lt"/>
            </a:endParaRPr>
          </a:p>
        </p:txBody>
      </p:sp>
      <p:sp>
        <p:nvSpPr>
          <p:cNvPr id="156" name="Rectangle 155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2367993" y="3712942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kk-KZ" sz="1400" noProof="0" dirty="0" smtClean="0">
                <a:sym typeface="+mn-lt"/>
              </a:rPr>
              <a:t>0,5</a:t>
            </a:r>
            <a:endParaRPr lang="en-US" sz="1400" noProof="0" dirty="0">
              <a:sym typeface="+mn-lt"/>
            </a:endParaRPr>
          </a:p>
        </p:txBody>
      </p:sp>
      <p:sp>
        <p:nvSpPr>
          <p:cNvPr id="158" name="Rectangle 157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3440112" y="3724259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kk-KZ" altLang="en-US" sz="1400" dirty="0" smtClean="0"/>
              <a:t>0,5</a:t>
            </a:r>
            <a:endParaRPr lang="en-US" sz="1400" noProof="0" dirty="0">
              <a:sym typeface="+mn-lt"/>
            </a:endParaRPr>
          </a:p>
        </p:txBody>
      </p:sp>
      <p:sp>
        <p:nvSpPr>
          <p:cNvPr id="155" name="Rectangle 154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gray">
          <a:xfrm>
            <a:off x="1862138" y="347186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3AF4F1D-BCD1-4F7A-86FD-3B6D33CA8F2D}" type="datetime'0'''''''''''''''''''''''''''',''''''''''''''''''6'''''''''''">
              <a:rPr lang="en-US" altLang="en-US" sz="1400"/>
              <a:pPr/>
              <a:t>0,6</a:t>
            </a:fld>
            <a:endParaRPr lang="en-US" sz="1400" noProof="0" dirty="0">
              <a:sym typeface="+mn-lt"/>
            </a:endParaRPr>
          </a:p>
        </p:txBody>
      </p:sp>
      <p:sp>
        <p:nvSpPr>
          <p:cNvPr id="154" name="Rectangle 153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gray">
          <a:xfrm>
            <a:off x="833438" y="2120556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kk-KZ" altLang="en-US" sz="1400" dirty="0" smtClean="0"/>
              <a:t>1,1</a:t>
            </a:r>
            <a:endParaRPr lang="en-US" sz="1400" noProof="0" dirty="0">
              <a:sym typeface="+mn-lt"/>
            </a:endParaRPr>
          </a:p>
        </p:txBody>
      </p:sp>
      <p:sp>
        <p:nvSpPr>
          <p:cNvPr id="153" name="Rectangle 152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gray">
          <a:xfrm>
            <a:off x="315913" y="1590675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DAEABD5-A78C-4D4D-B81F-5B20AA7D8D52}" type="datetime'''''1'''''''',''''''''''''''''''''''3'''''''''''''''''''''">
              <a:rPr lang="en-US" altLang="en-US" sz="1400">
                <a:sym typeface="+mn-lt"/>
              </a:rPr>
              <a:pPr algn="ctr"/>
              <a:t>1,3</a:t>
            </a:fld>
            <a:endParaRPr lang="en-US" sz="1400" noProof="0" dirty="0">
              <a:sym typeface="+mn-lt"/>
            </a:endParaRPr>
          </a:p>
        </p:txBody>
      </p:sp>
      <p:sp>
        <p:nvSpPr>
          <p:cNvPr id="152" name="Rectangle 151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gray">
          <a:xfrm>
            <a:off x="1347788" y="373856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AE66B57-323F-4B08-98AC-044E865BE2CD}" type="datetime'''''''''''0'''''''''''''''''''',''''''''''''''''''''''5'''''''">
              <a:rPr lang="en-US" altLang="en-US" sz="1400"/>
              <a:pPr/>
              <a:t>0,5</a:t>
            </a:fld>
            <a:endParaRPr lang="en-US" sz="1400" noProof="0" dirty="0">
              <a:sym typeface="+mn-lt"/>
            </a:endParaRPr>
          </a:p>
        </p:txBody>
      </p:sp>
      <p:sp>
        <p:nvSpPr>
          <p:cNvPr id="50" name="Rectangle 49"/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309563" y="5421313"/>
            <a:ext cx="303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20223F6-2129-4771-9726-15FF9908A20B}" type="datetime'''я''''''''''''н''''''''''''''''''''''''''''''''''''в'''''''''">
              <a:rPr lang="ru-RU" altLang="en-US" sz="1400"/>
              <a:pPr/>
              <a:t>янв</a:t>
            </a:fld>
            <a:endParaRPr lang="ru-RU" sz="1400" noProof="0" dirty="0">
              <a:sym typeface="+mn-lt"/>
            </a:endParaRPr>
          </a:p>
        </p:txBody>
      </p:sp>
      <p:sp>
        <p:nvSpPr>
          <p:cNvPr id="61" name="Rectangle 60"/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1854200" y="5421313"/>
            <a:ext cx="3063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B75845C-CA9B-43F0-BEA9-8B051416A527}" type="datetime'а''''''''''''''''п''''''''р'''''''''''''''''''">
              <a:rPr lang="ru-RU" altLang="en-US" sz="1400"/>
              <a:pPr/>
              <a:t>апр</a:t>
            </a:fld>
            <a:endParaRPr lang="ru-RU" sz="1400" noProof="0" dirty="0">
              <a:sym typeface="+mn-lt"/>
            </a:endParaRPr>
          </a:p>
        </p:txBody>
      </p:sp>
      <p:sp>
        <p:nvSpPr>
          <p:cNvPr id="59" name="Rectangle 58"/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801688" y="5421313"/>
            <a:ext cx="352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0E5571D-D4B7-461C-9C84-E2B76D099454}" type="datetime'''''ф''''''''''''''''''''е''''''''''''в'''">
              <a:rPr lang="ru-RU" altLang="en-US" sz="1400"/>
              <a:pPr/>
              <a:t>фев</a:t>
            </a:fld>
            <a:endParaRPr lang="ru-RU" sz="1400" noProof="0" dirty="0">
              <a:sym typeface="+mn-lt"/>
            </a:endParaRPr>
          </a:p>
        </p:txBody>
      </p:sp>
      <p:sp>
        <p:nvSpPr>
          <p:cNvPr id="63" name="Rectangle 62"/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2871788" y="542131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D16DFF3-8662-4D93-A01F-20634A2CC795}" type="datetime'''''''''''''''''''и''''''''''''''''''''''''''''''''юн'''''">
              <a:rPr lang="ru-RU" altLang="en-US" sz="1400"/>
              <a:pPr/>
              <a:t>июн</a:t>
            </a:fld>
            <a:endParaRPr lang="ru-RU" sz="1400" noProof="0" dirty="0">
              <a:sym typeface="+mn-lt"/>
            </a:endParaRPr>
          </a:p>
        </p:txBody>
      </p:sp>
      <p:sp>
        <p:nvSpPr>
          <p:cNvPr id="62" name="Rectangle 61"/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2357438" y="5421313"/>
            <a:ext cx="333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009B55E-2906-412B-87D8-BD516C18AD19}" type="datetime'''''''''''''''м''''''''''''''а''''й'''''''''''''''''">
              <a:rPr lang="ru-RU" altLang="en-US" sz="1400"/>
              <a:pPr/>
              <a:t>май</a:t>
            </a:fld>
            <a:endParaRPr lang="ru-RU" sz="1400" noProof="0" dirty="0">
              <a:sym typeface="+mn-lt"/>
            </a:endParaRPr>
          </a:p>
        </p:txBody>
      </p:sp>
      <p:sp>
        <p:nvSpPr>
          <p:cNvPr id="64" name="Rectangle 63"/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3384550" y="5421313"/>
            <a:ext cx="3460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B1C1E90-A75E-4E0A-BC68-9616DCED19A3}" type="datetime'''''''''''''''''''''''''и''''ю''''''''''''''''''л'''''">
              <a:rPr lang="ru-RU" altLang="en-US" sz="1400"/>
              <a:pPr/>
              <a:t>июл</a:t>
            </a:fld>
            <a:endParaRPr lang="ru-RU" sz="1400" noProof="0" dirty="0">
              <a:sym typeface="+mn-lt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1327150" y="5421313"/>
            <a:ext cx="331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A7F4070-0682-4C58-BC95-647571D2184D}" type="datetime'''''''''''''''м''''''''''''''а''''''''''''''''р'''''''''">
              <a:rPr lang="ru-RU" altLang="en-US" sz="1400"/>
              <a:pPr/>
              <a:t>мар</a:t>
            </a:fld>
            <a:endParaRPr lang="ru-RU" sz="1400" noProof="0" dirty="0">
              <a:sym typeface="+mn-lt"/>
            </a:endParaRPr>
          </a:p>
        </p:txBody>
      </p:sp>
      <p:sp>
        <p:nvSpPr>
          <p:cNvPr id="143" name="Rectangle 142"/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auto">
          <a:xfrm>
            <a:off x="3937000" y="5421313"/>
            <a:ext cx="2714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5763EE2-2C27-472C-B95D-0DDB7EF5AA02}" type="datetime'''''''''''''''''а''''''''''''''''''''''''''''вг'''''''''''''''">
              <a:rPr lang="ru-RU" altLang="en-US" sz="1400"/>
              <a:pPr/>
              <a:t>авг</a:t>
            </a:fld>
            <a:endParaRPr lang="ru-RU" sz="1400" noProof="0" dirty="0">
              <a:sym typeface="+mn-lt"/>
            </a:endParaRPr>
          </a:p>
        </p:txBody>
      </p:sp>
      <p:cxnSp>
        <p:nvCxnSpPr>
          <p:cNvPr id="83" name="Straight Connector 82"/>
          <p:cNvCxnSpPr>
            <a:cxnSpLocks/>
          </p:cNvCxnSpPr>
          <p:nvPr/>
        </p:nvCxnSpPr>
        <p:spPr>
          <a:xfrm>
            <a:off x="4526297" y="3077428"/>
            <a:ext cx="4158846" cy="0"/>
          </a:xfrm>
          <a:prstGeom prst="line">
            <a:avLst/>
          </a:prstGeom>
          <a:ln w="952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21"/>
          <p:cNvSpPr/>
          <p:nvPr/>
        </p:nvSpPr>
        <p:spPr>
          <a:xfrm>
            <a:off x="4528699" y="1464182"/>
            <a:ext cx="715666" cy="603373"/>
          </a:xfrm>
          <a:custGeom>
            <a:avLst/>
            <a:gdLst/>
            <a:ahLst/>
            <a:cxnLst/>
            <a:rect l="l" t="t" r="r" b="b"/>
            <a:pathLst>
              <a:path w="7033758" h="5930118">
                <a:moveTo>
                  <a:pt x="985033" y="4031665"/>
                </a:moveTo>
                <a:lnTo>
                  <a:pt x="1647119" y="4031665"/>
                </a:lnTo>
                <a:cubicBezTo>
                  <a:pt x="1777194" y="4031665"/>
                  <a:pt x="1882640" y="4137111"/>
                  <a:pt x="1882640" y="4267186"/>
                </a:cubicBezTo>
                <a:lnTo>
                  <a:pt x="1882640" y="5019210"/>
                </a:lnTo>
                <a:cubicBezTo>
                  <a:pt x="1882640" y="5149285"/>
                  <a:pt x="1777194" y="5254731"/>
                  <a:pt x="1647119" y="5254731"/>
                </a:cubicBezTo>
                <a:lnTo>
                  <a:pt x="985033" y="5254731"/>
                </a:lnTo>
                <a:cubicBezTo>
                  <a:pt x="854958" y="5254731"/>
                  <a:pt x="749512" y="5149285"/>
                  <a:pt x="749512" y="5019210"/>
                </a:cubicBezTo>
                <a:lnTo>
                  <a:pt x="749512" y="4267186"/>
                </a:lnTo>
                <a:cubicBezTo>
                  <a:pt x="749512" y="4137111"/>
                  <a:pt x="854958" y="4031665"/>
                  <a:pt x="985033" y="4031665"/>
                </a:cubicBezTo>
                <a:close/>
                <a:moveTo>
                  <a:pt x="3780864" y="3385105"/>
                </a:moveTo>
                <a:lnTo>
                  <a:pt x="4442950" y="3385105"/>
                </a:lnTo>
                <a:cubicBezTo>
                  <a:pt x="4573025" y="3385105"/>
                  <a:pt x="4678471" y="3490551"/>
                  <a:pt x="4678471" y="3620626"/>
                </a:cubicBezTo>
                <a:lnTo>
                  <a:pt x="4678471" y="5019210"/>
                </a:lnTo>
                <a:cubicBezTo>
                  <a:pt x="4678471" y="5149285"/>
                  <a:pt x="4573025" y="5254731"/>
                  <a:pt x="4442950" y="5254731"/>
                </a:cubicBezTo>
                <a:lnTo>
                  <a:pt x="3780864" y="5254731"/>
                </a:lnTo>
                <a:cubicBezTo>
                  <a:pt x="3650789" y="5254731"/>
                  <a:pt x="3545343" y="5149285"/>
                  <a:pt x="3545343" y="5019210"/>
                </a:cubicBezTo>
                <a:lnTo>
                  <a:pt x="3545343" y="3620626"/>
                </a:lnTo>
                <a:cubicBezTo>
                  <a:pt x="3545343" y="3490551"/>
                  <a:pt x="3650789" y="3385105"/>
                  <a:pt x="3780864" y="3385105"/>
                </a:cubicBezTo>
                <a:close/>
                <a:moveTo>
                  <a:pt x="2380421" y="2808580"/>
                </a:moveTo>
                <a:lnTo>
                  <a:pt x="3042507" y="2808580"/>
                </a:lnTo>
                <a:cubicBezTo>
                  <a:pt x="3172582" y="2808580"/>
                  <a:pt x="3278028" y="2914026"/>
                  <a:pt x="3278028" y="3044101"/>
                </a:cubicBezTo>
                <a:lnTo>
                  <a:pt x="3278028" y="5019210"/>
                </a:lnTo>
                <a:cubicBezTo>
                  <a:pt x="3278028" y="5149285"/>
                  <a:pt x="3172582" y="5254731"/>
                  <a:pt x="3042507" y="5254731"/>
                </a:cubicBezTo>
                <a:lnTo>
                  <a:pt x="2380421" y="5254731"/>
                </a:lnTo>
                <a:cubicBezTo>
                  <a:pt x="2250346" y="5254731"/>
                  <a:pt x="2144900" y="5149285"/>
                  <a:pt x="2144900" y="5019210"/>
                </a:cubicBezTo>
                <a:lnTo>
                  <a:pt x="2144900" y="3044101"/>
                </a:lnTo>
                <a:cubicBezTo>
                  <a:pt x="2144900" y="2914026"/>
                  <a:pt x="2250346" y="2808580"/>
                  <a:pt x="2380421" y="2808580"/>
                </a:cubicBezTo>
                <a:close/>
                <a:moveTo>
                  <a:pt x="5271624" y="2181183"/>
                </a:moveTo>
                <a:lnTo>
                  <a:pt x="5933710" y="2181183"/>
                </a:lnTo>
                <a:cubicBezTo>
                  <a:pt x="6063785" y="2181183"/>
                  <a:pt x="6169231" y="2286629"/>
                  <a:pt x="6169231" y="2416704"/>
                </a:cubicBezTo>
                <a:lnTo>
                  <a:pt x="6169231" y="5019210"/>
                </a:lnTo>
                <a:cubicBezTo>
                  <a:pt x="6169231" y="5149285"/>
                  <a:pt x="6063785" y="5254731"/>
                  <a:pt x="5933710" y="5254731"/>
                </a:cubicBezTo>
                <a:lnTo>
                  <a:pt x="5271624" y="5254731"/>
                </a:lnTo>
                <a:cubicBezTo>
                  <a:pt x="5141549" y="5254731"/>
                  <a:pt x="5036103" y="5149285"/>
                  <a:pt x="5036103" y="5019210"/>
                </a:cubicBezTo>
                <a:lnTo>
                  <a:pt x="5036103" y="2416704"/>
                </a:lnTo>
                <a:cubicBezTo>
                  <a:pt x="5036103" y="2286629"/>
                  <a:pt x="5141549" y="2181183"/>
                  <a:pt x="5271624" y="2181183"/>
                </a:cubicBezTo>
                <a:close/>
                <a:moveTo>
                  <a:pt x="6007544" y="330979"/>
                </a:moveTo>
                <a:lnTo>
                  <a:pt x="5848740" y="1529139"/>
                </a:lnTo>
                <a:lnTo>
                  <a:pt x="5530643" y="1233721"/>
                </a:lnTo>
                <a:lnTo>
                  <a:pt x="4275251" y="2747847"/>
                </a:lnTo>
                <a:lnTo>
                  <a:pt x="4268901" y="2752975"/>
                </a:lnTo>
                <a:cubicBezTo>
                  <a:pt x="4266924" y="2761260"/>
                  <a:pt x="4261868" y="2767461"/>
                  <a:pt x="4256335" y="2773389"/>
                </a:cubicBezTo>
                <a:lnTo>
                  <a:pt x="4197532" y="2836382"/>
                </a:lnTo>
                <a:cubicBezTo>
                  <a:pt x="4129558" y="2909202"/>
                  <a:pt x="4015422" y="2913130"/>
                  <a:pt x="3942603" y="2845156"/>
                </a:cubicBezTo>
                <a:lnTo>
                  <a:pt x="2688040" y="1674072"/>
                </a:lnTo>
                <a:lnTo>
                  <a:pt x="998839" y="3183546"/>
                </a:lnTo>
                <a:cubicBezTo>
                  <a:pt x="924561" y="3249923"/>
                  <a:pt x="810537" y="3243516"/>
                  <a:pt x="744160" y="3169237"/>
                </a:cubicBezTo>
                <a:lnTo>
                  <a:pt x="686741" y="3104980"/>
                </a:lnTo>
                <a:cubicBezTo>
                  <a:pt x="620365" y="3030701"/>
                  <a:pt x="626772" y="2916678"/>
                  <a:pt x="701051" y="2850302"/>
                </a:cubicBezTo>
                <a:lnTo>
                  <a:pt x="2571552" y="1178817"/>
                </a:lnTo>
                <a:cubicBezTo>
                  <a:pt x="2644140" y="1113952"/>
                  <a:pt x="2754684" y="1118594"/>
                  <a:pt x="2820735" y="1189016"/>
                </a:cubicBezTo>
                <a:cubicBezTo>
                  <a:pt x="2824005" y="1189728"/>
                  <a:pt x="2826228" y="1191702"/>
                  <a:pt x="2828413" y="1193742"/>
                </a:cubicBezTo>
                <a:lnTo>
                  <a:pt x="4043122" y="2327623"/>
                </a:lnTo>
                <a:lnTo>
                  <a:pt x="5202652" y="929115"/>
                </a:lnTo>
                <a:lnTo>
                  <a:pt x="4824377" y="577811"/>
                </a:lnTo>
                <a:close/>
                <a:moveTo>
                  <a:pt x="100842" y="0"/>
                </a:moveTo>
                <a:lnTo>
                  <a:pt x="176474" y="0"/>
                </a:lnTo>
                <a:cubicBezTo>
                  <a:pt x="226895" y="25181"/>
                  <a:pt x="264711" y="37771"/>
                  <a:pt x="277317" y="100724"/>
                </a:cubicBezTo>
                <a:cubicBezTo>
                  <a:pt x="289922" y="151086"/>
                  <a:pt x="277317" y="239219"/>
                  <a:pt x="277317" y="289581"/>
                </a:cubicBezTo>
                <a:cubicBezTo>
                  <a:pt x="277317" y="428076"/>
                  <a:pt x="277317" y="553981"/>
                  <a:pt x="277317" y="692477"/>
                </a:cubicBezTo>
                <a:cubicBezTo>
                  <a:pt x="277317" y="956877"/>
                  <a:pt x="277317" y="1208686"/>
                  <a:pt x="277317" y="1473087"/>
                </a:cubicBezTo>
                <a:cubicBezTo>
                  <a:pt x="277317" y="2001887"/>
                  <a:pt x="277317" y="2530687"/>
                  <a:pt x="277317" y="3046897"/>
                </a:cubicBezTo>
                <a:cubicBezTo>
                  <a:pt x="277317" y="3575698"/>
                  <a:pt x="277317" y="4091908"/>
                  <a:pt x="277317" y="4620708"/>
                </a:cubicBezTo>
                <a:cubicBezTo>
                  <a:pt x="277317" y="4885108"/>
                  <a:pt x="277317" y="5149508"/>
                  <a:pt x="277317" y="5401318"/>
                </a:cubicBezTo>
                <a:cubicBezTo>
                  <a:pt x="277317" y="5464270"/>
                  <a:pt x="277317" y="5539813"/>
                  <a:pt x="277317" y="5602766"/>
                </a:cubicBezTo>
                <a:cubicBezTo>
                  <a:pt x="277317" y="5653128"/>
                  <a:pt x="277317" y="5653128"/>
                  <a:pt x="327738" y="5653128"/>
                </a:cubicBezTo>
                <a:cubicBezTo>
                  <a:pt x="365554" y="5653128"/>
                  <a:pt x="390764" y="5653128"/>
                  <a:pt x="428580" y="5653128"/>
                </a:cubicBezTo>
                <a:cubicBezTo>
                  <a:pt x="554633" y="5653128"/>
                  <a:pt x="693291" y="5653128"/>
                  <a:pt x="819345" y="5653128"/>
                </a:cubicBezTo>
                <a:cubicBezTo>
                  <a:pt x="1878190" y="5653128"/>
                  <a:pt x="2924430" y="5653128"/>
                  <a:pt x="3970670" y="5653128"/>
                </a:cubicBezTo>
                <a:cubicBezTo>
                  <a:pt x="4500093" y="5653128"/>
                  <a:pt x="5029515" y="5653128"/>
                  <a:pt x="5546333" y="5653128"/>
                </a:cubicBezTo>
                <a:cubicBezTo>
                  <a:pt x="5811044" y="5653128"/>
                  <a:pt x="6075755" y="5653128"/>
                  <a:pt x="6340467" y="5653128"/>
                </a:cubicBezTo>
                <a:cubicBezTo>
                  <a:pt x="6466520" y="5653128"/>
                  <a:pt x="6605178" y="5653128"/>
                  <a:pt x="6731231" y="5653128"/>
                </a:cubicBezTo>
                <a:cubicBezTo>
                  <a:pt x="6857284" y="5653128"/>
                  <a:pt x="7021153" y="5640537"/>
                  <a:pt x="7021153" y="5766442"/>
                </a:cubicBezTo>
                <a:lnTo>
                  <a:pt x="7033758" y="5766442"/>
                </a:lnTo>
                <a:lnTo>
                  <a:pt x="7033758" y="5816804"/>
                </a:lnTo>
                <a:cubicBezTo>
                  <a:pt x="6995942" y="5854575"/>
                  <a:pt x="6995942" y="5930118"/>
                  <a:pt x="6907705" y="5930118"/>
                </a:cubicBezTo>
                <a:lnTo>
                  <a:pt x="126053" y="5930118"/>
                </a:lnTo>
                <a:cubicBezTo>
                  <a:pt x="63026" y="5930118"/>
                  <a:pt x="0" y="5854575"/>
                  <a:pt x="0" y="5779033"/>
                </a:cubicBezTo>
                <a:lnTo>
                  <a:pt x="0" y="151086"/>
                </a:lnTo>
                <a:cubicBezTo>
                  <a:pt x="0" y="75543"/>
                  <a:pt x="50421" y="37771"/>
                  <a:pt x="100842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 smtClean="0">
              <a:solidFill>
                <a:schemeClr val="tx1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622995" y="2333281"/>
            <a:ext cx="527075" cy="640055"/>
            <a:chOff x="6739603" y="1020428"/>
            <a:chExt cx="628514" cy="57239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Freeform 180"/>
            <p:cNvSpPr>
              <a:spLocks/>
            </p:cNvSpPr>
            <p:nvPr/>
          </p:nvSpPr>
          <p:spPr bwMode="auto">
            <a:xfrm>
              <a:off x="7273840" y="1107971"/>
              <a:ext cx="94277" cy="70707"/>
            </a:xfrm>
            <a:custGeom>
              <a:avLst/>
              <a:gdLst>
                <a:gd name="T0" fmla="*/ 72 w 76"/>
                <a:gd name="T1" fmla="*/ 59 h 76"/>
                <a:gd name="T2" fmla="*/ 71 w 76"/>
                <a:gd name="T3" fmla="*/ 60 h 76"/>
                <a:gd name="T4" fmla="*/ 71 w 76"/>
                <a:gd name="T5" fmla="*/ 61 h 76"/>
                <a:gd name="T6" fmla="*/ 67 w 76"/>
                <a:gd name="T7" fmla="*/ 75 h 76"/>
                <a:gd name="T8" fmla="*/ 61 w 76"/>
                <a:gd name="T9" fmla="*/ 76 h 76"/>
                <a:gd name="T10" fmla="*/ 50 w 76"/>
                <a:gd name="T11" fmla="*/ 63 h 76"/>
                <a:gd name="T12" fmla="*/ 50 w 76"/>
                <a:gd name="T13" fmla="*/ 63 h 76"/>
                <a:gd name="T14" fmla="*/ 49 w 76"/>
                <a:gd name="T15" fmla="*/ 63 h 76"/>
                <a:gd name="T16" fmla="*/ 23 w 76"/>
                <a:gd name="T17" fmla="*/ 49 h 76"/>
                <a:gd name="T18" fmla="*/ 3 w 76"/>
                <a:gd name="T19" fmla="*/ 65 h 76"/>
                <a:gd name="T20" fmla="*/ 0 w 76"/>
                <a:gd name="T21" fmla="*/ 64 h 76"/>
                <a:gd name="T22" fmla="*/ 6 w 76"/>
                <a:gd name="T23" fmla="*/ 57 h 76"/>
                <a:gd name="T24" fmla="*/ 7 w 76"/>
                <a:gd name="T25" fmla="*/ 56 h 76"/>
                <a:gd name="T26" fmla="*/ 8 w 76"/>
                <a:gd name="T27" fmla="*/ 54 h 76"/>
                <a:gd name="T28" fmla="*/ 10 w 76"/>
                <a:gd name="T29" fmla="*/ 38 h 76"/>
                <a:gd name="T30" fmla="*/ 10 w 76"/>
                <a:gd name="T31" fmla="*/ 37 h 76"/>
                <a:gd name="T32" fmla="*/ 10 w 76"/>
                <a:gd name="T33" fmla="*/ 36 h 76"/>
                <a:gd name="T34" fmla="*/ 4 w 76"/>
                <a:gd name="T35" fmla="*/ 17 h 76"/>
                <a:gd name="T36" fmla="*/ 11 w 76"/>
                <a:gd name="T37" fmla="*/ 7 h 76"/>
                <a:gd name="T38" fmla="*/ 18 w 76"/>
                <a:gd name="T39" fmla="*/ 0 h 76"/>
                <a:gd name="T40" fmla="*/ 28 w 76"/>
                <a:gd name="T41" fmla="*/ 13 h 76"/>
                <a:gd name="T42" fmla="*/ 32 w 76"/>
                <a:gd name="T43" fmla="*/ 17 h 76"/>
                <a:gd name="T44" fmla="*/ 35 w 76"/>
                <a:gd name="T45" fmla="*/ 12 h 76"/>
                <a:gd name="T46" fmla="*/ 40 w 76"/>
                <a:gd name="T47" fmla="*/ 6 h 76"/>
                <a:gd name="T48" fmla="*/ 47 w 76"/>
                <a:gd name="T49" fmla="*/ 18 h 76"/>
                <a:gd name="T50" fmla="*/ 49 w 76"/>
                <a:gd name="T51" fmla="*/ 22 h 76"/>
                <a:gd name="T52" fmla="*/ 53 w 76"/>
                <a:gd name="T53" fmla="*/ 20 h 76"/>
                <a:gd name="T54" fmla="*/ 63 w 76"/>
                <a:gd name="T55" fmla="*/ 15 h 76"/>
                <a:gd name="T56" fmla="*/ 64 w 76"/>
                <a:gd name="T57" fmla="*/ 25 h 76"/>
                <a:gd name="T58" fmla="*/ 64 w 76"/>
                <a:gd name="T59" fmla="*/ 28 h 76"/>
                <a:gd name="T60" fmla="*/ 68 w 76"/>
                <a:gd name="T61" fmla="*/ 29 h 76"/>
                <a:gd name="T62" fmla="*/ 76 w 76"/>
                <a:gd name="T63" fmla="*/ 30 h 76"/>
                <a:gd name="T64" fmla="*/ 73 w 76"/>
                <a:gd name="T65" fmla="*/ 42 h 76"/>
                <a:gd name="T66" fmla="*/ 72 w 76"/>
                <a:gd name="T67" fmla="*/ 43 h 76"/>
                <a:gd name="T68" fmla="*/ 73 w 76"/>
                <a:gd name="T69" fmla="*/ 45 h 76"/>
                <a:gd name="T70" fmla="*/ 76 w 76"/>
                <a:gd name="T71" fmla="*/ 54 h 76"/>
                <a:gd name="T72" fmla="*/ 72 w 76"/>
                <a:gd name="T73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" h="76">
                  <a:moveTo>
                    <a:pt x="72" y="59"/>
                  </a:moveTo>
                  <a:cubicBezTo>
                    <a:pt x="71" y="60"/>
                    <a:pt x="71" y="60"/>
                    <a:pt x="71" y="60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60"/>
                    <a:pt x="32" y="49"/>
                    <a:pt x="23" y="49"/>
                  </a:cubicBezTo>
                  <a:cubicBezTo>
                    <a:pt x="14" y="49"/>
                    <a:pt x="7" y="59"/>
                    <a:pt x="3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6" y="54"/>
                    <a:pt x="76" y="54"/>
                    <a:pt x="76" y="54"/>
                  </a:cubicBezTo>
                  <a:lnTo>
                    <a:pt x="72" y="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3" name="Freeform 176"/>
            <p:cNvSpPr>
              <a:spLocks/>
            </p:cNvSpPr>
            <p:nvPr/>
          </p:nvSpPr>
          <p:spPr bwMode="auto">
            <a:xfrm>
              <a:off x="6838369" y="1232550"/>
              <a:ext cx="417513" cy="360272"/>
            </a:xfrm>
            <a:custGeom>
              <a:avLst/>
              <a:gdLst>
                <a:gd name="T0" fmla="*/ 327 w 328"/>
                <a:gd name="T1" fmla="*/ 169 h 380"/>
                <a:gd name="T2" fmla="*/ 324 w 328"/>
                <a:gd name="T3" fmla="*/ 272 h 380"/>
                <a:gd name="T4" fmla="*/ 318 w 328"/>
                <a:gd name="T5" fmla="*/ 281 h 380"/>
                <a:gd name="T6" fmla="*/ 307 w 328"/>
                <a:gd name="T7" fmla="*/ 297 h 380"/>
                <a:gd name="T8" fmla="*/ 313 w 328"/>
                <a:gd name="T9" fmla="*/ 322 h 380"/>
                <a:gd name="T10" fmla="*/ 318 w 328"/>
                <a:gd name="T11" fmla="*/ 330 h 380"/>
                <a:gd name="T12" fmla="*/ 322 w 328"/>
                <a:gd name="T13" fmla="*/ 353 h 380"/>
                <a:gd name="T14" fmla="*/ 317 w 328"/>
                <a:gd name="T15" fmla="*/ 376 h 380"/>
                <a:gd name="T16" fmla="*/ 133 w 328"/>
                <a:gd name="T17" fmla="*/ 380 h 380"/>
                <a:gd name="T18" fmla="*/ 18 w 328"/>
                <a:gd name="T19" fmla="*/ 374 h 380"/>
                <a:gd name="T20" fmla="*/ 22 w 328"/>
                <a:gd name="T21" fmla="*/ 350 h 380"/>
                <a:gd name="T22" fmla="*/ 32 w 328"/>
                <a:gd name="T23" fmla="*/ 328 h 380"/>
                <a:gd name="T24" fmla="*/ 30 w 328"/>
                <a:gd name="T25" fmla="*/ 311 h 380"/>
                <a:gd name="T26" fmla="*/ 26 w 328"/>
                <a:gd name="T27" fmla="*/ 284 h 380"/>
                <a:gd name="T28" fmla="*/ 26 w 328"/>
                <a:gd name="T29" fmla="*/ 245 h 380"/>
                <a:gd name="T30" fmla="*/ 26 w 328"/>
                <a:gd name="T31" fmla="*/ 234 h 380"/>
                <a:gd name="T32" fmla="*/ 22 w 328"/>
                <a:gd name="T33" fmla="*/ 205 h 380"/>
                <a:gd name="T34" fmla="*/ 19 w 328"/>
                <a:gd name="T35" fmla="*/ 186 h 380"/>
                <a:gd name="T36" fmla="*/ 16 w 328"/>
                <a:gd name="T37" fmla="*/ 161 h 380"/>
                <a:gd name="T38" fmla="*/ 11 w 328"/>
                <a:gd name="T39" fmla="*/ 125 h 380"/>
                <a:gd name="T40" fmla="*/ 0 w 328"/>
                <a:gd name="T41" fmla="*/ 18 h 380"/>
                <a:gd name="T42" fmla="*/ 13 w 328"/>
                <a:gd name="T43" fmla="*/ 18 h 380"/>
                <a:gd name="T44" fmla="*/ 58 w 328"/>
                <a:gd name="T45" fmla="*/ 11 h 380"/>
                <a:gd name="T46" fmla="*/ 126 w 328"/>
                <a:gd name="T47" fmla="*/ 4 h 380"/>
                <a:gd name="T48" fmla="*/ 170 w 328"/>
                <a:gd name="T49" fmla="*/ 1 h 380"/>
                <a:gd name="T50" fmla="*/ 171 w 328"/>
                <a:gd name="T51" fmla="*/ 1 h 380"/>
                <a:gd name="T52" fmla="*/ 171 w 328"/>
                <a:gd name="T53" fmla="*/ 1 h 380"/>
                <a:gd name="T54" fmla="*/ 208 w 328"/>
                <a:gd name="T55" fmla="*/ 1 h 380"/>
                <a:gd name="T56" fmla="*/ 252 w 328"/>
                <a:gd name="T57" fmla="*/ 5 h 380"/>
                <a:gd name="T58" fmla="*/ 323 w 328"/>
                <a:gd name="T59" fmla="*/ 8 h 380"/>
                <a:gd name="T60" fmla="*/ 318 w 328"/>
                <a:gd name="T61" fmla="*/ 63 h 380"/>
                <a:gd name="T62" fmla="*/ 326 w 328"/>
                <a:gd name="T63" fmla="*/ 93 h 380"/>
                <a:gd name="T64" fmla="*/ 328 w 328"/>
                <a:gd name="T65" fmla="*/ 101 h 380"/>
                <a:gd name="T66" fmla="*/ 327 w 328"/>
                <a:gd name="T67" fmla="*/ 169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80">
                  <a:moveTo>
                    <a:pt x="327" y="169"/>
                  </a:moveTo>
                  <a:cubicBezTo>
                    <a:pt x="326" y="215"/>
                    <a:pt x="324" y="266"/>
                    <a:pt x="324" y="272"/>
                  </a:cubicBezTo>
                  <a:cubicBezTo>
                    <a:pt x="324" y="275"/>
                    <a:pt x="322" y="277"/>
                    <a:pt x="318" y="281"/>
                  </a:cubicBezTo>
                  <a:cubicBezTo>
                    <a:pt x="315" y="285"/>
                    <a:pt x="310" y="290"/>
                    <a:pt x="307" y="297"/>
                  </a:cubicBezTo>
                  <a:cubicBezTo>
                    <a:pt x="302" y="309"/>
                    <a:pt x="308" y="317"/>
                    <a:pt x="313" y="322"/>
                  </a:cubicBezTo>
                  <a:cubicBezTo>
                    <a:pt x="315" y="325"/>
                    <a:pt x="317" y="327"/>
                    <a:pt x="318" y="330"/>
                  </a:cubicBezTo>
                  <a:cubicBezTo>
                    <a:pt x="322" y="339"/>
                    <a:pt x="322" y="341"/>
                    <a:pt x="322" y="353"/>
                  </a:cubicBezTo>
                  <a:cubicBezTo>
                    <a:pt x="322" y="362"/>
                    <a:pt x="319" y="371"/>
                    <a:pt x="317" y="376"/>
                  </a:cubicBezTo>
                  <a:cubicBezTo>
                    <a:pt x="295" y="376"/>
                    <a:pt x="155" y="380"/>
                    <a:pt x="133" y="380"/>
                  </a:cubicBezTo>
                  <a:cubicBezTo>
                    <a:pt x="113" y="380"/>
                    <a:pt x="37" y="375"/>
                    <a:pt x="18" y="374"/>
                  </a:cubicBezTo>
                  <a:cubicBezTo>
                    <a:pt x="18" y="364"/>
                    <a:pt x="20" y="353"/>
                    <a:pt x="22" y="350"/>
                  </a:cubicBezTo>
                  <a:cubicBezTo>
                    <a:pt x="30" y="343"/>
                    <a:pt x="32" y="340"/>
                    <a:pt x="32" y="328"/>
                  </a:cubicBezTo>
                  <a:cubicBezTo>
                    <a:pt x="32" y="323"/>
                    <a:pt x="31" y="317"/>
                    <a:pt x="30" y="311"/>
                  </a:cubicBezTo>
                  <a:cubicBezTo>
                    <a:pt x="29" y="304"/>
                    <a:pt x="27" y="296"/>
                    <a:pt x="26" y="284"/>
                  </a:cubicBezTo>
                  <a:cubicBezTo>
                    <a:pt x="24" y="268"/>
                    <a:pt x="25" y="255"/>
                    <a:pt x="26" y="245"/>
                  </a:cubicBezTo>
                  <a:cubicBezTo>
                    <a:pt x="26" y="241"/>
                    <a:pt x="26" y="237"/>
                    <a:pt x="26" y="234"/>
                  </a:cubicBezTo>
                  <a:cubicBezTo>
                    <a:pt x="26" y="227"/>
                    <a:pt x="24" y="216"/>
                    <a:pt x="22" y="205"/>
                  </a:cubicBezTo>
                  <a:cubicBezTo>
                    <a:pt x="21" y="198"/>
                    <a:pt x="20" y="192"/>
                    <a:pt x="19" y="186"/>
                  </a:cubicBezTo>
                  <a:cubicBezTo>
                    <a:pt x="18" y="179"/>
                    <a:pt x="17" y="170"/>
                    <a:pt x="16" y="161"/>
                  </a:cubicBezTo>
                  <a:cubicBezTo>
                    <a:pt x="14" y="149"/>
                    <a:pt x="12" y="136"/>
                    <a:pt x="11" y="125"/>
                  </a:cubicBezTo>
                  <a:cubicBezTo>
                    <a:pt x="9" y="109"/>
                    <a:pt x="2" y="37"/>
                    <a:pt x="0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24" y="18"/>
                    <a:pt x="40" y="18"/>
                    <a:pt x="58" y="11"/>
                  </a:cubicBezTo>
                  <a:cubicBezTo>
                    <a:pt x="69" y="7"/>
                    <a:pt x="96" y="6"/>
                    <a:pt x="126" y="4"/>
                  </a:cubicBezTo>
                  <a:cubicBezTo>
                    <a:pt x="140" y="3"/>
                    <a:pt x="155" y="2"/>
                    <a:pt x="170" y="1"/>
                  </a:cubicBezTo>
                  <a:cubicBezTo>
                    <a:pt x="170" y="1"/>
                    <a:pt x="170" y="1"/>
                    <a:pt x="171" y="1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83" y="0"/>
                    <a:pt x="195" y="0"/>
                    <a:pt x="208" y="1"/>
                  </a:cubicBezTo>
                  <a:cubicBezTo>
                    <a:pt x="220" y="2"/>
                    <a:pt x="233" y="3"/>
                    <a:pt x="252" y="5"/>
                  </a:cubicBezTo>
                  <a:cubicBezTo>
                    <a:pt x="278" y="9"/>
                    <a:pt x="311" y="8"/>
                    <a:pt x="323" y="8"/>
                  </a:cubicBezTo>
                  <a:cubicBezTo>
                    <a:pt x="322" y="20"/>
                    <a:pt x="318" y="48"/>
                    <a:pt x="318" y="63"/>
                  </a:cubicBezTo>
                  <a:cubicBezTo>
                    <a:pt x="318" y="76"/>
                    <a:pt x="322" y="86"/>
                    <a:pt x="326" y="93"/>
                  </a:cubicBezTo>
                  <a:cubicBezTo>
                    <a:pt x="327" y="96"/>
                    <a:pt x="328" y="100"/>
                    <a:pt x="328" y="101"/>
                  </a:cubicBezTo>
                  <a:cubicBezTo>
                    <a:pt x="328" y="104"/>
                    <a:pt x="328" y="135"/>
                    <a:pt x="327" y="16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4" name="Freeform 177"/>
            <p:cNvSpPr>
              <a:spLocks/>
            </p:cNvSpPr>
            <p:nvPr/>
          </p:nvSpPr>
          <p:spPr bwMode="auto">
            <a:xfrm>
              <a:off x="7193031" y="1192146"/>
              <a:ext cx="44894" cy="37037"/>
            </a:xfrm>
            <a:custGeom>
              <a:avLst/>
              <a:gdLst>
                <a:gd name="T0" fmla="*/ 29 w 35"/>
                <a:gd name="T1" fmla="*/ 40 h 40"/>
                <a:gd name="T2" fmla="*/ 0 w 35"/>
                <a:gd name="T3" fmla="*/ 38 h 40"/>
                <a:gd name="T4" fmla="*/ 1 w 35"/>
                <a:gd name="T5" fmla="*/ 32 h 40"/>
                <a:gd name="T6" fmla="*/ 9 w 35"/>
                <a:gd name="T7" fmla="*/ 13 h 40"/>
                <a:gd name="T8" fmla="*/ 20 w 35"/>
                <a:gd name="T9" fmla="*/ 0 h 40"/>
                <a:gd name="T10" fmla="*/ 29 w 35"/>
                <a:gd name="T11" fmla="*/ 1 h 40"/>
                <a:gd name="T12" fmla="*/ 34 w 35"/>
                <a:gd name="T13" fmla="*/ 8 h 40"/>
                <a:gd name="T14" fmla="*/ 35 w 35"/>
                <a:gd name="T15" fmla="*/ 14 h 40"/>
                <a:gd name="T16" fmla="*/ 29 w 35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0">
                  <a:moveTo>
                    <a:pt x="29" y="4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29"/>
                    <a:pt x="7" y="19"/>
                    <a:pt x="9" y="13"/>
                  </a:cubicBezTo>
                  <a:cubicBezTo>
                    <a:pt x="10" y="10"/>
                    <a:pt x="16" y="4"/>
                    <a:pt x="2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2" y="5"/>
                    <a:pt x="34" y="8"/>
                  </a:cubicBezTo>
                  <a:cubicBezTo>
                    <a:pt x="35" y="10"/>
                    <a:pt x="35" y="12"/>
                    <a:pt x="35" y="14"/>
                  </a:cubicBezTo>
                  <a:cubicBezTo>
                    <a:pt x="35" y="19"/>
                    <a:pt x="31" y="33"/>
                    <a:pt x="29" y="4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5" name="Freeform 178"/>
            <p:cNvSpPr>
              <a:spLocks/>
            </p:cNvSpPr>
            <p:nvPr/>
          </p:nvSpPr>
          <p:spPr bwMode="auto">
            <a:xfrm>
              <a:off x="7237925" y="1178678"/>
              <a:ext cx="44894" cy="50505"/>
            </a:xfrm>
            <a:custGeom>
              <a:avLst/>
              <a:gdLst>
                <a:gd name="T0" fmla="*/ 26 w 34"/>
                <a:gd name="T1" fmla="*/ 29 h 56"/>
                <a:gd name="T2" fmla="*/ 25 w 34"/>
                <a:gd name="T3" fmla="*/ 30 h 56"/>
                <a:gd name="T4" fmla="*/ 7 w 34"/>
                <a:gd name="T5" fmla="*/ 56 h 56"/>
                <a:gd name="T6" fmla="*/ 0 w 34"/>
                <a:gd name="T7" fmla="*/ 55 h 56"/>
                <a:gd name="T8" fmla="*/ 7 w 34"/>
                <a:gd name="T9" fmla="*/ 29 h 56"/>
                <a:gd name="T10" fmla="*/ 6 w 34"/>
                <a:gd name="T11" fmla="*/ 17 h 56"/>
                <a:gd name="T12" fmla="*/ 9 w 34"/>
                <a:gd name="T13" fmla="*/ 8 h 56"/>
                <a:gd name="T14" fmla="*/ 10 w 34"/>
                <a:gd name="T15" fmla="*/ 7 h 56"/>
                <a:gd name="T16" fmla="*/ 20 w 34"/>
                <a:gd name="T17" fmla="*/ 0 h 56"/>
                <a:gd name="T18" fmla="*/ 32 w 34"/>
                <a:gd name="T19" fmla="*/ 10 h 56"/>
                <a:gd name="T20" fmla="*/ 26 w 34"/>
                <a:gd name="T21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6">
                  <a:moveTo>
                    <a:pt x="26" y="29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0" y="38"/>
                    <a:pt x="10" y="51"/>
                    <a:pt x="7" y="5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49"/>
                    <a:pt x="6" y="38"/>
                    <a:pt x="7" y="29"/>
                  </a:cubicBezTo>
                  <a:cubicBezTo>
                    <a:pt x="8" y="24"/>
                    <a:pt x="8" y="19"/>
                    <a:pt x="6" y="17"/>
                  </a:cubicBezTo>
                  <a:cubicBezTo>
                    <a:pt x="6" y="14"/>
                    <a:pt x="7" y="11"/>
                    <a:pt x="9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3" y="2"/>
                    <a:pt x="15" y="0"/>
                    <a:pt x="20" y="0"/>
                  </a:cubicBezTo>
                  <a:cubicBezTo>
                    <a:pt x="26" y="0"/>
                    <a:pt x="27" y="1"/>
                    <a:pt x="32" y="10"/>
                  </a:cubicBezTo>
                  <a:cubicBezTo>
                    <a:pt x="34" y="15"/>
                    <a:pt x="32" y="19"/>
                    <a:pt x="26" y="29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6" name="Freeform 179"/>
            <p:cNvSpPr>
              <a:spLocks/>
            </p:cNvSpPr>
            <p:nvPr/>
          </p:nvSpPr>
          <p:spPr bwMode="auto">
            <a:xfrm>
              <a:off x="7166095" y="1165210"/>
              <a:ext cx="44894" cy="63973"/>
            </a:xfrm>
            <a:custGeom>
              <a:avLst/>
              <a:gdLst>
                <a:gd name="T0" fmla="*/ 22 w 36"/>
                <a:gd name="T1" fmla="*/ 37 h 66"/>
                <a:gd name="T2" fmla="*/ 22 w 36"/>
                <a:gd name="T3" fmla="*/ 38 h 66"/>
                <a:gd name="T4" fmla="*/ 12 w 36"/>
                <a:gd name="T5" fmla="*/ 66 h 66"/>
                <a:gd name="T6" fmla="*/ 0 w 36"/>
                <a:gd name="T7" fmla="*/ 65 h 66"/>
                <a:gd name="T8" fmla="*/ 2 w 36"/>
                <a:gd name="T9" fmla="*/ 43 h 66"/>
                <a:gd name="T10" fmla="*/ 4 w 36"/>
                <a:gd name="T11" fmla="*/ 32 h 66"/>
                <a:gd name="T12" fmla="*/ 10 w 36"/>
                <a:gd name="T13" fmla="*/ 9 h 66"/>
                <a:gd name="T14" fmla="*/ 27 w 36"/>
                <a:gd name="T15" fmla="*/ 4 h 66"/>
                <a:gd name="T16" fmla="*/ 35 w 36"/>
                <a:gd name="T17" fmla="*/ 21 h 66"/>
                <a:gd name="T18" fmla="*/ 23 w 36"/>
                <a:gd name="T19" fmla="*/ 37 h 66"/>
                <a:gd name="T20" fmla="*/ 22 w 36"/>
                <a:gd name="T21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66">
                  <a:moveTo>
                    <a:pt x="22" y="37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8"/>
                    <a:pt x="1" y="48"/>
                    <a:pt x="2" y="43"/>
                  </a:cubicBezTo>
                  <a:cubicBezTo>
                    <a:pt x="3" y="40"/>
                    <a:pt x="3" y="36"/>
                    <a:pt x="4" y="32"/>
                  </a:cubicBezTo>
                  <a:cubicBezTo>
                    <a:pt x="5" y="25"/>
                    <a:pt x="6" y="15"/>
                    <a:pt x="10" y="9"/>
                  </a:cubicBezTo>
                  <a:cubicBezTo>
                    <a:pt x="15" y="0"/>
                    <a:pt x="17" y="0"/>
                    <a:pt x="27" y="4"/>
                  </a:cubicBezTo>
                  <a:cubicBezTo>
                    <a:pt x="36" y="8"/>
                    <a:pt x="35" y="18"/>
                    <a:pt x="35" y="21"/>
                  </a:cubicBezTo>
                  <a:cubicBezTo>
                    <a:pt x="23" y="37"/>
                    <a:pt x="23" y="37"/>
                    <a:pt x="23" y="37"/>
                  </a:cubicBezTo>
                  <a:lnTo>
                    <a:pt x="22" y="3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7" name="Freeform 181"/>
            <p:cNvSpPr>
              <a:spLocks/>
            </p:cNvSpPr>
            <p:nvPr/>
          </p:nvSpPr>
          <p:spPr bwMode="auto">
            <a:xfrm>
              <a:off x="7098754" y="1074300"/>
              <a:ext cx="62851" cy="151516"/>
            </a:xfrm>
            <a:custGeom>
              <a:avLst/>
              <a:gdLst>
                <a:gd name="T0" fmla="*/ 27 w 48"/>
                <a:gd name="T1" fmla="*/ 160 h 160"/>
                <a:gd name="T2" fmla="*/ 0 w 48"/>
                <a:gd name="T3" fmla="*/ 157 h 160"/>
                <a:gd name="T4" fmla="*/ 37 w 48"/>
                <a:gd name="T5" fmla="*/ 0 h 160"/>
                <a:gd name="T6" fmla="*/ 46 w 48"/>
                <a:gd name="T7" fmla="*/ 3 h 160"/>
                <a:gd name="T8" fmla="*/ 44 w 48"/>
                <a:gd name="T9" fmla="*/ 17 h 160"/>
                <a:gd name="T10" fmla="*/ 34 w 48"/>
                <a:gd name="T11" fmla="*/ 31 h 160"/>
                <a:gd name="T12" fmla="*/ 32 w 48"/>
                <a:gd name="T13" fmla="*/ 33 h 160"/>
                <a:gd name="T14" fmla="*/ 34 w 48"/>
                <a:gd name="T15" fmla="*/ 35 h 160"/>
                <a:gd name="T16" fmla="*/ 39 w 48"/>
                <a:gd name="T17" fmla="*/ 45 h 160"/>
                <a:gd name="T18" fmla="*/ 28 w 48"/>
                <a:gd name="T19" fmla="*/ 55 h 160"/>
                <a:gd name="T20" fmla="*/ 24 w 48"/>
                <a:gd name="T21" fmla="*/ 59 h 160"/>
                <a:gd name="T22" fmla="*/ 29 w 48"/>
                <a:gd name="T23" fmla="*/ 62 h 160"/>
                <a:gd name="T24" fmla="*/ 44 w 48"/>
                <a:gd name="T25" fmla="*/ 71 h 160"/>
                <a:gd name="T26" fmla="*/ 45 w 48"/>
                <a:gd name="T27" fmla="*/ 71 h 160"/>
                <a:gd name="T28" fmla="*/ 46 w 48"/>
                <a:gd name="T29" fmla="*/ 71 h 160"/>
                <a:gd name="T30" fmla="*/ 48 w 48"/>
                <a:gd name="T31" fmla="*/ 71 h 160"/>
                <a:gd name="T32" fmla="*/ 27 w 48"/>
                <a:gd name="T3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160">
                  <a:moveTo>
                    <a:pt x="27" y="160"/>
                  </a:moveTo>
                  <a:cubicBezTo>
                    <a:pt x="17" y="159"/>
                    <a:pt x="9" y="157"/>
                    <a:pt x="0" y="1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8" y="71"/>
                    <a:pt x="48" y="71"/>
                    <a:pt x="48" y="71"/>
                  </a:cubicBezTo>
                  <a:lnTo>
                    <a:pt x="27" y="16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8" name="Freeform 182"/>
            <p:cNvSpPr>
              <a:spLocks noEditPoints="1"/>
            </p:cNvSpPr>
            <p:nvPr/>
          </p:nvSpPr>
          <p:spPr bwMode="auto">
            <a:xfrm>
              <a:off x="7148137" y="1060832"/>
              <a:ext cx="76320" cy="97644"/>
            </a:xfrm>
            <a:custGeom>
              <a:avLst/>
              <a:gdLst>
                <a:gd name="T0" fmla="*/ 61 w 61"/>
                <a:gd name="T1" fmla="*/ 0 h 100"/>
                <a:gd name="T2" fmla="*/ 61 w 61"/>
                <a:gd name="T3" fmla="*/ 0 h 100"/>
                <a:gd name="T4" fmla="*/ 61 w 61"/>
                <a:gd name="T5" fmla="*/ 0 h 100"/>
                <a:gd name="T6" fmla="*/ 44 w 61"/>
                <a:gd name="T7" fmla="*/ 82 h 100"/>
                <a:gd name="T8" fmla="*/ 44 w 61"/>
                <a:gd name="T9" fmla="*/ 83 h 100"/>
                <a:gd name="T10" fmla="*/ 52 w 61"/>
                <a:gd name="T11" fmla="*/ 89 h 100"/>
                <a:gd name="T12" fmla="*/ 50 w 61"/>
                <a:gd name="T13" fmla="*/ 90 h 100"/>
                <a:gd name="T14" fmla="*/ 50 w 61"/>
                <a:gd name="T15" fmla="*/ 90 h 100"/>
                <a:gd name="T16" fmla="*/ 49 w 61"/>
                <a:gd name="T17" fmla="*/ 91 h 100"/>
                <a:gd name="T18" fmla="*/ 43 w 61"/>
                <a:gd name="T19" fmla="*/ 100 h 100"/>
                <a:gd name="T20" fmla="*/ 41 w 61"/>
                <a:gd name="T21" fmla="*/ 99 h 100"/>
                <a:gd name="T22" fmla="*/ 42 w 61"/>
                <a:gd name="T23" fmla="*/ 98 h 100"/>
                <a:gd name="T24" fmla="*/ 43 w 61"/>
                <a:gd name="T25" fmla="*/ 91 h 100"/>
                <a:gd name="T26" fmla="*/ 32 w 61"/>
                <a:gd name="T27" fmla="*/ 77 h 100"/>
                <a:gd name="T28" fmla="*/ 31 w 61"/>
                <a:gd name="T29" fmla="*/ 76 h 100"/>
                <a:gd name="T30" fmla="*/ 30 w 61"/>
                <a:gd name="T31" fmla="*/ 76 h 100"/>
                <a:gd name="T32" fmla="*/ 15 w 61"/>
                <a:gd name="T33" fmla="*/ 75 h 100"/>
                <a:gd name="T34" fmla="*/ 9 w 61"/>
                <a:gd name="T35" fmla="*/ 74 h 100"/>
                <a:gd name="T36" fmla="*/ 0 w 61"/>
                <a:gd name="T37" fmla="*/ 69 h 100"/>
                <a:gd name="T38" fmla="*/ 8 w 61"/>
                <a:gd name="T39" fmla="*/ 61 h 100"/>
                <a:gd name="T40" fmla="*/ 11 w 61"/>
                <a:gd name="T41" fmla="*/ 59 h 100"/>
                <a:gd name="T42" fmla="*/ 9 w 61"/>
                <a:gd name="T43" fmla="*/ 56 h 100"/>
                <a:gd name="T44" fmla="*/ 4 w 61"/>
                <a:gd name="T45" fmla="*/ 46 h 100"/>
                <a:gd name="T46" fmla="*/ 13 w 61"/>
                <a:gd name="T47" fmla="*/ 33 h 100"/>
                <a:gd name="T48" fmla="*/ 14 w 61"/>
                <a:gd name="T49" fmla="*/ 32 h 100"/>
                <a:gd name="T50" fmla="*/ 14 w 61"/>
                <a:gd name="T51" fmla="*/ 31 h 100"/>
                <a:gd name="T52" fmla="*/ 16 w 61"/>
                <a:gd name="T53" fmla="*/ 17 h 100"/>
                <a:gd name="T54" fmla="*/ 22 w 61"/>
                <a:gd name="T55" fmla="*/ 19 h 100"/>
                <a:gd name="T56" fmla="*/ 25 w 61"/>
                <a:gd name="T57" fmla="*/ 19 h 100"/>
                <a:gd name="T58" fmla="*/ 27 w 61"/>
                <a:gd name="T59" fmla="*/ 16 h 100"/>
                <a:gd name="T60" fmla="*/ 31 w 61"/>
                <a:gd name="T61" fmla="*/ 4 h 100"/>
                <a:gd name="T62" fmla="*/ 40 w 61"/>
                <a:gd name="T63" fmla="*/ 10 h 100"/>
                <a:gd name="T64" fmla="*/ 44 w 61"/>
                <a:gd name="T65" fmla="*/ 12 h 100"/>
                <a:gd name="T66" fmla="*/ 46 w 61"/>
                <a:gd name="T67" fmla="*/ 8 h 100"/>
                <a:gd name="T68" fmla="*/ 51 w 61"/>
                <a:gd name="T69" fmla="*/ 0 h 100"/>
                <a:gd name="T70" fmla="*/ 60 w 61"/>
                <a:gd name="T71" fmla="*/ 0 h 100"/>
                <a:gd name="T72" fmla="*/ 60 w 61"/>
                <a:gd name="T73" fmla="*/ 10 h 100"/>
                <a:gd name="T74" fmla="*/ 58 w 61"/>
                <a:gd name="T75" fmla="*/ 30 h 100"/>
                <a:gd name="T76" fmla="*/ 39 w 61"/>
                <a:gd name="T77" fmla="*/ 26 h 100"/>
                <a:gd name="T78" fmla="*/ 32 w 61"/>
                <a:gd name="T79" fmla="*/ 25 h 100"/>
                <a:gd name="T80" fmla="*/ 33 w 61"/>
                <a:gd name="T81" fmla="*/ 32 h 100"/>
                <a:gd name="T82" fmla="*/ 37 w 61"/>
                <a:gd name="T83" fmla="*/ 49 h 100"/>
                <a:gd name="T84" fmla="*/ 27 w 61"/>
                <a:gd name="T85" fmla="*/ 56 h 100"/>
                <a:gd name="T86" fmla="*/ 22 w 61"/>
                <a:gd name="T87" fmla="*/ 59 h 100"/>
                <a:gd name="T88" fmla="*/ 26 w 61"/>
                <a:gd name="T89" fmla="*/ 63 h 100"/>
                <a:gd name="T90" fmla="*/ 43 w 61"/>
                <a:gd name="T91" fmla="*/ 82 h 100"/>
                <a:gd name="T92" fmla="*/ 44 w 61"/>
                <a:gd name="T93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" h="100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lose/>
                  <a:moveTo>
                    <a:pt x="44" y="82"/>
                  </a:moveTo>
                  <a:cubicBezTo>
                    <a:pt x="44" y="83"/>
                    <a:pt x="44" y="83"/>
                    <a:pt x="44" y="83"/>
                  </a:cubicBezTo>
                  <a:cubicBezTo>
                    <a:pt x="46" y="83"/>
                    <a:pt x="49" y="86"/>
                    <a:pt x="52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6"/>
                    <a:pt x="44" y="93"/>
                    <a:pt x="43" y="91"/>
                  </a:cubicBezTo>
                  <a:cubicBezTo>
                    <a:pt x="42" y="84"/>
                    <a:pt x="33" y="78"/>
                    <a:pt x="32" y="77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43" y="82"/>
                    <a:pt x="43" y="82"/>
                    <a:pt x="43" y="82"/>
                  </a:cubicBezTo>
                  <a:lnTo>
                    <a:pt x="44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9" name="Freeform 183"/>
            <p:cNvSpPr>
              <a:spLocks/>
            </p:cNvSpPr>
            <p:nvPr/>
          </p:nvSpPr>
          <p:spPr bwMode="auto">
            <a:xfrm>
              <a:off x="7193031" y="1081034"/>
              <a:ext cx="94277" cy="104378"/>
            </a:xfrm>
            <a:custGeom>
              <a:avLst/>
              <a:gdLst>
                <a:gd name="T0" fmla="*/ 66 w 74"/>
                <a:gd name="T1" fmla="*/ 29 h 109"/>
                <a:gd name="T2" fmla="*/ 66 w 74"/>
                <a:gd name="T3" fmla="*/ 29 h 109"/>
                <a:gd name="T4" fmla="*/ 57 w 74"/>
                <a:gd name="T5" fmla="*/ 42 h 109"/>
                <a:gd name="T6" fmla="*/ 56 w 74"/>
                <a:gd name="T7" fmla="*/ 43 h 109"/>
                <a:gd name="T8" fmla="*/ 56 w 74"/>
                <a:gd name="T9" fmla="*/ 45 h 109"/>
                <a:gd name="T10" fmla="*/ 61 w 74"/>
                <a:gd name="T11" fmla="*/ 61 h 109"/>
                <a:gd name="T12" fmla="*/ 56 w 74"/>
                <a:gd name="T13" fmla="*/ 63 h 109"/>
                <a:gd name="T14" fmla="*/ 54 w 74"/>
                <a:gd name="T15" fmla="*/ 63 h 109"/>
                <a:gd name="T16" fmla="*/ 53 w 74"/>
                <a:gd name="T17" fmla="*/ 64 h 109"/>
                <a:gd name="T18" fmla="*/ 41 w 74"/>
                <a:gd name="T19" fmla="*/ 80 h 109"/>
                <a:gd name="T20" fmla="*/ 27 w 74"/>
                <a:gd name="T21" fmla="*/ 109 h 109"/>
                <a:gd name="T22" fmla="*/ 25 w 74"/>
                <a:gd name="T23" fmla="*/ 109 h 109"/>
                <a:gd name="T24" fmla="*/ 27 w 74"/>
                <a:gd name="T25" fmla="*/ 105 h 109"/>
                <a:gd name="T26" fmla="*/ 29 w 74"/>
                <a:gd name="T27" fmla="*/ 80 h 109"/>
                <a:gd name="T28" fmla="*/ 28 w 74"/>
                <a:gd name="T29" fmla="*/ 73 h 109"/>
                <a:gd name="T30" fmla="*/ 26 w 74"/>
                <a:gd name="T31" fmla="*/ 67 h 109"/>
                <a:gd name="T32" fmla="*/ 14 w 74"/>
                <a:gd name="T33" fmla="*/ 55 h 109"/>
                <a:gd name="T34" fmla="*/ 0 w 74"/>
                <a:gd name="T35" fmla="*/ 41 h 109"/>
                <a:gd name="T36" fmla="*/ 9 w 74"/>
                <a:gd name="T37" fmla="*/ 35 h 109"/>
                <a:gd name="T38" fmla="*/ 11 w 74"/>
                <a:gd name="T39" fmla="*/ 34 h 109"/>
                <a:gd name="T40" fmla="*/ 11 w 74"/>
                <a:gd name="T41" fmla="*/ 31 h 109"/>
                <a:gd name="T42" fmla="*/ 8 w 74"/>
                <a:gd name="T43" fmla="*/ 16 h 109"/>
                <a:gd name="T44" fmla="*/ 25 w 74"/>
                <a:gd name="T45" fmla="*/ 19 h 109"/>
                <a:gd name="T46" fmla="*/ 30 w 74"/>
                <a:gd name="T47" fmla="*/ 20 h 109"/>
                <a:gd name="T48" fmla="*/ 30 w 74"/>
                <a:gd name="T49" fmla="*/ 15 h 109"/>
                <a:gd name="T50" fmla="*/ 32 w 74"/>
                <a:gd name="T51" fmla="*/ 0 h 109"/>
                <a:gd name="T52" fmla="*/ 34 w 74"/>
                <a:gd name="T53" fmla="*/ 3 h 109"/>
                <a:gd name="T54" fmla="*/ 42 w 74"/>
                <a:gd name="T55" fmla="*/ 12 h 109"/>
                <a:gd name="T56" fmla="*/ 49 w 74"/>
                <a:gd name="T57" fmla="*/ 19 h 109"/>
                <a:gd name="T58" fmla="*/ 50 w 74"/>
                <a:gd name="T59" fmla="*/ 9 h 109"/>
                <a:gd name="T60" fmla="*/ 51 w 74"/>
                <a:gd name="T61" fmla="*/ 1 h 109"/>
                <a:gd name="T62" fmla="*/ 60 w 74"/>
                <a:gd name="T63" fmla="*/ 10 h 109"/>
                <a:gd name="T64" fmla="*/ 74 w 74"/>
                <a:gd name="T65" fmla="*/ 21 h 109"/>
                <a:gd name="T66" fmla="*/ 66 w 74"/>
                <a:gd name="T67" fmla="*/ 28 h 109"/>
                <a:gd name="T68" fmla="*/ 66 w 74"/>
                <a:gd name="T69" fmla="*/ 2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109">
                  <a:moveTo>
                    <a:pt x="66" y="29"/>
                  </a:moveTo>
                  <a:cubicBezTo>
                    <a:pt x="66" y="29"/>
                    <a:pt x="66" y="29"/>
                    <a:pt x="66" y="29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46" y="71"/>
                    <a:pt x="41" y="80"/>
                  </a:cubicBezTo>
                  <a:cubicBezTo>
                    <a:pt x="38" y="87"/>
                    <a:pt x="30" y="103"/>
                    <a:pt x="27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6" y="108"/>
                    <a:pt x="26" y="107"/>
                    <a:pt x="27" y="105"/>
                  </a:cubicBezTo>
                  <a:cubicBezTo>
                    <a:pt x="31" y="99"/>
                    <a:pt x="30" y="89"/>
                    <a:pt x="29" y="80"/>
                  </a:cubicBezTo>
                  <a:cubicBezTo>
                    <a:pt x="29" y="77"/>
                    <a:pt x="28" y="75"/>
                    <a:pt x="28" y="73"/>
                  </a:cubicBezTo>
                  <a:cubicBezTo>
                    <a:pt x="28" y="71"/>
                    <a:pt x="27" y="69"/>
                    <a:pt x="26" y="67"/>
                  </a:cubicBezTo>
                  <a:cubicBezTo>
                    <a:pt x="23" y="61"/>
                    <a:pt x="16" y="57"/>
                    <a:pt x="14" y="5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8" y="17"/>
                    <a:pt x="74" y="21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6" y="2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0" name="Freeform 184"/>
            <p:cNvSpPr>
              <a:spLocks/>
            </p:cNvSpPr>
            <p:nvPr/>
          </p:nvSpPr>
          <p:spPr bwMode="auto">
            <a:xfrm>
              <a:off x="7076307" y="1141641"/>
              <a:ext cx="13468" cy="13468"/>
            </a:xfrm>
            <a:custGeom>
              <a:avLst/>
              <a:gdLst>
                <a:gd name="T0" fmla="*/ 0 w 3"/>
                <a:gd name="T1" fmla="*/ 0 h 4"/>
                <a:gd name="T2" fmla="*/ 1 w 3"/>
                <a:gd name="T3" fmla="*/ 4 h 4"/>
                <a:gd name="T4" fmla="*/ 3 w 3"/>
                <a:gd name="T5" fmla="*/ 3 h 4"/>
                <a:gd name="T6" fmla="*/ 0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Freeform 185"/>
            <p:cNvSpPr>
              <a:spLocks/>
            </p:cNvSpPr>
            <p:nvPr/>
          </p:nvSpPr>
          <p:spPr bwMode="auto">
            <a:xfrm>
              <a:off x="7049371" y="1070933"/>
              <a:ext cx="85298" cy="151516"/>
            </a:xfrm>
            <a:custGeom>
              <a:avLst/>
              <a:gdLst>
                <a:gd name="T0" fmla="*/ 28 w 67"/>
                <a:gd name="T1" fmla="*/ 159 h 161"/>
                <a:gd name="T2" fmla="*/ 12 w 67"/>
                <a:gd name="T3" fmla="*/ 161 h 161"/>
                <a:gd name="T4" fmla="*/ 0 w 67"/>
                <a:gd name="T5" fmla="*/ 148 h 161"/>
                <a:gd name="T6" fmla="*/ 3 w 67"/>
                <a:gd name="T7" fmla="*/ 136 h 161"/>
                <a:gd name="T8" fmla="*/ 24 w 67"/>
                <a:gd name="T9" fmla="*/ 130 h 161"/>
                <a:gd name="T10" fmla="*/ 33 w 67"/>
                <a:gd name="T11" fmla="*/ 128 h 161"/>
                <a:gd name="T12" fmla="*/ 26 w 67"/>
                <a:gd name="T13" fmla="*/ 123 h 161"/>
                <a:gd name="T14" fmla="*/ 9 w 67"/>
                <a:gd name="T15" fmla="*/ 108 h 161"/>
                <a:gd name="T16" fmla="*/ 14 w 67"/>
                <a:gd name="T17" fmla="*/ 93 h 161"/>
                <a:gd name="T18" fmla="*/ 25 w 67"/>
                <a:gd name="T19" fmla="*/ 92 h 161"/>
                <a:gd name="T20" fmla="*/ 34 w 67"/>
                <a:gd name="T21" fmla="*/ 91 h 161"/>
                <a:gd name="T22" fmla="*/ 44 w 67"/>
                <a:gd name="T23" fmla="*/ 90 h 161"/>
                <a:gd name="T24" fmla="*/ 37 w 67"/>
                <a:gd name="T25" fmla="*/ 83 h 161"/>
                <a:gd name="T26" fmla="*/ 26 w 67"/>
                <a:gd name="T27" fmla="*/ 73 h 161"/>
                <a:gd name="T28" fmla="*/ 23 w 67"/>
                <a:gd name="T29" fmla="*/ 69 h 161"/>
                <a:gd name="T30" fmla="*/ 19 w 67"/>
                <a:gd name="T31" fmla="*/ 66 h 161"/>
                <a:gd name="T32" fmla="*/ 23 w 67"/>
                <a:gd name="T33" fmla="*/ 52 h 161"/>
                <a:gd name="T34" fmla="*/ 27 w 67"/>
                <a:gd name="T35" fmla="*/ 49 h 161"/>
                <a:gd name="T36" fmla="*/ 44 w 67"/>
                <a:gd name="T37" fmla="*/ 45 h 161"/>
                <a:gd name="T38" fmla="*/ 53 w 67"/>
                <a:gd name="T39" fmla="*/ 43 h 161"/>
                <a:gd name="T40" fmla="*/ 46 w 67"/>
                <a:gd name="T41" fmla="*/ 37 h 161"/>
                <a:gd name="T42" fmla="*/ 28 w 67"/>
                <a:gd name="T43" fmla="*/ 24 h 161"/>
                <a:gd name="T44" fmla="*/ 31 w 67"/>
                <a:gd name="T45" fmla="*/ 10 h 161"/>
                <a:gd name="T46" fmla="*/ 52 w 67"/>
                <a:gd name="T47" fmla="*/ 3 h 161"/>
                <a:gd name="T48" fmla="*/ 67 w 67"/>
                <a:gd name="T49" fmla="*/ 0 h 161"/>
                <a:gd name="T50" fmla="*/ 28 w 67"/>
                <a:gd name="T51" fmla="*/ 15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" h="161">
                  <a:moveTo>
                    <a:pt x="28" y="159"/>
                  </a:moveTo>
                  <a:cubicBezTo>
                    <a:pt x="12" y="161"/>
                    <a:pt x="12" y="161"/>
                    <a:pt x="12" y="16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136"/>
                    <a:pt x="3" y="136"/>
                    <a:pt x="3" y="136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26" y="123"/>
                    <a:pt x="26" y="123"/>
                    <a:pt x="26" y="123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1" y="68"/>
                    <a:pt x="19" y="66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1"/>
                    <a:pt x="26" y="50"/>
                    <a:pt x="27" y="4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5" y="9"/>
                    <a:pt x="45" y="5"/>
                    <a:pt x="52" y="3"/>
                  </a:cubicBezTo>
                  <a:cubicBezTo>
                    <a:pt x="67" y="0"/>
                    <a:pt x="67" y="0"/>
                    <a:pt x="67" y="0"/>
                  </a:cubicBezTo>
                  <a:lnTo>
                    <a:pt x="28" y="15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2" name="Freeform 186"/>
            <p:cNvSpPr>
              <a:spLocks/>
            </p:cNvSpPr>
            <p:nvPr/>
          </p:nvSpPr>
          <p:spPr bwMode="auto">
            <a:xfrm>
              <a:off x="6982030" y="1114705"/>
              <a:ext cx="26936" cy="20202"/>
            </a:xfrm>
            <a:custGeom>
              <a:avLst/>
              <a:gdLst>
                <a:gd name="T0" fmla="*/ 1 w 6"/>
                <a:gd name="T1" fmla="*/ 6 h 6"/>
                <a:gd name="T2" fmla="*/ 0 w 6"/>
                <a:gd name="T3" fmla="*/ 0 h 6"/>
                <a:gd name="T4" fmla="*/ 2 w 6"/>
                <a:gd name="T5" fmla="*/ 0 h 6"/>
                <a:gd name="T6" fmla="*/ 3 w 6"/>
                <a:gd name="T7" fmla="*/ 4 h 6"/>
                <a:gd name="T8" fmla="*/ 4 w 6"/>
                <a:gd name="T9" fmla="*/ 0 h 6"/>
                <a:gd name="T10" fmla="*/ 5 w 6"/>
                <a:gd name="T11" fmla="*/ 0 h 6"/>
                <a:gd name="T12" fmla="*/ 6 w 6"/>
                <a:gd name="T13" fmla="*/ 6 h 6"/>
                <a:gd name="T14" fmla="*/ 5 w 6"/>
                <a:gd name="T15" fmla="*/ 6 h 6"/>
                <a:gd name="T16" fmla="*/ 5 w 6"/>
                <a:gd name="T17" fmla="*/ 1 h 6"/>
                <a:gd name="T18" fmla="*/ 4 w 6"/>
                <a:gd name="T19" fmla="*/ 6 h 6"/>
                <a:gd name="T20" fmla="*/ 3 w 6"/>
                <a:gd name="T21" fmla="*/ 6 h 6"/>
                <a:gd name="T22" fmla="*/ 1 w 6"/>
                <a:gd name="T23" fmla="*/ 2 h 6"/>
                <a:gd name="T24" fmla="*/ 2 w 6"/>
                <a:gd name="T25" fmla="*/ 6 h 6"/>
                <a:gd name="T26" fmla="*/ 1 w 6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4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1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2"/>
                  </a:lnTo>
                  <a:lnTo>
                    <a:pt x="2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3" name="Freeform 187"/>
            <p:cNvSpPr>
              <a:spLocks/>
            </p:cNvSpPr>
            <p:nvPr/>
          </p:nvSpPr>
          <p:spPr bwMode="auto">
            <a:xfrm>
              <a:off x="7008966" y="1114705"/>
              <a:ext cx="8979" cy="16835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1 w 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Freeform 188"/>
            <p:cNvSpPr>
              <a:spLocks/>
            </p:cNvSpPr>
            <p:nvPr/>
          </p:nvSpPr>
          <p:spPr bwMode="auto">
            <a:xfrm>
              <a:off x="7017945" y="1111338"/>
              <a:ext cx="22447" cy="20202"/>
            </a:xfrm>
            <a:custGeom>
              <a:avLst/>
              <a:gdLst>
                <a:gd name="T0" fmla="*/ 1 w 5"/>
                <a:gd name="T1" fmla="*/ 6 h 6"/>
                <a:gd name="T2" fmla="*/ 0 w 5"/>
                <a:gd name="T3" fmla="*/ 1 h 6"/>
                <a:gd name="T4" fmla="*/ 1 w 5"/>
                <a:gd name="T5" fmla="*/ 0 h 6"/>
                <a:gd name="T6" fmla="*/ 2 w 5"/>
                <a:gd name="T7" fmla="*/ 5 h 6"/>
                <a:gd name="T8" fmla="*/ 5 w 5"/>
                <a:gd name="T9" fmla="*/ 5 h 6"/>
                <a:gd name="T10" fmla="*/ 5 w 5"/>
                <a:gd name="T11" fmla="*/ 6 h 6"/>
                <a:gd name="T12" fmla="*/ 1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5" name="Freeform 189"/>
            <p:cNvSpPr>
              <a:spLocks/>
            </p:cNvSpPr>
            <p:nvPr/>
          </p:nvSpPr>
          <p:spPr bwMode="auto">
            <a:xfrm>
              <a:off x="7040392" y="1107971"/>
              <a:ext cx="22447" cy="20202"/>
            </a:xfrm>
            <a:custGeom>
              <a:avLst/>
              <a:gdLst>
                <a:gd name="T0" fmla="*/ 1 w 5"/>
                <a:gd name="T1" fmla="*/ 6 h 6"/>
                <a:gd name="T2" fmla="*/ 0 w 5"/>
                <a:gd name="T3" fmla="*/ 1 h 6"/>
                <a:gd name="T4" fmla="*/ 1 w 5"/>
                <a:gd name="T5" fmla="*/ 1 h 6"/>
                <a:gd name="T6" fmla="*/ 1 w 5"/>
                <a:gd name="T7" fmla="*/ 3 h 6"/>
                <a:gd name="T8" fmla="*/ 3 w 5"/>
                <a:gd name="T9" fmla="*/ 0 h 6"/>
                <a:gd name="T10" fmla="*/ 4 w 5"/>
                <a:gd name="T11" fmla="*/ 0 h 6"/>
                <a:gd name="T12" fmla="*/ 3 w 5"/>
                <a:gd name="T13" fmla="*/ 3 h 6"/>
                <a:gd name="T14" fmla="*/ 5 w 5"/>
                <a:gd name="T15" fmla="*/ 6 h 6"/>
                <a:gd name="T16" fmla="*/ 4 w 5"/>
                <a:gd name="T17" fmla="*/ 6 h 6"/>
                <a:gd name="T18" fmla="*/ 2 w 5"/>
                <a:gd name="T19" fmla="*/ 4 h 6"/>
                <a:gd name="T20" fmla="*/ 1 w 5"/>
                <a:gd name="T21" fmla="*/ 5 h 6"/>
                <a:gd name="T22" fmla="*/ 2 w 5"/>
                <a:gd name="T23" fmla="*/ 6 h 6"/>
                <a:gd name="T24" fmla="*/ 1 w 5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Freeform 190"/>
            <p:cNvSpPr>
              <a:spLocks/>
            </p:cNvSpPr>
            <p:nvPr/>
          </p:nvSpPr>
          <p:spPr bwMode="auto">
            <a:xfrm>
              <a:off x="6887753" y="1178678"/>
              <a:ext cx="31426" cy="53872"/>
            </a:xfrm>
            <a:custGeom>
              <a:avLst/>
              <a:gdLst>
                <a:gd name="T0" fmla="*/ 2 w 27"/>
                <a:gd name="T1" fmla="*/ 21 h 57"/>
                <a:gd name="T2" fmla="*/ 13 w 27"/>
                <a:gd name="T3" fmla="*/ 37 h 57"/>
                <a:gd name="T4" fmla="*/ 27 w 27"/>
                <a:gd name="T5" fmla="*/ 57 h 57"/>
                <a:gd name="T6" fmla="*/ 23 w 27"/>
                <a:gd name="T7" fmla="*/ 48 h 57"/>
                <a:gd name="T8" fmla="*/ 8 w 27"/>
                <a:gd name="T9" fmla="*/ 6 h 57"/>
                <a:gd name="T10" fmla="*/ 6 w 27"/>
                <a:gd name="T11" fmla="*/ 0 h 57"/>
                <a:gd name="T12" fmla="*/ 4 w 27"/>
                <a:gd name="T13" fmla="*/ 6 h 57"/>
                <a:gd name="T14" fmla="*/ 2 w 27"/>
                <a:gd name="T15" fmla="*/ 2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57">
                  <a:moveTo>
                    <a:pt x="2" y="21"/>
                  </a:moveTo>
                  <a:cubicBezTo>
                    <a:pt x="4" y="26"/>
                    <a:pt x="10" y="33"/>
                    <a:pt x="13" y="37"/>
                  </a:cubicBezTo>
                  <a:cubicBezTo>
                    <a:pt x="16" y="41"/>
                    <a:pt x="26" y="56"/>
                    <a:pt x="27" y="57"/>
                  </a:cubicBezTo>
                  <a:cubicBezTo>
                    <a:pt x="26" y="55"/>
                    <a:pt x="24" y="52"/>
                    <a:pt x="23" y="48"/>
                  </a:cubicBezTo>
                  <a:cubicBezTo>
                    <a:pt x="19" y="42"/>
                    <a:pt x="16" y="22"/>
                    <a:pt x="8" y="6"/>
                  </a:cubicBezTo>
                  <a:cubicBezTo>
                    <a:pt x="8" y="4"/>
                    <a:pt x="7" y="2"/>
                    <a:pt x="6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3" y="10"/>
                    <a:pt x="0" y="17"/>
                    <a:pt x="2" y="2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Freeform 191"/>
            <p:cNvSpPr>
              <a:spLocks/>
            </p:cNvSpPr>
            <p:nvPr/>
          </p:nvSpPr>
          <p:spPr bwMode="auto">
            <a:xfrm>
              <a:off x="6982030" y="1027162"/>
              <a:ext cx="67341" cy="50505"/>
            </a:xfrm>
            <a:custGeom>
              <a:avLst/>
              <a:gdLst>
                <a:gd name="T0" fmla="*/ 8 w 15"/>
                <a:gd name="T1" fmla="*/ 9 h 15"/>
                <a:gd name="T2" fmla="*/ 7 w 15"/>
                <a:gd name="T3" fmla="*/ 9 h 15"/>
                <a:gd name="T4" fmla="*/ 7 w 15"/>
                <a:gd name="T5" fmla="*/ 8 h 15"/>
                <a:gd name="T6" fmla="*/ 5 w 15"/>
                <a:gd name="T7" fmla="*/ 0 h 15"/>
                <a:gd name="T8" fmla="*/ 5 w 15"/>
                <a:gd name="T9" fmla="*/ 0 h 15"/>
                <a:gd name="T10" fmla="*/ 6 w 15"/>
                <a:gd name="T11" fmla="*/ 9 h 15"/>
                <a:gd name="T12" fmla="*/ 6 w 15"/>
                <a:gd name="T13" fmla="*/ 9 h 15"/>
                <a:gd name="T14" fmla="*/ 5 w 15"/>
                <a:gd name="T15" fmla="*/ 10 h 15"/>
                <a:gd name="T16" fmla="*/ 0 w 15"/>
                <a:gd name="T17" fmla="*/ 15 h 15"/>
                <a:gd name="T18" fmla="*/ 15 w 15"/>
                <a:gd name="T19" fmla="*/ 12 h 15"/>
                <a:gd name="T20" fmla="*/ 8 w 15"/>
                <a:gd name="T21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5">
                  <a:moveTo>
                    <a:pt x="8" y="9"/>
                  </a:moveTo>
                  <a:lnTo>
                    <a:pt x="7" y="9"/>
                  </a:lnTo>
                  <a:lnTo>
                    <a:pt x="7" y="8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15" y="12"/>
                  </a:lnTo>
                  <a:lnTo>
                    <a:pt x="8" y="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Freeform 192"/>
            <p:cNvSpPr>
              <a:spLocks/>
            </p:cNvSpPr>
            <p:nvPr/>
          </p:nvSpPr>
          <p:spPr bwMode="auto">
            <a:xfrm>
              <a:off x="6986519" y="1141641"/>
              <a:ext cx="85298" cy="80809"/>
            </a:xfrm>
            <a:custGeom>
              <a:avLst/>
              <a:gdLst>
                <a:gd name="T0" fmla="*/ 0 w 68"/>
                <a:gd name="T1" fmla="*/ 26 h 87"/>
                <a:gd name="T2" fmla="*/ 1 w 68"/>
                <a:gd name="T3" fmla="*/ 35 h 87"/>
                <a:gd name="T4" fmla="*/ 11 w 68"/>
                <a:gd name="T5" fmla="*/ 56 h 87"/>
                <a:gd name="T6" fmla="*/ 16 w 68"/>
                <a:gd name="T7" fmla="*/ 87 h 87"/>
                <a:gd name="T8" fmla="*/ 47 w 68"/>
                <a:gd name="T9" fmla="*/ 86 h 87"/>
                <a:gd name="T10" fmla="*/ 47 w 68"/>
                <a:gd name="T11" fmla="*/ 86 h 87"/>
                <a:gd name="T12" fmla="*/ 41 w 68"/>
                <a:gd name="T13" fmla="*/ 79 h 87"/>
                <a:gd name="T14" fmla="*/ 39 w 68"/>
                <a:gd name="T15" fmla="*/ 77 h 87"/>
                <a:gd name="T16" fmla="*/ 40 w 68"/>
                <a:gd name="T17" fmla="*/ 75 h 87"/>
                <a:gd name="T18" fmla="*/ 44 w 68"/>
                <a:gd name="T19" fmla="*/ 58 h 87"/>
                <a:gd name="T20" fmla="*/ 45 w 68"/>
                <a:gd name="T21" fmla="*/ 56 h 87"/>
                <a:gd name="T22" fmla="*/ 47 w 68"/>
                <a:gd name="T23" fmla="*/ 55 h 87"/>
                <a:gd name="T24" fmla="*/ 63 w 68"/>
                <a:gd name="T25" fmla="*/ 51 h 87"/>
                <a:gd name="T26" fmla="*/ 50 w 68"/>
                <a:gd name="T27" fmla="*/ 40 h 87"/>
                <a:gd name="T28" fmla="*/ 47 w 68"/>
                <a:gd name="T29" fmla="*/ 38 h 87"/>
                <a:gd name="T30" fmla="*/ 48 w 68"/>
                <a:gd name="T31" fmla="*/ 35 h 87"/>
                <a:gd name="T32" fmla="*/ 55 w 68"/>
                <a:gd name="T33" fmla="*/ 14 h 87"/>
                <a:gd name="T34" fmla="*/ 56 w 68"/>
                <a:gd name="T35" fmla="*/ 11 h 87"/>
                <a:gd name="T36" fmla="*/ 59 w 68"/>
                <a:gd name="T37" fmla="*/ 11 h 87"/>
                <a:gd name="T38" fmla="*/ 68 w 68"/>
                <a:gd name="T39" fmla="*/ 10 h 87"/>
                <a:gd name="T40" fmla="*/ 68 w 68"/>
                <a:gd name="T41" fmla="*/ 5 h 87"/>
                <a:gd name="T42" fmla="*/ 63 w 68"/>
                <a:gd name="T43" fmla="*/ 0 h 87"/>
                <a:gd name="T44" fmla="*/ 0 w 68"/>
                <a:gd name="T45" fmla="*/ 12 h 87"/>
                <a:gd name="T46" fmla="*/ 0 w 68"/>
                <a:gd name="T47" fmla="*/ 2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" h="87">
                  <a:moveTo>
                    <a:pt x="0" y="26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4" y="41"/>
                    <a:pt x="8" y="50"/>
                    <a:pt x="11" y="56"/>
                  </a:cubicBezTo>
                  <a:cubicBezTo>
                    <a:pt x="14" y="64"/>
                    <a:pt x="15" y="78"/>
                    <a:pt x="16" y="87"/>
                  </a:cubicBezTo>
                  <a:cubicBezTo>
                    <a:pt x="25" y="86"/>
                    <a:pt x="39" y="85"/>
                    <a:pt x="47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0" y="21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Freeform 193"/>
            <p:cNvSpPr>
              <a:spLocks/>
            </p:cNvSpPr>
            <p:nvPr/>
          </p:nvSpPr>
          <p:spPr bwMode="auto">
            <a:xfrm>
              <a:off x="6968562" y="1074300"/>
              <a:ext cx="94277" cy="30303"/>
            </a:xfrm>
            <a:custGeom>
              <a:avLst/>
              <a:gdLst>
                <a:gd name="T0" fmla="*/ 21 w 21"/>
                <a:gd name="T1" fmla="*/ 0 h 9"/>
                <a:gd name="T2" fmla="*/ 0 w 21"/>
                <a:gd name="T3" fmla="*/ 4 h 9"/>
                <a:gd name="T4" fmla="*/ 1 w 21"/>
                <a:gd name="T5" fmla="*/ 9 h 9"/>
                <a:gd name="T6" fmla="*/ 21 w 21"/>
                <a:gd name="T7" fmla="*/ 6 h 9"/>
                <a:gd name="T8" fmla="*/ 21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2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21" y="6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Freeform 194"/>
            <p:cNvSpPr>
              <a:spLocks/>
            </p:cNvSpPr>
            <p:nvPr/>
          </p:nvSpPr>
          <p:spPr bwMode="auto">
            <a:xfrm>
              <a:off x="6860816" y="1020428"/>
              <a:ext cx="134682" cy="212122"/>
            </a:xfrm>
            <a:custGeom>
              <a:avLst/>
              <a:gdLst>
                <a:gd name="T0" fmla="*/ 92 w 106"/>
                <a:gd name="T1" fmla="*/ 164 h 221"/>
                <a:gd name="T2" fmla="*/ 75 w 106"/>
                <a:gd name="T3" fmla="*/ 151 h 221"/>
                <a:gd name="T4" fmla="*/ 47 w 106"/>
                <a:gd name="T5" fmla="*/ 134 h 221"/>
                <a:gd name="T6" fmla="*/ 51 w 106"/>
                <a:gd name="T7" fmla="*/ 126 h 221"/>
                <a:gd name="T8" fmla="*/ 80 w 106"/>
                <a:gd name="T9" fmla="*/ 143 h 221"/>
                <a:gd name="T10" fmla="*/ 90 w 106"/>
                <a:gd name="T11" fmla="*/ 150 h 221"/>
                <a:gd name="T12" fmla="*/ 85 w 106"/>
                <a:gd name="T13" fmla="*/ 112 h 221"/>
                <a:gd name="T14" fmla="*/ 84 w 106"/>
                <a:gd name="T15" fmla="*/ 110 h 221"/>
                <a:gd name="T16" fmla="*/ 84 w 106"/>
                <a:gd name="T17" fmla="*/ 110 h 221"/>
                <a:gd name="T18" fmla="*/ 70 w 106"/>
                <a:gd name="T19" fmla="*/ 87 h 221"/>
                <a:gd name="T20" fmla="*/ 68 w 106"/>
                <a:gd name="T21" fmla="*/ 86 h 221"/>
                <a:gd name="T22" fmla="*/ 47 w 106"/>
                <a:gd name="T23" fmla="*/ 68 h 221"/>
                <a:gd name="T24" fmla="*/ 27 w 106"/>
                <a:gd name="T25" fmla="*/ 53 h 221"/>
                <a:gd name="T26" fmla="*/ 32 w 106"/>
                <a:gd name="T27" fmla="*/ 45 h 221"/>
                <a:gd name="T28" fmla="*/ 53 w 106"/>
                <a:gd name="T29" fmla="*/ 61 h 221"/>
                <a:gd name="T30" fmla="*/ 70 w 106"/>
                <a:gd name="T31" fmla="*/ 76 h 221"/>
                <a:gd name="T32" fmla="*/ 64 w 106"/>
                <a:gd name="T33" fmla="*/ 47 h 221"/>
                <a:gd name="T34" fmla="*/ 47 w 106"/>
                <a:gd name="T35" fmla="*/ 25 h 221"/>
                <a:gd name="T36" fmla="*/ 46 w 106"/>
                <a:gd name="T37" fmla="*/ 24 h 221"/>
                <a:gd name="T38" fmla="*/ 46 w 106"/>
                <a:gd name="T39" fmla="*/ 22 h 221"/>
                <a:gd name="T40" fmla="*/ 26 w 106"/>
                <a:gd name="T41" fmla="*/ 2 h 221"/>
                <a:gd name="T42" fmla="*/ 2 w 106"/>
                <a:gd name="T43" fmla="*/ 16 h 221"/>
                <a:gd name="T44" fmla="*/ 7 w 106"/>
                <a:gd name="T45" fmla="*/ 48 h 221"/>
                <a:gd name="T46" fmla="*/ 17 w 106"/>
                <a:gd name="T47" fmla="*/ 85 h 221"/>
                <a:gd name="T48" fmla="*/ 18 w 106"/>
                <a:gd name="T49" fmla="*/ 96 h 221"/>
                <a:gd name="T50" fmla="*/ 20 w 106"/>
                <a:gd name="T51" fmla="*/ 108 h 221"/>
                <a:gd name="T52" fmla="*/ 35 w 106"/>
                <a:gd name="T53" fmla="*/ 125 h 221"/>
                <a:gd name="T54" fmla="*/ 36 w 106"/>
                <a:gd name="T55" fmla="*/ 149 h 221"/>
                <a:gd name="T56" fmla="*/ 31 w 106"/>
                <a:gd name="T57" fmla="*/ 165 h 221"/>
                <a:gd name="T58" fmla="*/ 33 w 106"/>
                <a:gd name="T59" fmla="*/ 169 h 221"/>
                <a:gd name="T60" fmla="*/ 43 w 106"/>
                <a:gd name="T61" fmla="*/ 199 h 221"/>
                <a:gd name="T62" fmla="*/ 47 w 106"/>
                <a:gd name="T63" fmla="*/ 211 h 221"/>
                <a:gd name="T64" fmla="*/ 51 w 106"/>
                <a:gd name="T65" fmla="*/ 220 h 221"/>
                <a:gd name="T66" fmla="*/ 51 w 106"/>
                <a:gd name="T67" fmla="*/ 221 h 221"/>
                <a:gd name="T68" fmla="*/ 80 w 106"/>
                <a:gd name="T69" fmla="*/ 216 h 221"/>
                <a:gd name="T70" fmla="*/ 106 w 106"/>
                <a:gd name="T71" fmla="*/ 213 h 221"/>
                <a:gd name="T72" fmla="*/ 102 w 106"/>
                <a:gd name="T73" fmla="*/ 184 h 221"/>
                <a:gd name="T74" fmla="*/ 92 w 106"/>
                <a:gd name="T75" fmla="*/ 16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" h="221">
                  <a:moveTo>
                    <a:pt x="92" y="164"/>
                  </a:moveTo>
                  <a:cubicBezTo>
                    <a:pt x="85" y="158"/>
                    <a:pt x="77" y="152"/>
                    <a:pt x="75" y="151"/>
                  </a:cubicBezTo>
                  <a:cubicBezTo>
                    <a:pt x="69" y="147"/>
                    <a:pt x="47" y="134"/>
                    <a:pt x="47" y="134"/>
                  </a:cubicBezTo>
                  <a:cubicBezTo>
                    <a:pt x="51" y="126"/>
                    <a:pt x="51" y="126"/>
                    <a:pt x="51" y="126"/>
                  </a:cubicBezTo>
                  <a:cubicBezTo>
                    <a:pt x="52" y="127"/>
                    <a:pt x="73" y="139"/>
                    <a:pt x="80" y="143"/>
                  </a:cubicBezTo>
                  <a:cubicBezTo>
                    <a:pt x="82" y="144"/>
                    <a:pt x="86" y="147"/>
                    <a:pt x="90" y="150"/>
                  </a:cubicBezTo>
                  <a:cubicBezTo>
                    <a:pt x="90" y="132"/>
                    <a:pt x="88" y="119"/>
                    <a:pt x="85" y="112"/>
                  </a:cubicBezTo>
                  <a:cubicBezTo>
                    <a:pt x="85" y="112"/>
                    <a:pt x="85" y="111"/>
                    <a:pt x="84" y="110"/>
                  </a:cubicBezTo>
                  <a:cubicBezTo>
                    <a:pt x="84" y="110"/>
                    <a:pt x="84" y="110"/>
                    <a:pt x="84" y="110"/>
                  </a:cubicBezTo>
                  <a:cubicBezTo>
                    <a:pt x="78" y="98"/>
                    <a:pt x="70" y="87"/>
                    <a:pt x="70" y="87"/>
                  </a:cubicBezTo>
                  <a:cubicBezTo>
                    <a:pt x="70" y="87"/>
                    <a:pt x="69" y="86"/>
                    <a:pt x="68" y="86"/>
                  </a:cubicBezTo>
                  <a:cubicBezTo>
                    <a:pt x="59" y="78"/>
                    <a:pt x="50" y="71"/>
                    <a:pt x="47" y="68"/>
                  </a:cubicBezTo>
                  <a:cubicBezTo>
                    <a:pt x="40" y="61"/>
                    <a:pt x="27" y="53"/>
                    <a:pt x="27" y="5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3" y="45"/>
                    <a:pt x="46" y="54"/>
                    <a:pt x="53" y="61"/>
                  </a:cubicBezTo>
                  <a:cubicBezTo>
                    <a:pt x="58" y="65"/>
                    <a:pt x="65" y="71"/>
                    <a:pt x="70" y="76"/>
                  </a:cubicBezTo>
                  <a:cubicBezTo>
                    <a:pt x="70" y="68"/>
                    <a:pt x="70" y="56"/>
                    <a:pt x="64" y="47"/>
                  </a:cubicBezTo>
                  <a:cubicBezTo>
                    <a:pt x="53" y="32"/>
                    <a:pt x="47" y="25"/>
                    <a:pt x="47" y="25"/>
                  </a:cubicBezTo>
                  <a:cubicBezTo>
                    <a:pt x="47" y="25"/>
                    <a:pt x="46" y="24"/>
                    <a:pt x="46" y="24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3" y="5"/>
                    <a:pt x="26" y="2"/>
                  </a:cubicBezTo>
                  <a:cubicBezTo>
                    <a:pt x="8" y="0"/>
                    <a:pt x="6" y="5"/>
                    <a:pt x="2" y="16"/>
                  </a:cubicBezTo>
                  <a:cubicBezTo>
                    <a:pt x="0" y="22"/>
                    <a:pt x="2" y="38"/>
                    <a:pt x="7" y="48"/>
                  </a:cubicBezTo>
                  <a:cubicBezTo>
                    <a:pt x="11" y="59"/>
                    <a:pt x="14" y="71"/>
                    <a:pt x="17" y="85"/>
                  </a:cubicBezTo>
                  <a:cubicBezTo>
                    <a:pt x="17" y="87"/>
                    <a:pt x="18" y="91"/>
                    <a:pt x="18" y="96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9" y="113"/>
                    <a:pt x="34" y="117"/>
                    <a:pt x="35" y="125"/>
                  </a:cubicBezTo>
                  <a:cubicBezTo>
                    <a:pt x="36" y="132"/>
                    <a:pt x="37" y="140"/>
                    <a:pt x="36" y="149"/>
                  </a:cubicBezTo>
                  <a:cubicBezTo>
                    <a:pt x="36" y="156"/>
                    <a:pt x="33" y="161"/>
                    <a:pt x="31" y="165"/>
                  </a:cubicBezTo>
                  <a:cubicBezTo>
                    <a:pt x="32" y="167"/>
                    <a:pt x="32" y="168"/>
                    <a:pt x="33" y="169"/>
                  </a:cubicBezTo>
                  <a:cubicBezTo>
                    <a:pt x="37" y="179"/>
                    <a:pt x="40" y="190"/>
                    <a:pt x="43" y="199"/>
                  </a:cubicBezTo>
                  <a:cubicBezTo>
                    <a:pt x="44" y="204"/>
                    <a:pt x="46" y="209"/>
                    <a:pt x="47" y="211"/>
                  </a:cubicBezTo>
                  <a:cubicBezTo>
                    <a:pt x="48" y="214"/>
                    <a:pt x="50" y="217"/>
                    <a:pt x="51" y="220"/>
                  </a:cubicBezTo>
                  <a:cubicBezTo>
                    <a:pt x="51" y="221"/>
                    <a:pt x="51" y="221"/>
                    <a:pt x="51" y="221"/>
                  </a:cubicBezTo>
                  <a:cubicBezTo>
                    <a:pt x="58" y="219"/>
                    <a:pt x="73" y="216"/>
                    <a:pt x="80" y="216"/>
                  </a:cubicBezTo>
                  <a:cubicBezTo>
                    <a:pt x="86" y="216"/>
                    <a:pt x="99" y="214"/>
                    <a:pt x="106" y="213"/>
                  </a:cubicBezTo>
                  <a:cubicBezTo>
                    <a:pt x="105" y="203"/>
                    <a:pt x="104" y="190"/>
                    <a:pt x="102" y="184"/>
                  </a:cubicBezTo>
                  <a:cubicBezTo>
                    <a:pt x="99" y="178"/>
                    <a:pt x="95" y="170"/>
                    <a:pt x="92" y="164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Freeform 195"/>
            <p:cNvSpPr>
              <a:spLocks/>
            </p:cNvSpPr>
            <p:nvPr/>
          </p:nvSpPr>
          <p:spPr bwMode="auto">
            <a:xfrm>
              <a:off x="6739603" y="1128173"/>
              <a:ext cx="170597" cy="124580"/>
            </a:xfrm>
            <a:custGeom>
              <a:avLst/>
              <a:gdLst>
                <a:gd name="T0" fmla="*/ 119 w 134"/>
                <a:gd name="T1" fmla="*/ 113 h 129"/>
                <a:gd name="T2" fmla="*/ 96 w 134"/>
                <a:gd name="T3" fmla="*/ 116 h 129"/>
                <a:gd name="T4" fmla="*/ 77 w 134"/>
                <a:gd name="T5" fmla="*/ 102 h 129"/>
                <a:gd name="T6" fmla="*/ 73 w 134"/>
                <a:gd name="T7" fmla="*/ 102 h 129"/>
                <a:gd name="T8" fmla="*/ 63 w 134"/>
                <a:gd name="T9" fmla="*/ 101 h 129"/>
                <a:gd name="T10" fmla="*/ 50 w 134"/>
                <a:gd name="T11" fmla="*/ 115 h 129"/>
                <a:gd name="T12" fmla="*/ 50 w 134"/>
                <a:gd name="T13" fmla="*/ 117 h 129"/>
                <a:gd name="T14" fmla="*/ 43 w 134"/>
                <a:gd name="T15" fmla="*/ 125 h 129"/>
                <a:gd name="T16" fmla="*/ 30 w 134"/>
                <a:gd name="T17" fmla="*/ 129 h 129"/>
                <a:gd name="T18" fmla="*/ 26 w 134"/>
                <a:gd name="T19" fmla="*/ 124 h 129"/>
                <a:gd name="T20" fmla="*/ 22 w 134"/>
                <a:gd name="T21" fmla="*/ 121 h 129"/>
                <a:gd name="T22" fmla="*/ 22 w 134"/>
                <a:gd name="T23" fmla="*/ 103 h 129"/>
                <a:gd name="T24" fmla="*/ 22 w 134"/>
                <a:gd name="T25" fmla="*/ 100 h 129"/>
                <a:gd name="T26" fmla="*/ 20 w 134"/>
                <a:gd name="T27" fmla="*/ 98 h 129"/>
                <a:gd name="T28" fmla="*/ 0 w 134"/>
                <a:gd name="T29" fmla="*/ 83 h 129"/>
                <a:gd name="T30" fmla="*/ 0 w 134"/>
                <a:gd name="T31" fmla="*/ 82 h 129"/>
                <a:gd name="T32" fmla="*/ 5 w 134"/>
                <a:gd name="T33" fmla="*/ 62 h 129"/>
                <a:gd name="T34" fmla="*/ 18 w 134"/>
                <a:gd name="T35" fmla="*/ 51 h 129"/>
                <a:gd name="T36" fmla="*/ 26 w 134"/>
                <a:gd name="T37" fmla="*/ 48 h 129"/>
                <a:gd name="T38" fmla="*/ 31 w 134"/>
                <a:gd name="T39" fmla="*/ 47 h 129"/>
                <a:gd name="T40" fmla="*/ 28 w 134"/>
                <a:gd name="T41" fmla="*/ 42 h 129"/>
                <a:gd name="T42" fmla="*/ 23 w 134"/>
                <a:gd name="T43" fmla="*/ 24 h 129"/>
                <a:gd name="T44" fmla="*/ 39 w 134"/>
                <a:gd name="T45" fmla="*/ 10 h 129"/>
                <a:gd name="T46" fmla="*/ 57 w 134"/>
                <a:gd name="T47" fmla="*/ 10 h 129"/>
                <a:gd name="T48" fmla="*/ 66 w 134"/>
                <a:gd name="T49" fmla="*/ 16 h 129"/>
                <a:gd name="T50" fmla="*/ 70 w 134"/>
                <a:gd name="T51" fmla="*/ 19 h 129"/>
                <a:gd name="T52" fmla="*/ 72 w 134"/>
                <a:gd name="T53" fmla="*/ 13 h 129"/>
                <a:gd name="T54" fmla="*/ 85 w 134"/>
                <a:gd name="T55" fmla="*/ 3 h 129"/>
                <a:gd name="T56" fmla="*/ 95 w 134"/>
                <a:gd name="T57" fmla="*/ 1 h 129"/>
                <a:gd name="T58" fmla="*/ 108 w 134"/>
                <a:gd name="T59" fmla="*/ 2 h 129"/>
                <a:gd name="T60" fmla="*/ 108 w 134"/>
                <a:gd name="T61" fmla="*/ 2 h 129"/>
                <a:gd name="T62" fmla="*/ 108 w 134"/>
                <a:gd name="T63" fmla="*/ 2 h 129"/>
                <a:gd name="T64" fmla="*/ 108 w 134"/>
                <a:gd name="T65" fmla="*/ 2 h 129"/>
                <a:gd name="T66" fmla="*/ 120 w 134"/>
                <a:gd name="T67" fmla="*/ 14 h 129"/>
                <a:gd name="T68" fmla="*/ 121 w 134"/>
                <a:gd name="T69" fmla="*/ 35 h 129"/>
                <a:gd name="T70" fmla="*/ 116 w 134"/>
                <a:gd name="T71" fmla="*/ 50 h 129"/>
                <a:gd name="T72" fmla="*/ 114 w 134"/>
                <a:gd name="T73" fmla="*/ 57 h 129"/>
                <a:gd name="T74" fmla="*/ 113 w 134"/>
                <a:gd name="T75" fmla="*/ 59 h 129"/>
                <a:gd name="T76" fmla="*/ 112 w 134"/>
                <a:gd name="T77" fmla="*/ 75 h 129"/>
                <a:gd name="T78" fmla="*/ 123 w 134"/>
                <a:gd name="T79" fmla="*/ 92 h 129"/>
                <a:gd name="T80" fmla="*/ 134 w 134"/>
                <a:gd name="T81" fmla="*/ 108 h 129"/>
                <a:gd name="T82" fmla="*/ 119 w 134"/>
                <a:gd name="T83" fmla="*/ 11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129">
                  <a:moveTo>
                    <a:pt x="119" y="113"/>
                  </a:moveTo>
                  <a:cubicBezTo>
                    <a:pt x="112" y="114"/>
                    <a:pt x="100" y="115"/>
                    <a:pt x="96" y="116"/>
                  </a:cubicBezTo>
                  <a:cubicBezTo>
                    <a:pt x="87" y="107"/>
                    <a:pt x="81" y="102"/>
                    <a:pt x="77" y="102"/>
                  </a:cubicBezTo>
                  <a:cubicBezTo>
                    <a:pt x="75" y="102"/>
                    <a:pt x="74" y="102"/>
                    <a:pt x="73" y="102"/>
                  </a:cubicBezTo>
                  <a:cubicBezTo>
                    <a:pt x="71" y="102"/>
                    <a:pt x="68" y="101"/>
                    <a:pt x="63" y="101"/>
                  </a:cubicBezTo>
                  <a:cubicBezTo>
                    <a:pt x="52" y="101"/>
                    <a:pt x="50" y="111"/>
                    <a:pt x="50" y="115"/>
                  </a:cubicBezTo>
                  <a:cubicBezTo>
                    <a:pt x="50" y="116"/>
                    <a:pt x="50" y="117"/>
                    <a:pt x="50" y="117"/>
                  </a:cubicBezTo>
                  <a:cubicBezTo>
                    <a:pt x="48" y="122"/>
                    <a:pt x="46" y="124"/>
                    <a:pt x="43" y="125"/>
                  </a:cubicBezTo>
                  <a:cubicBezTo>
                    <a:pt x="39" y="126"/>
                    <a:pt x="32" y="129"/>
                    <a:pt x="30" y="129"/>
                  </a:cubicBezTo>
                  <a:cubicBezTo>
                    <a:pt x="29" y="127"/>
                    <a:pt x="27" y="125"/>
                    <a:pt x="26" y="124"/>
                  </a:cubicBezTo>
                  <a:cubicBezTo>
                    <a:pt x="25" y="123"/>
                    <a:pt x="23" y="122"/>
                    <a:pt x="22" y="121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8" y="93"/>
                    <a:pt x="0" y="86"/>
                    <a:pt x="0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" y="75"/>
                    <a:pt x="2" y="66"/>
                    <a:pt x="5" y="62"/>
                  </a:cubicBezTo>
                  <a:cubicBezTo>
                    <a:pt x="8" y="58"/>
                    <a:pt x="15" y="53"/>
                    <a:pt x="18" y="51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5" y="36"/>
                    <a:pt x="21" y="27"/>
                    <a:pt x="23" y="24"/>
                  </a:cubicBezTo>
                  <a:cubicBezTo>
                    <a:pt x="27" y="17"/>
                    <a:pt x="32" y="13"/>
                    <a:pt x="39" y="10"/>
                  </a:cubicBezTo>
                  <a:cubicBezTo>
                    <a:pt x="44" y="8"/>
                    <a:pt x="53" y="9"/>
                    <a:pt x="57" y="10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6" y="4"/>
                    <a:pt x="85" y="3"/>
                  </a:cubicBezTo>
                  <a:cubicBezTo>
                    <a:pt x="89" y="2"/>
                    <a:pt x="92" y="2"/>
                    <a:pt x="95" y="1"/>
                  </a:cubicBezTo>
                  <a:cubicBezTo>
                    <a:pt x="100" y="0"/>
                    <a:pt x="103" y="0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18" y="8"/>
                    <a:pt x="120" y="10"/>
                    <a:pt x="120" y="14"/>
                  </a:cubicBezTo>
                  <a:cubicBezTo>
                    <a:pt x="121" y="20"/>
                    <a:pt x="122" y="27"/>
                    <a:pt x="121" y="35"/>
                  </a:cubicBezTo>
                  <a:cubicBezTo>
                    <a:pt x="121" y="41"/>
                    <a:pt x="118" y="46"/>
                    <a:pt x="116" y="50"/>
                  </a:cubicBezTo>
                  <a:cubicBezTo>
                    <a:pt x="115" y="53"/>
                    <a:pt x="114" y="55"/>
                    <a:pt x="114" y="57"/>
                  </a:cubicBezTo>
                  <a:cubicBezTo>
                    <a:pt x="114" y="57"/>
                    <a:pt x="113" y="58"/>
                    <a:pt x="113" y="59"/>
                  </a:cubicBezTo>
                  <a:cubicBezTo>
                    <a:pt x="111" y="64"/>
                    <a:pt x="109" y="71"/>
                    <a:pt x="112" y="75"/>
                  </a:cubicBezTo>
                  <a:cubicBezTo>
                    <a:pt x="115" y="81"/>
                    <a:pt x="121" y="89"/>
                    <a:pt x="123" y="92"/>
                  </a:cubicBezTo>
                  <a:cubicBezTo>
                    <a:pt x="125" y="94"/>
                    <a:pt x="131" y="103"/>
                    <a:pt x="134" y="108"/>
                  </a:cubicBezTo>
                  <a:cubicBezTo>
                    <a:pt x="130" y="109"/>
                    <a:pt x="125" y="112"/>
                    <a:pt x="119" y="11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4624654" y="3202187"/>
            <a:ext cx="523757" cy="598721"/>
            <a:chOff x="1754188" y="3533775"/>
            <a:chExt cx="842962" cy="96361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3" name="Freeform 23"/>
            <p:cNvSpPr>
              <a:spLocks/>
            </p:cNvSpPr>
            <p:nvPr/>
          </p:nvSpPr>
          <p:spPr bwMode="auto">
            <a:xfrm>
              <a:off x="1754188" y="3625850"/>
              <a:ext cx="519112" cy="409575"/>
            </a:xfrm>
            <a:custGeom>
              <a:avLst/>
              <a:gdLst>
                <a:gd name="T0" fmla="*/ 892 w 967"/>
                <a:gd name="T1" fmla="*/ 762 h 762"/>
                <a:gd name="T2" fmla="*/ 967 w 967"/>
                <a:gd name="T3" fmla="*/ 762 h 762"/>
                <a:gd name="T4" fmla="*/ 967 w 967"/>
                <a:gd name="T5" fmla="*/ 584 h 762"/>
                <a:gd name="T6" fmla="*/ 938 w 967"/>
                <a:gd name="T7" fmla="*/ 547 h 762"/>
                <a:gd name="T8" fmla="*/ 76 w 967"/>
                <a:gd name="T9" fmla="*/ 390 h 762"/>
                <a:gd name="T10" fmla="*/ 76 w 967"/>
                <a:gd name="T11" fmla="*/ 0 h 762"/>
                <a:gd name="T12" fmla="*/ 38 w 967"/>
                <a:gd name="T13" fmla="*/ 0 h 762"/>
                <a:gd name="T14" fmla="*/ 0 w 967"/>
                <a:gd name="T15" fmla="*/ 38 h 762"/>
                <a:gd name="T16" fmla="*/ 0 w 967"/>
                <a:gd name="T17" fmla="*/ 420 h 762"/>
                <a:gd name="T18" fmla="*/ 30 w 967"/>
                <a:gd name="T19" fmla="*/ 457 h 762"/>
                <a:gd name="T20" fmla="*/ 892 w 967"/>
                <a:gd name="T21" fmla="*/ 614 h 762"/>
                <a:gd name="T22" fmla="*/ 892 w 967"/>
                <a:gd name="T23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7" h="762">
                  <a:moveTo>
                    <a:pt x="892" y="762"/>
                  </a:moveTo>
                  <a:cubicBezTo>
                    <a:pt x="967" y="762"/>
                    <a:pt x="967" y="762"/>
                    <a:pt x="967" y="762"/>
                  </a:cubicBezTo>
                  <a:cubicBezTo>
                    <a:pt x="967" y="584"/>
                    <a:pt x="967" y="584"/>
                    <a:pt x="967" y="584"/>
                  </a:cubicBezTo>
                  <a:cubicBezTo>
                    <a:pt x="967" y="566"/>
                    <a:pt x="955" y="551"/>
                    <a:pt x="938" y="547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420"/>
                    <a:pt x="0" y="420"/>
                    <a:pt x="0" y="420"/>
                  </a:cubicBezTo>
                  <a:cubicBezTo>
                    <a:pt x="0" y="438"/>
                    <a:pt x="12" y="453"/>
                    <a:pt x="30" y="457"/>
                  </a:cubicBezTo>
                  <a:cubicBezTo>
                    <a:pt x="892" y="614"/>
                    <a:pt x="892" y="614"/>
                    <a:pt x="892" y="614"/>
                  </a:cubicBezTo>
                  <a:lnTo>
                    <a:pt x="892" y="7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endParaRPr lang="en-US" sz="1568"/>
            </a:p>
          </p:txBody>
        </p:sp>
        <p:sp>
          <p:nvSpPr>
            <p:cNvPr id="114" name="Freeform 24"/>
            <p:cNvSpPr>
              <a:spLocks/>
            </p:cNvSpPr>
            <p:nvPr/>
          </p:nvSpPr>
          <p:spPr bwMode="auto">
            <a:xfrm>
              <a:off x="1843088" y="3533775"/>
              <a:ext cx="754062" cy="242887"/>
            </a:xfrm>
            <a:custGeom>
              <a:avLst/>
              <a:gdLst>
                <a:gd name="T0" fmla="*/ 1237 w 1405"/>
                <a:gd name="T1" fmla="*/ 0 h 452"/>
                <a:gd name="T2" fmla="*/ 168 w 1405"/>
                <a:gd name="T3" fmla="*/ 0 h 452"/>
                <a:gd name="T4" fmla="*/ 0 w 1405"/>
                <a:gd name="T5" fmla="*/ 168 h 452"/>
                <a:gd name="T6" fmla="*/ 0 w 1405"/>
                <a:gd name="T7" fmla="*/ 284 h 452"/>
                <a:gd name="T8" fmla="*/ 168 w 1405"/>
                <a:gd name="T9" fmla="*/ 452 h 452"/>
                <a:gd name="T10" fmla="*/ 1237 w 1405"/>
                <a:gd name="T11" fmla="*/ 452 h 452"/>
                <a:gd name="T12" fmla="*/ 1405 w 1405"/>
                <a:gd name="T13" fmla="*/ 284 h 452"/>
                <a:gd name="T14" fmla="*/ 1405 w 1405"/>
                <a:gd name="T15" fmla="*/ 168 h 452"/>
                <a:gd name="T16" fmla="*/ 1237 w 1405"/>
                <a:gd name="T1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5" h="452">
                  <a:moveTo>
                    <a:pt x="1237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75" y="0"/>
                    <a:pt x="0" y="75"/>
                    <a:pt x="0" y="1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77"/>
                    <a:pt x="75" y="452"/>
                    <a:pt x="168" y="452"/>
                  </a:cubicBezTo>
                  <a:cubicBezTo>
                    <a:pt x="1237" y="452"/>
                    <a:pt x="1237" y="452"/>
                    <a:pt x="1237" y="452"/>
                  </a:cubicBezTo>
                  <a:cubicBezTo>
                    <a:pt x="1329" y="452"/>
                    <a:pt x="1405" y="377"/>
                    <a:pt x="1405" y="284"/>
                  </a:cubicBezTo>
                  <a:cubicBezTo>
                    <a:pt x="1405" y="168"/>
                    <a:pt x="1405" y="168"/>
                    <a:pt x="1405" y="168"/>
                  </a:cubicBezTo>
                  <a:cubicBezTo>
                    <a:pt x="1405" y="75"/>
                    <a:pt x="1329" y="0"/>
                    <a:pt x="12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endParaRPr lang="en-US" sz="1568"/>
            </a:p>
          </p:txBody>
        </p:sp>
        <p:sp>
          <p:nvSpPr>
            <p:cNvPr id="115" name="Freeform 25"/>
            <p:cNvSpPr>
              <a:spLocks/>
            </p:cNvSpPr>
            <p:nvPr/>
          </p:nvSpPr>
          <p:spPr bwMode="auto">
            <a:xfrm>
              <a:off x="2163763" y="4078288"/>
              <a:ext cx="163512" cy="419100"/>
            </a:xfrm>
            <a:custGeom>
              <a:avLst/>
              <a:gdLst>
                <a:gd name="T0" fmla="*/ 240 w 304"/>
                <a:gd name="T1" fmla="*/ 0 h 780"/>
                <a:gd name="T2" fmla="*/ 64 w 304"/>
                <a:gd name="T3" fmla="*/ 0 h 780"/>
                <a:gd name="T4" fmla="*/ 0 w 304"/>
                <a:gd name="T5" fmla="*/ 81 h 780"/>
                <a:gd name="T6" fmla="*/ 0 w 304"/>
                <a:gd name="T7" fmla="*/ 697 h 780"/>
                <a:gd name="T8" fmla="*/ 83 w 304"/>
                <a:gd name="T9" fmla="*/ 780 h 780"/>
                <a:gd name="T10" fmla="*/ 221 w 304"/>
                <a:gd name="T11" fmla="*/ 780 h 780"/>
                <a:gd name="T12" fmla="*/ 304 w 304"/>
                <a:gd name="T13" fmla="*/ 697 h 780"/>
                <a:gd name="T14" fmla="*/ 304 w 304"/>
                <a:gd name="T15" fmla="*/ 81 h 780"/>
                <a:gd name="T16" fmla="*/ 240 w 304"/>
                <a:gd name="T17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780">
                  <a:moveTo>
                    <a:pt x="240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27" y="9"/>
                    <a:pt x="0" y="41"/>
                    <a:pt x="0" y="81"/>
                  </a:cubicBezTo>
                  <a:cubicBezTo>
                    <a:pt x="0" y="697"/>
                    <a:pt x="0" y="697"/>
                    <a:pt x="0" y="697"/>
                  </a:cubicBezTo>
                  <a:cubicBezTo>
                    <a:pt x="0" y="743"/>
                    <a:pt x="37" y="780"/>
                    <a:pt x="83" y="780"/>
                  </a:cubicBezTo>
                  <a:cubicBezTo>
                    <a:pt x="221" y="780"/>
                    <a:pt x="221" y="780"/>
                    <a:pt x="221" y="780"/>
                  </a:cubicBezTo>
                  <a:cubicBezTo>
                    <a:pt x="267" y="780"/>
                    <a:pt x="304" y="743"/>
                    <a:pt x="304" y="697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4" y="41"/>
                    <a:pt x="276" y="9"/>
                    <a:pt x="2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14" tIns="44807" rIns="89614" bIns="44807" numCol="1" anchor="t" anchorCtr="0" compatLnSpc="1">
              <a:prstTxWarp prst="textNoShape">
                <a:avLst/>
              </a:prstTxWarp>
            </a:bodyPr>
            <a:lstStyle/>
            <a:p>
              <a:endParaRPr lang="en-US" sz="1568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526297" y="4077303"/>
            <a:ext cx="720470" cy="544968"/>
            <a:chOff x="2201469" y="1986064"/>
            <a:chExt cx="718224" cy="5432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7" name="Freeform 55"/>
            <p:cNvSpPr>
              <a:spLocks noEditPoints="1"/>
            </p:cNvSpPr>
            <p:nvPr/>
          </p:nvSpPr>
          <p:spPr bwMode="gray">
            <a:xfrm>
              <a:off x="2466199" y="1986064"/>
              <a:ext cx="244012" cy="124307"/>
            </a:xfrm>
            <a:custGeom>
              <a:avLst/>
              <a:gdLst>
                <a:gd name="T0" fmla="*/ 17 w 503"/>
                <a:gd name="T1" fmla="*/ 94 h 256"/>
                <a:gd name="T2" fmla="*/ 482 w 503"/>
                <a:gd name="T3" fmla="*/ 93 h 256"/>
                <a:gd name="T4" fmla="*/ 475 w 503"/>
                <a:gd name="T5" fmla="*/ 192 h 256"/>
                <a:gd name="T6" fmla="*/ 281 w 503"/>
                <a:gd name="T7" fmla="*/ 254 h 256"/>
                <a:gd name="T8" fmla="*/ 33 w 503"/>
                <a:gd name="T9" fmla="*/ 200 h 256"/>
                <a:gd name="T10" fmla="*/ 17 w 503"/>
                <a:gd name="T11" fmla="*/ 94 h 256"/>
                <a:gd name="T12" fmla="*/ 85 w 503"/>
                <a:gd name="T13" fmla="*/ 76 h 256"/>
                <a:gd name="T14" fmla="*/ 73 w 503"/>
                <a:gd name="T15" fmla="*/ 144 h 256"/>
                <a:gd name="T16" fmla="*/ 280 w 503"/>
                <a:gd name="T17" fmla="*/ 184 h 256"/>
                <a:gd name="T18" fmla="*/ 453 w 503"/>
                <a:gd name="T19" fmla="*/ 116 h 256"/>
                <a:gd name="T20" fmla="*/ 425 w 503"/>
                <a:gd name="T21" fmla="*/ 79 h 256"/>
                <a:gd name="T22" fmla="*/ 85 w 503"/>
                <a:gd name="T23" fmla="*/ 7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3" h="256">
                  <a:moveTo>
                    <a:pt x="17" y="94"/>
                  </a:moveTo>
                  <a:cubicBezTo>
                    <a:pt x="152" y="2"/>
                    <a:pt x="347" y="0"/>
                    <a:pt x="482" y="93"/>
                  </a:cubicBezTo>
                  <a:cubicBezTo>
                    <a:pt x="488" y="125"/>
                    <a:pt x="503" y="165"/>
                    <a:pt x="475" y="192"/>
                  </a:cubicBezTo>
                  <a:cubicBezTo>
                    <a:pt x="424" y="241"/>
                    <a:pt x="349" y="252"/>
                    <a:pt x="281" y="254"/>
                  </a:cubicBezTo>
                  <a:cubicBezTo>
                    <a:pt x="196" y="256"/>
                    <a:pt x="103" y="254"/>
                    <a:pt x="33" y="200"/>
                  </a:cubicBezTo>
                  <a:cubicBezTo>
                    <a:pt x="0" y="175"/>
                    <a:pt x="19" y="129"/>
                    <a:pt x="17" y="94"/>
                  </a:cubicBezTo>
                  <a:moveTo>
                    <a:pt x="85" y="76"/>
                  </a:moveTo>
                  <a:cubicBezTo>
                    <a:pt x="57" y="84"/>
                    <a:pt x="48" y="127"/>
                    <a:pt x="73" y="144"/>
                  </a:cubicBezTo>
                  <a:cubicBezTo>
                    <a:pt x="134" y="183"/>
                    <a:pt x="210" y="187"/>
                    <a:pt x="280" y="184"/>
                  </a:cubicBezTo>
                  <a:cubicBezTo>
                    <a:pt x="343" y="181"/>
                    <a:pt x="412" y="169"/>
                    <a:pt x="453" y="116"/>
                  </a:cubicBezTo>
                  <a:cubicBezTo>
                    <a:pt x="446" y="107"/>
                    <a:pt x="432" y="88"/>
                    <a:pt x="425" y="79"/>
                  </a:cubicBezTo>
                  <a:cubicBezTo>
                    <a:pt x="318" y="33"/>
                    <a:pt x="192" y="30"/>
                    <a:pt x="85" y="76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Freeform 56"/>
            <p:cNvSpPr>
              <a:spLocks/>
            </p:cNvSpPr>
            <p:nvPr/>
          </p:nvSpPr>
          <p:spPr bwMode="gray">
            <a:xfrm>
              <a:off x="2473105" y="2094257"/>
              <a:ext cx="234804" cy="78268"/>
            </a:xfrm>
            <a:custGeom>
              <a:avLst/>
              <a:gdLst>
                <a:gd name="T0" fmla="*/ 467 w 483"/>
                <a:gd name="T1" fmla="*/ 21 h 159"/>
                <a:gd name="T2" fmla="*/ 477 w 483"/>
                <a:gd name="T3" fmla="*/ 0 h 159"/>
                <a:gd name="T4" fmla="*/ 451 w 483"/>
                <a:gd name="T5" fmla="*/ 100 h 159"/>
                <a:gd name="T6" fmla="*/ 188 w 483"/>
                <a:gd name="T7" fmla="*/ 153 h 159"/>
                <a:gd name="T8" fmla="*/ 0 w 483"/>
                <a:gd name="T9" fmla="*/ 84 h 159"/>
                <a:gd name="T10" fmla="*/ 1 w 483"/>
                <a:gd name="T11" fmla="*/ 7 h 159"/>
                <a:gd name="T12" fmla="*/ 140 w 483"/>
                <a:gd name="T13" fmla="*/ 74 h 159"/>
                <a:gd name="T14" fmla="*/ 467 w 483"/>
                <a:gd name="T15" fmla="*/ 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159">
                  <a:moveTo>
                    <a:pt x="467" y="21"/>
                  </a:moveTo>
                  <a:cubicBezTo>
                    <a:pt x="470" y="16"/>
                    <a:pt x="475" y="5"/>
                    <a:pt x="477" y="0"/>
                  </a:cubicBezTo>
                  <a:cubicBezTo>
                    <a:pt x="476" y="34"/>
                    <a:pt x="483" y="77"/>
                    <a:pt x="451" y="100"/>
                  </a:cubicBezTo>
                  <a:cubicBezTo>
                    <a:pt x="374" y="153"/>
                    <a:pt x="277" y="159"/>
                    <a:pt x="188" y="153"/>
                  </a:cubicBezTo>
                  <a:cubicBezTo>
                    <a:pt x="119" y="152"/>
                    <a:pt x="54" y="124"/>
                    <a:pt x="0" y="84"/>
                  </a:cubicBezTo>
                  <a:cubicBezTo>
                    <a:pt x="1" y="65"/>
                    <a:pt x="1" y="27"/>
                    <a:pt x="1" y="7"/>
                  </a:cubicBezTo>
                  <a:cubicBezTo>
                    <a:pt x="38" y="46"/>
                    <a:pt x="89" y="65"/>
                    <a:pt x="140" y="74"/>
                  </a:cubicBezTo>
                  <a:cubicBezTo>
                    <a:pt x="251" y="98"/>
                    <a:pt x="370" y="81"/>
                    <a:pt x="467" y="21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Freeform 57"/>
            <p:cNvSpPr>
              <a:spLocks noEditPoints="1"/>
            </p:cNvSpPr>
            <p:nvPr/>
          </p:nvSpPr>
          <p:spPr bwMode="gray">
            <a:xfrm>
              <a:off x="2201469" y="2110371"/>
              <a:ext cx="232502" cy="133515"/>
            </a:xfrm>
            <a:custGeom>
              <a:avLst/>
              <a:gdLst>
                <a:gd name="T0" fmla="*/ 0 w 477"/>
                <a:gd name="T1" fmla="*/ 90 h 274"/>
                <a:gd name="T2" fmla="*/ 328 w 477"/>
                <a:gd name="T3" fmla="*/ 21 h 274"/>
                <a:gd name="T4" fmla="*/ 477 w 477"/>
                <a:gd name="T5" fmla="*/ 91 h 274"/>
                <a:gd name="T6" fmla="*/ 476 w 477"/>
                <a:gd name="T7" fmla="*/ 174 h 274"/>
                <a:gd name="T8" fmla="*/ 2 w 477"/>
                <a:gd name="T9" fmla="*/ 174 h 274"/>
                <a:gd name="T10" fmla="*/ 0 w 477"/>
                <a:gd name="T11" fmla="*/ 90 h 274"/>
                <a:gd name="T12" fmla="*/ 119 w 477"/>
                <a:gd name="T13" fmla="*/ 44 h 274"/>
                <a:gd name="T14" fmla="*/ 47 w 477"/>
                <a:gd name="T15" fmla="*/ 119 h 274"/>
                <a:gd name="T16" fmla="*/ 215 w 477"/>
                <a:gd name="T17" fmla="*/ 170 h 274"/>
                <a:gd name="T18" fmla="*/ 425 w 477"/>
                <a:gd name="T19" fmla="*/ 126 h 274"/>
                <a:gd name="T20" fmla="*/ 360 w 477"/>
                <a:gd name="T21" fmla="*/ 45 h 274"/>
                <a:gd name="T22" fmla="*/ 119 w 477"/>
                <a:gd name="T23" fmla="*/ 4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7" h="274">
                  <a:moveTo>
                    <a:pt x="0" y="90"/>
                  </a:moveTo>
                  <a:cubicBezTo>
                    <a:pt x="88" y="12"/>
                    <a:pt x="217" y="0"/>
                    <a:pt x="328" y="21"/>
                  </a:cubicBezTo>
                  <a:cubicBezTo>
                    <a:pt x="384" y="28"/>
                    <a:pt x="436" y="53"/>
                    <a:pt x="477" y="91"/>
                  </a:cubicBezTo>
                  <a:cubicBezTo>
                    <a:pt x="477" y="119"/>
                    <a:pt x="476" y="146"/>
                    <a:pt x="476" y="174"/>
                  </a:cubicBezTo>
                  <a:cubicBezTo>
                    <a:pt x="341" y="274"/>
                    <a:pt x="137" y="273"/>
                    <a:pt x="2" y="174"/>
                  </a:cubicBezTo>
                  <a:cubicBezTo>
                    <a:pt x="2" y="146"/>
                    <a:pt x="1" y="118"/>
                    <a:pt x="0" y="90"/>
                  </a:cubicBezTo>
                  <a:moveTo>
                    <a:pt x="119" y="44"/>
                  </a:moveTo>
                  <a:cubicBezTo>
                    <a:pt x="86" y="56"/>
                    <a:pt x="31" y="74"/>
                    <a:pt x="47" y="119"/>
                  </a:cubicBezTo>
                  <a:cubicBezTo>
                    <a:pt x="90" y="161"/>
                    <a:pt x="157" y="168"/>
                    <a:pt x="215" y="170"/>
                  </a:cubicBezTo>
                  <a:cubicBezTo>
                    <a:pt x="286" y="171"/>
                    <a:pt x="365" y="171"/>
                    <a:pt x="425" y="126"/>
                  </a:cubicBezTo>
                  <a:cubicBezTo>
                    <a:pt x="453" y="80"/>
                    <a:pt x="395" y="56"/>
                    <a:pt x="360" y="45"/>
                  </a:cubicBezTo>
                  <a:cubicBezTo>
                    <a:pt x="281" y="29"/>
                    <a:pt x="198" y="28"/>
                    <a:pt x="119" y="44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Freeform 58"/>
            <p:cNvSpPr>
              <a:spLocks/>
            </p:cNvSpPr>
            <p:nvPr/>
          </p:nvSpPr>
          <p:spPr bwMode="gray">
            <a:xfrm>
              <a:off x="2466199" y="2161015"/>
              <a:ext cx="239408" cy="73664"/>
            </a:xfrm>
            <a:custGeom>
              <a:avLst/>
              <a:gdLst>
                <a:gd name="T0" fmla="*/ 12 w 489"/>
                <a:gd name="T1" fmla="*/ 0 h 155"/>
                <a:gd name="T2" fmla="*/ 83 w 489"/>
                <a:gd name="T3" fmla="*/ 47 h 155"/>
                <a:gd name="T4" fmla="*/ 488 w 489"/>
                <a:gd name="T5" fmla="*/ 0 h 155"/>
                <a:gd name="T6" fmla="*/ 489 w 489"/>
                <a:gd name="T7" fmla="*/ 46 h 155"/>
                <a:gd name="T8" fmla="*/ 475 w 489"/>
                <a:gd name="T9" fmla="*/ 82 h 155"/>
                <a:gd name="T10" fmla="*/ 226 w 489"/>
                <a:gd name="T11" fmla="*/ 133 h 155"/>
                <a:gd name="T12" fmla="*/ 37 w 489"/>
                <a:gd name="T13" fmla="*/ 92 h 155"/>
                <a:gd name="T14" fmla="*/ 12 w 489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9" h="155">
                  <a:moveTo>
                    <a:pt x="12" y="0"/>
                  </a:moveTo>
                  <a:cubicBezTo>
                    <a:pt x="35" y="17"/>
                    <a:pt x="58" y="33"/>
                    <a:pt x="83" y="47"/>
                  </a:cubicBezTo>
                  <a:cubicBezTo>
                    <a:pt x="215" y="85"/>
                    <a:pt x="375" y="89"/>
                    <a:pt x="488" y="0"/>
                  </a:cubicBezTo>
                  <a:cubicBezTo>
                    <a:pt x="488" y="16"/>
                    <a:pt x="488" y="31"/>
                    <a:pt x="489" y="46"/>
                  </a:cubicBezTo>
                  <a:cubicBezTo>
                    <a:pt x="486" y="55"/>
                    <a:pt x="479" y="73"/>
                    <a:pt x="475" y="82"/>
                  </a:cubicBezTo>
                  <a:cubicBezTo>
                    <a:pt x="395" y="109"/>
                    <a:pt x="308" y="110"/>
                    <a:pt x="226" y="133"/>
                  </a:cubicBezTo>
                  <a:cubicBezTo>
                    <a:pt x="160" y="155"/>
                    <a:pt x="94" y="121"/>
                    <a:pt x="37" y="92"/>
                  </a:cubicBezTo>
                  <a:cubicBezTo>
                    <a:pt x="0" y="75"/>
                    <a:pt x="16" y="31"/>
                    <a:pt x="12" y="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59"/>
            <p:cNvSpPr>
              <a:spLocks noEditPoints="1"/>
            </p:cNvSpPr>
            <p:nvPr/>
          </p:nvSpPr>
          <p:spPr bwMode="gray">
            <a:xfrm>
              <a:off x="2339589" y="2209357"/>
              <a:ext cx="517950" cy="290050"/>
            </a:xfrm>
            <a:custGeom>
              <a:avLst/>
              <a:gdLst>
                <a:gd name="T0" fmla="*/ 440 w 1060"/>
                <a:gd name="T1" fmla="*/ 74 h 595"/>
                <a:gd name="T2" fmla="*/ 957 w 1060"/>
                <a:gd name="T3" fmla="*/ 0 h 595"/>
                <a:gd name="T4" fmla="*/ 1060 w 1060"/>
                <a:gd name="T5" fmla="*/ 364 h 595"/>
                <a:gd name="T6" fmla="*/ 780 w 1060"/>
                <a:gd name="T7" fmla="*/ 397 h 595"/>
                <a:gd name="T8" fmla="*/ 103 w 1060"/>
                <a:gd name="T9" fmla="*/ 595 h 595"/>
                <a:gd name="T10" fmla="*/ 0 w 1060"/>
                <a:gd name="T11" fmla="*/ 228 h 595"/>
                <a:gd name="T12" fmla="*/ 440 w 1060"/>
                <a:gd name="T13" fmla="*/ 74 h 595"/>
                <a:gd name="T14" fmla="*/ 604 w 1060"/>
                <a:gd name="T15" fmla="*/ 87 h 595"/>
                <a:gd name="T16" fmla="*/ 537 w 1060"/>
                <a:gd name="T17" fmla="*/ 96 h 595"/>
                <a:gd name="T18" fmla="*/ 676 w 1060"/>
                <a:gd name="T19" fmla="*/ 304 h 595"/>
                <a:gd name="T20" fmla="*/ 585 w 1060"/>
                <a:gd name="T21" fmla="*/ 227 h 595"/>
                <a:gd name="T22" fmla="*/ 502 w 1060"/>
                <a:gd name="T23" fmla="*/ 217 h 595"/>
                <a:gd name="T24" fmla="*/ 476 w 1060"/>
                <a:gd name="T25" fmla="*/ 189 h 595"/>
                <a:gd name="T26" fmla="*/ 509 w 1060"/>
                <a:gd name="T27" fmla="*/ 180 h 595"/>
                <a:gd name="T28" fmla="*/ 515 w 1060"/>
                <a:gd name="T29" fmla="*/ 209 h 595"/>
                <a:gd name="T30" fmla="*/ 599 w 1060"/>
                <a:gd name="T31" fmla="*/ 184 h 595"/>
                <a:gd name="T32" fmla="*/ 471 w 1060"/>
                <a:gd name="T33" fmla="*/ 125 h 595"/>
                <a:gd name="T34" fmla="*/ 405 w 1060"/>
                <a:gd name="T35" fmla="*/ 213 h 595"/>
                <a:gd name="T36" fmla="*/ 421 w 1060"/>
                <a:gd name="T37" fmla="*/ 251 h 595"/>
                <a:gd name="T38" fmla="*/ 550 w 1060"/>
                <a:gd name="T39" fmla="*/ 314 h 595"/>
                <a:gd name="T40" fmla="*/ 517 w 1060"/>
                <a:gd name="T41" fmla="*/ 324 h 595"/>
                <a:gd name="T42" fmla="*/ 498 w 1060"/>
                <a:gd name="T43" fmla="*/ 284 h 595"/>
                <a:gd name="T44" fmla="*/ 429 w 1060"/>
                <a:gd name="T45" fmla="*/ 304 h 595"/>
                <a:gd name="T46" fmla="*/ 440 w 1060"/>
                <a:gd name="T47" fmla="*/ 343 h 595"/>
                <a:gd name="T48" fmla="*/ 475 w 1060"/>
                <a:gd name="T49" fmla="*/ 359 h 595"/>
                <a:gd name="T50" fmla="*/ 540 w 1060"/>
                <a:gd name="T51" fmla="*/ 381 h 595"/>
                <a:gd name="T52" fmla="*/ 667 w 1060"/>
                <a:gd name="T53" fmla="*/ 321 h 595"/>
                <a:gd name="T54" fmla="*/ 621 w 1060"/>
                <a:gd name="T55" fmla="*/ 372 h 595"/>
                <a:gd name="T56" fmla="*/ 899 w 1060"/>
                <a:gd name="T57" fmla="*/ 335 h 595"/>
                <a:gd name="T58" fmla="*/ 900 w 1060"/>
                <a:gd name="T59" fmla="*/ 288 h 595"/>
                <a:gd name="T60" fmla="*/ 968 w 1060"/>
                <a:gd name="T61" fmla="*/ 265 h 595"/>
                <a:gd name="T62" fmla="*/ 923 w 1060"/>
                <a:gd name="T63" fmla="*/ 109 h 595"/>
                <a:gd name="T64" fmla="*/ 819 w 1060"/>
                <a:gd name="T65" fmla="*/ 59 h 595"/>
                <a:gd name="T66" fmla="*/ 604 w 1060"/>
                <a:gd name="T67" fmla="*/ 87 h 595"/>
                <a:gd name="T68" fmla="*/ 151 w 1060"/>
                <a:gd name="T69" fmla="*/ 212 h 595"/>
                <a:gd name="T70" fmla="*/ 84 w 1060"/>
                <a:gd name="T71" fmla="*/ 310 h 595"/>
                <a:gd name="T72" fmla="*/ 122 w 1060"/>
                <a:gd name="T73" fmla="*/ 461 h 595"/>
                <a:gd name="T74" fmla="*/ 227 w 1060"/>
                <a:gd name="T75" fmla="*/ 494 h 595"/>
                <a:gd name="T76" fmla="*/ 493 w 1060"/>
                <a:gd name="T77" fmla="*/ 408 h 595"/>
                <a:gd name="T78" fmla="*/ 377 w 1060"/>
                <a:gd name="T79" fmla="*/ 323 h 595"/>
                <a:gd name="T80" fmla="*/ 395 w 1060"/>
                <a:gd name="T81" fmla="*/ 146 h 595"/>
                <a:gd name="T82" fmla="*/ 426 w 1060"/>
                <a:gd name="T83" fmla="*/ 126 h 595"/>
                <a:gd name="T84" fmla="*/ 151 w 1060"/>
                <a:gd name="T85" fmla="*/ 2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0" h="595">
                  <a:moveTo>
                    <a:pt x="440" y="74"/>
                  </a:moveTo>
                  <a:cubicBezTo>
                    <a:pt x="610" y="32"/>
                    <a:pt x="783" y="16"/>
                    <a:pt x="957" y="0"/>
                  </a:cubicBezTo>
                  <a:cubicBezTo>
                    <a:pt x="990" y="122"/>
                    <a:pt x="1025" y="243"/>
                    <a:pt x="1060" y="364"/>
                  </a:cubicBezTo>
                  <a:cubicBezTo>
                    <a:pt x="967" y="374"/>
                    <a:pt x="873" y="385"/>
                    <a:pt x="780" y="397"/>
                  </a:cubicBezTo>
                  <a:cubicBezTo>
                    <a:pt x="546" y="429"/>
                    <a:pt x="322" y="509"/>
                    <a:pt x="103" y="595"/>
                  </a:cubicBezTo>
                  <a:cubicBezTo>
                    <a:pt x="69" y="472"/>
                    <a:pt x="28" y="352"/>
                    <a:pt x="0" y="228"/>
                  </a:cubicBezTo>
                  <a:cubicBezTo>
                    <a:pt x="145" y="172"/>
                    <a:pt x="288" y="109"/>
                    <a:pt x="440" y="74"/>
                  </a:cubicBezTo>
                  <a:moveTo>
                    <a:pt x="604" y="87"/>
                  </a:moveTo>
                  <a:cubicBezTo>
                    <a:pt x="582" y="90"/>
                    <a:pt x="559" y="93"/>
                    <a:pt x="537" y="96"/>
                  </a:cubicBezTo>
                  <a:cubicBezTo>
                    <a:pt x="624" y="125"/>
                    <a:pt x="694" y="208"/>
                    <a:pt x="676" y="304"/>
                  </a:cubicBezTo>
                  <a:cubicBezTo>
                    <a:pt x="630" y="300"/>
                    <a:pt x="619" y="250"/>
                    <a:pt x="585" y="227"/>
                  </a:cubicBezTo>
                  <a:cubicBezTo>
                    <a:pt x="558" y="219"/>
                    <a:pt x="529" y="221"/>
                    <a:pt x="502" y="217"/>
                  </a:cubicBezTo>
                  <a:cubicBezTo>
                    <a:pt x="493" y="208"/>
                    <a:pt x="484" y="199"/>
                    <a:pt x="476" y="189"/>
                  </a:cubicBezTo>
                  <a:cubicBezTo>
                    <a:pt x="484" y="187"/>
                    <a:pt x="501" y="182"/>
                    <a:pt x="509" y="180"/>
                  </a:cubicBezTo>
                  <a:cubicBezTo>
                    <a:pt x="511" y="187"/>
                    <a:pt x="513" y="202"/>
                    <a:pt x="515" y="209"/>
                  </a:cubicBezTo>
                  <a:cubicBezTo>
                    <a:pt x="544" y="204"/>
                    <a:pt x="572" y="197"/>
                    <a:pt x="599" y="184"/>
                  </a:cubicBezTo>
                  <a:cubicBezTo>
                    <a:pt x="572" y="136"/>
                    <a:pt x="515" y="142"/>
                    <a:pt x="471" y="125"/>
                  </a:cubicBezTo>
                  <a:cubicBezTo>
                    <a:pt x="474" y="171"/>
                    <a:pt x="398" y="166"/>
                    <a:pt x="405" y="213"/>
                  </a:cubicBezTo>
                  <a:cubicBezTo>
                    <a:pt x="409" y="222"/>
                    <a:pt x="417" y="241"/>
                    <a:pt x="421" y="251"/>
                  </a:cubicBezTo>
                  <a:cubicBezTo>
                    <a:pt x="465" y="268"/>
                    <a:pt x="526" y="265"/>
                    <a:pt x="550" y="314"/>
                  </a:cubicBezTo>
                  <a:cubicBezTo>
                    <a:pt x="542" y="316"/>
                    <a:pt x="525" y="322"/>
                    <a:pt x="517" y="324"/>
                  </a:cubicBezTo>
                  <a:cubicBezTo>
                    <a:pt x="512" y="314"/>
                    <a:pt x="503" y="294"/>
                    <a:pt x="498" y="284"/>
                  </a:cubicBezTo>
                  <a:cubicBezTo>
                    <a:pt x="475" y="290"/>
                    <a:pt x="452" y="297"/>
                    <a:pt x="429" y="304"/>
                  </a:cubicBezTo>
                  <a:cubicBezTo>
                    <a:pt x="433" y="316"/>
                    <a:pt x="436" y="329"/>
                    <a:pt x="440" y="343"/>
                  </a:cubicBezTo>
                  <a:cubicBezTo>
                    <a:pt x="449" y="347"/>
                    <a:pt x="466" y="355"/>
                    <a:pt x="475" y="359"/>
                  </a:cubicBezTo>
                  <a:cubicBezTo>
                    <a:pt x="498" y="363"/>
                    <a:pt x="522" y="364"/>
                    <a:pt x="540" y="381"/>
                  </a:cubicBezTo>
                  <a:cubicBezTo>
                    <a:pt x="576" y="353"/>
                    <a:pt x="616" y="289"/>
                    <a:pt x="667" y="321"/>
                  </a:cubicBezTo>
                  <a:lnTo>
                    <a:pt x="621" y="372"/>
                  </a:lnTo>
                  <a:cubicBezTo>
                    <a:pt x="714" y="367"/>
                    <a:pt x="806" y="342"/>
                    <a:pt x="899" y="335"/>
                  </a:cubicBezTo>
                  <a:cubicBezTo>
                    <a:pt x="899" y="324"/>
                    <a:pt x="900" y="300"/>
                    <a:pt x="900" y="288"/>
                  </a:cubicBezTo>
                  <a:cubicBezTo>
                    <a:pt x="922" y="279"/>
                    <a:pt x="945" y="271"/>
                    <a:pt x="968" y="265"/>
                  </a:cubicBezTo>
                  <a:cubicBezTo>
                    <a:pt x="954" y="212"/>
                    <a:pt x="937" y="161"/>
                    <a:pt x="923" y="109"/>
                  </a:cubicBezTo>
                  <a:cubicBezTo>
                    <a:pt x="879" y="115"/>
                    <a:pt x="839" y="99"/>
                    <a:pt x="819" y="59"/>
                  </a:cubicBezTo>
                  <a:cubicBezTo>
                    <a:pt x="746" y="61"/>
                    <a:pt x="675" y="74"/>
                    <a:pt x="604" y="87"/>
                  </a:cubicBezTo>
                  <a:moveTo>
                    <a:pt x="151" y="212"/>
                  </a:moveTo>
                  <a:cubicBezTo>
                    <a:pt x="151" y="257"/>
                    <a:pt x="130" y="298"/>
                    <a:pt x="84" y="310"/>
                  </a:cubicBezTo>
                  <a:cubicBezTo>
                    <a:pt x="101" y="358"/>
                    <a:pt x="115" y="409"/>
                    <a:pt x="122" y="461"/>
                  </a:cubicBezTo>
                  <a:cubicBezTo>
                    <a:pt x="160" y="461"/>
                    <a:pt x="206" y="451"/>
                    <a:pt x="227" y="494"/>
                  </a:cubicBezTo>
                  <a:cubicBezTo>
                    <a:pt x="317" y="471"/>
                    <a:pt x="403" y="433"/>
                    <a:pt x="493" y="408"/>
                  </a:cubicBezTo>
                  <a:cubicBezTo>
                    <a:pt x="447" y="391"/>
                    <a:pt x="398" y="370"/>
                    <a:pt x="377" y="323"/>
                  </a:cubicBezTo>
                  <a:cubicBezTo>
                    <a:pt x="342" y="266"/>
                    <a:pt x="364" y="198"/>
                    <a:pt x="395" y="146"/>
                  </a:cubicBezTo>
                  <a:cubicBezTo>
                    <a:pt x="402" y="141"/>
                    <a:pt x="418" y="131"/>
                    <a:pt x="426" y="126"/>
                  </a:cubicBezTo>
                  <a:cubicBezTo>
                    <a:pt x="332" y="146"/>
                    <a:pt x="243" y="185"/>
                    <a:pt x="151" y="212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Freeform 60"/>
            <p:cNvSpPr>
              <a:spLocks/>
            </p:cNvSpPr>
            <p:nvPr/>
          </p:nvSpPr>
          <p:spPr bwMode="gray">
            <a:xfrm>
              <a:off x="2470803" y="2218565"/>
              <a:ext cx="32228" cy="32228"/>
            </a:xfrm>
            <a:custGeom>
              <a:avLst/>
              <a:gdLst>
                <a:gd name="T0" fmla="*/ 4 w 63"/>
                <a:gd name="T1" fmla="*/ 0 h 64"/>
                <a:gd name="T2" fmla="*/ 63 w 63"/>
                <a:gd name="T3" fmla="*/ 55 h 64"/>
                <a:gd name="T4" fmla="*/ 0 w 63"/>
                <a:gd name="T5" fmla="*/ 64 h 64"/>
                <a:gd name="T6" fmla="*/ 4 w 6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4" y="0"/>
                  </a:moveTo>
                  <a:cubicBezTo>
                    <a:pt x="25" y="16"/>
                    <a:pt x="47" y="33"/>
                    <a:pt x="63" y="55"/>
                  </a:cubicBezTo>
                  <a:cubicBezTo>
                    <a:pt x="42" y="58"/>
                    <a:pt x="21" y="61"/>
                    <a:pt x="0" y="64"/>
                  </a:cubicBezTo>
                  <a:cubicBezTo>
                    <a:pt x="1" y="42"/>
                    <a:pt x="3" y="22"/>
                    <a:pt x="4" y="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Freeform 61"/>
            <p:cNvSpPr>
              <a:spLocks/>
            </p:cNvSpPr>
            <p:nvPr/>
          </p:nvSpPr>
          <p:spPr bwMode="gray">
            <a:xfrm>
              <a:off x="2201469" y="2220867"/>
              <a:ext cx="232502" cy="73664"/>
            </a:xfrm>
            <a:custGeom>
              <a:avLst/>
              <a:gdLst>
                <a:gd name="T0" fmla="*/ 0 w 478"/>
                <a:gd name="T1" fmla="*/ 3 h 150"/>
                <a:gd name="T2" fmla="*/ 327 w 478"/>
                <a:gd name="T3" fmla="*/ 69 h 150"/>
                <a:gd name="T4" fmla="*/ 477 w 478"/>
                <a:gd name="T5" fmla="*/ 0 h 150"/>
                <a:gd name="T6" fmla="*/ 473 w 478"/>
                <a:gd name="T7" fmla="*/ 75 h 150"/>
                <a:gd name="T8" fmla="*/ 230 w 478"/>
                <a:gd name="T9" fmla="*/ 150 h 150"/>
                <a:gd name="T10" fmla="*/ 4 w 478"/>
                <a:gd name="T11" fmla="*/ 75 h 150"/>
                <a:gd name="T12" fmla="*/ 0 w 478"/>
                <a:gd name="T13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8" h="150">
                  <a:moveTo>
                    <a:pt x="0" y="3"/>
                  </a:moveTo>
                  <a:cubicBezTo>
                    <a:pt x="90" y="80"/>
                    <a:pt x="215" y="81"/>
                    <a:pt x="327" y="69"/>
                  </a:cubicBezTo>
                  <a:cubicBezTo>
                    <a:pt x="383" y="62"/>
                    <a:pt x="436" y="39"/>
                    <a:pt x="477" y="0"/>
                  </a:cubicBezTo>
                  <a:cubicBezTo>
                    <a:pt x="478" y="25"/>
                    <a:pt x="476" y="50"/>
                    <a:pt x="473" y="75"/>
                  </a:cubicBezTo>
                  <a:cubicBezTo>
                    <a:pt x="409" y="135"/>
                    <a:pt x="315" y="150"/>
                    <a:pt x="230" y="150"/>
                  </a:cubicBezTo>
                  <a:cubicBezTo>
                    <a:pt x="150" y="147"/>
                    <a:pt x="65" y="131"/>
                    <a:pt x="4" y="75"/>
                  </a:cubicBezTo>
                  <a:cubicBezTo>
                    <a:pt x="2" y="51"/>
                    <a:pt x="0" y="27"/>
                    <a:pt x="0" y="3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Freeform 62"/>
            <p:cNvSpPr>
              <a:spLocks/>
            </p:cNvSpPr>
            <p:nvPr/>
          </p:nvSpPr>
          <p:spPr bwMode="gray">
            <a:xfrm>
              <a:off x="2201469" y="2283020"/>
              <a:ext cx="126610" cy="71362"/>
            </a:xfrm>
            <a:custGeom>
              <a:avLst/>
              <a:gdLst>
                <a:gd name="T0" fmla="*/ 0 w 260"/>
                <a:gd name="T1" fmla="*/ 0 h 148"/>
                <a:gd name="T2" fmla="*/ 238 w 260"/>
                <a:gd name="T3" fmla="*/ 72 h 148"/>
                <a:gd name="T4" fmla="*/ 260 w 260"/>
                <a:gd name="T5" fmla="*/ 148 h 148"/>
                <a:gd name="T6" fmla="*/ 0 w 260"/>
                <a:gd name="T7" fmla="*/ 68 h 148"/>
                <a:gd name="T8" fmla="*/ 0 w 260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148">
                  <a:moveTo>
                    <a:pt x="0" y="0"/>
                  </a:moveTo>
                  <a:cubicBezTo>
                    <a:pt x="65" y="58"/>
                    <a:pt x="154" y="75"/>
                    <a:pt x="238" y="72"/>
                  </a:cubicBezTo>
                  <a:cubicBezTo>
                    <a:pt x="248" y="97"/>
                    <a:pt x="255" y="122"/>
                    <a:pt x="260" y="148"/>
                  </a:cubicBezTo>
                  <a:cubicBezTo>
                    <a:pt x="169" y="144"/>
                    <a:pt x="68" y="136"/>
                    <a:pt x="0" y="68"/>
                  </a:cubicBezTo>
                  <a:cubicBezTo>
                    <a:pt x="0" y="51"/>
                    <a:pt x="0" y="17"/>
                    <a:pt x="0" y="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63"/>
            <p:cNvSpPr>
              <a:spLocks/>
            </p:cNvSpPr>
            <p:nvPr/>
          </p:nvSpPr>
          <p:spPr bwMode="gray">
            <a:xfrm>
              <a:off x="2438575" y="2285322"/>
              <a:ext cx="481118" cy="244011"/>
            </a:xfrm>
            <a:custGeom>
              <a:avLst/>
              <a:gdLst>
                <a:gd name="T0" fmla="*/ 831 w 984"/>
                <a:gd name="T1" fmla="*/ 0 h 503"/>
                <a:gd name="T2" fmla="*/ 934 w 984"/>
                <a:gd name="T3" fmla="*/ 3 h 503"/>
                <a:gd name="T4" fmla="*/ 984 w 984"/>
                <a:gd name="T5" fmla="*/ 376 h 503"/>
                <a:gd name="T6" fmla="*/ 254 w 984"/>
                <a:gd name="T7" fmla="*/ 441 h 503"/>
                <a:gd name="T8" fmla="*/ 3 w 984"/>
                <a:gd name="T9" fmla="*/ 503 h 503"/>
                <a:gd name="T10" fmla="*/ 0 w 984"/>
                <a:gd name="T11" fmla="*/ 433 h 503"/>
                <a:gd name="T12" fmla="*/ 893 w 984"/>
                <a:gd name="T13" fmla="*/ 240 h 503"/>
                <a:gd name="T14" fmla="*/ 831 w 984"/>
                <a:gd name="T15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4" h="503">
                  <a:moveTo>
                    <a:pt x="831" y="0"/>
                  </a:moveTo>
                  <a:cubicBezTo>
                    <a:pt x="866" y="1"/>
                    <a:pt x="900" y="2"/>
                    <a:pt x="934" y="3"/>
                  </a:cubicBezTo>
                  <a:cubicBezTo>
                    <a:pt x="954" y="127"/>
                    <a:pt x="967" y="252"/>
                    <a:pt x="984" y="376"/>
                  </a:cubicBezTo>
                  <a:cubicBezTo>
                    <a:pt x="739" y="371"/>
                    <a:pt x="492" y="382"/>
                    <a:pt x="254" y="441"/>
                  </a:cubicBezTo>
                  <a:cubicBezTo>
                    <a:pt x="170" y="459"/>
                    <a:pt x="88" y="486"/>
                    <a:pt x="3" y="503"/>
                  </a:cubicBezTo>
                  <a:cubicBezTo>
                    <a:pt x="2" y="480"/>
                    <a:pt x="1" y="457"/>
                    <a:pt x="0" y="433"/>
                  </a:cubicBezTo>
                  <a:cubicBezTo>
                    <a:pt x="284" y="317"/>
                    <a:pt x="587" y="253"/>
                    <a:pt x="893" y="240"/>
                  </a:cubicBezTo>
                  <a:cubicBezTo>
                    <a:pt x="885" y="157"/>
                    <a:pt x="848" y="81"/>
                    <a:pt x="831" y="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Freeform 64"/>
            <p:cNvSpPr>
              <a:spLocks/>
            </p:cNvSpPr>
            <p:nvPr/>
          </p:nvSpPr>
          <p:spPr bwMode="gray">
            <a:xfrm>
              <a:off x="2201469" y="2345174"/>
              <a:ext cx="142724" cy="69060"/>
            </a:xfrm>
            <a:custGeom>
              <a:avLst/>
              <a:gdLst>
                <a:gd name="T0" fmla="*/ 0 w 292"/>
                <a:gd name="T1" fmla="*/ 0 h 144"/>
                <a:gd name="T2" fmla="*/ 282 w 292"/>
                <a:gd name="T3" fmla="*/ 73 h 144"/>
                <a:gd name="T4" fmla="*/ 292 w 292"/>
                <a:gd name="T5" fmla="*/ 139 h 144"/>
                <a:gd name="T6" fmla="*/ 2 w 292"/>
                <a:gd name="T7" fmla="*/ 67 h 144"/>
                <a:gd name="T8" fmla="*/ 0 w 292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144">
                  <a:moveTo>
                    <a:pt x="0" y="0"/>
                  </a:moveTo>
                  <a:cubicBezTo>
                    <a:pt x="82" y="58"/>
                    <a:pt x="184" y="73"/>
                    <a:pt x="282" y="73"/>
                  </a:cubicBezTo>
                  <a:cubicBezTo>
                    <a:pt x="286" y="95"/>
                    <a:pt x="289" y="117"/>
                    <a:pt x="292" y="139"/>
                  </a:cubicBezTo>
                  <a:cubicBezTo>
                    <a:pt x="192" y="144"/>
                    <a:pt x="80" y="137"/>
                    <a:pt x="2" y="67"/>
                  </a:cubicBezTo>
                  <a:cubicBezTo>
                    <a:pt x="2" y="44"/>
                    <a:pt x="1" y="23"/>
                    <a:pt x="0" y="0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7" name="Ellipse 585"/>
            <p:cNvSpPr/>
            <p:nvPr/>
          </p:nvSpPr>
          <p:spPr bwMode="gray">
            <a:xfrm rot="20939517">
              <a:off x="2515368" y="2258512"/>
              <a:ext cx="156626" cy="156608"/>
            </a:xfrm>
            <a:prstGeom prst="ellipse">
              <a:avLst/>
            </a:pr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tx2"/>
                </a:buClr>
                <a:buFont typeface="Arial" pitchFamily="34" charset="0"/>
                <a:buNone/>
              </a:pPr>
              <a:endParaRPr lang="de-DE" sz="800" b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641028" y="4955788"/>
            <a:ext cx="491008" cy="563156"/>
            <a:chOff x="7097658" y="4233146"/>
            <a:chExt cx="435094" cy="49902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29" name="Rounded Rectangle 128"/>
            <p:cNvSpPr/>
            <p:nvPr/>
          </p:nvSpPr>
          <p:spPr>
            <a:xfrm>
              <a:off x="7097658" y="4233146"/>
              <a:ext cx="435094" cy="499026"/>
            </a:xfrm>
            <a:prstGeom prst="roundRect">
              <a:avLst>
                <a:gd name="adj" fmla="val 11444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7137623" y="4300960"/>
              <a:ext cx="355163" cy="66917"/>
            </a:xfrm>
            <a:prstGeom prst="roundRect">
              <a:avLst>
                <a:gd name="adj" fmla="val 5000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150256" y="4420555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240887" y="4420555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331518" y="4420555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422149" y="4420555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150256" y="4514146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240887" y="4514146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331518" y="4514146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422149" y="4514146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150256" y="4607735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240887" y="4607735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331518" y="4607735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422149" y="4607735"/>
              <a:ext cx="58003" cy="66053"/>
            </a:xfrm>
            <a:prstGeom prst="rect">
              <a:avLst/>
            </a:prstGeom>
            <a:grp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36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90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Содержание</a:t>
            </a:r>
            <a:endParaRPr lang="ru-RU" b="0" dirty="0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21553" y="1954679"/>
            <a:ext cx="6210561" cy="850531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Итоги социально-экономического развития за 8 месяцев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221554" y="2941104"/>
            <a:ext cx="6053986" cy="850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О ходе реализации Госпрограммы </a:t>
            </a:r>
            <a:r>
              <a:rPr lang="ru-RU" b="1" dirty="0" smtClean="0">
                <a:solidFill>
                  <a:schemeClr val="accent2"/>
                </a:solidFill>
              </a:rPr>
              <a:t>"</a:t>
            </a:r>
            <a:r>
              <a:rPr lang="ru-RU" b="1" dirty="0" err="1" smtClean="0">
                <a:solidFill>
                  <a:schemeClr val="accent2"/>
                </a:solidFill>
              </a:rPr>
              <a:t>Нұрлы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жол</a:t>
            </a:r>
            <a:r>
              <a:rPr lang="ru-RU" b="1" dirty="0" smtClean="0">
                <a:solidFill>
                  <a:schemeClr val="accent2"/>
                </a:solidFill>
              </a:rPr>
              <a:t>"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21554" y="3927528"/>
            <a:ext cx="6603140" cy="850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Реализация </a:t>
            </a:r>
            <a:r>
              <a:rPr lang="ru-RU" b="1" dirty="0" smtClean="0">
                <a:solidFill>
                  <a:schemeClr val="accent2"/>
                </a:solidFill>
              </a:rPr>
              <a:t>приоритетов экономической политики, озвученных </a:t>
            </a:r>
            <a:r>
              <a:rPr lang="ru-RU" b="1" dirty="0">
                <a:solidFill>
                  <a:schemeClr val="accent2"/>
                </a:solidFill>
              </a:rPr>
              <a:t>Главой государства </a:t>
            </a:r>
            <a:r>
              <a:rPr lang="ru-RU" b="1" dirty="0" smtClean="0">
                <a:solidFill>
                  <a:schemeClr val="accent2"/>
                </a:solidFill>
              </a:rPr>
              <a:t>на расширенном заседании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11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Содержание</a:t>
            </a:r>
            <a:endParaRPr lang="ru-RU" b="0" dirty="0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21553" y="1954679"/>
            <a:ext cx="6210561" cy="850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="1" baseline="0">
                <a:solidFill>
                  <a:schemeClr val="accent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/>
              <a:t>Итоги социально-экономического развития за 8 месяцев</a:t>
            </a:r>
            <a:endParaRPr lang="en-US" dirty="0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221554" y="2941104"/>
            <a:ext cx="6053986" cy="850531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="1" baseline="0">
                <a:solidFill>
                  <a:schemeClr val="accent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/>
              <a:t>О ходе реализации Госпрограммы </a:t>
            </a:r>
            <a:r>
              <a:rPr lang="ru-RU" dirty="0" smtClean="0"/>
              <a:t>"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"</a:t>
            </a:r>
            <a:endParaRPr lang="en-US" dirty="0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21554" y="3927528"/>
            <a:ext cx="6331646" cy="850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Реализация приоритетов экономической политики, озвученных Главой государства на расширенном заседании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ru-RU" dirty="0"/>
              <a:t>Реализация Госпрограммы "</a:t>
            </a:r>
            <a:r>
              <a:rPr lang="ru-RU" dirty="0" err="1"/>
              <a:t>Нұрлы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"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161860" y="1227945"/>
            <a:ext cx="6628336" cy="457617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61859" y="1227944"/>
            <a:ext cx="6628127" cy="42082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2218900" y="1701408"/>
            <a:ext cx="6500043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5000"/>
              </a:spcBef>
            </a:pPr>
            <a:r>
              <a:rPr lang="ru-RU" dirty="0" smtClean="0"/>
              <a:t>Южный</a:t>
            </a:r>
          </a:p>
          <a:p>
            <a:pPr lvl="1">
              <a:spcBef>
                <a:spcPct val="35000"/>
              </a:spcBef>
            </a:pPr>
            <a:r>
              <a:rPr lang="ru-RU" dirty="0" smtClean="0"/>
              <a:t>Центрально-восточный</a:t>
            </a:r>
          </a:p>
          <a:p>
            <a:pPr lvl="1">
              <a:spcBef>
                <a:spcPct val="35000"/>
              </a:spcBef>
            </a:pPr>
            <a:r>
              <a:rPr lang="ru-RU" dirty="0" smtClean="0"/>
              <a:t>Западный</a:t>
            </a:r>
          </a:p>
          <a:p>
            <a:pPr lvl="1">
              <a:spcBef>
                <a:spcPct val="35000"/>
              </a:spcBef>
            </a:pPr>
            <a:r>
              <a:rPr lang="ru-RU" dirty="0" smtClean="0"/>
              <a:t>Северный</a:t>
            </a:r>
          </a:p>
          <a:p>
            <a:pPr lvl="1">
              <a:spcBef>
                <a:spcPct val="35000"/>
              </a:spcBef>
            </a:pPr>
            <a:r>
              <a:rPr lang="ru-RU" dirty="0" smtClean="0"/>
              <a:t>Алматы</a:t>
            </a:r>
          </a:p>
          <a:p>
            <a:pPr lvl="1">
              <a:spcBef>
                <a:spcPct val="35000"/>
              </a:spcBef>
            </a:pPr>
            <a:r>
              <a:rPr lang="ru-RU" dirty="0" smtClean="0"/>
              <a:t>Астана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2218900" y="1315248"/>
            <a:ext cx="65000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Выбранные регионы / города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224526" y="3822060"/>
            <a:ext cx="6489528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/>
          </p:cNvSpPr>
          <p:nvPr/>
        </p:nvSpPr>
        <p:spPr>
          <a:xfrm>
            <a:off x="240655" y="1701407"/>
            <a:ext cx="1739535" cy="183127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Макрорегионы страны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655" y="4033945"/>
            <a:ext cx="1739535" cy="17701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Города-</a:t>
            </a:r>
            <a:r>
              <a:rPr lang="ru-RU" b="1" dirty="0" err="1" smtClean="0">
                <a:solidFill>
                  <a:schemeClr val="accent2"/>
                </a:solidFill>
              </a:rPr>
              <a:t>хабы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2218900" y="4033946"/>
            <a:ext cx="6500043" cy="157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spcBef>
                <a:spcPct val="35000"/>
              </a:spcBef>
            </a:pPr>
            <a:r>
              <a:rPr lang="ru-RU" dirty="0" smtClean="0"/>
              <a:t>Шымкент</a:t>
            </a:r>
          </a:p>
          <a:p>
            <a:pPr lvl="1">
              <a:spcBef>
                <a:spcPct val="35000"/>
              </a:spcBef>
            </a:pPr>
            <a:r>
              <a:rPr lang="ru-RU" dirty="0" smtClean="0"/>
              <a:t>Усть-Каменогорск</a:t>
            </a:r>
          </a:p>
          <a:p>
            <a:pPr lvl="1">
              <a:spcBef>
                <a:spcPct val="35000"/>
              </a:spcBef>
            </a:pPr>
            <a:r>
              <a:rPr lang="ru-RU" dirty="0" err="1" smtClean="0"/>
              <a:t>Актобе</a:t>
            </a:r>
            <a:endParaRPr lang="ru-RU" dirty="0" smtClean="0"/>
          </a:p>
          <a:p>
            <a:pPr lvl="1">
              <a:spcBef>
                <a:spcPct val="35000"/>
              </a:spcBef>
            </a:pPr>
            <a:r>
              <a:rPr lang="ru-RU" dirty="0" smtClean="0"/>
              <a:t>Алматы</a:t>
            </a:r>
          </a:p>
          <a:p>
            <a:pPr lvl="1">
              <a:spcBef>
                <a:spcPct val="35000"/>
              </a:spcBef>
            </a:pPr>
            <a:r>
              <a:rPr lang="ru-RU" dirty="0" smtClean="0"/>
              <a:t>Астана</a:t>
            </a:r>
          </a:p>
        </p:txBody>
      </p:sp>
    </p:spTree>
    <p:extLst>
      <p:ext uri="{BB962C8B-B14F-4D97-AF65-F5344CB8AC3E}">
        <p14:creationId xmlns:p14="http://schemas.microsoft.com/office/powerpoint/2010/main" val="4205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6" name="think-cell Slide" r:id="rId22" imgW="359" imgH="358" progId="TCLayout.ActiveDocument.1">
                  <p:embed/>
                </p:oleObj>
              </mc:Choice>
              <mc:Fallback>
                <p:oleObj name="think-cell Slide" r:id="rId22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ru-RU" dirty="0"/>
              <a:t>Направления Госпрограммы </a:t>
            </a:r>
            <a:r>
              <a:rPr lang="ru-RU" dirty="0" smtClean="0"/>
              <a:t>"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" </a:t>
            </a:r>
            <a:r>
              <a:rPr lang="en-US" dirty="0" smtClean="0"/>
              <a:t>(1/3)</a:t>
            </a:r>
            <a:endParaRPr lang="ru-RU" dirty="0"/>
          </a:p>
        </p:txBody>
      </p:sp>
      <p:sp>
        <p:nvSpPr>
          <p:cNvPr id="54" name="TextBox 53"/>
          <p:cNvSpPr txBox="1"/>
          <p:nvPr>
            <p:custDataLst>
              <p:tags r:id="rId4"/>
            </p:custDataLst>
          </p:nvPr>
        </p:nvSpPr>
        <p:spPr>
          <a:xfrm>
            <a:off x="233361" y="1179989"/>
            <a:ext cx="26611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/>
              <a:t>Направления поддержки в рамках Госпрограммы "</a:t>
            </a:r>
            <a:r>
              <a:rPr lang="ru-RU" sz="1200" b="1" dirty="0" err="1"/>
              <a:t>Нұрлы</a:t>
            </a:r>
            <a:r>
              <a:rPr lang="ru-RU" sz="1200" b="1" dirty="0"/>
              <a:t> </a:t>
            </a:r>
            <a:r>
              <a:rPr lang="ru-RU" sz="1200" b="1" dirty="0" err="1"/>
              <a:t>жол</a:t>
            </a:r>
            <a:r>
              <a:rPr lang="ru-RU" sz="1200" b="1" dirty="0" smtClean="0"/>
              <a:t>"</a:t>
            </a:r>
            <a:endParaRPr lang="ru-RU" sz="1200" b="1" dirty="0"/>
          </a:p>
        </p:txBody>
      </p:sp>
      <p:sp>
        <p:nvSpPr>
          <p:cNvPr id="55" name="TextBox 54"/>
          <p:cNvSpPr txBox="1"/>
          <p:nvPr>
            <p:custDataLst>
              <p:tags r:id="rId5"/>
            </p:custDataLst>
          </p:nvPr>
        </p:nvSpPr>
        <p:spPr>
          <a:xfrm>
            <a:off x="233362" y="1676320"/>
            <a:ext cx="2588968" cy="18288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>
                <a:solidFill>
                  <a:srgbClr val="FFFFFF"/>
                </a:solidFill>
              </a:rPr>
              <a:t>Транспортно-логистическая инфраструктура </a:t>
            </a:r>
          </a:p>
        </p:txBody>
      </p:sp>
      <p:sp>
        <p:nvSpPr>
          <p:cNvPr id="56" name="TextBox 55"/>
          <p:cNvSpPr txBox="1"/>
          <p:nvPr>
            <p:custDataLst>
              <p:tags r:id="rId6"/>
            </p:custDataLst>
          </p:nvPr>
        </p:nvSpPr>
        <p:spPr>
          <a:xfrm>
            <a:off x="233361" y="3632121"/>
            <a:ext cx="2588969" cy="11820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>
                <a:solidFill>
                  <a:srgbClr val="FFFFFF"/>
                </a:solidFill>
              </a:rPr>
              <a:t>Индустриальная </a:t>
            </a:r>
            <a:r>
              <a:rPr lang="ru-RU" sz="1200" b="1" dirty="0" smtClean="0">
                <a:solidFill>
                  <a:srgbClr val="FFFFFF"/>
                </a:solidFill>
              </a:rPr>
              <a:t>и туристская инфраструктура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>
            <p:custDataLst>
              <p:tags r:id="rId7"/>
            </p:custDataLst>
          </p:nvPr>
        </p:nvSpPr>
        <p:spPr>
          <a:xfrm>
            <a:off x="233361" y="4941133"/>
            <a:ext cx="2588969" cy="118201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>
                <a:solidFill>
                  <a:srgbClr val="FFFFFF"/>
                </a:solidFill>
              </a:rPr>
              <a:t>Энергетическая </a:t>
            </a:r>
            <a:r>
              <a:rPr lang="ru-RU" sz="1200" b="1" dirty="0" smtClean="0">
                <a:solidFill>
                  <a:srgbClr val="FFFFFF"/>
                </a:solidFill>
              </a:rPr>
              <a:t>инфраструктура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>
            <p:custDataLst>
              <p:tags r:id="rId8"/>
            </p:custDataLst>
          </p:nvPr>
        </p:nvSpPr>
        <p:spPr>
          <a:xfrm>
            <a:off x="3034242" y="1325260"/>
            <a:ext cx="27881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 smtClean="0"/>
              <a:t>Приоритетная цель</a:t>
            </a:r>
            <a:endParaRPr lang="en-US" sz="1200" b="1" dirty="0"/>
          </a:p>
        </p:txBody>
      </p:sp>
      <p:sp>
        <p:nvSpPr>
          <p:cNvPr id="65" name="TextBox 64"/>
          <p:cNvSpPr txBox="1"/>
          <p:nvPr>
            <p:custDataLst>
              <p:tags r:id="rId9"/>
            </p:custDataLst>
          </p:nvPr>
        </p:nvSpPr>
        <p:spPr>
          <a:xfrm>
            <a:off x="3034242" y="3632121"/>
            <a:ext cx="2788179" cy="118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Развитие </a:t>
            </a:r>
            <a:r>
              <a:rPr lang="ru-RU" sz="1200" dirty="0"/>
              <a:t>промышленности в макрорегионах </a:t>
            </a:r>
            <a:endParaRPr lang="en-US" sz="1200" dirty="0"/>
          </a:p>
        </p:txBody>
      </p:sp>
      <p:sp>
        <p:nvSpPr>
          <p:cNvPr id="66" name="TextBox 65"/>
          <p:cNvSpPr txBox="1"/>
          <p:nvPr>
            <p:custDataLst>
              <p:tags r:id="rId10"/>
            </p:custDataLst>
          </p:nvPr>
        </p:nvSpPr>
        <p:spPr>
          <a:xfrm>
            <a:off x="3034242" y="4941133"/>
            <a:ext cx="2788179" cy="118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Повышение надежности </a:t>
            </a:r>
            <a:r>
              <a:rPr lang="ru-RU" sz="1200" dirty="0"/>
              <a:t>электроснабжения Восточно-Казахстанского и </a:t>
            </a:r>
            <a:r>
              <a:rPr lang="ru-RU" sz="1200" dirty="0" err="1"/>
              <a:t>Алматинского</a:t>
            </a:r>
            <a:r>
              <a:rPr lang="ru-RU" sz="1200" dirty="0"/>
              <a:t> </a:t>
            </a:r>
            <a:r>
              <a:rPr lang="ru-RU" sz="1200" dirty="0" smtClean="0"/>
              <a:t>регионов</a:t>
            </a:r>
          </a:p>
          <a:p>
            <a:pPr lvl="1"/>
            <a:r>
              <a:rPr lang="ru-RU" sz="1200" dirty="0" smtClean="0"/>
              <a:t>Усиление транзита </a:t>
            </a:r>
            <a:r>
              <a:rPr lang="ru-RU" sz="1200" dirty="0"/>
              <a:t>в направлении «Север-Юг»</a:t>
            </a:r>
            <a:endParaRPr lang="en-US" sz="1200" dirty="0"/>
          </a:p>
        </p:txBody>
      </p:sp>
      <p:sp>
        <p:nvSpPr>
          <p:cNvPr id="81" name="Rectangle 80"/>
          <p:cNvSpPr/>
          <p:nvPr>
            <p:custDataLst>
              <p:tags r:id="rId11"/>
            </p:custDataLst>
          </p:nvPr>
        </p:nvSpPr>
        <p:spPr>
          <a:xfrm>
            <a:off x="2907242" y="1056561"/>
            <a:ext cx="5957357" cy="519358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>
            <p:custDataLst>
              <p:tags r:id="rId12"/>
            </p:custDataLst>
          </p:nvPr>
        </p:nvCxnSpPr>
        <p:spPr>
          <a:xfrm>
            <a:off x="3034242" y="3568621"/>
            <a:ext cx="570335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>
            <p:custDataLst>
              <p:tags r:id="rId13"/>
            </p:custDataLst>
          </p:nvPr>
        </p:nvCxnSpPr>
        <p:spPr>
          <a:xfrm>
            <a:off x="3034242" y="4877633"/>
            <a:ext cx="570335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14"/>
            </p:custDataLst>
          </p:nvPr>
        </p:nvSpPr>
        <p:spPr>
          <a:xfrm>
            <a:off x="5949420" y="1301038"/>
            <a:ext cx="27881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>
                <a:solidFill>
                  <a:srgbClr val="000000"/>
                </a:solidFill>
              </a:rPr>
              <a:t>Инструменты </a:t>
            </a:r>
            <a:r>
              <a:rPr lang="ru-RU" sz="1200" b="1" dirty="0" smtClean="0">
                <a:solidFill>
                  <a:srgbClr val="000000"/>
                </a:solidFill>
              </a:rPr>
              <a:t>достижения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5"/>
            </p:custDataLst>
          </p:nvPr>
        </p:nvSpPr>
        <p:spPr>
          <a:xfrm>
            <a:off x="5949419" y="3632121"/>
            <a:ext cx="2788179" cy="118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/>
              <a:t>С</a:t>
            </a:r>
            <a:r>
              <a:rPr lang="ru-RU" sz="1200" dirty="0" smtClean="0"/>
              <a:t>троительство </a:t>
            </a:r>
            <a:r>
              <a:rPr lang="ru-RU" sz="1200" dirty="0"/>
              <a:t>специальных экономических зон, в частности Национального индустриального нефтехимического технопарка в </a:t>
            </a:r>
            <a:r>
              <a:rPr lang="ru-RU" sz="1200" dirty="0" err="1"/>
              <a:t>Атырауской</a:t>
            </a:r>
            <a:r>
              <a:rPr lang="ru-RU" sz="1200" dirty="0"/>
              <a:t> области и «Хоргос-Восточные ворота</a:t>
            </a:r>
            <a:r>
              <a:rPr lang="ru-RU" sz="1200" dirty="0" smtClean="0"/>
              <a:t>»</a:t>
            </a:r>
            <a:endParaRPr lang="en-US" sz="1200" dirty="0"/>
          </a:p>
        </p:txBody>
      </p:sp>
      <p:sp>
        <p:nvSpPr>
          <p:cNvPr id="14" name="TextBox 13"/>
          <p:cNvSpPr txBox="1"/>
          <p:nvPr>
            <p:custDataLst>
              <p:tags r:id="rId16"/>
            </p:custDataLst>
          </p:nvPr>
        </p:nvSpPr>
        <p:spPr>
          <a:xfrm>
            <a:off x="5949419" y="4941133"/>
            <a:ext cx="2788179" cy="118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Реализация проекта </a:t>
            </a:r>
            <a:r>
              <a:rPr lang="ru-RU" sz="1200" dirty="0"/>
              <a:t>«Строительство транзита 500 </a:t>
            </a:r>
            <a:r>
              <a:rPr lang="ru-RU" sz="1200" dirty="0" err="1"/>
              <a:t>кВ</a:t>
            </a:r>
            <a:r>
              <a:rPr lang="ru-RU" sz="1200" dirty="0"/>
              <a:t> Север-Восток-Юг»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17"/>
            </p:custDataLst>
          </p:nvPr>
        </p:nvCxnSpPr>
        <p:spPr>
          <a:xfrm>
            <a:off x="3034242" y="1612820"/>
            <a:ext cx="278817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8"/>
            </p:custDataLst>
          </p:nvPr>
        </p:nvCxnSpPr>
        <p:spPr>
          <a:xfrm>
            <a:off x="5949419" y="1612820"/>
            <a:ext cx="278817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>
            <p:custDataLst>
              <p:tags r:id="rId19"/>
            </p:custDataLst>
          </p:nvPr>
        </p:nvSpPr>
        <p:spPr>
          <a:xfrm>
            <a:off x="3034242" y="1676320"/>
            <a:ext cx="27881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Создание </a:t>
            </a:r>
            <a:r>
              <a:rPr lang="ru-RU" sz="1200" dirty="0"/>
              <a:t>эффективной транспортно-логистической инфраструктуры по «лучевому» </a:t>
            </a:r>
            <a:r>
              <a:rPr lang="ru-RU" sz="1200" dirty="0" smtClean="0"/>
              <a:t>принципу</a:t>
            </a:r>
          </a:p>
          <a:p>
            <a:pPr lvl="1"/>
            <a:r>
              <a:rPr lang="ru-RU" sz="1200" dirty="0"/>
              <a:t>Р</a:t>
            </a:r>
            <a:r>
              <a:rPr lang="ru-RU" sz="1200" dirty="0" smtClean="0"/>
              <a:t>ост </a:t>
            </a:r>
            <a:r>
              <a:rPr lang="ru-RU" sz="1200" dirty="0"/>
              <a:t>транзита через Казахстан в направлении Ирана, Китая, России и страны ЕС</a:t>
            </a:r>
            <a:endParaRPr lang="en-US" sz="1200" dirty="0"/>
          </a:p>
        </p:txBody>
      </p:sp>
      <p:sp>
        <p:nvSpPr>
          <p:cNvPr id="71" name="TextBox 70"/>
          <p:cNvSpPr txBox="1"/>
          <p:nvPr>
            <p:custDataLst>
              <p:tags r:id="rId20"/>
            </p:custDataLst>
          </p:nvPr>
        </p:nvSpPr>
        <p:spPr>
          <a:xfrm>
            <a:off x="5949419" y="1676320"/>
            <a:ext cx="27881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/>
              <a:t>П</a:t>
            </a:r>
            <a:r>
              <a:rPr lang="ru-RU" sz="1200" dirty="0" smtClean="0"/>
              <a:t>роекты: </a:t>
            </a:r>
            <a:r>
              <a:rPr lang="ru-RU" sz="1200" dirty="0"/>
              <a:t>Центр-Юг, Центр-Восток, Центр-Запад, Западная Европа - Западный Китай и другие автодорожные проекты</a:t>
            </a:r>
            <a:r>
              <a:rPr lang="ru-RU" sz="1200" dirty="0" smtClean="0"/>
              <a:t>.</a:t>
            </a:r>
          </a:p>
          <a:p>
            <a:pPr lvl="1"/>
            <a:r>
              <a:rPr lang="ru-RU" sz="1200" dirty="0"/>
              <a:t>Б</a:t>
            </a:r>
            <a:r>
              <a:rPr lang="ru-RU" sz="1200" dirty="0" smtClean="0"/>
              <a:t>удет </a:t>
            </a:r>
            <a:r>
              <a:rPr lang="ru-RU" sz="1200" dirty="0"/>
              <a:t>построено и реконструировано более 6,7 тыс. км автомобильных </a:t>
            </a:r>
            <a:r>
              <a:rPr lang="ru-RU" sz="1200" dirty="0" smtClean="0"/>
              <a:t>дорог</a:t>
            </a:r>
          </a:p>
          <a:p>
            <a:pPr lvl="1"/>
            <a:r>
              <a:rPr lang="ru-RU" sz="1200" dirty="0" smtClean="0"/>
              <a:t>Строительство </a:t>
            </a:r>
            <a:r>
              <a:rPr lang="ru-RU" sz="1200" dirty="0"/>
              <a:t>железнодорожных линий и паромной переправы в порту </a:t>
            </a:r>
            <a:r>
              <a:rPr lang="ru-RU" sz="1200" dirty="0" err="1"/>
              <a:t>Курык</a:t>
            </a:r>
            <a:endParaRPr lang="ru-RU" sz="1200" dirty="0"/>
          </a:p>
        </p:txBody>
      </p:sp>
      <p:sp>
        <p:nvSpPr>
          <p:cNvPr id="72" name="Rectangle 286"/>
          <p:cNvSpPr txBox="1">
            <a:spLocks noChangeArrowheads="1"/>
          </p:cNvSpPr>
          <p:nvPr/>
        </p:nvSpPr>
        <p:spPr bwMode="auto">
          <a:xfrm>
            <a:off x="141028" y="1600062"/>
            <a:ext cx="184666" cy="18466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200" b="1" kern="0" dirty="0" smtClean="0">
                <a:latin typeface="Arial" panose="020B0604020202020204" pitchFamily="34" charset="0"/>
              </a:rPr>
              <a:t>1</a:t>
            </a:r>
            <a:endParaRPr lang="en-US" sz="1200" b="1" kern="0" dirty="0">
              <a:latin typeface="Arial" panose="020B0604020202020204" pitchFamily="34" charset="0"/>
            </a:endParaRPr>
          </a:p>
        </p:txBody>
      </p:sp>
      <p:sp>
        <p:nvSpPr>
          <p:cNvPr id="73" name="Rectangle 286"/>
          <p:cNvSpPr txBox="1">
            <a:spLocks noChangeArrowheads="1"/>
          </p:cNvSpPr>
          <p:nvPr/>
        </p:nvSpPr>
        <p:spPr bwMode="auto">
          <a:xfrm>
            <a:off x="141028" y="3561020"/>
            <a:ext cx="184666" cy="18466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b="1" kern="0" dirty="0">
                <a:latin typeface="Arial" panose="020B0604020202020204" pitchFamily="34" charset="0"/>
              </a:rPr>
              <a:t>2</a:t>
            </a:r>
            <a:endParaRPr lang="en-US" sz="1200" b="1" kern="0" dirty="0">
              <a:latin typeface="Arial" panose="020B0604020202020204" pitchFamily="34" charset="0"/>
            </a:endParaRPr>
          </a:p>
        </p:txBody>
      </p:sp>
      <p:sp>
        <p:nvSpPr>
          <p:cNvPr id="74" name="Rectangle 286"/>
          <p:cNvSpPr txBox="1">
            <a:spLocks noChangeArrowheads="1"/>
          </p:cNvSpPr>
          <p:nvPr/>
        </p:nvSpPr>
        <p:spPr bwMode="auto">
          <a:xfrm>
            <a:off x="141028" y="4873386"/>
            <a:ext cx="184666" cy="18466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b="1" kern="0" dirty="0">
                <a:latin typeface="Arial" panose="020B0604020202020204" pitchFamily="34" charset="0"/>
              </a:rPr>
              <a:t>3</a:t>
            </a:r>
            <a:endParaRPr lang="en-US" sz="1200" b="1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80" name="think-cell Slide" r:id="rId24" imgW="359" imgH="358" progId="TCLayout.ActiveDocument.1">
                  <p:embed/>
                </p:oleObj>
              </mc:Choice>
              <mc:Fallback>
                <p:oleObj name="think-cell Slide" r:id="rId2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ru-RU" dirty="0"/>
              <a:t>Направления Госпрограммы "</a:t>
            </a:r>
            <a:r>
              <a:rPr lang="ru-RU" dirty="0" err="1"/>
              <a:t>Нұрлы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" </a:t>
            </a:r>
            <a:r>
              <a:rPr lang="en-US" dirty="0" smtClean="0"/>
              <a:t>(2/3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54" name="TextBox 53"/>
          <p:cNvSpPr txBox="1"/>
          <p:nvPr>
            <p:custDataLst>
              <p:tags r:id="rId4"/>
            </p:custDataLst>
          </p:nvPr>
        </p:nvSpPr>
        <p:spPr>
          <a:xfrm>
            <a:off x="224568" y="1183561"/>
            <a:ext cx="266117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/>
              <a:t>Направления поддержки в рамках Госпрограммы "</a:t>
            </a:r>
            <a:r>
              <a:rPr lang="ru-RU" sz="1200" b="1" dirty="0" err="1"/>
              <a:t>Нұрлы</a:t>
            </a:r>
            <a:r>
              <a:rPr lang="ru-RU" sz="1200" b="1" dirty="0"/>
              <a:t> </a:t>
            </a:r>
            <a:r>
              <a:rPr lang="ru-RU" sz="1200" b="1" dirty="0" err="1"/>
              <a:t>жол</a:t>
            </a:r>
            <a:r>
              <a:rPr lang="ru-RU" sz="1200" b="1" dirty="0" smtClean="0"/>
              <a:t>"</a:t>
            </a:r>
            <a:endParaRPr lang="ru-RU" sz="1200" b="1" dirty="0"/>
          </a:p>
        </p:txBody>
      </p:sp>
      <p:sp>
        <p:nvSpPr>
          <p:cNvPr id="55" name="TextBox 54"/>
          <p:cNvSpPr txBox="1"/>
          <p:nvPr>
            <p:custDataLst>
              <p:tags r:id="rId5"/>
            </p:custDataLst>
          </p:nvPr>
        </p:nvSpPr>
        <p:spPr>
          <a:xfrm>
            <a:off x="224568" y="1676321"/>
            <a:ext cx="2661178" cy="139760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 smtClean="0">
                <a:solidFill>
                  <a:srgbClr val="FFFFFF"/>
                </a:solidFill>
              </a:rPr>
              <a:t>Модернизация инфраструктуры </a:t>
            </a:r>
            <a:r>
              <a:rPr lang="ru-RU" sz="1200" b="1" dirty="0">
                <a:solidFill>
                  <a:srgbClr val="FFFFFF"/>
                </a:solidFill>
              </a:rPr>
              <a:t>ЖКХ и систем тепло-, водоснабжения и водоотведения</a:t>
            </a:r>
          </a:p>
        </p:txBody>
      </p:sp>
      <p:sp>
        <p:nvSpPr>
          <p:cNvPr id="56" name="TextBox 55"/>
          <p:cNvSpPr txBox="1"/>
          <p:nvPr>
            <p:custDataLst>
              <p:tags r:id="rId6"/>
            </p:custDataLst>
          </p:nvPr>
        </p:nvSpPr>
        <p:spPr>
          <a:xfrm>
            <a:off x="224568" y="3200929"/>
            <a:ext cx="2661178" cy="139760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 smtClean="0">
                <a:solidFill>
                  <a:srgbClr val="FFFFFF"/>
                </a:solidFill>
              </a:rPr>
              <a:t>Строительство </a:t>
            </a:r>
            <a:r>
              <a:rPr lang="ru-RU" sz="1200" b="1" dirty="0">
                <a:solidFill>
                  <a:srgbClr val="FFFFFF"/>
                </a:solidFill>
              </a:rPr>
              <a:t>арендного, кредитного и коммерческого жилья</a:t>
            </a:r>
          </a:p>
        </p:txBody>
      </p:sp>
      <p:sp>
        <p:nvSpPr>
          <p:cNvPr id="57" name="TextBox 56"/>
          <p:cNvSpPr txBox="1"/>
          <p:nvPr>
            <p:custDataLst>
              <p:tags r:id="rId7"/>
            </p:custDataLst>
          </p:nvPr>
        </p:nvSpPr>
        <p:spPr>
          <a:xfrm>
            <a:off x="224568" y="4725537"/>
            <a:ext cx="2661178" cy="139760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 smtClean="0">
                <a:solidFill>
                  <a:srgbClr val="FFFFFF"/>
                </a:solidFill>
              </a:rPr>
              <a:t>Инфраструктура </a:t>
            </a:r>
            <a:r>
              <a:rPr lang="ru-RU" sz="1200" b="1" dirty="0">
                <a:solidFill>
                  <a:srgbClr val="FFFFFF"/>
                </a:solidFill>
              </a:rPr>
              <a:t>сферы образования</a:t>
            </a:r>
          </a:p>
        </p:txBody>
      </p:sp>
      <p:sp>
        <p:nvSpPr>
          <p:cNvPr id="62" name="TextBox 61"/>
          <p:cNvSpPr txBox="1"/>
          <p:nvPr>
            <p:custDataLst>
              <p:tags r:id="rId8"/>
            </p:custDataLst>
          </p:nvPr>
        </p:nvSpPr>
        <p:spPr>
          <a:xfrm>
            <a:off x="3034242" y="1364655"/>
            <a:ext cx="27881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/>
              <a:t>Приоритетная </a:t>
            </a:r>
            <a:r>
              <a:rPr lang="ru-RU" sz="1200" b="1" dirty="0" smtClean="0"/>
              <a:t>цель</a:t>
            </a:r>
            <a:endParaRPr lang="en-US" sz="1200" b="1" dirty="0"/>
          </a:p>
        </p:txBody>
      </p:sp>
      <p:sp>
        <p:nvSpPr>
          <p:cNvPr id="65" name="TextBox 64"/>
          <p:cNvSpPr txBox="1"/>
          <p:nvPr>
            <p:custDataLst>
              <p:tags r:id="rId9"/>
            </p:custDataLst>
          </p:nvPr>
        </p:nvSpPr>
        <p:spPr>
          <a:xfrm>
            <a:off x="3034242" y="3200929"/>
            <a:ext cx="2788179" cy="13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Обеспечение растущего спроса </a:t>
            </a:r>
            <a:r>
              <a:rPr lang="ru-RU" sz="1200" dirty="0"/>
              <a:t>населения в </a:t>
            </a:r>
            <a:r>
              <a:rPr lang="ru-RU" sz="1200" dirty="0" smtClean="0"/>
              <a:t>макрорегионах</a:t>
            </a:r>
            <a:endParaRPr lang="en-US" sz="1200" dirty="0"/>
          </a:p>
        </p:txBody>
      </p:sp>
      <p:sp>
        <p:nvSpPr>
          <p:cNvPr id="66" name="TextBox 65"/>
          <p:cNvSpPr txBox="1"/>
          <p:nvPr>
            <p:custDataLst>
              <p:tags r:id="rId10"/>
            </p:custDataLst>
          </p:nvPr>
        </p:nvSpPr>
        <p:spPr>
          <a:xfrm>
            <a:off x="3034242" y="4725537"/>
            <a:ext cx="2788179" cy="13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Ликвидация аварийных </a:t>
            </a:r>
            <a:r>
              <a:rPr lang="ru-RU" sz="1200" dirty="0"/>
              <a:t>школ и трехсменного обучения в регионах</a:t>
            </a:r>
            <a:endParaRPr lang="en-US" sz="1200" dirty="0"/>
          </a:p>
        </p:txBody>
      </p:sp>
      <p:sp>
        <p:nvSpPr>
          <p:cNvPr id="81" name="Rectangle 80"/>
          <p:cNvSpPr/>
          <p:nvPr>
            <p:custDataLst>
              <p:tags r:id="rId11"/>
            </p:custDataLst>
          </p:nvPr>
        </p:nvSpPr>
        <p:spPr>
          <a:xfrm>
            <a:off x="2907242" y="1056561"/>
            <a:ext cx="5957357" cy="519358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>
            <p:custDataLst>
              <p:tags r:id="rId12"/>
            </p:custDataLst>
          </p:nvPr>
        </p:nvCxnSpPr>
        <p:spPr>
          <a:xfrm>
            <a:off x="3034242" y="3137429"/>
            <a:ext cx="570335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>
            <p:custDataLst>
              <p:tags r:id="rId13"/>
            </p:custDataLst>
          </p:nvPr>
        </p:nvCxnSpPr>
        <p:spPr>
          <a:xfrm>
            <a:off x="3034242" y="4662037"/>
            <a:ext cx="570335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14"/>
            </p:custDataLst>
          </p:nvPr>
        </p:nvSpPr>
        <p:spPr>
          <a:xfrm>
            <a:off x="6091503" y="1364655"/>
            <a:ext cx="27881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>
                <a:solidFill>
                  <a:srgbClr val="000000"/>
                </a:solidFill>
              </a:rPr>
              <a:t>Инструменты </a:t>
            </a:r>
            <a:r>
              <a:rPr lang="ru-RU" sz="1200" b="1" dirty="0" smtClean="0">
                <a:solidFill>
                  <a:srgbClr val="000000"/>
                </a:solidFill>
              </a:rPr>
              <a:t>достижения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5"/>
            </p:custDataLst>
          </p:nvPr>
        </p:nvSpPr>
        <p:spPr>
          <a:xfrm>
            <a:off x="5949419" y="3200929"/>
            <a:ext cx="2788179" cy="13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/>
              <a:t>Госпрограммой предусмотрен ввод к 2020 году </a:t>
            </a:r>
            <a:r>
              <a:rPr lang="ru-RU" sz="1200" b="1" dirty="0"/>
              <a:t>4,5</a:t>
            </a:r>
            <a:r>
              <a:rPr lang="ru-RU" sz="1200" dirty="0"/>
              <a:t> млн. кв. м жилья (к 2020 году арендное – </a:t>
            </a:r>
            <a:r>
              <a:rPr lang="ru-RU" sz="1200" b="1" dirty="0"/>
              <a:t>1,7</a:t>
            </a:r>
            <a:r>
              <a:rPr lang="ru-RU" sz="1200" dirty="0"/>
              <a:t> млн. кв. м жилья, кредитное – </a:t>
            </a:r>
            <a:r>
              <a:rPr lang="ru-RU" sz="1200" b="1" dirty="0"/>
              <a:t>2</a:t>
            </a:r>
            <a:r>
              <a:rPr lang="ru-RU" sz="1200" dirty="0"/>
              <a:t> млн. кв. м жилья, коммерческое – </a:t>
            </a:r>
            <a:r>
              <a:rPr lang="ru-RU" sz="1200" b="1" dirty="0"/>
              <a:t>0,8</a:t>
            </a:r>
            <a:r>
              <a:rPr lang="ru-RU" sz="1200" dirty="0"/>
              <a:t> млн. кв. м жилья)</a:t>
            </a:r>
            <a:endParaRPr lang="en-US" sz="1200" dirty="0"/>
          </a:p>
        </p:txBody>
      </p:sp>
      <p:sp>
        <p:nvSpPr>
          <p:cNvPr id="14" name="TextBox 13"/>
          <p:cNvSpPr txBox="1"/>
          <p:nvPr>
            <p:custDataLst>
              <p:tags r:id="rId16"/>
            </p:custDataLst>
          </p:nvPr>
        </p:nvSpPr>
        <p:spPr>
          <a:xfrm>
            <a:off x="5949419" y="4725537"/>
            <a:ext cx="2788179" cy="13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Постройка и введение в </a:t>
            </a:r>
            <a:r>
              <a:rPr lang="ru-RU" sz="1200" dirty="0"/>
              <a:t>эксплуатацию </a:t>
            </a:r>
            <a:r>
              <a:rPr lang="ru-RU" sz="1200" dirty="0" smtClean="0"/>
              <a:t>новых общеобразовательных школ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27" name="Straight Connector 26"/>
          <p:cNvCxnSpPr/>
          <p:nvPr>
            <p:custDataLst>
              <p:tags r:id="rId17"/>
            </p:custDataLst>
          </p:nvPr>
        </p:nvCxnSpPr>
        <p:spPr>
          <a:xfrm>
            <a:off x="3034241" y="1612821"/>
            <a:ext cx="278817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8"/>
            </p:custDataLst>
          </p:nvPr>
        </p:nvCxnSpPr>
        <p:spPr>
          <a:xfrm>
            <a:off x="5949419" y="1612821"/>
            <a:ext cx="278817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>
            <p:custDataLst>
              <p:tags r:id="rId19"/>
            </p:custDataLst>
          </p:nvPr>
        </p:nvSpPr>
        <p:spPr>
          <a:xfrm>
            <a:off x="3034241" y="1668859"/>
            <a:ext cx="278817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1" dirty="0"/>
          </a:p>
        </p:txBody>
      </p:sp>
      <p:sp>
        <p:nvSpPr>
          <p:cNvPr id="4" name="TextBox 3"/>
          <p:cNvSpPr txBox="1"/>
          <p:nvPr>
            <p:custDataLst>
              <p:tags r:id="rId20"/>
            </p:custDataLst>
          </p:nvPr>
        </p:nvSpPr>
        <p:spPr>
          <a:xfrm>
            <a:off x="5949419" y="1668859"/>
            <a:ext cx="278817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1" dirty="0"/>
          </a:p>
        </p:txBody>
      </p:sp>
      <p:sp>
        <p:nvSpPr>
          <p:cNvPr id="30" name="TextBox 29"/>
          <p:cNvSpPr txBox="1"/>
          <p:nvPr>
            <p:custDataLst>
              <p:tags r:id="rId21"/>
            </p:custDataLst>
          </p:nvPr>
        </p:nvSpPr>
        <p:spPr>
          <a:xfrm>
            <a:off x="3034242" y="1676320"/>
            <a:ext cx="27881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Реконструкция и строительство сетей с наибольшими потерями и аварийностью</a:t>
            </a:r>
            <a:endParaRPr lang="en-US" sz="1200" dirty="0"/>
          </a:p>
        </p:txBody>
      </p:sp>
      <p:sp>
        <p:nvSpPr>
          <p:cNvPr id="31" name="TextBox 30"/>
          <p:cNvSpPr txBox="1"/>
          <p:nvPr>
            <p:custDataLst>
              <p:tags r:id="rId22"/>
            </p:custDataLst>
          </p:nvPr>
        </p:nvSpPr>
        <p:spPr>
          <a:xfrm>
            <a:off x="5949419" y="1676320"/>
            <a:ext cx="27881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/>
              <a:t>Планируется модернизировать порядка 1 тыс. км сетей теплоснабжения и около 6 тыс. км сетей водоснабжения и водоотведения с наибольшими потерями и аварийностью</a:t>
            </a:r>
          </a:p>
        </p:txBody>
      </p:sp>
      <p:sp>
        <p:nvSpPr>
          <p:cNvPr id="32" name="Rectangle 286"/>
          <p:cNvSpPr txBox="1">
            <a:spLocks noChangeArrowheads="1"/>
          </p:cNvSpPr>
          <p:nvPr/>
        </p:nvSpPr>
        <p:spPr bwMode="auto">
          <a:xfrm>
            <a:off x="132234" y="1600062"/>
            <a:ext cx="184666" cy="18466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b="1" kern="0" dirty="0" smtClean="0">
                <a:latin typeface="Arial" panose="020B0604020202020204" pitchFamily="34" charset="0"/>
              </a:rPr>
              <a:t>4</a:t>
            </a:r>
            <a:endParaRPr lang="en-US" sz="1200" b="1" kern="0" dirty="0">
              <a:latin typeface="Arial" panose="020B0604020202020204" pitchFamily="34" charset="0"/>
            </a:endParaRPr>
          </a:p>
        </p:txBody>
      </p:sp>
      <p:sp>
        <p:nvSpPr>
          <p:cNvPr id="33" name="Rectangle 286"/>
          <p:cNvSpPr txBox="1">
            <a:spLocks noChangeArrowheads="1"/>
          </p:cNvSpPr>
          <p:nvPr/>
        </p:nvSpPr>
        <p:spPr bwMode="auto">
          <a:xfrm>
            <a:off x="132234" y="3131068"/>
            <a:ext cx="184666" cy="18466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b="1" kern="0" dirty="0" smtClean="0">
                <a:latin typeface="Arial" panose="020B0604020202020204" pitchFamily="34" charset="0"/>
              </a:rPr>
              <a:t>5</a:t>
            </a:r>
            <a:endParaRPr lang="en-US" sz="1200" b="1" kern="0" dirty="0">
              <a:latin typeface="Arial" panose="020B0604020202020204" pitchFamily="34" charset="0"/>
            </a:endParaRPr>
          </a:p>
        </p:txBody>
      </p:sp>
      <p:sp>
        <p:nvSpPr>
          <p:cNvPr id="34" name="Rectangle 286"/>
          <p:cNvSpPr txBox="1">
            <a:spLocks noChangeArrowheads="1"/>
          </p:cNvSpPr>
          <p:nvPr/>
        </p:nvSpPr>
        <p:spPr bwMode="auto">
          <a:xfrm>
            <a:off x="132234" y="4661436"/>
            <a:ext cx="184666" cy="18466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b="1" kern="0" dirty="0" smtClean="0">
                <a:latin typeface="Arial" panose="020B0604020202020204" pitchFamily="34" charset="0"/>
              </a:rPr>
              <a:t>6</a:t>
            </a:r>
            <a:endParaRPr lang="en-US" sz="1200" b="1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04" name="think-cell Slide" r:id="rId20" imgW="359" imgH="358" progId="TCLayout.ActiveDocument.1">
                  <p:embed/>
                </p:oleObj>
              </mc:Choice>
              <mc:Fallback>
                <p:oleObj name="think-cell Slide" r:id="rId20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ru-RU" dirty="0"/>
              <a:t>Направления Госпрограммы "</a:t>
            </a:r>
            <a:r>
              <a:rPr lang="ru-RU" dirty="0" err="1"/>
              <a:t>Нұрлы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" </a:t>
            </a:r>
            <a:r>
              <a:rPr lang="en-US" dirty="0" smtClean="0"/>
              <a:t>(3/3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54" name="TextBox 53"/>
          <p:cNvSpPr txBox="1"/>
          <p:nvPr>
            <p:custDataLst>
              <p:tags r:id="rId4"/>
            </p:custDataLst>
          </p:nvPr>
        </p:nvSpPr>
        <p:spPr>
          <a:xfrm>
            <a:off x="224567" y="1183561"/>
            <a:ext cx="2661177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E1E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/>
              <a:t>Направления поддержки в рамках Госпрограммы "</a:t>
            </a:r>
            <a:r>
              <a:rPr lang="ru-RU" sz="1200" b="1" dirty="0" err="1"/>
              <a:t>Нұрлы</a:t>
            </a:r>
            <a:r>
              <a:rPr lang="ru-RU" sz="1200" b="1" dirty="0"/>
              <a:t> </a:t>
            </a:r>
            <a:r>
              <a:rPr lang="ru-RU" sz="1200" b="1" dirty="0" err="1"/>
              <a:t>жол</a:t>
            </a:r>
            <a:r>
              <a:rPr lang="ru-RU" sz="1200" b="1" dirty="0" smtClean="0"/>
              <a:t>"</a:t>
            </a:r>
            <a:endParaRPr lang="ru-RU" sz="1200" b="1" dirty="0"/>
          </a:p>
        </p:txBody>
      </p:sp>
      <p:sp>
        <p:nvSpPr>
          <p:cNvPr id="55" name="TextBox 54"/>
          <p:cNvSpPr txBox="1"/>
          <p:nvPr>
            <p:custDataLst>
              <p:tags r:id="rId5"/>
            </p:custDataLst>
          </p:nvPr>
        </p:nvSpPr>
        <p:spPr>
          <a:xfrm>
            <a:off x="224568" y="1676321"/>
            <a:ext cx="2661178" cy="262390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 smtClean="0">
                <a:solidFill>
                  <a:srgbClr val="FFFFFF"/>
                </a:solidFill>
              </a:rPr>
              <a:t>Поддержка предпринимательства </a:t>
            </a:r>
            <a:r>
              <a:rPr lang="ru-RU" sz="1200" b="1" dirty="0">
                <a:solidFill>
                  <a:srgbClr val="FFFFFF"/>
                </a:solidFill>
              </a:rPr>
              <a:t>и строительство инфраструктуры</a:t>
            </a:r>
          </a:p>
        </p:txBody>
      </p:sp>
      <p:sp>
        <p:nvSpPr>
          <p:cNvPr id="56" name="TextBox 55"/>
          <p:cNvSpPr txBox="1"/>
          <p:nvPr>
            <p:custDataLst>
              <p:tags r:id="rId6"/>
            </p:custDataLst>
          </p:nvPr>
        </p:nvSpPr>
        <p:spPr>
          <a:xfrm>
            <a:off x="224568" y="4427229"/>
            <a:ext cx="2661178" cy="1695916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 smtClean="0">
                <a:solidFill>
                  <a:srgbClr val="FFFFFF"/>
                </a:solidFill>
              </a:rPr>
              <a:t>Поддержка отдельных отраслей экономики и экспорта</a:t>
            </a:r>
            <a:endParaRPr lang="ru-RU" sz="1200" b="1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>
            <p:custDataLst>
              <p:tags r:id="rId7"/>
            </p:custDataLst>
          </p:nvPr>
        </p:nvSpPr>
        <p:spPr>
          <a:xfrm>
            <a:off x="3034242" y="4427229"/>
            <a:ext cx="2788179" cy="169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Сохранение </a:t>
            </a:r>
            <a:r>
              <a:rPr lang="ru-RU" sz="1200" dirty="0"/>
              <a:t>текущих объемов производства, существующих рабочих </a:t>
            </a:r>
            <a:r>
              <a:rPr lang="ru-RU" sz="1200" dirty="0" smtClean="0"/>
              <a:t>мест, а также создание </a:t>
            </a:r>
            <a:r>
              <a:rPr lang="ru-RU" sz="1200" dirty="0"/>
              <a:t>новых в условиях ухудшения конъюнктуры на внешних рынках</a:t>
            </a:r>
            <a:endParaRPr lang="en-US" sz="1200" dirty="0"/>
          </a:p>
        </p:txBody>
      </p:sp>
      <p:sp>
        <p:nvSpPr>
          <p:cNvPr id="81" name="Rectangle 80"/>
          <p:cNvSpPr/>
          <p:nvPr>
            <p:custDataLst>
              <p:tags r:id="rId8"/>
            </p:custDataLst>
          </p:nvPr>
        </p:nvSpPr>
        <p:spPr>
          <a:xfrm>
            <a:off x="2907241" y="1056561"/>
            <a:ext cx="5957357" cy="519358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>
            <p:custDataLst>
              <p:tags r:id="rId9"/>
            </p:custDataLst>
          </p:nvPr>
        </p:nvCxnSpPr>
        <p:spPr>
          <a:xfrm>
            <a:off x="3034241" y="4363729"/>
            <a:ext cx="570335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949419" y="4427229"/>
            <a:ext cx="2788179" cy="169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 smtClean="0"/>
              <a:t>Поддержка </a:t>
            </a:r>
            <a:r>
              <a:rPr lang="ru-RU" sz="1200" dirty="0"/>
              <a:t>отраслей экономики: машиностроение, вагоностроение, поддержка АПК, другие сектора обрабатывающей </a:t>
            </a:r>
            <a:r>
              <a:rPr lang="ru-RU" sz="1200" dirty="0" smtClean="0"/>
              <a:t>промышленности</a:t>
            </a:r>
          </a:p>
          <a:p>
            <a:pPr lvl="1"/>
            <a:r>
              <a:rPr lang="ru-RU" sz="1200" dirty="0" smtClean="0"/>
              <a:t>Предусмотрены </a:t>
            </a:r>
            <a:r>
              <a:rPr lang="ru-RU" sz="1200" dirty="0"/>
              <a:t>финансовые ресурсы для поддержки экспорта</a:t>
            </a:r>
            <a:endParaRPr lang="en-US" sz="1200" dirty="0"/>
          </a:p>
        </p:txBody>
      </p:sp>
      <p:cxnSp>
        <p:nvCxnSpPr>
          <p:cNvPr id="27" name="Straight Connector 26"/>
          <p:cNvCxnSpPr/>
          <p:nvPr>
            <p:custDataLst>
              <p:tags r:id="rId11"/>
            </p:custDataLst>
          </p:nvPr>
        </p:nvCxnSpPr>
        <p:spPr>
          <a:xfrm>
            <a:off x="3034241" y="1612821"/>
            <a:ext cx="278817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>
            <p:custDataLst>
              <p:tags r:id="rId12"/>
            </p:custDataLst>
          </p:nvPr>
        </p:nvCxnSpPr>
        <p:spPr>
          <a:xfrm>
            <a:off x="5949419" y="1612821"/>
            <a:ext cx="278817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>
            <p:custDataLst>
              <p:tags r:id="rId13"/>
            </p:custDataLst>
          </p:nvPr>
        </p:nvSpPr>
        <p:spPr>
          <a:xfrm>
            <a:off x="3034241" y="1183560"/>
            <a:ext cx="278817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1" dirty="0"/>
          </a:p>
        </p:txBody>
      </p:sp>
      <p:sp>
        <p:nvSpPr>
          <p:cNvPr id="4" name="TextBox 3"/>
          <p:cNvSpPr txBox="1"/>
          <p:nvPr>
            <p:custDataLst>
              <p:tags r:id="rId14"/>
            </p:custDataLst>
          </p:nvPr>
        </p:nvSpPr>
        <p:spPr>
          <a:xfrm>
            <a:off x="5949419" y="1183560"/>
            <a:ext cx="278817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b="1" dirty="0"/>
          </a:p>
        </p:txBody>
      </p:sp>
      <p:sp>
        <p:nvSpPr>
          <p:cNvPr id="64" name="TextBox 63"/>
          <p:cNvSpPr txBox="1"/>
          <p:nvPr>
            <p:custDataLst>
              <p:tags r:id="rId15"/>
            </p:custDataLst>
          </p:nvPr>
        </p:nvSpPr>
        <p:spPr>
          <a:xfrm>
            <a:off x="3034242" y="1676320"/>
            <a:ext cx="27881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/>
              <a:t>Льготное кредитование субъектов </a:t>
            </a:r>
            <a:r>
              <a:rPr lang="ru-RU" sz="1200" dirty="0" err="1"/>
              <a:t>МСБ</a:t>
            </a:r>
            <a:r>
              <a:rPr lang="ru-RU" sz="1200" dirty="0"/>
              <a:t> и крупного предпринимательства в обрабатывающей промышленности</a:t>
            </a:r>
            <a:endParaRPr lang="en-US" sz="1200" dirty="0"/>
          </a:p>
        </p:txBody>
      </p:sp>
      <p:sp>
        <p:nvSpPr>
          <p:cNvPr id="71" name="TextBox 70"/>
          <p:cNvSpPr txBox="1"/>
          <p:nvPr>
            <p:custDataLst>
              <p:tags r:id="rId16"/>
            </p:custDataLst>
          </p:nvPr>
        </p:nvSpPr>
        <p:spPr>
          <a:xfrm>
            <a:off x="5949419" y="1676320"/>
            <a:ext cx="27881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200" dirty="0"/>
              <a:t>Реализация инвестиционных проектов, пополнение оборотных средств и рефинансирование ранее выданных займов</a:t>
            </a:r>
          </a:p>
          <a:p>
            <a:pPr lvl="1"/>
            <a:r>
              <a:rPr lang="ru-RU" sz="1200" dirty="0"/>
              <a:t>За годы реализации Госпрограммы общий объем продукции, произведенной субъектами предпринимательства к 2020 года составит </a:t>
            </a:r>
            <a:r>
              <a:rPr lang="ru-RU" sz="1200" b="1" dirty="0"/>
              <a:t>1,5</a:t>
            </a:r>
            <a:r>
              <a:rPr lang="ru-RU" sz="1200" dirty="0"/>
              <a:t> трлн. тенге</a:t>
            </a:r>
          </a:p>
        </p:txBody>
      </p:sp>
      <p:sp>
        <p:nvSpPr>
          <p:cNvPr id="72" name="Rectangle 286"/>
          <p:cNvSpPr txBox="1">
            <a:spLocks noChangeArrowheads="1"/>
          </p:cNvSpPr>
          <p:nvPr/>
        </p:nvSpPr>
        <p:spPr bwMode="auto">
          <a:xfrm>
            <a:off x="132234" y="1600062"/>
            <a:ext cx="184666" cy="18466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b="1" kern="0" dirty="0">
                <a:latin typeface="Arial" panose="020B0604020202020204" pitchFamily="34" charset="0"/>
              </a:rPr>
              <a:t>7</a:t>
            </a:r>
            <a:endParaRPr lang="en-US" sz="1200" b="1" kern="0" dirty="0"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>
            <p:custDataLst>
              <p:tags r:id="rId17"/>
            </p:custDataLst>
          </p:nvPr>
        </p:nvSpPr>
        <p:spPr>
          <a:xfrm>
            <a:off x="3089591" y="1224662"/>
            <a:ext cx="27881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/>
              <a:t>Приоритетная </a:t>
            </a:r>
            <a:r>
              <a:rPr lang="ru-RU" sz="1200" b="1" dirty="0" smtClean="0"/>
              <a:t>цель</a:t>
            </a:r>
            <a:endParaRPr lang="en-US" sz="1200" b="1" dirty="0"/>
          </a:p>
        </p:txBody>
      </p:sp>
      <p:sp>
        <p:nvSpPr>
          <p:cNvPr id="32" name="TextBox 31"/>
          <p:cNvSpPr txBox="1"/>
          <p:nvPr>
            <p:custDataLst>
              <p:tags r:id="rId18"/>
            </p:custDataLst>
          </p:nvPr>
        </p:nvSpPr>
        <p:spPr>
          <a:xfrm>
            <a:off x="6004769" y="1224662"/>
            <a:ext cx="278817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200" b="1" dirty="0">
                <a:solidFill>
                  <a:srgbClr val="000000"/>
                </a:solidFill>
              </a:rPr>
              <a:t>Инструменты </a:t>
            </a:r>
            <a:r>
              <a:rPr lang="ru-RU" sz="1200" b="1" dirty="0" smtClean="0">
                <a:solidFill>
                  <a:srgbClr val="000000"/>
                </a:solidFill>
              </a:rPr>
              <a:t>достижения</a:t>
            </a:r>
            <a:endParaRPr lang="en-US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83052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48" name="think-cell Slide" r:id="rId11" imgW="530" imgH="528" progId="TCLayout.ActiveDocument.1">
                  <p:embed/>
                </p:oleObj>
              </mc:Choice>
              <mc:Fallback>
                <p:oleObj name="think-cell Slide" r:id="rId11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ru-RU" dirty="0" smtClean="0"/>
              <a:t>Средства для </a:t>
            </a:r>
            <a:r>
              <a:rPr lang="ru-RU" dirty="0"/>
              <a:t>реализации проектов </a:t>
            </a:r>
            <a:r>
              <a:rPr lang="ru-RU" dirty="0" smtClean="0"/>
              <a:t>"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"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73037" y="972899"/>
            <a:ext cx="8432012" cy="5225677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173037" y="972899"/>
            <a:ext cx="8432011" cy="69546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400" b="1" dirty="0" smtClean="0">
                <a:solidFill>
                  <a:schemeClr val="accent2"/>
                </a:solidFill>
              </a:rPr>
              <a:t>Финансирование </a:t>
            </a:r>
            <a:r>
              <a:rPr lang="ru-RU" sz="1400" b="1" dirty="0">
                <a:solidFill>
                  <a:schemeClr val="accent2"/>
                </a:solidFill>
              </a:rPr>
              <a:t>реализации проектов </a:t>
            </a:r>
            <a:r>
              <a:rPr lang="en-US" sz="1400" b="1" dirty="0" smtClean="0">
                <a:solidFill>
                  <a:schemeClr val="accent2"/>
                </a:solidFill>
              </a:rPr>
              <a:t>“</a:t>
            </a:r>
            <a:r>
              <a:rPr lang="ru-RU" sz="1400" b="1" dirty="0" err="1" smtClean="0">
                <a:solidFill>
                  <a:schemeClr val="accent2"/>
                </a:solidFill>
              </a:rPr>
              <a:t>Нұрлы</a:t>
            </a:r>
            <a:r>
              <a:rPr lang="ru-RU" sz="1400" b="1" dirty="0" smtClean="0">
                <a:solidFill>
                  <a:schemeClr val="accent2"/>
                </a:solidFill>
              </a:rPr>
              <a:t> </a:t>
            </a:r>
            <a:r>
              <a:rPr lang="ru-RU" sz="1400" b="1" dirty="0" err="1" smtClean="0">
                <a:solidFill>
                  <a:schemeClr val="accent2"/>
                </a:solidFill>
              </a:rPr>
              <a:t>жол</a:t>
            </a:r>
            <a:r>
              <a:rPr lang="en-US" sz="1400" b="1" dirty="0" smtClean="0">
                <a:solidFill>
                  <a:schemeClr val="accent2"/>
                </a:solidFill>
              </a:rPr>
              <a:t>”</a:t>
            </a:r>
            <a:r>
              <a:rPr lang="ru-RU" sz="1400" b="1" dirty="0" smtClean="0">
                <a:solidFill>
                  <a:schemeClr val="accent2"/>
                </a:solidFill>
              </a:rPr>
              <a:t>,</a:t>
            </a:r>
          </a:p>
          <a:p>
            <a:pPr>
              <a:spcBef>
                <a:spcPct val="25000"/>
              </a:spcBef>
            </a:pPr>
            <a:r>
              <a:rPr lang="ru-RU" sz="1400" dirty="0" smtClean="0">
                <a:solidFill>
                  <a:schemeClr val="accent6"/>
                </a:solidFill>
              </a:rPr>
              <a:t>Млрд. долларов США</a:t>
            </a:r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89491544"/>
              </p:ext>
            </p:extLst>
          </p:nvPr>
        </p:nvGraphicFramePr>
        <p:xfrm>
          <a:off x="1066800" y="1828800"/>
          <a:ext cx="3025206" cy="370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49" name="Chart" r:id="rId13" imgW="3025206" imgH="3703320" progId="MSGraph.Chart.8">
                  <p:embed followColorScheme="full"/>
                </p:oleObj>
              </mc:Choice>
              <mc:Fallback>
                <p:oleObj name="Chart" r:id="rId13" imgW="3025206" imgH="37033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66800" y="1828800"/>
                        <a:ext cx="3025206" cy="3703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>
            <p:custDataLst>
              <p:tags r:id="rId5"/>
            </p:custDataLst>
          </p:nvPr>
        </p:nvCxnSpPr>
        <p:spPr bwMode="gray">
          <a:xfrm flipV="1">
            <a:off x="1474788" y="2022475"/>
            <a:ext cx="79375" cy="125413"/>
          </a:xfrm>
          <a:prstGeom prst="line">
            <a:avLst/>
          </a:prstGeom>
          <a:ln w="317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468563" y="1697038"/>
            <a:ext cx="241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DC4B1C3-5C72-49B5-97CC-F853B3E3869E}" type="datetime'''1''''''''8'''">
              <a:rPr lang="en-US" altLang="en-US" sz="1400">
                <a:sym typeface="+mn-lt"/>
              </a:rPr>
              <a:pPr algn="ctr"/>
              <a:t>18</a:t>
            </a:fld>
            <a:endParaRPr lang="en-US" sz="1400" noProof="0" dirty="0">
              <a:sym typeface="+mn-lt"/>
            </a:endParaRPr>
          </a:p>
        </p:txBody>
      </p:sp>
      <p:sp>
        <p:nvSpPr>
          <p:cNvPr id="21" name="Rectangle 20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336550" y="4457700"/>
            <a:ext cx="996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Гос. бюджет</a:t>
            </a:r>
            <a:endParaRPr lang="en-US" sz="1400" noProof="0" dirty="0">
              <a:sym typeface="+mn-lt"/>
            </a:endParaRPr>
          </a:p>
        </p:txBody>
      </p:sp>
      <p:sp>
        <p:nvSpPr>
          <p:cNvPr id="20" name="Rectangle 1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336550" y="2792413"/>
            <a:ext cx="1025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Займы МФО</a:t>
            </a:r>
            <a:endParaRPr lang="en-US" sz="1400" noProof="0" dirty="0">
              <a:sym typeface="+mn-lt"/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336550" y="1935162"/>
            <a:ext cx="11128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Собственные</a:t>
            </a:r>
          </a:p>
          <a:p>
            <a:r>
              <a:rPr lang="ru-RU" sz="1400" noProof="0" dirty="0" smtClean="0">
                <a:sym typeface="+mn-lt"/>
              </a:rPr>
              <a:t>средства</a:t>
            </a:r>
            <a:endParaRPr lang="en-US" sz="1400" noProof="0" dirty="0">
              <a:sym typeface="+mn-lt"/>
            </a:endParaRPr>
          </a:p>
        </p:txBody>
      </p:sp>
      <p:sp>
        <p:nvSpPr>
          <p:cNvPr id="82" name="Rectangular Callout 81"/>
          <p:cNvSpPr>
            <a:spLocks/>
          </p:cNvSpPr>
          <p:nvPr/>
        </p:nvSpPr>
        <p:spPr>
          <a:xfrm>
            <a:off x="4389414" y="4480347"/>
            <a:ext cx="3400573" cy="861261"/>
          </a:xfrm>
          <a:prstGeom prst="wedgeRectCallout">
            <a:avLst>
              <a:gd name="adj1" fmla="val -619"/>
              <a:gd name="adj2" fmla="val 2361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t" anchorCtr="0"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По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поручению </a:t>
            </a:r>
            <a:r>
              <a:rPr lang="ru-RU" sz="1400" dirty="0">
                <a:solidFill>
                  <a:schemeClr val="tx1"/>
                </a:solidFill>
              </a:rPr>
              <a:t>Главы государства в 2015-2017 годы выделяется по </a:t>
            </a:r>
            <a:r>
              <a:rPr lang="ru-RU" sz="1400" b="1" dirty="0">
                <a:solidFill>
                  <a:schemeClr val="accent2"/>
                </a:solidFill>
              </a:rPr>
              <a:t>3 млрд. долларов США ежегодно</a:t>
            </a:r>
          </a:p>
        </p:txBody>
      </p:sp>
      <p:sp>
        <p:nvSpPr>
          <p:cNvPr id="85" name="Rectangular Callout 84"/>
          <p:cNvSpPr>
            <a:spLocks/>
          </p:cNvSpPr>
          <p:nvPr/>
        </p:nvSpPr>
        <p:spPr>
          <a:xfrm>
            <a:off x="4389414" y="2995833"/>
            <a:ext cx="3400573" cy="1145343"/>
          </a:xfrm>
          <a:prstGeom prst="wedgeRectCallout">
            <a:avLst>
              <a:gd name="adj1" fmla="val -619"/>
              <a:gd name="adj2" fmla="val 2361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t" anchorCtr="0"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Предусмотрено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привлечение </a:t>
            </a:r>
            <a:r>
              <a:rPr lang="ru-RU" sz="1400" dirty="0">
                <a:solidFill>
                  <a:schemeClr val="tx1"/>
                </a:solidFill>
              </a:rPr>
              <a:t>заемных средств международных финансовых институтов в размере </a:t>
            </a:r>
            <a:r>
              <a:rPr lang="ru-RU" sz="1400" b="1" dirty="0" smtClean="0">
                <a:solidFill>
                  <a:schemeClr val="accent2"/>
                </a:solidFill>
              </a:rPr>
              <a:t>8,1 </a:t>
            </a:r>
            <a:r>
              <a:rPr lang="ru-RU" sz="1400" b="1" dirty="0">
                <a:solidFill>
                  <a:schemeClr val="accent2"/>
                </a:solidFill>
              </a:rPr>
              <a:t>млрд. долларов США </a:t>
            </a:r>
          </a:p>
        </p:txBody>
      </p:sp>
      <p:sp>
        <p:nvSpPr>
          <p:cNvPr id="92" name="Rectangular Callout 91"/>
          <p:cNvSpPr>
            <a:spLocks/>
          </p:cNvSpPr>
          <p:nvPr/>
        </p:nvSpPr>
        <p:spPr>
          <a:xfrm>
            <a:off x="4389414" y="1822677"/>
            <a:ext cx="3400573" cy="946899"/>
          </a:xfrm>
          <a:prstGeom prst="wedgeRectCallout">
            <a:avLst>
              <a:gd name="adj1" fmla="val -619"/>
              <a:gd name="adj2" fmla="val 2361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t" anchorCtr="0"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Предусмотрено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привлечение </a:t>
            </a:r>
            <a:r>
              <a:rPr lang="ru-RU" sz="1400" dirty="0" smtClean="0">
                <a:solidFill>
                  <a:schemeClr val="tx1"/>
                </a:solidFill>
              </a:rPr>
              <a:t>собственных </a:t>
            </a:r>
            <a:r>
              <a:rPr lang="ru-RU" sz="1400" dirty="0">
                <a:solidFill>
                  <a:schemeClr val="tx1"/>
                </a:solidFill>
              </a:rPr>
              <a:t>средств национальных компаний и институтов развития в </a:t>
            </a:r>
            <a:r>
              <a:rPr lang="ru-RU" sz="1400" dirty="0" smtClean="0">
                <a:solidFill>
                  <a:schemeClr val="tx1"/>
                </a:solidFill>
              </a:rPr>
              <a:t>размере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accent2"/>
                </a:solidFill>
              </a:rPr>
              <a:t>254 </a:t>
            </a:r>
            <a:r>
              <a:rPr lang="ru-RU" sz="1400" b="1" dirty="0">
                <a:solidFill>
                  <a:schemeClr val="accent2"/>
                </a:solidFill>
              </a:rPr>
              <a:t>млрд. тенге</a:t>
            </a:r>
          </a:p>
        </p:txBody>
      </p:sp>
      <p:sp>
        <p:nvSpPr>
          <p:cNvPr id="93" name="Rectangular Callout 92"/>
          <p:cNvSpPr>
            <a:spLocks/>
          </p:cNvSpPr>
          <p:nvPr/>
        </p:nvSpPr>
        <p:spPr>
          <a:xfrm>
            <a:off x="520916" y="5596622"/>
            <a:ext cx="7670356" cy="575108"/>
          </a:xfrm>
          <a:prstGeom prst="wedgeRectCallout">
            <a:avLst>
              <a:gd name="adj1" fmla="val -619"/>
              <a:gd name="adj2" fmla="val 23617"/>
            </a:avLst>
          </a:prstGeom>
          <a:solidFill>
            <a:schemeClr val="accent2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t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ru-RU" sz="1400" b="1" dirty="0" smtClean="0">
                <a:solidFill>
                  <a:schemeClr val="bg1"/>
                </a:solidFill>
              </a:rPr>
              <a:t>Общий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объем </a:t>
            </a:r>
            <a:r>
              <a:rPr lang="ru-RU" sz="1400" b="1" dirty="0">
                <a:solidFill>
                  <a:schemeClr val="bg1"/>
                </a:solidFill>
              </a:rPr>
              <a:t>финансирования, предусмотренных для реализации Госпрограммы составляет порядка </a:t>
            </a:r>
            <a:r>
              <a:rPr lang="ru-RU" sz="1400" b="1" dirty="0" smtClean="0">
                <a:solidFill>
                  <a:schemeClr val="bg1"/>
                </a:solidFill>
              </a:rPr>
              <a:t>18 </a:t>
            </a:r>
            <a:r>
              <a:rPr lang="ru-RU" sz="1400" b="1" dirty="0">
                <a:solidFill>
                  <a:schemeClr val="bg1"/>
                </a:solidFill>
              </a:rPr>
              <a:t>млрд. долларов США в течение 5 лет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3653547" y="2022475"/>
            <a:ext cx="720957" cy="0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653547" y="3200644"/>
            <a:ext cx="720957" cy="0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653547" y="4626707"/>
            <a:ext cx="720957" cy="0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60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74" name="think-cell Slide" r:id="rId17" imgW="359" imgH="358" progId="TCLayout.ActiveDocument.1">
                  <p:embed/>
                </p:oleObj>
              </mc:Choice>
              <mc:Fallback>
                <p:oleObj name="think-cell Slide" r:id="rId17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12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"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": </a:t>
            </a:r>
            <a:r>
              <a:rPr lang="ru-RU" dirty="0"/>
              <a:t>Развитие транспортно-логистической </a:t>
            </a:r>
            <a:r>
              <a:rPr lang="ru-RU" dirty="0" smtClean="0"/>
              <a:t>и индустриальной инфраструктуры</a:t>
            </a:r>
            <a:r>
              <a:rPr lang="en-US" dirty="0" smtClean="0"/>
              <a:t> (1/2)</a:t>
            </a:r>
            <a:endParaRPr lang="ru-RU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71452" y="1385888"/>
            <a:ext cx="4275136" cy="4790854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err="1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71451" y="1043395"/>
            <a:ext cx="4275138" cy="576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200" b="1" dirty="0" smtClean="0">
                <a:solidFill>
                  <a:schemeClr val="accent2"/>
                </a:solidFill>
              </a:rPr>
              <a:t>Финансирование для реализации автодорожных проектов, </a:t>
            </a:r>
            <a:r>
              <a:rPr lang="ru-RU" sz="1200" dirty="0" smtClean="0">
                <a:solidFill>
                  <a:schemeClr val="accent6"/>
                </a:solidFill>
              </a:rPr>
              <a:t>Млрд. тенге</a:t>
            </a:r>
            <a:endParaRPr lang="ru-RU" sz="1200" dirty="0">
              <a:solidFill>
                <a:schemeClr val="accent6"/>
              </a:solidFill>
            </a:endParaRPr>
          </a:p>
        </p:txBody>
      </p:sp>
      <p:graphicFrame>
        <p:nvGraphicFramePr>
          <p:cNvPr id="35" name="Object 34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355600" y="2438400"/>
          <a:ext cx="1981134" cy="283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75" name="Chart" r:id="rId19" imgW="1981465" imgH="2834464" progId="MSGraph.Chart.8">
                  <p:embed followColorScheme="full"/>
                </p:oleObj>
              </mc:Choice>
              <mc:Fallback>
                <p:oleObj name="Chart" r:id="rId19" imgW="1981465" imgH="283446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5600" y="2438400"/>
                        <a:ext cx="1981134" cy="2838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711200" y="5270500"/>
            <a:ext cx="1270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200" dirty="0" smtClean="0">
                <a:sym typeface="+mn-lt"/>
              </a:rPr>
              <a:t>Суммарный объем </a:t>
            </a:r>
            <a:r>
              <a:rPr lang="ru-RU" sz="1200" noProof="0" dirty="0" smtClean="0">
                <a:sym typeface="+mn-lt"/>
              </a:rPr>
              <a:t>поддержки</a:t>
            </a:r>
            <a:endParaRPr lang="en-US" sz="1200" noProof="0" dirty="0">
              <a:sym typeface="+mn-lt"/>
            </a:endParaRPr>
          </a:p>
        </p:txBody>
      </p:sp>
      <p:sp>
        <p:nvSpPr>
          <p:cNvPr id="44" name="Rectangle 4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1138238" y="2344738"/>
            <a:ext cx="417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altLang="en-US" sz="1200" dirty="0" smtClean="0"/>
              <a:t>329,3</a:t>
            </a:r>
            <a:endParaRPr lang="en-GB" sz="1200" noProof="0" dirty="0">
              <a:sym typeface="+mn-lt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1138238" y="4487863"/>
            <a:ext cx="417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82A39AB-B3EE-4D93-A267-09F9CE5F556A}" type="datetime'''1''''''''''''''''5''''1,''''''''''''''''''''''3'''''''''">
              <a:rPr lang="en-GB" altLang="en-US" sz="1200"/>
              <a:pPr/>
              <a:t>151,3</a:t>
            </a:fld>
            <a:endParaRPr lang="en-GB" sz="1200" noProof="0" dirty="0">
              <a:sym typeface="+mn-lt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1138238" y="3173413"/>
            <a:ext cx="417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C604BCC-7EAC-4D7B-BF66-4726EE8383BC}" type="datetime'''''''''''''1''''78'''''',''''''''0'''''''''''''">
              <a:rPr lang="en-GB" altLang="en-US" sz="1200"/>
              <a:pPr/>
              <a:t>178,0</a:t>
            </a:fld>
            <a:endParaRPr lang="en-GB" sz="1200" noProof="0" dirty="0">
              <a:sym typeface="+mn-lt"/>
            </a:endParaRPr>
          </a:p>
        </p:txBody>
      </p:sp>
      <p:sp>
        <p:nvSpPr>
          <p:cNvPr id="15" name="Rectangle 14"/>
          <p:cNvSpPr/>
          <p:nvPr>
            <p:custDataLst>
              <p:tags r:id="rId9"/>
            </p:custDataLst>
          </p:nvPr>
        </p:nvSpPr>
        <p:spPr bwMode="auto">
          <a:xfrm>
            <a:off x="2493963" y="1825625"/>
            <a:ext cx="165100" cy="165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>
            <p:custDataLst>
              <p:tags r:id="rId10"/>
            </p:custDataLst>
          </p:nvPr>
        </p:nvSpPr>
        <p:spPr bwMode="auto">
          <a:xfrm>
            <a:off x="3300413" y="1825625"/>
            <a:ext cx="165100" cy="16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3567113" y="1824038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021F81C-B317-4A04-A888-80CC0E8CA588}" type="datetime'''''''''''2''''0''''1''6'''''''''''''''''''''''''''''''''''">
              <a:rPr lang="en-GB" altLang="en-US" sz="1200"/>
              <a:pPr/>
              <a:t>2016</a:t>
            </a:fld>
            <a:endParaRPr lang="en-GB" sz="1200" noProof="0" dirty="0">
              <a:sym typeface="+mn-lt"/>
            </a:endParaRPr>
          </a:p>
        </p:txBody>
      </p:sp>
      <p:sp>
        <p:nvSpPr>
          <p:cNvPr id="59" name="Rectangle 58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2760663" y="1824038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07D05D0-841A-4D06-A7FE-31A48ED133C4}" type="datetime'''''''2''''''''''0''''''''''''''''''''''''''1''5'">
              <a:rPr lang="en-GB" altLang="en-US" sz="1200"/>
              <a:pPr/>
              <a:t>2015</a:t>
            </a:fld>
            <a:endParaRPr lang="en-GB" sz="1200" noProof="0" dirty="0">
              <a:sym typeface="+mn-lt"/>
            </a:endParaRPr>
          </a:p>
        </p:txBody>
      </p:sp>
      <p:sp>
        <p:nvSpPr>
          <p:cNvPr id="54" name="Rectangular Callout 53"/>
          <p:cNvSpPr>
            <a:spLocks/>
          </p:cNvSpPr>
          <p:nvPr/>
        </p:nvSpPr>
        <p:spPr>
          <a:xfrm>
            <a:off x="2381531" y="3410354"/>
            <a:ext cx="1752323" cy="1795942"/>
          </a:xfrm>
          <a:prstGeom prst="wedgeRectCallout">
            <a:avLst>
              <a:gd name="adj1" fmla="val -619"/>
              <a:gd name="adj2" fmla="val 2361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t" anchorCtr="0"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Для продолжения реализации основных автодорожных проектов в 2017 году планируется дополнительно направить средства </a:t>
            </a:r>
            <a:r>
              <a:rPr lang="ru-RU" sz="1200" dirty="0" err="1">
                <a:solidFill>
                  <a:schemeClr val="tx1"/>
                </a:solidFill>
              </a:rPr>
              <a:t>Нацфонда</a:t>
            </a:r>
            <a:r>
              <a:rPr lang="ru-RU" sz="1200" dirty="0">
                <a:solidFill>
                  <a:schemeClr val="tx1"/>
                </a:solidFill>
              </a:rPr>
              <a:t> в размере </a:t>
            </a:r>
            <a:r>
              <a:rPr lang="ru-RU" sz="1200" b="1" dirty="0">
                <a:solidFill>
                  <a:schemeClr val="accent2"/>
                </a:solidFill>
              </a:rPr>
              <a:t>143,5 </a:t>
            </a:r>
            <a:r>
              <a:rPr lang="ru-RU" sz="1200" b="1" dirty="0" err="1">
                <a:solidFill>
                  <a:schemeClr val="accent2"/>
                </a:solidFill>
              </a:rPr>
              <a:t>млрд.тенге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63" name="Rectangle 62"/>
          <p:cNvSpPr>
            <a:spLocks/>
          </p:cNvSpPr>
          <p:nvPr/>
        </p:nvSpPr>
        <p:spPr>
          <a:xfrm>
            <a:off x="4514853" y="1385888"/>
            <a:ext cx="4275135" cy="4790854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err="1" smtClean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4514852" y="1043395"/>
            <a:ext cx="4275137" cy="576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200" b="1" dirty="0" smtClean="0">
                <a:solidFill>
                  <a:schemeClr val="accent2"/>
                </a:solidFill>
              </a:rPr>
              <a:t>Охват дорожно-строительных работ</a:t>
            </a:r>
            <a:endParaRPr lang="ru-RU" sz="1200" dirty="0" smtClean="0">
              <a:solidFill>
                <a:schemeClr val="accent6"/>
              </a:solidFill>
            </a:endParaRPr>
          </a:p>
          <a:p>
            <a:pPr>
              <a:spcBef>
                <a:spcPct val="25000"/>
              </a:spcBef>
            </a:pPr>
            <a:r>
              <a:rPr lang="ru-RU" sz="1200" dirty="0" smtClean="0">
                <a:solidFill>
                  <a:schemeClr val="accent6"/>
                </a:solidFill>
              </a:rPr>
              <a:t>Км автодорог</a:t>
            </a:r>
            <a:endParaRPr lang="ru-RU" sz="1200" dirty="0">
              <a:solidFill>
                <a:schemeClr val="accent6"/>
              </a:solidFill>
            </a:endParaRPr>
          </a:p>
        </p:txBody>
      </p:sp>
      <p:graphicFrame>
        <p:nvGraphicFramePr>
          <p:cNvPr id="3" name="Object 66"/>
          <p:cNvGraphicFramePr>
            <a:graphicFrameLocks/>
          </p:cNvGraphicFramePr>
          <p:nvPr>
            <p:custDataLst>
              <p:tags r:id="rId13"/>
            </p:custDataLst>
            <p:extLst/>
          </p:nvPr>
        </p:nvGraphicFramePr>
        <p:xfrm>
          <a:off x="4660900" y="1993900"/>
          <a:ext cx="3914339" cy="304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80" name="Rectangle 79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5073650" y="5041900"/>
            <a:ext cx="144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200" dirty="0" smtClean="0"/>
              <a:t>Объем дорожно-</a:t>
            </a:r>
            <a:br>
              <a:rPr lang="ru-RU" altLang="en-US" sz="1200" dirty="0" smtClean="0"/>
            </a:br>
            <a:r>
              <a:rPr lang="ru-RU" altLang="en-US" sz="1200" dirty="0" smtClean="0"/>
              <a:t>строительных работ</a:t>
            </a:r>
            <a:endParaRPr lang="en-US" sz="1200" noProof="0" dirty="0">
              <a:sym typeface="+mn-lt"/>
            </a:endParaRPr>
          </a:p>
        </p:txBody>
      </p:sp>
      <p:sp>
        <p:nvSpPr>
          <p:cNvPr id="76" name="Rectangle 75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6902449" y="5041900"/>
            <a:ext cx="1339261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dirty="0" smtClean="0"/>
              <a:t>Планируется построить </a:t>
            </a:r>
            <a:r>
              <a:rPr lang="ru-RU" sz="1200" dirty="0"/>
              <a:t>и </a:t>
            </a:r>
            <a:r>
              <a:rPr lang="ru-RU" sz="1200" dirty="0" smtClean="0"/>
              <a:t>реконструировать</a:t>
            </a:r>
            <a:r>
              <a:rPr lang="en-US" sz="1200" dirty="0" smtClean="0"/>
              <a:t> </a:t>
            </a:r>
            <a:r>
              <a:rPr lang="ru-RU" sz="1200" dirty="0"/>
              <a:t>за эти годы</a:t>
            </a:r>
            <a:endParaRPr lang="en-US" sz="1200" noProof="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95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92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>
          <a:xfrm>
            <a:off x="838200" y="867222"/>
            <a:ext cx="7926388" cy="558807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>
              <a:latin typeface="+mn-lt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38200" y="867222"/>
            <a:ext cx="7926388" cy="63864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926719" y="1147840"/>
            <a:ext cx="65026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Направления работ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1. </a:t>
            </a:r>
            <a:r>
              <a:rPr lang="ru-RU" dirty="0" smtClean="0"/>
              <a:t>"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": </a:t>
            </a:r>
            <a:r>
              <a:rPr lang="ru-RU" dirty="0"/>
              <a:t>Развитие транспортно-логистической </a:t>
            </a:r>
            <a:r>
              <a:rPr lang="ru-RU" dirty="0" smtClean="0"/>
              <a:t>и индустриальной инфраструктуры</a:t>
            </a:r>
            <a:r>
              <a:rPr lang="en-US" dirty="0" smtClean="0"/>
              <a:t> (</a:t>
            </a:r>
            <a:r>
              <a:rPr lang="ru-RU" dirty="0" smtClean="0"/>
              <a:t>2</a:t>
            </a:r>
            <a:r>
              <a:rPr lang="en-US" dirty="0" smtClean="0"/>
              <a:t>/2</a:t>
            </a:r>
            <a:r>
              <a:rPr lang="en-US" dirty="0"/>
              <a:t>)</a:t>
            </a: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1246765" y="5948454"/>
            <a:ext cx="6248160" cy="391646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chemeClr val="lt1"/>
              </a:buClr>
            </a:pPr>
            <a:r>
              <a:rPr lang="ru-RU" b="1" dirty="0" smtClean="0">
                <a:solidFill>
                  <a:schemeClr val="lt1"/>
                </a:solidFill>
              </a:rPr>
              <a:t>Всего выделено средств - 95,2 млрд</a:t>
            </a:r>
            <a:r>
              <a:rPr lang="ru-RU" b="1" dirty="0">
                <a:solidFill>
                  <a:schemeClr val="lt1"/>
                </a:solidFill>
              </a:rPr>
              <a:t>. тенге</a:t>
            </a:r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gray">
          <a:xfrm>
            <a:off x="1187953" y="1935095"/>
            <a:ext cx="6306971" cy="1314258"/>
          </a:xfrm>
          <a:prstGeom prst="roundRect">
            <a:avLst>
              <a:gd name="adj" fmla="val 48788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>
            <a:no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741363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9477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1141413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144145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6" name="AutoShape 34"/>
          <p:cNvSpPr>
            <a:spLocks noChangeArrowheads="1"/>
          </p:cNvSpPr>
          <p:nvPr/>
        </p:nvSpPr>
        <p:spPr bwMode="gray">
          <a:xfrm>
            <a:off x="1246765" y="1978772"/>
            <a:ext cx="6189347" cy="1200433"/>
          </a:xfrm>
          <a:prstGeom prst="roundRect">
            <a:avLst>
              <a:gd name="adj" fmla="val 48788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741363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9477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1141413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144145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7633" y="2200995"/>
            <a:ext cx="565818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dirty="0"/>
              <a:t>Строительство железнодорожной линии </a:t>
            </a:r>
            <a:r>
              <a:rPr lang="ru-RU" dirty="0" err="1" smtClean="0"/>
              <a:t>Боржакты</a:t>
            </a:r>
            <a:r>
              <a:rPr lang="ru-RU" dirty="0" smtClean="0"/>
              <a:t> - </a:t>
            </a:r>
            <a:r>
              <a:rPr lang="ru-RU" dirty="0" err="1"/>
              <a:t>Ерсай</a:t>
            </a:r>
            <a:endParaRPr lang="ru-RU" dirty="0"/>
          </a:p>
          <a:p>
            <a:pPr lvl="1"/>
            <a:r>
              <a:rPr lang="ru-RU" dirty="0"/>
              <a:t>Строительство вторых ж/д путей на участке Алматы-Шу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87953" y="3485603"/>
            <a:ext cx="6306971" cy="960896"/>
            <a:chOff x="1187953" y="3636951"/>
            <a:chExt cx="6306971" cy="960896"/>
          </a:xfrm>
        </p:grpSpPr>
        <p:sp>
          <p:nvSpPr>
            <p:cNvPr id="40" name="AutoShape 34"/>
            <p:cNvSpPr>
              <a:spLocks noChangeArrowheads="1"/>
            </p:cNvSpPr>
            <p:nvPr/>
          </p:nvSpPr>
          <p:spPr bwMode="gray">
            <a:xfrm>
              <a:off x="1187953" y="3636951"/>
              <a:ext cx="6306971" cy="96089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anchor="ctr">
              <a:noAutofit/>
            </a:bodyPr>
            <a:lstStyle>
              <a:lvl1pPr marL="342900" indent="-342900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741363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9477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1141413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1441450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41" name="AutoShape 34"/>
            <p:cNvSpPr>
              <a:spLocks noChangeArrowheads="1"/>
            </p:cNvSpPr>
            <p:nvPr/>
          </p:nvSpPr>
          <p:spPr bwMode="gray">
            <a:xfrm>
              <a:off x="1246765" y="3685915"/>
              <a:ext cx="6189347" cy="8735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 marL="342900" indent="-342900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741363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9477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1141413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1441450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57634" y="3951047"/>
              <a:ext cx="565818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accent4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accent4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71450" indent="-1714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ru-RU" dirty="0"/>
                <a:t>Строительство паромной переправы в порту </a:t>
              </a:r>
              <a:r>
                <a:rPr lang="ru-RU" dirty="0" err="1"/>
                <a:t>Курык</a:t>
              </a:r>
              <a:r>
                <a:rPr lang="ru-RU" dirty="0"/>
                <a:t> </a:t>
              </a:r>
            </a:p>
          </p:txBody>
        </p:sp>
      </p:grpSp>
      <p:sp>
        <p:nvSpPr>
          <p:cNvPr id="45" name="AutoShape 34"/>
          <p:cNvSpPr>
            <a:spLocks noChangeArrowheads="1"/>
          </p:cNvSpPr>
          <p:nvPr/>
        </p:nvSpPr>
        <p:spPr bwMode="gray">
          <a:xfrm>
            <a:off x="1187953" y="4727187"/>
            <a:ext cx="6306971" cy="960896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 wrap="none" anchor="ctr">
            <a:no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741363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9477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1141413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144145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6" name="AutoShape 34"/>
          <p:cNvSpPr>
            <a:spLocks noChangeArrowheads="1"/>
          </p:cNvSpPr>
          <p:nvPr/>
        </p:nvSpPr>
        <p:spPr bwMode="gray">
          <a:xfrm>
            <a:off x="1246765" y="4770864"/>
            <a:ext cx="6189347" cy="8735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 marL="342900" indent="-342900" defTabSz="895350" eaLnBrk="0" hangingPunct="0">
              <a:buClr>
                <a:schemeClr val="tx2"/>
              </a:buCl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741363" defTabSz="895350" eaLnBrk="0" hangingPunct="0"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947738" defTabSz="895350" eaLnBrk="0" hangingPunct="0"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1141413" defTabSz="895350" eaLnBrk="0" hangingPunct="0"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1441450" defTabSz="895350" eaLnBrk="0" hangingPunct="0"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1441450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72899" y="5064020"/>
            <a:ext cx="56429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/>
              <a:t>Строительство аэропорта </a:t>
            </a:r>
            <a:r>
              <a:rPr lang="ru-RU" dirty="0" err="1"/>
              <a:t>г.Астаны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6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22" name="think-cell Slide" r:id="rId14" imgW="530" imgH="528" progId="TCLayout.ActiveDocument.1">
                  <p:embed/>
                </p:oleObj>
              </mc:Choice>
              <mc:Fallback>
                <p:oleObj name="think-cell Slide" r:id="rId14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ru-RU" dirty="0"/>
              <a:t>"</a:t>
            </a:r>
            <a:r>
              <a:rPr lang="ru-RU" dirty="0" err="1"/>
              <a:t>Нұрлы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": Развитие социальной инфраструктуры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73038" y="972899"/>
            <a:ext cx="8608158" cy="3700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173038" y="972899"/>
            <a:ext cx="8608158" cy="576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400" b="1" dirty="0" smtClean="0">
                <a:solidFill>
                  <a:schemeClr val="accent2"/>
                </a:solidFill>
              </a:rPr>
              <a:t>Финансирование в 2015-16</a:t>
            </a:r>
          </a:p>
          <a:p>
            <a:pPr>
              <a:spcBef>
                <a:spcPct val="25000"/>
              </a:spcBef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Млрд.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тенге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2659" y="4925148"/>
            <a:ext cx="8618537" cy="139885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228600" tIns="72009" rIns="91440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>
              <a:buClr>
                <a:schemeClr val="lt1"/>
              </a:buClr>
            </a:pPr>
            <a:r>
              <a:rPr lang="ru-RU" sz="1400" b="1" dirty="0">
                <a:solidFill>
                  <a:schemeClr val="bg2"/>
                </a:solidFill>
              </a:rPr>
              <a:t>На выделенные средства ведутся работы по строительству 96 объектов, из них 77 школ и 19 детских </a:t>
            </a:r>
            <a:r>
              <a:rPr lang="ru-RU" sz="1400" b="1" dirty="0" smtClean="0">
                <a:solidFill>
                  <a:schemeClr val="bg2"/>
                </a:solidFill>
              </a:rPr>
              <a:t>садов</a:t>
            </a:r>
          </a:p>
          <a:p>
            <a:pPr lvl="1">
              <a:buClr>
                <a:schemeClr val="lt1"/>
              </a:buClr>
            </a:pPr>
            <a:endParaRPr lang="ru-RU" sz="1400" b="1" dirty="0" smtClean="0">
              <a:solidFill>
                <a:schemeClr val="bg2"/>
              </a:solidFill>
            </a:endParaRPr>
          </a:p>
          <a:p>
            <a:pPr lvl="1">
              <a:buClr>
                <a:schemeClr val="lt1"/>
              </a:buClr>
            </a:pPr>
            <a:r>
              <a:rPr lang="ru-RU" sz="1400" b="1" dirty="0" smtClean="0">
                <a:solidFill>
                  <a:schemeClr val="bg2"/>
                </a:solidFill>
              </a:rPr>
              <a:t>На </a:t>
            </a:r>
            <a:r>
              <a:rPr lang="ru-RU" sz="1400" b="1" dirty="0">
                <a:solidFill>
                  <a:schemeClr val="bg2"/>
                </a:solidFill>
              </a:rPr>
              <a:t>сегодня уже </a:t>
            </a:r>
            <a:r>
              <a:rPr lang="ru-RU" sz="1400" b="1" dirty="0" smtClean="0">
                <a:solidFill>
                  <a:schemeClr val="bg2"/>
                </a:solidFill>
              </a:rPr>
              <a:t>введены 41 объектов </a:t>
            </a:r>
            <a:r>
              <a:rPr lang="ru-RU" sz="1400" b="1" dirty="0">
                <a:solidFill>
                  <a:schemeClr val="bg2"/>
                </a:solidFill>
              </a:rPr>
              <a:t>образования, в том числе </a:t>
            </a:r>
            <a:r>
              <a:rPr lang="ru-RU" sz="1400" b="1" dirty="0" smtClean="0">
                <a:solidFill>
                  <a:schemeClr val="bg2"/>
                </a:solidFill>
              </a:rPr>
              <a:t>21 школа </a:t>
            </a:r>
            <a:r>
              <a:rPr lang="ru-RU" sz="1400" b="1" dirty="0">
                <a:solidFill>
                  <a:schemeClr val="bg2"/>
                </a:solidFill>
              </a:rPr>
              <a:t>для ликвидации трехсменных, </a:t>
            </a:r>
            <a:r>
              <a:rPr lang="ru-RU" sz="1400" b="1" dirty="0" smtClean="0">
                <a:solidFill>
                  <a:schemeClr val="bg2"/>
                </a:solidFill>
              </a:rPr>
              <a:t>6 </a:t>
            </a:r>
            <a:r>
              <a:rPr lang="ru-RU" sz="1400" b="1" dirty="0">
                <a:solidFill>
                  <a:schemeClr val="bg2"/>
                </a:solidFill>
              </a:rPr>
              <a:t>школ взамен аварийных и </a:t>
            </a:r>
            <a:r>
              <a:rPr lang="ru-RU" sz="1400" b="1" dirty="0" smtClean="0">
                <a:solidFill>
                  <a:schemeClr val="bg2"/>
                </a:solidFill>
              </a:rPr>
              <a:t>14 </a:t>
            </a:r>
            <a:r>
              <a:rPr lang="ru-RU" sz="1400" b="1" dirty="0">
                <a:solidFill>
                  <a:schemeClr val="bg2"/>
                </a:solidFill>
              </a:rPr>
              <a:t>детских </a:t>
            </a:r>
            <a:r>
              <a:rPr lang="ru-RU" sz="1400" b="1" dirty="0" smtClean="0">
                <a:solidFill>
                  <a:schemeClr val="bg2"/>
                </a:solidFill>
              </a:rPr>
              <a:t>садов</a:t>
            </a:r>
            <a:endParaRPr lang="ru-RU" sz="1400" b="1" dirty="0">
              <a:solidFill>
                <a:schemeClr val="bg2"/>
              </a:solidFill>
            </a:endParaRPr>
          </a:p>
        </p:txBody>
      </p:sp>
      <p:cxnSp>
        <p:nvCxnSpPr>
          <p:cNvPr id="5" name="Straight Connector 4"/>
          <p:cNvCxnSpPr/>
          <p:nvPr>
            <p:custDataLst>
              <p:tags r:id="rId4"/>
            </p:custDataLst>
          </p:nvPr>
        </p:nvCxnSpPr>
        <p:spPr bwMode="gray">
          <a:xfrm>
            <a:off x="5175250" y="2686050"/>
            <a:ext cx="65405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5"/>
            </p:custDataLst>
          </p:nvPr>
        </p:nvCxnSpPr>
        <p:spPr bwMode="gray">
          <a:xfrm>
            <a:off x="2889250" y="2273300"/>
            <a:ext cx="65405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/>
          </p:cNvGraphicFramePr>
          <p:nvPr>
            <p:custDataLst>
              <p:tags r:id="rId6"/>
            </p:custDataLst>
            <p:extLst/>
          </p:nvPr>
        </p:nvGraphicFramePr>
        <p:xfrm>
          <a:off x="825500" y="2171701"/>
          <a:ext cx="7073982" cy="18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23" name="Chart" r:id="rId16" imgW="7071360" imgH="1851660" progId="MSGraph.Chart.8">
                  <p:embed followColorScheme="full"/>
                </p:oleObj>
              </mc:Choice>
              <mc:Fallback>
                <p:oleObj name="Chart" r:id="rId16" imgW="7071360" imgH="185166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5500" y="2171701"/>
                        <a:ext cx="7073982" cy="18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4165600" y="2373313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86A2FFE-0F24-4829-BF35-9B9744C974F2}" type="datetime'''1''''''''''9,''''''''''''4'''''''''''''''''''''''''''''''''">
              <a:rPr lang="en-US" altLang="en-US" sz="1400">
                <a:sym typeface="+mn-lt"/>
              </a:rPr>
              <a:pPr algn="ctr"/>
              <a:t>19,4</a:t>
            </a:fld>
            <a:endParaRPr lang="en-US" sz="1400" noProof="0" dirty="0">
              <a:sym typeface="+mn-lt"/>
            </a:endParaRPr>
          </a:p>
        </p:txBody>
      </p:sp>
      <p:sp>
        <p:nvSpPr>
          <p:cNvPr id="31" name="Rectangle 30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1739900" y="4027488"/>
            <a:ext cx="6619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/>
              <a:t>2015-16</a:t>
            </a:r>
            <a:endParaRPr lang="en-US" sz="1400" noProof="0" dirty="0">
              <a:sym typeface="+mn-lt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4156075" y="4027488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/>
              <a:t>20</a:t>
            </a:r>
            <a:fld id="{B31AC019-CEFF-4758-A238-33ACF641C622}" type="datetime'1''''''''''''5'''''''">
              <a:rPr lang="en-US" altLang="en-US" sz="1400" smtClean="0"/>
              <a:pPr/>
              <a:t>15</a:t>
            </a:fld>
            <a:endParaRPr lang="en-US" sz="1400" noProof="0" dirty="0">
              <a:sym typeface="+mn-lt"/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6445250" y="4027488"/>
            <a:ext cx="406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89B0836-08D5-434B-A3AC-4C60A5C80377}" type="datetime'''20''''''''''''''''''''''''1''''''''6'''''''''''''''''''''''">
              <a:rPr lang="en-US" altLang="en-US" sz="1400"/>
              <a:pPr/>
              <a:t>2016</a:t>
            </a:fld>
            <a:endParaRPr lang="en-US" sz="1400" noProof="0" dirty="0">
              <a:sym typeface="+mn-lt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1876425" y="2035175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C55F5CF-4033-45CA-9443-3579CE12B9A6}" type="datetime'''''''''7''''7,''3'''''''''''">
              <a:rPr lang="en-US" altLang="en-US" sz="1400"/>
              <a:pPr/>
              <a:t>77,3</a:t>
            </a:fld>
            <a:endParaRPr lang="en-US" sz="1400" noProof="0" dirty="0">
              <a:sym typeface="+mn-lt"/>
            </a:endParaRPr>
          </a:p>
        </p:txBody>
      </p:sp>
      <p:sp>
        <p:nvSpPr>
          <p:cNvPr id="44" name="Rectangle 43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6454775" y="2447925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8A23288-2EB6-43DB-9B3B-9456736EDA8E}" type="datetime'''5''''''7'''''',''''''''''''''''''9'''''">
              <a:rPr lang="en-US" altLang="en-US" sz="1400">
                <a:sym typeface="+mn-lt"/>
              </a:rPr>
              <a:pPr algn="ctr"/>
              <a:t>57,9</a:t>
            </a:fld>
            <a:endParaRPr lang="en-US" sz="1400" noProof="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678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52" name="think-cell Slide" r:id="rId22" imgW="493" imgH="493" progId="TCLayout.ActiveDocument.1">
                  <p:embed/>
                </p:oleObj>
              </mc:Choice>
              <mc:Fallback>
                <p:oleObj name="think-cell Slide" r:id="rId22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200" dirty="0" err="1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7" name="Rectangle 36"/>
          <p:cNvSpPr>
            <a:spLocks/>
          </p:cNvSpPr>
          <p:nvPr/>
        </p:nvSpPr>
        <p:spPr>
          <a:xfrm>
            <a:off x="225424" y="895734"/>
            <a:ext cx="4194874" cy="534712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4594882" y="895734"/>
            <a:ext cx="4194874" cy="534712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225424" y="895735"/>
            <a:ext cx="4194874" cy="6538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ru-RU" sz="1200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4594882" y="895735"/>
            <a:ext cx="4194874" cy="6538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ru-RU" sz="1200"/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327222" y="1014890"/>
            <a:ext cx="399127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200" b="1" dirty="0">
                <a:solidFill>
                  <a:schemeClr val="accent2"/>
                </a:solidFill>
              </a:rPr>
              <a:t>Финансирование на модернизацию сетей</a:t>
            </a:r>
          </a:p>
          <a:p>
            <a:pPr>
              <a:spcBef>
                <a:spcPct val="25000"/>
              </a:spcBef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Млрд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тенге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4696680" y="1037973"/>
            <a:ext cx="399127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200" b="1" dirty="0" smtClean="0">
                <a:solidFill>
                  <a:schemeClr val="accent2"/>
                </a:solidFill>
              </a:rPr>
              <a:t>Строительство </a:t>
            </a:r>
            <a:r>
              <a:rPr lang="ru-RU" sz="1200" b="1" dirty="0">
                <a:solidFill>
                  <a:schemeClr val="accent2"/>
                </a:solidFill>
              </a:rPr>
              <a:t>и </a:t>
            </a:r>
            <a:r>
              <a:rPr lang="ru-RU" sz="1200" b="1" dirty="0" smtClean="0">
                <a:solidFill>
                  <a:schemeClr val="accent2"/>
                </a:solidFill>
              </a:rPr>
              <a:t>реконструкция сетей,</a:t>
            </a:r>
          </a:p>
          <a:p>
            <a:pPr>
              <a:spcBef>
                <a:spcPct val="25000"/>
              </a:spcBef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Километры сетей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3. </a:t>
            </a:r>
            <a:r>
              <a:rPr lang="ru-RU" dirty="0" smtClean="0"/>
              <a:t>"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/>
              <a:t>жол</a:t>
            </a:r>
            <a:r>
              <a:rPr lang="ru-RU" dirty="0"/>
              <a:t>": модернизация систем тепло-, </a:t>
            </a:r>
            <a:r>
              <a:rPr lang="ru-RU" dirty="0" smtClean="0"/>
              <a:t>водоснабжения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водоотведения</a:t>
            </a:r>
            <a:endParaRPr lang="en-US" dirty="0"/>
          </a:p>
        </p:txBody>
      </p:sp>
      <p:graphicFrame>
        <p:nvGraphicFramePr>
          <p:cNvPr id="80" name="Object 79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215901" y="2527300"/>
          <a:ext cx="4203487" cy="233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53" name="Chart" r:id="rId24" imgW="4206240" imgH="2331720" progId="MSGraph.Chart.8">
                  <p:embed followColorScheme="full"/>
                </p:oleObj>
              </mc:Choice>
              <mc:Fallback>
                <p:oleObj name="Chart" r:id="rId24" imgW="4206240" imgH="23317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15901" y="2527300"/>
                        <a:ext cx="4203487" cy="2330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2609850" y="4838700"/>
            <a:ext cx="952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200" dirty="0" smtClean="0">
                <a:sym typeface="+mn-lt"/>
              </a:rPr>
              <a:t>Перечислено</a:t>
            </a:r>
          </a:p>
          <a:p>
            <a:r>
              <a:rPr lang="ru-RU" sz="1200" dirty="0">
                <a:sym typeface="+mn-lt"/>
              </a:rPr>
              <a:t>и</a:t>
            </a:r>
            <a:r>
              <a:rPr lang="ru-RU" sz="1200" noProof="0" dirty="0" smtClean="0">
                <a:sym typeface="+mn-lt"/>
              </a:rPr>
              <a:t> освоено</a:t>
            </a:r>
            <a:endParaRPr lang="en-US" sz="1200" noProof="0" dirty="0">
              <a:sym typeface="+mn-lt"/>
            </a:endParaRPr>
          </a:p>
        </p:txBody>
      </p:sp>
      <p:sp>
        <p:nvSpPr>
          <p:cNvPr id="86" name="Rectangle 85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615950" y="4838700"/>
            <a:ext cx="10096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200" dirty="0" smtClean="0">
                <a:sym typeface="+mn-lt"/>
              </a:rPr>
              <a:t>Общий объем</a:t>
            </a:r>
            <a:endParaRPr lang="en-US" sz="1200" noProof="0" dirty="0">
              <a:sym typeface="+mn-lt"/>
            </a:endParaRPr>
          </a:p>
        </p:txBody>
      </p:sp>
      <p:sp>
        <p:nvSpPr>
          <p:cNvPr id="81" name="Rectangle 80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1223963" y="2433638"/>
            <a:ext cx="206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47A40FF-8AEB-4CF3-BFDA-AD89484B593F}" type="datetime'''''''''9''''''''''''''''''''''0'''''''''">
              <a:rPr lang="en-US" altLang="en-US" sz="1200" b="1"/>
              <a:pPr/>
              <a:t>90</a:t>
            </a:fld>
            <a:endParaRPr lang="en-US" sz="1200" b="1" noProof="0" dirty="0">
              <a:sym typeface="+mn-lt"/>
            </a:endParaRPr>
          </a:p>
        </p:txBody>
      </p:sp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377825" y="2019300"/>
            <a:ext cx="138113" cy="1381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>
            <p:custDataLst>
              <p:tags r:id="rId9"/>
            </p:custDataLst>
          </p:nvPr>
        </p:nvSpPr>
        <p:spPr bwMode="auto">
          <a:xfrm>
            <a:off x="377825" y="1625600"/>
            <a:ext cx="138113" cy="1381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617538" y="1624013"/>
            <a:ext cx="998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000" dirty="0" smtClean="0">
                <a:sym typeface="+mn-lt"/>
              </a:rPr>
              <a:t>Субсидирование</a:t>
            </a:r>
            <a:br>
              <a:rPr lang="ru-RU" altLang="en-US" sz="1000" dirty="0" smtClean="0">
                <a:sym typeface="+mn-lt"/>
              </a:rPr>
            </a:br>
            <a:r>
              <a:rPr lang="ru-RU" altLang="en-US" sz="1000" dirty="0" smtClean="0">
                <a:sym typeface="+mn-lt"/>
              </a:rPr>
              <a:t>расходов СЕМ</a:t>
            </a:r>
            <a:r>
              <a:rPr lang="ru-RU" altLang="en-US" sz="1000" baseline="30000" dirty="0" smtClean="0">
                <a:sym typeface="+mn-lt"/>
              </a:rPr>
              <a:t>1</a:t>
            </a:r>
            <a:endParaRPr lang="en-GB" sz="1000" dirty="0">
              <a:sym typeface="+mn-lt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617538" y="2017713"/>
            <a:ext cx="1531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938DC52-6CAD-43D4-9438-8BC7BBF28D08}" type="datetime'''''Б''''юдже''тно''е'' кр''е''ди''т''о''''в''а''''''''ни''е'">
              <a:rPr lang="ru-RU" altLang="en-US" sz="1000" smtClean="0"/>
              <a:pPr/>
              <a:t>Бюджетное кредитование</a:t>
            </a:fld>
            <a:endParaRPr lang="en-GB" sz="1000" noProof="0" dirty="0">
              <a:sym typeface="+mn-lt"/>
            </a:endParaRPr>
          </a:p>
        </p:txBody>
      </p:sp>
      <p:sp>
        <p:nvSpPr>
          <p:cNvPr id="44" name="McK 5. Source"/>
          <p:cNvSpPr>
            <a:spLocks noChangeArrowheads="1"/>
          </p:cNvSpPr>
          <p:nvPr/>
        </p:nvSpPr>
        <p:spPr bwMode="auto">
          <a:xfrm>
            <a:off x="172304" y="6413528"/>
            <a:ext cx="8108873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469900" indent="-469900" defTabSz="895255"/>
            <a:r>
              <a:rPr lang="ru-RU" sz="1000" dirty="0">
                <a:solidFill>
                  <a:srgbClr val="000000"/>
                </a:solidFill>
                <a:latin typeface="+mn-lt"/>
              </a:rPr>
              <a:t>1 СЕМ – субъекты естественных </a:t>
            </a:r>
            <a:r>
              <a:rPr lang="ru-RU" sz="1000" dirty="0" smtClean="0">
                <a:solidFill>
                  <a:srgbClr val="000000"/>
                </a:solidFill>
                <a:latin typeface="+mn-lt"/>
              </a:rPr>
              <a:t>монополий</a:t>
            </a:r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8" name="Object 47"/>
          <p:cNvGraphicFramePr>
            <a:graphicFrameLocks/>
          </p:cNvGraphicFramePr>
          <p:nvPr>
            <p:custDataLst>
              <p:tags r:id="rId12"/>
            </p:custDataLst>
            <p:extLst/>
          </p:nvPr>
        </p:nvGraphicFramePr>
        <p:xfrm>
          <a:off x="4902201" y="2527300"/>
          <a:ext cx="3486125" cy="2330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54" name="Chart" r:id="rId26" imgW="3482141" imgH="2331720" progId="MSGraph.Chart.8">
                  <p:embed followColorScheme="full"/>
                </p:oleObj>
              </mc:Choice>
              <mc:Fallback>
                <p:oleObj name="Chart" r:id="rId26" imgW="3482141" imgH="23317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902201" y="2527300"/>
                        <a:ext cx="3486125" cy="2330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5529263" y="4838700"/>
            <a:ext cx="22399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200" dirty="0" smtClean="0">
                <a:sym typeface="+mn-lt"/>
              </a:rPr>
              <a:t>Построено и реконструировано</a:t>
            </a:r>
            <a:endParaRPr lang="en-US" sz="1200" noProof="0" dirty="0">
              <a:sym typeface="+mn-lt"/>
            </a:endParaRPr>
          </a:p>
        </p:txBody>
      </p:sp>
      <p:sp>
        <p:nvSpPr>
          <p:cNvPr id="67" name="Rectangle 66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6503988" y="2433638"/>
            <a:ext cx="290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E496426-8F31-4B9A-BB4F-D8E76BE241EE}" type="datetime'''''''''''''''''''''3''''''''''''''''''''''''''13'''''''''''''">
              <a:rPr lang="en-GB" altLang="en-US" sz="1200" b="1"/>
              <a:pPr/>
              <a:t>313</a:t>
            </a:fld>
            <a:endParaRPr lang="en-GB" sz="1200" b="1" noProof="0" dirty="0">
              <a:sym typeface="+mn-lt"/>
            </a:endParaRPr>
          </a:p>
        </p:txBody>
      </p:sp>
      <p:sp>
        <p:nvSpPr>
          <p:cNvPr id="6" name="Rectangle 5"/>
          <p:cNvSpPr/>
          <p:nvPr>
            <p:custDataLst>
              <p:tags r:id="rId15"/>
            </p:custDataLst>
          </p:nvPr>
        </p:nvSpPr>
        <p:spPr bwMode="auto">
          <a:xfrm>
            <a:off x="6410325" y="1625600"/>
            <a:ext cx="138113" cy="138113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16"/>
            </p:custDataLst>
          </p:nvPr>
        </p:nvSpPr>
        <p:spPr bwMode="auto">
          <a:xfrm>
            <a:off x="6410325" y="1866900"/>
            <a:ext cx="138113" cy="138113"/>
          </a:xfrm>
          <a:prstGeom prst="rect">
            <a:avLst/>
          </a:prstGeom>
          <a:solidFill>
            <a:schemeClr val="accent3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6650038" y="1865313"/>
            <a:ext cx="1987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000" dirty="0" smtClean="0"/>
              <a:t>Водоснабжение и водоотведение</a:t>
            </a:r>
            <a:endParaRPr lang="en-GB" sz="1000" noProof="0" dirty="0">
              <a:sym typeface="+mn-lt"/>
            </a:endParaRPr>
          </a:p>
        </p:txBody>
      </p:sp>
      <p:sp>
        <p:nvSpPr>
          <p:cNvPr id="70" name="Rectangle 69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6650038" y="1624013"/>
            <a:ext cx="1038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000" dirty="0" smtClean="0"/>
              <a:t>Теплоснабжение </a:t>
            </a:r>
            <a:endParaRPr lang="en-GB" sz="1000" noProof="0" dirty="0">
              <a:sym typeface="+mn-lt"/>
            </a:endParaRPr>
          </a:p>
        </p:txBody>
      </p:sp>
      <p:sp>
        <p:nvSpPr>
          <p:cNvPr id="8" name="Rectangle 7"/>
          <p:cNvSpPr txBox="1"/>
          <p:nvPr>
            <p:custDataLst>
              <p:tags r:id="rId19"/>
            </p:custDataLst>
          </p:nvPr>
        </p:nvSpPr>
        <p:spPr>
          <a:xfrm>
            <a:off x="6410325" y="1620838"/>
            <a:ext cx="138113" cy="13560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4249438" y="3311143"/>
            <a:ext cx="516304" cy="516304"/>
            <a:chOff x="-1816100" y="2834481"/>
            <a:chExt cx="584200" cy="584200"/>
          </a:xfrm>
        </p:grpSpPr>
        <p:sp>
          <p:nvSpPr>
            <p:cNvPr id="50" name="Oval 49"/>
            <p:cNvSpPr/>
            <p:nvPr/>
          </p:nvSpPr>
          <p:spPr>
            <a:xfrm>
              <a:off x="-1816100" y="2834481"/>
              <a:ext cx="584200" cy="584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1" name="AutoShap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gray">
            <a:xfrm rot="16200000" flipH="1" flipV="1">
              <a:off x="-1693435" y="3063092"/>
              <a:ext cx="338870" cy="126978"/>
            </a:xfrm>
            <a:custGeom>
              <a:avLst/>
              <a:gdLst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  <a:gd name="connsiteX3" fmla="*/ 0 w 1076984"/>
                <a:gd name="connsiteY3" fmla="*/ 541003 h 541003"/>
                <a:gd name="connsiteX0" fmla="*/ 0 w 1076984"/>
                <a:gd name="connsiteY0" fmla="*/ 541003 h 632443"/>
                <a:gd name="connsiteX1" fmla="*/ 537954 w 1076984"/>
                <a:gd name="connsiteY1" fmla="*/ 0 h 632443"/>
                <a:gd name="connsiteX2" fmla="*/ 1076984 w 1076984"/>
                <a:gd name="connsiteY2" fmla="*/ 541003 h 632443"/>
                <a:gd name="connsiteX3" fmla="*/ 91440 w 1076984"/>
                <a:gd name="connsiteY3" fmla="*/ 632443 h 632443"/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984" h="541003">
                  <a:moveTo>
                    <a:pt x="0" y="541003"/>
                  </a:moveTo>
                  <a:lnTo>
                    <a:pt x="537954" y="0"/>
                  </a:lnTo>
                  <a:lnTo>
                    <a:pt x="1076984" y="541003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accent2"/>
              </a:solidFill>
            </a:ln>
            <a:extLst/>
          </p:spPr>
          <p:txBody>
            <a:bodyPr rot="10800000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sz="1000" b="1"/>
            </a:p>
          </p:txBody>
        </p:sp>
      </p:grpSp>
      <p:sp>
        <p:nvSpPr>
          <p:cNvPr id="47" name="Rectangular Callout 46"/>
          <p:cNvSpPr>
            <a:spLocks/>
          </p:cNvSpPr>
          <p:nvPr/>
        </p:nvSpPr>
        <p:spPr>
          <a:xfrm>
            <a:off x="615950" y="5281297"/>
            <a:ext cx="3393226" cy="884088"/>
          </a:xfrm>
          <a:prstGeom prst="wedgeRectCallout">
            <a:avLst>
              <a:gd name="adj1" fmla="val -619"/>
              <a:gd name="adj2" fmla="val 2361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t" anchorCtr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В 2015-2016 годы </a:t>
            </a:r>
            <a:r>
              <a:rPr lang="ru-RU" sz="1200" dirty="0" smtClean="0">
                <a:solidFill>
                  <a:schemeClr val="tx1"/>
                </a:solidFill>
              </a:rPr>
              <a:t>началась </a:t>
            </a:r>
            <a:r>
              <a:rPr lang="ru-RU" sz="1200" dirty="0">
                <a:solidFill>
                  <a:schemeClr val="tx1"/>
                </a:solidFill>
              </a:rPr>
              <a:t>реализация </a:t>
            </a:r>
            <a:r>
              <a:rPr lang="ru-RU" sz="1200" b="1" dirty="0">
                <a:solidFill>
                  <a:schemeClr val="accent2"/>
                </a:solidFill>
              </a:rPr>
              <a:t>23 проектов</a:t>
            </a:r>
            <a:r>
              <a:rPr lang="ru-RU" sz="1200" dirty="0">
                <a:solidFill>
                  <a:schemeClr val="tx1"/>
                </a:solidFill>
              </a:rPr>
              <a:t> на общую стоимость </a:t>
            </a:r>
            <a:r>
              <a:rPr lang="ru-RU" sz="1200" b="1" dirty="0">
                <a:solidFill>
                  <a:schemeClr val="accent2"/>
                </a:solidFill>
              </a:rPr>
              <a:t>42,5 млрд. тенге </a:t>
            </a:r>
            <a:r>
              <a:rPr lang="ru-RU" sz="1200" dirty="0">
                <a:solidFill>
                  <a:schemeClr val="tx1"/>
                </a:solidFill>
              </a:rPr>
              <a:t>с </a:t>
            </a:r>
            <a:r>
              <a:rPr lang="ru-RU" sz="1200" dirty="0" err="1">
                <a:solidFill>
                  <a:schemeClr val="tx1"/>
                </a:solidFill>
              </a:rPr>
              <a:t>софинансированием</a:t>
            </a:r>
            <a:r>
              <a:rPr lang="ru-RU" sz="1200" dirty="0">
                <a:solidFill>
                  <a:schemeClr val="tx1"/>
                </a:solidFill>
              </a:rPr>
              <a:t> данных проектов на </a:t>
            </a:r>
            <a:r>
              <a:rPr lang="ru-RU" sz="1200" b="1" dirty="0">
                <a:solidFill>
                  <a:schemeClr val="accent2"/>
                </a:solidFill>
              </a:rPr>
              <a:t>15,2 млрд. тенге</a:t>
            </a:r>
          </a:p>
        </p:txBody>
      </p:sp>
      <p:sp>
        <p:nvSpPr>
          <p:cNvPr id="36" name="Rectangular Callout 35"/>
          <p:cNvSpPr>
            <a:spLocks/>
          </p:cNvSpPr>
          <p:nvPr/>
        </p:nvSpPr>
        <p:spPr>
          <a:xfrm>
            <a:off x="4953425" y="5281297"/>
            <a:ext cx="3393226" cy="884088"/>
          </a:xfrm>
          <a:prstGeom prst="wedgeRectCallout">
            <a:avLst>
              <a:gd name="adj1" fmla="val -619"/>
              <a:gd name="adj2" fmla="val 2361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t" anchorCtr="0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Основным </a:t>
            </a:r>
            <a:r>
              <a:rPr lang="ru-RU" sz="1200" dirty="0" smtClean="0">
                <a:solidFill>
                  <a:schemeClr val="tx1"/>
                </a:solidFill>
              </a:rPr>
              <a:t>показателем является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снижение </a:t>
            </a:r>
            <a:r>
              <a:rPr lang="ru-RU" sz="1200" dirty="0">
                <a:solidFill>
                  <a:schemeClr val="tx1"/>
                </a:solidFill>
              </a:rPr>
              <a:t>износа сетей </a:t>
            </a:r>
            <a:r>
              <a:rPr lang="ru-RU" sz="1200" b="1" dirty="0" smtClean="0">
                <a:solidFill>
                  <a:schemeClr val="accent2"/>
                </a:solidFill>
              </a:rPr>
              <a:t>с </a:t>
            </a:r>
            <a:r>
              <a:rPr lang="ru-RU" sz="1200" b="1" dirty="0">
                <a:solidFill>
                  <a:schemeClr val="accent2"/>
                </a:solidFill>
              </a:rPr>
              <a:t>67% в 2014 году до 53% к 2020 году</a:t>
            </a:r>
            <a:r>
              <a:rPr lang="ru-RU" sz="1200" dirty="0">
                <a:solidFill>
                  <a:schemeClr val="tx1"/>
                </a:solidFill>
              </a:rPr>
              <a:t> и улучшение качества услуг, предоставляемых потребителям</a:t>
            </a:r>
            <a:endParaRPr lang="ru-RU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2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40719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60" name="think-cell Slide" r:id="rId22" imgW="359" imgH="358" progId="TCLayout.ActiveDocument.1">
                  <p:embed/>
                </p:oleObj>
              </mc:Choice>
              <mc:Fallback>
                <p:oleObj name="think-cell Slide" r:id="rId22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3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7606001"/>
              </p:ext>
            </p:extLst>
          </p:nvPr>
        </p:nvGraphicFramePr>
        <p:xfrm>
          <a:off x="241300" y="3289301"/>
          <a:ext cx="8356633" cy="23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61" name="Chart" r:id="rId24" imgW="8356633" imgH="2311225" progId="MSGraph.Chart.8">
                  <p:embed followColorScheme="full"/>
                </p:oleObj>
              </mc:Choice>
              <mc:Fallback>
                <p:oleObj name="Chart" r:id="rId24" imgW="8356633" imgH="231122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41300" y="3289301"/>
                        <a:ext cx="8356633" cy="23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7700963" y="5819775"/>
            <a:ext cx="5746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en-US" sz="1300" dirty="0" err="1"/>
              <a:t>я</a:t>
            </a:r>
            <a:r>
              <a:rPr lang="ru-RU" altLang="en-US" sz="1300" dirty="0" err="1" smtClean="0"/>
              <a:t>нв-авг</a:t>
            </a:r>
            <a:endParaRPr lang="en-GB" sz="1300" noProof="0" dirty="0">
              <a:sym typeface="+mn-lt"/>
            </a:endParaRPr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7853363" y="3167063"/>
            <a:ext cx="2714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EFA12F95-D812-42C6-BA01-21A96D1C98C1}" type="datetime'0'''''''''''',''''''''''''''''3'''''''''''''''''">
              <a:rPr lang="en-US" altLang="en-US" sz="1300">
                <a:sym typeface="+mn-lt"/>
              </a:rPr>
              <a:pPr algn="ctr"/>
              <a:t>0,3</a:t>
            </a:fld>
            <a:endParaRPr lang="en-US" sz="1300" noProof="0" dirty="0">
              <a:sym typeface="+mn-lt"/>
            </a:endParaRPr>
          </a:p>
        </p:txBody>
      </p:sp>
      <p:sp>
        <p:nvSpPr>
          <p:cNvPr id="34" name="Rectangle 3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6837363" y="3427413"/>
            <a:ext cx="2714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B74499F-21C0-4BB6-A394-6BF83495C109}" type="datetime'''''0'''''',''''''''''2'''''''''''''''''''''''''''">
              <a:rPr lang="en-US" altLang="en-US" sz="1300">
                <a:sym typeface="+mn-lt"/>
              </a:rPr>
              <a:pPr algn="ctr"/>
              <a:t>0,2</a:t>
            </a:fld>
            <a:endParaRPr lang="en-US" sz="1300" noProof="0" dirty="0">
              <a:sym typeface="+mn-lt"/>
            </a:endParaRPr>
          </a:p>
        </p:txBody>
      </p:sp>
      <p:sp>
        <p:nvSpPr>
          <p:cNvPr id="38" name="Rectangle 37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4594225" y="5819775"/>
            <a:ext cx="6794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en-US" sz="1300" dirty="0" smtClean="0">
                <a:sym typeface="+mn-lt"/>
              </a:rPr>
              <a:t> </a:t>
            </a:r>
            <a:r>
              <a:rPr lang="ru-RU" altLang="en-US" sz="1300" dirty="0" err="1" smtClean="0">
                <a:sym typeface="+mn-lt"/>
              </a:rPr>
              <a:t>янв</a:t>
            </a:r>
            <a:r>
              <a:rPr lang="ru-RU" altLang="en-US" sz="1300" dirty="0" smtClean="0">
                <a:sym typeface="+mn-lt"/>
              </a:rPr>
              <a:t>-май</a:t>
            </a:r>
            <a:endParaRPr lang="en-GB" sz="1300" noProof="0" dirty="0">
              <a:sym typeface="+mn-lt"/>
            </a:endParaRPr>
          </a:p>
        </p:txBody>
      </p:sp>
      <p:sp>
        <p:nvSpPr>
          <p:cNvPr id="37" name="Rectangle 36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3590925" y="5819775"/>
            <a:ext cx="6540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en-US" sz="1300" dirty="0" smtClean="0">
                <a:sym typeface="+mn-lt"/>
              </a:rPr>
              <a:t> </a:t>
            </a:r>
            <a:r>
              <a:rPr lang="ru-RU" altLang="en-US" sz="1300" dirty="0" err="1" smtClean="0">
                <a:sym typeface="+mn-lt"/>
              </a:rPr>
              <a:t>янв-апр</a:t>
            </a:r>
            <a:endParaRPr lang="en-GB" sz="1300" noProof="0" dirty="0">
              <a:sym typeface="+mn-lt"/>
            </a:endParaRPr>
          </a:p>
        </p:txBody>
      </p:sp>
      <p:sp>
        <p:nvSpPr>
          <p:cNvPr id="39" name="Rectangle 38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5632450" y="5819775"/>
            <a:ext cx="6413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en-US" sz="1300" dirty="0" err="1">
                <a:sym typeface="+mn-lt"/>
              </a:rPr>
              <a:t>я</a:t>
            </a:r>
            <a:r>
              <a:rPr lang="ru-RU" altLang="en-US" sz="1300" dirty="0" err="1" smtClean="0">
                <a:sym typeface="+mn-lt"/>
              </a:rPr>
              <a:t>нв-июн</a:t>
            </a:r>
            <a:endParaRPr lang="en-GB" sz="1300" noProof="0" dirty="0">
              <a:sym typeface="+mn-lt"/>
            </a:endParaRPr>
          </a:p>
        </p:txBody>
      </p:sp>
      <p:sp>
        <p:nvSpPr>
          <p:cNvPr id="31" name="Rectangle 30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3754438" y="5257800"/>
            <a:ext cx="3270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A97339E-1D68-4C00-B708-7922FFC56426}" type="datetime'''''''''''''''''''''''''''''''-''''''0,4'''''''''''''''''''''">
              <a:rPr lang="en-US" altLang="en-US" sz="1300">
                <a:sym typeface="+mn-lt"/>
              </a:rPr>
              <a:pPr algn="ctr"/>
              <a:t>-0,4</a:t>
            </a:fld>
            <a:endParaRPr lang="en-US" sz="1300" noProof="0" dirty="0">
              <a:sym typeface="+mn-lt"/>
            </a:endParaRPr>
          </a:p>
        </p:txBody>
      </p:sp>
      <p:sp>
        <p:nvSpPr>
          <p:cNvPr id="30" name="Rectangle 29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2738438" y="4470400"/>
            <a:ext cx="3270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ED08DDAE-33F0-47F1-AEA9-5697D41580C8}" type="datetime'-''''''''0'''',''''''''''''1'''''''''''''''''''">
              <a:rPr lang="en-US" altLang="en-US" sz="1300">
                <a:sym typeface="+mn-lt"/>
              </a:rPr>
              <a:pPr algn="ctr"/>
              <a:t>-0,1</a:t>
            </a:fld>
            <a:endParaRPr lang="en-US" sz="1300" noProof="0" dirty="0">
              <a:sym typeface="+mn-lt"/>
            </a:endParaRPr>
          </a:p>
        </p:txBody>
      </p:sp>
      <p:sp>
        <p:nvSpPr>
          <p:cNvPr id="35" name="Rectangle 34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1535113" y="5819775"/>
            <a:ext cx="6969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en-US" sz="1300" dirty="0" smtClean="0">
                <a:sym typeface="+mn-lt"/>
              </a:rPr>
              <a:t> </a:t>
            </a:r>
            <a:r>
              <a:rPr lang="ru-RU" altLang="en-US" sz="1300" dirty="0" err="1" smtClean="0">
                <a:sym typeface="+mn-lt"/>
              </a:rPr>
              <a:t>янв-фев</a:t>
            </a:r>
            <a:endParaRPr lang="en-GB" sz="1300" noProof="0" dirty="0">
              <a:sym typeface="+mn-lt"/>
            </a:endParaRPr>
          </a:p>
        </p:txBody>
      </p:sp>
      <p:sp>
        <p:nvSpPr>
          <p:cNvPr id="36" name="Rectangle 35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2586038" y="5819775"/>
            <a:ext cx="6334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en-US" sz="1300" dirty="0" err="1" smtClean="0">
                <a:sym typeface="+mn-lt"/>
              </a:rPr>
              <a:t>янв-мар</a:t>
            </a:r>
            <a:endParaRPr lang="en-GB" sz="1300" noProof="0" dirty="0">
              <a:sym typeface="+mn-lt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6650038" y="5819775"/>
            <a:ext cx="6445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en-US" sz="1300" dirty="0" err="1">
                <a:sym typeface="+mn-lt"/>
              </a:rPr>
              <a:t>я</a:t>
            </a:r>
            <a:r>
              <a:rPr lang="ru-RU" altLang="en-US" sz="1300" dirty="0" err="1" smtClean="0">
                <a:sym typeface="+mn-lt"/>
              </a:rPr>
              <a:t>нв-июл</a:t>
            </a:r>
            <a:endParaRPr lang="en-GB" sz="1300" noProof="0" dirty="0">
              <a:sym typeface="+mn-lt"/>
            </a:endParaRPr>
          </a:p>
        </p:txBody>
      </p:sp>
      <p:sp>
        <p:nvSpPr>
          <p:cNvPr id="29" name="Rectangle 28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1719263" y="4997450"/>
            <a:ext cx="3270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A437BDA-132D-4634-8927-A546526B4442}" type="datetime'''''-0'''''''''',''3'''''''''''''''''''''''''''''''''">
              <a:rPr lang="en-US" altLang="en-US" sz="1300">
                <a:sym typeface="+mn-lt"/>
              </a:rPr>
              <a:pPr algn="ctr"/>
              <a:t>-0,3</a:t>
            </a:fld>
            <a:endParaRPr lang="en-US" sz="1300" noProof="0" dirty="0">
              <a:sym typeface="+mn-lt"/>
            </a:endParaRPr>
          </a:p>
        </p:txBody>
      </p:sp>
      <p:sp>
        <p:nvSpPr>
          <p:cNvPr id="28" name="Rectangle 27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723900" y="5819775"/>
            <a:ext cx="279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sz="1300" dirty="0" err="1" smtClean="0">
                <a:sym typeface="+mn-lt"/>
              </a:rPr>
              <a:t>янв</a:t>
            </a:r>
            <a:endParaRPr lang="en-GB" sz="1300" noProof="0" dirty="0">
              <a:sym typeface="+mn-lt"/>
            </a:endParaRPr>
          </a:p>
        </p:txBody>
      </p:sp>
      <p:sp>
        <p:nvSpPr>
          <p:cNvPr id="27" name="Rectangle 26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700088" y="5524500"/>
            <a:ext cx="3270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56776BA-1D12-4CDF-B533-B2ADB083C9C7}" type="datetime'''''-''''''''''0'''''''''''''''''''''',5'''''''''">
              <a:rPr lang="en-US" altLang="en-US" sz="1300">
                <a:sym typeface="+mn-lt"/>
              </a:rPr>
              <a:pPr algn="ctr"/>
              <a:t>-0,5</a:t>
            </a:fld>
            <a:endParaRPr lang="en-US" sz="1300" noProof="0" dirty="0">
              <a:sym typeface="+mn-lt"/>
            </a:endParaRPr>
          </a:p>
        </p:txBody>
      </p:sp>
      <p:sp>
        <p:nvSpPr>
          <p:cNvPr id="33" name="Rectangle 32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gray">
          <a:xfrm>
            <a:off x="5818188" y="3694113"/>
            <a:ext cx="2714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2EBEEED-F1C4-4AB6-A298-0BA194163891}" type="datetime'''''''''0'''''''''''''',''''''''''''''''''''''1'''">
              <a:rPr lang="en-US" altLang="en-US" sz="1300">
                <a:sym typeface="+mn-lt"/>
              </a:rPr>
              <a:pPr algn="ctr"/>
              <a:t>0,1</a:t>
            </a:fld>
            <a:endParaRPr lang="en-US" sz="1300" noProof="0" dirty="0">
              <a:sym typeface="+mn-lt"/>
            </a:endParaRPr>
          </a:p>
        </p:txBody>
      </p:sp>
      <p:sp>
        <p:nvSpPr>
          <p:cNvPr id="32" name="Rectangle 31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gray">
          <a:xfrm>
            <a:off x="4770438" y="4737100"/>
            <a:ext cx="3270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A2EBEC6-4DAA-48A8-B360-DBF77B7F3C66}" type="datetime'''''''''-0'',''''2'''''''''''''''''''''''''''''">
              <a:rPr lang="en-US" altLang="en-US" sz="1300">
                <a:sym typeface="+mn-lt"/>
              </a:rPr>
              <a:pPr algn="ctr"/>
              <a:t>-0,2</a:t>
            </a:fld>
            <a:endParaRPr lang="en-US" sz="1300" noProof="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indent="0"/>
            <a:r>
              <a:rPr lang="ru-RU" dirty="0" smtClean="0"/>
              <a:t>Динамика ВВП Казахстана в 2016 г.</a:t>
            </a:r>
            <a:endParaRPr lang="en-US" b="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6964302" y="2935288"/>
            <a:ext cx="0" cy="354013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/>
          </p:cNvSpPr>
          <p:nvPr/>
        </p:nvSpPr>
        <p:spPr>
          <a:xfrm>
            <a:off x="172304" y="1058863"/>
            <a:ext cx="8617685" cy="511312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err="1" smtClean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2224773" y="2935288"/>
            <a:ext cx="0" cy="888498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72378" y="2935288"/>
            <a:ext cx="0" cy="888498"/>
          </a:xfrm>
          <a:prstGeom prst="line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ular Callout 56"/>
          <p:cNvSpPr>
            <a:spLocks/>
          </p:cNvSpPr>
          <p:nvPr/>
        </p:nvSpPr>
        <p:spPr>
          <a:xfrm>
            <a:off x="6469692" y="1439863"/>
            <a:ext cx="2142559" cy="1495425"/>
          </a:xfrm>
          <a:prstGeom prst="wedgeRectCallout">
            <a:avLst>
              <a:gd name="adj1" fmla="val -619"/>
              <a:gd name="adj2" fmla="val 2361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ctr" anchorCtr="0">
            <a:noAutofit/>
          </a:bodyPr>
          <a:lstStyle/>
          <a:p>
            <a:r>
              <a:rPr lang="ru-RU" sz="1300" b="1" dirty="0" smtClean="0">
                <a:solidFill>
                  <a:schemeClr val="accent2"/>
                </a:solidFill>
              </a:rPr>
              <a:t>Июнь 2016 г.: </a:t>
            </a:r>
            <a:r>
              <a:rPr lang="ru-RU" sz="1300" dirty="0" smtClean="0">
                <a:solidFill>
                  <a:schemeClr val="tx1"/>
                </a:solidFill>
              </a:rPr>
              <a:t>План дополнительных мер </a:t>
            </a:r>
            <a:r>
              <a:rPr lang="en-US" sz="1300" dirty="0" smtClean="0">
                <a:solidFill>
                  <a:schemeClr val="tx1"/>
                </a:solidFill>
              </a:rPr>
              <a:t/>
            </a:r>
            <a:br>
              <a:rPr lang="en-US" sz="1300" dirty="0" smtClean="0">
                <a:solidFill>
                  <a:schemeClr val="tx1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>(2-й пакет) </a:t>
            </a:r>
            <a:r>
              <a:rPr lang="ru-RU" sz="1300" dirty="0">
                <a:solidFill>
                  <a:schemeClr val="tx1"/>
                </a:solidFill>
              </a:rPr>
              <a:t>по стимулированию экономического роста </a:t>
            </a:r>
            <a:r>
              <a:rPr lang="ru-RU" sz="1300" dirty="0" smtClean="0">
                <a:solidFill>
                  <a:schemeClr val="tx1"/>
                </a:solidFill>
              </a:rPr>
              <a:t>и обеспечению  занятости в 2016-17 гг.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49" name="Rectangular Callout 48"/>
          <p:cNvSpPr>
            <a:spLocks/>
          </p:cNvSpPr>
          <p:nvPr/>
        </p:nvSpPr>
        <p:spPr>
          <a:xfrm>
            <a:off x="329944" y="1439863"/>
            <a:ext cx="1548069" cy="1505797"/>
          </a:xfrm>
          <a:prstGeom prst="wedgeRectCallout">
            <a:avLst>
              <a:gd name="adj1" fmla="val -619"/>
              <a:gd name="adj2" fmla="val 2361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t" anchorCtr="0">
            <a:noAutofit/>
          </a:bodyPr>
          <a:lstStyle/>
          <a:p>
            <a:r>
              <a:rPr lang="ru-RU" sz="1300" b="1" dirty="0" smtClean="0">
                <a:solidFill>
                  <a:schemeClr val="accent2"/>
                </a:solidFill>
              </a:rPr>
              <a:t>Декабрь 2015 г.: </a:t>
            </a:r>
            <a:r>
              <a:rPr lang="ru-RU" sz="1300" dirty="0" smtClean="0">
                <a:solidFill>
                  <a:schemeClr val="tx1"/>
                </a:solidFill>
              </a:rPr>
              <a:t>Антикризисный </a:t>
            </a:r>
            <a:r>
              <a:rPr lang="ru-RU" sz="1300" dirty="0">
                <a:solidFill>
                  <a:schemeClr val="tx1"/>
                </a:solidFill>
              </a:rPr>
              <a:t>план </a:t>
            </a:r>
            <a:r>
              <a:rPr lang="ru-RU" sz="1300" dirty="0" smtClean="0">
                <a:solidFill>
                  <a:schemeClr val="tx1"/>
                </a:solidFill>
              </a:rPr>
              <a:t>Правительства </a:t>
            </a:r>
            <a:r>
              <a:rPr lang="ru-RU" sz="1300" dirty="0" err="1">
                <a:solidFill>
                  <a:schemeClr val="tx1"/>
                </a:solidFill>
              </a:rPr>
              <a:t>РК</a:t>
            </a:r>
            <a:r>
              <a:rPr lang="ru-RU" sz="1300" dirty="0">
                <a:solidFill>
                  <a:schemeClr val="tx1"/>
                </a:solidFill>
              </a:rPr>
              <a:t> и </a:t>
            </a:r>
            <a:r>
              <a:rPr lang="ru-RU" sz="1300" dirty="0" smtClean="0">
                <a:solidFill>
                  <a:schemeClr val="tx1"/>
                </a:solidFill>
              </a:rPr>
              <a:t>Национального Банка </a:t>
            </a:r>
            <a:r>
              <a:rPr lang="ru-RU" sz="1300" dirty="0" err="1" smtClean="0">
                <a:solidFill>
                  <a:schemeClr val="tx1"/>
                </a:solidFill>
              </a:rPr>
              <a:t>РК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55" name="Rectangular Callout 54"/>
          <p:cNvSpPr>
            <a:spLocks/>
          </p:cNvSpPr>
          <p:nvPr/>
        </p:nvSpPr>
        <p:spPr>
          <a:xfrm>
            <a:off x="1969832" y="1439863"/>
            <a:ext cx="1549656" cy="1505797"/>
          </a:xfrm>
          <a:prstGeom prst="wedgeRectCallout">
            <a:avLst>
              <a:gd name="adj1" fmla="val -619"/>
              <a:gd name="adj2" fmla="val 23617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t" anchorCtr="0">
            <a:noAutofit/>
          </a:bodyPr>
          <a:lstStyle/>
          <a:p>
            <a:r>
              <a:rPr lang="ru-RU" sz="1300" b="1" dirty="0" smtClean="0">
                <a:solidFill>
                  <a:schemeClr val="accent2"/>
                </a:solidFill>
              </a:rPr>
              <a:t>Февраль 2016 г.: </a:t>
            </a:r>
            <a:r>
              <a:rPr lang="ru-RU" sz="1300" dirty="0" smtClean="0">
                <a:solidFill>
                  <a:schemeClr val="tx1"/>
                </a:solidFill>
              </a:rPr>
              <a:t>План дополни-тельных </a:t>
            </a:r>
            <a:r>
              <a:rPr lang="ru-RU" sz="1300" dirty="0">
                <a:solidFill>
                  <a:schemeClr val="tx1"/>
                </a:solidFill>
              </a:rPr>
              <a:t>оперативных антикризисных мер на 2016 </a:t>
            </a:r>
            <a:r>
              <a:rPr lang="ru-RU" sz="1300" dirty="0" smtClean="0">
                <a:solidFill>
                  <a:schemeClr val="tx1"/>
                </a:solidFill>
              </a:rPr>
              <a:t>г.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6" name="3. Unit of measure"/>
          <p:cNvSpPr txBox="1">
            <a:spLocks noChangeArrowheads="1"/>
          </p:cNvSpPr>
          <p:nvPr/>
        </p:nvSpPr>
        <p:spPr bwMode="auto">
          <a:xfrm>
            <a:off x="168317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  <a:latin typeface="+mn-lt"/>
              </a:rPr>
              <a:t>Проценты </a:t>
            </a:r>
          </a:p>
        </p:txBody>
      </p:sp>
    </p:spTree>
    <p:extLst>
      <p:ext uri="{BB962C8B-B14F-4D97-AF65-F5344CB8AC3E}">
        <p14:creationId xmlns:p14="http://schemas.microsoft.com/office/powerpoint/2010/main" val="33536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76" name="think-cell Slide" r:id="rId24" imgW="493" imgH="493" progId="TCLayout.ActiveDocument.1">
                  <p:embed/>
                </p:oleObj>
              </mc:Choice>
              <mc:Fallback>
                <p:oleObj name="think-cell Slide" r:id="rId2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2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ru-RU" dirty="0" smtClean="0"/>
              <a:t>"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/>
              <a:t>жол</a:t>
            </a:r>
            <a:r>
              <a:rPr lang="ru-RU" dirty="0"/>
              <a:t>": Строительство жилищной инфраструктуры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3038" y="972899"/>
            <a:ext cx="4566016" cy="5380440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173038" y="972899"/>
            <a:ext cx="4566016" cy="576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200" b="1" dirty="0" smtClean="0">
                <a:solidFill>
                  <a:schemeClr val="accent2"/>
                </a:solidFill>
              </a:rPr>
              <a:t>Выделено в </a:t>
            </a:r>
            <a:r>
              <a:rPr lang="ru-RU" sz="1200" b="1" dirty="0">
                <a:solidFill>
                  <a:schemeClr val="accent2"/>
                </a:solidFill>
              </a:rPr>
              <a:t>2015-2016 </a:t>
            </a:r>
            <a:r>
              <a:rPr lang="ru-RU" sz="1200" b="1" dirty="0" smtClean="0">
                <a:solidFill>
                  <a:schemeClr val="accent2"/>
                </a:solidFill>
              </a:rPr>
              <a:t>годах,</a:t>
            </a:r>
          </a:p>
          <a:p>
            <a:pPr>
              <a:spcBef>
                <a:spcPct val="25000"/>
              </a:spcBef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Млрд.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тенге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77237" y="1261055"/>
            <a:ext cx="3919236" cy="509228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 smtClean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>
            <a:spLocks/>
          </p:cNvSpPr>
          <p:nvPr/>
        </p:nvSpPr>
        <p:spPr>
          <a:xfrm>
            <a:off x="4875654" y="972899"/>
            <a:ext cx="3920819" cy="576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200" b="1" dirty="0" smtClean="0">
                <a:solidFill>
                  <a:schemeClr val="accent2"/>
                </a:solidFill>
              </a:rPr>
              <a:t>Обеспечение участков необходимой </a:t>
            </a:r>
            <a:r>
              <a:rPr lang="ru-RU" sz="1200" b="1" dirty="0">
                <a:solidFill>
                  <a:schemeClr val="accent2"/>
                </a:solidFill>
              </a:rPr>
              <a:t>инженерной </a:t>
            </a:r>
            <a:r>
              <a:rPr lang="ru-RU" sz="1200" b="1" dirty="0" smtClean="0">
                <a:solidFill>
                  <a:schemeClr val="accent2"/>
                </a:solidFill>
              </a:rPr>
              <a:t>инфраструктурой в 2016-17,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тыс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. участков 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78628" y="3303775"/>
            <a:ext cx="516304" cy="516304"/>
            <a:chOff x="-1816100" y="2834481"/>
            <a:chExt cx="584200" cy="584200"/>
          </a:xfrm>
        </p:grpSpPr>
        <p:sp>
          <p:nvSpPr>
            <p:cNvPr id="43" name="Oval 42"/>
            <p:cNvSpPr/>
            <p:nvPr/>
          </p:nvSpPr>
          <p:spPr>
            <a:xfrm>
              <a:off x="-1816100" y="2834481"/>
              <a:ext cx="584200" cy="584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44" name="AutoShape 3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 rot="16200000" flipH="1" flipV="1">
              <a:off x="-1693435" y="3063092"/>
              <a:ext cx="338870" cy="126978"/>
            </a:xfrm>
            <a:custGeom>
              <a:avLst/>
              <a:gdLst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  <a:gd name="connsiteX3" fmla="*/ 0 w 1076984"/>
                <a:gd name="connsiteY3" fmla="*/ 541003 h 541003"/>
                <a:gd name="connsiteX0" fmla="*/ 0 w 1076984"/>
                <a:gd name="connsiteY0" fmla="*/ 541003 h 632443"/>
                <a:gd name="connsiteX1" fmla="*/ 537954 w 1076984"/>
                <a:gd name="connsiteY1" fmla="*/ 0 h 632443"/>
                <a:gd name="connsiteX2" fmla="*/ 1076984 w 1076984"/>
                <a:gd name="connsiteY2" fmla="*/ 541003 h 632443"/>
                <a:gd name="connsiteX3" fmla="*/ 91440 w 1076984"/>
                <a:gd name="connsiteY3" fmla="*/ 632443 h 632443"/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984" h="541003">
                  <a:moveTo>
                    <a:pt x="0" y="541003"/>
                  </a:moveTo>
                  <a:lnTo>
                    <a:pt x="537954" y="0"/>
                  </a:lnTo>
                  <a:lnTo>
                    <a:pt x="1076984" y="541003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accent2"/>
              </a:solidFill>
            </a:ln>
            <a:extLst/>
          </p:spPr>
          <p:txBody>
            <a:bodyPr rot="10800000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sz="1000" b="1"/>
            </a:p>
          </p:txBody>
        </p:sp>
      </p:grp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 bwMode="gray">
          <a:xfrm>
            <a:off x="1638300" y="4953000"/>
            <a:ext cx="36195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 bwMode="gray">
          <a:xfrm>
            <a:off x="2895600" y="2413000"/>
            <a:ext cx="36195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/>
          </p:cNvGraphicFramePr>
          <p:nvPr>
            <p:custDataLst>
              <p:tags r:id="rId6"/>
            </p:custDataLst>
            <p:extLst/>
          </p:nvPr>
        </p:nvGraphicFramePr>
        <p:xfrm>
          <a:off x="444500" y="2311400"/>
          <a:ext cx="3994257" cy="366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77" name="Chart" r:id="rId26" imgW="3993145" imgH="3665337" progId="MSGraph.Chart.8">
                  <p:embed followColorScheme="full"/>
                </p:oleObj>
              </mc:Choice>
              <mc:Fallback>
                <p:oleObj name="Chart" r:id="rId26" imgW="3993145" imgH="366533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4500" y="2311400"/>
                        <a:ext cx="3994257" cy="3663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3500438" y="2205038"/>
            <a:ext cx="417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A5F271C-8440-44B7-B664-E690A8D43F16}" type="datetime'''''''''''''''''1''50'''''''''''''',''8'''''''">
              <a:rPr lang="en-US" altLang="en-US" sz="1200"/>
              <a:pPr/>
              <a:t>150,8</a:t>
            </a:fld>
            <a:endParaRPr lang="en-US" sz="1200" noProof="0" dirty="0">
              <a:sym typeface="+mn-lt"/>
            </a:endParaRPr>
          </a:p>
        </p:txBody>
      </p:sp>
      <p:sp>
        <p:nvSpPr>
          <p:cNvPr id="62" name="Rectangle 61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1020763" y="4745038"/>
            <a:ext cx="333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229A3F0-B3F1-4AFC-9809-42D5DD115807}" type="datetime'''''4''''''''''''''''''''0'',''''''''''''''''''''3'''''''''">
              <a:rPr lang="en-US" altLang="en-US" sz="1200">
                <a:sym typeface="+mn-lt"/>
              </a:rPr>
              <a:pPr algn="ctr"/>
              <a:t>40,3</a:t>
            </a:fld>
            <a:endParaRPr lang="en-US" sz="1200" noProof="0" dirty="0">
              <a:sym typeface="+mn-lt"/>
            </a:endParaRPr>
          </a:p>
        </p:txBody>
      </p:sp>
      <p:sp>
        <p:nvSpPr>
          <p:cNvPr id="35" name="Rectangle 34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1012825" y="5969000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84F0BA1-97D8-47A3-B219-6E2E2F2B8458}" type="datetime'''''''2''''''''''''0''''1''''''''''''''''''''''''''''5'''''''">
              <a:rPr lang="en-US" altLang="en-US" sz="1200"/>
              <a:pPr/>
              <a:t>2015</a:t>
            </a:fld>
            <a:endParaRPr lang="en-US" sz="1200" noProof="0" dirty="0">
              <a:sym typeface="+mn-lt"/>
            </a:endParaRPr>
          </a:p>
        </p:txBody>
      </p:sp>
      <p:sp>
        <p:nvSpPr>
          <p:cNvPr id="63" name="Rectangle 62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2244725" y="3592513"/>
            <a:ext cx="4064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076F5D0-BAAE-4092-B054-BEED71C84DEF}" type="datetime'''''''''''''''1''1''''''0,''''''''''''''''''''5'''''''''''">
              <a:rPr lang="en-US" altLang="en-US" sz="1200">
                <a:sym typeface="+mn-lt"/>
              </a:rPr>
              <a:pPr algn="ctr"/>
              <a:t>110,5</a:t>
            </a:fld>
            <a:endParaRPr lang="en-US" sz="1200" noProof="0" dirty="0">
              <a:sym typeface="+mn-lt"/>
            </a:endParaRPr>
          </a:p>
        </p:txBody>
      </p:sp>
      <p:sp>
        <p:nvSpPr>
          <p:cNvPr id="45" name="Rectangle 44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3503613" y="5969000"/>
            <a:ext cx="4111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FF4F9C2-FF7B-413E-83FF-893D9544E0C4}" type="datetime'''''''В''''с''''''''''''е''''го'''''''''''''''''''">
              <a:rPr lang="en-US" altLang="en-US" sz="1200"/>
              <a:pPr/>
              <a:t>Всего</a:t>
            </a:fld>
            <a:endParaRPr lang="en-US" sz="1200" noProof="0" dirty="0">
              <a:sym typeface="+mn-lt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2273300" y="5969000"/>
            <a:ext cx="349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200" smtClean="0"/>
              <a:t>20</a:t>
            </a:r>
            <a:fld id="{644CEE2D-3CF2-4940-81BF-A260B53CAC34}" type="datetime'''''''''''''''''1''''''''''6'''">
              <a:rPr lang="en-US" altLang="en-US" sz="1200"/>
              <a:pPr/>
              <a:t>16</a:t>
            </a:fld>
            <a:endParaRPr lang="en-US" sz="1200" noProof="0" dirty="0">
              <a:sym typeface="+mn-lt"/>
            </a:endParaRPr>
          </a:p>
        </p:txBody>
      </p:sp>
      <p:cxnSp>
        <p:nvCxnSpPr>
          <p:cNvPr id="49" name="Straight Connector 48"/>
          <p:cNvCxnSpPr/>
          <p:nvPr>
            <p:custDataLst>
              <p:tags r:id="rId13"/>
            </p:custDataLst>
          </p:nvPr>
        </p:nvCxnSpPr>
        <p:spPr bwMode="gray">
          <a:xfrm>
            <a:off x="7277100" y="2413000"/>
            <a:ext cx="31115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>
            <p:custDataLst>
              <p:tags r:id="rId14"/>
            </p:custDataLst>
          </p:nvPr>
        </p:nvCxnSpPr>
        <p:spPr bwMode="gray">
          <a:xfrm>
            <a:off x="6197600" y="3905250"/>
            <a:ext cx="311150" cy="0"/>
          </a:xfrm>
          <a:prstGeom prst="line">
            <a:avLst/>
          </a:prstGeom>
          <a:ln w="3175">
            <a:solidFill>
              <a:srgbClr val="808080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/>
          </p:cNvGraphicFramePr>
          <p:nvPr>
            <p:custDataLst>
              <p:tags r:id="rId15"/>
            </p:custDataLst>
            <p:extLst/>
          </p:nvPr>
        </p:nvGraphicFramePr>
        <p:xfrm>
          <a:off x="5168900" y="2311400"/>
          <a:ext cx="3454662" cy="366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78" name="Chart" r:id="rId28" imgW="3451926" imgH="3665337" progId="MSGraph.Chart.8">
                  <p:embed followColorScheme="full"/>
                </p:oleObj>
              </mc:Choice>
              <mc:Fallback>
                <p:oleObj name="Chart" r:id="rId28" imgW="3451926" imgH="366533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168900" y="2311400"/>
                        <a:ext cx="3454662" cy="3663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5643563" y="3697288"/>
            <a:ext cx="333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5869BC7-9BE6-49B2-BBDC-3847E28B4454}" type="datetime'''''''5''''''''''''''7'''''''''''''''''''''''''',''''''4'">
              <a:rPr lang="en-US" altLang="en-US" sz="1200">
                <a:sym typeface="+mn-lt"/>
              </a:rPr>
              <a:pPr algn="ctr"/>
              <a:t>57,4</a:t>
            </a:fld>
            <a:endParaRPr lang="en-US" sz="1200" noProof="0" dirty="0">
              <a:sym typeface="+mn-lt"/>
            </a:endParaRPr>
          </a:p>
        </p:txBody>
      </p:sp>
      <p:sp>
        <p:nvSpPr>
          <p:cNvPr id="66" name="Rectangle 65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7767638" y="2205038"/>
            <a:ext cx="417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518D226-35DE-48F9-BEDD-1B93E2802442}" type="datetime'1''''''0''''0'',''''''''''''''9'">
              <a:rPr lang="en-US" altLang="en-US" sz="1200"/>
              <a:pPr/>
              <a:t>100,9</a:t>
            </a:fld>
            <a:endParaRPr lang="en-US" sz="1200" noProof="0" dirty="0">
              <a:sym typeface="+mn-lt"/>
            </a:endParaRPr>
          </a:p>
        </p:txBody>
      </p:sp>
      <p:sp>
        <p:nvSpPr>
          <p:cNvPr id="72" name="Rectangle 71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6726238" y="3068638"/>
            <a:ext cx="333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CE0BFFA-92F6-4F01-BED8-768271B3B976}" type="datetime'''''''4''''''3'''''''''''''''''''''''''',''''''''5'''''''''''">
              <a:rPr lang="en-US" altLang="en-US" sz="1200">
                <a:sym typeface="+mn-lt"/>
              </a:rPr>
              <a:pPr algn="ctr"/>
              <a:t>43,5</a:t>
            </a:fld>
            <a:endParaRPr lang="en-US" sz="1200" noProof="0" dirty="0">
              <a:sym typeface="+mn-lt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7588250" y="5969000"/>
            <a:ext cx="4111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0A11F4A-40C3-485C-BD56-56CC2E5738BE}" type="datetime'''''''''''В''''''''''''''с''''е''''г''''''''''''о'''''''''">
              <a:rPr lang="en-US" altLang="en-US" sz="1200"/>
              <a:pPr/>
              <a:t>Всего</a:t>
            </a:fld>
            <a:endParaRPr lang="en-US" sz="1200" noProof="0" dirty="0">
              <a:sym typeface="+mn-lt"/>
            </a:endParaRPr>
          </a:p>
        </p:txBody>
      </p:sp>
      <p:sp>
        <p:nvSpPr>
          <p:cNvPr id="58" name="Rectangle 57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6508749" y="5969000"/>
            <a:ext cx="10620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D59EDA0-2B0D-42D9-B908-BC6C7199225F}" type="datetime'Но''''''''''в''''ы''е ''у''''''''ч''''''ас''т''к''''''и'''''''">
              <a:rPr lang="en-US" altLang="en-US" sz="1200"/>
              <a:pPr/>
              <a:t>Новые участки</a:t>
            </a:fld>
            <a:endParaRPr lang="en-US" sz="1200" noProof="0" dirty="0">
              <a:sym typeface="+mn-lt"/>
            </a:endParaRPr>
          </a:p>
        </p:txBody>
      </p:sp>
      <p:sp>
        <p:nvSpPr>
          <p:cNvPr id="56" name="Rectangle 55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5422900" y="5969000"/>
            <a:ext cx="1058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57E4E7C-58A2-4CEB-81D4-664011D893EB}" type="datetime'Уже выд''''а''''''''н''''''''''''ны''е'' ''у''частки'''">
              <a:rPr lang="en-US" altLang="en-US" sz="1200"/>
              <a:pPr/>
              <a:t>Уже выданные участки</a:t>
            </a:fld>
            <a:endParaRPr lang="en-US" sz="1200" noProof="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4263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0" name="think-cell Slide" r:id="rId25" imgW="359" imgH="358" progId="TCLayout.ActiveDocument.1">
                  <p:embed/>
                </p:oleObj>
              </mc:Choice>
              <mc:Fallback>
                <p:oleObj name="think-cell Slide" r:id="rId2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2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ru-RU" dirty="0" smtClean="0"/>
              <a:t>"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": </a:t>
            </a:r>
            <a:r>
              <a:rPr lang="ru-RU" dirty="0"/>
              <a:t>строительство жилья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71451" y="1385889"/>
            <a:ext cx="4242893" cy="30071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err="1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71451" y="1043395"/>
            <a:ext cx="4242895" cy="42028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200" b="1" dirty="0" smtClean="0">
                <a:solidFill>
                  <a:schemeClr val="accent2"/>
                </a:solidFill>
              </a:rPr>
              <a:t>2015 год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graphicFrame>
        <p:nvGraphicFramePr>
          <p:cNvPr id="35" name="Object 34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355600" y="2387601"/>
          <a:ext cx="3511296" cy="163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1" name="Chart" r:id="rId27" imgW="3512886" imgH="1630621" progId="MSGraph.Chart.8">
                  <p:embed followColorScheme="full"/>
                </p:oleObj>
              </mc:Choice>
              <mc:Fallback>
                <p:oleObj name="Chart" r:id="rId27" imgW="3512886" imgH="163062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55600" y="2387601"/>
                        <a:ext cx="3511296" cy="1631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1944688" y="2586038"/>
            <a:ext cx="333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2DA8A0A-EE3B-4029-842D-E6979C56C96A}" type="datetime'''''''''3''''''''''''''''''0'''''',''''''''''''0'''''''''">
              <a:rPr lang="en-GB" altLang="en-US" sz="1200"/>
              <a:pPr/>
              <a:t>30,0</a:t>
            </a:fld>
            <a:endParaRPr lang="en-GB" sz="1200" noProof="0" dirty="0">
              <a:sym typeface="+mn-lt"/>
            </a:endParaRPr>
          </a:p>
        </p:txBody>
      </p:sp>
      <p:sp>
        <p:nvSpPr>
          <p:cNvPr id="32" name="Rectangle 31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1903413" y="2293938"/>
            <a:ext cx="417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4244928-3F08-4BFC-99ED-4D7323FC76B2}" type="datetime'''''''''1''''2''''2'',''''''''''''''''''''''''''''''5'''">
              <a:rPr lang="en-GB" altLang="en-US" sz="1200"/>
              <a:pPr/>
              <a:t>122,5</a:t>
            </a:fld>
            <a:endParaRPr lang="en-GB" sz="1200" noProof="0" dirty="0">
              <a:sym typeface="+mn-lt"/>
            </a:endParaRPr>
          </a:p>
        </p:txBody>
      </p:sp>
      <p:sp>
        <p:nvSpPr>
          <p:cNvPr id="34" name="Rectangle 33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1944688" y="3297238"/>
            <a:ext cx="3333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F274E6A-1B0E-4F1E-9137-D2E2AE593639}" type="datetime'''''''''''''''''''9''''''2'''''''''''''''''',''''''5'''''''''">
              <a:rPr lang="en-GB" altLang="en-US" sz="1200">
                <a:sym typeface="+mn-lt"/>
              </a:rPr>
              <a:pPr algn="ctr"/>
              <a:t>92,5</a:t>
            </a:fld>
            <a:endParaRPr lang="en-GB" sz="1200" noProof="0" dirty="0">
              <a:sym typeface="+mn-lt"/>
            </a:endParaRPr>
          </a:p>
        </p:txBody>
      </p:sp>
      <p:sp>
        <p:nvSpPr>
          <p:cNvPr id="45" name="Rectangle 44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1444625" y="4013200"/>
            <a:ext cx="1333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noProof="0" dirty="0" smtClean="0">
                <a:sym typeface="+mn-lt"/>
              </a:rPr>
              <a:t>Выделено средств</a:t>
            </a:r>
            <a:endParaRPr lang="en-US" sz="1200" noProof="0" dirty="0">
              <a:sym typeface="+mn-lt"/>
            </a:endParaRPr>
          </a:p>
        </p:txBody>
      </p:sp>
      <p:sp>
        <p:nvSpPr>
          <p:cNvPr id="40" name="AutoShape 250"/>
          <p:cNvSpPr>
            <a:spLocks noChangeArrowheads="1"/>
          </p:cNvSpPr>
          <p:nvPr/>
        </p:nvSpPr>
        <p:spPr bwMode="auto">
          <a:xfrm>
            <a:off x="171452" y="619317"/>
            <a:ext cx="3763738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Млрд. тенге</a:t>
            </a:r>
            <a:endParaRPr lang="en-US" sz="1200" baseline="0" noProof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 bwMode="auto">
          <a:xfrm>
            <a:off x="271463" y="1990725"/>
            <a:ext cx="165100" cy="165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10"/>
            </p:custDataLst>
          </p:nvPr>
        </p:nvSpPr>
        <p:spPr bwMode="auto">
          <a:xfrm>
            <a:off x="271463" y="1719263"/>
            <a:ext cx="165100" cy="16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538163" y="1989138"/>
            <a:ext cx="37147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C63B5A4-00C0-46BA-BC21-40319A8A5B95}" type="datetime'На строите''льство а''рендно''го'' жилья через АО ''«''КИК»'''">
              <a:rPr lang="en-GB" altLang="en-US" sz="1200"/>
              <a:pPr/>
              <a:t>На строительство арендного жилья через АО «КИК»</a:t>
            </a:fld>
            <a:endParaRPr lang="en-GB" sz="1200" noProof="0" dirty="0">
              <a:sym typeface="+mn-lt"/>
            </a:endParaRPr>
          </a:p>
        </p:txBody>
      </p:sp>
      <p:sp>
        <p:nvSpPr>
          <p:cNvPr id="66" name="Rectangle 65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538163" y="1717675"/>
            <a:ext cx="3194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887B284-3B19-4EC6-8896-CA33F3BC0827}" type="datetime'Н''''а завершен''''ие объ''екто''''в ''кре''дитн''ого ж''илья'">
              <a:rPr lang="en-GB" altLang="en-US" sz="1200" smtClean="0"/>
              <a:pPr/>
              <a:t>На завершение объектов кредитного жилья</a:t>
            </a:fld>
            <a:r>
              <a:rPr lang="en-GB" altLang="en-US" sz="1200" baseline="30000" dirty="0" smtClean="0"/>
              <a:t>1</a:t>
            </a:r>
            <a:r>
              <a:rPr lang="en-GB" altLang="en-US" sz="1200" dirty="0" smtClean="0"/>
              <a:t> </a:t>
            </a:r>
            <a:endParaRPr lang="en-GB" sz="1200" noProof="0" dirty="0">
              <a:sym typeface="+mn-lt"/>
            </a:endParaRPr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173036" y="5269434"/>
            <a:ext cx="4240337" cy="699422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dirty="0"/>
              <a:t>За счет </a:t>
            </a:r>
            <a:r>
              <a:rPr lang="ru-RU" sz="1200" b="1" dirty="0">
                <a:solidFill>
                  <a:schemeClr val="accent2"/>
                </a:solidFill>
              </a:rPr>
              <a:t>указанных средств</a:t>
            </a:r>
            <a:r>
              <a:rPr lang="ru-RU" sz="1200" dirty="0"/>
              <a:t> уже введено </a:t>
            </a:r>
            <a:r>
              <a:rPr lang="ru-RU" sz="1200" b="1" dirty="0">
                <a:solidFill>
                  <a:schemeClr val="accent2"/>
                </a:solidFill>
              </a:rPr>
              <a:t>746,6 тыс. кв. м</a:t>
            </a:r>
            <a:r>
              <a:rPr lang="ru-RU" sz="1200" dirty="0"/>
              <a:t> (12 309 квартир) и </a:t>
            </a:r>
            <a:r>
              <a:rPr lang="ru-RU" sz="1200" b="1" dirty="0">
                <a:solidFill>
                  <a:schemeClr val="accent2"/>
                </a:solidFill>
              </a:rPr>
              <a:t>до конца </a:t>
            </a:r>
            <a:r>
              <a:rPr lang="ru-RU" sz="1200" b="1" dirty="0" err="1">
                <a:solidFill>
                  <a:schemeClr val="accent2"/>
                </a:solidFill>
              </a:rPr>
              <a:t>т.г</a:t>
            </a:r>
            <a:r>
              <a:rPr lang="ru-RU" sz="1200" b="1" dirty="0">
                <a:solidFill>
                  <a:schemeClr val="accent2"/>
                </a:solidFill>
              </a:rPr>
              <a:t>.</a:t>
            </a:r>
            <a:r>
              <a:rPr lang="ru-RU" sz="1200" dirty="0"/>
              <a:t> дополнительный ввод составит – </a:t>
            </a:r>
            <a:r>
              <a:rPr lang="ru-RU" sz="1200" b="1" dirty="0">
                <a:solidFill>
                  <a:schemeClr val="accent2"/>
                </a:solidFill>
              </a:rPr>
              <a:t>164,5 тыс. кв. м или 3 134 квартир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47" name="DirArrow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173035" y="4475362"/>
            <a:ext cx="4173445" cy="34340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4546600" y="1385888"/>
            <a:ext cx="4242893" cy="30071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err="1" smtClean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4546600" y="1042988"/>
            <a:ext cx="4242895" cy="42028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200" b="1" dirty="0" smtClean="0">
                <a:solidFill>
                  <a:schemeClr val="accent2"/>
                </a:solidFill>
              </a:rPr>
              <a:t>2016 год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graphicFrame>
        <p:nvGraphicFramePr>
          <p:cNvPr id="42" name="Object 41"/>
          <p:cNvGraphicFramePr>
            <a:graphicFrameLocks/>
          </p:cNvGraphicFramePr>
          <p:nvPr>
            <p:custDataLst>
              <p:tags r:id="rId14"/>
            </p:custDataLst>
            <p:extLst/>
          </p:nvPr>
        </p:nvGraphicFramePr>
        <p:xfrm>
          <a:off x="4724400" y="2387601"/>
          <a:ext cx="3867355" cy="1631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2" name="Chart" r:id="rId29" imgW="3863274" imgH="1630621" progId="MSGraph.Chart.8">
                  <p:embed followColorScheme="full"/>
                </p:oleObj>
              </mc:Choice>
              <mc:Fallback>
                <p:oleObj name="Chart" r:id="rId29" imgW="3863274" imgH="1630621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724400" y="2387601"/>
                        <a:ext cx="3867355" cy="1631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5994400" y="4013200"/>
            <a:ext cx="1333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200" dirty="0">
                <a:sym typeface="+mn-lt"/>
              </a:rPr>
              <a:t>Выделено средств</a:t>
            </a:r>
            <a:endParaRPr lang="en-US" sz="1200" dirty="0">
              <a:sym typeface="+mn-lt"/>
            </a:endParaRPr>
          </a:p>
        </p:txBody>
      </p:sp>
      <p:sp>
        <p:nvSpPr>
          <p:cNvPr id="55" name="Rectangle 54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6453188" y="2293938"/>
            <a:ext cx="4175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0" rIns="1905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74DBEC50-EF1E-4E35-9008-EC21CC56014A}" type="datetime'''''''''''32''''''''''''''''''''''''''1'''''''''''',5'''''">
              <a:rPr lang="en-GB" altLang="en-US" sz="1200"/>
              <a:pPr/>
              <a:t>321,5</a:t>
            </a:fld>
            <a:endParaRPr lang="en-GB" sz="1200" noProof="0" dirty="0">
              <a:sym typeface="+mn-lt"/>
            </a:endParaRPr>
          </a:p>
        </p:txBody>
      </p:sp>
      <p:sp>
        <p:nvSpPr>
          <p:cNvPr id="69" name="Rectangle 68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gray">
          <a:xfrm>
            <a:off x="6467475" y="3602038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ADFA2504-9AC0-4FF4-8AD3-FEE89F7B7E30}" type="datetime'''9''''''7'''',''''''''''0'''''''''''''''''''''''''''''''''">
              <a:rPr lang="en-US" altLang="en-US" sz="1400">
                <a:sym typeface="+mn-lt"/>
              </a:rPr>
              <a:pPr algn="ctr"/>
              <a:t>97,0</a:t>
            </a:fld>
            <a:endParaRPr lang="en-US" sz="1400" noProof="0" dirty="0">
              <a:sym typeface="+mn-lt"/>
            </a:endParaRPr>
          </a:p>
        </p:txBody>
      </p:sp>
      <p:sp>
        <p:nvSpPr>
          <p:cNvPr id="70" name="Rectangle 69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6418263" y="2890838"/>
            <a:ext cx="487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E4ED0BCB-EDBF-496C-AF39-D7D319D0476A}" type="datetime'''''''''''''22''''''''''4'''''''''''''''',''''''''''''''''''5'">
              <a:rPr lang="en-US" altLang="en-US" sz="1400">
                <a:sym typeface="+mn-lt"/>
              </a:rPr>
              <a:pPr algn="ctr"/>
              <a:t>224,5</a:t>
            </a:fld>
            <a:endParaRPr lang="en-US" sz="1400" noProof="0" dirty="0">
              <a:sym typeface="+mn-lt"/>
            </a:endParaRPr>
          </a:p>
        </p:txBody>
      </p:sp>
      <p:sp>
        <p:nvSpPr>
          <p:cNvPr id="56" name="Rectangle 55"/>
          <p:cNvSpPr/>
          <p:nvPr>
            <p:custDataLst>
              <p:tags r:id="rId19"/>
            </p:custDataLst>
          </p:nvPr>
        </p:nvSpPr>
        <p:spPr bwMode="auto">
          <a:xfrm>
            <a:off x="5657850" y="1719263"/>
            <a:ext cx="165100" cy="16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>
            <p:custDataLst>
              <p:tags r:id="rId20"/>
            </p:custDataLst>
          </p:nvPr>
        </p:nvSpPr>
        <p:spPr bwMode="auto">
          <a:xfrm>
            <a:off x="5657850" y="1990725"/>
            <a:ext cx="165100" cy="165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err="1" smtClean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5924550" y="1717675"/>
            <a:ext cx="15208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724181E-7EB3-46A6-B9CB-5FD74A4D51C0}" type="datetime'А''О ''''''''''''«''''''НУ''''''Х «''''Б''а''й''''тере''к»'">
              <a:rPr lang="en-GB" altLang="en-US" sz="1200"/>
              <a:pPr/>
              <a:t>АО «НУХ «Байтерек»</a:t>
            </a:fld>
            <a:endParaRPr lang="en-GB" sz="1200" noProof="0" dirty="0">
              <a:sym typeface="+mn-lt"/>
            </a:endParaRPr>
          </a:p>
        </p:txBody>
      </p:sp>
      <p:sp>
        <p:nvSpPr>
          <p:cNvPr id="63" name="Rectangle 62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5924550" y="1989138"/>
            <a:ext cx="20193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E024B6D-3DF6-4CC7-A3F9-CCCCDAADF711}" type="datetime'А''''О'' ''''«''Ф''Н''Б'''' «''Сам''р''''ук''-К''а''зына» '''">
              <a:rPr lang="en-GB" altLang="en-US" sz="1200"/>
              <a:pPr/>
              <a:t>АО «ФНБ «Самрук-Казына» </a:t>
            </a:fld>
            <a:endParaRPr lang="en-GB" sz="1200" noProof="0" dirty="0">
              <a:sym typeface="+mn-lt"/>
            </a:endParaRP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4548188" y="5269171"/>
            <a:ext cx="4240337" cy="699422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2"/>
                </a:solidFill>
              </a:rPr>
              <a:t>На выделенные средства</a:t>
            </a:r>
            <a:r>
              <a:rPr lang="ru-RU" sz="1200" dirty="0"/>
              <a:t> до конца 2017 года планируется ввести в эксплуатацию порядка </a:t>
            </a:r>
            <a:r>
              <a:rPr lang="ru-RU" sz="1200" b="1" dirty="0">
                <a:solidFill>
                  <a:schemeClr val="accent2"/>
                </a:solidFill>
              </a:rPr>
              <a:t>2,2 млн. кв. м. или 38,2 тыс. квартир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65" name="DirArrow 1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4548188" y="4475163"/>
            <a:ext cx="4173445" cy="34340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4. Footnote"/>
          <p:cNvSpPr txBox="1">
            <a:spLocks noChangeArrowheads="1"/>
          </p:cNvSpPr>
          <p:nvPr/>
        </p:nvSpPr>
        <p:spPr bwMode="auto">
          <a:xfrm>
            <a:off x="169094" y="6285988"/>
            <a:ext cx="8620894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/>
              <a:t>1 через МИО для вкладчиков АО «ЖССБК»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24" name="think-cell Slide" r:id="rId22" imgW="493" imgH="493" progId="TCLayout.ActiveDocument.1">
                  <p:embed/>
                </p:oleObj>
              </mc:Choice>
              <mc:Fallback>
                <p:oleObj name="think-cell Slide" r:id="rId22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3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584775"/>
          </a:xfrm>
        </p:spPr>
        <p:txBody>
          <a:bodyPr/>
          <a:lstStyle/>
          <a:p>
            <a:r>
              <a:rPr lang="en-US" dirty="0" smtClean="0"/>
              <a:t>6. </a:t>
            </a:r>
            <a:r>
              <a:rPr lang="ru-RU" dirty="0" smtClean="0"/>
              <a:t>"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" </a:t>
            </a:r>
            <a:r>
              <a:rPr lang="ru-RU" dirty="0"/>
              <a:t>и </a:t>
            </a:r>
            <a:r>
              <a:rPr lang="ru-RU" dirty="0" smtClean="0"/>
              <a:t>Антикризисный план: Стимулирование предпринимательской </a:t>
            </a:r>
            <a:r>
              <a:rPr lang="ru-RU" dirty="0"/>
              <a:t>активности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3038" y="972899"/>
            <a:ext cx="4566016" cy="479485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27" name="Object 26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228601" y="2476500"/>
          <a:ext cx="4353033" cy="277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25" name="Chart" r:id="rId24" imgW="4350954" imgH="2773797" progId="MSGraph.Chart.8">
                  <p:embed followColorScheme="full"/>
                </p:oleObj>
              </mc:Choice>
              <mc:Fallback>
                <p:oleObj name="Chart" r:id="rId24" imgW="4350954" imgH="277379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28601" y="2476500"/>
                        <a:ext cx="4353033" cy="277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1154113" y="2386013"/>
            <a:ext cx="455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C5569F6-3F25-495F-B097-C03A2E974D3F}" type="datetime'''''5''''''''''''''''''''7''''''''''''''''''''5'''''',''''''0'">
              <a:rPr lang="en-US" altLang="en-US" sz="1300"/>
              <a:pPr/>
              <a:t>575,0</a:t>
            </a:fld>
            <a:endParaRPr lang="en-US" sz="1300" noProof="0" dirty="0">
              <a:sym typeface="+mn-lt"/>
            </a:endParaRPr>
          </a:p>
        </p:txBody>
      </p:sp>
      <p:sp>
        <p:nvSpPr>
          <p:cNvPr id="67" name="Rectangle 66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3225800" y="4291013"/>
            <a:ext cx="455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A793BF3-69E1-4203-9C46-208026BB5AEE}" type="datetime'''1''''4''''1'''''''''''''''''',0'''''''''''''''''''''''''">
              <a:rPr lang="en-US" altLang="en-US" sz="1300"/>
              <a:pPr/>
              <a:t>141,0</a:t>
            </a:fld>
            <a:endParaRPr lang="en-US" sz="1300" noProof="0" dirty="0">
              <a:sym typeface="+mn-lt"/>
            </a:endParaRPr>
          </a:p>
        </p:txBody>
      </p:sp>
      <p:sp>
        <p:nvSpPr>
          <p:cNvPr id="25" name="Rectangle 24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1154113" y="3240088"/>
            <a:ext cx="455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F5ACCDE5-E5B3-4B1C-9564-5E5BFB31377A}" type="datetime'''3''''''''''''''''33'''''''',''''''0'''''''''''''''''''''">
              <a:rPr lang="en-GB" altLang="en-US" sz="1300">
                <a:solidFill>
                  <a:schemeClr val="bg1"/>
                </a:solidFill>
              </a:rPr>
              <a:pPr/>
              <a:t>333,0</a:t>
            </a:fld>
            <a:endParaRPr lang="en-GB" sz="13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24" name="Rectangle 2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1154113" y="4502150"/>
            <a:ext cx="455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7C9B7A5-8674-4C77-9D64-779AE543AD38}" type="datetime'''''24''''2'''''',0'''''''''">
              <a:rPr lang="en-GB" altLang="en-US" sz="1300"/>
              <a:pPr/>
              <a:t>242,0</a:t>
            </a:fld>
            <a:endParaRPr lang="en-GB" sz="1300" noProof="0" dirty="0">
              <a:sym typeface="+mn-lt"/>
            </a:endParaRPr>
          </a:p>
        </p:txBody>
      </p:sp>
      <p:sp>
        <p:nvSpPr>
          <p:cNvPr id="30" name="Rectangle 29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2714625" y="5230813"/>
            <a:ext cx="1387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66CCA24-5D23-427A-8E28-02EFF8D11B90}" type="datetime'''''''''П''олучи''л''''и&#10;пре''дпр''инима''''''т''ел''и'">
              <a:rPr lang="en-GB" altLang="en-US" sz="1300">
                <a:sym typeface="+mn-lt"/>
              </a:rPr>
              <a:pPr/>
              <a:t>Получили
предприниматели</a:t>
            </a:fld>
            <a:endParaRPr lang="en-GB" sz="1300" noProof="0" dirty="0">
              <a:sym typeface="+mn-lt"/>
            </a:endParaRPr>
          </a:p>
        </p:txBody>
      </p:sp>
      <p:sp>
        <p:nvSpPr>
          <p:cNvPr id="26" name="Rectangle 25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638175" y="5230813"/>
            <a:ext cx="121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FE52E37-11B9-40DD-952C-43087BE77888}" type="datetime'П''р''еду''''с''''''''мот''р''''ено''&#10;''на'' ''''''2016''г.'">
              <a:rPr lang="en-GB" altLang="en-US" sz="1300">
                <a:sym typeface="+mn-lt"/>
              </a:rPr>
              <a:pPr/>
              <a:t>Предусмотрено
на 2016г.</a:t>
            </a:fld>
            <a:endParaRPr lang="en-GB" sz="1300" noProof="0" dirty="0">
              <a:sym typeface="+mn-lt"/>
            </a:endParaRP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173038" y="972899"/>
            <a:ext cx="4566016" cy="576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300" b="1" dirty="0" smtClean="0">
                <a:solidFill>
                  <a:schemeClr val="accent2"/>
                </a:solidFill>
              </a:rPr>
              <a:t>Финансирование за счет средств </a:t>
            </a:r>
            <a:r>
              <a:rPr lang="ru-RU" sz="1300" b="1" dirty="0" err="1" smtClean="0">
                <a:solidFill>
                  <a:schemeClr val="accent2"/>
                </a:solidFill>
              </a:rPr>
              <a:t>Нацфонда</a:t>
            </a:r>
            <a:r>
              <a:rPr lang="ru-RU" sz="1300" b="1" dirty="0" smtClean="0">
                <a:solidFill>
                  <a:schemeClr val="accent2"/>
                </a:solidFill>
              </a:rPr>
              <a:t> и </a:t>
            </a:r>
            <a:r>
              <a:rPr lang="ru-RU" sz="1300" b="1" dirty="0" err="1" smtClean="0">
                <a:solidFill>
                  <a:schemeClr val="accent2"/>
                </a:solidFill>
              </a:rPr>
              <a:t>ЕНПФ</a:t>
            </a:r>
            <a:r>
              <a:rPr lang="ru-RU" sz="1300" b="1" dirty="0" smtClean="0">
                <a:solidFill>
                  <a:schemeClr val="accent2"/>
                </a:solidFill>
              </a:rPr>
              <a:t> в 2016 г.,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</a:rPr>
              <a:t>Млрд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</a:rPr>
              <a:t>тенге</a:t>
            </a: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76775" y="972899"/>
            <a:ext cx="3919236" cy="479485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 smtClean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>
            <a:spLocks/>
          </p:cNvSpPr>
          <p:nvPr/>
        </p:nvSpPr>
        <p:spPr>
          <a:xfrm>
            <a:off x="4875654" y="972899"/>
            <a:ext cx="3920819" cy="576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300" b="1" dirty="0" smtClean="0">
                <a:solidFill>
                  <a:schemeClr val="accent2"/>
                </a:solidFill>
              </a:rPr>
              <a:t>Планируемое привлечение дополнительных финансовых средств в 2016г.,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</a:rPr>
              <a:t>Млрд. тенге</a:t>
            </a:r>
            <a:endParaRPr lang="ru-RU" sz="1300" b="1" dirty="0">
              <a:solidFill>
                <a:schemeClr val="accent2"/>
              </a:solidFill>
            </a:endParaRPr>
          </a:p>
        </p:txBody>
      </p:sp>
      <p:graphicFrame>
        <p:nvGraphicFramePr>
          <p:cNvPr id="35" name="Object 34"/>
          <p:cNvGraphicFramePr>
            <a:graphicFrameLocks/>
          </p:cNvGraphicFramePr>
          <p:nvPr>
            <p:custDataLst>
              <p:tags r:id="rId11"/>
            </p:custDataLst>
            <p:extLst/>
          </p:nvPr>
        </p:nvGraphicFramePr>
        <p:xfrm>
          <a:off x="4914901" y="2476500"/>
          <a:ext cx="3743229" cy="277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26" name="Chart" r:id="rId26" imgW="3741354" imgH="2773797" progId="MSGraph.Chart.8">
                  <p:embed followColorScheme="full"/>
                </p:oleObj>
              </mc:Choice>
              <mc:Fallback>
                <p:oleObj name="Chart" r:id="rId26" imgW="3741354" imgH="2773797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914901" y="2476500"/>
                        <a:ext cx="3743229" cy="277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5745163" y="5230813"/>
            <a:ext cx="339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F3B998A-E9BC-49D5-9D7E-AEAC646038BE}" type="datetime'''''''''''''''''''''''''''АБ''''''''Р'''''''''''">
              <a:rPr lang="en-GB" altLang="en-US" sz="1300">
                <a:sym typeface="+mn-lt"/>
              </a:rPr>
              <a:pPr/>
              <a:t>АБР</a:t>
            </a:fld>
            <a:endParaRPr lang="en-GB" sz="1300" noProof="0" dirty="0">
              <a:sym typeface="+mn-lt"/>
            </a:endParaRPr>
          </a:p>
        </p:txBody>
      </p:sp>
      <p:sp>
        <p:nvSpPr>
          <p:cNvPr id="45" name="Rectangle 44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7497763" y="5230813"/>
            <a:ext cx="3492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0E7F865-9653-4F22-904F-5458D24F5C06}" type="datetime'''''''''''''''''Е''''''''''''''И''''''''''''''''Б'''''''''''">
              <a:rPr lang="en-GB" altLang="en-US" sz="1300">
                <a:sym typeface="+mn-lt"/>
              </a:rPr>
              <a:pPr/>
              <a:t>ЕИБ</a:t>
            </a:fld>
            <a:endParaRPr lang="en-GB" sz="1300" noProof="0" dirty="0">
              <a:sym typeface="+mn-lt"/>
            </a:endParaRPr>
          </a:p>
        </p:txBody>
      </p:sp>
      <p:sp>
        <p:nvSpPr>
          <p:cNvPr id="39" name="Rectangle 38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7491413" y="2386013"/>
            <a:ext cx="363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2087105-A801-486B-857F-C841ADF67CD0}" type="datetime'''''''8''''''''''8'',''''''''''''''''''''4'''''''''''''">
              <a:rPr lang="en-US" altLang="en-US" sz="1300"/>
              <a:pPr/>
              <a:t>88,4</a:t>
            </a:fld>
            <a:endParaRPr lang="en-US" sz="1300" noProof="0" dirty="0">
              <a:sym typeface="+mn-lt"/>
            </a:endParaRPr>
          </a:p>
        </p:txBody>
      </p:sp>
      <p:sp>
        <p:nvSpPr>
          <p:cNvPr id="36" name="Rectangle 35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5734050" y="2967038"/>
            <a:ext cx="363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B5A08C6-8610-4661-AE17-47D3BF9C17EB}" type="datetime'''''''''''''''''''''''6''''8'''''',''''''''''''''''0'">
              <a:rPr lang="en-US" altLang="en-US" sz="1300"/>
              <a:pPr/>
              <a:t>68,0</a:t>
            </a:fld>
            <a:endParaRPr lang="en-US" sz="1300" noProof="0" dirty="0">
              <a:sym typeface="+mn-lt"/>
            </a:endParaRPr>
          </a:p>
        </p:txBody>
      </p:sp>
      <p:sp>
        <p:nvSpPr>
          <p:cNvPr id="3" name="Rectangle 2"/>
          <p:cNvSpPr/>
          <p:nvPr>
            <p:custDataLst>
              <p:tags r:id="rId16"/>
            </p:custDataLst>
          </p:nvPr>
        </p:nvSpPr>
        <p:spPr bwMode="auto">
          <a:xfrm>
            <a:off x="1509713" y="1665288"/>
            <a:ext cx="179388" cy="1793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dirty="0" err="1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17"/>
            </p:custDataLst>
          </p:nvPr>
        </p:nvSpPr>
        <p:spPr bwMode="auto">
          <a:xfrm>
            <a:off x="1509713" y="1952625"/>
            <a:ext cx="179388" cy="179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dirty="0" err="1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1790700" y="1662113"/>
            <a:ext cx="27749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B6CCD4F-6665-4172-AA34-FD5B94F2AD73}" type="datetime'Ра''змещено'' ''''в ''БВУ и'''''' фин.''ин''''ститут''а''х'">
              <a:rPr lang="en-GB" altLang="en-US" sz="1300">
                <a:sym typeface="+mn-lt"/>
              </a:rPr>
              <a:pPr/>
              <a:t>Размещено в БВУ и фин.институтах</a:t>
            </a:fld>
            <a:endParaRPr lang="en-GB" sz="1300" noProof="0" dirty="0">
              <a:sym typeface="+mn-lt"/>
            </a:endParaRPr>
          </a:p>
        </p:txBody>
      </p:sp>
      <p:sp>
        <p:nvSpPr>
          <p:cNvPr id="32" name="Rectangle 31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1790700" y="1949450"/>
            <a:ext cx="5699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464FCF5-D6F7-426E-8473-EF591163A9D5}" type="datetime'П''р''''''''''''''''''оч''и''''''''''''''''''е'''''''''''">
              <a:rPr lang="en-GB" altLang="en-US" sz="1300">
                <a:sym typeface="+mn-lt"/>
              </a:rPr>
              <a:pPr/>
              <a:t>Прочие</a:t>
            </a:fld>
            <a:endParaRPr lang="en-GB" sz="1300" noProof="0" dirty="0">
              <a:sym typeface="+mn-lt"/>
            </a:endParaRPr>
          </a:p>
        </p:txBody>
      </p:sp>
      <p:sp>
        <p:nvSpPr>
          <p:cNvPr id="33" name="Rectangle 7"/>
          <p:cNvSpPr txBox="1"/>
          <p:nvPr>
            <p:custDataLst>
              <p:tags r:id="rId20"/>
            </p:custDataLst>
          </p:nvPr>
        </p:nvSpPr>
        <p:spPr>
          <a:xfrm>
            <a:off x="1511125" y="1666018"/>
            <a:ext cx="177976" cy="170744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sz="1300" dirty="0"/>
          </a:p>
        </p:txBody>
      </p:sp>
      <p:sp>
        <p:nvSpPr>
          <p:cNvPr id="48" name="TextBox 47"/>
          <p:cNvSpPr txBox="1"/>
          <p:nvPr/>
        </p:nvSpPr>
        <p:spPr>
          <a:xfrm>
            <a:off x="171451" y="5918572"/>
            <a:ext cx="8618537" cy="46044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228600" tIns="72009" rIns="91440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chemeClr val="lt1"/>
              </a:buClr>
            </a:pPr>
            <a:r>
              <a:rPr lang="ru-RU" sz="1300" b="1" dirty="0">
                <a:solidFill>
                  <a:schemeClr val="bg2"/>
                </a:solidFill>
              </a:rPr>
              <a:t>Принятые меры позволили увеличить выпуск продукции МСБ на 0,3% и занятость на 4,1% а также кредитование </a:t>
            </a:r>
            <a:r>
              <a:rPr lang="ru-RU" sz="1300" b="1" dirty="0" err="1">
                <a:solidFill>
                  <a:schemeClr val="bg2"/>
                </a:solidFill>
              </a:rPr>
              <a:t>МСБ</a:t>
            </a:r>
            <a:r>
              <a:rPr lang="ru-RU" sz="1300" b="1" dirty="0">
                <a:solidFill>
                  <a:schemeClr val="bg2"/>
                </a:solidFill>
              </a:rPr>
              <a:t> на 35,8% с начала текущего года.</a:t>
            </a:r>
          </a:p>
        </p:txBody>
      </p:sp>
    </p:spTree>
    <p:extLst>
      <p:ext uri="{BB962C8B-B14F-4D97-AF65-F5344CB8AC3E}">
        <p14:creationId xmlns:p14="http://schemas.microsoft.com/office/powerpoint/2010/main" val="576646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936" name="think-cell Slide" r:id="rId11" imgW="493" imgH="493" progId="TCLayout.ActiveDocument.1">
                  <p:embed/>
                </p:oleObj>
              </mc:Choice>
              <mc:Fallback>
                <p:oleObj name="think-cell Slide" r:id="rId11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en-US" dirty="0" smtClean="0"/>
              <a:t>7. </a:t>
            </a:r>
            <a:r>
              <a:rPr lang="ru-RU" dirty="0" smtClean="0"/>
              <a:t>"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 smtClean="0"/>
              <a:t>жол</a:t>
            </a:r>
            <a:r>
              <a:rPr lang="ru-RU" dirty="0" smtClean="0"/>
              <a:t>":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проектов с МФО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73037" y="972900"/>
            <a:ext cx="5564303" cy="451976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2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431801" y="1955801"/>
          <a:ext cx="4746555" cy="268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8" name="Rectangle 17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1430338" y="47101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E9F00E7-8586-4EB0-A315-3D18F7EB97D9}" type="datetime'''''''''2''0''''''''''''''1''''''''''5'">
              <a:rPr lang="en-GB" altLang="en-US" sz="1400">
                <a:sym typeface="+mn-lt"/>
              </a:rPr>
              <a:pPr/>
              <a:t>2015</a:t>
            </a:fld>
            <a:endParaRPr lang="en-GB" sz="1400" noProof="0" dirty="0">
              <a:sym typeface="+mn-lt"/>
            </a:endParaRPr>
          </a:p>
        </p:txBody>
      </p:sp>
      <p:sp>
        <p:nvSpPr>
          <p:cNvPr id="26" name="Rectangle 25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3735388" y="47101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D731133-184B-404C-BB1E-FDAAE0F6E73E}" type="datetime'''''''''''''''''''''''''''''''2''''''''0''''16'''">
              <a:rPr lang="en-GB" altLang="en-US" sz="1400">
                <a:sym typeface="+mn-lt"/>
              </a:rPr>
              <a:pPr/>
              <a:t>2016</a:t>
            </a:fld>
            <a:endParaRPr lang="en-GB" sz="1400" noProof="0" dirty="0">
              <a:sym typeface="+mn-lt"/>
            </a:endParaRPr>
          </a:p>
        </p:txBody>
      </p:sp>
      <p:sp>
        <p:nvSpPr>
          <p:cNvPr id="19" name="Rectangle 18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3735388" y="2347997"/>
            <a:ext cx="446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kk-KZ" altLang="en-US" sz="1400" dirty="0" smtClean="0"/>
              <a:t>12,3</a:t>
            </a:r>
            <a:endParaRPr lang="en-US" sz="1400" noProof="0" dirty="0">
              <a:sym typeface="+mn-lt"/>
            </a:endParaRPr>
          </a:p>
        </p:txBody>
      </p:sp>
      <p:sp>
        <p:nvSpPr>
          <p:cNvPr id="20" name="Rectangle 19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1495425" y="3049608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997C3AEA-C932-404A-8A48-6F71336DB64C}" type="datetime'''''8,0'''''''''''''''''''''''''">
              <a:rPr lang="en-US" altLang="en-US" sz="1400"/>
              <a:pPr/>
              <a:t>8,0</a:t>
            </a:fld>
            <a:endParaRPr lang="en-US" sz="1400" noProof="0" dirty="0">
              <a:sym typeface="+mn-lt"/>
            </a:endParaRPr>
          </a:p>
        </p:txBody>
      </p:sp>
      <p:sp>
        <p:nvSpPr>
          <p:cNvPr id="17" name="AutoShape 250"/>
          <p:cNvSpPr>
            <a:spLocks noChangeArrowheads="1"/>
          </p:cNvSpPr>
          <p:nvPr/>
        </p:nvSpPr>
        <p:spPr bwMode="auto">
          <a:xfrm>
            <a:off x="171452" y="588540"/>
            <a:ext cx="3763738" cy="23391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Млрд. тенге</a:t>
            </a:r>
            <a:endParaRPr lang="en-US" sz="1400" baseline="0" noProof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5988713" y="1567962"/>
            <a:ext cx="2504656" cy="3742592"/>
          </a:xfrm>
          <a:prstGeom prst="rect">
            <a:avLst/>
          </a:prstGeom>
          <a:solidFill>
            <a:schemeClr val="accent2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72009" rIns="72009" bIns="72009" rtlCol="0" anchor="ctr" anchorCtr="0">
            <a:noAutofit/>
          </a:bodyPr>
          <a:lstStyle/>
          <a:p>
            <a:r>
              <a:rPr lang="ru-RU" sz="1400" dirty="0"/>
              <a:t>На сегодня партнерские проекты с ведущими МФО направлены на развитие инфраструктуры, включая реконструкцию более </a:t>
            </a:r>
            <a:r>
              <a:rPr lang="ru-RU" sz="1400" b="1" dirty="0"/>
              <a:t>3300 </a:t>
            </a:r>
            <a:r>
              <a:rPr lang="ru-RU" sz="1400" dirty="0"/>
              <a:t>км автомобильных дорог, улучшение мелиоративного состояния орошаемых земель на площади более </a:t>
            </a:r>
            <a:r>
              <a:rPr lang="ru-RU" sz="1400" b="1" dirty="0"/>
              <a:t>380</a:t>
            </a:r>
            <a:r>
              <a:rPr lang="ru-RU" sz="1400" dirty="0"/>
              <a:t> тыс. га, обеспечение питьевой водой более </a:t>
            </a:r>
            <a:r>
              <a:rPr lang="ru-RU" sz="1400" b="1" dirty="0"/>
              <a:t>515</a:t>
            </a:r>
            <a:r>
              <a:rPr lang="ru-RU" sz="1400" dirty="0"/>
              <a:t> тыс. человек, а также развитие проектов </a:t>
            </a:r>
            <a:r>
              <a:rPr lang="ru-RU" sz="1400" dirty="0" err="1" smtClean="0"/>
              <a:t>ГЧП</a:t>
            </a:r>
            <a:r>
              <a:rPr lang="ru-RU" sz="1400" dirty="0" smtClean="0"/>
              <a:t> 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588217" y="3303775"/>
            <a:ext cx="549620" cy="549620"/>
            <a:chOff x="-1816100" y="2834481"/>
            <a:chExt cx="584200" cy="584200"/>
          </a:xfrm>
        </p:grpSpPr>
        <p:sp>
          <p:nvSpPr>
            <p:cNvPr id="23" name="Oval 22"/>
            <p:cNvSpPr/>
            <p:nvPr/>
          </p:nvSpPr>
          <p:spPr>
            <a:xfrm>
              <a:off x="-1816100" y="2834481"/>
              <a:ext cx="584200" cy="584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AutoShape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 rot="16200000" flipH="1" flipV="1">
              <a:off x="-1693435" y="3063092"/>
              <a:ext cx="338870" cy="126978"/>
            </a:xfrm>
            <a:custGeom>
              <a:avLst/>
              <a:gdLst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  <a:gd name="connsiteX3" fmla="*/ 0 w 1076984"/>
                <a:gd name="connsiteY3" fmla="*/ 541003 h 541003"/>
                <a:gd name="connsiteX0" fmla="*/ 0 w 1076984"/>
                <a:gd name="connsiteY0" fmla="*/ 541003 h 632443"/>
                <a:gd name="connsiteX1" fmla="*/ 537954 w 1076984"/>
                <a:gd name="connsiteY1" fmla="*/ 0 h 632443"/>
                <a:gd name="connsiteX2" fmla="*/ 1076984 w 1076984"/>
                <a:gd name="connsiteY2" fmla="*/ 541003 h 632443"/>
                <a:gd name="connsiteX3" fmla="*/ 91440 w 1076984"/>
                <a:gd name="connsiteY3" fmla="*/ 632443 h 632443"/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984" h="541003">
                  <a:moveTo>
                    <a:pt x="0" y="541003"/>
                  </a:moveTo>
                  <a:lnTo>
                    <a:pt x="537954" y="0"/>
                  </a:lnTo>
                  <a:lnTo>
                    <a:pt x="1076984" y="541003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accent2"/>
              </a:solidFill>
            </a:ln>
            <a:extLst/>
          </p:spPr>
          <p:txBody>
            <a:bodyPr rot="10800000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sz="1000" b="1"/>
            </a:p>
          </p:txBody>
        </p:sp>
      </p:grpSp>
      <p:sp>
        <p:nvSpPr>
          <p:cNvPr id="25" name="TextBox 24"/>
          <p:cNvSpPr txBox="1">
            <a:spLocks/>
          </p:cNvSpPr>
          <p:nvPr/>
        </p:nvSpPr>
        <p:spPr>
          <a:xfrm>
            <a:off x="173035" y="5759868"/>
            <a:ext cx="8320333" cy="576312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400" dirty="0"/>
              <a:t>На сегодня уже подписаны 18 соглашений на сумму свыше </a:t>
            </a:r>
            <a:r>
              <a:rPr lang="ru-RU" sz="1400" dirty="0">
                <a:solidFill>
                  <a:schemeClr val="accent2"/>
                </a:solidFill>
              </a:rPr>
              <a:t>1 млрд. долл. </a:t>
            </a:r>
            <a:r>
              <a:rPr lang="ru-RU" sz="1400" dirty="0" smtClean="0">
                <a:solidFill>
                  <a:schemeClr val="accent2"/>
                </a:solidFill>
              </a:rPr>
              <a:t>США</a:t>
            </a:r>
          </a:p>
          <a:p>
            <a:pPr lvl="1"/>
            <a:r>
              <a:rPr lang="ru-RU" sz="1400" dirty="0"/>
              <a:t>Еще 9 соглашений на </a:t>
            </a:r>
            <a:r>
              <a:rPr lang="ru-RU" sz="1400" dirty="0">
                <a:solidFill>
                  <a:schemeClr val="accent2"/>
                </a:solidFill>
              </a:rPr>
              <a:t>500 млн. долларов США </a:t>
            </a:r>
            <a:r>
              <a:rPr lang="ru-RU" sz="1400" dirty="0"/>
              <a:t>ожидают подписания до конца года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41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72" name="think-cell Slide" r:id="rId22" imgW="493" imgH="493" progId="TCLayout.ActiveDocument.1">
                  <p:embed/>
                </p:oleObj>
              </mc:Choice>
              <mc:Fallback>
                <p:oleObj name="think-cell Slide" r:id="rId22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3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ru-RU" dirty="0"/>
              <a:t>Вклад "</a:t>
            </a:r>
            <a:r>
              <a:rPr lang="ru-RU" dirty="0" err="1"/>
              <a:t>Нұрлы</a:t>
            </a:r>
            <a:r>
              <a:rPr lang="ru-RU" dirty="0"/>
              <a:t> </a:t>
            </a:r>
            <a:r>
              <a:rPr lang="ru-RU" dirty="0" err="1"/>
              <a:t>жол</a:t>
            </a:r>
            <a:r>
              <a:rPr lang="ru-RU" dirty="0"/>
              <a:t>" в 2015-2016 годы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3038" y="972899"/>
            <a:ext cx="4566016" cy="479485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 smtClean="0">
              <a:solidFill>
                <a:schemeClr val="tx1"/>
              </a:solidFill>
            </a:endParaRPr>
          </a:p>
        </p:txBody>
      </p:sp>
      <p:graphicFrame>
        <p:nvGraphicFramePr>
          <p:cNvPr id="27" name="Object 26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228600" y="2501900"/>
          <a:ext cx="4356084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73" name="Chart" r:id="rId24" imgW="4358905" imgH="2743200" progId="MSGraph.Chart.8">
                  <p:embed followColorScheme="full"/>
                </p:oleObj>
              </mc:Choice>
              <mc:Fallback>
                <p:oleObj name="Chart" r:id="rId24" imgW="4358905" imgH="27432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28600" y="2501900"/>
                        <a:ext cx="4356084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3217863" y="2392363"/>
            <a:ext cx="455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8BE21A0D-11A0-49EA-811B-D0367D149447}" type="datetime'''''''''''''''''''''''''2''''''''''''''''0''''0'',0'''''''''">
              <a:rPr lang="en-US" altLang="en-US" sz="1300"/>
              <a:pPr/>
              <a:t>200,0</a:t>
            </a:fld>
            <a:endParaRPr lang="en-US" sz="1300" noProof="0" dirty="0">
              <a:sym typeface="+mn-lt"/>
            </a:endParaRPr>
          </a:p>
        </p:txBody>
      </p:sp>
      <p:sp>
        <p:nvSpPr>
          <p:cNvPr id="30" name="Rectangle 29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3254375" y="5240338"/>
            <a:ext cx="381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9C8AF06B-9215-459D-8DA0-000024430B39}" type="datetime'''''''''''''''''''''''''''''''2''0''''''''16'''''''''''''''''">
              <a:rPr lang="en-GB" altLang="en-US" sz="1300"/>
              <a:pPr/>
              <a:t>2016</a:t>
            </a:fld>
            <a:endParaRPr lang="en-GB" sz="1300" noProof="0" dirty="0">
              <a:sym typeface="+mn-lt"/>
            </a:endParaRPr>
          </a:p>
        </p:txBody>
      </p:sp>
      <p:sp>
        <p:nvSpPr>
          <p:cNvPr id="65" name="Rectangle 64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1147763" y="3332163"/>
            <a:ext cx="455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2A24CB3-1E97-4A63-AB57-5B10D33DD984}" type="datetime'''''''''''''''''''1''''''''''''''2''''''5'''',''''6'">
              <a:rPr lang="en-US" altLang="en-US" sz="1300"/>
              <a:pPr/>
              <a:t>125,6</a:t>
            </a:fld>
            <a:endParaRPr lang="en-US" sz="1300" noProof="0" dirty="0">
              <a:sym typeface="+mn-lt"/>
            </a:endParaRPr>
          </a:p>
        </p:txBody>
      </p:sp>
      <p:sp>
        <p:nvSpPr>
          <p:cNvPr id="26" name="Rectangle 25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1184275" y="5240338"/>
            <a:ext cx="381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5A6F1CA-E7EB-4DC6-8BB1-8FB12150575C}" type="datetime'''''''''''''2''''''0''''1''5'''''''''''''''''''''''''''''''''">
              <a:rPr lang="en-GB" altLang="en-US" sz="1300"/>
              <a:pPr/>
              <a:t>2015</a:t>
            </a:fld>
            <a:endParaRPr lang="en-GB" sz="1300" noProof="0" dirty="0">
              <a:sym typeface="+mn-lt"/>
            </a:endParaRPr>
          </a:p>
        </p:txBody>
      </p:sp>
      <p:sp>
        <p:nvSpPr>
          <p:cNvPr id="34" name="Rectangle 3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1147763" y="4394200"/>
            <a:ext cx="4556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16CE501-92A0-4565-BEDF-33C8243772A3}" type="datetime'''''''''''''1''''''''''''''''03'''''''''',1'''''''''''''''''''">
              <a:rPr lang="en-US" altLang="en-US" sz="1300"/>
              <a:pPr/>
              <a:t>103,1</a:t>
            </a:fld>
            <a:endParaRPr lang="en-US" sz="1300" noProof="0" dirty="0">
              <a:sym typeface="+mn-lt"/>
            </a:endParaRPr>
          </a:p>
        </p:txBody>
      </p:sp>
      <p:sp>
        <p:nvSpPr>
          <p:cNvPr id="37" name="Rectangle 36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1193800" y="3600450"/>
            <a:ext cx="3635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F3406BF-E427-4BA6-9E23-5D37B4AA42B4}" type="datetime'''''2''''''''''''''''2,''5'''''''''''''''''''''''''''''''''''">
              <a:rPr lang="en-US" altLang="en-US" sz="1300">
                <a:solidFill>
                  <a:schemeClr val="bg1"/>
                </a:solidFill>
                <a:sym typeface="+mn-lt"/>
              </a:rPr>
              <a:pPr algn="ctr"/>
              <a:t>22,5</a:t>
            </a:fld>
            <a:endParaRPr lang="en-US" sz="1300" noProof="0" dirty="0">
              <a:solidFill>
                <a:schemeClr val="bg1"/>
              </a:solidFill>
              <a:sym typeface="+mn-lt"/>
            </a:endParaRP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173038" y="972899"/>
            <a:ext cx="4566016" cy="576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300" b="1" dirty="0" smtClean="0">
                <a:solidFill>
                  <a:schemeClr val="accent2"/>
                </a:solidFill>
              </a:rPr>
              <a:t>Вклад «</a:t>
            </a:r>
            <a:r>
              <a:rPr lang="ru-RU" sz="1300" b="1" dirty="0" err="1" smtClean="0">
                <a:solidFill>
                  <a:schemeClr val="accent2"/>
                </a:solidFill>
              </a:rPr>
              <a:t>Нұрлы</a:t>
            </a:r>
            <a:r>
              <a:rPr lang="ru-RU" sz="1300" b="1" dirty="0" smtClean="0">
                <a:solidFill>
                  <a:schemeClr val="accent2"/>
                </a:solidFill>
              </a:rPr>
              <a:t> </a:t>
            </a:r>
            <a:r>
              <a:rPr lang="ru-RU" sz="1300" b="1" dirty="0" err="1" smtClean="0">
                <a:solidFill>
                  <a:schemeClr val="accent2"/>
                </a:solidFill>
              </a:rPr>
              <a:t>жол</a:t>
            </a:r>
            <a:r>
              <a:rPr lang="ru-RU" sz="1300" b="1" dirty="0" smtClean="0">
                <a:solidFill>
                  <a:schemeClr val="accent2"/>
                </a:solidFill>
              </a:rPr>
              <a:t>» в создание рабочих мест,</a:t>
            </a:r>
          </a:p>
          <a:p>
            <a:pPr>
              <a:spcBef>
                <a:spcPct val="25000"/>
              </a:spcBef>
            </a:pPr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тыс. </a:t>
            </a:r>
            <a:r>
              <a:rPr lang="ru-RU" sz="1300" dirty="0" smtClean="0">
                <a:solidFill>
                  <a:schemeClr val="bg1">
                    <a:lumMod val="50000"/>
                  </a:schemeClr>
                </a:solidFill>
              </a:rPr>
              <a:t>рабочих </a:t>
            </a:r>
            <a:r>
              <a:rPr lang="ru-RU" sz="1300" dirty="0">
                <a:solidFill>
                  <a:schemeClr val="bg1">
                    <a:lumMod val="50000"/>
                  </a:schemeClr>
                </a:solidFill>
              </a:rPr>
              <a:t>мест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876775" y="972899"/>
            <a:ext cx="3919236" cy="4794855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 err="1" smtClean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>
            <a:spLocks/>
          </p:cNvSpPr>
          <p:nvPr/>
        </p:nvSpPr>
        <p:spPr>
          <a:xfrm>
            <a:off x="4875654" y="972899"/>
            <a:ext cx="3920819" cy="576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300" b="1" dirty="0">
                <a:solidFill>
                  <a:schemeClr val="accent2"/>
                </a:solidFill>
              </a:rPr>
              <a:t>Вклад «</a:t>
            </a:r>
            <a:r>
              <a:rPr lang="ru-RU" sz="1300" b="1" dirty="0" err="1">
                <a:solidFill>
                  <a:schemeClr val="accent2"/>
                </a:solidFill>
              </a:rPr>
              <a:t>Нұрлы</a:t>
            </a:r>
            <a:r>
              <a:rPr lang="ru-RU" sz="1300" b="1" dirty="0">
                <a:solidFill>
                  <a:schemeClr val="accent2"/>
                </a:solidFill>
              </a:rPr>
              <a:t> </a:t>
            </a:r>
            <a:r>
              <a:rPr lang="ru-RU" sz="1300" b="1" dirty="0" err="1">
                <a:solidFill>
                  <a:schemeClr val="accent2"/>
                </a:solidFill>
              </a:rPr>
              <a:t>жол</a:t>
            </a:r>
            <a:r>
              <a:rPr lang="ru-RU" sz="1300" b="1" dirty="0">
                <a:solidFill>
                  <a:schemeClr val="accent2"/>
                </a:solidFill>
              </a:rPr>
              <a:t>» в рост ВВП,</a:t>
            </a:r>
          </a:p>
          <a:p>
            <a:pPr>
              <a:spcBef>
                <a:spcPct val="25000"/>
              </a:spcBef>
            </a:pPr>
            <a:r>
              <a:rPr lang="ru-RU" sz="1300" dirty="0" err="1">
                <a:solidFill>
                  <a:schemeClr val="bg1">
                    <a:lumMod val="50000"/>
                  </a:schemeClr>
                </a:solidFill>
              </a:rPr>
              <a:t>п.п</a:t>
            </a:r>
            <a:endParaRPr lang="ru-RU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5" name="Object 34"/>
          <p:cNvGraphicFramePr>
            <a:graphicFrameLocks/>
          </p:cNvGraphicFramePr>
          <p:nvPr>
            <p:custDataLst>
              <p:tags r:id="rId11"/>
            </p:custDataLst>
            <p:extLst/>
          </p:nvPr>
        </p:nvGraphicFramePr>
        <p:xfrm>
          <a:off x="4927601" y="2501900"/>
          <a:ext cx="372734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74" name="Chart" r:id="rId26" imgW="3725981" imgH="2743200" progId="MSGraph.Chart.8">
                  <p:embed followColorScheme="full"/>
                </p:oleObj>
              </mc:Choice>
              <mc:Fallback>
                <p:oleObj name="Chart" r:id="rId26" imgW="3725981" imgH="27432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927601" y="2501900"/>
                        <a:ext cx="3727343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7486650" y="5240338"/>
            <a:ext cx="381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C27F3FA-CA3E-43FC-9164-7FD8FA442D4F}" type="datetime'''''''''''''2''0''''1''''''''''''''''''''''6'''">
              <a:rPr lang="en-GB" altLang="en-US" sz="1300"/>
              <a:pPr/>
              <a:t>2016</a:t>
            </a:fld>
            <a:endParaRPr lang="en-GB" sz="1300" noProof="0" dirty="0">
              <a:sym typeface="+mn-lt"/>
            </a:endParaRPr>
          </a:p>
        </p:txBody>
      </p:sp>
      <p:sp>
        <p:nvSpPr>
          <p:cNvPr id="39" name="Rectangle 38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7542213" y="2589213"/>
            <a:ext cx="2714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B887230-D663-4BD1-A468-1ACCE4B0115A}" type="datetime'''''''''''1'''''''''''',''''''''''''''''''''''''''2'''''''''">
              <a:rPr lang="en-US" altLang="en-US" sz="1300"/>
              <a:pPr/>
              <a:t>1,2</a:t>
            </a:fld>
            <a:endParaRPr lang="en-US" sz="1300" noProof="0" dirty="0">
              <a:sym typeface="+mn-lt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5727700" y="5240338"/>
            <a:ext cx="381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7F91BD0-A14B-4683-A9F2-4B4F81E055F7}" type="datetime'''''''''''''''''''''20''''''1''''''''''''''''''''''''''''5'">
              <a:rPr lang="en-GB" altLang="en-US" sz="1300"/>
              <a:pPr/>
              <a:t>2015</a:t>
            </a:fld>
            <a:endParaRPr lang="en-GB" sz="1300" noProof="0" dirty="0">
              <a:sym typeface="+mn-lt"/>
            </a:endParaRPr>
          </a:p>
        </p:txBody>
      </p:sp>
      <p:sp>
        <p:nvSpPr>
          <p:cNvPr id="36" name="Rectangle 35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gray">
          <a:xfrm>
            <a:off x="5783263" y="2392363"/>
            <a:ext cx="2714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638" tIns="0" rIns="20638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944E5F3-72CD-42B2-BF16-0DD20FCAF320}" type="datetime'''''''''''''''''''1'''''''''',''''''''''''''''''''''3'''''">
              <a:rPr lang="en-US" altLang="en-US" sz="1300"/>
              <a:pPr/>
              <a:t>1,3</a:t>
            </a:fld>
            <a:endParaRPr lang="en-US" sz="1300" noProof="0" dirty="0">
              <a:sym typeface="+mn-lt"/>
            </a:endParaRPr>
          </a:p>
        </p:txBody>
      </p:sp>
      <p:sp>
        <p:nvSpPr>
          <p:cNvPr id="4" name="Rectangle 3"/>
          <p:cNvSpPr/>
          <p:nvPr>
            <p:custDataLst>
              <p:tags r:id="rId16"/>
            </p:custDataLst>
          </p:nvPr>
        </p:nvSpPr>
        <p:spPr bwMode="auto">
          <a:xfrm>
            <a:off x="1503363" y="1939925"/>
            <a:ext cx="179388" cy="179388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dirty="0" err="1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>
            <p:custDataLst>
              <p:tags r:id="rId17"/>
            </p:custDataLst>
          </p:nvPr>
        </p:nvSpPr>
        <p:spPr bwMode="auto">
          <a:xfrm>
            <a:off x="1503363" y="1652588"/>
            <a:ext cx="179388" cy="1793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dirty="0" err="1" smtClean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1784350" y="1649413"/>
            <a:ext cx="20955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300" dirty="0" smtClean="0"/>
              <a:t>постоянные рабочие места</a:t>
            </a:r>
            <a:endParaRPr lang="en-GB" sz="1300" noProof="0" dirty="0">
              <a:sym typeface="+mn-lt"/>
            </a:endParaRPr>
          </a:p>
        </p:txBody>
      </p:sp>
      <p:sp>
        <p:nvSpPr>
          <p:cNvPr id="32" name="Rectangle 31"/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1784351" y="1936750"/>
            <a:ext cx="20558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300" dirty="0"/>
              <a:t>в</a:t>
            </a:r>
            <a:r>
              <a:rPr lang="ru-RU" sz="1300" dirty="0" smtClean="0"/>
              <a:t>ременные рабочие места</a:t>
            </a:r>
            <a:endParaRPr lang="en-GB" sz="1300" dirty="0">
              <a:sym typeface="+mn-lt"/>
            </a:endParaRPr>
          </a:p>
        </p:txBody>
      </p:sp>
      <p:sp>
        <p:nvSpPr>
          <p:cNvPr id="33" name="Rectangle 7"/>
          <p:cNvSpPr txBox="1"/>
          <p:nvPr>
            <p:custDataLst>
              <p:tags r:id="rId20"/>
            </p:custDataLst>
          </p:nvPr>
        </p:nvSpPr>
        <p:spPr>
          <a:xfrm>
            <a:off x="1511125" y="1666018"/>
            <a:ext cx="177976" cy="170744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76200" tIns="76200" rIns="76200" bIns="762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077957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60" name="think-cell Slide" r:id="rId5" imgW="524" imgH="526" progId="TCLayout.ActiveDocument.1">
                  <p:embed/>
                </p:oleObj>
              </mc:Choice>
              <mc:Fallback>
                <p:oleObj name="think-cell Slide" r:id="rId5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endPara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Содержание</a:t>
            </a:r>
            <a:endParaRPr lang="ru-RU" b="0" dirty="0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21553" y="1954679"/>
            <a:ext cx="6210561" cy="850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="1" baseline="0">
                <a:solidFill>
                  <a:schemeClr val="accent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/>
              <a:t>Итоги социально-экономического развития за 8 месяцев</a:t>
            </a:r>
            <a:endParaRPr lang="en-US" dirty="0"/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221553" y="3927528"/>
            <a:ext cx="6323625" cy="850531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895255" eaLnBrk="1" hangingPunct="1">
              <a:buClr>
                <a:schemeClr val="tx2"/>
              </a:buClr>
              <a:defRPr b="1" baseline="0">
                <a:solidFill>
                  <a:schemeClr val="accent2"/>
                </a:solidFill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/>
              <a:t>Реализация приоритетов экономической политики, озвученных Главой государства на расширенном заседании</a:t>
            </a:r>
            <a:endParaRPr lang="en-US" dirty="0"/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21554" y="2941104"/>
            <a:ext cx="6053986" cy="850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/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>
                <a:solidFill>
                  <a:schemeClr val="accent2"/>
                </a:solidFill>
              </a:rPr>
              <a:t>О ходе реализации Госпрограммы "</a:t>
            </a:r>
            <a:r>
              <a:rPr lang="ru-RU" b="1" dirty="0" err="1">
                <a:solidFill>
                  <a:schemeClr val="accent2"/>
                </a:solidFill>
              </a:rPr>
              <a:t>Нұрлы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жол</a:t>
            </a:r>
            <a:r>
              <a:rPr lang="ru-RU" b="1" dirty="0">
                <a:solidFill>
                  <a:schemeClr val="accent2"/>
                </a:solidFill>
              </a:rPr>
              <a:t>"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57" y="1755"/>
          <a:ext cx="1555" cy="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4" name="think-cell Slide" r:id="rId10" imgW="524" imgH="526" progId="TCLayout.ActiveDocument.1">
                  <p:embed/>
                </p:oleObj>
              </mc:Choice>
              <mc:Fallback>
                <p:oleObj name="think-cell Slide" r:id="rId10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57" y="1755"/>
                        <a:ext cx="1555" cy="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198"/>
            <a:ext cx="155581" cy="1555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GB" sz="1400" dirty="0" err="1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Rectangle 11"/>
          <p:cNvSpPr txBox="1">
            <a:spLocks/>
          </p:cNvSpPr>
          <p:nvPr/>
        </p:nvSpPr>
        <p:spPr>
          <a:xfrm>
            <a:off x="1647972" y="970401"/>
            <a:ext cx="5665495" cy="534458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US"/>
            </a:defPPr>
            <a:lvl1pPr algn="ctr">
              <a:defRPr sz="1200">
                <a:latin typeface="+mj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endParaRPr lang="ru-RU" sz="1400" dirty="0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Реализация поручений Главы государства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79801" y="763981"/>
            <a:ext cx="5601839" cy="5816812"/>
            <a:chOff x="1670531" y="763981"/>
            <a:chExt cx="5601839" cy="5816812"/>
          </a:xfrm>
        </p:grpSpPr>
        <p:grpSp>
          <p:nvGrpSpPr>
            <p:cNvPr id="7" name="Group 6"/>
            <p:cNvGrpSpPr/>
            <p:nvPr/>
          </p:nvGrpSpPr>
          <p:grpSpPr>
            <a:xfrm>
              <a:off x="1670531" y="763981"/>
              <a:ext cx="5601839" cy="5816812"/>
              <a:chOff x="1565641" y="443050"/>
              <a:chExt cx="5609862" cy="599839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565641" y="443050"/>
                <a:ext cx="5609862" cy="5444127"/>
                <a:chOff x="1565641" y="443050"/>
                <a:chExt cx="5609862" cy="5444127"/>
              </a:xfrm>
            </p:grpSpPr>
            <p:sp>
              <p:nvSpPr>
                <p:cNvPr id="78" name="Regular Pentagon 77"/>
                <p:cNvSpPr/>
                <p:nvPr/>
              </p:nvSpPr>
              <p:spPr>
                <a:xfrm flipV="1">
                  <a:off x="3485253" y="2787478"/>
                  <a:ext cx="1779382" cy="1728710"/>
                </a:xfrm>
                <a:prstGeom prst="pentagon">
                  <a:avLst/>
                </a:prstGeom>
                <a:solidFill>
                  <a:schemeClr val="accent4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flipV="1">
                  <a:off x="5036259" y="2787478"/>
                  <a:ext cx="2033618" cy="3099699"/>
                </a:xfrm>
                <a:prstGeom prst="triangle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Isosceles Triangle 79"/>
                <p:cNvSpPr/>
                <p:nvPr/>
              </p:nvSpPr>
              <p:spPr>
                <a:xfrm rot="17266910" flipV="1">
                  <a:off x="4608844" y="669045"/>
                  <a:ext cx="2033618" cy="3099700"/>
                </a:xfrm>
                <a:prstGeom prst="triangle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 rot="12941887" flipV="1">
                  <a:off x="2463390" y="443050"/>
                  <a:ext cx="2008035" cy="3060215"/>
                </a:xfrm>
                <a:prstGeom prst="triangle">
                  <a:avLst>
                    <a:gd name="adj" fmla="val 48159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2009" tIns="72009" rIns="72009" bIns="72009" numCol="1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1027113" defTabSz="895255">
                    <a:buClr>
                      <a:schemeClr val="tx2"/>
                    </a:buClr>
                  </a:pPr>
                  <a:endParaRPr lang="en-US" b="1" dirty="0" err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82" name="Isosceles Triangle 81"/>
                <p:cNvSpPr/>
                <p:nvPr/>
              </p:nvSpPr>
              <p:spPr>
                <a:xfrm rot="8625619" flipV="1">
                  <a:off x="1565641" y="2388874"/>
                  <a:ext cx="2033618" cy="3099699"/>
                </a:xfrm>
                <a:prstGeom prst="triangle">
                  <a:avLst>
                    <a:gd name="adj" fmla="val 50504"/>
                  </a:avLst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3" name="Isosceles Triangle 82"/>
              <p:cNvSpPr/>
              <p:nvPr/>
            </p:nvSpPr>
            <p:spPr>
              <a:xfrm rot="4307852" flipV="1">
                <a:off x="3125867" y="3849790"/>
                <a:ext cx="2083600" cy="3099700"/>
              </a:xfrm>
              <a:prstGeom prst="triangle">
                <a:avLst>
                  <a:gd name="adj" fmla="val 49068"/>
                </a:avLst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utoShape 250"/>
            <p:cNvSpPr>
              <a:spLocks noChangeArrowheads="1"/>
            </p:cNvSpPr>
            <p:nvPr/>
          </p:nvSpPr>
          <p:spPr bwMode="auto">
            <a:xfrm>
              <a:off x="2464500" y="2819514"/>
              <a:ext cx="1413750" cy="38779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Стабильная макроэкономика</a:t>
              </a:r>
              <a:endParaRPr lang="en-GB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0" name="AutoShape 250"/>
            <p:cNvSpPr>
              <a:spLocks noChangeArrowheads="1"/>
            </p:cNvSpPr>
            <p:nvPr/>
          </p:nvSpPr>
          <p:spPr bwMode="auto">
            <a:xfrm>
              <a:off x="4214412" y="2473818"/>
              <a:ext cx="2655392" cy="38779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Программа жилищного строительства «Н</a:t>
              </a:r>
              <a:r>
                <a:rPr lang="kk-KZ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ұрлы жер»</a:t>
              </a:r>
              <a:endParaRPr lang="en-GB" sz="1200" b="1" dirty="0">
                <a:solidFill>
                  <a:schemeClr val="accent2"/>
                </a:solidFill>
                <a:sym typeface="+mn-lt"/>
              </a:endParaRPr>
            </a:p>
          </p:txBody>
        </p:sp>
        <p:sp>
          <p:nvSpPr>
            <p:cNvPr id="31" name="AutoShape 250"/>
            <p:cNvSpPr>
              <a:spLocks noChangeArrowheads="1"/>
            </p:cNvSpPr>
            <p:nvPr/>
          </p:nvSpPr>
          <p:spPr bwMode="auto">
            <a:xfrm>
              <a:off x="5289048" y="3025571"/>
              <a:ext cx="1738757" cy="57246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Продуктивная занятость и </a:t>
              </a:r>
              <a:r>
                <a:rPr lang="ru-R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массовое предпринимательство</a:t>
              </a:r>
              <a:endParaRPr lang="en-GB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2" name="AutoShape 250"/>
            <p:cNvSpPr>
              <a:spLocks noChangeArrowheads="1"/>
            </p:cNvSpPr>
            <p:nvPr/>
          </p:nvSpPr>
          <p:spPr bwMode="auto">
            <a:xfrm>
              <a:off x="3846026" y="5365686"/>
              <a:ext cx="1969561" cy="57246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Стимулирование частных инициатив и привлечение инвестиций</a:t>
              </a:r>
              <a:endParaRPr lang="en-GB" sz="1200" b="1" dirty="0">
                <a:solidFill>
                  <a:schemeClr val="accent2"/>
                </a:solidFill>
                <a:sym typeface="+mn-lt"/>
              </a:endParaRPr>
            </a:p>
          </p:txBody>
        </p:sp>
        <p:sp>
          <p:nvSpPr>
            <p:cNvPr id="33" name="AutoShape 250"/>
            <p:cNvSpPr>
              <a:spLocks noChangeArrowheads="1"/>
            </p:cNvSpPr>
            <p:nvPr/>
          </p:nvSpPr>
          <p:spPr bwMode="auto">
            <a:xfrm>
              <a:off x="2519703" y="4800902"/>
              <a:ext cx="1493347" cy="38779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2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Диверсификация экономики</a:t>
              </a:r>
              <a:endParaRPr lang="en-GB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6" name="Oval 76"/>
            <p:cNvSpPr txBox="1"/>
            <p:nvPr>
              <p:custDataLst>
                <p:tags r:id="rId5"/>
              </p:custDataLst>
            </p:nvPr>
          </p:nvSpPr>
          <p:spPr>
            <a:xfrm>
              <a:off x="6562080" y="4228828"/>
              <a:ext cx="307724" cy="29940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3810" tIns="0" rIns="3810" bIns="0" numCol="1" rtlCol="0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algn="l" defTabSz="895350" rtl="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algn="l" defTabSz="895350" rtl="0" eaLnBrk="1" hangingPunct="1">
                <a:buClr>
                  <a:srgbClr val="00863D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algn="l" defTabSz="895350" rtl="0" eaLnBrk="1" hangingPunct="1">
                <a:buClr>
                  <a:srgbClr val="00863D"/>
                </a:buClr>
                <a:buSzPct val="11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algn="l" defTabSz="895350" rtl="0" eaLnBrk="1" hangingPunct="1">
                <a:buClr>
                  <a:srgbClr val="00863D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49808" lvl="4" indent="-130175" algn="l" defTabSz="895350" rtl="0" eaLnBrk="1" hangingPunct="1">
                <a:buClr>
                  <a:srgbClr val="00863D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rtl="0"/>
              <a:r>
                <a:rPr lang="ru-RU" sz="14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6" name="Oval 76"/>
            <p:cNvSpPr txBox="1"/>
            <p:nvPr>
              <p:custDataLst>
                <p:tags r:id="rId6"/>
              </p:custDataLst>
            </p:nvPr>
          </p:nvSpPr>
          <p:spPr>
            <a:xfrm>
              <a:off x="2156776" y="4528230"/>
              <a:ext cx="307724" cy="29940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3810" tIns="0" rIns="3810" bIns="0" numCol="1" rtlCol="0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algn="l" defTabSz="895350" rtl="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algn="l" defTabSz="895350" rtl="0" eaLnBrk="1" hangingPunct="1">
                <a:buClr>
                  <a:srgbClr val="00863D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algn="l" defTabSz="895350" rtl="0" eaLnBrk="1" hangingPunct="1">
                <a:buClr>
                  <a:srgbClr val="00863D"/>
                </a:buClr>
                <a:buSzPct val="11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algn="l" defTabSz="895350" rtl="0" eaLnBrk="1" hangingPunct="1">
                <a:buClr>
                  <a:srgbClr val="00863D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49808" lvl="4" indent="-130175" algn="l" defTabSz="895350" rtl="0" eaLnBrk="1" hangingPunct="1">
                <a:buClr>
                  <a:srgbClr val="00863D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rtl="0"/>
              <a:r>
                <a:rPr lang="ru-RU" sz="14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8" name="Oval 76"/>
            <p:cNvSpPr txBox="1"/>
            <p:nvPr>
              <p:custDataLst>
                <p:tags r:id="rId7"/>
              </p:custDataLst>
            </p:nvPr>
          </p:nvSpPr>
          <p:spPr>
            <a:xfrm>
              <a:off x="4706938" y="5893607"/>
              <a:ext cx="307724" cy="29940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3810" tIns="0" rIns="3810" bIns="0" numCol="1" rtlCol="0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algn="l" defTabSz="895350" rtl="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algn="l" defTabSz="895350" rtl="0" eaLnBrk="1" hangingPunct="1">
                <a:buClr>
                  <a:srgbClr val="00863D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algn="l" defTabSz="895350" rtl="0" eaLnBrk="1" hangingPunct="1">
                <a:buClr>
                  <a:srgbClr val="00863D"/>
                </a:buClr>
                <a:buSzPct val="11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algn="l" defTabSz="895350" rtl="0" eaLnBrk="1" hangingPunct="1">
                <a:buClr>
                  <a:srgbClr val="00863D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49808" lvl="4" indent="-130175" algn="l" defTabSz="895350" rtl="0" eaLnBrk="1" hangingPunct="1">
                <a:buClr>
                  <a:srgbClr val="00863D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rtl="0"/>
              <a:r>
                <a:rPr lang="ru-RU" sz="1400" b="1" dirty="0" smtClean="0">
                  <a:solidFill>
                    <a:schemeClr val="bg1"/>
                  </a:solidFill>
                </a:rPr>
                <a:t>3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76"/>
            <p:cNvSpPr txBox="1"/>
            <p:nvPr>
              <p:custDataLst>
                <p:tags r:id="rId8"/>
              </p:custDataLst>
            </p:nvPr>
          </p:nvSpPr>
          <p:spPr>
            <a:xfrm>
              <a:off x="2857301" y="1935005"/>
              <a:ext cx="307724" cy="29940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square" lIns="3810" tIns="0" rIns="3810" bIns="0" numCol="1" rtlCol="0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algn="l" defTabSz="895350" rtl="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algn="l" defTabSz="895350" rtl="0" eaLnBrk="1" hangingPunct="1">
                <a:buClr>
                  <a:srgbClr val="00863D"/>
                </a:buClr>
                <a:buSzPct val="125000"/>
                <a:buFont typeface="Arial" pitchFamily="34" charset="0"/>
                <a:buChar char="•"/>
                <a:defRPr baseline="0">
                  <a:latin typeface="+mn-lt"/>
                </a:defRPr>
              </a:lvl2pPr>
              <a:lvl3pPr marL="457200" lvl="2" indent="-261938" algn="l" defTabSz="895350" rtl="0" eaLnBrk="1" hangingPunct="1">
                <a:buClr>
                  <a:srgbClr val="00863D"/>
                </a:buClr>
                <a:buSzPct val="11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algn="l" defTabSz="895350" rtl="0" eaLnBrk="1" hangingPunct="1">
                <a:buClr>
                  <a:srgbClr val="00863D"/>
                </a:buClr>
                <a:buSzPct val="100000"/>
                <a:buFont typeface="Arial" pitchFamily="34" charset="0"/>
                <a:buChar char="•"/>
                <a:defRPr baseline="0">
                  <a:latin typeface="+mn-lt"/>
                </a:defRPr>
              </a:lvl4pPr>
              <a:lvl5pPr marL="749808" lvl="4" indent="-130175" algn="l" defTabSz="895350" rtl="0" eaLnBrk="1" hangingPunct="1">
                <a:buClr>
                  <a:srgbClr val="00863D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algn="l" defTabSz="895350" rtl="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 rtl="0"/>
              <a:r>
                <a:rPr lang="en-US" sz="1400" b="1" dirty="0" smtClean="0">
                  <a:solidFill>
                    <a:schemeClr val="bg1"/>
                  </a:solidFill>
                </a:rPr>
                <a:t>5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AutoShape 250"/>
            <p:cNvSpPr>
              <a:spLocks noChangeArrowheads="1"/>
            </p:cNvSpPr>
            <p:nvPr/>
          </p:nvSpPr>
          <p:spPr bwMode="auto">
            <a:xfrm>
              <a:off x="3785039" y="3362123"/>
              <a:ext cx="1375836" cy="88024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Основные приоритеты экономической политики</a:t>
              </a:r>
              <a:endParaRPr lang="en-GB" sz="1400" b="1" dirty="0">
                <a:solidFill>
                  <a:schemeClr val="bg1"/>
                </a:solidFill>
                <a:sym typeface="+mn-lt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617180" y="1569051"/>
              <a:ext cx="801688" cy="839788"/>
              <a:chOff x="4702905" y="4645626"/>
              <a:chExt cx="801688" cy="839788"/>
            </a:xfrm>
            <a:solidFill>
              <a:srgbClr val="00457E"/>
            </a:solidFill>
          </p:grpSpPr>
          <p:sp>
            <p:nvSpPr>
              <p:cNvPr id="62" name="Freeform 43"/>
              <p:cNvSpPr>
                <a:spLocks noEditPoints="1"/>
              </p:cNvSpPr>
              <p:nvPr/>
            </p:nvSpPr>
            <p:spPr bwMode="auto">
              <a:xfrm>
                <a:off x="5328380" y="4933626"/>
                <a:ext cx="176213" cy="442913"/>
              </a:xfrm>
              <a:custGeom>
                <a:avLst/>
                <a:gdLst>
                  <a:gd name="T0" fmla="*/ 48 w 111"/>
                  <a:gd name="T1" fmla="*/ 250 h 279"/>
                  <a:gd name="T2" fmla="*/ 111 w 111"/>
                  <a:gd name="T3" fmla="*/ 0 h 279"/>
                  <a:gd name="T4" fmla="*/ 10 w 111"/>
                  <a:gd name="T5" fmla="*/ 33 h 279"/>
                  <a:gd name="T6" fmla="*/ 10 w 111"/>
                  <a:gd name="T7" fmla="*/ 54 h 279"/>
                  <a:gd name="T8" fmla="*/ 24 w 111"/>
                  <a:gd name="T9" fmla="*/ 87 h 279"/>
                  <a:gd name="T10" fmla="*/ 24 w 111"/>
                  <a:gd name="T11" fmla="*/ 87 h 279"/>
                  <a:gd name="T12" fmla="*/ 24 w 111"/>
                  <a:gd name="T13" fmla="*/ 139 h 279"/>
                  <a:gd name="T14" fmla="*/ 10 w 111"/>
                  <a:gd name="T15" fmla="*/ 177 h 279"/>
                  <a:gd name="T16" fmla="*/ 10 w 111"/>
                  <a:gd name="T17" fmla="*/ 196 h 279"/>
                  <a:gd name="T18" fmla="*/ 24 w 111"/>
                  <a:gd name="T19" fmla="*/ 229 h 279"/>
                  <a:gd name="T20" fmla="*/ 24 w 111"/>
                  <a:gd name="T21" fmla="*/ 229 h 279"/>
                  <a:gd name="T22" fmla="*/ 29 w 111"/>
                  <a:gd name="T23" fmla="*/ 33 h 279"/>
                  <a:gd name="T24" fmla="*/ 29 w 111"/>
                  <a:gd name="T25" fmla="*/ 52 h 279"/>
                  <a:gd name="T26" fmla="*/ 41 w 111"/>
                  <a:gd name="T27" fmla="*/ 87 h 279"/>
                  <a:gd name="T28" fmla="*/ 41 w 111"/>
                  <a:gd name="T29" fmla="*/ 87 h 279"/>
                  <a:gd name="T30" fmla="*/ 41 w 111"/>
                  <a:gd name="T31" fmla="*/ 137 h 279"/>
                  <a:gd name="T32" fmla="*/ 29 w 111"/>
                  <a:gd name="T33" fmla="*/ 175 h 279"/>
                  <a:gd name="T34" fmla="*/ 29 w 111"/>
                  <a:gd name="T35" fmla="*/ 191 h 279"/>
                  <a:gd name="T36" fmla="*/ 41 w 111"/>
                  <a:gd name="T37" fmla="*/ 227 h 279"/>
                  <a:gd name="T38" fmla="*/ 41 w 111"/>
                  <a:gd name="T39" fmla="*/ 243 h 279"/>
                  <a:gd name="T40" fmla="*/ 45 w 111"/>
                  <a:gd name="T41" fmla="*/ 17 h 279"/>
                  <a:gd name="T42" fmla="*/ 57 w 111"/>
                  <a:gd name="T43" fmla="*/ 52 h 279"/>
                  <a:gd name="T44" fmla="*/ 57 w 111"/>
                  <a:gd name="T45" fmla="*/ 52 h 279"/>
                  <a:gd name="T46" fmla="*/ 57 w 111"/>
                  <a:gd name="T47" fmla="*/ 102 h 279"/>
                  <a:gd name="T48" fmla="*/ 45 w 111"/>
                  <a:gd name="T49" fmla="*/ 137 h 279"/>
                  <a:gd name="T50" fmla="*/ 45 w 111"/>
                  <a:gd name="T51" fmla="*/ 156 h 279"/>
                  <a:gd name="T52" fmla="*/ 57 w 111"/>
                  <a:gd name="T53" fmla="*/ 189 h 279"/>
                  <a:gd name="T54" fmla="*/ 57 w 111"/>
                  <a:gd name="T55" fmla="*/ 189 h 279"/>
                  <a:gd name="T56" fmla="*/ 50 w 111"/>
                  <a:gd name="T57" fmla="*/ 241 h 279"/>
                  <a:gd name="T58" fmla="*/ 67 w 111"/>
                  <a:gd name="T59" fmla="*/ 17 h 279"/>
                  <a:gd name="T60" fmla="*/ 74 w 111"/>
                  <a:gd name="T61" fmla="*/ 17 h 279"/>
                  <a:gd name="T62" fmla="*/ 74 w 111"/>
                  <a:gd name="T63" fmla="*/ 66 h 279"/>
                  <a:gd name="T64" fmla="*/ 62 w 111"/>
                  <a:gd name="T65" fmla="*/ 102 h 279"/>
                  <a:gd name="T66" fmla="*/ 62 w 111"/>
                  <a:gd name="T67" fmla="*/ 120 h 279"/>
                  <a:gd name="T68" fmla="*/ 74 w 111"/>
                  <a:gd name="T69" fmla="*/ 154 h 279"/>
                  <a:gd name="T70" fmla="*/ 74 w 111"/>
                  <a:gd name="T71" fmla="*/ 154 h 279"/>
                  <a:gd name="T72" fmla="*/ 74 w 111"/>
                  <a:gd name="T73" fmla="*/ 203 h 279"/>
                  <a:gd name="T74" fmla="*/ 62 w 111"/>
                  <a:gd name="T75" fmla="*/ 239 h 279"/>
                  <a:gd name="T76" fmla="*/ 83 w 111"/>
                  <a:gd name="T77" fmla="*/ 17 h 279"/>
                  <a:gd name="T78" fmla="*/ 88 w 111"/>
                  <a:gd name="T79" fmla="*/ 14 h 279"/>
                  <a:gd name="T80" fmla="*/ 88 w 111"/>
                  <a:gd name="T81" fmla="*/ 64 h 279"/>
                  <a:gd name="T82" fmla="*/ 78 w 111"/>
                  <a:gd name="T83" fmla="*/ 99 h 279"/>
                  <a:gd name="T84" fmla="*/ 78 w 111"/>
                  <a:gd name="T85" fmla="*/ 118 h 279"/>
                  <a:gd name="T86" fmla="*/ 88 w 111"/>
                  <a:gd name="T87" fmla="*/ 151 h 279"/>
                  <a:gd name="T88" fmla="*/ 88 w 111"/>
                  <a:gd name="T89" fmla="*/ 151 h 279"/>
                  <a:gd name="T90" fmla="*/ 88 w 111"/>
                  <a:gd name="T91" fmla="*/ 201 h 279"/>
                  <a:gd name="T92" fmla="*/ 78 w 111"/>
                  <a:gd name="T93" fmla="*/ 236 h 279"/>
                  <a:gd name="T94" fmla="*/ 93 w 111"/>
                  <a:gd name="T95" fmla="*/ 14 h 279"/>
                  <a:gd name="T96" fmla="*/ 102 w 111"/>
                  <a:gd name="T97" fmla="*/ 47 h 279"/>
                  <a:gd name="T98" fmla="*/ 102 w 111"/>
                  <a:gd name="T99" fmla="*/ 47 h 279"/>
                  <a:gd name="T100" fmla="*/ 102 w 111"/>
                  <a:gd name="T101" fmla="*/ 97 h 279"/>
                  <a:gd name="T102" fmla="*/ 93 w 111"/>
                  <a:gd name="T103" fmla="*/ 132 h 279"/>
                  <a:gd name="T104" fmla="*/ 93 w 111"/>
                  <a:gd name="T105" fmla="*/ 151 h 279"/>
                  <a:gd name="T106" fmla="*/ 102 w 111"/>
                  <a:gd name="T107" fmla="*/ 182 h 279"/>
                  <a:gd name="T108" fmla="*/ 102 w 111"/>
                  <a:gd name="T109" fmla="*/ 182 h 279"/>
                  <a:gd name="T110" fmla="*/ 102 w 111"/>
                  <a:gd name="T111" fmla="*/ 23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1" h="279">
                    <a:moveTo>
                      <a:pt x="111" y="260"/>
                    </a:moveTo>
                    <a:lnTo>
                      <a:pt x="69" y="267"/>
                    </a:lnTo>
                    <a:lnTo>
                      <a:pt x="69" y="248"/>
                    </a:lnTo>
                    <a:lnTo>
                      <a:pt x="48" y="250"/>
                    </a:lnTo>
                    <a:lnTo>
                      <a:pt x="48" y="272"/>
                    </a:lnTo>
                    <a:lnTo>
                      <a:pt x="0" y="279"/>
                    </a:lnTo>
                    <a:lnTo>
                      <a:pt x="0" y="2"/>
                    </a:lnTo>
                    <a:lnTo>
                      <a:pt x="111" y="0"/>
                    </a:lnTo>
                    <a:lnTo>
                      <a:pt x="111" y="260"/>
                    </a:lnTo>
                    <a:close/>
                    <a:moveTo>
                      <a:pt x="24" y="19"/>
                    </a:moveTo>
                    <a:lnTo>
                      <a:pt x="10" y="19"/>
                    </a:lnTo>
                    <a:lnTo>
                      <a:pt x="10" y="33"/>
                    </a:lnTo>
                    <a:lnTo>
                      <a:pt x="24" y="33"/>
                    </a:lnTo>
                    <a:lnTo>
                      <a:pt x="24" y="19"/>
                    </a:lnTo>
                    <a:close/>
                    <a:moveTo>
                      <a:pt x="24" y="52"/>
                    </a:moveTo>
                    <a:lnTo>
                      <a:pt x="10" y="54"/>
                    </a:lnTo>
                    <a:lnTo>
                      <a:pt x="10" y="71"/>
                    </a:lnTo>
                    <a:lnTo>
                      <a:pt x="24" y="68"/>
                    </a:lnTo>
                    <a:lnTo>
                      <a:pt x="24" y="52"/>
                    </a:lnTo>
                    <a:close/>
                    <a:moveTo>
                      <a:pt x="24" y="87"/>
                    </a:moveTo>
                    <a:lnTo>
                      <a:pt x="10" y="90"/>
                    </a:lnTo>
                    <a:lnTo>
                      <a:pt x="10" y="106"/>
                    </a:lnTo>
                    <a:lnTo>
                      <a:pt x="24" y="104"/>
                    </a:lnTo>
                    <a:lnTo>
                      <a:pt x="24" y="87"/>
                    </a:lnTo>
                    <a:close/>
                    <a:moveTo>
                      <a:pt x="24" y="123"/>
                    </a:moveTo>
                    <a:lnTo>
                      <a:pt x="10" y="125"/>
                    </a:lnTo>
                    <a:lnTo>
                      <a:pt x="10" y="142"/>
                    </a:lnTo>
                    <a:lnTo>
                      <a:pt x="24" y="139"/>
                    </a:lnTo>
                    <a:lnTo>
                      <a:pt x="24" y="123"/>
                    </a:lnTo>
                    <a:close/>
                    <a:moveTo>
                      <a:pt x="24" y="158"/>
                    </a:moveTo>
                    <a:lnTo>
                      <a:pt x="10" y="161"/>
                    </a:lnTo>
                    <a:lnTo>
                      <a:pt x="10" y="177"/>
                    </a:lnTo>
                    <a:lnTo>
                      <a:pt x="24" y="175"/>
                    </a:lnTo>
                    <a:lnTo>
                      <a:pt x="24" y="158"/>
                    </a:lnTo>
                    <a:close/>
                    <a:moveTo>
                      <a:pt x="24" y="194"/>
                    </a:moveTo>
                    <a:lnTo>
                      <a:pt x="10" y="196"/>
                    </a:lnTo>
                    <a:lnTo>
                      <a:pt x="10" y="213"/>
                    </a:lnTo>
                    <a:lnTo>
                      <a:pt x="24" y="210"/>
                    </a:lnTo>
                    <a:lnTo>
                      <a:pt x="24" y="194"/>
                    </a:lnTo>
                    <a:close/>
                    <a:moveTo>
                      <a:pt x="24" y="229"/>
                    </a:moveTo>
                    <a:lnTo>
                      <a:pt x="10" y="229"/>
                    </a:lnTo>
                    <a:lnTo>
                      <a:pt x="10" y="248"/>
                    </a:lnTo>
                    <a:lnTo>
                      <a:pt x="24" y="246"/>
                    </a:lnTo>
                    <a:lnTo>
                      <a:pt x="24" y="229"/>
                    </a:lnTo>
                    <a:close/>
                    <a:moveTo>
                      <a:pt x="41" y="17"/>
                    </a:moveTo>
                    <a:lnTo>
                      <a:pt x="34" y="17"/>
                    </a:lnTo>
                    <a:lnTo>
                      <a:pt x="29" y="17"/>
                    </a:lnTo>
                    <a:lnTo>
                      <a:pt x="29" y="33"/>
                    </a:lnTo>
                    <a:lnTo>
                      <a:pt x="41" y="33"/>
                    </a:lnTo>
                    <a:lnTo>
                      <a:pt x="41" y="17"/>
                    </a:lnTo>
                    <a:close/>
                    <a:moveTo>
                      <a:pt x="41" y="52"/>
                    </a:moveTo>
                    <a:lnTo>
                      <a:pt x="29" y="52"/>
                    </a:lnTo>
                    <a:lnTo>
                      <a:pt x="29" y="68"/>
                    </a:lnTo>
                    <a:lnTo>
                      <a:pt x="41" y="68"/>
                    </a:lnTo>
                    <a:lnTo>
                      <a:pt x="41" y="52"/>
                    </a:lnTo>
                    <a:close/>
                    <a:moveTo>
                      <a:pt x="41" y="87"/>
                    </a:moveTo>
                    <a:lnTo>
                      <a:pt x="29" y="87"/>
                    </a:lnTo>
                    <a:lnTo>
                      <a:pt x="29" y="104"/>
                    </a:lnTo>
                    <a:lnTo>
                      <a:pt x="41" y="104"/>
                    </a:lnTo>
                    <a:lnTo>
                      <a:pt x="41" y="87"/>
                    </a:lnTo>
                    <a:close/>
                    <a:moveTo>
                      <a:pt x="41" y="120"/>
                    </a:moveTo>
                    <a:lnTo>
                      <a:pt x="29" y="123"/>
                    </a:lnTo>
                    <a:lnTo>
                      <a:pt x="29" y="139"/>
                    </a:lnTo>
                    <a:lnTo>
                      <a:pt x="41" y="137"/>
                    </a:lnTo>
                    <a:lnTo>
                      <a:pt x="41" y="120"/>
                    </a:lnTo>
                    <a:close/>
                    <a:moveTo>
                      <a:pt x="41" y="156"/>
                    </a:moveTo>
                    <a:lnTo>
                      <a:pt x="29" y="158"/>
                    </a:lnTo>
                    <a:lnTo>
                      <a:pt x="29" y="175"/>
                    </a:lnTo>
                    <a:lnTo>
                      <a:pt x="41" y="172"/>
                    </a:lnTo>
                    <a:lnTo>
                      <a:pt x="41" y="156"/>
                    </a:lnTo>
                    <a:close/>
                    <a:moveTo>
                      <a:pt x="41" y="191"/>
                    </a:moveTo>
                    <a:lnTo>
                      <a:pt x="29" y="191"/>
                    </a:lnTo>
                    <a:lnTo>
                      <a:pt x="29" y="210"/>
                    </a:lnTo>
                    <a:lnTo>
                      <a:pt x="41" y="208"/>
                    </a:lnTo>
                    <a:lnTo>
                      <a:pt x="41" y="191"/>
                    </a:lnTo>
                    <a:close/>
                    <a:moveTo>
                      <a:pt x="41" y="227"/>
                    </a:moveTo>
                    <a:lnTo>
                      <a:pt x="29" y="227"/>
                    </a:lnTo>
                    <a:lnTo>
                      <a:pt x="29" y="243"/>
                    </a:lnTo>
                    <a:lnTo>
                      <a:pt x="31" y="243"/>
                    </a:lnTo>
                    <a:lnTo>
                      <a:pt x="41" y="243"/>
                    </a:lnTo>
                    <a:lnTo>
                      <a:pt x="41" y="227"/>
                    </a:lnTo>
                    <a:close/>
                    <a:moveTo>
                      <a:pt x="57" y="17"/>
                    </a:moveTo>
                    <a:lnTo>
                      <a:pt x="52" y="17"/>
                    </a:lnTo>
                    <a:lnTo>
                      <a:pt x="45" y="17"/>
                    </a:lnTo>
                    <a:lnTo>
                      <a:pt x="45" y="33"/>
                    </a:lnTo>
                    <a:lnTo>
                      <a:pt x="57" y="33"/>
                    </a:lnTo>
                    <a:lnTo>
                      <a:pt x="57" y="17"/>
                    </a:lnTo>
                    <a:close/>
                    <a:moveTo>
                      <a:pt x="57" y="52"/>
                    </a:moveTo>
                    <a:lnTo>
                      <a:pt x="45" y="52"/>
                    </a:lnTo>
                    <a:lnTo>
                      <a:pt x="45" y="68"/>
                    </a:lnTo>
                    <a:lnTo>
                      <a:pt x="57" y="66"/>
                    </a:lnTo>
                    <a:lnTo>
                      <a:pt x="57" y="52"/>
                    </a:lnTo>
                    <a:close/>
                    <a:moveTo>
                      <a:pt x="57" y="85"/>
                    </a:moveTo>
                    <a:lnTo>
                      <a:pt x="45" y="87"/>
                    </a:lnTo>
                    <a:lnTo>
                      <a:pt x="45" y="102"/>
                    </a:lnTo>
                    <a:lnTo>
                      <a:pt x="57" y="102"/>
                    </a:lnTo>
                    <a:lnTo>
                      <a:pt x="57" y="85"/>
                    </a:lnTo>
                    <a:close/>
                    <a:moveTo>
                      <a:pt x="57" y="120"/>
                    </a:moveTo>
                    <a:lnTo>
                      <a:pt x="45" y="120"/>
                    </a:lnTo>
                    <a:lnTo>
                      <a:pt x="45" y="137"/>
                    </a:lnTo>
                    <a:lnTo>
                      <a:pt x="57" y="137"/>
                    </a:lnTo>
                    <a:lnTo>
                      <a:pt x="57" y="120"/>
                    </a:lnTo>
                    <a:close/>
                    <a:moveTo>
                      <a:pt x="57" y="154"/>
                    </a:moveTo>
                    <a:lnTo>
                      <a:pt x="45" y="156"/>
                    </a:lnTo>
                    <a:lnTo>
                      <a:pt x="45" y="172"/>
                    </a:lnTo>
                    <a:lnTo>
                      <a:pt x="57" y="170"/>
                    </a:lnTo>
                    <a:lnTo>
                      <a:pt x="57" y="154"/>
                    </a:lnTo>
                    <a:close/>
                    <a:moveTo>
                      <a:pt x="57" y="189"/>
                    </a:moveTo>
                    <a:lnTo>
                      <a:pt x="45" y="191"/>
                    </a:lnTo>
                    <a:lnTo>
                      <a:pt x="45" y="208"/>
                    </a:lnTo>
                    <a:lnTo>
                      <a:pt x="57" y="205"/>
                    </a:lnTo>
                    <a:lnTo>
                      <a:pt x="57" y="189"/>
                    </a:lnTo>
                    <a:close/>
                    <a:moveTo>
                      <a:pt x="57" y="224"/>
                    </a:moveTo>
                    <a:lnTo>
                      <a:pt x="45" y="224"/>
                    </a:lnTo>
                    <a:lnTo>
                      <a:pt x="45" y="241"/>
                    </a:lnTo>
                    <a:lnTo>
                      <a:pt x="50" y="241"/>
                    </a:lnTo>
                    <a:lnTo>
                      <a:pt x="57" y="239"/>
                    </a:lnTo>
                    <a:lnTo>
                      <a:pt x="57" y="224"/>
                    </a:lnTo>
                    <a:close/>
                    <a:moveTo>
                      <a:pt x="74" y="17"/>
                    </a:moveTo>
                    <a:lnTo>
                      <a:pt x="67" y="17"/>
                    </a:lnTo>
                    <a:lnTo>
                      <a:pt x="62" y="17"/>
                    </a:lnTo>
                    <a:lnTo>
                      <a:pt x="62" y="33"/>
                    </a:lnTo>
                    <a:lnTo>
                      <a:pt x="74" y="31"/>
                    </a:lnTo>
                    <a:lnTo>
                      <a:pt x="74" y="17"/>
                    </a:lnTo>
                    <a:close/>
                    <a:moveTo>
                      <a:pt x="74" y="50"/>
                    </a:moveTo>
                    <a:lnTo>
                      <a:pt x="62" y="50"/>
                    </a:lnTo>
                    <a:lnTo>
                      <a:pt x="62" y="66"/>
                    </a:lnTo>
                    <a:lnTo>
                      <a:pt x="74" y="66"/>
                    </a:lnTo>
                    <a:lnTo>
                      <a:pt x="74" y="50"/>
                    </a:lnTo>
                    <a:close/>
                    <a:moveTo>
                      <a:pt x="74" y="85"/>
                    </a:moveTo>
                    <a:lnTo>
                      <a:pt x="62" y="85"/>
                    </a:lnTo>
                    <a:lnTo>
                      <a:pt x="62" y="102"/>
                    </a:lnTo>
                    <a:lnTo>
                      <a:pt x="74" y="99"/>
                    </a:lnTo>
                    <a:lnTo>
                      <a:pt x="74" y="85"/>
                    </a:lnTo>
                    <a:close/>
                    <a:moveTo>
                      <a:pt x="74" y="118"/>
                    </a:moveTo>
                    <a:lnTo>
                      <a:pt x="62" y="120"/>
                    </a:lnTo>
                    <a:lnTo>
                      <a:pt x="62" y="135"/>
                    </a:lnTo>
                    <a:lnTo>
                      <a:pt x="74" y="135"/>
                    </a:lnTo>
                    <a:lnTo>
                      <a:pt x="74" y="118"/>
                    </a:lnTo>
                    <a:close/>
                    <a:moveTo>
                      <a:pt x="74" y="154"/>
                    </a:moveTo>
                    <a:lnTo>
                      <a:pt x="62" y="154"/>
                    </a:lnTo>
                    <a:lnTo>
                      <a:pt x="62" y="170"/>
                    </a:lnTo>
                    <a:lnTo>
                      <a:pt x="74" y="168"/>
                    </a:lnTo>
                    <a:lnTo>
                      <a:pt x="74" y="154"/>
                    </a:lnTo>
                    <a:close/>
                    <a:moveTo>
                      <a:pt x="74" y="187"/>
                    </a:moveTo>
                    <a:lnTo>
                      <a:pt x="62" y="189"/>
                    </a:lnTo>
                    <a:lnTo>
                      <a:pt x="62" y="203"/>
                    </a:lnTo>
                    <a:lnTo>
                      <a:pt x="74" y="203"/>
                    </a:lnTo>
                    <a:lnTo>
                      <a:pt x="74" y="187"/>
                    </a:lnTo>
                    <a:close/>
                    <a:moveTo>
                      <a:pt x="74" y="222"/>
                    </a:moveTo>
                    <a:lnTo>
                      <a:pt x="62" y="222"/>
                    </a:lnTo>
                    <a:lnTo>
                      <a:pt x="62" y="239"/>
                    </a:lnTo>
                    <a:lnTo>
                      <a:pt x="74" y="236"/>
                    </a:lnTo>
                    <a:lnTo>
                      <a:pt x="74" y="222"/>
                    </a:lnTo>
                    <a:close/>
                    <a:moveTo>
                      <a:pt x="88" y="14"/>
                    </a:moveTo>
                    <a:lnTo>
                      <a:pt x="83" y="17"/>
                    </a:lnTo>
                    <a:lnTo>
                      <a:pt x="78" y="17"/>
                    </a:lnTo>
                    <a:lnTo>
                      <a:pt x="78" y="31"/>
                    </a:lnTo>
                    <a:lnTo>
                      <a:pt x="88" y="31"/>
                    </a:lnTo>
                    <a:lnTo>
                      <a:pt x="88" y="14"/>
                    </a:lnTo>
                    <a:close/>
                    <a:moveTo>
                      <a:pt x="88" y="50"/>
                    </a:moveTo>
                    <a:lnTo>
                      <a:pt x="78" y="50"/>
                    </a:lnTo>
                    <a:lnTo>
                      <a:pt x="78" y="66"/>
                    </a:lnTo>
                    <a:lnTo>
                      <a:pt x="88" y="64"/>
                    </a:lnTo>
                    <a:lnTo>
                      <a:pt x="88" y="50"/>
                    </a:lnTo>
                    <a:close/>
                    <a:moveTo>
                      <a:pt x="88" y="83"/>
                    </a:moveTo>
                    <a:lnTo>
                      <a:pt x="78" y="83"/>
                    </a:lnTo>
                    <a:lnTo>
                      <a:pt x="78" y="99"/>
                    </a:lnTo>
                    <a:lnTo>
                      <a:pt x="88" y="99"/>
                    </a:lnTo>
                    <a:lnTo>
                      <a:pt x="88" y="83"/>
                    </a:lnTo>
                    <a:close/>
                    <a:moveTo>
                      <a:pt x="88" y="118"/>
                    </a:moveTo>
                    <a:lnTo>
                      <a:pt x="78" y="118"/>
                    </a:lnTo>
                    <a:lnTo>
                      <a:pt x="78" y="135"/>
                    </a:lnTo>
                    <a:lnTo>
                      <a:pt x="88" y="132"/>
                    </a:lnTo>
                    <a:lnTo>
                      <a:pt x="88" y="118"/>
                    </a:lnTo>
                    <a:close/>
                    <a:moveTo>
                      <a:pt x="88" y="151"/>
                    </a:moveTo>
                    <a:lnTo>
                      <a:pt x="78" y="151"/>
                    </a:lnTo>
                    <a:lnTo>
                      <a:pt x="78" y="168"/>
                    </a:lnTo>
                    <a:lnTo>
                      <a:pt x="88" y="168"/>
                    </a:lnTo>
                    <a:lnTo>
                      <a:pt x="88" y="151"/>
                    </a:lnTo>
                    <a:close/>
                    <a:moveTo>
                      <a:pt x="88" y="184"/>
                    </a:moveTo>
                    <a:lnTo>
                      <a:pt x="78" y="187"/>
                    </a:lnTo>
                    <a:lnTo>
                      <a:pt x="78" y="201"/>
                    </a:lnTo>
                    <a:lnTo>
                      <a:pt x="88" y="201"/>
                    </a:lnTo>
                    <a:lnTo>
                      <a:pt x="88" y="184"/>
                    </a:lnTo>
                    <a:close/>
                    <a:moveTo>
                      <a:pt x="88" y="220"/>
                    </a:moveTo>
                    <a:lnTo>
                      <a:pt x="78" y="220"/>
                    </a:lnTo>
                    <a:lnTo>
                      <a:pt x="78" y="236"/>
                    </a:lnTo>
                    <a:lnTo>
                      <a:pt x="88" y="234"/>
                    </a:lnTo>
                    <a:lnTo>
                      <a:pt x="88" y="220"/>
                    </a:lnTo>
                    <a:close/>
                    <a:moveTo>
                      <a:pt x="102" y="14"/>
                    </a:moveTo>
                    <a:lnTo>
                      <a:pt x="93" y="14"/>
                    </a:lnTo>
                    <a:lnTo>
                      <a:pt x="93" y="31"/>
                    </a:lnTo>
                    <a:lnTo>
                      <a:pt x="102" y="31"/>
                    </a:lnTo>
                    <a:lnTo>
                      <a:pt x="102" y="14"/>
                    </a:lnTo>
                    <a:close/>
                    <a:moveTo>
                      <a:pt x="102" y="47"/>
                    </a:moveTo>
                    <a:lnTo>
                      <a:pt x="93" y="50"/>
                    </a:lnTo>
                    <a:lnTo>
                      <a:pt x="93" y="64"/>
                    </a:lnTo>
                    <a:lnTo>
                      <a:pt x="102" y="64"/>
                    </a:lnTo>
                    <a:lnTo>
                      <a:pt x="102" y="47"/>
                    </a:lnTo>
                    <a:close/>
                    <a:moveTo>
                      <a:pt x="102" y="83"/>
                    </a:moveTo>
                    <a:lnTo>
                      <a:pt x="93" y="83"/>
                    </a:lnTo>
                    <a:lnTo>
                      <a:pt x="93" y="99"/>
                    </a:lnTo>
                    <a:lnTo>
                      <a:pt x="102" y="97"/>
                    </a:lnTo>
                    <a:lnTo>
                      <a:pt x="102" y="83"/>
                    </a:lnTo>
                    <a:close/>
                    <a:moveTo>
                      <a:pt x="102" y="116"/>
                    </a:moveTo>
                    <a:lnTo>
                      <a:pt x="93" y="116"/>
                    </a:lnTo>
                    <a:lnTo>
                      <a:pt x="93" y="132"/>
                    </a:lnTo>
                    <a:lnTo>
                      <a:pt x="102" y="132"/>
                    </a:lnTo>
                    <a:lnTo>
                      <a:pt x="102" y="116"/>
                    </a:lnTo>
                    <a:close/>
                    <a:moveTo>
                      <a:pt x="102" y="149"/>
                    </a:moveTo>
                    <a:lnTo>
                      <a:pt x="93" y="151"/>
                    </a:lnTo>
                    <a:lnTo>
                      <a:pt x="93" y="165"/>
                    </a:lnTo>
                    <a:lnTo>
                      <a:pt x="102" y="165"/>
                    </a:lnTo>
                    <a:lnTo>
                      <a:pt x="102" y="149"/>
                    </a:lnTo>
                    <a:close/>
                    <a:moveTo>
                      <a:pt x="102" y="182"/>
                    </a:moveTo>
                    <a:lnTo>
                      <a:pt x="93" y="184"/>
                    </a:lnTo>
                    <a:lnTo>
                      <a:pt x="93" y="201"/>
                    </a:lnTo>
                    <a:lnTo>
                      <a:pt x="102" y="198"/>
                    </a:lnTo>
                    <a:lnTo>
                      <a:pt x="102" y="182"/>
                    </a:lnTo>
                    <a:close/>
                    <a:moveTo>
                      <a:pt x="102" y="217"/>
                    </a:moveTo>
                    <a:lnTo>
                      <a:pt x="93" y="217"/>
                    </a:lnTo>
                    <a:lnTo>
                      <a:pt x="93" y="234"/>
                    </a:lnTo>
                    <a:lnTo>
                      <a:pt x="102" y="231"/>
                    </a:lnTo>
                    <a:lnTo>
                      <a:pt x="102" y="2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4"/>
              <p:cNvSpPr>
                <a:spLocks/>
              </p:cNvSpPr>
              <p:nvPr/>
            </p:nvSpPr>
            <p:spPr bwMode="auto">
              <a:xfrm>
                <a:off x="5074380" y="4780564"/>
                <a:ext cx="165100" cy="22225"/>
              </a:xfrm>
              <a:custGeom>
                <a:avLst/>
                <a:gdLst>
                  <a:gd name="T0" fmla="*/ 0 w 104"/>
                  <a:gd name="T1" fmla="*/ 0 h 14"/>
                  <a:gd name="T2" fmla="*/ 104 w 104"/>
                  <a:gd name="T3" fmla="*/ 5 h 14"/>
                  <a:gd name="T4" fmla="*/ 104 w 104"/>
                  <a:gd name="T5" fmla="*/ 14 h 14"/>
                  <a:gd name="T6" fmla="*/ 0 w 104"/>
                  <a:gd name="T7" fmla="*/ 12 h 14"/>
                  <a:gd name="T8" fmla="*/ 0 w 10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lnTo>
                      <a:pt x="104" y="5"/>
                    </a:lnTo>
                    <a:lnTo>
                      <a:pt x="104" y="14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5"/>
              <p:cNvSpPr>
                <a:spLocks/>
              </p:cNvSpPr>
              <p:nvPr/>
            </p:nvSpPr>
            <p:spPr bwMode="auto">
              <a:xfrm>
                <a:off x="4958492" y="4758339"/>
                <a:ext cx="100013" cy="30163"/>
              </a:xfrm>
              <a:custGeom>
                <a:avLst/>
                <a:gdLst>
                  <a:gd name="T0" fmla="*/ 0 w 63"/>
                  <a:gd name="T1" fmla="*/ 14 h 19"/>
                  <a:gd name="T2" fmla="*/ 63 w 63"/>
                  <a:gd name="T3" fmla="*/ 0 h 19"/>
                  <a:gd name="T4" fmla="*/ 63 w 63"/>
                  <a:gd name="T5" fmla="*/ 4 h 19"/>
                  <a:gd name="T6" fmla="*/ 0 w 63"/>
                  <a:gd name="T7" fmla="*/ 19 h 19"/>
                  <a:gd name="T8" fmla="*/ 0 w 63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9">
                    <a:moveTo>
                      <a:pt x="0" y="14"/>
                    </a:moveTo>
                    <a:lnTo>
                      <a:pt x="63" y="0"/>
                    </a:lnTo>
                    <a:lnTo>
                      <a:pt x="63" y="4"/>
                    </a:lnTo>
                    <a:lnTo>
                      <a:pt x="0" y="19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6"/>
              <p:cNvSpPr>
                <a:spLocks/>
              </p:cNvSpPr>
              <p:nvPr/>
            </p:nvSpPr>
            <p:spPr bwMode="auto">
              <a:xfrm>
                <a:off x="4942617" y="4780564"/>
                <a:ext cx="115888" cy="41275"/>
              </a:xfrm>
              <a:custGeom>
                <a:avLst/>
                <a:gdLst>
                  <a:gd name="T0" fmla="*/ 0 w 73"/>
                  <a:gd name="T1" fmla="*/ 14 h 26"/>
                  <a:gd name="T2" fmla="*/ 73 w 73"/>
                  <a:gd name="T3" fmla="*/ 0 h 26"/>
                  <a:gd name="T4" fmla="*/ 73 w 73"/>
                  <a:gd name="T5" fmla="*/ 12 h 26"/>
                  <a:gd name="T6" fmla="*/ 0 w 73"/>
                  <a:gd name="T7" fmla="*/ 26 h 26"/>
                  <a:gd name="T8" fmla="*/ 0 w 73"/>
                  <a:gd name="T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6">
                    <a:moveTo>
                      <a:pt x="0" y="14"/>
                    </a:moveTo>
                    <a:lnTo>
                      <a:pt x="73" y="0"/>
                    </a:lnTo>
                    <a:lnTo>
                      <a:pt x="73" y="12"/>
                    </a:lnTo>
                    <a:lnTo>
                      <a:pt x="0" y="26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47"/>
              <p:cNvSpPr>
                <a:spLocks/>
              </p:cNvSpPr>
              <p:nvPr/>
            </p:nvSpPr>
            <p:spPr bwMode="auto">
              <a:xfrm>
                <a:off x="5074380" y="4753576"/>
                <a:ext cx="138113" cy="15875"/>
              </a:xfrm>
              <a:custGeom>
                <a:avLst/>
                <a:gdLst>
                  <a:gd name="T0" fmla="*/ 0 w 87"/>
                  <a:gd name="T1" fmla="*/ 0 h 10"/>
                  <a:gd name="T2" fmla="*/ 87 w 87"/>
                  <a:gd name="T3" fmla="*/ 5 h 10"/>
                  <a:gd name="T4" fmla="*/ 87 w 87"/>
                  <a:gd name="T5" fmla="*/ 10 h 10"/>
                  <a:gd name="T6" fmla="*/ 0 w 87"/>
                  <a:gd name="T7" fmla="*/ 7 h 10"/>
                  <a:gd name="T8" fmla="*/ 0 w 87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10">
                    <a:moveTo>
                      <a:pt x="0" y="0"/>
                    </a:moveTo>
                    <a:lnTo>
                      <a:pt x="87" y="5"/>
                    </a:lnTo>
                    <a:lnTo>
                      <a:pt x="87" y="1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48"/>
              <p:cNvSpPr>
                <a:spLocks/>
              </p:cNvSpPr>
              <p:nvPr/>
            </p:nvSpPr>
            <p:spPr bwMode="auto">
              <a:xfrm>
                <a:off x="5074380" y="4813901"/>
                <a:ext cx="201613" cy="52388"/>
              </a:xfrm>
              <a:custGeom>
                <a:avLst/>
                <a:gdLst>
                  <a:gd name="T0" fmla="*/ 116 w 127"/>
                  <a:gd name="T1" fmla="*/ 14 h 33"/>
                  <a:gd name="T2" fmla="*/ 14 w 127"/>
                  <a:gd name="T3" fmla="*/ 12 h 33"/>
                  <a:gd name="T4" fmla="*/ 14 w 127"/>
                  <a:gd name="T5" fmla="*/ 31 h 33"/>
                  <a:gd name="T6" fmla="*/ 0 w 127"/>
                  <a:gd name="T7" fmla="*/ 31 h 33"/>
                  <a:gd name="T8" fmla="*/ 0 w 127"/>
                  <a:gd name="T9" fmla="*/ 0 h 33"/>
                  <a:gd name="T10" fmla="*/ 127 w 127"/>
                  <a:gd name="T11" fmla="*/ 5 h 33"/>
                  <a:gd name="T12" fmla="*/ 127 w 127"/>
                  <a:gd name="T13" fmla="*/ 33 h 33"/>
                  <a:gd name="T14" fmla="*/ 116 w 127"/>
                  <a:gd name="T15" fmla="*/ 33 h 33"/>
                  <a:gd name="T16" fmla="*/ 116 w 127"/>
                  <a:gd name="T17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33">
                    <a:moveTo>
                      <a:pt x="116" y="14"/>
                    </a:moveTo>
                    <a:lnTo>
                      <a:pt x="14" y="12"/>
                    </a:lnTo>
                    <a:lnTo>
                      <a:pt x="14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127" y="5"/>
                    </a:lnTo>
                    <a:lnTo>
                      <a:pt x="127" y="33"/>
                    </a:lnTo>
                    <a:lnTo>
                      <a:pt x="116" y="33"/>
                    </a:lnTo>
                    <a:lnTo>
                      <a:pt x="11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49"/>
              <p:cNvSpPr>
                <a:spLocks noEditPoints="1"/>
              </p:cNvSpPr>
              <p:nvPr/>
            </p:nvSpPr>
            <p:spPr bwMode="auto">
              <a:xfrm>
                <a:off x="5074380" y="4854251"/>
                <a:ext cx="239713" cy="588963"/>
              </a:xfrm>
              <a:custGeom>
                <a:avLst/>
                <a:gdLst>
                  <a:gd name="T0" fmla="*/ 151 w 151"/>
                  <a:gd name="T1" fmla="*/ 345 h 371"/>
                  <a:gd name="T2" fmla="*/ 108 w 151"/>
                  <a:gd name="T3" fmla="*/ 329 h 371"/>
                  <a:gd name="T4" fmla="*/ 97 w 151"/>
                  <a:gd name="T5" fmla="*/ 352 h 371"/>
                  <a:gd name="T6" fmla="*/ 92 w 151"/>
                  <a:gd name="T7" fmla="*/ 331 h 371"/>
                  <a:gd name="T8" fmla="*/ 78 w 151"/>
                  <a:gd name="T9" fmla="*/ 355 h 371"/>
                  <a:gd name="T10" fmla="*/ 75 w 151"/>
                  <a:gd name="T11" fmla="*/ 336 h 371"/>
                  <a:gd name="T12" fmla="*/ 61 w 151"/>
                  <a:gd name="T13" fmla="*/ 362 h 371"/>
                  <a:gd name="T14" fmla="*/ 0 w 151"/>
                  <a:gd name="T15" fmla="*/ 0 h 371"/>
                  <a:gd name="T16" fmla="*/ 14 w 151"/>
                  <a:gd name="T17" fmla="*/ 333 h 371"/>
                  <a:gd name="T18" fmla="*/ 139 w 151"/>
                  <a:gd name="T19" fmla="*/ 296 h 371"/>
                  <a:gd name="T20" fmla="*/ 14 w 151"/>
                  <a:gd name="T21" fmla="*/ 333 h 371"/>
                  <a:gd name="T22" fmla="*/ 139 w 151"/>
                  <a:gd name="T23" fmla="*/ 281 h 371"/>
                  <a:gd name="T24" fmla="*/ 14 w 151"/>
                  <a:gd name="T25" fmla="*/ 281 h 371"/>
                  <a:gd name="T26" fmla="*/ 14 w 151"/>
                  <a:gd name="T27" fmla="*/ 267 h 371"/>
                  <a:gd name="T28" fmla="*/ 139 w 151"/>
                  <a:gd name="T29" fmla="*/ 234 h 371"/>
                  <a:gd name="T30" fmla="*/ 14 w 151"/>
                  <a:gd name="T31" fmla="*/ 267 h 371"/>
                  <a:gd name="T32" fmla="*/ 139 w 151"/>
                  <a:gd name="T33" fmla="*/ 220 h 371"/>
                  <a:gd name="T34" fmla="*/ 14 w 151"/>
                  <a:gd name="T35" fmla="*/ 215 h 371"/>
                  <a:gd name="T36" fmla="*/ 14 w 151"/>
                  <a:gd name="T37" fmla="*/ 201 h 371"/>
                  <a:gd name="T38" fmla="*/ 139 w 151"/>
                  <a:gd name="T39" fmla="*/ 173 h 371"/>
                  <a:gd name="T40" fmla="*/ 14 w 151"/>
                  <a:gd name="T41" fmla="*/ 201 h 371"/>
                  <a:gd name="T42" fmla="*/ 139 w 151"/>
                  <a:gd name="T43" fmla="*/ 159 h 371"/>
                  <a:gd name="T44" fmla="*/ 14 w 151"/>
                  <a:gd name="T45" fmla="*/ 149 h 371"/>
                  <a:gd name="T46" fmla="*/ 14 w 151"/>
                  <a:gd name="T47" fmla="*/ 135 h 371"/>
                  <a:gd name="T48" fmla="*/ 139 w 151"/>
                  <a:gd name="T49" fmla="*/ 111 h 371"/>
                  <a:gd name="T50" fmla="*/ 14 w 151"/>
                  <a:gd name="T51" fmla="*/ 135 h 371"/>
                  <a:gd name="T52" fmla="*/ 139 w 151"/>
                  <a:gd name="T53" fmla="*/ 97 h 371"/>
                  <a:gd name="T54" fmla="*/ 14 w 151"/>
                  <a:gd name="T55" fmla="*/ 85 h 371"/>
                  <a:gd name="T56" fmla="*/ 14 w 151"/>
                  <a:gd name="T57" fmla="*/ 69 h 371"/>
                  <a:gd name="T58" fmla="*/ 139 w 151"/>
                  <a:gd name="T59" fmla="*/ 50 h 371"/>
                  <a:gd name="T60" fmla="*/ 14 w 151"/>
                  <a:gd name="T61" fmla="*/ 69 h 371"/>
                  <a:gd name="T62" fmla="*/ 139 w 151"/>
                  <a:gd name="T63" fmla="*/ 36 h 371"/>
                  <a:gd name="T64" fmla="*/ 14 w 151"/>
                  <a:gd name="T65" fmla="*/ 1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1" h="371">
                    <a:moveTo>
                      <a:pt x="151" y="3"/>
                    </a:moveTo>
                    <a:lnTo>
                      <a:pt x="151" y="345"/>
                    </a:lnTo>
                    <a:lnTo>
                      <a:pt x="108" y="352"/>
                    </a:lnTo>
                    <a:lnTo>
                      <a:pt x="108" y="329"/>
                    </a:lnTo>
                    <a:lnTo>
                      <a:pt x="97" y="331"/>
                    </a:lnTo>
                    <a:lnTo>
                      <a:pt x="97" y="352"/>
                    </a:lnTo>
                    <a:lnTo>
                      <a:pt x="92" y="352"/>
                    </a:lnTo>
                    <a:lnTo>
                      <a:pt x="92" y="331"/>
                    </a:lnTo>
                    <a:lnTo>
                      <a:pt x="78" y="336"/>
                    </a:lnTo>
                    <a:lnTo>
                      <a:pt x="78" y="355"/>
                    </a:lnTo>
                    <a:lnTo>
                      <a:pt x="75" y="355"/>
                    </a:lnTo>
                    <a:lnTo>
                      <a:pt x="75" y="336"/>
                    </a:lnTo>
                    <a:lnTo>
                      <a:pt x="61" y="338"/>
                    </a:lnTo>
                    <a:lnTo>
                      <a:pt x="61" y="362"/>
                    </a:lnTo>
                    <a:lnTo>
                      <a:pt x="0" y="371"/>
                    </a:lnTo>
                    <a:lnTo>
                      <a:pt x="0" y="0"/>
                    </a:lnTo>
                    <a:lnTo>
                      <a:pt x="151" y="3"/>
                    </a:lnTo>
                    <a:close/>
                    <a:moveTo>
                      <a:pt x="14" y="333"/>
                    </a:moveTo>
                    <a:lnTo>
                      <a:pt x="139" y="312"/>
                    </a:lnTo>
                    <a:lnTo>
                      <a:pt x="139" y="296"/>
                    </a:lnTo>
                    <a:lnTo>
                      <a:pt x="14" y="315"/>
                    </a:lnTo>
                    <a:lnTo>
                      <a:pt x="14" y="333"/>
                    </a:lnTo>
                    <a:close/>
                    <a:moveTo>
                      <a:pt x="14" y="300"/>
                    </a:moveTo>
                    <a:lnTo>
                      <a:pt x="139" y="281"/>
                    </a:lnTo>
                    <a:lnTo>
                      <a:pt x="139" y="265"/>
                    </a:lnTo>
                    <a:lnTo>
                      <a:pt x="14" y="281"/>
                    </a:lnTo>
                    <a:lnTo>
                      <a:pt x="14" y="300"/>
                    </a:lnTo>
                    <a:close/>
                    <a:moveTo>
                      <a:pt x="14" y="267"/>
                    </a:moveTo>
                    <a:lnTo>
                      <a:pt x="139" y="251"/>
                    </a:lnTo>
                    <a:lnTo>
                      <a:pt x="139" y="234"/>
                    </a:lnTo>
                    <a:lnTo>
                      <a:pt x="14" y="248"/>
                    </a:lnTo>
                    <a:lnTo>
                      <a:pt x="14" y="267"/>
                    </a:lnTo>
                    <a:close/>
                    <a:moveTo>
                      <a:pt x="14" y="234"/>
                    </a:moveTo>
                    <a:lnTo>
                      <a:pt x="139" y="220"/>
                    </a:lnTo>
                    <a:lnTo>
                      <a:pt x="139" y="204"/>
                    </a:lnTo>
                    <a:lnTo>
                      <a:pt x="14" y="215"/>
                    </a:lnTo>
                    <a:lnTo>
                      <a:pt x="14" y="234"/>
                    </a:lnTo>
                    <a:close/>
                    <a:moveTo>
                      <a:pt x="14" y="201"/>
                    </a:moveTo>
                    <a:lnTo>
                      <a:pt x="139" y="189"/>
                    </a:lnTo>
                    <a:lnTo>
                      <a:pt x="139" y="173"/>
                    </a:lnTo>
                    <a:lnTo>
                      <a:pt x="14" y="182"/>
                    </a:lnTo>
                    <a:lnTo>
                      <a:pt x="14" y="201"/>
                    </a:lnTo>
                    <a:close/>
                    <a:moveTo>
                      <a:pt x="14" y="168"/>
                    </a:moveTo>
                    <a:lnTo>
                      <a:pt x="139" y="159"/>
                    </a:lnTo>
                    <a:lnTo>
                      <a:pt x="139" y="142"/>
                    </a:lnTo>
                    <a:lnTo>
                      <a:pt x="14" y="149"/>
                    </a:lnTo>
                    <a:lnTo>
                      <a:pt x="14" y="168"/>
                    </a:lnTo>
                    <a:close/>
                    <a:moveTo>
                      <a:pt x="14" y="135"/>
                    </a:moveTo>
                    <a:lnTo>
                      <a:pt x="139" y="128"/>
                    </a:lnTo>
                    <a:lnTo>
                      <a:pt x="139" y="111"/>
                    </a:lnTo>
                    <a:lnTo>
                      <a:pt x="14" y="116"/>
                    </a:lnTo>
                    <a:lnTo>
                      <a:pt x="14" y="135"/>
                    </a:lnTo>
                    <a:close/>
                    <a:moveTo>
                      <a:pt x="14" y="102"/>
                    </a:moveTo>
                    <a:lnTo>
                      <a:pt x="139" y="97"/>
                    </a:lnTo>
                    <a:lnTo>
                      <a:pt x="139" y="81"/>
                    </a:lnTo>
                    <a:lnTo>
                      <a:pt x="14" y="85"/>
                    </a:lnTo>
                    <a:lnTo>
                      <a:pt x="14" y="102"/>
                    </a:lnTo>
                    <a:close/>
                    <a:moveTo>
                      <a:pt x="14" y="69"/>
                    </a:moveTo>
                    <a:lnTo>
                      <a:pt x="139" y="67"/>
                    </a:lnTo>
                    <a:lnTo>
                      <a:pt x="139" y="50"/>
                    </a:lnTo>
                    <a:lnTo>
                      <a:pt x="14" y="52"/>
                    </a:lnTo>
                    <a:lnTo>
                      <a:pt x="14" y="69"/>
                    </a:lnTo>
                    <a:close/>
                    <a:moveTo>
                      <a:pt x="14" y="36"/>
                    </a:moveTo>
                    <a:lnTo>
                      <a:pt x="139" y="36"/>
                    </a:lnTo>
                    <a:lnTo>
                      <a:pt x="139" y="19"/>
                    </a:lnTo>
                    <a:lnTo>
                      <a:pt x="14" y="19"/>
                    </a:lnTo>
                    <a:lnTo>
                      <a:pt x="14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50"/>
              <p:cNvSpPr>
                <a:spLocks/>
              </p:cNvSpPr>
              <p:nvPr/>
            </p:nvSpPr>
            <p:spPr bwMode="auto">
              <a:xfrm>
                <a:off x="5074380" y="4645626"/>
                <a:ext cx="14288" cy="96838"/>
              </a:xfrm>
              <a:custGeom>
                <a:avLst/>
                <a:gdLst>
                  <a:gd name="T0" fmla="*/ 2 w 4"/>
                  <a:gd name="T1" fmla="*/ 0 h 26"/>
                  <a:gd name="T2" fmla="*/ 4 w 4"/>
                  <a:gd name="T3" fmla="*/ 2 h 26"/>
                  <a:gd name="T4" fmla="*/ 4 w 4"/>
                  <a:gd name="T5" fmla="*/ 26 h 26"/>
                  <a:gd name="T6" fmla="*/ 0 w 4"/>
                  <a:gd name="T7" fmla="*/ 26 h 26"/>
                  <a:gd name="T8" fmla="*/ 0 w 4"/>
                  <a:gd name="T9" fmla="*/ 2 h 26"/>
                  <a:gd name="T10" fmla="*/ 2 w 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6">
                    <a:moveTo>
                      <a:pt x="2" y="0"/>
                    </a:moveTo>
                    <a:cubicBezTo>
                      <a:pt x="3" y="0"/>
                      <a:pt x="4" y="1"/>
                      <a:pt x="4" y="2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51"/>
              <p:cNvSpPr>
                <a:spLocks noEditPoints="1"/>
              </p:cNvSpPr>
              <p:nvPr/>
            </p:nvSpPr>
            <p:spPr bwMode="auto">
              <a:xfrm>
                <a:off x="4702905" y="5036151"/>
                <a:ext cx="96838" cy="449263"/>
              </a:xfrm>
              <a:custGeom>
                <a:avLst/>
                <a:gdLst>
                  <a:gd name="T0" fmla="*/ 0 w 61"/>
                  <a:gd name="T1" fmla="*/ 236 h 283"/>
                  <a:gd name="T2" fmla="*/ 43 w 61"/>
                  <a:gd name="T3" fmla="*/ 238 h 283"/>
                  <a:gd name="T4" fmla="*/ 43 w 61"/>
                  <a:gd name="T5" fmla="*/ 219 h 283"/>
                  <a:gd name="T6" fmla="*/ 54 w 61"/>
                  <a:gd name="T7" fmla="*/ 215 h 283"/>
                  <a:gd name="T8" fmla="*/ 43 w 61"/>
                  <a:gd name="T9" fmla="*/ 210 h 283"/>
                  <a:gd name="T10" fmla="*/ 54 w 61"/>
                  <a:gd name="T11" fmla="*/ 167 h 283"/>
                  <a:gd name="T12" fmla="*/ 43 w 61"/>
                  <a:gd name="T13" fmla="*/ 151 h 283"/>
                  <a:gd name="T14" fmla="*/ 43 w 61"/>
                  <a:gd name="T15" fmla="*/ 134 h 283"/>
                  <a:gd name="T16" fmla="*/ 54 w 61"/>
                  <a:gd name="T17" fmla="*/ 127 h 283"/>
                  <a:gd name="T18" fmla="*/ 43 w 61"/>
                  <a:gd name="T19" fmla="*/ 122 h 283"/>
                  <a:gd name="T20" fmla="*/ 54 w 61"/>
                  <a:gd name="T21" fmla="*/ 78 h 283"/>
                  <a:gd name="T22" fmla="*/ 43 w 61"/>
                  <a:gd name="T23" fmla="*/ 63 h 283"/>
                  <a:gd name="T24" fmla="*/ 43 w 61"/>
                  <a:gd name="T25" fmla="*/ 47 h 283"/>
                  <a:gd name="T26" fmla="*/ 54 w 61"/>
                  <a:gd name="T27" fmla="*/ 37 h 283"/>
                  <a:gd name="T28" fmla="*/ 43 w 61"/>
                  <a:gd name="T29" fmla="*/ 35 h 283"/>
                  <a:gd name="T30" fmla="*/ 38 w 61"/>
                  <a:gd name="T31" fmla="*/ 219 h 283"/>
                  <a:gd name="T32" fmla="*/ 28 w 61"/>
                  <a:gd name="T33" fmla="*/ 200 h 283"/>
                  <a:gd name="T34" fmla="*/ 28 w 61"/>
                  <a:gd name="T35" fmla="*/ 184 h 283"/>
                  <a:gd name="T36" fmla="*/ 38 w 61"/>
                  <a:gd name="T37" fmla="*/ 179 h 283"/>
                  <a:gd name="T38" fmla="*/ 28 w 61"/>
                  <a:gd name="T39" fmla="*/ 172 h 283"/>
                  <a:gd name="T40" fmla="*/ 38 w 61"/>
                  <a:gd name="T41" fmla="*/ 132 h 283"/>
                  <a:gd name="T42" fmla="*/ 28 w 61"/>
                  <a:gd name="T43" fmla="*/ 118 h 283"/>
                  <a:gd name="T44" fmla="*/ 28 w 61"/>
                  <a:gd name="T45" fmla="*/ 99 h 283"/>
                  <a:gd name="T46" fmla="*/ 38 w 61"/>
                  <a:gd name="T47" fmla="*/ 92 h 283"/>
                  <a:gd name="T48" fmla="*/ 28 w 61"/>
                  <a:gd name="T49" fmla="*/ 89 h 283"/>
                  <a:gd name="T50" fmla="*/ 38 w 61"/>
                  <a:gd name="T51" fmla="*/ 47 h 283"/>
                  <a:gd name="T52" fmla="*/ 28 w 61"/>
                  <a:gd name="T53" fmla="*/ 33 h 283"/>
                  <a:gd name="T54" fmla="*/ 28 w 61"/>
                  <a:gd name="T55" fmla="*/ 16 h 283"/>
                  <a:gd name="T56" fmla="*/ 26 w 61"/>
                  <a:gd name="T57" fmla="*/ 226 h 283"/>
                  <a:gd name="T58" fmla="*/ 17 w 61"/>
                  <a:gd name="T59" fmla="*/ 222 h 283"/>
                  <a:gd name="T60" fmla="*/ 26 w 61"/>
                  <a:gd name="T61" fmla="*/ 181 h 283"/>
                  <a:gd name="T62" fmla="*/ 17 w 61"/>
                  <a:gd name="T63" fmla="*/ 167 h 283"/>
                  <a:gd name="T64" fmla="*/ 17 w 61"/>
                  <a:gd name="T65" fmla="*/ 151 h 283"/>
                  <a:gd name="T66" fmla="*/ 26 w 61"/>
                  <a:gd name="T67" fmla="*/ 144 h 283"/>
                  <a:gd name="T68" fmla="*/ 17 w 61"/>
                  <a:gd name="T69" fmla="*/ 139 h 283"/>
                  <a:gd name="T70" fmla="*/ 26 w 61"/>
                  <a:gd name="T71" fmla="*/ 99 h 283"/>
                  <a:gd name="T72" fmla="*/ 17 w 61"/>
                  <a:gd name="T73" fmla="*/ 85 h 283"/>
                  <a:gd name="T74" fmla="*/ 17 w 61"/>
                  <a:gd name="T75" fmla="*/ 68 h 283"/>
                  <a:gd name="T76" fmla="*/ 26 w 61"/>
                  <a:gd name="T77" fmla="*/ 61 h 283"/>
                  <a:gd name="T78" fmla="*/ 17 w 61"/>
                  <a:gd name="T79" fmla="*/ 59 h 283"/>
                  <a:gd name="T80" fmla="*/ 26 w 61"/>
                  <a:gd name="T81" fmla="*/ 16 h 283"/>
                  <a:gd name="T82" fmla="*/ 5 w 61"/>
                  <a:gd name="T83" fmla="*/ 215 h 283"/>
                  <a:gd name="T84" fmla="*/ 5 w 61"/>
                  <a:gd name="T85" fmla="*/ 198 h 283"/>
                  <a:gd name="T86" fmla="*/ 12 w 61"/>
                  <a:gd name="T87" fmla="*/ 191 h 283"/>
                  <a:gd name="T88" fmla="*/ 5 w 61"/>
                  <a:gd name="T89" fmla="*/ 186 h 283"/>
                  <a:gd name="T90" fmla="*/ 12 w 61"/>
                  <a:gd name="T91" fmla="*/ 148 h 283"/>
                  <a:gd name="T92" fmla="*/ 5 w 61"/>
                  <a:gd name="T93" fmla="*/ 134 h 283"/>
                  <a:gd name="T94" fmla="*/ 5 w 61"/>
                  <a:gd name="T95" fmla="*/ 118 h 283"/>
                  <a:gd name="T96" fmla="*/ 12 w 61"/>
                  <a:gd name="T97" fmla="*/ 111 h 283"/>
                  <a:gd name="T98" fmla="*/ 5 w 61"/>
                  <a:gd name="T99" fmla="*/ 108 h 283"/>
                  <a:gd name="T100" fmla="*/ 12 w 61"/>
                  <a:gd name="T101" fmla="*/ 68 h 283"/>
                  <a:gd name="T102" fmla="*/ 5 w 61"/>
                  <a:gd name="T103" fmla="*/ 56 h 283"/>
                  <a:gd name="T104" fmla="*/ 5 w 61"/>
                  <a:gd name="T105" fmla="*/ 40 h 283"/>
                  <a:gd name="T106" fmla="*/ 12 w 61"/>
                  <a:gd name="T107" fmla="*/ 30 h 283"/>
                  <a:gd name="T108" fmla="*/ 5 w 61"/>
                  <a:gd name="T109" fmla="*/ 2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1" h="283">
                    <a:moveTo>
                      <a:pt x="61" y="4"/>
                    </a:moveTo>
                    <a:lnTo>
                      <a:pt x="61" y="283"/>
                    </a:lnTo>
                    <a:lnTo>
                      <a:pt x="0" y="236"/>
                    </a:lnTo>
                    <a:lnTo>
                      <a:pt x="0" y="0"/>
                    </a:lnTo>
                    <a:lnTo>
                      <a:pt x="61" y="4"/>
                    </a:lnTo>
                    <a:close/>
                    <a:moveTo>
                      <a:pt x="43" y="238"/>
                    </a:moveTo>
                    <a:lnTo>
                      <a:pt x="54" y="245"/>
                    </a:lnTo>
                    <a:lnTo>
                      <a:pt x="54" y="226"/>
                    </a:lnTo>
                    <a:lnTo>
                      <a:pt x="43" y="219"/>
                    </a:lnTo>
                    <a:lnTo>
                      <a:pt x="43" y="238"/>
                    </a:lnTo>
                    <a:close/>
                    <a:moveTo>
                      <a:pt x="43" y="210"/>
                    </a:moveTo>
                    <a:lnTo>
                      <a:pt x="54" y="215"/>
                    </a:lnTo>
                    <a:lnTo>
                      <a:pt x="54" y="198"/>
                    </a:lnTo>
                    <a:lnTo>
                      <a:pt x="43" y="191"/>
                    </a:lnTo>
                    <a:lnTo>
                      <a:pt x="43" y="210"/>
                    </a:lnTo>
                    <a:close/>
                    <a:moveTo>
                      <a:pt x="43" y="179"/>
                    </a:moveTo>
                    <a:lnTo>
                      <a:pt x="54" y="186"/>
                    </a:lnTo>
                    <a:lnTo>
                      <a:pt x="54" y="167"/>
                    </a:lnTo>
                    <a:lnTo>
                      <a:pt x="43" y="163"/>
                    </a:lnTo>
                    <a:lnTo>
                      <a:pt x="43" y="179"/>
                    </a:lnTo>
                    <a:close/>
                    <a:moveTo>
                      <a:pt x="43" y="151"/>
                    </a:moveTo>
                    <a:lnTo>
                      <a:pt x="54" y="155"/>
                    </a:lnTo>
                    <a:lnTo>
                      <a:pt x="54" y="139"/>
                    </a:lnTo>
                    <a:lnTo>
                      <a:pt x="43" y="134"/>
                    </a:lnTo>
                    <a:lnTo>
                      <a:pt x="43" y="151"/>
                    </a:lnTo>
                    <a:close/>
                    <a:moveTo>
                      <a:pt x="43" y="122"/>
                    </a:moveTo>
                    <a:lnTo>
                      <a:pt x="54" y="127"/>
                    </a:lnTo>
                    <a:lnTo>
                      <a:pt x="54" y="108"/>
                    </a:lnTo>
                    <a:lnTo>
                      <a:pt x="43" y="104"/>
                    </a:lnTo>
                    <a:lnTo>
                      <a:pt x="43" y="122"/>
                    </a:lnTo>
                    <a:close/>
                    <a:moveTo>
                      <a:pt x="43" y="92"/>
                    </a:moveTo>
                    <a:lnTo>
                      <a:pt x="54" y="96"/>
                    </a:lnTo>
                    <a:lnTo>
                      <a:pt x="54" y="78"/>
                    </a:lnTo>
                    <a:lnTo>
                      <a:pt x="43" y="75"/>
                    </a:lnTo>
                    <a:lnTo>
                      <a:pt x="43" y="92"/>
                    </a:lnTo>
                    <a:close/>
                    <a:moveTo>
                      <a:pt x="43" y="63"/>
                    </a:moveTo>
                    <a:lnTo>
                      <a:pt x="54" y="66"/>
                    </a:lnTo>
                    <a:lnTo>
                      <a:pt x="54" y="49"/>
                    </a:lnTo>
                    <a:lnTo>
                      <a:pt x="43" y="47"/>
                    </a:lnTo>
                    <a:lnTo>
                      <a:pt x="43" y="63"/>
                    </a:lnTo>
                    <a:close/>
                    <a:moveTo>
                      <a:pt x="43" y="35"/>
                    </a:moveTo>
                    <a:lnTo>
                      <a:pt x="54" y="37"/>
                    </a:lnTo>
                    <a:lnTo>
                      <a:pt x="54" y="18"/>
                    </a:lnTo>
                    <a:lnTo>
                      <a:pt x="43" y="18"/>
                    </a:lnTo>
                    <a:lnTo>
                      <a:pt x="43" y="35"/>
                    </a:lnTo>
                    <a:close/>
                    <a:moveTo>
                      <a:pt x="28" y="229"/>
                    </a:moveTo>
                    <a:lnTo>
                      <a:pt x="38" y="236"/>
                    </a:lnTo>
                    <a:lnTo>
                      <a:pt x="38" y="219"/>
                    </a:lnTo>
                    <a:lnTo>
                      <a:pt x="28" y="212"/>
                    </a:lnTo>
                    <a:lnTo>
                      <a:pt x="28" y="229"/>
                    </a:lnTo>
                    <a:close/>
                    <a:moveTo>
                      <a:pt x="28" y="200"/>
                    </a:moveTo>
                    <a:lnTo>
                      <a:pt x="38" y="207"/>
                    </a:lnTo>
                    <a:lnTo>
                      <a:pt x="38" y="189"/>
                    </a:lnTo>
                    <a:lnTo>
                      <a:pt x="28" y="184"/>
                    </a:lnTo>
                    <a:lnTo>
                      <a:pt x="28" y="200"/>
                    </a:lnTo>
                    <a:close/>
                    <a:moveTo>
                      <a:pt x="28" y="172"/>
                    </a:moveTo>
                    <a:lnTo>
                      <a:pt x="38" y="179"/>
                    </a:lnTo>
                    <a:lnTo>
                      <a:pt x="38" y="160"/>
                    </a:lnTo>
                    <a:lnTo>
                      <a:pt x="28" y="155"/>
                    </a:lnTo>
                    <a:lnTo>
                      <a:pt x="28" y="172"/>
                    </a:lnTo>
                    <a:close/>
                    <a:moveTo>
                      <a:pt x="28" y="144"/>
                    </a:moveTo>
                    <a:lnTo>
                      <a:pt x="38" y="148"/>
                    </a:lnTo>
                    <a:lnTo>
                      <a:pt x="38" y="132"/>
                    </a:lnTo>
                    <a:lnTo>
                      <a:pt x="28" y="127"/>
                    </a:lnTo>
                    <a:lnTo>
                      <a:pt x="28" y="144"/>
                    </a:lnTo>
                    <a:close/>
                    <a:moveTo>
                      <a:pt x="28" y="118"/>
                    </a:moveTo>
                    <a:lnTo>
                      <a:pt x="38" y="120"/>
                    </a:lnTo>
                    <a:lnTo>
                      <a:pt x="38" y="104"/>
                    </a:lnTo>
                    <a:lnTo>
                      <a:pt x="28" y="99"/>
                    </a:lnTo>
                    <a:lnTo>
                      <a:pt x="28" y="118"/>
                    </a:lnTo>
                    <a:close/>
                    <a:moveTo>
                      <a:pt x="28" y="89"/>
                    </a:moveTo>
                    <a:lnTo>
                      <a:pt x="38" y="92"/>
                    </a:lnTo>
                    <a:lnTo>
                      <a:pt x="38" y="75"/>
                    </a:lnTo>
                    <a:lnTo>
                      <a:pt x="28" y="73"/>
                    </a:lnTo>
                    <a:lnTo>
                      <a:pt x="28" y="89"/>
                    </a:lnTo>
                    <a:close/>
                    <a:moveTo>
                      <a:pt x="28" y="61"/>
                    </a:moveTo>
                    <a:lnTo>
                      <a:pt x="38" y="63"/>
                    </a:lnTo>
                    <a:lnTo>
                      <a:pt x="38" y="47"/>
                    </a:lnTo>
                    <a:lnTo>
                      <a:pt x="28" y="44"/>
                    </a:lnTo>
                    <a:lnTo>
                      <a:pt x="28" y="61"/>
                    </a:lnTo>
                    <a:close/>
                    <a:moveTo>
                      <a:pt x="28" y="33"/>
                    </a:moveTo>
                    <a:lnTo>
                      <a:pt x="38" y="35"/>
                    </a:lnTo>
                    <a:lnTo>
                      <a:pt x="38" y="16"/>
                    </a:lnTo>
                    <a:lnTo>
                      <a:pt x="28" y="16"/>
                    </a:lnTo>
                    <a:lnTo>
                      <a:pt x="28" y="33"/>
                    </a:lnTo>
                    <a:close/>
                    <a:moveTo>
                      <a:pt x="17" y="222"/>
                    </a:moveTo>
                    <a:lnTo>
                      <a:pt x="26" y="226"/>
                    </a:lnTo>
                    <a:lnTo>
                      <a:pt x="26" y="210"/>
                    </a:lnTo>
                    <a:lnTo>
                      <a:pt x="17" y="205"/>
                    </a:lnTo>
                    <a:lnTo>
                      <a:pt x="17" y="222"/>
                    </a:lnTo>
                    <a:close/>
                    <a:moveTo>
                      <a:pt x="17" y="193"/>
                    </a:moveTo>
                    <a:lnTo>
                      <a:pt x="26" y="198"/>
                    </a:lnTo>
                    <a:lnTo>
                      <a:pt x="26" y="181"/>
                    </a:lnTo>
                    <a:lnTo>
                      <a:pt x="17" y="177"/>
                    </a:lnTo>
                    <a:lnTo>
                      <a:pt x="17" y="193"/>
                    </a:lnTo>
                    <a:close/>
                    <a:moveTo>
                      <a:pt x="17" y="167"/>
                    </a:moveTo>
                    <a:lnTo>
                      <a:pt x="26" y="172"/>
                    </a:lnTo>
                    <a:lnTo>
                      <a:pt x="26" y="155"/>
                    </a:lnTo>
                    <a:lnTo>
                      <a:pt x="17" y="151"/>
                    </a:lnTo>
                    <a:lnTo>
                      <a:pt x="17" y="167"/>
                    </a:lnTo>
                    <a:close/>
                    <a:moveTo>
                      <a:pt x="17" y="139"/>
                    </a:moveTo>
                    <a:lnTo>
                      <a:pt x="26" y="144"/>
                    </a:lnTo>
                    <a:lnTo>
                      <a:pt x="26" y="127"/>
                    </a:lnTo>
                    <a:lnTo>
                      <a:pt x="17" y="122"/>
                    </a:lnTo>
                    <a:lnTo>
                      <a:pt x="17" y="139"/>
                    </a:lnTo>
                    <a:close/>
                    <a:moveTo>
                      <a:pt x="17" y="113"/>
                    </a:moveTo>
                    <a:lnTo>
                      <a:pt x="26" y="115"/>
                    </a:lnTo>
                    <a:lnTo>
                      <a:pt x="26" y="99"/>
                    </a:lnTo>
                    <a:lnTo>
                      <a:pt x="17" y="96"/>
                    </a:lnTo>
                    <a:lnTo>
                      <a:pt x="17" y="113"/>
                    </a:lnTo>
                    <a:close/>
                    <a:moveTo>
                      <a:pt x="17" y="85"/>
                    </a:moveTo>
                    <a:lnTo>
                      <a:pt x="26" y="87"/>
                    </a:lnTo>
                    <a:lnTo>
                      <a:pt x="26" y="70"/>
                    </a:lnTo>
                    <a:lnTo>
                      <a:pt x="17" y="68"/>
                    </a:lnTo>
                    <a:lnTo>
                      <a:pt x="17" y="85"/>
                    </a:lnTo>
                    <a:close/>
                    <a:moveTo>
                      <a:pt x="17" y="59"/>
                    </a:moveTo>
                    <a:lnTo>
                      <a:pt x="26" y="61"/>
                    </a:lnTo>
                    <a:lnTo>
                      <a:pt x="26" y="42"/>
                    </a:lnTo>
                    <a:lnTo>
                      <a:pt x="17" y="42"/>
                    </a:lnTo>
                    <a:lnTo>
                      <a:pt x="17" y="59"/>
                    </a:lnTo>
                    <a:close/>
                    <a:moveTo>
                      <a:pt x="17" y="30"/>
                    </a:moveTo>
                    <a:lnTo>
                      <a:pt x="26" y="33"/>
                    </a:lnTo>
                    <a:lnTo>
                      <a:pt x="26" y="16"/>
                    </a:lnTo>
                    <a:lnTo>
                      <a:pt x="17" y="14"/>
                    </a:lnTo>
                    <a:lnTo>
                      <a:pt x="17" y="30"/>
                    </a:lnTo>
                    <a:close/>
                    <a:moveTo>
                      <a:pt x="5" y="215"/>
                    </a:moveTo>
                    <a:lnTo>
                      <a:pt x="12" y="219"/>
                    </a:lnTo>
                    <a:lnTo>
                      <a:pt x="12" y="203"/>
                    </a:lnTo>
                    <a:lnTo>
                      <a:pt x="5" y="198"/>
                    </a:lnTo>
                    <a:lnTo>
                      <a:pt x="5" y="215"/>
                    </a:lnTo>
                    <a:close/>
                    <a:moveTo>
                      <a:pt x="5" y="186"/>
                    </a:moveTo>
                    <a:lnTo>
                      <a:pt x="12" y="191"/>
                    </a:lnTo>
                    <a:lnTo>
                      <a:pt x="12" y="174"/>
                    </a:lnTo>
                    <a:lnTo>
                      <a:pt x="5" y="172"/>
                    </a:lnTo>
                    <a:lnTo>
                      <a:pt x="5" y="186"/>
                    </a:lnTo>
                    <a:close/>
                    <a:moveTo>
                      <a:pt x="5" y="160"/>
                    </a:moveTo>
                    <a:lnTo>
                      <a:pt x="12" y="165"/>
                    </a:lnTo>
                    <a:lnTo>
                      <a:pt x="12" y="148"/>
                    </a:lnTo>
                    <a:lnTo>
                      <a:pt x="5" y="146"/>
                    </a:lnTo>
                    <a:lnTo>
                      <a:pt x="5" y="160"/>
                    </a:lnTo>
                    <a:close/>
                    <a:moveTo>
                      <a:pt x="5" y="134"/>
                    </a:moveTo>
                    <a:lnTo>
                      <a:pt x="12" y="137"/>
                    </a:lnTo>
                    <a:lnTo>
                      <a:pt x="12" y="122"/>
                    </a:lnTo>
                    <a:lnTo>
                      <a:pt x="5" y="118"/>
                    </a:lnTo>
                    <a:lnTo>
                      <a:pt x="5" y="134"/>
                    </a:lnTo>
                    <a:close/>
                    <a:moveTo>
                      <a:pt x="5" y="108"/>
                    </a:moveTo>
                    <a:lnTo>
                      <a:pt x="12" y="111"/>
                    </a:lnTo>
                    <a:lnTo>
                      <a:pt x="12" y="94"/>
                    </a:lnTo>
                    <a:lnTo>
                      <a:pt x="5" y="92"/>
                    </a:lnTo>
                    <a:lnTo>
                      <a:pt x="5" y="108"/>
                    </a:lnTo>
                    <a:close/>
                    <a:moveTo>
                      <a:pt x="5" y="82"/>
                    </a:moveTo>
                    <a:lnTo>
                      <a:pt x="12" y="85"/>
                    </a:lnTo>
                    <a:lnTo>
                      <a:pt x="12" y="68"/>
                    </a:lnTo>
                    <a:lnTo>
                      <a:pt x="5" y="66"/>
                    </a:lnTo>
                    <a:lnTo>
                      <a:pt x="5" y="82"/>
                    </a:lnTo>
                    <a:close/>
                    <a:moveTo>
                      <a:pt x="5" y="56"/>
                    </a:moveTo>
                    <a:lnTo>
                      <a:pt x="12" y="56"/>
                    </a:lnTo>
                    <a:lnTo>
                      <a:pt x="12" y="40"/>
                    </a:lnTo>
                    <a:lnTo>
                      <a:pt x="5" y="40"/>
                    </a:lnTo>
                    <a:lnTo>
                      <a:pt x="5" y="56"/>
                    </a:lnTo>
                    <a:close/>
                    <a:moveTo>
                      <a:pt x="5" y="28"/>
                    </a:moveTo>
                    <a:lnTo>
                      <a:pt x="12" y="30"/>
                    </a:lnTo>
                    <a:lnTo>
                      <a:pt x="12" y="14"/>
                    </a:lnTo>
                    <a:lnTo>
                      <a:pt x="5" y="14"/>
                    </a:lnTo>
                    <a:lnTo>
                      <a:pt x="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52"/>
              <p:cNvSpPr>
                <a:spLocks noEditPoints="1"/>
              </p:cNvSpPr>
              <p:nvPr/>
            </p:nvSpPr>
            <p:spPr bwMode="auto">
              <a:xfrm>
                <a:off x="4815617" y="5013001"/>
                <a:ext cx="201613" cy="457200"/>
              </a:xfrm>
              <a:custGeom>
                <a:avLst/>
                <a:gdLst>
                  <a:gd name="T0" fmla="*/ 75 w 127"/>
                  <a:gd name="T1" fmla="*/ 252 h 288"/>
                  <a:gd name="T2" fmla="*/ 0 w 127"/>
                  <a:gd name="T3" fmla="*/ 288 h 288"/>
                  <a:gd name="T4" fmla="*/ 127 w 127"/>
                  <a:gd name="T5" fmla="*/ 264 h 288"/>
                  <a:gd name="T6" fmla="*/ 9 w 127"/>
                  <a:gd name="T7" fmla="*/ 37 h 288"/>
                  <a:gd name="T8" fmla="*/ 33 w 127"/>
                  <a:gd name="T9" fmla="*/ 49 h 288"/>
                  <a:gd name="T10" fmla="*/ 33 w 127"/>
                  <a:gd name="T11" fmla="*/ 66 h 288"/>
                  <a:gd name="T12" fmla="*/ 9 w 127"/>
                  <a:gd name="T13" fmla="*/ 80 h 288"/>
                  <a:gd name="T14" fmla="*/ 33 w 127"/>
                  <a:gd name="T15" fmla="*/ 78 h 288"/>
                  <a:gd name="T16" fmla="*/ 9 w 127"/>
                  <a:gd name="T17" fmla="*/ 129 h 288"/>
                  <a:gd name="T18" fmla="*/ 33 w 127"/>
                  <a:gd name="T19" fmla="*/ 139 h 288"/>
                  <a:gd name="T20" fmla="*/ 33 w 127"/>
                  <a:gd name="T21" fmla="*/ 158 h 288"/>
                  <a:gd name="T22" fmla="*/ 9 w 127"/>
                  <a:gd name="T23" fmla="*/ 172 h 288"/>
                  <a:gd name="T24" fmla="*/ 33 w 127"/>
                  <a:gd name="T25" fmla="*/ 167 h 288"/>
                  <a:gd name="T26" fmla="*/ 9 w 127"/>
                  <a:gd name="T27" fmla="*/ 222 h 288"/>
                  <a:gd name="T28" fmla="*/ 33 w 127"/>
                  <a:gd name="T29" fmla="*/ 229 h 288"/>
                  <a:gd name="T30" fmla="*/ 33 w 127"/>
                  <a:gd name="T31" fmla="*/ 248 h 288"/>
                  <a:gd name="T32" fmla="*/ 40 w 127"/>
                  <a:gd name="T33" fmla="*/ 18 h 288"/>
                  <a:gd name="T34" fmla="*/ 64 w 127"/>
                  <a:gd name="T35" fmla="*/ 16 h 288"/>
                  <a:gd name="T36" fmla="*/ 40 w 127"/>
                  <a:gd name="T37" fmla="*/ 66 h 288"/>
                  <a:gd name="T38" fmla="*/ 64 w 127"/>
                  <a:gd name="T39" fmla="*/ 75 h 288"/>
                  <a:gd name="T40" fmla="*/ 64 w 127"/>
                  <a:gd name="T41" fmla="*/ 94 h 288"/>
                  <a:gd name="T42" fmla="*/ 40 w 127"/>
                  <a:gd name="T43" fmla="*/ 108 h 288"/>
                  <a:gd name="T44" fmla="*/ 64 w 127"/>
                  <a:gd name="T45" fmla="*/ 106 h 288"/>
                  <a:gd name="T46" fmla="*/ 40 w 127"/>
                  <a:gd name="T47" fmla="*/ 155 h 288"/>
                  <a:gd name="T48" fmla="*/ 64 w 127"/>
                  <a:gd name="T49" fmla="*/ 165 h 288"/>
                  <a:gd name="T50" fmla="*/ 64 w 127"/>
                  <a:gd name="T51" fmla="*/ 184 h 288"/>
                  <a:gd name="T52" fmla="*/ 40 w 127"/>
                  <a:gd name="T53" fmla="*/ 198 h 288"/>
                  <a:gd name="T54" fmla="*/ 64 w 127"/>
                  <a:gd name="T55" fmla="*/ 193 h 288"/>
                  <a:gd name="T56" fmla="*/ 40 w 127"/>
                  <a:gd name="T57" fmla="*/ 245 h 288"/>
                  <a:gd name="T58" fmla="*/ 92 w 127"/>
                  <a:gd name="T59" fmla="*/ 14 h 288"/>
                  <a:gd name="T60" fmla="*/ 92 w 127"/>
                  <a:gd name="T61" fmla="*/ 33 h 288"/>
                  <a:gd name="T62" fmla="*/ 68 w 127"/>
                  <a:gd name="T63" fmla="*/ 47 h 288"/>
                  <a:gd name="T64" fmla="*/ 92 w 127"/>
                  <a:gd name="T65" fmla="*/ 44 h 288"/>
                  <a:gd name="T66" fmla="*/ 68 w 127"/>
                  <a:gd name="T67" fmla="*/ 94 h 288"/>
                  <a:gd name="T68" fmla="*/ 92 w 127"/>
                  <a:gd name="T69" fmla="*/ 104 h 288"/>
                  <a:gd name="T70" fmla="*/ 92 w 127"/>
                  <a:gd name="T71" fmla="*/ 120 h 288"/>
                  <a:gd name="T72" fmla="*/ 68 w 127"/>
                  <a:gd name="T73" fmla="*/ 134 h 288"/>
                  <a:gd name="T74" fmla="*/ 92 w 127"/>
                  <a:gd name="T75" fmla="*/ 132 h 288"/>
                  <a:gd name="T76" fmla="*/ 68 w 127"/>
                  <a:gd name="T77" fmla="*/ 181 h 288"/>
                  <a:gd name="T78" fmla="*/ 92 w 127"/>
                  <a:gd name="T79" fmla="*/ 191 h 288"/>
                  <a:gd name="T80" fmla="*/ 92 w 127"/>
                  <a:gd name="T81" fmla="*/ 207 h 288"/>
                  <a:gd name="T82" fmla="*/ 68 w 127"/>
                  <a:gd name="T83" fmla="*/ 222 h 288"/>
                  <a:gd name="T84" fmla="*/ 92 w 127"/>
                  <a:gd name="T85" fmla="*/ 219 h 288"/>
                  <a:gd name="T86" fmla="*/ 97 w 127"/>
                  <a:gd name="T87" fmla="*/ 33 h 288"/>
                  <a:gd name="T88" fmla="*/ 118 w 127"/>
                  <a:gd name="T89" fmla="*/ 42 h 288"/>
                  <a:gd name="T90" fmla="*/ 118 w 127"/>
                  <a:gd name="T91" fmla="*/ 61 h 288"/>
                  <a:gd name="T92" fmla="*/ 97 w 127"/>
                  <a:gd name="T93" fmla="*/ 73 h 288"/>
                  <a:gd name="T94" fmla="*/ 118 w 127"/>
                  <a:gd name="T95" fmla="*/ 70 h 288"/>
                  <a:gd name="T96" fmla="*/ 97 w 127"/>
                  <a:gd name="T97" fmla="*/ 120 h 288"/>
                  <a:gd name="T98" fmla="*/ 118 w 127"/>
                  <a:gd name="T99" fmla="*/ 129 h 288"/>
                  <a:gd name="T100" fmla="*/ 118 w 127"/>
                  <a:gd name="T101" fmla="*/ 146 h 288"/>
                  <a:gd name="T102" fmla="*/ 97 w 127"/>
                  <a:gd name="T103" fmla="*/ 160 h 288"/>
                  <a:gd name="T104" fmla="*/ 118 w 127"/>
                  <a:gd name="T105" fmla="*/ 158 h 288"/>
                  <a:gd name="T106" fmla="*/ 97 w 127"/>
                  <a:gd name="T107" fmla="*/ 207 h 288"/>
                  <a:gd name="T108" fmla="*/ 118 w 127"/>
                  <a:gd name="T109" fmla="*/ 215 h 288"/>
                  <a:gd name="T110" fmla="*/ 118 w 127"/>
                  <a:gd name="T111" fmla="*/ 23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7" h="288">
                    <a:moveTo>
                      <a:pt x="127" y="264"/>
                    </a:moveTo>
                    <a:lnTo>
                      <a:pt x="75" y="274"/>
                    </a:lnTo>
                    <a:lnTo>
                      <a:pt x="75" y="252"/>
                    </a:lnTo>
                    <a:lnTo>
                      <a:pt x="57" y="255"/>
                    </a:lnTo>
                    <a:lnTo>
                      <a:pt x="57" y="276"/>
                    </a:lnTo>
                    <a:lnTo>
                      <a:pt x="0" y="288"/>
                    </a:lnTo>
                    <a:lnTo>
                      <a:pt x="0" y="4"/>
                    </a:lnTo>
                    <a:lnTo>
                      <a:pt x="127" y="0"/>
                    </a:lnTo>
                    <a:lnTo>
                      <a:pt x="127" y="264"/>
                    </a:lnTo>
                    <a:close/>
                    <a:moveTo>
                      <a:pt x="33" y="18"/>
                    </a:moveTo>
                    <a:lnTo>
                      <a:pt x="9" y="18"/>
                    </a:lnTo>
                    <a:lnTo>
                      <a:pt x="9" y="37"/>
                    </a:lnTo>
                    <a:lnTo>
                      <a:pt x="33" y="37"/>
                    </a:lnTo>
                    <a:lnTo>
                      <a:pt x="33" y="18"/>
                    </a:lnTo>
                    <a:close/>
                    <a:moveTo>
                      <a:pt x="33" y="49"/>
                    </a:moveTo>
                    <a:lnTo>
                      <a:pt x="9" y="49"/>
                    </a:lnTo>
                    <a:lnTo>
                      <a:pt x="9" y="68"/>
                    </a:lnTo>
                    <a:lnTo>
                      <a:pt x="33" y="66"/>
                    </a:lnTo>
                    <a:lnTo>
                      <a:pt x="33" y="49"/>
                    </a:lnTo>
                    <a:close/>
                    <a:moveTo>
                      <a:pt x="33" y="78"/>
                    </a:moveTo>
                    <a:lnTo>
                      <a:pt x="9" y="80"/>
                    </a:lnTo>
                    <a:lnTo>
                      <a:pt x="9" y="99"/>
                    </a:lnTo>
                    <a:lnTo>
                      <a:pt x="33" y="96"/>
                    </a:lnTo>
                    <a:lnTo>
                      <a:pt x="33" y="78"/>
                    </a:lnTo>
                    <a:close/>
                    <a:moveTo>
                      <a:pt x="33" y="108"/>
                    </a:moveTo>
                    <a:lnTo>
                      <a:pt x="9" y="111"/>
                    </a:lnTo>
                    <a:lnTo>
                      <a:pt x="9" y="129"/>
                    </a:lnTo>
                    <a:lnTo>
                      <a:pt x="33" y="127"/>
                    </a:lnTo>
                    <a:lnTo>
                      <a:pt x="33" y="108"/>
                    </a:lnTo>
                    <a:close/>
                    <a:moveTo>
                      <a:pt x="33" y="139"/>
                    </a:moveTo>
                    <a:lnTo>
                      <a:pt x="9" y="141"/>
                    </a:lnTo>
                    <a:lnTo>
                      <a:pt x="9" y="160"/>
                    </a:lnTo>
                    <a:lnTo>
                      <a:pt x="33" y="158"/>
                    </a:lnTo>
                    <a:lnTo>
                      <a:pt x="33" y="139"/>
                    </a:lnTo>
                    <a:close/>
                    <a:moveTo>
                      <a:pt x="33" y="167"/>
                    </a:moveTo>
                    <a:lnTo>
                      <a:pt x="9" y="172"/>
                    </a:lnTo>
                    <a:lnTo>
                      <a:pt x="9" y="191"/>
                    </a:lnTo>
                    <a:lnTo>
                      <a:pt x="33" y="186"/>
                    </a:lnTo>
                    <a:lnTo>
                      <a:pt x="33" y="167"/>
                    </a:lnTo>
                    <a:close/>
                    <a:moveTo>
                      <a:pt x="33" y="198"/>
                    </a:moveTo>
                    <a:lnTo>
                      <a:pt x="9" y="203"/>
                    </a:lnTo>
                    <a:lnTo>
                      <a:pt x="9" y="222"/>
                    </a:lnTo>
                    <a:lnTo>
                      <a:pt x="33" y="217"/>
                    </a:lnTo>
                    <a:lnTo>
                      <a:pt x="33" y="198"/>
                    </a:lnTo>
                    <a:close/>
                    <a:moveTo>
                      <a:pt x="33" y="229"/>
                    </a:moveTo>
                    <a:lnTo>
                      <a:pt x="9" y="233"/>
                    </a:lnTo>
                    <a:lnTo>
                      <a:pt x="9" y="250"/>
                    </a:lnTo>
                    <a:lnTo>
                      <a:pt x="33" y="248"/>
                    </a:lnTo>
                    <a:lnTo>
                      <a:pt x="33" y="229"/>
                    </a:lnTo>
                    <a:close/>
                    <a:moveTo>
                      <a:pt x="64" y="16"/>
                    </a:moveTo>
                    <a:lnTo>
                      <a:pt x="40" y="18"/>
                    </a:lnTo>
                    <a:lnTo>
                      <a:pt x="40" y="37"/>
                    </a:lnTo>
                    <a:lnTo>
                      <a:pt x="64" y="35"/>
                    </a:lnTo>
                    <a:lnTo>
                      <a:pt x="64" y="16"/>
                    </a:lnTo>
                    <a:close/>
                    <a:moveTo>
                      <a:pt x="64" y="47"/>
                    </a:moveTo>
                    <a:lnTo>
                      <a:pt x="40" y="47"/>
                    </a:lnTo>
                    <a:lnTo>
                      <a:pt x="40" y="66"/>
                    </a:lnTo>
                    <a:lnTo>
                      <a:pt x="64" y="63"/>
                    </a:lnTo>
                    <a:lnTo>
                      <a:pt x="64" y="47"/>
                    </a:lnTo>
                    <a:close/>
                    <a:moveTo>
                      <a:pt x="64" y="75"/>
                    </a:moveTo>
                    <a:lnTo>
                      <a:pt x="40" y="78"/>
                    </a:lnTo>
                    <a:lnTo>
                      <a:pt x="40" y="96"/>
                    </a:lnTo>
                    <a:lnTo>
                      <a:pt x="64" y="94"/>
                    </a:lnTo>
                    <a:lnTo>
                      <a:pt x="64" y="75"/>
                    </a:lnTo>
                    <a:close/>
                    <a:moveTo>
                      <a:pt x="64" y="106"/>
                    </a:moveTo>
                    <a:lnTo>
                      <a:pt x="40" y="108"/>
                    </a:lnTo>
                    <a:lnTo>
                      <a:pt x="40" y="127"/>
                    </a:lnTo>
                    <a:lnTo>
                      <a:pt x="64" y="122"/>
                    </a:lnTo>
                    <a:lnTo>
                      <a:pt x="64" y="106"/>
                    </a:lnTo>
                    <a:close/>
                    <a:moveTo>
                      <a:pt x="64" y="134"/>
                    </a:moveTo>
                    <a:lnTo>
                      <a:pt x="40" y="137"/>
                    </a:lnTo>
                    <a:lnTo>
                      <a:pt x="40" y="155"/>
                    </a:lnTo>
                    <a:lnTo>
                      <a:pt x="64" y="153"/>
                    </a:lnTo>
                    <a:lnTo>
                      <a:pt x="64" y="134"/>
                    </a:lnTo>
                    <a:close/>
                    <a:moveTo>
                      <a:pt x="64" y="165"/>
                    </a:moveTo>
                    <a:lnTo>
                      <a:pt x="40" y="167"/>
                    </a:lnTo>
                    <a:lnTo>
                      <a:pt x="40" y="186"/>
                    </a:lnTo>
                    <a:lnTo>
                      <a:pt x="64" y="184"/>
                    </a:lnTo>
                    <a:lnTo>
                      <a:pt x="64" y="165"/>
                    </a:lnTo>
                    <a:close/>
                    <a:moveTo>
                      <a:pt x="64" y="193"/>
                    </a:moveTo>
                    <a:lnTo>
                      <a:pt x="40" y="198"/>
                    </a:lnTo>
                    <a:lnTo>
                      <a:pt x="40" y="217"/>
                    </a:lnTo>
                    <a:lnTo>
                      <a:pt x="64" y="212"/>
                    </a:lnTo>
                    <a:lnTo>
                      <a:pt x="64" y="193"/>
                    </a:lnTo>
                    <a:close/>
                    <a:moveTo>
                      <a:pt x="64" y="224"/>
                    </a:moveTo>
                    <a:lnTo>
                      <a:pt x="40" y="229"/>
                    </a:lnTo>
                    <a:lnTo>
                      <a:pt x="40" y="245"/>
                    </a:lnTo>
                    <a:lnTo>
                      <a:pt x="64" y="243"/>
                    </a:lnTo>
                    <a:lnTo>
                      <a:pt x="64" y="224"/>
                    </a:lnTo>
                    <a:close/>
                    <a:moveTo>
                      <a:pt x="92" y="14"/>
                    </a:moveTo>
                    <a:lnTo>
                      <a:pt x="68" y="16"/>
                    </a:lnTo>
                    <a:lnTo>
                      <a:pt x="68" y="35"/>
                    </a:lnTo>
                    <a:lnTo>
                      <a:pt x="92" y="33"/>
                    </a:lnTo>
                    <a:lnTo>
                      <a:pt x="92" y="14"/>
                    </a:lnTo>
                    <a:close/>
                    <a:moveTo>
                      <a:pt x="92" y="44"/>
                    </a:moveTo>
                    <a:lnTo>
                      <a:pt x="68" y="47"/>
                    </a:lnTo>
                    <a:lnTo>
                      <a:pt x="68" y="63"/>
                    </a:lnTo>
                    <a:lnTo>
                      <a:pt x="92" y="63"/>
                    </a:lnTo>
                    <a:lnTo>
                      <a:pt x="92" y="44"/>
                    </a:lnTo>
                    <a:close/>
                    <a:moveTo>
                      <a:pt x="92" y="73"/>
                    </a:moveTo>
                    <a:lnTo>
                      <a:pt x="68" y="75"/>
                    </a:lnTo>
                    <a:lnTo>
                      <a:pt x="68" y="94"/>
                    </a:lnTo>
                    <a:lnTo>
                      <a:pt x="92" y="92"/>
                    </a:lnTo>
                    <a:lnTo>
                      <a:pt x="92" y="73"/>
                    </a:lnTo>
                    <a:close/>
                    <a:moveTo>
                      <a:pt x="92" y="104"/>
                    </a:moveTo>
                    <a:lnTo>
                      <a:pt x="68" y="104"/>
                    </a:lnTo>
                    <a:lnTo>
                      <a:pt x="68" y="122"/>
                    </a:lnTo>
                    <a:lnTo>
                      <a:pt x="92" y="120"/>
                    </a:lnTo>
                    <a:lnTo>
                      <a:pt x="92" y="104"/>
                    </a:lnTo>
                    <a:close/>
                    <a:moveTo>
                      <a:pt x="92" y="132"/>
                    </a:moveTo>
                    <a:lnTo>
                      <a:pt x="68" y="134"/>
                    </a:lnTo>
                    <a:lnTo>
                      <a:pt x="68" y="153"/>
                    </a:lnTo>
                    <a:lnTo>
                      <a:pt x="92" y="151"/>
                    </a:lnTo>
                    <a:lnTo>
                      <a:pt x="92" y="132"/>
                    </a:lnTo>
                    <a:close/>
                    <a:moveTo>
                      <a:pt x="92" y="160"/>
                    </a:moveTo>
                    <a:lnTo>
                      <a:pt x="68" y="163"/>
                    </a:lnTo>
                    <a:lnTo>
                      <a:pt x="68" y="181"/>
                    </a:lnTo>
                    <a:lnTo>
                      <a:pt x="92" y="179"/>
                    </a:lnTo>
                    <a:lnTo>
                      <a:pt x="92" y="160"/>
                    </a:lnTo>
                    <a:close/>
                    <a:moveTo>
                      <a:pt x="92" y="191"/>
                    </a:moveTo>
                    <a:lnTo>
                      <a:pt x="68" y="193"/>
                    </a:lnTo>
                    <a:lnTo>
                      <a:pt x="68" y="212"/>
                    </a:lnTo>
                    <a:lnTo>
                      <a:pt x="92" y="207"/>
                    </a:lnTo>
                    <a:lnTo>
                      <a:pt x="92" y="191"/>
                    </a:lnTo>
                    <a:close/>
                    <a:moveTo>
                      <a:pt x="92" y="219"/>
                    </a:moveTo>
                    <a:lnTo>
                      <a:pt x="68" y="222"/>
                    </a:lnTo>
                    <a:lnTo>
                      <a:pt x="68" y="241"/>
                    </a:lnTo>
                    <a:lnTo>
                      <a:pt x="92" y="238"/>
                    </a:lnTo>
                    <a:lnTo>
                      <a:pt x="92" y="219"/>
                    </a:lnTo>
                    <a:close/>
                    <a:moveTo>
                      <a:pt x="118" y="14"/>
                    </a:moveTo>
                    <a:lnTo>
                      <a:pt x="97" y="14"/>
                    </a:lnTo>
                    <a:lnTo>
                      <a:pt x="97" y="33"/>
                    </a:lnTo>
                    <a:lnTo>
                      <a:pt x="118" y="33"/>
                    </a:lnTo>
                    <a:lnTo>
                      <a:pt x="118" y="14"/>
                    </a:lnTo>
                    <a:close/>
                    <a:moveTo>
                      <a:pt x="118" y="42"/>
                    </a:moveTo>
                    <a:lnTo>
                      <a:pt x="97" y="44"/>
                    </a:lnTo>
                    <a:lnTo>
                      <a:pt x="97" y="61"/>
                    </a:lnTo>
                    <a:lnTo>
                      <a:pt x="118" y="61"/>
                    </a:lnTo>
                    <a:lnTo>
                      <a:pt x="118" y="42"/>
                    </a:lnTo>
                    <a:close/>
                    <a:moveTo>
                      <a:pt x="118" y="70"/>
                    </a:moveTo>
                    <a:lnTo>
                      <a:pt x="97" y="73"/>
                    </a:lnTo>
                    <a:lnTo>
                      <a:pt x="97" y="92"/>
                    </a:lnTo>
                    <a:lnTo>
                      <a:pt x="118" y="89"/>
                    </a:lnTo>
                    <a:lnTo>
                      <a:pt x="118" y="70"/>
                    </a:lnTo>
                    <a:close/>
                    <a:moveTo>
                      <a:pt x="118" y="99"/>
                    </a:moveTo>
                    <a:lnTo>
                      <a:pt x="97" y="101"/>
                    </a:lnTo>
                    <a:lnTo>
                      <a:pt x="97" y="120"/>
                    </a:lnTo>
                    <a:lnTo>
                      <a:pt x="118" y="118"/>
                    </a:lnTo>
                    <a:lnTo>
                      <a:pt x="118" y="99"/>
                    </a:lnTo>
                    <a:close/>
                    <a:moveTo>
                      <a:pt x="118" y="129"/>
                    </a:moveTo>
                    <a:lnTo>
                      <a:pt x="97" y="132"/>
                    </a:lnTo>
                    <a:lnTo>
                      <a:pt x="97" y="148"/>
                    </a:lnTo>
                    <a:lnTo>
                      <a:pt x="118" y="146"/>
                    </a:lnTo>
                    <a:lnTo>
                      <a:pt x="118" y="129"/>
                    </a:lnTo>
                    <a:close/>
                    <a:moveTo>
                      <a:pt x="118" y="158"/>
                    </a:moveTo>
                    <a:lnTo>
                      <a:pt x="97" y="160"/>
                    </a:lnTo>
                    <a:lnTo>
                      <a:pt x="97" y="179"/>
                    </a:lnTo>
                    <a:lnTo>
                      <a:pt x="118" y="174"/>
                    </a:lnTo>
                    <a:lnTo>
                      <a:pt x="118" y="158"/>
                    </a:lnTo>
                    <a:close/>
                    <a:moveTo>
                      <a:pt x="118" y="186"/>
                    </a:moveTo>
                    <a:lnTo>
                      <a:pt x="97" y="189"/>
                    </a:lnTo>
                    <a:lnTo>
                      <a:pt x="97" y="207"/>
                    </a:lnTo>
                    <a:lnTo>
                      <a:pt x="118" y="205"/>
                    </a:lnTo>
                    <a:lnTo>
                      <a:pt x="118" y="186"/>
                    </a:lnTo>
                    <a:close/>
                    <a:moveTo>
                      <a:pt x="118" y="215"/>
                    </a:moveTo>
                    <a:lnTo>
                      <a:pt x="97" y="219"/>
                    </a:lnTo>
                    <a:lnTo>
                      <a:pt x="97" y="236"/>
                    </a:lnTo>
                    <a:lnTo>
                      <a:pt x="118" y="233"/>
                    </a:lnTo>
                    <a:lnTo>
                      <a:pt x="118" y="2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53"/>
              <p:cNvSpPr>
                <a:spLocks noEditPoints="1"/>
              </p:cNvSpPr>
              <p:nvPr/>
            </p:nvSpPr>
            <p:spPr bwMode="auto">
              <a:xfrm>
                <a:off x="4898167" y="4877401"/>
                <a:ext cx="160338" cy="585788"/>
              </a:xfrm>
              <a:custGeom>
                <a:avLst/>
                <a:gdLst>
                  <a:gd name="T0" fmla="*/ 0 w 101"/>
                  <a:gd name="T1" fmla="*/ 12 h 369"/>
                  <a:gd name="T2" fmla="*/ 101 w 101"/>
                  <a:gd name="T3" fmla="*/ 0 h 369"/>
                  <a:gd name="T4" fmla="*/ 101 w 101"/>
                  <a:gd name="T5" fmla="*/ 369 h 369"/>
                  <a:gd name="T6" fmla="*/ 85 w 101"/>
                  <a:gd name="T7" fmla="*/ 362 h 369"/>
                  <a:gd name="T8" fmla="*/ 85 w 101"/>
                  <a:gd name="T9" fmla="*/ 85 h 369"/>
                  <a:gd name="T10" fmla="*/ 0 w 101"/>
                  <a:gd name="T11" fmla="*/ 83 h 369"/>
                  <a:gd name="T12" fmla="*/ 0 w 101"/>
                  <a:gd name="T13" fmla="*/ 12 h 369"/>
                  <a:gd name="T14" fmla="*/ 9 w 101"/>
                  <a:gd name="T15" fmla="*/ 69 h 369"/>
                  <a:gd name="T16" fmla="*/ 85 w 101"/>
                  <a:gd name="T17" fmla="*/ 69 h 369"/>
                  <a:gd name="T18" fmla="*/ 85 w 101"/>
                  <a:gd name="T19" fmla="*/ 52 h 369"/>
                  <a:gd name="T20" fmla="*/ 9 w 101"/>
                  <a:gd name="T21" fmla="*/ 55 h 369"/>
                  <a:gd name="T22" fmla="*/ 9 w 101"/>
                  <a:gd name="T23" fmla="*/ 69 h 369"/>
                  <a:gd name="T24" fmla="*/ 9 w 101"/>
                  <a:gd name="T25" fmla="*/ 41 h 369"/>
                  <a:gd name="T26" fmla="*/ 85 w 101"/>
                  <a:gd name="T27" fmla="*/ 38 h 369"/>
                  <a:gd name="T28" fmla="*/ 85 w 101"/>
                  <a:gd name="T29" fmla="*/ 22 h 369"/>
                  <a:gd name="T30" fmla="*/ 9 w 101"/>
                  <a:gd name="T31" fmla="*/ 26 h 369"/>
                  <a:gd name="T32" fmla="*/ 9 w 101"/>
                  <a:gd name="T33" fmla="*/ 4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369">
                    <a:moveTo>
                      <a:pt x="0" y="12"/>
                    </a:moveTo>
                    <a:lnTo>
                      <a:pt x="101" y="0"/>
                    </a:lnTo>
                    <a:lnTo>
                      <a:pt x="101" y="369"/>
                    </a:lnTo>
                    <a:lnTo>
                      <a:pt x="85" y="362"/>
                    </a:lnTo>
                    <a:lnTo>
                      <a:pt x="85" y="85"/>
                    </a:lnTo>
                    <a:lnTo>
                      <a:pt x="0" y="83"/>
                    </a:lnTo>
                    <a:lnTo>
                      <a:pt x="0" y="12"/>
                    </a:lnTo>
                    <a:close/>
                    <a:moveTo>
                      <a:pt x="9" y="69"/>
                    </a:moveTo>
                    <a:lnTo>
                      <a:pt x="85" y="69"/>
                    </a:lnTo>
                    <a:lnTo>
                      <a:pt x="85" y="52"/>
                    </a:lnTo>
                    <a:lnTo>
                      <a:pt x="9" y="55"/>
                    </a:lnTo>
                    <a:lnTo>
                      <a:pt x="9" y="69"/>
                    </a:lnTo>
                    <a:close/>
                    <a:moveTo>
                      <a:pt x="9" y="41"/>
                    </a:moveTo>
                    <a:lnTo>
                      <a:pt x="85" y="38"/>
                    </a:lnTo>
                    <a:lnTo>
                      <a:pt x="85" y="22"/>
                    </a:lnTo>
                    <a:lnTo>
                      <a:pt x="9" y="26"/>
                    </a:lnTo>
                    <a:lnTo>
                      <a:pt x="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54"/>
              <p:cNvSpPr>
                <a:spLocks/>
              </p:cNvSpPr>
              <p:nvPr/>
            </p:nvSpPr>
            <p:spPr bwMode="auto">
              <a:xfrm>
                <a:off x="4920392" y="4818664"/>
                <a:ext cx="138113" cy="58738"/>
              </a:xfrm>
              <a:custGeom>
                <a:avLst/>
                <a:gdLst>
                  <a:gd name="T0" fmla="*/ 87 w 87"/>
                  <a:gd name="T1" fmla="*/ 28 h 37"/>
                  <a:gd name="T2" fmla="*/ 73 w 87"/>
                  <a:gd name="T3" fmla="*/ 30 h 37"/>
                  <a:gd name="T4" fmla="*/ 73 w 87"/>
                  <a:gd name="T5" fmla="*/ 9 h 37"/>
                  <a:gd name="T6" fmla="*/ 7 w 87"/>
                  <a:gd name="T7" fmla="*/ 21 h 37"/>
                  <a:gd name="T8" fmla="*/ 7 w 87"/>
                  <a:gd name="T9" fmla="*/ 35 h 37"/>
                  <a:gd name="T10" fmla="*/ 0 w 87"/>
                  <a:gd name="T11" fmla="*/ 37 h 37"/>
                  <a:gd name="T12" fmla="*/ 0 w 87"/>
                  <a:gd name="T13" fmla="*/ 14 h 37"/>
                  <a:gd name="T14" fmla="*/ 87 w 87"/>
                  <a:gd name="T15" fmla="*/ 0 h 37"/>
                  <a:gd name="T16" fmla="*/ 87 w 87"/>
                  <a:gd name="T17" fmla="*/ 28 h 37"/>
                  <a:gd name="T18" fmla="*/ 87 w 87"/>
                  <a:gd name="T19" fmla="*/ 28 h 37"/>
                  <a:gd name="T20" fmla="*/ 87 w 87"/>
                  <a:gd name="T21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37">
                    <a:moveTo>
                      <a:pt x="87" y="28"/>
                    </a:moveTo>
                    <a:lnTo>
                      <a:pt x="73" y="30"/>
                    </a:lnTo>
                    <a:lnTo>
                      <a:pt x="73" y="9"/>
                    </a:lnTo>
                    <a:lnTo>
                      <a:pt x="7" y="21"/>
                    </a:lnTo>
                    <a:lnTo>
                      <a:pt x="7" y="35"/>
                    </a:lnTo>
                    <a:lnTo>
                      <a:pt x="0" y="37"/>
                    </a:lnTo>
                    <a:lnTo>
                      <a:pt x="0" y="14"/>
                    </a:lnTo>
                    <a:lnTo>
                      <a:pt x="87" y="0"/>
                    </a:lnTo>
                    <a:lnTo>
                      <a:pt x="87" y="28"/>
                    </a:lnTo>
                    <a:lnTo>
                      <a:pt x="87" y="28"/>
                    </a:lnTo>
                    <a:lnTo>
                      <a:pt x="8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2751340" y="4112700"/>
              <a:ext cx="421502" cy="499205"/>
              <a:chOff x="4578237" y="-251279"/>
              <a:chExt cx="421502" cy="499205"/>
            </a:xfrm>
            <a:solidFill>
              <a:srgbClr val="00457E"/>
            </a:solidFill>
          </p:grpSpPr>
          <p:grpSp>
            <p:nvGrpSpPr>
              <p:cNvPr id="92" name="Group 91"/>
              <p:cNvGrpSpPr/>
              <p:nvPr/>
            </p:nvGrpSpPr>
            <p:grpSpPr>
              <a:xfrm>
                <a:off x="4694791" y="-159648"/>
                <a:ext cx="240439" cy="194990"/>
                <a:chOff x="4694791" y="-159648"/>
                <a:chExt cx="240439" cy="194990"/>
              </a:xfrm>
              <a:grpFill/>
            </p:grpSpPr>
            <p:sp>
              <p:nvSpPr>
                <p:cNvPr id="94" name="Freeform 545"/>
                <p:cNvSpPr>
                  <a:spLocks/>
                </p:cNvSpPr>
                <p:nvPr/>
              </p:nvSpPr>
              <p:spPr bwMode="auto">
                <a:xfrm>
                  <a:off x="4837735" y="-29166"/>
                  <a:ext cx="65241" cy="64508"/>
                </a:xfrm>
                <a:custGeom>
                  <a:avLst/>
                  <a:gdLst>
                    <a:gd name="T0" fmla="*/ 48 w 89"/>
                    <a:gd name="T1" fmla="*/ 0 h 88"/>
                    <a:gd name="T2" fmla="*/ 31 w 89"/>
                    <a:gd name="T3" fmla="*/ 1 h 88"/>
                    <a:gd name="T4" fmla="*/ 17 w 89"/>
                    <a:gd name="T5" fmla="*/ 10 h 88"/>
                    <a:gd name="T6" fmla="*/ 5 w 89"/>
                    <a:gd name="T7" fmla="*/ 23 h 88"/>
                    <a:gd name="T8" fmla="*/ 0 w 89"/>
                    <a:gd name="T9" fmla="*/ 40 h 88"/>
                    <a:gd name="T10" fmla="*/ 3 w 89"/>
                    <a:gd name="T11" fmla="*/ 58 h 88"/>
                    <a:gd name="T12" fmla="*/ 10 w 89"/>
                    <a:gd name="T13" fmla="*/ 72 h 88"/>
                    <a:gd name="T14" fmla="*/ 24 w 89"/>
                    <a:gd name="T15" fmla="*/ 83 h 88"/>
                    <a:gd name="T16" fmla="*/ 41 w 89"/>
                    <a:gd name="T17" fmla="*/ 88 h 88"/>
                    <a:gd name="T18" fmla="*/ 58 w 89"/>
                    <a:gd name="T19" fmla="*/ 86 h 88"/>
                    <a:gd name="T20" fmla="*/ 74 w 89"/>
                    <a:gd name="T21" fmla="*/ 78 h 88"/>
                    <a:gd name="T22" fmla="*/ 84 w 89"/>
                    <a:gd name="T23" fmla="*/ 64 h 88"/>
                    <a:gd name="T24" fmla="*/ 89 w 89"/>
                    <a:gd name="T25" fmla="*/ 48 h 88"/>
                    <a:gd name="T26" fmla="*/ 87 w 89"/>
                    <a:gd name="T27" fmla="*/ 30 h 88"/>
                    <a:gd name="T28" fmla="*/ 79 w 89"/>
                    <a:gd name="T29" fmla="*/ 15 h 88"/>
                    <a:gd name="T30" fmla="*/ 66 w 89"/>
                    <a:gd name="T31" fmla="*/ 4 h 88"/>
                    <a:gd name="T32" fmla="*/ 48 w 89"/>
                    <a:gd name="T33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88">
                      <a:moveTo>
                        <a:pt x="48" y="0"/>
                      </a:moveTo>
                      <a:lnTo>
                        <a:pt x="31" y="1"/>
                      </a:lnTo>
                      <a:lnTo>
                        <a:pt x="17" y="10"/>
                      </a:lnTo>
                      <a:lnTo>
                        <a:pt x="5" y="23"/>
                      </a:lnTo>
                      <a:lnTo>
                        <a:pt x="0" y="40"/>
                      </a:lnTo>
                      <a:lnTo>
                        <a:pt x="3" y="58"/>
                      </a:lnTo>
                      <a:lnTo>
                        <a:pt x="10" y="72"/>
                      </a:lnTo>
                      <a:lnTo>
                        <a:pt x="24" y="83"/>
                      </a:lnTo>
                      <a:lnTo>
                        <a:pt x="41" y="88"/>
                      </a:lnTo>
                      <a:lnTo>
                        <a:pt x="58" y="86"/>
                      </a:lnTo>
                      <a:lnTo>
                        <a:pt x="74" y="78"/>
                      </a:lnTo>
                      <a:lnTo>
                        <a:pt x="84" y="64"/>
                      </a:lnTo>
                      <a:lnTo>
                        <a:pt x="89" y="48"/>
                      </a:lnTo>
                      <a:lnTo>
                        <a:pt x="87" y="30"/>
                      </a:lnTo>
                      <a:lnTo>
                        <a:pt x="79" y="15"/>
                      </a:lnTo>
                      <a:lnTo>
                        <a:pt x="66" y="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546"/>
                <p:cNvSpPr>
                  <a:spLocks/>
                </p:cNvSpPr>
                <p:nvPr/>
              </p:nvSpPr>
              <p:spPr bwMode="auto">
                <a:xfrm>
                  <a:off x="4694791" y="-150852"/>
                  <a:ext cx="96029" cy="96029"/>
                </a:xfrm>
                <a:custGeom>
                  <a:avLst/>
                  <a:gdLst>
                    <a:gd name="T0" fmla="*/ 70 w 131"/>
                    <a:gd name="T1" fmla="*/ 0 h 131"/>
                    <a:gd name="T2" fmla="*/ 53 w 131"/>
                    <a:gd name="T3" fmla="*/ 1 h 131"/>
                    <a:gd name="T4" fmla="*/ 36 w 131"/>
                    <a:gd name="T5" fmla="*/ 6 h 131"/>
                    <a:gd name="T6" fmla="*/ 23 w 131"/>
                    <a:gd name="T7" fmla="*/ 15 h 131"/>
                    <a:gd name="T8" fmla="*/ 11 w 131"/>
                    <a:gd name="T9" fmla="*/ 27 h 131"/>
                    <a:gd name="T10" fmla="*/ 4 w 131"/>
                    <a:gd name="T11" fmla="*/ 42 h 131"/>
                    <a:gd name="T12" fmla="*/ 0 w 131"/>
                    <a:gd name="T13" fmla="*/ 60 h 131"/>
                    <a:gd name="T14" fmla="*/ 0 w 131"/>
                    <a:gd name="T15" fmla="*/ 78 h 131"/>
                    <a:gd name="T16" fmla="*/ 6 w 131"/>
                    <a:gd name="T17" fmla="*/ 94 h 131"/>
                    <a:gd name="T18" fmla="*/ 15 w 131"/>
                    <a:gd name="T19" fmla="*/ 108 h 131"/>
                    <a:gd name="T20" fmla="*/ 28 w 131"/>
                    <a:gd name="T21" fmla="*/ 119 h 131"/>
                    <a:gd name="T22" fmla="*/ 43 w 131"/>
                    <a:gd name="T23" fmla="*/ 127 h 131"/>
                    <a:gd name="T24" fmla="*/ 59 w 131"/>
                    <a:gd name="T25" fmla="*/ 131 h 131"/>
                    <a:gd name="T26" fmla="*/ 77 w 131"/>
                    <a:gd name="T27" fmla="*/ 131 h 131"/>
                    <a:gd name="T28" fmla="*/ 93 w 131"/>
                    <a:gd name="T29" fmla="*/ 126 h 131"/>
                    <a:gd name="T30" fmla="*/ 108 w 131"/>
                    <a:gd name="T31" fmla="*/ 115 h 131"/>
                    <a:gd name="T32" fmla="*/ 120 w 131"/>
                    <a:gd name="T33" fmla="*/ 104 h 131"/>
                    <a:gd name="T34" fmla="*/ 127 w 131"/>
                    <a:gd name="T35" fmla="*/ 89 h 131"/>
                    <a:gd name="T36" fmla="*/ 131 w 131"/>
                    <a:gd name="T37" fmla="*/ 71 h 131"/>
                    <a:gd name="T38" fmla="*/ 130 w 131"/>
                    <a:gd name="T39" fmla="*/ 54 h 131"/>
                    <a:gd name="T40" fmla="*/ 125 w 131"/>
                    <a:gd name="T41" fmla="*/ 37 h 131"/>
                    <a:gd name="T42" fmla="*/ 116 w 131"/>
                    <a:gd name="T43" fmla="*/ 23 h 131"/>
                    <a:gd name="T44" fmla="*/ 103 w 131"/>
                    <a:gd name="T45" fmla="*/ 12 h 131"/>
                    <a:gd name="T46" fmla="*/ 88 w 131"/>
                    <a:gd name="T47" fmla="*/ 3 h 131"/>
                    <a:gd name="T48" fmla="*/ 70 w 131"/>
                    <a:gd name="T49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1" h="131">
                      <a:moveTo>
                        <a:pt x="70" y="0"/>
                      </a:moveTo>
                      <a:lnTo>
                        <a:pt x="53" y="1"/>
                      </a:lnTo>
                      <a:lnTo>
                        <a:pt x="36" y="6"/>
                      </a:lnTo>
                      <a:lnTo>
                        <a:pt x="23" y="15"/>
                      </a:lnTo>
                      <a:lnTo>
                        <a:pt x="11" y="27"/>
                      </a:lnTo>
                      <a:lnTo>
                        <a:pt x="4" y="42"/>
                      </a:lnTo>
                      <a:lnTo>
                        <a:pt x="0" y="60"/>
                      </a:lnTo>
                      <a:lnTo>
                        <a:pt x="0" y="78"/>
                      </a:lnTo>
                      <a:lnTo>
                        <a:pt x="6" y="94"/>
                      </a:lnTo>
                      <a:lnTo>
                        <a:pt x="15" y="108"/>
                      </a:lnTo>
                      <a:lnTo>
                        <a:pt x="28" y="119"/>
                      </a:lnTo>
                      <a:lnTo>
                        <a:pt x="43" y="127"/>
                      </a:lnTo>
                      <a:lnTo>
                        <a:pt x="59" y="131"/>
                      </a:lnTo>
                      <a:lnTo>
                        <a:pt x="77" y="131"/>
                      </a:lnTo>
                      <a:lnTo>
                        <a:pt x="93" y="126"/>
                      </a:lnTo>
                      <a:lnTo>
                        <a:pt x="108" y="115"/>
                      </a:lnTo>
                      <a:lnTo>
                        <a:pt x="120" y="104"/>
                      </a:lnTo>
                      <a:lnTo>
                        <a:pt x="127" y="89"/>
                      </a:lnTo>
                      <a:lnTo>
                        <a:pt x="131" y="71"/>
                      </a:lnTo>
                      <a:lnTo>
                        <a:pt x="130" y="54"/>
                      </a:lnTo>
                      <a:lnTo>
                        <a:pt x="125" y="37"/>
                      </a:lnTo>
                      <a:lnTo>
                        <a:pt x="116" y="23"/>
                      </a:lnTo>
                      <a:lnTo>
                        <a:pt x="103" y="12"/>
                      </a:lnTo>
                      <a:lnTo>
                        <a:pt x="88" y="3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547"/>
                <p:cNvSpPr>
                  <a:spLocks/>
                </p:cNvSpPr>
                <p:nvPr/>
              </p:nvSpPr>
              <p:spPr bwMode="auto">
                <a:xfrm>
                  <a:off x="4869256" y="-159648"/>
                  <a:ext cx="65974" cy="64508"/>
                </a:xfrm>
                <a:custGeom>
                  <a:avLst/>
                  <a:gdLst>
                    <a:gd name="T0" fmla="*/ 48 w 90"/>
                    <a:gd name="T1" fmla="*/ 0 h 88"/>
                    <a:gd name="T2" fmla="*/ 32 w 90"/>
                    <a:gd name="T3" fmla="*/ 1 h 88"/>
                    <a:gd name="T4" fmla="*/ 17 w 90"/>
                    <a:gd name="T5" fmla="*/ 10 h 88"/>
                    <a:gd name="T6" fmla="*/ 5 w 90"/>
                    <a:gd name="T7" fmla="*/ 23 h 88"/>
                    <a:gd name="T8" fmla="*/ 0 w 90"/>
                    <a:gd name="T9" fmla="*/ 40 h 88"/>
                    <a:gd name="T10" fmla="*/ 3 w 90"/>
                    <a:gd name="T11" fmla="*/ 58 h 88"/>
                    <a:gd name="T12" fmla="*/ 10 w 90"/>
                    <a:gd name="T13" fmla="*/ 73 h 88"/>
                    <a:gd name="T14" fmla="*/ 24 w 90"/>
                    <a:gd name="T15" fmla="*/ 83 h 88"/>
                    <a:gd name="T16" fmla="*/ 41 w 90"/>
                    <a:gd name="T17" fmla="*/ 88 h 88"/>
                    <a:gd name="T18" fmla="*/ 58 w 90"/>
                    <a:gd name="T19" fmla="*/ 86 h 88"/>
                    <a:gd name="T20" fmla="*/ 73 w 90"/>
                    <a:gd name="T21" fmla="*/ 78 h 88"/>
                    <a:gd name="T22" fmla="*/ 85 w 90"/>
                    <a:gd name="T23" fmla="*/ 64 h 88"/>
                    <a:gd name="T24" fmla="*/ 90 w 90"/>
                    <a:gd name="T25" fmla="*/ 48 h 88"/>
                    <a:gd name="T26" fmla="*/ 87 w 90"/>
                    <a:gd name="T27" fmla="*/ 30 h 88"/>
                    <a:gd name="T28" fmla="*/ 78 w 90"/>
                    <a:gd name="T29" fmla="*/ 15 h 88"/>
                    <a:gd name="T30" fmla="*/ 66 w 90"/>
                    <a:gd name="T31" fmla="*/ 5 h 88"/>
                    <a:gd name="T32" fmla="*/ 48 w 90"/>
                    <a:gd name="T33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88">
                      <a:moveTo>
                        <a:pt x="48" y="0"/>
                      </a:moveTo>
                      <a:lnTo>
                        <a:pt x="32" y="1"/>
                      </a:lnTo>
                      <a:lnTo>
                        <a:pt x="17" y="10"/>
                      </a:lnTo>
                      <a:lnTo>
                        <a:pt x="5" y="23"/>
                      </a:lnTo>
                      <a:lnTo>
                        <a:pt x="0" y="40"/>
                      </a:lnTo>
                      <a:lnTo>
                        <a:pt x="3" y="58"/>
                      </a:lnTo>
                      <a:lnTo>
                        <a:pt x="10" y="73"/>
                      </a:lnTo>
                      <a:lnTo>
                        <a:pt x="24" y="83"/>
                      </a:lnTo>
                      <a:lnTo>
                        <a:pt x="41" y="88"/>
                      </a:lnTo>
                      <a:lnTo>
                        <a:pt x="58" y="86"/>
                      </a:lnTo>
                      <a:lnTo>
                        <a:pt x="73" y="78"/>
                      </a:lnTo>
                      <a:lnTo>
                        <a:pt x="85" y="64"/>
                      </a:lnTo>
                      <a:lnTo>
                        <a:pt x="90" y="48"/>
                      </a:lnTo>
                      <a:lnTo>
                        <a:pt x="87" y="30"/>
                      </a:lnTo>
                      <a:lnTo>
                        <a:pt x="78" y="15"/>
                      </a:lnTo>
                      <a:lnTo>
                        <a:pt x="66" y="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3" name="Freeform 548"/>
              <p:cNvSpPr>
                <a:spLocks noEditPoints="1"/>
              </p:cNvSpPr>
              <p:nvPr/>
            </p:nvSpPr>
            <p:spPr bwMode="auto">
              <a:xfrm>
                <a:off x="4578237" y="-251279"/>
                <a:ext cx="421502" cy="499205"/>
              </a:xfrm>
              <a:custGeom>
                <a:avLst/>
                <a:gdLst>
                  <a:gd name="T0" fmla="*/ 170 w 575"/>
                  <a:gd name="T1" fmla="*/ 28 h 681"/>
                  <a:gd name="T2" fmla="*/ 68 w 575"/>
                  <a:gd name="T3" fmla="*/ 138 h 681"/>
                  <a:gd name="T4" fmla="*/ 44 w 575"/>
                  <a:gd name="T5" fmla="*/ 264 h 681"/>
                  <a:gd name="T6" fmla="*/ 47 w 575"/>
                  <a:gd name="T7" fmla="*/ 294 h 681"/>
                  <a:gd name="T8" fmla="*/ 24 w 575"/>
                  <a:gd name="T9" fmla="*/ 354 h 681"/>
                  <a:gd name="T10" fmla="*/ 2 w 575"/>
                  <a:gd name="T11" fmla="*/ 404 h 681"/>
                  <a:gd name="T12" fmla="*/ 10 w 575"/>
                  <a:gd name="T13" fmla="*/ 436 h 681"/>
                  <a:gd name="T14" fmla="*/ 42 w 575"/>
                  <a:gd name="T15" fmla="*/ 450 h 681"/>
                  <a:gd name="T16" fmla="*/ 33 w 575"/>
                  <a:gd name="T17" fmla="*/ 474 h 681"/>
                  <a:gd name="T18" fmla="*/ 53 w 575"/>
                  <a:gd name="T19" fmla="*/ 492 h 681"/>
                  <a:gd name="T20" fmla="*/ 64 w 575"/>
                  <a:gd name="T21" fmla="*/ 499 h 681"/>
                  <a:gd name="T22" fmla="*/ 55 w 575"/>
                  <a:gd name="T23" fmla="*/ 507 h 681"/>
                  <a:gd name="T24" fmla="*/ 57 w 575"/>
                  <a:gd name="T25" fmla="*/ 528 h 681"/>
                  <a:gd name="T26" fmla="*/ 63 w 575"/>
                  <a:gd name="T27" fmla="*/ 535 h 681"/>
                  <a:gd name="T28" fmla="*/ 82 w 575"/>
                  <a:gd name="T29" fmla="*/ 550 h 681"/>
                  <a:gd name="T30" fmla="*/ 79 w 575"/>
                  <a:gd name="T31" fmla="*/ 588 h 681"/>
                  <a:gd name="T32" fmla="*/ 89 w 575"/>
                  <a:gd name="T33" fmla="*/ 617 h 681"/>
                  <a:gd name="T34" fmla="*/ 137 w 575"/>
                  <a:gd name="T35" fmla="*/ 632 h 681"/>
                  <a:gd name="T36" fmla="*/ 197 w 575"/>
                  <a:gd name="T37" fmla="*/ 617 h 681"/>
                  <a:gd name="T38" fmla="*/ 228 w 575"/>
                  <a:gd name="T39" fmla="*/ 678 h 681"/>
                  <a:gd name="T40" fmla="*/ 300 w 575"/>
                  <a:gd name="T41" fmla="*/ 656 h 681"/>
                  <a:gd name="T42" fmla="*/ 401 w 575"/>
                  <a:gd name="T43" fmla="*/ 624 h 681"/>
                  <a:gd name="T44" fmla="*/ 470 w 575"/>
                  <a:gd name="T45" fmla="*/ 603 h 681"/>
                  <a:gd name="T46" fmla="*/ 513 w 575"/>
                  <a:gd name="T47" fmla="*/ 431 h 681"/>
                  <a:gd name="T48" fmla="*/ 573 w 575"/>
                  <a:gd name="T49" fmla="*/ 300 h 681"/>
                  <a:gd name="T50" fmla="*/ 554 w 575"/>
                  <a:gd name="T51" fmla="*/ 144 h 681"/>
                  <a:gd name="T52" fmla="*/ 464 w 575"/>
                  <a:gd name="T53" fmla="*/ 45 h 681"/>
                  <a:gd name="T54" fmla="*/ 327 w 575"/>
                  <a:gd name="T55" fmla="*/ 3 h 681"/>
                  <a:gd name="T56" fmla="*/ 236 w 575"/>
                  <a:gd name="T57" fmla="*/ 304 h 681"/>
                  <a:gd name="T58" fmla="*/ 177 w 575"/>
                  <a:gd name="T59" fmla="*/ 293 h 681"/>
                  <a:gd name="T60" fmla="*/ 135 w 575"/>
                  <a:gd name="T61" fmla="*/ 251 h 681"/>
                  <a:gd name="T62" fmla="*/ 102 w 575"/>
                  <a:gd name="T63" fmla="*/ 172 h 681"/>
                  <a:gd name="T64" fmla="*/ 129 w 575"/>
                  <a:gd name="T65" fmla="*/ 120 h 681"/>
                  <a:gd name="T66" fmla="*/ 213 w 575"/>
                  <a:gd name="T67" fmla="*/ 101 h 681"/>
                  <a:gd name="T68" fmla="*/ 271 w 575"/>
                  <a:gd name="T69" fmla="*/ 111 h 681"/>
                  <a:gd name="T70" fmla="*/ 314 w 575"/>
                  <a:gd name="T71" fmla="*/ 153 h 681"/>
                  <a:gd name="T72" fmla="*/ 346 w 575"/>
                  <a:gd name="T73" fmla="*/ 232 h 681"/>
                  <a:gd name="T74" fmla="*/ 319 w 575"/>
                  <a:gd name="T75" fmla="*/ 284 h 681"/>
                  <a:gd name="T76" fmla="*/ 465 w 575"/>
                  <a:gd name="T77" fmla="*/ 366 h 681"/>
                  <a:gd name="T78" fmla="*/ 443 w 575"/>
                  <a:gd name="T79" fmla="*/ 419 h 681"/>
                  <a:gd name="T80" fmla="*/ 405 w 575"/>
                  <a:gd name="T81" fmla="*/ 430 h 681"/>
                  <a:gd name="T82" fmla="*/ 356 w 575"/>
                  <a:gd name="T83" fmla="*/ 400 h 681"/>
                  <a:gd name="T84" fmla="*/ 333 w 575"/>
                  <a:gd name="T85" fmla="*/ 367 h 681"/>
                  <a:gd name="T86" fmla="*/ 333 w 575"/>
                  <a:gd name="T87" fmla="*/ 327 h 681"/>
                  <a:gd name="T88" fmla="*/ 356 w 575"/>
                  <a:gd name="T89" fmla="*/ 274 h 681"/>
                  <a:gd name="T90" fmla="*/ 392 w 575"/>
                  <a:gd name="T91" fmla="*/ 263 h 681"/>
                  <a:gd name="T92" fmla="*/ 441 w 575"/>
                  <a:gd name="T93" fmla="*/ 293 h 681"/>
                  <a:gd name="T94" fmla="*/ 464 w 575"/>
                  <a:gd name="T95" fmla="*/ 326 h 681"/>
                  <a:gd name="T96" fmla="*/ 525 w 575"/>
                  <a:gd name="T97" fmla="*/ 189 h 681"/>
                  <a:gd name="T98" fmla="*/ 506 w 575"/>
                  <a:gd name="T99" fmla="*/ 223 h 681"/>
                  <a:gd name="T100" fmla="*/ 450 w 575"/>
                  <a:gd name="T101" fmla="*/ 237 h 681"/>
                  <a:gd name="T102" fmla="*/ 410 w 575"/>
                  <a:gd name="T103" fmla="*/ 230 h 681"/>
                  <a:gd name="T104" fmla="*/ 381 w 575"/>
                  <a:gd name="T105" fmla="*/ 202 h 681"/>
                  <a:gd name="T106" fmla="*/ 359 w 575"/>
                  <a:gd name="T107" fmla="*/ 148 h 681"/>
                  <a:gd name="T108" fmla="*/ 378 w 575"/>
                  <a:gd name="T109" fmla="*/ 114 h 681"/>
                  <a:gd name="T110" fmla="*/ 434 w 575"/>
                  <a:gd name="T111" fmla="*/ 101 h 681"/>
                  <a:gd name="T112" fmla="*/ 474 w 575"/>
                  <a:gd name="T113" fmla="*/ 108 h 681"/>
                  <a:gd name="T114" fmla="*/ 502 w 575"/>
                  <a:gd name="T115" fmla="*/ 135 h 681"/>
                  <a:gd name="T116" fmla="*/ 525 w 575"/>
                  <a:gd name="T117" fmla="*/ 189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5" h="681">
                    <a:moveTo>
                      <a:pt x="289" y="0"/>
                    </a:moveTo>
                    <a:lnTo>
                      <a:pt x="246" y="4"/>
                    </a:lnTo>
                    <a:lnTo>
                      <a:pt x="207" y="13"/>
                    </a:lnTo>
                    <a:lnTo>
                      <a:pt x="170" y="28"/>
                    </a:lnTo>
                    <a:lnTo>
                      <a:pt x="139" y="50"/>
                    </a:lnTo>
                    <a:lnTo>
                      <a:pt x="111" y="75"/>
                    </a:lnTo>
                    <a:lnTo>
                      <a:pt x="87" y="104"/>
                    </a:lnTo>
                    <a:lnTo>
                      <a:pt x="68" y="138"/>
                    </a:lnTo>
                    <a:lnTo>
                      <a:pt x="54" y="176"/>
                    </a:lnTo>
                    <a:lnTo>
                      <a:pt x="47" y="216"/>
                    </a:lnTo>
                    <a:lnTo>
                      <a:pt x="43" y="259"/>
                    </a:lnTo>
                    <a:lnTo>
                      <a:pt x="44" y="264"/>
                    </a:lnTo>
                    <a:lnTo>
                      <a:pt x="45" y="269"/>
                    </a:lnTo>
                    <a:lnTo>
                      <a:pt x="48" y="275"/>
                    </a:lnTo>
                    <a:lnTo>
                      <a:pt x="48" y="286"/>
                    </a:lnTo>
                    <a:lnTo>
                      <a:pt x="47" y="294"/>
                    </a:lnTo>
                    <a:lnTo>
                      <a:pt x="44" y="307"/>
                    </a:lnTo>
                    <a:lnTo>
                      <a:pt x="38" y="322"/>
                    </a:lnTo>
                    <a:lnTo>
                      <a:pt x="31" y="338"/>
                    </a:lnTo>
                    <a:lnTo>
                      <a:pt x="24" y="354"/>
                    </a:lnTo>
                    <a:lnTo>
                      <a:pt x="16" y="371"/>
                    </a:lnTo>
                    <a:lnTo>
                      <a:pt x="10" y="385"/>
                    </a:lnTo>
                    <a:lnTo>
                      <a:pt x="5" y="396"/>
                    </a:lnTo>
                    <a:lnTo>
                      <a:pt x="2" y="404"/>
                    </a:lnTo>
                    <a:lnTo>
                      <a:pt x="0" y="411"/>
                    </a:lnTo>
                    <a:lnTo>
                      <a:pt x="1" y="421"/>
                    </a:lnTo>
                    <a:lnTo>
                      <a:pt x="4" y="430"/>
                    </a:lnTo>
                    <a:lnTo>
                      <a:pt x="10" y="436"/>
                    </a:lnTo>
                    <a:lnTo>
                      <a:pt x="20" y="439"/>
                    </a:lnTo>
                    <a:lnTo>
                      <a:pt x="31" y="440"/>
                    </a:lnTo>
                    <a:lnTo>
                      <a:pt x="39" y="444"/>
                    </a:lnTo>
                    <a:lnTo>
                      <a:pt x="42" y="450"/>
                    </a:lnTo>
                    <a:lnTo>
                      <a:pt x="40" y="457"/>
                    </a:lnTo>
                    <a:lnTo>
                      <a:pt x="34" y="462"/>
                    </a:lnTo>
                    <a:lnTo>
                      <a:pt x="31" y="467"/>
                    </a:lnTo>
                    <a:lnTo>
                      <a:pt x="33" y="474"/>
                    </a:lnTo>
                    <a:lnTo>
                      <a:pt x="35" y="482"/>
                    </a:lnTo>
                    <a:lnTo>
                      <a:pt x="38" y="486"/>
                    </a:lnTo>
                    <a:lnTo>
                      <a:pt x="44" y="488"/>
                    </a:lnTo>
                    <a:lnTo>
                      <a:pt x="53" y="492"/>
                    </a:lnTo>
                    <a:lnTo>
                      <a:pt x="60" y="494"/>
                    </a:lnTo>
                    <a:lnTo>
                      <a:pt x="65" y="497"/>
                    </a:lnTo>
                    <a:lnTo>
                      <a:pt x="65" y="498"/>
                    </a:lnTo>
                    <a:lnTo>
                      <a:pt x="64" y="499"/>
                    </a:lnTo>
                    <a:lnTo>
                      <a:pt x="62" y="501"/>
                    </a:lnTo>
                    <a:lnTo>
                      <a:pt x="60" y="503"/>
                    </a:lnTo>
                    <a:lnTo>
                      <a:pt x="58" y="504"/>
                    </a:lnTo>
                    <a:lnTo>
                      <a:pt x="55" y="507"/>
                    </a:lnTo>
                    <a:lnTo>
                      <a:pt x="54" y="509"/>
                    </a:lnTo>
                    <a:lnTo>
                      <a:pt x="53" y="515"/>
                    </a:lnTo>
                    <a:lnTo>
                      <a:pt x="55" y="522"/>
                    </a:lnTo>
                    <a:lnTo>
                      <a:pt x="57" y="528"/>
                    </a:lnTo>
                    <a:lnTo>
                      <a:pt x="58" y="531"/>
                    </a:lnTo>
                    <a:lnTo>
                      <a:pt x="59" y="532"/>
                    </a:lnTo>
                    <a:lnTo>
                      <a:pt x="60" y="532"/>
                    </a:lnTo>
                    <a:lnTo>
                      <a:pt x="63" y="535"/>
                    </a:lnTo>
                    <a:lnTo>
                      <a:pt x="67" y="537"/>
                    </a:lnTo>
                    <a:lnTo>
                      <a:pt x="72" y="540"/>
                    </a:lnTo>
                    <a:lnTo>
                      <a:pt x="77" y="543"/>
                    </a:lnTo>
                    <a:lnTo>
                      <a:pt x="82" y="550"/>
                    </a:lnTo>
                    <a:lnTo>
                      <a:pt x="84" y="559"/>
                    </a:lnTo>
                    <a:lnTo>
                      <a:pt x="83" y="569"/>
                    </a:lnTo>
                    <a:lnTo>
                      <a:pt x="82" y="579"/>
                    </a:lnTo>
                    <a:lnTo>
                      <a:pt x="79" y="588"/>
                    </a:lnTo>
                    <a:lnTo>
                      <a:pt x="79" y="594"/>
                    </a:lnTo>
                    <a:lnTo>
                      <a:pt x="79" y="599"/>
                    </a:lnTo>
                    <a:lnTo>
                      <a:pt x="83" y="608"/>
                    </a:lnTo>
                    <a:lnTo>
                      <a:pt x="89" y="617"/>
                    </a:lnTo>
                    <a:lnTo>
                      <a:pt x="97" y="625"/>
                    </a:lnTo>
                    <a:lnTo>
                      <a:pt x="108" y="630"/>
                    </a:lnTo>
                    <a:lnTo>
                      <a:pt x="124" y="633"/>
                    </a:lnTo>
                    <a:lnTo>
                      <a:pt x="137" y="632"/>
                    </a:lnTo>
                    <a:lnTo>
                      <a:pt x="154" y="629"/>
                    </a:lnTo>
                    <a:lnTo>
                      <a:pt x="170" y="625"/>
                    </a:lnTo>
                    <a:lnTo>
                      <a:pt x="184" y="620"/>
                    </a:lnTo>
                    <a:lnTo>
                      <a:pt x="197" y="617"/>
                    </a:lnTo>
                    <a:lnTo>
                      <a:pt x="204" y="614"/>
                    </a:lnTo>
                    <a:lnTo>
                      <a:pt x="208" y="613"/>
                    </a:lnTo>
                    <a:lnTo>
                      <a:pt x="222" y="681"/>
                    </a:lnTo>
                    <a:lnTo>
                      <a:pt x="228" y="678"/>
                    </a:lnTo>
                    <a:lnTo>
                      <a:pt x="240" y="675"/>
                    </a:lnTo>
                    <a:lnTo>
                      <a:pt x="257" y="669"/>
                    </a:lnTo>
                    <a:lnTo>
                      <a:pt x="277" y="663"/>
                    </a:lnTo>
                    <a:lnTo>
                      <a:pt x="300" y="656"/>
                    </a:lnTo>
                    <a:lnTo>
                      <a:pt x="325" y="648"/>
                    </a:lnTo>
                    <a:lnTo>
                      <a:pt x="352" y="639"/>
                    </a:lnTo>
                    <a:lnTo>
                      <a:pt x="377" y="632"/>
                    </a:lnTo>
                    <a:lnTo>
                      <a:pt x="401" y="624"/>
                    </a:lnTo>
                    <a:lnTo>
                      <a:pt x="424" y="618"/>
                    </a:lnTo>
                    <a:lnTo>
                      <a:pt x="441" y="612"/>
                    </a:lnTo>
                    <a:lnTo>
                      <a:pt x="455" y="608"/>
                    </a:lnTo>
                    <a:lnTo>
                      <a:pt x="470" y="603"/>
                    </a:lnTo>
                    <a:lnTo>
                      <a:pt x="458" y="512"/>
                    </a:lnTo>
                    <a:lnTo>
                      <a:pt x="474" y="488"/>
                    </a:lnTo>
                    <a:lnTo>
                      <a:pt x="493" y="460"/>
                    </a:lnTo>
                    <a:lnTo>
                      <a:pt x="513" y="431"/>
                    </a:lnTo>
                    <a:lnTo>
                      <a:pt x="534" y="400"/>
                    </a:lnTo>
                    <a:lnTo>
                      <a:pt x="551" y="367"/>
                    </a:lnTo>
                    <a:lnTo>
                      <a:pt x="565" y="334"/>
                    </a:lnTo>
                    <a:lnTo>
                      <a:pt x="573" y="300"/>
                    </a:lnTo>
                    <a:lnTo>
                      <a:pt x="575" y="256"/>
                    </a:lnTo>
                    <a:lnTo>
                      <a:pt x="573" y="215"/>
                    </a:lnTo>
                    <a:lnTo>
                      <a:pt x="566" y="178"/>
                    </a:lnTo>
                    <a:lnTo>
                      <a:pt x="554" y="144"/>
                    </a:lnTo>
                    <a:lnTo>
                      <a:pt x="537" y="114"/>
                    </a:lnTo>
                    <a:lnTo>
                      <a:pt x="516" y="87"/>
                    </a:lnTo>
                    <a:lnTo>
                      <a:pt x="492" y="65"/>
                    </a:lnTo>
                    <a:lnTo>
                      <a:pt x="464" y="45"/>
                    </a:lnTo>
                    <a:lnTo>
                      <a:pt x="433" y="29"/>
                    </a:lnTo>
                    <a:lnTo>
                      <a:pt x="400" y="17"/>
                    </a:lnTo>
                    <a:lnTo>
                      <a:pt x="364" y="8"/>
                    </a:lnTo>
                    <a:lnTo>
                      <a:pt x="327" y="3"/>
                    </a:lnTo>
                    <a:lnTo>
                      <a:pt x="289" y="0"/>
                    </a:lnTo>
                    <a:close/>
                    <a:moveTo>
                      <a:pt x="274" y="291"/>
                    </a:moveTo>
                    <a:lnTo>
                      <a:pt x="256" y="300"/>
                    </a:lnTo>
                    <a:lnTo>
                      <a:pt x="236" y="304"/>
                    </a:lnTo>
                    <a:lnTo>
                      <a:pt x="233" y="327"/>
                    </a:lnTo>
                    <a:lnTo>
                      <a:pt x="194" y="323"/>
                    </a:lnTo>
                    <a:lnTo>
                      <a:pt x="195" y="300"/>
                    </a:lnTo>
                    <a:lnTo>
                      <a:pt x="177" y="293"/>
                    </a:lnTo>
                    <a:lnTo>
                      <a:pt x="160" y="283"/>
                    </a:lnTo>
                    <a:lnTo>
                      <a:pt x="142" y="298"/>
                    </a:lnTo>
                    <a:lnTo>
                      <a:pt x="116" y="266"/>
                    </a:lnTo>
                    <a:lnTo>
                      <a:pt x="135" y="251"/>
                    </a:lnTo>
                    <a:lnTo>
                      <a:pt x="126" y="234"/>
                    </a:lnTo>
                    <a:lnTo>
                      <a:pt x="122" y="213"/>
                    </a:lnTo>
                    <a:lnTo>
                      <a:pt x="100" y="212"/>
                    </a:lnTo>
                    <a:lnTo>
                      <a:pt x="102" y="172"/>
                    </a:lnTo>
                    <a:lnTo>
                      <a:pt x="126" y="173"/>
                    </a:lnTo>
                    <a:lnTo>
                      <a:pt x="134" y="155"/>
                    </a:lnTo>
                    <a:lnTo>
                      <a:pt x="145" y="139"/>
                    </a:lnTo>
                    <a:lnTo>
                      <a:pt x="129" y="120"/>
                    </a:lnTo>
                    <a:lnTo>
                      <a:pt x="160" y="95"/>
                    </a:lnTo>
                    <a:lnTo>
                      <a:pt x="175" y="113"/>
                    </a:lnTo>
                    <a:lnTo>
                      <a:pt x="193" y="105"/>
                    </a:lnTo>
                    <a:lnTo>
                      <a:pt x="213" y="101"/>
                    </a:lnTo>
                    <a:lnTo>
                      <a:pt x="214" y="77"/>
                    </a:lnTo>
                    <a:lnTo>
                      <a:pt x="255" y="81"/>
                    </a:lnTo>
                    <a:lnTo>
                      <a:pt x="253" y="105"/>
                    </a:lnTo>
                    <a:lnTo>
                      <a:pt x="271" y="111"/>
                    </a:lnTo>
                    <a:lnTo>
                      <a:pt x="288" y="123"/>
                    </a:lnTo>
                    <a:lnTo>
                      <a:pt x="306" y="108"/>
                    </a:lnTo>
                    <a:lnTo>
                      <a:pt x="332" y="138"/>
                    </a:lnTo>
                    <a:lnTo>
                      <a:pt x="314" y="153"/>
                    </a:lnTo>
                    <a:lnTo>
                      <a:pt x="322" y="171"/>
                    </a:lnTo>
                    <a:lnTo>
                      <a:pt x="325" y="191"/>
                    </a:lnTo>
                    <a:lnTo>
                      <a:pt x="349" y="192"/>
                    </a:lnTo>
                    <a:lnTo>
                      <a:pt x="346" y="232"/>
                    </a:lnTo>
                    <a:lnTo>
                      <a:pt x="323" y="231"/>
                    </a:lnTo>
                    <a:lnTo>
                      <a:pt x="315" y="250"/>
                    </a:lnTo>
                    <a:lnTo>
                      <a:pt x="304" y="266"/>
                    </a:lnTo>
                    <a:lnTo>
                      <a:pt x="319" y="284"/>
                    </a:lnTo>
                    <a:lnTo>
                      <a:pt x="289" y="309"/>
                    </a:lnTo>
                    <a:lnTo>
                      <a:pt x="274" y="291"/>
                    </a:lnTo>
                    <a:close/>
                    <a:moveTo>
                      <a:pt x="481" y="367"/>
                    </a:moveTo>
                    <a:lnTo>
                      <a:pt x="465" y="366"/>
                    </a:lnTo>
                    <a:lnTo>
                      <a:pt x="460" y="378"/>
                    </a:lnTo>
                    <a:lnTo>
                      <a:pt x="453" y="390"/>
                    </a:lnTo>
                    <a:lnTo>
                      <a:pt x="463" y="401"/>
                    </a:lnTo>
                    <a:lnTo>
                      <a:pt x="443" y="419"/>
                    </a:lnTo>
                    <a:lnTo>
                      <a:pt x="433" y="407"/>
                    </a:lnTo>
                    <a:lnTo>
                      <a:pt x="420" y="412"/>
                    </a:lnTo>
                    <a:lnTo>
                      <a:pt x="406" y="415"/>
                    </a:lnTo>
                    <a:lnTo>
                      <a:pt x="405" y="430"/>
                    </a:lnTo>
                    <a:lnTo>
                      <a:pt x="378" y="429"/>
                    </a:lnTo>
                    <a:lnTo>
                      <a:pt x="380" y="412"/>
                    </a:lnTo>
                    <a:lnTo>
                      <a:pt x="367" y="407"/>
                    </a:lnTo>
                    <a:lnTo>
                      <a:pt x="356" y="400"/>
                    </a:lnTo>
                    <a:lnTo>
                      <a:pt x="344" y="410"/>
                    </a:lnTo>
                    <a:lnTo>
                      <a:pt x="327" y="390"/>
                    </a:lnTo>
                    <a:lnTo>
                      <a:pt x="338" y="380"/>
                    </a:lnTo>
                    <a:lnTo>
                      <a:pt x="333" y="367"/>
                    </a:lnTo>
                    <a:lnTo>
                      <a:pt x="330" y="354"/>
                    </a:lnTo>
                    <a:lnTo>
                      <a:pt x="314" y="353"/>
                    </a:lnTo>
                    <a:lnTo>
                      <a:pt x="317" y="326"/>
                    </a:lnTo>
                    <a:lnTo>
                      <a:pt x="333" y="327"/>
                    </a:lnTo>
                    <a:lnTo>
                      <a:pt x="338" y="314"/>
                    </a:lnTo>
                    <a:lnTo>
                      <a:pt x="346" y="303"/>
                    </a:lnTo>
                    <a:lnTo>
                      <a:pt x="334" y="291"/>
                    </a:lnTo>
                    <a:lnTo>
                      <a:pt x="356" y="274"/>
                    </a:lnTo>
                    <a:lnTo>
                      <a:pt x="366" y="286"/>
                    </a:lnTo>
                    <a:lnTo>
                      <a:pt x="378" y="281"/>
                    </a:lnTo>
                    <a:lnTo>
                      <a:pt x="391" y="278"/>
                    </a:lnTo>
                    <a:lnTo>
                      <a:pt x="392" y="263"/>
                    </a:lnTo>
                    <a:lnTo>
                      <a:pt x="420" y="264"/>
                    </a:lnTo>
                    <a:lnTo>
                      <a:pt x="419" y="280"/>
                    </a:lnTo>
                    <a:lnTo>
                      <a:pt x="430" y="285"/>
                    </a:lnTo>
                    <a:lnTo>
                      <a:pt x="441" y="293"/>
                    </a:lnTo>
                    <a:lnTo>
                      <a:pt x="454" y="283"/>
                    </a:lnTo>
                    <a:lnTo>
                      <a:pt x="472" y="303"/>
                    </a:lnTo>
                    <a:lnTo>
                      <a:pt x="459" y="313"/>
                    </a:lnTo>
                    <a:lnTo>
                      <a:pt x="464" y="326"/>
                    </a:lnTo>
                    <a:lnTo>
                      <a:pt x="468" y="338"/>
                    </a:lnTo>
                    <a:lnTo>
                      <a:pt x="483" y="339"/>
                    </a:lnTo>
                    <a:lnTo>
                      <a:pt x="481" y="367"/>
                    </a:lnTo>
                    <a:close/>
                    <a:moveTo>
                      <a:pt x="525" y="189"/>
                    </a:moveTo>
                    <a:lnTo>
                      <a:pt x="508" y="188"/>
                    </a:lnTo>
                    <a:lnTo>
                      <a:pt x="503" y="201"/>
                    </a:lnTo>
                    <a:lnTo>
                      <a:pt x="496" y="212"/>
                    </a:lnTo>
                    <a:lnTo>
                      <a:pt x="506" y="223"/>
                    </a:lnTo>
                    <a:lnTo>
                      <a:pt x="486" y="241"/>
                    </a:lnTo>
                    <a:lnTo>
                      <a:pt x="475" y="230"/>
                    </a:lnTo>
                    <a:lnTo>
                      <a:pt x="463" y="235"/>
                    </a:lnTo>
                    <a:lnTo>
                      <a:pt x="450" y="237"/>
                    </a:lnTo>
                    <a:lnTo>
                      <a:pt x="449" y="254"/>
                    </a:lnTo>
                    <a:lnTo>
                      <a:pt x="421" y="251"/>
                    </a:lnTo>
                    <a:lnTo>
                      <a:pt x="423" y="235"/>
                    </a:lnTo>
                    <a:lnTo>
                      <a:pt x="410" y="230"/>
                    </a:lnTo>
                    <a:lnTo>
                      <a:pt x="399" y="223"/>
                    </a:lnTo>
                    <a:lnTo>
                      <a:pt x="387" y="234"/>
                    </a:lnTo>
                    <a:lnTo>
                      <a:pt x="370" y="212"/>
                    </a:lnTo>
                    <a:lnTo>
                      <a:pt x="381" y="202"/>
                    </a:lnTo>
                    <a:lnTo>
                      <a:pt x="376" y="189"/>
                    </a:lnTo>
                    <a:lnTo>
                      <a:pt x="373" y="177"/>
                    </a:lnTo>
                    <a:lnTo>
                      <a:pt x="358" y="176"/>
                    </a:lnTo>
                    <a:lnTo>
                      <a:pt x="359" y="148"/>
                    </a:lnTo>
                    <a:lnTo>
                      <a:pt x="376" y="149"/>
                    </a:lnTo>
                    <a:lnTo>
                      <a:pt x="381" y="137"/>
                    </a:lnTo>
                    <a:lnTo>
                      <a:pt x="388" y="126"/>
                    </a:lnTo>
                    <a:lnTo>
                      <a:pt x="378" y="114"/>
                    </a:lnTo>
                    <a:lnTo>
                      <a:pt x="399" y="96"/>
                    </a:lnTo>
                    <a:lnTo>
                      <a:pt x="409" y="109"/>
                    </a:lnTo>
                    <a:lnTo>
                      <a:pt x="421" y="104"/>
                    </a:lnTo>
                    <a:lnTo>
                      <a:pt x="434" y="101"/>
                    </a:lnTo>
                    <a:lnTo>
                      <a:pt x="435" y="85"/>
                    </a:lnTo>
                    <a:lnTo>
                      <a:pt x="463" y="87"/>
                    </a:lnTo>
                    <a:lnTo>
                      <a:pt x="462" y="102"/>
                    </a:lnTo>
                    <a:lnTo>
                      <a:pt x="474" y="108"/>
                    </a:lnTo>
                    <a:lnTo>
                      <a:pt x="484" y="115"/>
                    </a:lnTo>
                    <a:lnTo>
                      <a:pt x="497" y="105"/>
                    </a:lnTo>
                    <a:lnTo>
                      <a:pt x="515" y="125"/>
                    </a:lnTo>
                    <a:lnTo>
                      <a:pt x="502" y="135"/>
                    </a:lnTo>
                    <a:lnTo>
                      <a:pt x="508" y="148"/>
                    </a:lnTo>
                    <a:lnTo>
                      <a:pt x="511" y="160"/>
                    </a:lnTo>
                    <a:lnTo>
                      <a:pt x="526" y="163"/>
                    </a:lnTo>
                    <a:lnTo>
                      <a:pt x="525" y="18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143497" y="2150453"/>
              <a:ext cx="657225" cy="619125"/>
              <a:chOff x="2076697" y="-687997"/>
              <a:chExt cx="657225" cy="619125"/>
            </a:xfrm>
            <a:solidFill>
              <a:srgbClr val="00457E"/>
            </a:solidFill>
          </p:grpSpPr>
          <p:sp>
            <p:nvSpPr>
              <p:cNvPr id="99" name="Oval 74"/>
              <p:cNvSpPr>
                <a:spLocks noChangeArrowheads="1"/>
              </p:cNvSpPr>
              <p:nvPr/>
            </p:nvSpPr>
            <p:spPr bwMode="auto">
              <a:xfrm>
                <a:off x="2364034" y="-687997"/>
                <a:ext cx="82550" cy="1016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5"/>
              <p:cNvSpPr>
                <a:spLocks/>
              </p:cNvSpPr>
              <p:nvPr/>
            </p:nvSpPr>
            <p:spPr bwMode="auto">
              <a:xfrm>
                <a:off x="2391022" y="-576872"/>
                <a:ext cx="26988" cy="66675"/>
              </a:xfrm>
              <a:custGeom>
                <a:avLst/>
                <a:gdLst>
                  <a:gd name="T0" fmla="*/ 2 w 11"/>
                  <a:gd name="T1" fmla="*/ 7 h 27"/>
                  <a:gd name="T2" fmla="*/ 6 w 11"/>
                  <a:gd name="T3" fmla="*/ 27 h 27"/>
                  <a:gd name="T4" fmla="*/ 9 w 11"/>
                  <a:gd name="T5" fmla="*/ 7 h 27"/>
                  <a:gd name="T6" fmla="*/ 6 w 11"/>
                  <a:gd name="T7" fmla="*/ 0 h 27"/>
                  <a:gd name="T8" fmla="*/ 2 w 11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2" y="7"/>
                    </a:moveTo>
                    <a:cubicBezTo>
                      <a:pt x="4" y="11"/>
                      <a:pt x="5" y="18"/>
                      <a:pt x="6" y="27"/>
                    </a:cubicBezTo>
                    <a:cubicBezTo>
                      <a:pt x="7" y="18"/>
                      <a:pt x="8" y="11"/>
                      <a:pt x="9" y="7"/>
                    </a:cubicBezTo>
                    <a:cubicBezTo>
                      <a:pt x="11" y="2"/>
                      <a:pt x="9" y="0"/>
                      <a:pt x="6" y="0"/>
                    </a:cubicBezTo>
                    <a:cubicBezTo>
                      <a:pt x="3" y="0"/>
                      <a:pt x="0" y="2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6"/>
              <p:cNvSpPr>
                <a:spLocks/>
              </p:cNvSpPr>
              <p:nvPr/>
            </p:nvSpPr>
            <p:spPr bwMode="auto">
              <a:xfrm>
                <a:off x="2152897" y="-599097"/>
                <a:ext cx="504825" cy="530225"/>
              </a:xfrm>
              <a:custGeom>
                <a:avLst/>
                <a:gdLst>
                  <a:gd name="T0" fmla="*/ 204 w 208"/>
                  <a:gd name="T1" fmla="*/ 0 h 218"/>
                  <a:gd name="T2" fmla="*/ 168 w 208"/>
                  <a:gd name="T3" fmla="*/ 17 h 218"/>
                  <a:gd name="T4" fmla="*/ 118 w 208"/>
                  <a:gd name="T5" fmla="*/ 4 h 218"/>
                  <a:gd name="T6" fmla="*/ 104 w 208"/>
                  <a:gd name="T7" fmla="*/ 45 h 218"/>
                  <a:gd name="T8" fmla="*/ 90 w 208"/>
                  <a:gd name="T9" fmla="*/ 4 h 218"/>
                  <a:gd name="T10" fmla="*/ 40 w 208"/>
                  <a:gd name="T11" fmla="*/ 17 h 218"/>
                  <a:gd name="T12" fmla="*/ 4 w 208"/>
                  <a:gd name="T13" fmla="*/ 0 h 218"/>
                  <a:gd name="T14" fmla="*/ 1 w 208"/>
                  <a:gd name="T15" fmla="*/ 13 h 218"/>
                  <a:gd name="T16" fmla="*/ 60 w 208"/>
                  <a:gd name="T17" fmla="*/ 36 h 218"/>
                  <a:gd name="T18" fmla="*/ 75 w 208"/>
                  <a:gd name="T19" fmla="*/ 41 h 218"/>
                  <a:gd name="T20" fmla="*/ 75 w 208"/>
                  <a:gd name="T21" fmla="*/ 97 h 218"/>
                  <a:gd name="T22" fmla="*/ 89 w 208"/>
                  <a:gd name="T23" fmla="*/ 217 h 218"/>
                  <a:gd name="T24" fmla="*/ 104 w 208"/>
                  <a:gd name="T25" fmla="*/ 218 h 218"/>
                  <a:gd name="T26" fmla="*/ 119 w 208"/>
                  <a:gd name="T27" fmla="*/ 217 h 218"/>
                  <a:gd name="T28" fmla="*/ 133 w 208"/>
                  <a:gd name="T29" fmla="*/ 97 h 218"/>
                  <a:gd name="T30" fmla="*/ 133 w 208"/>
                  <a:gd name="T31" fmla="*/ 41 h 218"/>
                  <a:gd name="T32" fmla="*/ 148 w 208"/>
                  <a:gd name="T33" fmla="*/ 36 h 218"/>
                  <a:gd name="T34" fmla="*/ 207 w 208"/>
                  <a:gd name="T35" fmla="*/ 13 h 218"/>
                  <a:gd name="T36" fmla="*/ 204 w 208"/>
                  <a:gd name="T3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" h="218">
                    <a:moveTo>
                      <a:pt x="204" y="0"/>
                    </a:moveTo>
                    <a:cubicBezTo>
                      <a:pt x="204" y="0"/>
                      <a:pt x="180" y="15"/>
                      <a:pt x="168" y="17"/>
                    </a:cubicBezTo>
                    <a:cubicBezTo>
                      <a:pt x="155" y="18"/>
                      <a:pt x="137" y="4"/>
                      <a:pt x="118" y="4"/>
                    </a:cubicBezTo>
                    <a:cubicBezTo>
                      <a:pt x="118" y="4"/>
                      <a:pt x="109" y="26"/>
                      <a:pt x="104" y="45"/>
                    </a:cubicBezTo>
                    <a:cubicBezTo>
                      <a:pt x="99" y="26"/>
                      <a:pt x="90" y="4"/>
                      <a:pt x="90" y="4"/>
                    </a:cubicBezTo>
                    <a:cubicBezTo>
                      <a:pt x="70" y="4"/>
                      <a:pt x="53" y="18"/>
                      <a:pt x="40" y="17"/>
                    </a:cubicBezTo>
                    <a:cubicBezTo>
                      <a:pt x="27" y="15"/>
                      <a:pt x="4" y="0"/>
                      <a:pt x="4" y="0"/>
                    </a:cubicBezTo>
                    <a:cubicBezTo>
                      <a:pt x="4" y="0"/>
                      <a:pt x="0" y="5"/>
                      <a:pt x="1" y="13"/>
                    </a:cubicBezTo>
                    <a:cubicBezTo>
                      <a:pt x="12" y="24"/>
                      <a:pt x="30" y="37"/>
                      <a:pt x="60" y="36"/>
                    </a:cubicBezTo>
                    <a:cubicBezTo>
                      <a:pt x="65" y="36"/>
                      <a:pt x="74" y="35"/>
                      <a:pt x="75" y="41"/>
                    </a:cubicBezTo>
                    <a:cubicBezTo>
                      <a:pt x="73" y="69"/>
                      <a:pt x="75" y="100"/>
                      <a:pt x="75" y="97"/>
                    </a:cubicBezTo>
                    <a:cubicBezTo>
                      <a:pt x="76" y="133"/>
                      <a:pt x="81" y="176"/>
                      <a:pt x="89" y="217"/>
                    </a:cubicBezTo>
                    <a:cubicBezTo>
                      <a:pt x="93" y="218"/>
                      <a:pt x="98" y="218"/>
                      <a:pt x="104" y="218"/>
                    </a:cubicBezTo>
                    <a:cubicBezTo>
                      <a:pt x="109" y="218"/>
                      <a:pt x="115" y="218"/>
                      <a:pt x="119" y="217"/>
                    </a:cubicBezTo>
                    <a:cubicBezTo>
                      <a:pt x="126" y="176"/>
                      <a:pt x="131" y="133"/>
                      <a:pt x="133" y="97"/>
                    </a:cubicBezTo>
                    <a:cubicBezTo>
                      <a:pt x="133" y="100"/>
                      <a:pt x="135" y="69"/>
                      <a:pt x="133" y="41"/>
                    </a:cubicBezTo>
                    <a:cubicBezTo>
                      <a:pt x="134" y="35"/>
                      <a:pt x="143" y="36"/>
                      <a:pt x="148" y="36"/>
                    </a:cubicBezTo>
                    <a:cubicBezTo>
                      <a:pt x="178" y="37"/>
                      <a:pt x="196" y="24"/>
                      <a:pt x="207" y="13"/>
                    </a:cubicBezTo>
                    <a:cubicBezTo>
                      <a:pt x="208" y="5"/>
                      <a:pt x="204" y="0"/>
                      <a:pt x="2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7"/>
              <p:cNvSpPr>
                <a:spLocks noEditPoints="1"/>
              </p:cNvSpPr>
              <p:nvPr/>
            </p:nvSpPr>
            <p:spPr bwMode="auto">
              <a:xfrm>
                <a:off x="2076697" y="-549885"/>
                <a:ext cx="163513" cy="187325"/>
              </a:xfrm>
              <a:custGeom>
                <a:avLst/>
                <a:gdLst>
                  <a:gd name="T0" fmla="*/ 58 w 67"/>
                  <a:gd name="T1" fmla="*/ 57 h 77"/>
                  <a:gd name="T2" fmla="*/ 33 w 67"/>
                  <a:gd name="T3" fmla="*/ 0 h 77"/>
                  <a:gd name="T4" fmla="*/ 9 w 67"/>
                  <a:gd name="T5" fmla="*/ 57 h 77"/>
                  <a:gd name="T6" fmla="*/ 0 w 67"/>
                  <a:gd name="T7" fmla="*/ 57 h 77"/>
                  <a:gd name="T8" fmla="*/ 33 w 67"/>
                  <a:gd name="T9" fmla="*/ 77 h 77"/>
                  <a:gd name="T10" fmla="*/ 67 w 67"/>
                  <a:gd name="T11" fmla="*/ 57 h 77"/>
                  <a:gd name="T12" fmla="*/ 58 w 67"/>
                  <a:gd name="T13" fmla="*/ 57 h 77"/>
                  <a:gd name="T14" fmla="*/ 16 w 67"/>
                  <a:gd name="T15" fmla="*/ 57 h 77"/>
                  <a:gd name="T16" fmla="*/ 33 w 67"/>
                  <a:gd name="T17" fmla="*/ 15 h 77"/>
                  <a:gd name="T18" fmla="*/ 51 w 67"/>
                  <a:gd name="T19" fmla="*/ 57 h 77"/>
                  <a:gd name="T20" fmla="*/ 33 w 67"/>
                  <a:gd name="T21" fmla="*/ 57 h 77"/>
                  <a:gd name="T22" fmla="*/ 16 w 67"/>
                  <a:gd name="T23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7">
                    <a:moveTo>
                      <a:pt x="58" y="57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68"/>
                      <a:pt x="14" y="77"/>
                      <a:pt x="33" y="77"/>
                    </a:cubicBezTo>
                    <a:cubicBezTo>
                      <a:pt x="53" y="77"/>
                      <a:pt x="66" y="68"/>
                      <a:pt x="67" y="57"/>
                    </a:cubicBezTo>
                    <a:lnTo>
                      <a:pt x="58" y="57"/>
                    </a:lnTo>
                    <a:close/>
                    <a:moveTo>
                      <a:pt x="16" y="57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33" y="57"/>
                      <a:pt x="33" y="57"/>
                      <a:pt x="33" y="57"/>
                    </a:cubicBezTo>
                    <a:lnTo>
                      <a:pt x="1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8"/>
              <p:cNvSpPr>
                <a:spLocks noEditPoints="1"/>
              </p:cNvSpPr>
              <p:nvPr/>
            </p:nvSpPr>
            <p:spPr bwMode="auto">
              <a:xfrm>
                <a:off x="2570409" y="-549885"/>
                <a:ext cx="163513" cy="187325"/>
              </a:xfrm>
              <a:custGeom>
                <a:avLst/>
                <a:gdLst>
                  <a:gd name="T0" fmla="*/ 58 w 67"/>
                  <a:gd name="T1" fmla="*/ 57 h 77"/>
                  <a:gd name="T2" fmla="*/ 34 w 67"/>
                  <a:gd name="T3" fmla="*/ 0 h 77"/>
                  <a:gd name="T4" fmla="*/ 9 w 67"/>
                  <a:gd name="T5" fmla="*/ 57 h 77"/>
                  <a:gd name="T6" fmla="*/ 0 w 67"/>
                  <a:gd name="T7" fmla="*/ 57 h 77"/>
                  <a:gd name="T8" fmla="*/ 34 w 67"/>
                  <a:gd name="T9" fmla="*/ 77 h 77"/>
                  <a:gd name="T10" fmla="*/ 67 w 67"/>
                  <a:gd name="T11" fmla="*/ 57 h 77"/>
                  <a:gd name="T12" fmla="*/ 58 w 67"/>
                  <a:gd name="T13" fmla="*/ 57 h 77"/>
                  <a:gd name="T14" fmla="*/ 16 w 67"/>
                  <a:gd name="T15" fmla="*/ 57 h 77"/>
                  <a:gd name="T16" fmla="*/ 34 w 67"/>
                  <a:gd name="T17" fmla="*/ 15 h 77"/>
                  <a:gd name="T18" fmla="*/ 51 w 67"/>
                  <a:gd name="T19" fmla="*/ 57 h 77"/>
                  <a:gd name="T20" fmla="*/ 34 w 67"/>
                  <a:gd name="T21" fmla="*/ 57 h 77"/>
                  <a:gd name="T22" fmla="*/ 16 w 67"/>
                  <a:gd name="T23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7">
                    <a:moveTo>
                      <a:pt x="58" y="57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1" y="68"/>
                      <a:pt x="14" y="77"/>
                      <a:pt x="34" y="77"/>
                    </a:cubicBezTo>
                    <a:cubicBezTo>
                      <a:pt x="53" y="77"/>
                      <a:pt x="66" y="68"/>
                      <a:pt x="67" y="57"/>
                    </a:cubicBezTo>
                    <a:lnTo>
                      <a:pt x="58" y="57"/>
                    </a:lnTo>
                    <a:close/>
                    <a:moveTo>
                      <a:pt x="16" y="57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34" y="57"/>
                      <a:pt x="34" y="57"/>
                      <a:pt x="34" y="57"/>
                    </a:cubicBezTo>
                    <a:lnTo>
                      <a:pt x="16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543433" y="4727099"/>
              <a:ext cx="596901" cy="552207"/>
              <a:chOff x="2805353" y="5270765"/>
              <a:chExt cx="360363" cy="333378"/>
            </a:xfrm>
            <a:solidFill>
              <a:srgbClr val="00457E"/>
            </a:solidFill>
          </p:grpSpPr>
          <p:sp>
            <p:nvSpPr>
              <p:cNvPr id="106" name="Freeform 15"/>
              <p:cNvSpPr>
                <a:spLocks/>
              </p:cNvSpPr>
              <p:nvPr/>
            </p:nvSpPr>
            <p:spPr bwMode="auto">
              <a:xfrm>
                <a:off x="2810116" y="5504130"/>
                <a:ext cx="63500" cy="100013"/>
              </a:xfrm>
              <a:custGeom>
                <a:avLst/>
                <a:gdLst>
                  <a:gd name="T0" fmla="*/ 0 w 226"/>
                  <a:gd name="T1" fmla="*/ 106 h 348"/>
                  <a:gd name="T2" fmla="*/ 0 w 226"/>
                  <a:gd name="T3" fmla="*/ 316 h 348"/>
                  <a:gd name="T4" fmla="*/ 40 w 226"/>
                  <a:gd name="T5" fmla="*/ 348 h 348"/>
                  <a:gd name="T6" fmla="*/ 187 w 226"/>
                  <a:gd name="T7" fmla="*/ 348 h 348"/>
                  <a:gd name="T8" fmla="*/ 226 w 226"/>
                  <a:gd name="T9" fmla="*/ 316 h 348"/>
                  <a:gd name="T10" fmla="*/ 226 w 226"/>
                  <a:gd name="T11" fmla="*/ 0 h 348"/>
                  <a:gd name="T12" fmla="*/ 137 w 226"/>
                  <a:gd name="T13" fmla="*/ 89 h 348"/>
                  <a:gd name="T14" fmla="*/ 58 w 226"/>
                  <a:gd name="T15" fmla="*/ 122 h 348"/>
                  <a:gd name="T16" fmla="*/ 0 w 226"/>
                  <a:gd name="T17" fmla="*/ 10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348">
                    <a:moveTo>
                      <a:pt x="0" y="106"/>
                    </a:move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34"/>
                      <a:pt x="18" y="348"/>
                      <a:pt x="40" y="348"/>
                    </a:cubicBezTo>
                    <a:cubicBezTo>
                      <a:pt x="187" y="348"/>
                      <a:pt x="187" y="348"/>
                      <a:pt x="187" y="348"/>
                    </a:cubicBezTo>
                    <a:cubicBezTo>
                      <a:pt x="208" y="348"/>
                      <a:pt x="226" y="334"/>
                      <a:pt x="226" y="316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137" y="89"/>
                      <a:pt x="137" y="89"/>
                      <a:pt x="137" y="89"/>
                    </a:cubicBezTo>
                    <a:cubicBezTo>
                      <a:pt x="116" y="110"/>
                      <a:pt x="88" y="122"/>
                      <a:pt x="58" y="122"/>
                    </a:cubicBezTo>
                    <a:cubicBezTo>
                      <a:pt x="37" y="122"/>
                      <a:pt x="18" y="116"/>
                      <a:pt x="0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6"/>
              <p:cNvSpPr>
                <a:spLocks/>
              </p:cNvSpPr>
              <p:nvPr/>
            </p:nvSpPr>
            <p:spPr bwMode="auto">
              <a:xfrm>
                <a:off x="2906954" y="5423165"/>
                <a:ext cx="63500" cy="180975"/>
              </a:xfrm>
              <a:custGeom>
                <a:avLst/>
                <a:gdLst>
                  <a:gd name="T0" fmla="*/ 0 w 226"/>
                  <a:gd name="T1" fmla="*/ 168 h 628"/>
                  <a:gd name="T2" fmla="*/ 0 w 226"/>
                  <a:gd name="T3" fmla="*/ 576 h 628"/>
                  <a:gd name="T4" fmla="*/ 40 w 226"/>
                  <a:gd name="T5" fmla="*/ 628 h 628"/>
                  <a:gd name="T6" fmla="*/ 187 w 226"/>
                  <a:gd name="T7" fmla="*/ 628 h 628"/>
                  <a:gd name="T8" fmla="*/ 226 w 226"/>
                  <a:gd name="T9" fmla="*/ 576 h 628"/>
                  <a:gd name="T10" fmla="*/ 226 w 226"/>
                  <a:gd name="T11" fmla="*/ 57 h 628"/>
                  <a:gd name="T12" fmla="*/ 169 w 226"/>
                  <a:gd name="T13" fmla="*/ 0 h 628"/>
                  <a:gd name="T14" fmla="*/ 0 w 226"/>
                  <a:gd name="T15" fmla="*/ 168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6" h="628">
                    <a:moveTo>
                      <a:pt x="0" y="168"/>
                    </a:moveTo>
                    <a:cubicBezTo>
                      <a:pt x="0" y="576"/>
                      <a:pt x="0" y="576"/>
                      <a:pt x="0" y="576"/>
                    </a:cubicBezTo>
                    <a:cubicBezTo>
                      <a:pt x="0" y="605"/>
                      <a:pt x="18" y="628"/>
                      <a:pt x="40" y="628"/>
                    </a:cubicBezTo>
                    <a:cubicBezTo>
                      <a:pt x="187" y="628"/>
                      <a:pt x="187" y="628"/>
                      <a:pt x="187" y="628"/>
                    </a:cubicBezTo>
                    <a:cubicBezTo>
                      <a:pt x="208" y="628"/>
                      <a:pt x="226" y="605"/>
                      <a:pt x="226" y="576"/>
                    </a:cubicBezTo>
                    <a:cubicBezTo>
                      <a:pt x="226" y="57"/>
                      <a:pt x="226" y="57"/>
                      <a:pt x="226" y="57"/>
                    </a:cubicBezTo>
                    <a:cubicBezTo>
                      <a:pt x="169" y="0"/>
                      <a:pt x="169" y="0"/>
                      <a:pt x="169" y="0"/>
                    </a:cubicBez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7"/>
              <p:cNvSpPr>
                <a:spLocks/>
              </p:cNvSpPr>
              <p:nvPr/>
            </p:nvSpPr>
            <p:spPr bwMode="auto">
              <a:xfrm>
                <a:off x="3003782" y="5415228"/>
                <a:ext cx="63500" cy="188913"/>
              </a:xfrm>
              <a:custGeom>
                <a:avLst/>
                <a:gdLst>
                  <a:gd name="T0" fmla="*/ 0 w 226"/>
                  <a:gd name="T1" fmla="*/ 164 h 656"/>
                  <a:gd name="T2" fmla="*/ 0 w 226"/>
                  <a:gd name="T3" fmla="*/ 619 h 656"/>
                  <a:gd name="T4" fmla="*/ 40 w 226"/>
                  <a:gd name="T5" fmla="*/ 656 h 656"/>
                  <a:gd name="T6" fmla="*/ 186 w 226"/>
                  <a:gd name="T7" fmla="*/ 656 h 656"/>
                  <a:gd name="T8" fmla="*/ 226 w 226"/>
                  <a:gd name="T9" fmla="*/ 619 h 656"/>
                  <a:gd name="T10" fmla="*/ 226 w 226"/>
                  <a:gd name="T11" fmla="*/ 0 h 656"/>
                  <a:gd name="T12" fmla="*/ 94 w 226"/>
                  <a:gd name="T13" fmla="*/ 132 h 656"/>
                  <a:gd name="T14" fmla="*/ 15 w 226"/>
                  <a:gd name="T15" fmla="*/ 165 h 656"/>
                  <a:gd name="T16" fmla="*/ 0 w 226"/>
                  <a:gd name="T17" fmla="*/ 164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656">
                    <a:moveTo>
                      <a:pt x="0" y="164"/>
                    </a:moveTo>
                    <a:cubicBezTo>
                      <a:pt x="0" y="619"/>
                      <a:pt x="0" y="619"/>
                      <a:pt x="0" y="619"/>
                    </a:cubicBezTo>
                    <a:cubicBezTo>
                      <a:pt x="0" y="640"/>
                      <a:pt x="18" y="656"/>
                      <a:pt x="40" y="656"/>
                    </a:cubicBezTo>
                    <a:cubicBezTo>
                      <a:pt x="186" y="656"/>
                      <a:pt x="186" y="656"/>
                      <a:pt x="186" y="656"/>
                    </a:cubicBezTo>
                    <a:cubicBezTo>
                      <a:pt x="208" y="656"/>
                      <a:pt x="226" y="640"/>
                      <a:pt x="226" y="619"/>
                    </a:cubicBezTo>
                    <a:cubicBezTo>
                      <a:pt x="226" y="0"/>
                      <a:pt x="226" y="0"/>
                      <a:pt x="226" y="0"/>
                    </a:cubicBezTo>
                    <a:cubicBezTo>
                      <a:pt x="94" y="132"/>
                      <a:pt x="94" y="132"/>
                      <a:pt x="94" y="132"/>
                    </a:cubicBezTo>
                    <a:cubicBezTo>
                      <a:pt x="73" y="153"/>
                      <a:pt x="44" y="165"/>
                      <a:pt x="15" y="165"/>
                    </a:cubicBezTo>
                    <a:cubicBezTo>
                      <a:pt x="10" y="165"/>
                      <a:pt x="5" y="165"/>
                      <a:pt x="0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8"/>
              <p:cNvSpPr>
                <a:spLocks/>
              </p:cNvSpPr>
              <p:nvPr/>
            </p:nvSpPr>
            <p:spPr bwMode="auto">
              <a:xfrm>
                <a:off x="3100615" y="5361254"/>
                <a:ext cx="63500" cy="242888"/>
              </a:xfrm>
              <a:custGeom>
                <a:avLst/>
                <a:gdLst>
                  <a:gd name="T0" fmla="*/ 78 w 226"/>
                  <a:gd name="T1" fmla="*/ 0 h 846"/>
                  <a:gd name="T2" fmla="*/ 0 w 226"/>
                  <a:gd name="T3" fmla="*/ 78 h 846"/>
                  <a:gd name="T4" fmla="*/ 0 w 226"/>
                  <a:gd name="T5" fmla="*/ 807 h 846"/>
                  <a:gd name="T6" fmla="*/ 40 w 226"/>
                  <a:gd name="T7" fmla="*/ 846 h 846"/>
                  <a:gd name="T8" fmla="*/ 186 w 226"/>
                  <a:gd name="T9" fmla="*/ 846 h 846"/>
                  <a:gd name="T10" fmla="*/ 226 w 226"/>
                  <a:gd name="T11" fmla="*/ 807 h 846"/>
                  <a:gd name="T12" fmla="*/ 226 w 226"/>
                  <a:gd name="T13" fmla="*/ 56 h 846"/>
                  <a:gd name="T14" fmla="*/ 173 w 226"/>
                  <a:gd name="T15" fmla="*/ 71 h 846"/>
                  <a:gd name="T16" fmla="*/ 78 w 226"/>
                  <a:gd name="T17" fmla="*/ 0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6" h="846">
                    <a:moveTo>
                      <a:pt x="78" y="0"/>
                    </a:moveTo>
                    <a:cubicBezTo>
                      <a:pt x="0" y="78"/>
                      <a:pt x="0" y="78"/>
                      <a:pt x="0" y="78"/>
                    </a:cubicBezTo>
                    <a:cubicBezTo>
                      <a:pt x="0" y="807"/>
                      <a:pt x="0" y="807"/>
                      <a:pt x="0" y="807"/>
                    </a:cubicBezTo>
                    <a:cubicBezTo>
                      <a:pt x="0" y="829"/>
                      <a:pt x="18" y="846"/>
                      <a:pt x="40" y="846"/>
                    </a:cubicBezTo>
                    <a:cubicBezTo>
                      <a:pt x="186" y="846"/>
                      <a:pt x="186" y="846"/>
                      <a:pt x="186" y="846"/>
                    </a:cubicBezTo>
                    <a:cubicBezTo>
                      <a:pt x="208" y="846"/>
                      <a:pt x="226" y="829"/>
                      <a:pt x="226" y="807"/>
                    </a:cubicBezTo>
                    <a:cubicBezTo>
                      <a:pt x="226" y="56"/>
                      <a:pt x="226" y="56"/>
                      <a:pt x="226" y="56"/>
                    </a:cubicBezTo>
                    <a:cubicBezTo>
                      <a:pt x="210" y="65"/>
                      <a:pt x="193" y="71"/>
                      <a:pt x="173" y="71"/>
                    </a:cubicBezTo>
                    <a:cubicBezTo>
                      <a:pt x="129" y="71"/>
                      <a:pt x="91" y="41"/>
                      <a:pt x="7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9"/>
              <p:cNvSpPr>
                <a:spLocks/>
              </p:cNvSpPr>
              <p:nvPr/>
            </p:nvSpPr>
            <p:spPr bwMode="auto">
              <a:xfrm>
                <a:off x="2805353" y="5270765"/>
                <a:ext cx="360363" cy="254000"/>
              </a:xfrm>
              <a:custGeom>
                <a:avLst/>
                <a:gdLst>
                  <a:gd name="T0" fmla="*/ 73 w 1256"/>
                  <a:gd name="T1" fmla="*/ 890 h 890"/>
                  <a:gd name="T2" fmla="*/ 119 w 1256"/>
                  <a:gd name="T3" fmla="*/ 871 h 890"/>
                  <a:gd name="T4" fmla="*/ 522 w 1256"/>
                  <a:gd name="T5" fmla="*/ 469 h 890"/>
                  <a:gd name="T6" fmla="*/ 659 w 1256"/>
                  <a:gd name="T7" fmla="*/ 606 h 890"/>
                  <a:gd name="T8" fmla="*/ 706 w 1256"/>
                  <a:gd name="T9" fmla="*/ 626 h 890"/>
                  <a:gd name="T10" fmla="*/ 752 w 1256"/>
                  <a:gd name="T11" fmla="*/ 606 h 890"/>
                  <a:gd name="T12" fmla="*/ 1150 w 1256"/>
                  <a:gd name="T13" fmla="*/ 209 h 890"/>
                  <a:gd name="T14" fmla="*/ 1150 w 1256"/>
                  <a:gd name="T15" fmla="*/ 288 h 890"/>
                  <a:gd name="T16" fmla="*/ 1202 w 1256"/>
                  <a:gd name="T17" fmla="*/ 341 h 890"/>
                  <a:gd name="T18" fmla="*/ 1255 w 1256"/>
                  <a:gd name="T19" fmla="*/ 288 h 890"/>
                  <a:gd name="T20" fmla="*/ 1255 w 1256"/>
                  <a:gd name="T21" fmla="*/ 85 h 890"/>
                  <a:gd name="T22" fmla="*/ 1255 w 1256"/>
                  <a:gd name="T23" fmla="*/ 64 h 890"/>
                  <a:gd name="T24" fmla="*/ 1255 w 1256"/>
                  <a:gd name="T25" fmla="*/ 53 h 890"/>
                  <a:gd name="T26" fmla="*/ 1202 w 1256"/>
                  <a:gd name="T27" fmla="*/ 0 h 890"/>
                  <a:gd name="T28" fmla="*/ 963 w 1256"/>
                  <a:gd name="T29" fmla="*/ 0 h 890"/>
                  <a:gd name="T30" fmla="*/ 910 w 1256"/>
                  <a:gd name="T31" fmla="*/ 53 h 890"/>
                  <a:gd name="T32" fmla="*/ 963 w 1256"/>
                  <a:gd name="T33" fmla="*/ 106 h 890"/>
                  <a:gd name="T34" fmla="*/ 1065 w 1256"/>
                  <a:gd name="T35" fmla="*/ 106 h 890"/>
                  <a:gd name="T36" fmla="*/ 705 w 1256"/>
                  <a:gd name="T37" fmla="*/ 466 h 890"/>
                  <a:gd name="T38" fmla="*/ 568 w 1256"/>
                  <a:gd name="T39" fmla="*/ 329 h 890"/>
                  <a:gd name="T40" fmla="*/ 522 w 1256"/>
                  <a:gd name="T41" fmla="*/ 309 h 890"/>
                  <a:gd name="T42" fmla="*/ 475 w 1256"/>
                  <a:gd name="T43" fmla="*/ 329 h 890"/>
                  <a:gd name="T44" fmla="*/ 26 w 1256"/>
                  <a:gd name="T45" fmla="*/ 777 h 890"/>
                  <a:gd name="T46" fmla="*/ 26 w 1256"/>
                  <a:gd name="T47" fmla="*/ 871 h 890"/>
                  <a:gd name="T48" fmla="*/ 73 w 1256"/>
                  <a:gd name="T49" fmla="*/ 89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6" h="890">
                    <a:moveTo>
                      <a:pt x="73" y="890"/>
                    </a:moveTo>
                    <a:cubicBezTo>
                      <a:pt x="90" y="890"/>
                      <a:pt x="107" y="884"/>
                      <a:pt x="119" y="871"/>
                    </a:cubicBezTo>
                    <a:cubicBezTo>
                      <a:pt x="522" y="469"/>
                      <a:pt x="522" y="469"/>
                      <a:pt x="522" y="469"/>
                    </a:cubicBezTo>
                    <a:cubicBezTo>
                      <a:pt x="659" y="606"/>
                      <a:pt x="659" y="606"/>
                      <a:pt x="659" y="606"/>
                    </a:cubicBezTo>
                    <a:cubicBezTo>
                      <a:pt x="671" y="619"/>
                      <a:pt x="688" y="626"/>
                      <a:pt x="706" y="626"/>
                    </a:cubicBezTo>
                    <a:cubicBezTo>
                      <a:pt x="723" y="626"/>
                      <a:pt x="740" y="619"/>
                      <a:pt x="752" y="606"/>
                    </a:cubicBezTo>
                    <a:cubicBezTo>
                      <a:pt x="1150" y="209"/>
                      <a:pt x="1150" y="209"/>
                      <a:pt x="1150" y="209"/>
                    </a:cubicBezTo>
                    <a:cubicBezTo>
                      <a:pt x="1150" y="288"/>
                      <a:pt x="1150" y="288"/>
                      <a:pt x="1150" y="288"/>
                    </a:cubicBezTo>
                    <a:cubicBezTo>
                      <a:pt x="1150" y="317"/>
                      <a:pt x="1173" y="341"/>
                      <a:pt x="1202" y="341"/>
                    </a:cubicBezTo>
                    <a:cubicBezTo>
                      <a:pt x="1232" y="341"/>
                      <a:pt x="1255" y="317"/>
                      <a:pt x="1255" y="288"/>
                    </a:cubicBezTo>
                    <a:cubicBezTo>
                      <a:pt x="1255" y="85"/>
                      <a:pt x="1255" y="85"/>
                      <a:pt x="1255" y="85"/>
                    </a:cubicBezTo>
                    <a:cubicBezTo>
                      <a:pt x="1256" y="78"/>
                      <a:pt x="1256" y="71"/>
                      <a:pt x="1255" y="64"/>
                    </a:cubicBezTo>
                    <a:cubicBezTo>
                      <a:pt x="1255" y="53"/>
                      <a:pt x="1255" y="53"/>
                      <a:pt x="1255" y="53"/>
                    </a:cubicBezTo>
                    <a:cubicBezTo>
                      <a:pt x="1255" y="24"/>
                      <a:pt x="1232" y="0"/>
                      <a:pt x="1202" y="0"/>
                    </a:cubicBezTo>
                    <a:cubicBezTo>
                      <a:pt x="963" y="0"/>
                      <a:pt x="963" y="0"/>
                      <a:pt x="963" y="0"/>
                    </a:cubicBezTo>
                    <a:cubicBezTo>
                      <a:pt x="934" y="0"/>
                      <a:pt x="910" y="24"/>
                      <a:pt x="910" y="53"/>
                    </a:cubicBezTo>
                    <a:cubicBezTo>
                      <a:pt x="910" y="82"/>
                      <a:pt x="934" y="106"/>
                      <a:pt x="963" y="106"/>
                    </a:cubicBezTo>
                    <a:cubicBezTo>
                      <a:pt x="1065" y="106"/>
                      <a:pt x="1065" y="106"/>
                      <a:pt x="1065" y="106"/>
                    </a:cubicBezTo>
                    <a:cubicBezTo>
                      <a:pt x="705" y="466"/>
                      <a:pt x="705" y="466"/>
                      <a:pt x="705" y="466"/>
                    </a:cubicBezTo>
                    <a:cubicBezTo>
                      <a:pt x="568" y="329"/>
                      <a:pt x="568" y="329"/>
                      <a:pt x="568" y="329"/>
                    </a:cubicBezTo>
                    <a:cubicBezTo>
                      <a:pt x="555" y="316"/>
                      <a:pt x="538" y="309"/>
                      <a:pt x="522" y="309"/>
                    </a:cubicBezTo>
                    <a:cubicBezTo>
                      <a:pt x="505" y="309"/>
                      <a:pt x="488" y="316"/>
                      <a:pt x="475" y="329"/>
                    </a:cubicBezTo>
                    <a:cubicBezTo>
                      <a:pt x="26" y="777"/>
                      <a:pt x="26" y="777"/>
                      <a:pt x="26" y="777"/>
                    </a:cubicBezTo>
                    <a:cubicBezTo>
                      <a:pt x="0" y="803"/>
                      <a:pt x="0" y="845"/>
                      <a:pt x="26" y="871"/>
                    </a:cubicBezTo>
                    <a:cubicBezTo>
                      <a:pt x="39" y="884"/>
                      <a:pt x="56" y="890"/>
                      <a:pt x="73" y="8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5761612" y="3924677"/>
              <a:ext cx="682626" cy="592138"/>
              <a:chOff x="7188076" y="3017592"/>
              <a:chExt cx="682626" cy="592138"/>
            </a:xfrm>
            <a:solidFill>
              <a:srgbClr val="00457E"/>
            </a:solidFill>
          </p:grpSpPr>
          <p:sp>
            <p:nvSpPr>
              <p:cNvPr id="112" name="Oval 53"/>
              <p:cNvSpPr>
                <a:spLocks noChangeArrowheads="1"/>
              </p:cNvSpPr>
              <p:nvPr/>
            </p:nvSpPr>
            <p:spPr bwMode="auto">
              <a:xfrm>
                <a:off x="7761164" y="3131892"/>
                <a:ext cx="57150" cy="698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Oval 54"/>
              <p:cNvSpPr>
                <a:spLocks noChangeArrowheads="1"/>
              </p:cNvSpPr>
              <p:nvPr/>
            </p:nvSpPr>
            <p:spPr bwMode="auto">
              <a:xfrm>
                <a:off x="7242051" y="3131892"/>
                <a:ext cx="55563" cy="698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55"/>
              <p:cNvSpPr>
                <a:spLocks/>
              </p:cNvSpPr>
              <p:nvPr/>
            </p:nvSpPr>
            <p:spPr bwMode="auto">
              <a:xfrm>
                <a:off x="7188076" y="3200155"/>
                <a:ext cx="125413" cy="352425"/>
              </a:xfrm>
              <a:custGeom>
                <a:avLst/>
                <a:gdLst>
                  <a:gd name="T0" fmla="*/ 52 w 52"/>
                  <a:gd name="T1" fmla="*/ 80 h 145"/>
                  <a:gd name="T2" fmla="*/ 43 w 52"/>
                  <a:gd name="T3" fmla="*/ 77 h 145"/>
                  <a:gd name="T4" fmla="*/ 40 w 52"/>
                  <a:gd name="T5" fmla="*/ 73 h 145"/>
                  <a:gd name="T6" fmla="*/ 44 w 52"/>
                  <a:gd name="T7" fmla="*/ 0 h 145"/>
                  <a:gd name="T8" fmla="*/ 43 w 52"/>
                  <a:gd name="T9" fmla="*/ 0 h 145"/>
                  <a:gd name="T10" fmla="*/ 34 w 52"/>
                  <a:gd name="T11" fmla="*/ 17 h 145"/>
                  <a:gd name="T12" fmla="*/ 24 w 52"/>
                  <a:gd name="T13" fmla="*/ 0 h 145"/>
                  <a:gd name="T14" fmla="*/ 5 w 52"/>
                  <a:gd name="T15" fmla="*/ 74 h 145"/>
                  <a:gd name="T16" fmla="*/ 13 w 52"/>
                  <a:gd name="T17" fmla="*/ 76 h 145"/>
                  <a:gd name="T18" fmla="*/ 14 w 52"/>
                  <a:gd name="T19" fmla="*/ 62 h 145"/>
                  <a:gd name="T20" fmla="*/ 24 w 52"/>
                  <a:gd name="T21" fmla="*/ 143 h 145"/>
                  <a:gd name="T22" fmla="*/ 44 w 52"/>
                  <a:gd name="T23" fmla="*/ 143 h 145"/>
                  <a:gd name="T24" fmla="*/ 52 w 52"/>
                  <a:gd name="T25" fmla="*/ 81 h 145"/>
                  <a:gd name="T26" fmla="*/ 52 w 52"/>
                  <a:gd name="T27" fmla="*/ 8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145">
                    <a:moveTo>
                      <a:pt x="52" y="80"/>
                    </a:moveTo>
                    <a:cubicBezTo>
                      <a:pt x="50" y="79"/>
                      <a:pt x="47" y="79"/>
                      <a:pt x="43" y="77"/>
                    </a:cubicBezTo>
                    <a:cubicBezTo>
                      <a:pt x="42" y="76"/>
                      <a:pt x="41" y="74"/>
                      <a:pt x="40" y="73"/>
                    </a:cubicBezTo>
                    <a:cubicBezTo>
                      <a:pt x="37" y="40"/>
                      <a:pt x="38" y="16"/>
                      <a:pt x="4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37" y="4"/>
                      <a:pt x="34" y="17"/>
                    </a:cubicBezTo>
                    <a:cubicBezTo>
                      <a:pt x="31" y="4"/>
                      <a:pt x="24" y="0"/>
                      <a:pt x="24" y="0"/>
                    </a:cubicBezTo>
                    <a:cubicBezTo>
                      <a:pt x="10" y="0"/>
                      <a:pt x="0" y="20"/>
                      <a:pt x="5" y="74"/>
                    </a:cubicBezTo>
                    <a:cubicBezTo>
                      <a:pt x="9" y="76"/>
                      <a:pt x="13" y="76"/>
                      <a:pt x="13" y="76"/>
                    </a:cubicBezTo>
                    <a:cubicBezTo>
                      <a:pt x="13" y="71"/>
                      <a:pt x="14" y="67"/>
                      <a:pt x="14" y="62"/>
                    </a:cubicBezTo>
                    <a:cubicBezTo>
                      <a:pt x="15" y="87"/>
                      <a:pt x="18" y="115"/>
                      <a:pt x="24" y="143"/>
                    </a:cubicBezTo>
                    <a:cubicBezTo>
                      <a:pt x="29" y="145"/>
                      <a:pt x="39" y="145"/>
                      <a:pt x="44" y="143"/>
                    </a:cubicBezTo>
                    <a:cubicBezTo>
                      <a:pt x="48" y="122"/>
                      <a:pt x="51" y="101"/>
                      <a:pt x="52" y="81"/>
                    </a:cubicBezTo>
                    <a:cubicBezTo>
                      <a:pt x="52" y="81"/>
                      <a:pt x="52" y="80"/>
                      <a:pt x="52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56"/>
              <p:cNvSpPr>
                <a:spLocks/>
              </p:cNvSpPr>
              <p:nvPr/>
            </p:nvSpPr>
            <p:spPr bwMode="auto">
              <a:xfrm>
                <a:off x="7745289" y="3200155"/>
                <a:ext cx="125413" cy="352425"/>
              </a:xfrm>
              <a:custGeom>
                <a:avLst/>
                <a:gdLst>
                  <a:gd name="T0" fmla="*/ 28 w 52"/>
                  <a:gd name="T1" fmla="*/ 0 h 145"/>
                  <a:gd name="T2" fmla="*/ 18 w 52"/>
                  <a:gd name="T3" fmla="*/ 17 h 145"/>
                  <a:gd name="T4" fmla="*/ 9 w 52"/>
                  <a:gd name="T5" fmla="*/ 0 h 145"/>
                  <a:gd name="T6" fmla="*/ 9 w 52"/>
                  <a:gd name="T7" fmla="*/ 0 h 145"/>
                  <a:gd name="T8" fmla="*/ 12 w 52"/>
                  <a:gd name="T9" fmla="*/ 73 h 145"/>
                  <a:gd name="T10" fmla="*/ 9 w 52"/>
                  <a:gd name="T11" fmla="*/ 77 h 145"/>
                  <a:gd name="T12" fmla="*/ 0 w 52"/>
                  <a:gd name="T13" fmla="*/ 80 h 145"/>
                  <a:gd name="T14" fmla="*/ 0 w 52"/>
                  <a:gd name="T15" fmla="*/ 81 h 145"/>
                  <a:gd name="T16" fmla="*/ 8 w 52"/>
                  <a:gd name="T17" fmla="*/ 143 h 145"/>
                  <a:gd name="T18" fmla="*/ 28 w 52"/>
                  <a:gd name="T19" fmla="*/ 143 h 145"/>
                  <a:gd name="T20" fmla="*/ 38 w 52"/>
                  <a:gd name="T21" fmla="*/ 62 h 145"/>
                  <a:gd name="T22" fmla="*/ 39 w 52"/>
                  <a:gd name="T23" fmla="*/ 76 h 145"/>
                  <a:gd name="T24" fmla="*/ 47 w 52"/>
                  <a:gd name="T25" fmla="*/ 74 h 145"/>
                  <a:gd name="T26" fmla="*/ 28 w 52"/>
                  <a:gd name="T2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145">
                    <a:moveTo>
                      <a:pt x="28" y="0"/>
                    </a:moveTo>
                    <a:cubicBezTo>
                      <a:pt x="28" y="0"/>
                      <a:pt x="22" y="4"/>
                      <a:pt x="18" y="17"/>
                    </a:cubicBezTo>
                    <a:cubicBezTo>
                      <a:pt x="15" y="4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16"/>
                      <a:pt x="15" y="40"/>
                      <a:pt x="12" y="73"/>
                    </a:cubicBezTo>
                    <a:cubicBezTo>
                      <a:pt x="11" y="74"/>
                      <a:pt x="10" y="76"/>
                      <a:pt x="9" y="77"/>
                    </a:cubicBezTo>
                    <a:cubicBezTo>
                      <a:pt x="5" y="79"/>
                      <a:pt x="2" y="79"/>
                      <a:pt x="0" y="80"/>
                    </a:cubicBezTo>
                    <a:cubicBezTo>
                      <a:pt x="0" y="80"/>
                      <a:pt x="0" y="81"/>
                      <a:pt x="0" y="81"/>
                    </a:cubicBezTo>
                    <a:cubicBezTo>
                      <a:pt x="1" y="101"/>
                      <a:pt x="4" y="122"/>
                      <a:pt x="8" y="143"/>
                    </a:cubicBezTo>
                    <a:cubicBezTo>
                      <a:pt x="13" y="145"/>
                      <a:pt x="23" y="145"/>
                      <a:pt x="28" y="143"/>
                    </a:cubicBezTo>
                    <a:cubicBezTo>
                      <a:pt x="34" y="115"/>
                      <a:pt x="37" y="87"/>
                      <a:pt x="38" y="62"/>
                    </a:cubicBezTo>
                    <a:cubicBezTo>
                      <a:pt x="38" y="67"/>
                      <a:pt x="39" y="71"/>
                      <a:pt x="39" y="76"/>
                    </a:cubicBezTo>
                    <a:cubicBezTo>
                      <a:pt x="39" y="76"/>
                      <a:pt x="43" y="76"/>
                      <a:pt x="47" y="74"/>
                    </a:cubicBezTo>
                    <a:cubicBezTo>
                      <a:pt x="52" y="20"/>
                      <a:pt x="42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Oval 57"/>
              <p:cNvSpPr>
                <a:spLocks noChangeArrowheads="1"/>
              </p:cNvSpPr>
              <p:nvPr/>
            </p:nvSpPr>
            <p:spPr bwMode="auto">
              <a:xfrm>
                <a:off x="7348414" y="3073155"/>
                <a:ext cx="68263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Oval 58"/>
              <p:cNvSpPr>
                <a:spLocks noChangeArrowheads="1"/>
              </p:cNvSpPr>
              <p:nvPr/>
            </p:nvSpPr>
            <p:spPr bwMode="auto">
              <a:xfrm>
                <a:off x="7640514" y="3073155"/>
                <a:ext cx="68263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59"/>
              <p:cNvSpPr>
                <a:spLocks/>
              </p:cNvSpPr>
              <p:nvPr/>
            </p:nvSpPr>
            <p:spPr bwMode="auto">
              <a:xfrm>
                <a:off x="7619876" y="3155705"/>
                <a:ext cx="155575" cy="428625"/>
              </a:xfrm>
              <a:custGeom>
                <a:avLst/>
                <a:gdLst>
                  <a:gd name="T0" fmla="*/ 34 w 64"/>
                  <a:gd name="T1" fmla="*/ 0 h 176"/>
                  <a:gd name="T2" fmla="*/ 23 w 64"/>
                  <a:gd name="T3" fmla="*/ 21 h 176"/>
                  <a:gd name="T4" fmla="*/ 11 w 64"/>
                  <a:gd name="T5" fmla="*/ 0 h 176"/>
                  <a:gd name="T6" fmla="*/ 4 w 64"/>
                  <a:gd name="T7" fmla="*/ 1 h 176"/>
                  <a:gd name="T8" fmla="*/ 8 w 64"/>
                  <a:gd name="T9" fmla="*/ 87 h 176"/>
                  <a:gd name="T10" fmla="*/ 5 w 64"/>
                  <a:gd name="T11" fmla="*/ 92 h 176"/>
                  <a:gd name="T12" fmla="*/ 0 w 64"/>
                  <a:gd name="T13" fmla="*/ 94 h 176"/>
                  <a:gd name="T14" fmla="*/ 10 w 64"/>
                  <a:gd name="T15" fmla="*/ 174 h 176"/>
                  <a:gd name="T16" fmla="*/ 35 w 64"/>
                  <a:gd name="T17" fmla="*/ 174 h 176"/>
                  <a:gd name="T18" fmla="*/ 47 w 64"/>
                  <a:gd name="T19" fmla="*/ 76 h 176"/>
                  <a:gd name="T20" fmla="*/ 47 w 64"/>
                  <a:gd name="T21" fmla="*/ 93 h 176"/>
                  <a:gd name="T22" fmla="*/ 57 w 64"/>
                  <a:gd name="T23" fmla="*/ 90 h 176"/>
                  <a:gd name="T24" fmla="*/ 34 w 64"/>
                  <a:gd name="T2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176">
                    <a:moveTo>
                      <a:pt x="34" y="0"/>
                    </a:moveTo>
                    <a:cubicBezTo>
                      <a:pt x="34" y="0"/>
                      <a:pt x="27" y="5"/>
                      <a:pt x="23" y="21"/>
                    </a:cubicBezTo>
                    <a:cubicBezTo>
                      <a:pt x="19" y="5"/>
                      <a:pt x="11" y="0"/>
                      <a:pt x="11" y="0"/>
                    </a:cubicBezTo>
                    <a:cubicBezTo>
                      <a:pt x="9" y="0"/>
                      <a:pt x="6" y="0"/>
                      <a:pt x="4" y="1"/>
                    </a:cubicBezTo>
                    <a:cubicBezTo>
                      <a:pt x="11" y="20"/>
                      <a:pt x="12" y="49"/>
                      <a:pt x="8" y="87"/>
                    </a:cubicBezTo>
                    <a:cubicBezTo>
                      <a:pt x="8" y="89"/>
                      <a:pt x="7" y="91"/>
                      <a:pt x="5" y="92"/>
                    </a:cubicBezTo>
                    <a:cubicBezTo>
                      <a:pt x="3" y="93"/>
                      <a:pt x="1" y="93"/>
                      <a:pt x="0" y="94"/>
                    </a:cubicBezTo>
                    <a:cubicBezTo>
                      <a:pt x="2" y="119"/>
                      <a:pt x="5" y="147"/>
                      <a:pt x="10" y="174"/>
                    </a:cubicBezTo>
                    <a:cubicBezTo>
                      <a:pt x="17" y="176"/>
                      <a:pt x="29" y="176"/>
                      <a:pt x="35" y="174"/>
                    </a:cubicBezTo>
                    <a:cubicBezTo>
                      <a:pt x="41" y="140"/>
                      <a:pt x="45" y="105"/>
                      <a:pt x="47" y="76"/>
                    </a:cubicBezTo>
                    <a:cubicBezTo>
                      <a:pt x="47" y="81"/>
                      <a:pt x="47" y="86"/>
                      <a:pt x="47" y="93"/>
                    </a:cubicBezTo>
                    <a:cubicBezTo>
                      <a:pt x="47" y="93"/>
                      <a:pt x="52" y="93"/>
                      <a:pt x="57" y="90"/>
                    </a:cubicBezTo>
                    <a:cubicBezTo>
                      <a:pt x="64" y="24"/>
                      <a:pt x="52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60"/>
              <p:cNvSpPr>
                <a:spLocks/>
              </p:cNvSpPr>
              <p:nvPr/>
            </p:nvSpPr>
            <p:spPr bwMode="auto">
              <a:xfrm>
                <a:off x="7284914" y="3155705"/>
                <a:ext cx="155575" cy="428625"/>
              </a:xfrm>
              <a:custGeom>
                <a:avLst/>
                <a:gdLst>
                  <a:gd name="T0" fmla="*/ 58 w 64"/>
                  <a:gd name="T1" fmla="*/ 92 h 176"/>
                  <a:gd name="T2" fmla="*/ 55 w 64"/>
                  <a:gd name="T3" fmla="*/ 87 h 176"/>
                  <a:gd name="T4" fmla="*/ 59 w 64"/>
                  <a:gd name="T5" fmla="*/ 1 h 176"/>
                  <a:gd name="T6" fmla="*/ 52 w 64"/>
                  <a:gd name="T7" fmla="*/ 0 h 176"/>
                  <a:gd name="T8" fmla="*/ 40 w 64"/>
                  <a:gd name="T9" fmla="*/ 21 h 176"/>
                  <a:gd name="T10" fmla="*/ 29 w 64"/>
                  <a:gd name="T11" fmla="*/ 0 h 176"/>
                  <a:gd name="T12" fmla="*/ 6 w 64"/>
                  <a:gd name="T13" fmla="*/ 90 h 176"/>
                  <a:gd name="T14" fmla="*/ 16 w 64"/>
                  <a:gd name="T15" fmla="*/ 93 h 176"/>
                  <a:gd name="T16" fmla="*/ 16 w 64"/>
                  <a:gd name="T17" fmla="*/ 76 h 176"/>
                  <a:gd name="T18" fmla="*/ 28 w 64"/>
                  <a:gd name="T19" fmla="*/ 174 h 176"/>
                  <a:gd name="T20" fmla="*/ 53 w 64"/>
                  <a:gd name="T21" fmla="*/ 174 h 176"/>
                  <a:gd name="T22" fmla="*/ 64 w 64"/>
                  <a:gd name="T23" fmla="*/ 94 h 176"/>
                  <a:gd name="T24" fmla="*/ 58 w 64"/>
                  <a:gd name="T25" fmla="*/ 9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176">
                    <a:moveTo>
                      <a:pt x="58" y="92"/>
                    </a:moveTo>
                    <a:cubicBezTo>
                      <a:pt x="56" y="91"/>
                      <a:pt x="55" y="89"/>
                      <a:pt x="55" y="87"/>
                    </a:cubicBezTo>
                    <a:cubicBezTo>
                      <a:pt x="51" y="49"/>
                      <a:pt x="52" y="20"/>
                      <a:pt x="59" y="1"/>
                    </a:cubicBezTo>
                    <a:cubicBezTo>
                      <a:pt x="57" y="0"/>
                      <a:pt x="54" y="0"/>
                      <a:pt x="52" y="0"/>
                    </a:cubicBezTo>
                    <a:cubicBezTo>
                      <a:pt x="52" y="0"/>
                      <a:pt x="44" y="5"/>
                      <a:pt x="40" y="21"/>
                    </a:cubicBezTo>
                    <a:cubicBezTo>
                      <a:pt x="37" y="5"/>
                      <a:pt x="29" y="0"/>
                      <a:pt x="29" y="0"/>
                    </a:cubicBezTo>
                    <a:cubicBezTo>
                      <a:pt x="11" y="0"/>
                      <a:pt x="0" y="24"/>
                      <a:pt x="6" y="90"/>
                    </a:cubicBezTo>
                    <a:cubicBezTo>
                      <a:pt x="11" y="93"/>
                      <a:pt x="16" y="93"/>
                      <a:pt x="16" y="93"/>
                    </a:cubicBezTo>
                    <a:cubicBezTo>
                      <a:pt x="16" y="86"/>
                      <a:pt x="16" y="81"/>
                      <a:pt x="16" y="76"/>
                    </a:cubicBezTo>
                    <a:cubicBezTo>
                      <a:pt x="18" y="105"/>
                      <a:pt x="22" y="140"/>
                      <a:pt x="28" y="174"/>
                    </a:cubicBezTo>
                    <a:cubicBezTo>
                      <a:pt x="35" y="176"/>
                      <a:pt x="46" y="176"/>
                      <a:pt x="53" y="174"/>
                    </a:cubicBezTo>
                    <a:cubicBezTo>
                      <a:pt x="58" y="147"/>
                      <a:pt x="62" y="119"/>
                      <a:pt x="64" y="94"/>
                    </a:cubicBezTo>
                    <a:cubicBezTo>
                      <a:pt x="62" y="93"/>
                      <a:pt x="60" y="93"/>
                      <a:pt x="58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61"/>
              <p:cNvSpPr>
                <a:spLocks noEditPoints="1"/>
              </p:cNvSpPr>
              <p:nvPr/>
            </p:nvSpPr>
            <p:spPr bwMode="auto">
              <a:xfrm>
                <a:off x="7413501" y="3017592"/>
                <a:ext cx="231775" cy="592138"/>
              </a:xfrm>
              <a:custGeom>
                <a:avLst/>
                <a:gdLst>
                  <a:gd name="T0" fmla="*/ 31 w 95"/>
                  <a:gd name="T1" fmla="*/ 16 h 244"/>
                  <a:gd name="T2" fmla="*/ 47 w 95"/>
                  <a:gd name="T3" fmla="*/ 0 h 244"/>
                  <a:gd name="T4" fmla="*/ 64 w 95"/>
                  <a:gd name="T5" fmla="*/ 16 h 244"/>
                  <a:gd name="T6" fmla="*/ 47 w 95"/>
                  <a:gd name="T7" fmla="*/ 40 h 244"/>
                  <a:gd name="T8" fmla="*/ 31 w 95"/>
                  <a:gd name="T9" fmla="*/ 16 h 244"/>
                  <a:gd name="T10" fmla="*/ 44 w 95"/>
                  <a:gd name="T11" fmla="*/ 50 h 244"/>
                  <a:gd name="T12" fmla="*/ 48 w 95"/>
                  <a:gd name="T13" fmla="*/ 72 h 244"/>
                  <a:gd name="T14" fmla="*/ 51 w 95"/>
                  <a:gd name="T15" fmla="*/ 50 h 244"/>
                  <a:gd name="T16" fmla="*/ 48 w 95"/>
                  <a:gd name="T17" fmla="*/ 43 h 244"/>
                  <a:gd name="T18" fmla="*/ 44 w 95"/>
                  <a:gd name="T19" fmla="*/ 50 h 244"/>
                  <a:gd name="T20" fmla="*/ 19 w 95"/>
                  <a:gd name="T21" fmla="*/ 147 h 244"/>
                  <a:gd name="T22" fmla="*/ 19 w 95"/>
                  <a:gd name="T23" fmla="*/ 127 h 244"/>
                  <a:gd name="T24" fmla="*/ 33 w 95"/>
                  <a:gd name="T25" fmla="*/ 241 h 244"/>
                  <a:gd name="T26" fmla="*/ 62 w 95"/>
                  <a:gd name="T27" fmla="*/ 241 h 244"/>
                  <a:gd name="T28" fmla="*/ 76 w 95"/>
                  <a:gd name="T29" fmla="*/ 127 h 244"/>
                  <a:gd name="T30" fmla="*/ 76 w 95"/>
                  <a:gd name="T31" fmla="*/ 147 h 244"/>
                  <a:gd name="T32" fmla="*/ 88 w 95"/>
                  <a:gd name="T33" fmla="*/ 144 h 244"/>
                  <a:gd name="T34" fmla="*/ 61 w 95"/>
                  <a:gd name="T35" fmla="*/ 39 h 244"/>
                  <a:gd name="T36" fmla="*/ 48 w 95"/>
                  <a:gd name="T37" fmla="*/ 79 h 244"/>
                  <a:gd name="T38" fmla="*/ 34 w 95"/>
                  <a:gd name="T39" fmla="*/ 39 h 244"/>
                  <a:gd name="T40" fmla="*/ 7 w 95"/>
                  <a:gd name="T41" fmla="*/ 144 h 244"/>
                  <a:gd name="T42" fmla="*/ 19 w 95"/>
                  <a:gd name="T43" fmla="*/ 147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5" h="244">
                    <a:moveTo>
                      <a:pt x="31" y="16"/>
                    </a:moveTo>
                    <a:cubicBezTo>
                      <a:pt x="31" y="7"/>
                      <a:pt x="38" y="0"/>
                      <a:pt x="47" y="0"/>
                    </a:cubicBezTo>
                    <a:cubicBezTo>
                      <a:pt x="56" y="0"/>
                      <a:pt x="64" y="7"/>
                      <a:pt x="64" y="16"/>
                    </a:cubicBezTo>
                    <a:cubicBezTo>
                      <a:pt x="64" y="25"/>
                      <a:pt x="56" y="40"/>
                      <a:pt x="47" y="40"/>
                    </a:cubicBezTo>
                    <a:cubicBezTo>
                      <a:pt x="38" y="40"/>
                      <a:pt x="31" y="25"/>
                      <a:pt x="31" y="16"/>
                    </a:cubicBezTo>
                    <a:close/>
                    <a:moveTo>
                      <a:pt x="44" y="50"/>
                    </a:moveTo>
                    <a:cubicBezTo>
                      <a:pt x="45" y="54"/>
                      <a:pt x="47" y="62"/>
                      <a:pt x="48" y="72"/>
                    </a:cubicBezTo>
                    <a:cubicBezTo>
                      <a:pt x="49" y="62"/>
                      <a:pt x="50" y="54"/>
                      <a:pt x="51" y="50"/>
                    </a:cubicBezTo>
                    <a:cubicBezTo>
                      <a:pt x="53" y="45"/>
                      <a:pt x="51" y="43"/>
                      <a:pt x="48" y="43"/>
                    </a:cubicBezTo>
                    <a:cubicBezTo>
                      <a:pt x="44" y="43"/>
                      <a:pt x="42" y="45"/>
                      <a:pt x="44" y="50"/>
                    </a:cubicBezTo>
                    <a:close/>
                    <a:moveTo>
                      <a:pt x="19" y="147"/>
                    </a:moveTo>
                    <a:cubicBezTo>
                      <a:pt x="19" y="140"/>
                      <a:pt x="19" y="133"/>
                      <a:pt x="19" y="127"/>
                    </a:cubicBezTo>
                    <a:cubicBezTo>
                      <a:pt x="21" y="162"/>
                      <a:pt x="26" y="202"/>
                      <a:pt x="33" y="241"/>
                    </a:cubicBezTo>
                    <a:cubicBezTo>
                      <a:pt x="41" y="244"/>
                      <a:pt x="54" y="244"/>
                      <a:pt x="62" y="241"/>
                    </a:cubicBezTo>
                    <a:cubicBezTo>
                      <a:pt x="69" y="202"/>
                      <a:pt x="74" y="162"/>
                      <a:pt x="76" y="127"/>
                    </a:cubicBezTo>
                    <a:cubicBezTo>
                      <a:pt x="76" y="133"/>
                      <a:pt x="76" y="140"/>
                      <a:pt x="76" y="147"/>
                    </a:cubicBezTo>
                    <a:cubicBezTo>
                      <a:pt x="76" y="147"/>
                      <a:pt x="82" y="147"/>
                      <a:pt x="88" y="144"/>
                    </a:cubicBezTo>
                    <a:cubicBezTo>
                      <a:pt x="95" y="67"/>
                      <a:pt x="82" y="39"/>
                      <a:pt x="61" y="39"/>
                    </a:cubicBezTo>
                    <a:cubicBezTo>
                      <a:pt x="61" y="39"/>
                      <a:pt x="52" y="60"/>
                      <a:pt x="48" y="79"/>
                    </a:cubicBezTo>
                    <a:cubicBezTo>
                      <a:pt x="43" y="60"/>
                      <a:pt x="34" y="39"/>
                      <a:pt x="34" y="39"/>
                    </a:cubicBezTo>
                    <a:cubicBezTo>
                      <a:pt x="14" y="39"/>
                      <a:pt x="0" y="67"/>
                      <a:pt x="7" y="144"/>
                    </a:cubicBezTo>
                    <a:cubicBezTo>
                      <a:pt x="13" y="147"/>
                      <a:pt x="19" y="147"/>
                      <a:pt x="19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9" name="Oval 76"/>
          <p:cNvSpPr txBox="1"/>
          <p:nvPr>
            <p:custDataLst>
              <p:tags r:id="rId4"/>
            </p:custDataLst>
          </p:nvPr>
        </p:nvSpPr>
        <p:spPr>
          <a:xfrm>
            <a:off x="5674390" y="1817688"/>
            <a:ext cx="307724" cy="299402"/>
          </a:xfrm>
          <a:prstGeom prst="ellips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3810" tIns="0" rIns="3810" bIns="0" numCol="1" rtlCol="0" anchor="ctr" anchorCtr="1" compatLnSpc="1">
            <a:prstTxWarp prst="textNoShape">
              <a:avLst/>
            </a:prstTxWarp>
            <a:noAutofit/>
          </a:bodyPr>
          <a:lstStyle>
            <a:lvl1pPr marL="0" lvl="0" indent="0" algn="l" defTabSz="895350" rtl="0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75" lvl="1" indent="-192088" algn="l" defTabSz="895350" rtl="0" eaLnBrk="1" hangingPunct="1">
              <a:buClr>
                <a:srgbClr val="00863D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57200" lvl="2" indent="-261938" algn="l" defTabSz="895350" rtl="0" eaLnBrk="1" hangingPunct="1">
              <a:buClr>
                <a:srgbClr val="00863D"/>
              </a:buClr>
              <a:buSzPct val="11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algn="l" defTabSz="895350" rtl="0" eaLnBrk="1" hangingPunct="1">
              <a:buClr>
                <a:srgbClr val="00863D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49808" lvl="4" indent="-130175" algn="l" defTabSz="895350" rtl="0" eaLnBrk="1" hangingPunct="1">
              <a:buClr>
                <a:srgbClr val="00863D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 rtl="0"/>
            <a:r>
              <a:rPr lang="ru-RU" sz="1400" b="1" dirty="0" smtClean="0">
                <a:solidFill>
                  <a:schemeClr val="bg1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1. Программа жилищного строительства «</a:t>
            </a:r>
            <a:r>
              <a:rPr lang="ru-RU" dirty="0" err="1" smtClean="0"/>
              <a:t>Нұрлы</a:t>
            </a:r>
            <a:r>
              <a:rPr lang="ru-RU" dirty="0" smtClean="0"/>
              <a:t> </a:t>
            </a:r>
            <a:r>
              <a:rPr lang="ru-RU" dirty="0" err="1" smtClean="0"/>
              <a:t>жер</a:t>
            </a:r>
            <a:r>
              <a:rPr lang="ru-RU" dirty="0" smtClean="0"/>
              <a:t>»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83430" y="1935095"/>
            <a:ext cx="8394578" cy="960896"/>
            <a:chOff x="283430" y="1098081"/>
            <a:chExt cx="8394578" cy="1596290"/>
          </a:xfrm>
        </p:grpSpPr>
        <p:sp>
          <p:nvSpPr>
            <p:cNvPr id="7" name="AutoShape 34"/>
            <p:cNvSpPr>
              <a:spLocks noChangeArrowheads="1"/>
            </p:cNvSpPr>
            <p:nvPr/>
          </p:nvSpPr>
          <p:spPr bwMode="gray">
            <a:xfrm>
              <a:off x="283430" y="1098081"/>
              <a:ext cx="8394578" cy="1596290"/>
            </a:xfrm>
            <a:prstGeom prst="roundRect">
              <a:avLst>
                <a:gd name="adj" fmla="val 48788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anchor="ctr">
              <a:noAutofit/>
            </a:bodyPr>
            <a:lstStyle>
              <a:lvl1pPr marL="342900" indent="-342900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741363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9477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1141413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1441450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0" name="AutoShape 34"/>
            <p:cNvSpPr>
              <a:spLocks noChangeArrowheads="1"/>
            </p:cNvSpPr>
            <p:nvPr/>
          </p:nvSpPr>
          <p:spPr bwMode="gray">
            <a:xfrm>
              <a:off x="361709" y="1170640"/>
              <a:ext cx="8238020" cy="1451172"/>
            </a:xfrm>
            <a:prstGeom prst="roundRect">
              <a:avLst>
                <a:gd name="adj" fmla="val 48788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 marL="342900" indent="-342900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741363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9477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1141413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1441450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>
              <a:spLocks/>
            </p:cNvSpPr>
            <p:nvPr/>
          </p:nvSpPr>
          <p:spPr>
            <a:xfrm>
              <a:off x="656049" y="1337398"/>
              <a:ext cx="762627" cy="11176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72009" tIns="72009" rIns="72009" bIns="72009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1400" b="1" baseline="0">
                  <a:solidFill>
                    <a:schemeClr val="bg1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chemeClr val="lt1"/>
                </a:buClr>
              </a:pPr>
              <a:r>
                <a:rPr lang="ru-RU" sz="6000" dirty="0" smtClean="0">
                  <a:solidFill>
                    <a:schemeClr val="accent2"/>
                  </a:solidFill>
                </a:rPr>
                <a:t>1</a:t>
              </a:r>
              <a:endParaRPr lang="ru-RU" sz="60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12526" y="1445525"/>
              <a:ext cx="649398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accent4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accent4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b="1" dirty="0">
                  <a:solidFill>
                    <a:schemeClr val="accent2"/>
                  </a:solidFill>
                </a:rPr>
                <a:t>Стимулирование спроса</a:t>
              </a:r>
              <a:r>
                <a:rPr lang="ru-RU" dirty="0"/>
                <a:t> через выдачу ипотечных займов </a:t>
              </a:r>
              <a:r>
                <a:rPr lang="ru-RU" dirty="0" err="1"/>
                <a:t>БВУ</a:t>
              </a:r>
              <a:r>
                <a:rPr lang="ru-RU" dirty="0"/>
                <a:t>, включая субсидирование процентной ставки</a:t>
              </a:r>
              <a:endParaRPr lang="ru-RU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3430" y="3025331"/>
            <a:ext cx="8394578" cy="960896"/>
            <a:chOff x="283430" y="2857276"/>
            <a:chExt cx="8394578" cy="1596290"/>
          </a:xfrm>
        </p:grpSpPr>
        <p:sp>
          <p:nvSpPr>
            <p:cNvPr id="8" name="AutoShape 34"/>
            <p:cNvSpPr>
              <a:spLocks noChangeArrowheads="1"/>
            </p:cNvSpPr>
            <p:nvPr/>
          </p:nvSpPr>
          <p:spPr bwMode="gray">
            <a:xfrm>
              <a:off x="283430" y="2857276"/>
              <a:ext cx="8394578" cy="159629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anchor="ctr">
              <a:noAutofit/>
            </a:bodyPr>
            <a:lstStyle>
              <a:lvl1pPr marL="342900" indent="-342900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741363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9477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1141413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1441450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2" name="AutoShape 34"/>
            <p:cNvSpPr>
              <a:spLocks noChangeArrowheads="1"/>
            </p:cNvSpPr>
            <p:nvPr/>
          </p:nvSpPr>
          <p:spPr bwMode="gray">
            <a:xfrm>
              <a:off x="361709" y="2938618"/>
              <a:ext cx="8238020" cy="145117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 marL="342900" indent="-342900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741363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9477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1141413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1441450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>
              <a:spLocks/>
            </p:cNvSpPr>
            <p:nvPr/>
          </p:nvSpPr>
          <p:spPr>
            <a:xfrm>
              <a:off x="656049" y="3096593"/>
              <a:ext cx="762627" cy="11176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72009" tIns="72009" rIns="72009" bIns="72009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1400" b="1" baseline="0">
                  <a:solidFill>
                    <a:schemeClr val="bg1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chemeClr val="lt1"/>
                </a:buClr>
              </a:pPr>
              <a:r>
                <a:rPr lang="ru-RU" sz="6000" dirty="0" smtClean="0">
                  <a:solidFill>
                    <a:schemeClr val="accent2"/>
                  </a:solidFill>
                </a:rPr>
                <a:t>2</a:t>
              </a:r>
              <a:endParaRPr lang="ru-RU" sz="60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12526" y="3096214"/>
              <a:ext cx="649398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accent4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accent4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b="1" dirty="0">
                  <a:solidFill>
                    <a:schemeClr val="accent2"/>
                  </a:solidFill>
                </a:rPr>
                <a:t>Финансирование строительства</a:t>
              </a:r>
              <a:r>
                <a:rPr lang="ru-RU" dirty="0"/>
                <a:t> кредитного жилья </a:t>
              </a:r>
              <a:r>
                <a:rPr lang="ru-RU" dirty="0" smtClean="0"/>
                <a:t>для вкладчиков </a:t>
              </a:r>
              <a:r>
                <a:rPr lang="ru-RU" dirty="0"/>
                <a:t>АО </a:t>
              </a:r>
              <a:r>
                <a:rPr lang="ru-RU" dirty="0" smtClean="0"/>
                <a:t>"</a:t>
              </a:r>
              <a:r>
                <a:rPr lang="ru-RU" dirty="0" err="1" smtClean="0"/>
                <a:t>ЖССБК</a:t>
              </a:r>
              <a:r>
                <a:rPr lang="ru-RU" dirty="0" smtClean="0"/>
                <a:t>" </a:t>
              </a:r>
              <a:r>
                <a:rPr lang="ru-RU" dirty="0"/>
                <a:t>и создание регионального фонда арендного жилья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3430" y="4115567"/>
            <a:ext cx="8394578" cy="960896"/>
            <a:chOff x="283430" y="4512959"/>
            <a:chExt cx="8394578" cy="1596290"/>
          </a:xfrm>
        </p:grpSpPr>
        <p:sp>
          <p:nvSpPr>
            <p:cNvPr id="9" name="AutoShape 34"/>
            <p:cNvSpPr>
              <a:spLocks noChangeArrowheads="1"/>
            </p:cNvSpPr>
            <p:nvPr/>
          </p:nvSpPr>
          <p:spPr bwMode="gray">
            <a:xfrm>
              <a:off x="283430" y="4512959"/>
              <a:ext cx="8394578" cy="159629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anchor="ctr">
              <a:noAutofit/>
            </a:bodyPr>
            <a:lstStyle>
              <a:lvl1pPr marL="342900" indent="-342900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741363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9477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1141413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1441450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4" name="AutoShape 34"/>
            <p:cNvSpPr>
              <a:spLocks noChangeArrowheads="1"/>
            </p:cNvSpPr>
            <p:nvPr/>
          </p:nvSpPr>
          <p:spPr bwMode="gray">
            <a:xfrm>
              <a:off x="361709" y="4585518"/>
              <a:ext cx="8238020" cy="145117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 marL="342900" indent="-342900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741363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9477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1141413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1441450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>
              <a:spLocks/>
            </p:cNvSpPr>
            <p:nvPr/>
          </p:nvSpPr>
          <p:spPr>
            <a:xfrm>
              <a:off x="656049" y="4752276"/>
              <a:ext cx="762627" cy="11176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vert="horz" wrap="square" lIns="72009" tIns="72009" rIns="72009" bIns="72009" numCol="1" anchor="ctr" anchorCtr="1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lvl="0" indent="0" defTabSz="895255" eaLnBrk="1" hangingPunct="1">
                <a:buClr>
                  <a:schemeClr val="tx2"/>
                </a:buClr>
                <a:defRPr sz="1400" b="1" baseline="0">
                  <a:solidFill>
                    <a:schemeClr val="bg1"/>
                  </a:solidFill>
                  <a:latin typeface="+mn-lt"/>
                </a:defRPr>
              </a:lvl1pPr>
              <a:lvl2pPr marL="193655" lvl="1" indent="-192067" defTabSz="895255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151" lvl="2" indent="-261910" defTabSz="895255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298" lvl="3" indent="-155558" defTabSz="895255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728" lvl="4" indent="-130162" defTabSz="895255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728" indent="-130162" defTabSz="895255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>
                <a:buClr>
                  <a:schemeClr val="lt1"/>
                </a:buClr>
              </a:pPr>
              <a:r>
                <a:rPr lang="ru-RU" sz="6000" dirty="0" smtClean="0">
                  <a:solidFill>
                    <a:schemeClr val="accent2"/>
                  </a:solidFill>
                </a:rPr>
                <a:t>3</a:t>
              </a:r>
              <a:endParaRPr lang="ru-RU" sz="60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30046" y="4737291"/>
              <a:ext cx="647646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accent4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accent4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ru-RU" b="1" dirty="0">
                  <a:solidFill>
                    <a:schemeClr val="accent2"/>
                  </a:solidFill>
                </a:rPr>
                <a:t>Развитие индивидуального жилищного строительства</a:t>
              </a:r>
              <a:r>
                <a:rPr lang="ru-RU" dirty="0"/>
                <a:t> путем подведения государством </a:t>
              </a:r>
              <a:r>
                <a:rPr lang="ru-RU" dirty="0" err="1"/>
                <a:t>ИКИ</a:t>
              </a:r>
              <a:r>
                <a:rPr lang="ru-RU" dirty="0"/>
                <a:t> и предоставления земельных участков, с возмещением затрат за инженерную инфраструктуру</a:t>
              </a:r>
            </a:p>
          </p:txBody>
        </p:sp>
      </p:grpSp>
      <p:sp>
        <p:nvSpPr>
          <p:cNvPr id="19" name="TextBox 18"/>
          <p:cNvSpPr txBox="1">
            <a:spLocks/>
          </p:cNvSpPr>
          <p:nvPr/>
        </p:nvSpPr>
        <p:spPr>
          <a:xfrm>
            <a:off x="214117" y="896093"/>
            <a:ext cx="8533205" cy="86869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33909" tIns="33909" rIns="33909" bIns="339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ru-RU" b="1" dirty="0" smtClean="0">
                <a:latin typeface="+mj-lt"/>
              </a:rPr>
              <a:t>Для дальнейшего обеспечения населения жильем разрабатывается единая Программа жилищного строительства 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«</a:t>
            </a:r>
            <a:r>
              <a:rPr lang="ru-RU" b="1" dirty="0" err="1" smtClean="0">
                <a:solidFill>
                  <a:schemeClr val="accent2"/>
                </a:solidFill>
                <a:latin typeface="+mj-lt"/>
              </a:rPr>
              <a:t>Нұрлы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  <a:latin typeface="+mj-lt"/>
              </a:rPr>
              <a:t>жер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»</a:t>
            </a:r>
          </a:p>
          <a:p>
            <a:pPr>
              <a:spcBef>
                <a:spcPct val="25000"/>
              </a:spcBef>
            </a:pPr>
            <a:endParaRPr lang="ru-RU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214117" y="5271990"/>
            <a:ext cx="8533205" cy="92659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lvl="1" indent="0">
              <a:buClr>
                <a:schemeClr val="bg2"/>
              </a:buClr>
              <a:buNone/>
            </a:pPr>
            <a:r>
              <a:rPr lang="ru-RU" b="1" dirty="0" smtClean="0">
                <a:solidFill>
                  <a:schemeClr val="bg2"/>
                </a:solidFill>
              </a:rPr>
              <a:t>На </a:t>
            </a:r>
            <a:r>
              <a:rPr lang="ru-RU" b="1" dirty="0">
                <a:solidFill>
                  <a:schemeClr val="bg2"/>
                </a:solidFill>
              </a:rPr>
              <a:t>каждый 1 тенге государственных средств планируется привлечение 10 тенге частных инвестиций </a:t>
            </a:r>
          </a:p>
        </p:txBody>
      </p:sp>
    </p:spTree>
    <p:extLst>
      <p:ext uri="{BB962C8B-B14F-4D97-AF65-F5344CB8AC3E}">
        <p14:creationId xmlns:p14="http://schemas.microsoft.com/office/powerpoint/2010/main" val="13295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</p:spPr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Продуктивная занятость и массовое предпринимательство 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2161860" y="871484"/>
            <a:ext cx="6628336" cy="428170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61859" y="871484"/>
            <a:ext cx="6628127" cy="42082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2218900" y="3367519"/>
            <a:ext cx="650004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dirty="0" smtClean="0"/>
              <a:t>Продолжение инициатив Госпрограмм </a:t>
            </a:r>
            <a:r>
              <a:rPr lang="ru-RU" dirty="0"/>
              <a:t>ДКБ, </a:t>
            </a:r>
            <a:r>
              <a:rPr lang="ru-RU" dirty="0" err="1" smtClean="0"/>
              <a:t>ДКЗ</a:t>
            </a:r>
            <a:r>
              <a:rPr lang="ru-RU" dirty="0"/>
              <a:t>.</a:t>
            </a:r>
            <a:r>
              <a:rPr lang="ru-RU" dirty="0" smtClean="0"/>
              <a:t> Выделено </a:t>
            </a:r>
            <a:r>
              <a:rPr lang="ru-RU" b="1" dirty="0" smtClean="0">
                <a:solidFill>
                  <a:schemeClr val="accent2"/>
                </a:solidFill>
              </a:rPr>
              <a:t>32,6 </a:t>
            </a:r>
            <a:r>
              <a:rPr lang="ru-RU" b="1" dirty="0">
                <a:solidFill>
                  <a:schemeClr val="accent2"/>
                </a:solidFill>
              </a:rPr>
              <a:t>млрд. </a:t>
            </a:r>
            <a:r>
              <a:rPr lang="ru-RU" b="1" dirty="0" smtClean="0">
                <a:solidFill>
                  <a:schemeClr val="accent2"/>
                </a:solidFill>
              </a:rPr>
              <a:t>тенге в этом году</a:t>
            </a:r>
            <a:r>
              <a:rPr lang="ru-RU" dirty="0" smtClean="0">
                <a:solidFill>
                  <a:schemeClr val="accent2"/>
                </a:solidFill>
              </a:rPr>
              <a:t>., </a:t>
            </a:r>
            <a:r>
              <a:rPr lang="ru-RU" dirty="0" smtClean="0"/>
              <a:t>поддержано </a:t>
            </a:r>
            <a:r>
              <a:rPr lang="ru-RU" dirty="0"/>
              <a:t>около </a:t>
            </a:r>
            <a:r>
              <a:rPr lang="ru-RU" b="1" dirty="0">
                <a:solidFill>
                  <a:schemeClr val="accent2"/>
                </a:solidFill>
              </a:rPr>
              <a:t>4,4 тыс. частных инициатив</a:t>
            </a:r>
            <a:r>
              <a:rPr lang="ru-RU" dirty="0"/>
              <a:t>, создано свыше </a:t>
            </a:r>
            <a:r>
              <a:rPr lang="ru-RU" b="1" dirty="0">
                <a:solidFill>
                  <a:schemeClr val="accent2"/>
                </a:solidFill>
              </a:rPr>
              <a:t>2 тыс. новых рабочих </a:t>
            </a:r>
            <a:r>
              <a:rPr lang="ru-RU" b="1" dirty="0" smtClean="0">
                <a:solidFill>
                  <a:schemeClr val="accent2"/>
                </a:solidFill>
              </a:rPr>
              <a:t>мест</a:t>
            </a:r>
            <a:endParaRPr lang="ru-RU" dirty="0" smtClean="0">
              <a:solidFill>
                <a:schemeClr val="accent2"/>
              </a:solidFill>
            </a:endParaRPr>
          </a:p>
          <a:p>
            <a:pPr lvl="1"/>
            <a:r>
              <a:rPr lang="ru-RU" dirty="0" smtClean="0"/>
              <a:t>Усовершенствование </a:t>
            </a:r>
            <a:r>
              <a:rPr lang="ru-RU" b="1" dirty="0" smtClean="0">
                <a:solidFill>
                  <a:schemeClr val="accent2"/>
                </a:solidFill>
              </a:rPr>
              <a:t>механизмов </a:t>
            </a:r>
            <a:r>
              <a:rPr lang="ru-RU" b="1" dirty="0">
                <a:solidFill>
                  <a:schemeClr val="accent2"/>
                </a:solidFill>
              </a:rPr>
              <a:t>микрокредитования</a:t>
            </a:r>
            <a:r>
              <a:rPr lang="ru-RU" dirty="0"/>
              <a:t>. В городах </a:t>
            </a:r>
            <a:r>
              <a:rPr lang="ru-RU" dirty="0" smtClean="0"/>
              <a:t>планируется вовлечение инфраструктуры </a:t>
            </a:r>
            <a:r>
              <a:rPr lang="ru-RU" dirty="0"/>
              <a:t>банковского сектора, </a:t>
            </a:r>
            <a:r>
              <a:rPr lang="ru-RU" b="1" dirty="0">
                <a:solidFill>
                  <a:schemeClr val="accent2"/>
                </a:solidFill>
              </a:rPr>
              <a:t>в сельской местности – </a:t>
            </a:r>
            <a:r>
              <a:rPr lang="ru-RU" b="1" dirty="0" smtClean="0">
                <a:solidFill>
                  <a:schemeClr val="accent2"/>
                </a:solidFill>
              </a:rPr>
              <a:t>создание </a:t>
            </a:r>
            <a:r>
              <a:rPr lang="ru-RU" b="1" dirty="0">
                <a:solidFill>
                  <a:schemeClr val="accent2"/>
                </a:solidFill>
              </a:rPr>
              <a:t>единого оператора по </a:t>
            </a:r>
            <a:r>
              <a:rPr lang="ru-RU" b="1" dirty="0" smtClean="0">
                <a:solidFill>
                  <a:schemeClr val="accent2"/>
                </a:solidFill>
              </a:rPr>
              <a:t>микрокредитованию</a:t>
            </a:r>
            <a:endParaRPr lang="en-US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2218900" y="958788"/>
            <a:ext cx="650004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Направления работ</a:t>
            </a:r>
            <a:endParaRPr lang="ru-RU" dirty="0">
              <a:solidFill>
                <a:schemeClr val="accent6"/>
              </a:solidFill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224526" y="3271869"/>
            <a:ext cx="6489528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/>
          </p:cNvSpPr>
          <p:nvPr/>
        </p:nvSpPr>
        <p:spPr>
          <a:xfrm>
            <a:off x="240656" y="958788"/>
            <a:ext cx="1570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Пути решения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3" name="TextBox 32"/>
          <p:cNvSpPr txBox="1">
            <a:spLocks/>
          </p:cNvSpPr>
          <p:nvPr/>
        </p:nvSpPr>
        <p:spPr>
          <a:xfrm>
            <a:off x="240655" y="1344947"/>
            <a:ext cx="1739535" cy="183127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Повышение квалификации и </a:t>
            </a:r>
            <a:r>
              <a:rPr lang="ru-RU" b="1" dirty="0" err="1" smtClean="0">
                <a:solidFill>
                  <a:schemeClr val="accent2"/>
                </a:solidFill>
              </a:rPr>
              <a:t>стимулирова</a:t>
            </a:r>
            <a:r>
              <a:rPr lang="en-US" b="1" dirty="0">
                <a:solidFill>
                  <a:schemeClr val="accent2"/>
                </a:solidFill>
              </a:rPr>
              <a:t>-</a:t>
            </a:r>
            <a:r>
              <a:rPr lang="ru-RU" b="1" dirty="0" err="1">
                <a:solidFill>
                  <a:schemeClr val="accent2"/>
                </a:solidFill>
              </a:rPr>
              <a:t>ние</a:t>
            </a:r>
            <a:r>
              <a:rPr lang="ru-RU" b="1" dirty="0">
                <a:solidFill>
                  <a:schemeClr val="accent2"/>
                </a:solidFill>
              </a:rPr>
              <a:t> трудовой мобильности</a:t>
            </a: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2218900" y="1344948"/>
            <a:ext cx="650004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dirty="0" smtClean="0"/>
              <a:t>С </a:t>
            </a:r>
            <a:r>
              <a:rPr lang="ru-RU" dirty="0"/>
              <a:t>2017 года будет запущен проект </a:t>
            </a:r>
            <a:r>
              <a:rPr lang="ru-RU" b="1" dirty="0">
                <a:solidFill>
                  <a:schemeClr val="accent2"/>
                </a:solidFill>
              </a:rPr>
              <a:t>«Бесплатное профессионально-техническое образование для всех</a:t>
            </a:r>
            <a:r>
              <a:rPr lang="ru-RU" b="1" dirty="0" smtClean="0">
                <a:solidFill>
                  <a:schemeClr val="accent2"/>
                </a:solidFill>
              </a:rPr>
              <a:t>»</a:t>
            </a:r>
          </a:p>
          <a:p>
            <a:pPr lvl="1"/>
            <a:r>
              <a:rPr lang="ru-RU" dirty="0"/>
              <a:t>На эти цели предусмотрено </a:t>
            </a:r>
            <a:r>
              <a:rPr lang="ru-RU" b="1" dirty="0">
                <a:solidFill>
                  <a:schemeClr val="accent2"/>
                </a:solidFill>
              </a:rPr>
              <a:t>7 млрд. тенге</a:t>
            </a:r>
            <a:r>
              <a:rPr lang="ru-RU" b="1" dirty="0"/>
              <a:t>, </a:t>
            </a:r>
            <a:r>
              <a:rPr lang="ru-RU" dirty="0"/>
              <a:t>из них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2"/>
                </a:solidFill>
              </a:rPr>
              <a:t>2 млрд. тенге </a:t>
            </a:r>
            <a:r>
              <a:rPr lang="ru-RU" dirty="0"/>
              <a:t>в республиканском бюджете и</a:t>
            </a:r>
            <a:r>
              <a:rPr lang="ru-RU" b="1" dirty="0"/>
              <a:t> </a:t>
            </a:r>
            <a:r>
              <a:rPr lang="ru-RU" b="1" dirty="0">
                <a:solidFill>
                  <a:schemeClr val="accent2"/>
                </a:solidFill>
              </a:rPr>
              <a:t>5 млрд. тенге </a:t>
            </a:r>
            <a:r>
              <a:rPr lang="ru-RU" dirty="0"/>
              <a:t>в трансфертах общего характера </a:t>
            </a:r>
            <a:r>
              <a:rPr lang="ru-RU" b="1" dirty="0">
                <a:solidFill>
                  <a:schemeClr val="accent2"/>
                </a:solidFill>
              </a:rPr>
              <a:t>местным </a:t>
            </a:r>
            <a:r>
              <a:rPr lang="ru-RU" b="1" dirty="0" smtClean="0">
                <a:solidFill>
                  <a:schemeClr val="accent2"/>
                </a:solidFill>
              </a:rPr>
              <a:t>бюджетам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endParaRPr lang="ru-RU" b="1" dirty="0" smtClean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655" y="3367519"/>
            <a:ext cx="1739535" cy="1785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err="1" smtClean="0">
                <a:solidFill>
                  <a:schemeClr val="accent2"/>
                </a:solidFill>
              </a:rPr>
              <a:t>Стимулирова</a:t>
            </a:r>
            <a:r>
              <a:rPr lang="en-US" b="1" dirty="0" smtClean="0">
                <a:solidFill>
                  <a:schemeClr val="accent2"/>
                </a:solidFill>
              </a:rPr>
              <a:t>-</a:t>
            </a:r>
            <a:r>
              <a:rPr lang="ru-RU" b="1" dirty="0" err="1" smtClean="0">
                <a:solidFill>
                  <a:schemeClr val="accent2"/>
                </a:solidFill>
              </a:rPr>
              <a:t>ние</a:t>
            </a:r>
            <a:r>
              <a:rPr lang="ru-RU" b="1" dirty="0" smtClean="0">
                <a:solidFill>
                  <a:schemeClr val="accent2"/>
                </a:solidFill>
              </a:rPr>
              <a:t> массового </a:t>
            </a:r>
            <a:r>
              <a:rPr lang="ru-RU" b="1" dirty="0" err="1" smtClean="0">
                <a:solidFill>
                  <a:schemeClr val="accent2"/>
                </a:solidFill>
              </a:rPr>
              <a:t>предпринима</a:t>
            </a:r>
            <a:r>
              <a:rPr lang="ru-RU" b="1" dirty="0" err="1">
                <a:solidFill>
                  <a:schemeClr val="accent2"/>
                </a:solidFill>
              </a:rPr>
              <a:t>-</a:t>
            </a:r>
            <a:r>
              <a:rPr lang="ru-RU" b="1" dirty="0" err="1" smtClean="0">
                <a:solidFill>
                  <a:schemeClr val="accent2"/>
                </a:solidFill>
              </a:rPr>
              <a:t>тельства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4" name="Rectangle 286"/>
          <p:cNvSpPr txBox="1">
            <a:spLocks noChangeArrowheads="1"/>
          </p:cNvSpPr>
          <p:nvPr/>
        </p:nvSpPr>
        <p:spPr bwMode="auto">
          <a:xfrm>
            <a:off x="240865" y="5290853"/>
            <a:ext cx="8549331" cy="98488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71450" lvl="1" indent="-1714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bg2"/>
                </a:solidFill>
              </a:rPr>
              <a:t>По </a:t>
            </a:r>
            <a:r>
              <a:rPr lang="ru-RU" b="1" dirty="0">
                <a:solidFill>
                  <a:schemeClr val="bg2"/>
                </a:solidFill>
              </a:rPr>
              <a:t>предварительным оценкам, </a:t>
            </a:r>
            <a:r>
              <a:rPr lang="ru-RU" b="1" dirty="0" smtClean="0">
                <a:solidFill>
                  <a:schemeClr val="bg2"/>
                </a:solidFill>
              </a:rPr>
              <a:t>за </a:t>
            </a:r>
            <a:r>
              <a:rPr lang="ru-RU" b="1" dirty="0">
                <a:solidFill>
                  <a:schemeClr val="bg2"/>
                </a:solidFill>
              </a:rPr>
              <a:t>счет снижения доли </a:t>
            </a:r>
            <a:r>
              <a:rPr lang="ru-RU" b="1" dirty="0" err="1">
                <a:solidFill>
                  <a:schemeClr val="bg2"/>
                </a:solidFill>
              </a:rPr>
              <a:t>самозанятых</a:t>
            </a:r>
            <a:r>
              <a:rPr lang="ru-RU" b="1" dirty="0">
                <a:solidFill>
                  <a:schemeClr val="bg2"/>
                </a:solidFill>
              </a:rPr>
              <a:t> на 5 </a:t>
            </a:r>
            <a:r>
              <a:rPr lang="ru-RU" b="1" dirty="0" err="1" smtClean="0">
                <a:solidFill>
                  <a:schemeClr val="bg2"/>
                </a:solidFill>
              </a:rPr>
              <a:t>п.п</a:t>
            </a:r>
            <a:r>
              <a:rPr lang="ru-RU" b="1" dirty="0" smtClean="0">
                <a:solidFill>
                  <a:schemeClr val="bg2"/>
                </a:solidFill>
              </a:rPr>
              <a:t> (снижение на 440 тыс. человек) </a:t>
            </a:r>
            <a:r>
              <a:rPr lang="ru-RU" b="1" dirty="0">
                <a:solidFill>
                  <a:schemeClr val="bg2"/>
                </a:solidFill>
              </a:rPr>
              <a:t>и перевода их в сектора со средней производительностью можно обеспечить дополнительный прирост ВВП на 3-4% в </a:t>
            </a:r>
            <a:r>
              <a:rPr lang="ru-RU" b="1" dirty="0" smtClean="0">
                <a:solidFill>
                  <a:schemeClr val="bg2"/>
                </a:solidFill>
              </a:rPr>
              <a:t>течении </a:t>
            </a:r>
            <a:r>
              <a:rPr lang="ru-RU" b="1" dirty="0">
                <a:solidFill>
                  <a:schemeClr val="bg2"/>
                </a:solidFill>
              </a:rPr>
              <a:t>5 лет </a:t>
            </a:r>
            <a:r>
              <a:rPr lang="ru-RU" b="1" dirty="0" smtClean="0">
                <a:solidFill>
                  <a:schemeClr val="bg2"/>
                </a:solidFill>
              </a:rPr>
              <a:t>или 0,6%-0,8% в год</a:t>
            </a:r>
            <a:endParaRPr lang="en-US" b="1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8" name="think-cell Slide" r:id="rId12" imgW="524" imgH="526" progId="TCLayout.ActiveDocument.1">
                  <p:embed/>
                </p:oleObj>
              </mc:Choice>
              <mc:Fallback>
                <p:oleObj name="think-cell Slide" r:id="rId12" imgW="524" imgH="52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290623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3. </a:t>
            </a:r>
            <a:r>
              <a:rPr lang="ru-RU" dirty="0"/>
              <a:t>Стимулирование частных инициатив и </a:t>
            </a:r>
            <a:r>
              <a:rPr lang="ru-RU" dirty="0" smtClean="0"/>
              <a:t>привлечение инвестиций (1/2)</a:t>
            </a: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171450" y="733424"/>
            <a:ext cx="6408000" cy="5464419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ru-RU" sz="1400" dirty="0" err="1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171450" y="733424"/>
            <a:ext cx="6408000" cy="6198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accent2"/>
                </a:solidFill>
              </a:rPr>
              <a:t>Доля участия государства в экономике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accent6"/>
                </a:solidFill>
              </a:rPr>
              <a:t>% от ВВП</a:t>
            </a:r>
            <a:endParaRPr lang="ru-RU" sz="1400" dirty="0">
              <a:solidFill>
                <a:schemeClr val="accent6"/>
              </a:solidFill>
            </a:endParaRPr>
          </a:p>
        </p:txBody>
      </p:sp>
      <p:graphicFrame>
        <p:nvGraphicFramePr>
          <p:cNvPr id="33" name="Object 32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228600" y="2324101"/>
          <a:ext cx="5852160" cy="3466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89" name="Chart" r:id="rId14" imgW="5848378" imgH="3467070" progId="MSGraph.Chart.8">
                  <p:embed followColorScheme="full"/>
                </p:oleObj>
              </mc:Choice>
              <mc:Fallback>
                <p:oleObj name="Chart" r:id="rId14" imgW="5848378" imgH="346707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8600" y="2324101"/>
                        <a:ext cx="5852160" cy="3466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/>
          <p:cNvCxnSpPr/>
          <p:nvPr>
            <p:custDataLst>
              <p:tags r:id="rId5"/>
            </p:custDataLst>
          </p:nvPr>
        </p:nvCxnSpPr>
        <p:spPr bwMode="gray">
          <a:xfrm>
            <a:off x="357188" y="3260725"/>
            <a:ext cx="56245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>
            <p:custDataLst>
              <p:tags r:id="rId6"/>
            </p:custDataLst>
          </p:nvPr>
        </p:nvSpPr>
        <p:spPr bwMode="auto">
          <a:xfrm rot="10800000">
            <a:off x="6032500" y="3184525"/>
            <a:ext cx="128588" cy="152400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6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338263" y="5794375"/>
            <a:ext cx="842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5CEB775-508A-4A7F-88C1-6777848CAA2B}" type="datetime'К''''''''''''''а''''''''''''''з''''а''''хста''''''''''н'''''">
              <a:rPr lang="en-US" altLang="en-US" sz="1400"/>
              <a:pPr/>
              <a:t>Казахстан</a:t>
            </a:fld>
            <a:endParaRPr lang="en-US" sz="1400" noProof="0" dirty="0">
              <a:sym typeface="+mn-lt"/>
            </a:endParaRPr>
          </a:p>
        </p:txBody>
      </p:sp>
      <p:sp>
        <p:nvSpPr>
          <p:cNvPr id="38" name="Rectangle 37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1587500" y="2214563"/>
            <a:ext cx="3444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altLang="en-US" sz="1400" smtClean="0">
                <a:sym typeface="+mn-lt"/>
              </a:rPr>
              <a:t>&gt;</a:t>
            </a:r>
            <a:fld id="{5808DEDA-F813-4405-9CC5-84AF05AD8B93}" type="datetime'''''''''''6''''''''''''''''''''''''''''0'">
              <a:rPr lang="en-US" altLang="en-US" sz="1400"/>
              <a:pPr/>
              <a:t>60</a:t>
            </a:fld>
            <a:endParaRPr lang="en-US" sz="1400" noProof="0" dirty="0">
              <a:sym typeface="+mn-lt"/>
            </a:endParaRPr>
          </a:p>
        </p:txBody>
      </p:sp>
      <p:sp>
        <p:nvSpPr>
          <p:cNvPr id="37" name="Rectangle 36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6211888" y="315436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B3C0A49-3382-47BE-91AA-F2CF96005590}" type="datetime'''''''''''''''''''4''''''''''''''''''''''''''5'''''''''">
              <a:rPr lang="en-US" altLang="en-US" sz="1400"/>
              <a:pPr/>
              <a:t>45</a:t>
            </a:fld>
            <a:endParaRPr lang="en-US" sz="1400" noProof="0" dirty="0">
              <a:sym typeface="+mn-lt"/>
            </a:endParaRPr>
          </a:p>
        </p:txBody>
      </p:sp>
      <p:sp>
        <p:nvSpPr>
          <p:cNvPr id="36" name="Rectangle 35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3709988" y="5794375"/>
            <a:ext cx="1720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80465C8B-F390-4524-859B-FC0FF73342C0}" type="datetime'''''Р''а''''зв''''ит''''ые'' ''э''к''он''ом''и''''''ки'">
              <a:rPr lang="en-US" altLang="en-US" sz="1400"/>
              <a:pPr/>
              <a:t>Развитые экономики</a:t>
            </a:fld>
            <a:endParaRPr lang="en-US" sz="1400" noProof="0" dirty="0"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22034" y="1561650"/>
            <a:ext cx="2030586" cy="380796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/>
              <a:t>Существующие примеры из международного опыта показывают, что приватизация приводит </a:t>
            </a:r>
            <a:r>
              <a:rPr lang="ru-RU" sz="1400" dirty="0" smtClean="0"/>
              <a:t>к:</a:t>
            </a:r>
          </a:p>
          <a:p>
            <a:pPr lvl="1"/>
            <a:r>
              <a:rPr lang="ru-RU" sz="1400" dirty="0" smtClean="0"/>
              <a:t>увеличению </a:t>
            </a:r>
            <a:r>
              <a:rPr lang="ru-RU" sz="1400" dirty="0"/>
              <a:t>уровня возврата на капитал и инвестиции на </a:t>
            </a:r>
            <a:r>
              <a:rPr lang="ru-RU" sz="1400" dirty="0" smtClean="0"/>
              <a:t>30-40%</a:t>
            </a:r>
          </a:p>
          <a:p>
            <a:pPr lvl="1"/>
            <a:r>
              <a:rPr lang="ru-RU" sz="1400" dirty="0" smtClean="0"/>
              <a:t>росту </a:t>
            </a:r>
            <a:r>
              <a:rPr lang="ru-RU" sz="1400" dirty="0"/>
              <a:t>фондового рынка до </a:t>
            </a:r>
            <a:r>
              <a:rPr lang="ru-RU" sz="1400" dirty="0" smtClean="0"/>
              <a:t>2-х раз</a:t>
            </a:r>
          </a:p>
          <a:p>
            <a:pPr lvl="1"/>
            <a:r>
              <a:rPr lang="ru-RU" sz="1400" dirty="0" smtClean="0"/>
              <a:t>повышению конкуренции и снижению цен на базовые услуги до 3-4%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672051" y="2628900"/>
            <a:ext cx="0" cy="457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92451" y="1481497"/>
            <a:ext cx="2988000" cy="136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dirty="0" smtClean="0"/>
              <a:t>Цель </a:t>
            </a:r>
            <a:r>
              <a:rPr lang="ru-RU" sz="1400" dirty="0"/>
              <a:t>– снизить </a:t>
            </a:r>
            <a:r>
              <a:rPr lang="ru-RU" sz="1400" dirty="0" err="1"/>
              <a:t>госучастие</a:t>
            </a:r>
            <a:r>
              <a:rPr lang="ru-RU" sz="1400" dirty="0"/>
              <a:t> в экономике до уровня стран </a:t>
            </a:r>
            <a:r>
              <a:rPr lang="ru-RU" sz="1400" dirty="0" err="1"/>
              <a:t>ОЭСР</a:t>
            </a:r>
            <a:r>
              <a:rPr lang="ru-RU" sz="1400" dirty="0"/>
              <a:t> - </a:t>
            </a:r>
            <a:r>
              <a:rPr lang="ru-RU" sz="1400" b="1" dirty="0"/>
              <a:t>15%.</a:t>
            </a:r>
            <a:r>
              <a:rPr lang="ru-RU" sz="1400" dirty="0"/>
              <a:t> В ходе второй волны приватизации государство планирует приватизировать доли в 1009 активов до 2020 года. </a:t>
            </a:r>
            <a:endParaRPr lang="en-US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203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3061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972" name="think-cell Slide" r:id="rId14" imgW="359" imgH="358" progId="TCLayout.ActiveDocument.1">
                  <p:embed/>
                </p:oleObj>
              </mc:Choice>
              <mc:Fallback>
                <p:oleObj name="think-cell Slide" r:id="rId1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428801595"/>
              </p:ext>
            </p:extLst>
          </p:nvPr>
        </p:nvGraphicFramePr>
        <p:xfrm>
          <a:off x="152400" y="1257300"/>
          <a:ext cx="8640947" cy="3726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973" name="Chart" r:id="rId16" imgW="8640947" imgH="3726004" progId="MSGraph.Chart.8">
                  <p:embed followColorScheme="full"/>
                </p:oleObj>
              </mc:Choice>
              <mc:Fallback>
                <p:oleObj name="Chart" r:id="rId16" imgW="8640947" imgH="372600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2400" y="1257300"/>
                        <a:ext cx="8640947" cy="3726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835025" y="5265738"/>
            <a:ext cx="9667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A11EEE3-07C5-456E-9D9B-DA0122527DDB}" type="datetime'''''Каз''а''х''''''''ст''''''''а''''''''''''''н'''''''''''">
              <a:rPr lang="ru-RU" altLang="en-US"/>
              <a:pPr/>
              <a:t>Казахстан</a:t>
            </a:fld>
            <a:r>
              <a:rPr lang="ru-RU" noProof="0" dirty="0" smtClean="0">
                <a:sym typeface="+mn-lt"/>
              </a:rPr>
              <a:t/>
            </a:r>
            <a:br>
              <a:rPr lang="ru-RU" noProof="0" dirty="0" smtClean="0">
                <a:sym typeface="+mn-lt"/>
              </a:rPr>
            </a:br>
            <a:endParaRPr lang="en-GB" noProof="0" dirty="0">
              <a:sym typeface="+mn-lt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1150938" y="111601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2A8BA36-3CB5-4260-9647-ABB47AB9EB2C}" type="datetime'''''''''0'''''''''''''''''''''''''''''''''''''''''''''',2'''''">
              <a:rPr lang="en-US" altLang="en-US">
                <a:sym typeface="+mn-lt"/>
              </a:rPr>
              <a:pPr algn="ctr"/>
              <a:t>0,2</a:t>
            </a:fld>
            <a:endParaRPr lang="en-US" noProof="0" dirty="0">
              <a:sym typeface="+mn-lt"/>
            </a:endParaRPr>
          </a:p>
        </p:txBody>
      </p:sp>
      <p:sp>
        <p:nvSpPr>
          <p:cNvPr id="21" name="Rectangle 20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7442200" y="3095625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00E9F8E-7346-422D-8F30-C4BE93B78287}" type="datetime'''''''''''-''''''''''1,''''''''''''''''2'''''''''">
              <a:rPr lang="en-US" altLang="en-US">
                <a:sym typeface="+mn-lt"/>
              </a:rPr>
              <a:pPr algn="ctr"/>
              <a:t>-1,2</a:t>
            </a:fld>
            <a:endParaRPr lang="en-US" noProof="0" dirty="0">
              <a:sym typeface="+mn-lt"/>
            </a:endParaRPr>
          </a:p>
        </p:txBody>
      </p:sp>
      <p:sp>
        <p:nvSpPr>
          <p:cNvPr id="36" name="Rectangle 35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5084763" y="5265738"/>
            <a:ext cx="9017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FE1FD53-02A7-4116-835C-EAFADAB0C992}" type="datetime'''''''Б''''''е''''''л''''''а''''''''''''''''''р''у''с''''ь'">
              <a:rPr lang="ru-RU" altLang="en-US"/>
              <a:pPr/>
              <a:t>Беларусь</a:t>
            </a:fld>
            <a:r>
              <a:rPr lang="ru-RU" altLang="en-US" dirty="0" smtClean="0">
                <a:sym typeface="+mn-lt"/>
              </a:rPr>
              <a:t/>
            </a:r>
            <a:br>
              <a:rPr lang="ru-RU" altLang="en-US" dirty="0" smtClean="0">
                <a:sym typeface="+mn-lt"/>
              </a:rPr>
            </a:br>
            <a:endParaRPr lang="en-GB" noProof="0" dirty="0">
              <a:sym typeface="+mn-lt"/>
            </a:endParaRPr>
          </a:p>
        </p:txBody>
      </p:sp>
      <p:sp>
        <p:nvSpPr>
          <p:cNvPr id="37" name="Rectangle 36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7081838" y="5265738"/>
            <a:ext cx="1120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3C5A297-6663-4CC9-B3DF-2229D4BDCA8D}" type="datetime'''''''К''ы''р''г''''''''''''''ыз''''с''''''''та''''н'">
              <a:rPr lang="ru-RU" altLang="en-US" smtClean="0"/>
              <a:pPr/>
              <a:t>Кыргызстан</a:t>
            </a:fld>
            <a:endParaRPr lang="en-GB" noProof="0" dirty="0">
              <a:sym typeface="+mn-lt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5335588" y="4902200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0F2F06C-39F4-4A67-BAA4-8DF1133DB6B9}" type="datetime'''''''-''2'''''''''''''''''''',''''''''''''''7'''">
              <a:rPr lang="en-US" altLang="en-US">
                <a:sym typeface="+mn-lt"/>
              </a:rPr>
              <a:pPr algn="ctr"/>
              <a:t>-2,7</a:t>
            </a:fld>
            <a:endParaRPr lang="en-US" noProof="0" dirty="0">
              <a:sym typeface="+mn-lt"/>
            </a:endParaRPr>
          </a:p>
        </p:txBody>
      </p:sp>
      <p:sp>
        <p:nvSpPr>
          <p:cNvPr id="17" name="Rectangle 16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3227388" y="2736850"/>
            <a:ext cx="4016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6BA6B8E-25E6-4AAE-AFF5-2BED6C33F0AD}" type="datetime'''''''-0,''''''''''''''''''''''''''''9'''''''''''''''''''''''">
              <a:rPr lang="en-US" altLang="en-US">
                <a:sym typeface="+mn-lt"/>
              </a:rPr>
              <a:pPr algn="ctr"/>
              <a:t>-0,9</a:t>
            </a:fld>
            <a:endParaRPr lang="en-US" noProof="0" dirty="0">
              <a:sym typeface="+mn-lt"/>
            </a:endParaRPr>
          </a:p>
        </p:txBody>
      </p:sp>
      <p:sp>
        <p:nvSpPr>
          <p:cNvPr id="35" name="Rectangle 34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3089275" y="5265738"/>
            <a:ext cx="677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en-US" dirty="0" smtClean="0"/>
              <a:t>Россия</a:t>
            </a:r>
            <a:endParaRPr lang="en-GB" noProof="0" dirty="0"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Динамика роста ВВП в странах </a:t>
            </a:r>
            <a:r>
              <a:rPr lang="ru-RU" dirty="0" err="1"/>
              <a:t>ЕАЭС</a:t>
            </a:r>
            <a:r>
              <a:rPr lang="ru-RU" dirty="0"/>
              <a:t> за январь-июль 2016 года</a:t>
            </a:r>
            <a:endParaRPr lang="en-US" dirty="0"/>
          </a:p>
        </p:txBody>
      </p:sp>
      <p:sp>
        <p:nvSpPr>
          <p:cNvPr id="19" name="3. Unit of measure"/>
          <p:cNvSpPr txBox="1">
            <a:spLocks noChangeArrowheads="1"/>
          </p:cNvSpPr>
          <p:nvPr/>
        </p:nvSpPr>
        <p:spPr bwMode="auto">
          <a:xfrm>
            <a:off x="168317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  <a:latin typeface="+mn-lt"/>
              </a:rPr>
              <a:t>Проценты 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171877" y="920663"/>
            <a:ext cx="8617685" cy="540628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9" y="5673468"/>
            <a:ext cx="464820" cy="464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65" y="5673468"/>
            <a:ext cx="464820" cy="464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88" y="5673468"/>
            <a:ext cx="464820" cy="464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15" y="5673468"/>
            <a:ext cx="464820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03208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85" name="think-cell Slide" r:id="rId4" imgW="359" imgH="358" progId="TCLayout.ActiveDocument.1">
                  <p:embed/>
                </p:oleObj>
              </mc:Choice>
              <mc:Fallback>
                <p:oleObj name="think-cell Slide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rapezoid 41"/>
          <p:cNvSpPr/>
          <p:nvPr/>
        </p:nvSpPr>
        <p:spPr>
          <a:xfrm rot="6268239" flipV="1">
            <a:off x="2033043" y="3311899"/>
            <a:ext cx="1121096" cy="1203208"/>
          </a:xfrm>
          <a:prstGeom prst="trapezoid">
            <a:avLst>
              <a:gd name="adj" fmla="val 29478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50000"/>
                </a:schemeClr>
              </a:gs>
              <a:gs pos="100000">
                <a:schemeClr val="accent2">
                  <a:lumMod val="40000"/>
                  <a:lumOff val="60000"/>
                  <a:alpha val="50000"/>
                </a:scheme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err="1" smtClean="0">
              <a:solidFill>
                <a:schemeClr val="tx1"/>
              </a:solidFill>
            </a:endParaRPr>
          </a:p>
        </p:txBody>
      </p:sp>
      <p:sp>
        <p:nvSpPr>
          <p:cNvPr id="29" name="Trapezoid 28"/>
          <p:cNvSpPr/>
          <p:nvPr/>
        </p:nvSpPr>
        <p:spPr>
          <a:xfrm rot="4389712" flipV="1">
            <a:off x="2109107" y="2018051"/>
            <a:ext cx="1121096" cy="1185647"/>
          </a:xfrm>
          <a:prstGeom prst="trapezoid">
            <a:avLst>
              <a:gd name="adj" fmla="val 29478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50000"/>
                </a:schemeClr>
              </a:gs>
              <a:gs pos="100000">
                <a:schemeClr val="accent2">
                  <a:lumMod val="40000"/>
                  <a:lumOff val="60000"/>
                  <a:alpha val="50000"/>
                </a:scheme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err="1" smtClean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34574" y="3395832"/>
            <a:ext cx="6055414" cy="2298828"/>
            <a:chOff x="2734574" y="854180"/>
            <a:chExt cx="6055414" cy="2298828"/>
          </a:xfrm>
        </p:grpSpPr>
        <p:sp>
          <p:nvSpPr>
            <p:cNvPr id="7" name="AutoShape 34"/>
            <p:cNvSpPr>
              <a:spLocks noChangeArrowheads="1"/>
            </p:cNvSpPr>
            <p:nvPr/>
          </p:nvSpPr>
          <p:spPr bwMode="gray">
            <a:xfrm>
              <a:off x="2734574" y="854180"/>
              <a:ext cx="6055414" cy="2298828"/>
            </a:xfrm>
            <a:prstGeom prst="roundRect">
              <a:avLst>
                <a:gd name="adj" fmla="val 48788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 anchor="ctr">
              <a:noAutofit/>
            </a:bodyPr>
            <a:lstStyle>
              <a:lvl1pPr marL="342900" indent="-342900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741363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9477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1141413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1441450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</a:pP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10" name="AutoShape 34"/>
            <p:cNvSpPr>
              <a:spLocks noChangeArrowheads="1"/>
            </p:cNvSpPr>
            <p:nvPr/>
          </p:nvSpPr>
          <p:spPr bwMode="gray">
            <a:xfrm>
              <a:off x="2791040" y="905091"/>
              <a:ext cx="5942481" cy="2165548"/>
            </a:xfrm>
            <a:prstGeom prst="roundRect">
              <a:avLst>
                <a:gd name="adj" fmla="val 48788"/>
              </a:avLst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>
              <a:lvl1pPr marL="342900" indent="-342900" defTabSz="895350" eaLnBrk="0" hangingPunct="0">
                <a:buClr>
                  <a:schemeClr val="tx2"/>
                </a:buCl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741363" defTabSz="895350" eaLnBrk="0" hangingPunct="0">
                <a:buClr>
                  <a:schemeClr val="tx2"/>
                </a:buClr>
                <a:buSzPct val="125000"/>
                <a:buFont typeface="Arial" charset="0"/>
                <a:buChar char="▪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947738" defTabSz="895350" eaLnBrk="0" hangingPunct="0">
                <a:buClr>
                  <a:schemeClr val="tx2"/>
                </a:buClr>
                <a:buSzPct val="120000"/>
                <a:buFont typeface="Arial" charset="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1141413" defTabSz="895350" eaLnBrk="0" hangingPunct="0">
                <a:buClr>
                  <a:schemeClr val="tx2"/>
                </a:buClr>
                <a:buSzPct val="120000"/>
                <a:buFont typeface="Arial" charset="0"/>
                <a:buChar char="▫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1441450" defTabSz="895350" eaLnBrk="0" hangingPunct="0"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1441450" defTabSz="89535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ClrTx/>
              </a:pPr>
              <a:endParaRPr lang="en-US" sz="1300" b="1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6171" y="1126800"/>
              <a:ext cx="4234681" cy="1708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accent4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accent4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0" lvl="1" indent="0">
                <a:buClr>
                  <a:schemeClr val="tx2"/>
                </a:buClr>
                <a:buSzTx/>
                <a:buNone/>
              </a:pPr>
              <a:r>
                <a:rPr lang="ru-RU" sz="1300" b="1" dirty="0" smtClean="0">
                  <a:solidFill>
                    <a:schemeClr val="accent2"/>
                  </a:solidFill>
                </a:rPr>
                <a:t>Максимальное привлечение частных инвестиций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sz="1400" dirty="0"/>
                <a:t>П</a:t>
              </a:r>
              <a:r>
                <a:rPr lang="ru-RU" sz="1400" dirty="0" smtClean="0"/>
                <a:t>остепенный </a:t>
              </a:r>
              <a:r>
                <a:rPr lang="ru-RU" sz="1400" dirty="0"/>
                <a:t>процесс уменьшения доли государства в финансировании </a:t>
              </a:r>
              <a:r>
                <a:rPr lang="ru-RU" sz="1400" dirty="0" smtClean="0"/>
                <a:t>экономики и приток новых инвестиций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kk-KZ" sz="1400" dirty="0" smtClean="0"/>
                <a:t>Расширение Программы по сотрудничеству с МФО. М</a:t>
              </a:r>
              <a:r>
                <a:rPr lang="ru-RU" sz="1400" dirty="0" err="1" smtClean="0"/>
                <a:t>еждународные</a:t>
              </a:r>
              <a:r>
                <a:rPr lang="ru-RU" sz="1400" dirty="0" smtClean="0"/>
                <a:t> </a:t>
              </a:r>
              <a:r>
                <a:rPr lang="ru-RU" sz="1400" dirty="0"/>
                <a:t>финансовые организации в течение 5 лет планируют выделить Казахстану </a:t>
              </a:r>
              <a:r>
                <a:rPr lang="ru-RU" sz="1400" b="1" dirty="0">
                  <a:solidFill>
                    <a:schemeClr val="accent2"/>
                  </a:solidFill>
                </a:rPr>
                <a:t>до 7 млрд. долл. США.</a:t>
              </a:r>
              <a:endParaRPr lang="ru-RU" sz="13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34574" y="854180"/>
            <a:ext cx="6055414" cy="2518624"/>
            <a:chOff x="2734574" y="3302844"/>
            <a:chExt cx="6055414" cy="2518624"/>
          </a:xfrm>
        </p:grpSpPr>
        <p:grpSp>
          <p:nvGrpSpPr>
            <p:cNvPr id="6" name="Group 5"/>
            <p:cNvGrpSpPr/>
            <p:nvPr/>
          </p:nvGrpSpPr>
          <p:grpSpPr>
            <a:xfrm>
              <a:off x="2734574" y="3302844"/>
              <a:ext cx="6055414" cy="2482189"/>
              <a:chOff x="2734574" y="3620340"/>
              <a:chExt cx="6055414" cy="2287781"/>
            </a:xfrm>
          </p:grpSpPr>
          <p:sp>
            <p:nvSpPr>
              <p:cNvPr id="9" name="AutoShape 34"/>
              <p:cNvSpPr>
                <a:spLocks noChangeArrowheads="1"/>
              </p:cNvSpPr>
              <p:nvPr/>
            </p:nvSpPr>
            <p:spPr bwMode="gray">
              <a:xfrm>
                <a:off x="2734574" y="3620340"/>
                <a:ext cx="6055414" cy="2287781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>
                <a:noAutofit/>
              </a:bodyPr>
              <a:lstStyle>
                <a:lvl1pPr marL="342900" indent="-342900" defTabSz="895350" eaLnBrk="0" hangingPunct="0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741363" defTabSz="895350" eaLnBrk="0" hangingPunct="0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947738" defTabSz="895350" eaLnBrk="0" hangingPunct="0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1141413" defTabSz="895350" eaLnBrk="0" hangingPunct="0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1441450" defTabSz="895350" eaLnBrk="0" hangingPunct="0"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144145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144145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144145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144145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ClrTx/>
                </a:pPr>
                <a:endParaRPr lang="en-US" sz="13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34"/>
              <p:cNvSpPr>
                <a:spLocks noChangeArrowheads="1"/>
              </p:cNvSpPr>
              <p:nvPr/>
            </p:nvSpPr>
            <p:spPr bwMode="gray">
              <a:xfrm>
                <a:off x="2791040" y="3724331"/>
                <a:ext cx="5942481" cy="20798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>
                <a:lvl1pPr marL="342900" indent="-342900" defTabSz="895350" eaLnBrk="0" hangingPunct="0">
                  <a:buClr>
                    <a:schemeClr val="tx2"/>
                  </a:buCl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741363" defTabSz="895350" eaLnBrk="0" hangingPunct="0">
                  <a:buClr>
                    <a:schemeClr val="tx2"/>
                  </a:buClr>
                  <a:buSzPct val="125000"/>
                  <a:buFont typeface="Arial" charset="0"/>
                  <a:buChar char="▪"/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947738" defTabSz="895350" eaLnBrk="0" hangingPunct="0">
                  <a:buClr>
                    <a:schemeClr val="tx2"/>
                  </a:buClr>
                  <a:buSzPct val="120000"/>
                  <a:buFont typeface="Arial" charset="0"/>
                  <a:buChar char="–"/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1141413" defTabSz="895350" eaLnBrk="0" hangingPunct="0">
                  <a:buClr>
                    <a:schemeClr val="tx2"/>
                  </a:buClr>
                  <a:buSzPct val="120000"/>
                  <a:buFont typeface="Arial" charset="0"/>
                  <a:buChar char="▫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1441450" defTabSz="895350" eaLnBrk="0" hangingPunct="0"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144145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144145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144145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1441450" defTabSz="89535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ClrTx/>
                </a:pPr>
                <a:endParaRPr lang="en-US" sz="13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195235" y="3460822"/>
              <a:ext cx="4538285" cy="236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accent4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accent4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accent4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marL="1587" lvl="1" indent="0">
                <a:spcBef>
                  <a:spcPct val="20000"/>
                </a:spcBef>
                <a:buNone/>
              </a:pPr>
              <a:r>
                <a:rPr lang="ru-RU" sz="1300" b="1" dirty="0" smtClean="0">
                  <a:solidFill>
                    <a:schemeClr val="accent2"/>
                  </a:solidFill>
                </a:rPr>
                <a:t>Восстановление роли </a:t>
              </a:r>
              <a:r>
                <a:rPr lang="ru-RU" sz="1300" b="1" dirty="0">
                  <a:solidFill>
                    <a:schemeClr val="accent2"/>
                  </a:solidFill>
                </a:rPr>
                <a:t>банковского сектора как основного кредитора в </a:t>
              </a:r>
              <a:r>
                <a:rPr lang="ru-RU" sz="1300" b="1" dirty="0" smtClean="0">
                  <a:solidFill>
                    <a:schemeClr val="accent2"/>
                  </a:solidFill>
                </a:rPr>
                <a:t>экономике</a:t>
              </a:r>
            </a:p>
            <a:p>
              <a:pPr lvl="1">
                <a:spcBef>
                  <a:spcPct val="20000"/>
                </a:spcBef>
              </a:pPr>
              <a:r>
                <a:rPr lang="ru-RU" sz="1300" dirty="0"/>
                <a:t>Участие банковского сектора в финансировании инвестиций значительно упало </a:t>
              </a:r>
              <a:r>
                <a:rPr lang="ru-RU" sz="1300" dirty="0" smtClean="0"/>
                <a:t>с </a:t>
              </a:r>
              <a:r>
                <a:rPr lang="ru-RU" sz="1300" dirty="0"/>
                <a:t>16,5% в 2013 году до 6,3% в 2015 </a:t>
              </a:r>
              <a:r>
                <a:rPr lang="ru-RU" sz="1300" dirty="0" smtClean="0"/>
                <a:t>году</a:t>
              </a:r>
              <a:endParaRPr lang="en-US" sz="1300" dirty="0" smtClean="0"/>
            </a:p>
            <a:p>
              <a:pPr lvl="1">
                <a:spcBef>
                  <a:spcPct val="20000"/>
                </a:spcBef>
              </a:pPr>
              <a:r>
                <a:rPr lang="ru-RU" sz="1300" dirty="0" smtClean="0"/>
                <a:t>Доля неработающих займов </a:t>
              </a:r>
              <a:r>
                <a:rPr lang="ru-RU" sz="1300" b="1" dirty="0" smtClean="0">
                  <a:solidFill>
                    <a:schemeClr val="accent2"/>
                  </a:solidFill>
                </a:rPr>
                <a:t>8,2% </a:t>
              </a:r>
              <a:r>
                <a:rPr lang="ru-RU" sz="1300" dirty="0" smtClean="0"/>
                <a:t>на 1 августа</a:t>
              </a:r>
            </a:p>
            <a:p>
              <a:pPr lvl="1">
                <a:spcBef>
                  <a:spcPct val="20000"/>
                </a:spcBef>
              </a:pPr>
              <a:r>
                <a:rPr lang="ru-RU" sz="1300" dirty="0" smtClean="0"/>
                <a:t>НБ РК </a:t>
              </a:r>
              <a:r>
                <a:rPr lang="ru-RU" sz="1300" dirty="0"/>
                <a:t>совместно с Правительством будут приняты меры по </a:t>
              </a:r>
              <a:r>
                <a:rPr lang="ru-RU" sz="1300" b="1" dirty="0">
                  <a:solidFill>
                    <a:schemeClr val="accent2"/>
                  </a:solidFill>
                </a:rPr>
                <a:t>стимулированию банковского кредитования</a:t>
              </a:r>
              <a:r>
                <a:rPr lang="ru-RU" sz="1300" dirty="0"/>
                <a:t> и увеличению роли финансовых организаций в инвестировании субъектов рынка</a:t>
              </a:r>
              <a:endParaRPr lang="ru-RU" sz="1300" dirty="0" smtClean="0"/>
            </a:p>
            <a:p>
              <a:pPr lvl="1">
                <a:spcBef>
                  <a:spcPct val="20000"/>
                </a:spcBef>
              </a:pPr>
              <a:endParaRPr lang="ru-RU" sz="1300" dirty="0"/>
            </a:p>
          </p:txBody>
        </p:sp>
      </p:grpSp>
      <p:sp>
        <p:nvSpPr>
          <p:cNvPr id="32" name="Round Same Side Corner Rectangle 31"/>
          <p:cNvSpPr/>
          <p:nvPr/>
        </p:nvSpPr>
        <p:spPr>
          <a:xfrm rot="5400000">
            <a:off x="478108" y="2106822"/>
            <a:ext cx="1466204" cy="2261198"/>
          </a:xfrm>
          <a:custGeom>
            <a:avLst/>
            <a:gdLst>
              <a:gd name="connsiteX0" fmla="*/ 598982 w 2248094"/>
              <a:gd name="connsiteY0" fmla="*/ 0 h 2261198"/>
              <a:gd name="connsiteX1" fmla="*/ 1649112 w 2248094"/>
              <a:gd name="connsiteY1" fmla="*/ 0 h 2261198"/>
              <a:gd name="connsiteX2" fmla="*/ 2248094 w 2248094"/>
              <a:gd name="connsiteY2" fmla="*/ 598982 h 2261198"/>
              <a:gd name="connsiteX3" fmla="*/ 2248094 w 2248094"/>
              <a:gd name="connsiteY3" fmla="*/ 2261198 h 2261198"/>
              <a:gd name="connsiteX4" fmla="*/ 2248094 w 2248094"/>
              <a:gd name="connsiteY4" fmla="*/ 2261198 h 2261198"/>
              <a:gd name="connsiteX5" fmla="*/ 0 w 2248094"/>
              <a:gd name="connsiteY5" fmla="*/ 2261198 h 2261198"/>
              <a:gd name="connsiteX6" fmla="*/ 0 w 2248094"/>
              <a:gd name="connsiteY6" fmla="*/ 2261198 h 2261198"/>
              <a:gd name="connsiteX7" fmla="*/ 0 w 2248094"/>
              <a:gd name="connsiteY7" fmla="*/ 598982 h 2261198"/>
              <a:gd name="connsiteX8" fmla="*/ 598982 w 2248094"/>
              <a:gd name="connsiteY8" fmla="*/ 0 h 2261198"/>
              <a:gd name="connsiteX0" fmla="*/ 0 w 2248094"/>
              <a:gd name="connsiteY0" fmla="*/ 2261198 h 2352638"/>
              <a:gd name="connsiteX1" fmla="*/ 0 w 2248094"/>
              <a:gd name="connsiteY1" fmla="*/ 598982 h 2352638"/>
              <a:gd name="connsiteX2" fmla="*/ 598982 w 2248094"/>
              <a:gd name="connsiteY2" fmla="*/ 0 h 2352638"/>
              <a:gd name="connsiteX3" fmla="*/ 1649112 w 2248094"/>
              <a:gd name="connsiteY3" fmla="*/ 0 h 2352638"/>
              <a:gd name="connsiteX4" fmla="*/ 2248094 w 2248094"/>
              <a:gd name="connsiteY4" fmla="*/ 598982 h 2352638"/>
              <a:gd name="connsiteX5" fmla="*/ 2248094 w 2248094"/>
              <a:gd name="connsiteY5" fmla="*/ 2261198 h 2352638"/>
              <a:gd name="connsiteX6" fmla="*/ 2248094 w 2248094"/>
              <a:gd name="connsiteY6" fmla="*/ 2261198 h 2352638"/>
              <a:gd name="connsiteX7" fmla="*/ 0 w 2248094"/>
              <a:gd name="connsiteY7" fmla="*/ 2261198 h 2352638"/>
              <a:gd name="connsiteX8" fmla="*/ 91440 w 2248094"/>
              <a:gd name="connsiteY8" fmla="*/ 2352638 h 2352638"/>
              <a:gd name="connsiteX0" fmla="*/ 0 w 2248094"/>
              <a:gd name="connsiteY0" fmla="*/ 2261198 h 2352638"/>
              <a:gd name="connsiteX1" fmla="*/ 0 w 2248094"/>
              <a:gd name="connsiteY1" fmla="*/ 598982 h 2352638"/>
              <a:gd name="connsiteX2" fmla="*/ 598982 w 2248094"/>
              <a:gd name="connsiteY2" fmla="*/ 0 h 2352638"/>
              <a:gd name="connsiteX3" fmla="*/ 1649112 w 2248094"/>
              <a:gd name="connsiteY3" fmla="*/ 0 h 2352638"/>
              <a:gd name="connsiteX4" fmla="*/ 2248094 w 2248094"/>
              <a:gd name="connsiteY4" fmla="*/ 598982 h 2352638"/>
              <a:gd name="connsiteX5" fmla="*/ 2248094 w 2248094"/>
              <a:gd name="connsiteY5" fmla="*/ 2261198 h 2352638"/>
              <a:gd name="connsiteX6" fmla="*/ 2248094 w 2248094"/>
              <a:gd name="connsiteY6" fmla="*/ 2261198 h 2352638"/>
              <a:gd name="connsiteX7" fmla="*/ 91440 w 2248094"/>
              <a:gd name="connsiteY7" fmla="*/ 2352638 h 2352638"/>
              <a:gd name="connsiteX0" fmla="*/ 0 w 2248094"/>
              <a:gd name="connsiteY0" fmla="*/ 2261198 h 2261198"/>
              <a:gd name="connsiteX1" fmla="*/ 0 w 2248094"/>
              <a:gd name="connsiteY1" fmla="*/ 598982 h 2261198"/>
              <a:gd name="connsiteX2" fmla="*/ 598982 w 2248094"/>
              <a:gd name="connsiteY2" fmla="*/ 0 h 2261198"/>
              <a:gd name="connsiteX3" fmla="*/ 1649112 w 2248094"/>
              <a:gd name="connsiteY3" fmla="*/ 0 h 2261198"/>
              <a:gd name="connsiteX4" fmla="*/ 2248094 w 2248094"/>
              <a:gd name="connsiteY4" fmla="*/ 598982 h 2261198"/>
              <a:gd name="connsiteX5" fmla="*/ 2248094 w 2248094"/>
              <a:gd name="connsiteY5" fmla="*/ 2261198 h 2261198"/>
              <a:gd name="connsiteX6" fmla="*/ 2248094 w 2248094"/>
              <a:gd name="connsiteY6" fmla="*/ 2261198 h 226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094" h="2261198">
                <a:moveTo>
                  <a:pt x="0" y="2261198"/>
                </a:moveTo>
                <a:lnTo>
                  <a:pt x="0" y="598982"/>
                </a:lnTo>
                <a:cubicBezTo>
                  <a:pt x="0" y="268173"/>
                  <a:pt x="268173" y="0"/>
                  <a:pt x="598982" y="0"/>
                </a:cubicBezTo>
                <a:lnTo>
                  <a:pt x="1649112" y="0"/>
                </a:lnTo>
                <a:cubicBezTo>
                  <a:pt x="1979921" y="0"/>
                  <a:pt x="2248094" y="268173"/>
                  <a:pt x="2248094" y="598982"/>
                </a:cubicBezTo>
                <a:lnTo>
                  <a:pt x="2248094" y="2261198"/>
                </a:lnTo>
                <a:lnTo>
                  <a:pt x="2248094" y="2261198"/>
                </a:lnTo>
              </a:path>
            </a:pathLst>
          </a:cu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err="1" smtClean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51" y="2724565"/>
            <a:ext cx="2095609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accent4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accent4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accent4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accent4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300" b="1" dirty="0" smtClean="0">
                <a:solidFill>
                  <a:schemeClr val="accent2"/>
                </a:solidFill>
              </a:rPr>
              <a:t>Инвестиционная политика </a:t>
            </a:r>
            <a:r>
              <a:rPr lang="ru-RU" sz="1300" dirty="0" smtClean="0"/>
              <a:t>будет направлена на осуществление основных задач</a:t>
            </a:r>
            <a:endParaRPr lang="ru-RU" sz="13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1450" y="5892852"/>
            <a:ext cx="8618537" cy="52843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300" dirty="0">
                <a:solidFill>
                  <a:schemeClr val="bg2"/>
                </a:solidFill>
              </a:rPr>
              <a:t>По нашим расчетам рост инвестиций за счет </a:t>
            </a:r>
            <a:r>
              <a:rPr lang="ru-RU" sz="1300" dirty="0" smtClean="0">
                <a:solidFill>
                  <a:schemeClr val="bg2"/>
                </a:solidFill>
              </a:rPr>
              <a:t>восстановления кредитования </a:t>
            </a:r>
            <a:r>
              <a:rPr lang="ru-RU" sz="1300" dirty="0" err="1" smtClean="0">
                <a:solidFill>
                  <a:schemeClr val="bg2"/>
                </a:solidFill>
              </a:rPr>
              <a:t>БВУ</a:t>
            </a:r>
            <a:r>
              <a:rPr lang="ru-RU" sz="1300" dirty="0" smtClean="0">
                <a:solidFill>
                  <a:schemeClr val="bg2"/>
                </a:solidFill>
              </a:rPr>
              <a:t> до уровня 2013 года может </a:t>
            </a:r>
            <a:r>
              <a:rPr lang="ru-RU" sz="1300" dirty="0">
                <a:solidFill>
                  <a:schemeClr val="bg2"/>
                </a:solidFill>
              </a:rPr>
              <a:t>обеспечить увеличение </a:t>
            </a:r>
            <a:r>
              <a:rPr lang="ru-RU" sz="1300" b="1" dirty="0" smtClean="0">
                <a:solidFill>
                  <a:schemeClr val="bg2"/>
                </a:solidFill>
              </a:rPr>
              <a:t>ВВП на 1%</a:t>
            </a:r>
            <a:endParaRPr lang="ru-RU" sz="1300" b="1" dirty="0">
              <a:solidFill>
                <a:schemeClr val="bg2"/>
              </a:solidFill>
            </a:endParaRPr>
          </a:p>
        </p:txBody>
      </p:sp>
      <p:grpSp>
        <p:nvGrpSpPr>
          <p:cNvPr id="38" name="Group 37"/>
          <p:cNvGrpSpPr>
            <a:grpSpLocks/>
          </p:cNvGrpSpPr>
          <p:nvPr/>
        </p:nvGrpSpPr>
        <p:grpSpPr>
          <a:xfrm>
            <a:off x="2928509" y="1402960"/>
            <a:ext cx="1116563" cy="1117659"/>
            <a:chOff x="4861812" y="4152442"/>
            <a:chExt cx="875631" cy="875631"/>
          </a:xfrm>
        </p:grpSpPr>
        <p:sp>
          <p:nvSpPr>
            <p:cNvPr id="39" name="Oval 38"/>
            <p:cNvSpPr/>
            <p:nvPr/>
          </p:nvSpPr>
          <p:spPr>
            <a:xfrm>
              <a:off x="4861812" y="4152442"/>
              <a:ext cx="875631" cy="8756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38F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969058" y="4402585"/>
              <a:ext cx="661138" cy="375345"/>
              <a:chOff x="1087438" y="835025"/>
              <a:chExt cx="6246812" cy="3546475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1" name="Rectangle 40"/>
              <p:cNvSpPr/>
              <p:nvPr/>
            </p:nvSpPr>
            <p:spPr>
              <a:xfrm>
                <a:off x="1087438" y="835025"/>
                <a:ext cx="931862" cy="1879600"/>
              </a:xfrm>
              <a:prstGeom prst="rect">
                <a:avLst/>
              </a:prstGeom>
              <a:grp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2219325" y="1017345"/>
                <a:ext cx="3546698" cy="2223443"/>
              </a:xfrm>
              <a:custGeom>
                <a:avLst/>
                <a:gdLst/>
                <a:ahLst/>
                <a:cxnLst/>
                <a:rect l="l" t="t" r="r" b="b"/>
                <a:pathLst>
                  <a:path w="3546698" h="2223443">
                    <a:moveTo>
                      <a:pt x="1341360" y="56"/>
                    </a:moveTo>
                    <a:cubicBezTo>
                      <a:pt x="1606749" y="-624"/>
                      <a:pt x="1880593" y="4809"/>
                      <a:pt x="2181225" y="25645"/>
                    </a:cubicBezTo>
                    <a:cubicBezTo>
                      <a:pt x="2856869" y="122165"/>
                      <a:pt x="3251698" y="641560"/>
                      <a:pt x="3546698" y="1088950"/>
                    </a:cubicBezTo>
                    <a:lnTo>
                      <a:pt x="2698925" y="1088950"/>
                    </a:lnTo>
                    <a:cubicBezTo>
                      <a:pt x="2287122" y="850987"/>
                      <a:pt x="1917056" y="653722"/>
                      <a:pt x="1847850" y="744782"/>
                    </a:cubicBezTo>
                    <a:cubicBezTo>
                      <a:pt x="1677988" y="859082"/>
                      <a:pt x="3265488" y="1359144"/>
                      <a:pt x="3209925" y="1916357"/>
                    </a:cubicBezTo>
                    <a:cubicBezTo>
                      <a:pt x="3171825" y="2137020"/>
                      <a:pt x="2895599" y="2286244"/>
                      <a:pt x="2705100" y="2197345"/>
                    </a:cubicBezTo>
                    <a:cubicBezTo>
                      <a:pt x="2339976" y="1976683"/>
                      <a:pt x="1741488" y="1565520"/>
                      <a:pt x="676275" y="1635370"/>
                    </a:cubicBezTo>
                    <a:lnTo>
                      <a:pt x="0" y="1325807"/>
                    </a:lnTo>
                    <a:lnTo>
                      <a:pt x="0" y="11357"/>
                    </a:lnTo>
                    <a:cubicBezTo>
                      <a:pt x="480219" y="19295"/>
                      <a:pt x="899046" y="1187"/>
                      <a:pt x="1341360" y="5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9"/>
              <p:cNvSpPr/>
              <p:nvPr/>
            </p:nvSpPr>
            <p:spPr>
              <a:xfrm>
                <a:off x="3169920" y="2186940"/>
                <a:ext cx="4164330" cy="2194560"/>
              </a:xfrm>
              <a:custGeom>
                <a:avLst/>
                <a:gdLst/>
                <a:ahLst/>
                <a:cxnLst/>
                <a:rect l="l" t="t" r="r" b="b"/>
                <a:pathLst>
                  <a:path w="4164330" h="2194560">
                    <a:moveTo>
                      <a:pt x="292100" y="254000"/>
                    </a:moveTo>
                    <a:lnTo>
                      <a:pt x="292100" y="1940560"/>
                    </a:lnTo>
                    <a:lnTo>
                      <a:pt x="3872230" y="1940560"/>
                    </a:lnTo>
                    <a:lnTo>
                      <a:pt x="3872230" y="254000"/>
                    </a:lnTo>
                    <a:close/>
                    <a:moveTo>
                      <a:pt x="0" y="0"/>
                    </a:moveTo>
                    <a:lnTo>
                      <a:pt x="4164330" y="0"/>
                    </a:lnTo>
                    <a:lnTo>
                      <a:pt x="4164330" y="2194560"/>
                    </a:lnTo>
                    <a:lnTo>
                      <a:pt x="0" y="219456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2978846" y="4006042"/>
            <a:ext cx="1116563" cy="1117659"/>
          </a:xfrm>
          <a:prstGeom prst="ellipse">
            <a:avLst/>
          </a:prstGeom>
          <a:solidFill>
            <a:schemeClr val="bg1"/>
          </a:solidFill>
          <a:ln w="9525">
            <a:solidFill>
              <a:srgbClr val="038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/>
          </a:p>
        </p:txBody>
      </p:sp>
      <p:sp>
        <p:nvSpPr>
          <p:cNvPr id="58" name="Freeform 57"/>
          <p:cNvSpPr/>
          <p:nvPr/>
        </p:nvSpPr>
        <p:spPr>
          <a:xfrm>
            <a:off x="3112222" y="4139549"/>
            <a:ext cx="849810" cy="850644"/>
          </a:xfrm>
          <a:custGeom>
            <a:avLst/>
            <a:gdLst>
              <a:gd name="connsiteX0" fmla="*/ 447403 w 811569"/>
              <a:gd name="connsiteY0" fmla="*/ 155366 h 811569"/>
              <a:gd name="connsiteX1" fmla="*/ 527683 w 811569"/>
              <a:gd name="connsiteY1" fmla="*/ 181422 h 811569"/>
              <a:gd name="connsiteX2" fmla="*/ 520470 w 811569"/>
              <a:gd name="connsiteY2" fmla="*/ 230807 h 811569"/>
              <a:gd name="connsiteX3" fmla="*/ 522883 w 811569"/>
              <a:gd name="connsiteY3" fmla="*/ 232117 h 811569"/>
              <a:gd name="connsiteX4" fmla="*/ 560814 w 811569"/>
              <a:gd name="connsiteY4" fmla="*/ 264964 h 811569"/>
              <a:gd name="connsiteX5" fmla="*/ 563368 w 811569"/>
              <a:gd name="connsiteY5" fmla="*/ 268559 h 811569"/>
              <a:gd name="connsiteX6" fmla="*/ 615354 w 811569"/>
              <a:gd name="connsiteY6" fmla="*/ 253373 h 811569"/>
              <a:gd name="connsiteX7" fmla="*/ 652295 w 811569"/>
              <a:gd name="connsiteY7" fmla="*/ 329262 h 811569"/>
              <a:gd name="connsiteX8" fmla="*/ 609450 w 811569"/>
              <a:gd name="connsiteY8" fmla="*/ 359967 h 811569"/>
              <a:gd name="connsiteX9" fmla="*/ 615221 w 811569"/>
              <a:gd name="connsiteY9" fmla="*/ 405784 h 811569"/>
              <a:gd name="connsiteX10" fmla="*/ 613643 w 811569"/>
              <a:gd name="connsiteY10" fmla="*/ 421438 h 811569"/>
              <a:gd name="connsiteX11" fmla="*/ 655846 w 811569"/>
              <a:gd name="connsiteY11" fmla="*/ 441414 h 811569"/>
              <a:gd name="connsiteX12" fmla="*/ 633066 w 811569"/>
              <a:gd name="connsiteY12" fmla="*/ 522685 h 811569"/>
              <a:gd name="connsiteX13" fmla="*/ 582442 w 811569"/>
              <a:gd name="connsiteY13" fmla="*/ 517376 h 811569"/>
              <a:gd name="connsiteX14" fmla="*/ 579453 w 811569"/>
              <a:gd name="connsiteY14" fmla="*/ 522884 h 811569"/>
              <a:gd name="connsiteX15" fmla="*/ 553879 w 811569"/>
              <a:gd name="connsiteY15" fmla="*/ 553879 h 811569"/>
              <a:gd name="connsiteX16" fmla="*/ 540590 w 811569"/>
              <a:gd name="connsiteY16" fmla="*/ 564843 h 811569"/>
              <a:gd name="connsiteX17" fmla="*/ 555104 w 811569"/>
              <a:gd name="connsiteY17" fmla="*/ 618397 h 811569"/>
              <a:gd name="connsiteX18" fmla="*/ 478507 w 811569"/>
              <a:gd name="connsiteY18" fmla="*/ 653847 h 811569"/>
              <a:gd name="connsiteX19" fmla="*/ 448846 w 811569"/>
              <a:gd name="connsiteY19" fmla="*/ 610702 h 811569"/>
              <a:gd name="connsiteX20" fmla="*/ 447994 w 811569"/>
              <a:gd name="connsiteY20" fmla="*/ 610967 h 811569"/>
              <a:gd name="connsiteX21" fmla="*/ 405785 w 811569"/>
              <a:gd name="connsiteY21" fmla="*/ 615222 h 811569"/>
              <a:gd name="connsiteX22" fmla="*/ 389791 w 811569"/>
              <a:gd name="connsiteY22" fmla="*/ 613610 h 811569"/>
              <a:gd name="connsiteX23" fmla="*/ 367473 w 811569"/>
              <a:gd name="connsiteY23" fmla="*/ 656203 h 811569"/>
              <a:gd name="connsiteX24" fmla="*/ 287193 w 811569"/>
              <a:gd name="connsiteY24" fmla="*/ 630147 h 811569"/>
              <a:gd name="connsiteX25" fmla="*/ 294163 w 811569"/>
              <a:gd name="connsiteY25" fmla="*/ 582426 h 811569"/>
              <a:gd name="connsiteX26" fmla="*/ 288686 w 811569"/>
              <a:gd name="connsiteY26" fmla="*/ 579453 h 811569"/>
              <a:gd name="connsiteX27" fmla="*/ 250755 w 811569"/>
              <a:gd name="connsiteY27" fmla="*/ 546606 h 811569"/>
              <a:gd name="connsiteX28" fmla="*/ 247552 w 811569"/>
              <a:gd name="connsiteY28" fmla="*/ 542097 h 811569"/>
              <a:gd name="connsiteX29" fmla="*/ 196215 w 811569"/>
              <a:gd name="connsiteY29" fmla="*/ 557095 h 811569"/>
              <a:gd name="connsiteX30" fmla="*/ 159274 w 811569"/>
              <a:gd name="connsiteY30" fmla="*/ 481205 h 811569"/>
              <a:gd name="connsiteX31" fmla="*/ 201992 w 811569"/>
              <a:gd name="connsiteY31" fmla="*/ 450592 h 811569"/>
              <a:gd name="connsiteX32" fmla="*/ 196347 w 811569"/>
              <a:gd name="connsiteY32" fmla="*/ 405785 h 811569"/>
              <a:gd name="connsiteX33" fmla="*/ 198010 w 811569"/>
              <a:gd name="connsiteY33" fmla="*/ 389290 h 811569"/>
              <a:gd name="connsiteX34" fmla="*/ 155723 w 811569"/>
              <a:gd name="connsiteY34" fmla="*/ 369274 h 811569"/>
              <a:gd name="connsiteX35" fmla="*/ 178503 w 811569"/>
              <a:gd name="connsiteY35" fmla="*/ 288004 h 811569"/>
              <a:gd name="connsiteX36" fmla="*/ 229579 w 811569"/>
              <a:gd name="connsiteY36" fmla="*/ 293360 h 811569"/>
              <a:gd name="connsiteX37" fmla="*/ 232117 w 811569"/>
              <a:gd name="connsiteY37" fmla="*/ 288687 h 811569"/>
              <a:gd name="connsiteX38" fmla="*/ 257690 w 811569"/>
              <a:gd name="connsiteY38" fmla="*/ 257690 h 811569"/>
              <a:gd name="connsiteX39" fmla="*/ 271287 w 811569"/>
              <a:gd name="connsiteY39" fmla="*/ 246472 h 811569"/>
              <a:gd name="connsiteX40" fmla="*/ 256842 w 811569"/>
              <a:gd name="connsiteY40" fmla="*/ 193172 h 811569"/>
              <a:gd name="connsiteX41" fmla="*/ 333438 w 811569"/>
              <a:gd name="connsiteY41" fmla="*/ 157722 h 811569"/>
              <a:gd name="connsiteX42" fmla="*/ 363033 w 811569"/>
              <a:gd name="connsiteY42" fmla="*/ 200771 h 811569"/>
              <a:gd name="connsiteX43" fmla="*/ 363576 w 811569"/>
              <a:gd name="connsiteY43" fmla="*/ 200603 h 811569"/>
              <a:gd name="connsiteX44" fmla="*/ 405784 w 811569"/>
              <a:gd name="connsiteY44" fmla="*/ 196347 h 811569"/>
              <a:gd name="connsiteX45" fmla="*/ 424920 w 811569"/>
              <a:gd name="connsiteY45" fmla="*/ 198277 h 811569"/>
              <a:gd name="connsiteX46" fmla="*/ 405785 w 811569"/>
              <a:gd name="connsiteY46" fmla="*/ 0 h 811569"/>
              <a:gd name="connsiteX47" fmla="*/ 811569 w 811569"/>
              <a:gd name="connsiteY47" fmla="*/ 405784 h 811569"/>
              <a:gd name="connsiteX48" fmla="*/ 405784 w 811569"/>
              <a:gd name="connsiteY48" fmla="*/ 811569 h 811569"/>
              <a:gd name="connsiteX49" fmla="*/ 0 w 811569"/>
              <a:gd name="connsiteY49" fmla="*/ 405785 h 811569"/>
              <a:gd name="connsiteX50" fmla="*/ 69302 w 811569"/>
              <a:gd name="connsiteY50" fmla="*/ 178907 h 811569"/>
              <a:gd name="connsiteX51" fmla="*/ 86198 w 811569"/>
              <a:gd name="connsiteY51" fmla="*/ 158428 h 811569"/>
              <a:gd name="connsiteX52" fmla="*/ 14607 w 811569"/>
              <a:gd name="connsiteY52" fmla="*/ 94281 h 811569"/>
              <a:gd name="connsiteX53" fmla="*/ 254309 w 811569"/>
              <a:gd name="connsiteY53" fmla="*/ 34415 h 811569"/>
              <a:gd name="connsiteX54" fmla="*/ 220779 w 811569"/>
              <a:gd name="connsiteY54" fmla="*/ 279017 h 811569"/>
              <a:gd name="connsiteX55" fmla="*/ 156254 w 811569"/>
              <a:gd name="connsiteY55" fmla="*/ 221202 h 811569"/>
              <a:gd name="connsiteX56" fmla="*/ 147594 w 811569"/>
              <a:gd name="connsiteY56" fmla="*/ 231697 h 811569"/>
              <a:gd name="connsiteX57" fmla="*/ 94418 w 811569"/>
              <a:gd name="connsiteY57" fmla="*/ 405784 h 811569"/>
              <a:gd name="connsiteX58" fmla="*/ 405785 w 811569"/>
              <a:gd name="connsiteY58" fmla="*/ 717152 h 811569"/>
              <a:gd name="connsiteX59" fmla="*/ 717151 w 811569"/>
              <a:gd name="connsiteY59" fmla="*/ 405785 h 811569"/>
              <a:gd name="connsiteX60" fmla="*/ 405785 w 811569"/>
              <a:gd name="connsiteY60" fmla="*/ 94418 h 811569"/>
              <a:gd name="connsiteX61" fmla="*/ 343033 w 811569"/>
              <a:gd name="connsiteY61" fmla="*/ 100744 h 811569"/>
              <a:gd name="connsiteX62" fmla="*/ 286962 w 811569"/>
              <a:gd name="connsiteY62" fmla="*/ 118149 h 811569"/>
              <a:gd name="connsiteX63" fmla="*/ 301379 w 811569"/>
              <a:gd name="connsiteY63" fmla="*/ 15268 h 811569"/>
              <a:gd name="connsiteX64" fmla="*/ 324005 w 811569"/>
              <a:gd name="connsiteY64" fmla="*/ 8245 h 811569"/>
              <a:gd name="connsiteX65" fmla="*/ 405785 w 811569"/>
              <a:gd name="connsiteY65" fmla="*/ 0 h 81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11569" h="811569">
                <a:moveTo>
                  <a:pt x="447403" y="155366"/>
                </a:moveTo>
                <a:lnTo>
                  <a:pt x="527683" y="181422"/>
                </a:lnTo>
                <a:lnTo>
                  <a:pt x="520470" y="230807"/>
                </a:lnTo>
                <a:lnTo>
                  <a:pt x="522883" y="232117"/>
                </a:lnTo>
                <a:cubicBezTo>
                  <a:pt x="536811" y="241525"/>
                  <a:pt x="549546" y="252566"/>
                  <a:pt x="560814" y="264964"/>
                </a:cubicBezTo>
                <a:lnTo>
                  <a:pt x="563368" y="268559"/>
                </a:lnTo>
                <a:lnTo>
                  <a:pt x="615354" y="253373"/>
                </a:lnTo>
                <a:lnTo>
                  <a:pt x="652295" y="329262"/>
                </a:lnTo>
                <a:lnTo>
                  <a:pt x="609450" y="359967"/>
                </a:lnTo>
                <a:lnTo>
                  <a:pt x="615221" y="405784"/>
                </a:lnTo>
                <a:lnTo>
                  <a:pt x="613643" y="421438"/>
                </a:lnTo>
                <a:lnTo>
                  <a:pt x="655846" y="441414"/>
                </a:lnTo>
                <a:lnTo>
                  <a:pt x="633066" y="522685"/>
                </a:lnTo>
                <a:lnTo>
                  <a:pt x="582442" y="517376"/>
                </a:lnTo>
                <a:lnTo>
                  <a:pt x="579453" y="522884"/>
                </a:lnTo>
                <a:cubicBezTo>
                  <a:pt x="571925" y="534025"/>
                  <a:pt x="563355" y="544404"/>
                  <a:pt x="553879" y="553879"/>
                </a:cubicBezTo>
                <a:lnTo>
                  <a:pt x="540590" y="564843"/>
                </a:lnTo>
                <a:lnTo>
                  <a:pt x="555104" y="618397"/>
                </a:lnTo>
                <a:lnTo>
                  <a:pt x="478507" y="653847"/>
                </a:lnTo>
                <a:lnTo>
                  <a:pt x="448846" y="610702"/>
                </a:lnTo>
                <a:lnTo>
                  <a:pt x="447994" y="610967"/>
                </a:lnTo>
                <a:cubicBezTo>
                  <a:pt x="434359" y="613757"/>
                  <a:pt x="420243" y="615222"/>
                  <a:pt x="405785" y="615222"/>
                </a:cubicBezTo>
                <a:lnTo>
                  <a:pt x="389791" y="613610"/>
                </a:lnTo>
                <a:lnTo>
                  <a:pt x="367473" y="656203"/>
                </a:lnTo>
                <a:lnTo>
                  <a:pt x="287193" y="630147"/>
                </a:lnTo>
                <a:lnTo>
                  <a:pt x="294163" y="582426"/>
                </a:lnTo>
                <a:lnTo>
                  <a:pt x="288686" y="579453"/>
                </a:lnTo>
                <a:cubicBezTo>
                  <a:pt x="274759" y="570044"/>
                  <a:pt x="262024" y="559003"/>
                  <a:pt x="250755" y="546606"/>
                </a:cubicBezTo>
                <a:lnTo>
                  <a:pt x="247552" y="542097"/>
                </a:lnTo>
                <a:lnTo>
                  <a:pt x="196215" y="557095"/>
                </a:lnTo>
                <a:lnTo>
                  <a:pt x="159274" y="481205"/>
                </a:lnTo>
                <a:lnTo>
                  <a:pt x="201992" y="450592"/>
                </a:lnTo>
                <a:lnTo>
                  <a:pt x="196347" y="405785"/>
                </a:lnTo>
                <a:lnTo>
                  <a:pt x="198010" y="389290"/>
                </a:lnTo>
                <a:lnTo>
                  <a:pt x="155723" y="369274"/>
                </a:lnTo>
                <a:lnTo>
                  <a:pt x="178503" y="288004"/>
                </a:lnTo>
                <a:lnTo>
                  <a:pt x="229579" y="293360"/>
                </a:lnTo>
                <a:lnTo>
                  <a:pt x="232117" y="288687"/>
                </a:lnTo>
                <a:cubicBezTo>
                  <a:pt x="239643" y="277545"/>
                  <a:pt x="248215" y="267166"/>
                  <a:pt x="257690" y="257690"/>
                </a:cubicBezTo>
                <a:lnTo>
                  <a:pt x="271287" y="246472"/>
                </a:lnTo>
                <a:lnTo>
                  <a:pt x="256842" y="193172"/>
                </a:lnTo>
                <a:lnTo>
                  <a:pt x="333438" y="157722"/>
                </a:lnTo>
                <a:lnTo>
                  <a:pt x="363033" y="200771"/>
                </a:lnTo>
                <a:lnTo>
                  <a:pt x="363576" y="200603"/>
                </a:lnTo>
                <a:cubicBezTo>
                  <a:pt x="377209" y="197813"/>
                  <a:pt x="391326" y="196347"/>
                  <a:pt x="405784" y="196347"/>
                </a:cubicBezTo>
                <a:lnTo>
                  <a:pt x="424920" y="198277"/>
                </a:lnTo>
                <a:close/>
                <a:moveTo>
                  <a:pt x="405785" y="0"/>
                </a:moveTo>
                <a:cubicBezTo>
                  <a:pt x="629893" y="0"/>
                  <a:pt x="811569" y="181676"/>
                  <a:pt x="811569" y="405784"/>
                </a:cubicBezTo>
                <a:cubicBezTo>
                  <a:pt x="811569" y="629893"/>
                  <a:pt x="629892" y="811569"/>
                  <a:pt x="405784" y="811569"/>
                </a:cubicBezTo>
                <a:cubicBezTo>
                  <a:pt x="181676" y="811569"/>
                  <a:pt x="0" y="629893"/>
                  <a:pt x="0" y="405785"/>
                </a:cubicBezTo>
                <a:cubicBezTo>
                  <a:pt x="1" y="321745"/>
                  <a:pt x="25549" y="243670"/>
                  <a:pt x="69302" y="178907"/>
                </a:cubicBezTo>
                <a:lnTo>
                  <a:pt x="86198" y="158428"/>
                </a:lnTo>
                <a:lnTo>
                  <a:pt x="14607" y="94281"/>
                </a:lnTo>
                <a:lnTo>
                  <a:pt x="254309" y="34415"/>
                </a:lnTo>
                <a:lnTo>
                  <a:pt x="220779" y="279017"/>
                </a:lnTo>
                <a:lnTo>
                  <a:pt x="156254" y="221202"/>
                </a:lnTo>
                <a:lnTo>
                  <a:pt x="147594" y="231697"/>
                </a:lnTo>
                <a:cubicBezTo>
                  <a:pt x="114021" y="281392"/>
                  <a:pt x="94418" y="341299"/>
                  <a:pt x="94418" y="405784"/>
                </a:cubicBezTo>
                <a:cubicBezTo>
                  <a:pt x="94418" y="577748"/>
                  <a:pt x="233821" y="717151"/>
                  <a:pt x="405785" y="717152"/>
                </a:cubicBezTo>
                <a:cubicBezTo>
                  <a:pt x="577747" y="717151"/>
                  <a:pt x="717151" y="577748"/>
                  <a:pt x="717151" y="405785"/>
                </a:cubicBezTo>
                <a:cubicBezTo>
                  <a:pt x="717151" y="233822"/>
                  <a:pt x="577747" y="94418"/>
                  <a:pt x="405785" y="94418"/>
                </a:cubicBezTo>
                <a:cubicBezTo>
                  <a:pt x="384289" y="94418"/>
                  <a:pt x="363302" y="96596"/>
                  <a:pt x="343033" y="100744"/>
                </a:cubicBezTo>
                <a:lnTo>
                  <a:pt x="286962" y="118149"/>
                </a:lnTo>
                <a:lnTo>
                  <a:pt x="301379" y="15268"/>
                </a:lnTo>
                <a:lnTo>
                  <a:pt x="324005" y="8245"/>
                </a:lnTo>
                <a:cubicBezTo>
                  <a:pt x="350420" y="2840"/>
                  <a:pt x="377771" y="1"/>
                  <a:pt x="405785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/>
          </a:p>
        </p:txBody>
      </p:sp>
      <p:sp>
        <p:nvSpPr>
          <p:cNvPr id="8" name="TextBox 7"/>
          <p:cNvSpPr txBox="1"/>
          <p:nvPr/>
        </p:nvSpPr>
        <p:spPr>
          <a:xfrm>
            <a:off x="3435010" y="4299756"/>
            <a:ext cx="12569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3. </a:t>
            </a:r>
            <a:r>
              <a:rPr lang="ru-RU" dirty="0"/>
              <a:t>Стимулирование частных инициатив и привлечение инвестиций </a:t>
            </a:r>
            <a:r>
              <a:rPr lang="ru-RU" dirty="0" smtClean="0"/>
              <a:t>(2/2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04" name="think-cell Slide" r:id="rId33" imgW="359" imgH="358" progId="TCLayout.ActiveDocument.1">
                  <p:embed/>
                </p:oleObj>
              </mc:Choice>
              <mc:Fallback>
                <p:oleObj name="think-cell Slide" r:id="rId33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400" dirty="0" err="1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. Диверсификация экономики – Обрабатывающая промышленность</a:t>
            </a:r>
            <a:endParaRPr lang="en-US" dirty="0"/>
          </a:p>
        </p:txBody>
      </p:sp>
      <p:sp>
        <p:nvSpPr>
          <p:cNvPr id="77" name="TextBox 76"/>
          <p:cNvSpPr txBox="1">
            <a:spLocks/>
          </p:cNvSpPr>
          <p:nvPr/>
        </p:nvSpPr>
        <p:spPr>
          <a:xfrm>
            <a:off x="214117" y="602238"/>
            <a:ext cx="8533205" cy="82336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33909" tIns="33909" rIns="33909" bIns="339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Реализуется Программа индустриализации до 2020. </a:t>
            </a:r>
            <a:r>
              <a:rPr lang="ru-RU" dirty="0">
                <a:latin typeface="+mj-lt"/>
              </a:rPr>
              <a:t>Основой станет 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поддержка только</a:t>
            </a:r>
            <a:r>
              <a:rPr lang="ru-RU" dirty="0">
                <a:latin typeface="+mj-lt"/>
              </a:rPr>
              <a:t> конкурентоспособных предприятий, увеличение 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производительности труда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и </a:t>
            </a:r>
            <a:r>
              <a:rPr lang="ru-RU" dirty="0" err="1">
                <a:latin typeface="+mj-lt"/>
              </a:rPr>
              <a:t>несырьевого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экспорта</a:t>
            </a:r>
            <a:endParaRPr lang="ru-RU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9" name="TextBox 78"/>
          <p:cNvSpPr txBox="1">
            <a:spLocks/>
          </p:cNvSpPr>
          <p:nvPr/>
        </p:nvSpPr>
        <p:spPr>
          <a:xfrm>
            <a:off x="214117" y="5834690"/>
            <a:ext cx="8533205" cy="57519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Общий объем государственных средств, запланированный на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эти цели в 2016-2019 гг.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~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600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млрд.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условием привлечения не менее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3,6 трлн. тенге частных инвестиций</a:t>
            </a:r>
          </a:p>
        </p:txBody>
      </p:sp>
      <p:sp>
        <p:nvSpPr>
          <p:cNvPr id="115" name="Rectangle 114"/>
          <p:cNvSpPr>
            <a:spLocks/>
          </p:cNvSpPr>
          <p:nvPr/>
        </p:nvSpPr>
        <p:spPr>
          <a:xfrm>
            <a:off x="214117" y="1493504"/>
            <a:ext cx="8533205" cy="4273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>
              <a:latin typeface="+mj-lt"/>
            </a:endParaRP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273146" y="3416404"/>
            <a:ext cx="7203836" cy="70080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2950"/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Количество работников,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ru-RU" b="1" dirty="0" smtClean="0">
              <a:solidFill>
                <a:schemeClr val="accent2"/>
              </a:solidFill>
              <a:latin typeface="+mj-lt"/>
            </a:endParaRPr>
          </a:p>
          <a:p>
            <a:pPr marL="742950"/>
            <a:r>
              <a:rPr lang="kk-KZ" dirty="0">
                <a:solidFill>
                  <a:schemeClr val="accent2"/>
                </a:solidFill>
                <a:latin typeface="+mj-lt"/>
              </a:rPr>
              <a:t>т</a:t>
            </a:r>
            <a:r>
              <a:rPr lang="kk-KZ" dirty="0" smtClean="0">
                <a:solidFill>
                  <a:schemeClr val="accent2"/>
                </a:solidFill>
                <a:latin typeface="+mj-lt"/>
              </a:rPr>
              <a:t>ыс.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+mj-lt"/>
              </a:rPr>
              <a:t>человек</a:t>
            </a:r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6" name="TextBox 55"/>
          <p:cNvSpPr txBox="1">
            <a:spLocks/>
          </p:cNvSpPr>
          <p:nvPr/>
        </p:nvSpPr>
        <p:spPr>
          <a:xfrm>
            <a:off x="273146" y="5009415"/>
            <a:ext cx="7203836" cy="70080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2950"/>
            <a:r>
              <a:rPr lang="ru-RU" b="1" dirty="0" smtClean="0">
                <a:solidFill>
                  <a:schemeClr val="accent2"/>
                </a:solidFill>
                <a:latin typeface="+mj-lt"/>
              </a:rPr>
              <a:t>Экспорт,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млрд. долларов США</a:t>
            </a:r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273146" y="1823390"/>
            <a:ext cx="7203836" cy="70080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2950"/>
            <a:r>
              <a:rPr lang="ru-RU" b="1" dirty="0" err="1" smtClean="0">
                <a:solidFill>
                  <a:schemeClr val="accent2"/>
                </a:solidFill>
                <a:latin typeface="+mj-lt"/>
              </a:rPr>
              <a:t>ВДС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,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триллион тенге</a:t>
            </a:r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3" name="TextBox 52"/>
          <p:cNvSpPr txBox="1">
            <a:spLocks/>
          </p:cNvSpPr>
          <p:nvPr/>
        </p:nvSpPr>
        <p:spPr>
          <a:xfrm>
            <a:off x="273146" y="2619897"/>
            <a:ext cx="7203836" cy="70080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2950"/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Доля экономики,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Процент</a:t>
            </a:r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273146" y="4212911"/>
            <a:ext cx="7203836" cy="70080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2950"/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Производительность труда,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ru-RU" b="1" dirty="0" smtClean="0">
              <a:solidFill>
                <a:schemeClr val="accent2"/>
              </a:solidFill>
              <a:latin typeface="+mj-lt"/>
            </a:endParaRPr>
          </a:p>
          <a:p>
            <a:pPr marL="742950"/>
            <a:r>
              <a:rPr lang="ru-RU" dirty="0">
                <a:solidFill>
                  <a:schemeClr val="accent2"/>
                </a:solidFill>
                <a:latin typeface="+mj-lt"/>
              </a:rPr>
              <a:t>м</a:t>
            </a:r>
            <a:r>
              <a:rPr lang="ru-RU" dirty="0" smtClean="0">
                <a:solidFill>
                  <a:schemeClr val="accent2"/>
                </a:solidFill>
                <a:latin typeface="+mj-lt"/>
              </a:rPr>
              <a:t>лн. тенге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/</a:t>
            </a:r>
            <a:r>
              <a:rPr lang="ru-RU" dirty="0" smtClean="0">
                <a:solidFill>
                  <a:schemeClr val="accent2"/>
                </a:solidFill>
                <a:latin typeface="+mj-lt"/>
              </a:rPr>
              <a:t> работника</a:t>
            </a:r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73147" y="2572048"/>
            <a:ext cx="841514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273147" y="3368555"/>
            <a:ext cx="841514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273147" y="4165062"/>
            <a:ext cx="841514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273147" y="4961569"/>
            <a:ext cx="8415144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 6"/>
          <p:cNvSpPr txBox="1">
            <a:spLocks/>
          </p:cNvSpPr>
          <p:nvPr>
            <p:custDataLst>
              <p:tags r:id="rId4"/>
            </p:custDataLst>
          </p:nvPr>
        </p:nvSpPr>
        <p:spPr>
          <a:xfrm rot="16200000">
            <a:off x="7773244" y="2384465"/>
            <a:ext cx="679617" cy="1150481"/>
          </a:xfrm>
          <a:prstGeom prst="rightArrow">
            <a:avLst>
              <a:gd name="adj1" fmla="val 54000"/>
              <a:gd name="adj2" fmla="val 3835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lt1"/>
                </a:solidFill>
                <a:latin typeface="+mj-lt"/>
              </a:rPr>
              <a:t>+1,5</a:t>
            </a:r>
            <a:r>
              <a:rPr lang="en-US" b="1" dirty="0" smtClean="0">
                <a:solidFill>
                  <a:schemeClr val="lt1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lt1"/>
                </a:solidFill>
                <a:latin typeface="+mj-lt"/>
              </a:rPr>
              <a:t>п.п</a:t>
            </a:r>
            <a:endParaRPr lang="ru-RU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4" name="Arrow 6"/>
          <p:cNvSpPr txBox="1">
            <a:spLocks/>
          </p:cNvSpPr>
          <p:nvPr>
            <p:custDataLst>
              <p:tags r:id="rId5"/>
            </p:custDataLst>
          </p:nvPr>
        </p:nvSpPr>
        <p:spPr>
          <a:xfrm rot="16200000">
            <a:off x="7773242" y="4773984"/>
            <a:ext cx="679617" cy="1150481"/>
          </a:xfrm>
          <a:prstGeom prst="rightArrow">
            <a:avLst>
              <a:gd name="adj1" fmla="val 54000"/>
              <a:gd name="adj2" fmla="val 3835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en-US" b="1" dirty="0" smtClean="0">
                <a:solidFill>
                  <a:schemeClr val="lt1"/>
                </a:solidFill>
                <a:latin typeface="+mj-lt"/>
              </a:rPr>
              <a:t>x1</a:t>
            </a:r>
            <a:r>
              <a:rPr lang="kk-KZ" b="1" dirty="0" smtClean="0">
                <a:solidFill>
                  <a:schemeClr val="lt1"/>
                </a:solidFill>
                <a:latin typeface="+mj-lt"/>
              </a:rPr>
              <a:t>,</a:t>
            </a:r>
            <a:r>
              <a:rPr lang="en-US" b="1" dirty="0" smtClean="0">
                <a:solidFill>
                  <a:schemeClr val="lt1"/>
                </a:solidFill>
                <a:latin typeface="+mj-lt"/>
              </a:rPr>
              <a:t>3</a:t>
            </a:r>
            <a:endParaRPr lang="ru-RU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" name="Arrow 6"/>
          <p:cNvSpPr txBox="1">
            <a:spLocks/>
          </p:cNvSpPr>
          <p:nvPr>
            <p:custDataLst>
              <p:tags r:id="rId6"/>
            </p:custDataLst>
          </p:nvPr>
        </p:nvSpPr>
        <p:spPr>
          <a:xfrm rot="16200000">
            <a:off x="7773244" y="1587959"/>
            <a:ext cx="679617" cy="1150481"/>
          </a:xfrm>
          <a:prstGeom prst="rightArrow">
            <a:avLst>
              <a:gd name="adj1" fmla="val 54000"/>
              <a:gd name="adj2" fmla="val 3835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lt1"/>
                </a:solidFill>
                <a:latin typeface="+mj-lt"/>
              </a:rPr>
              <a:t>+30%</a:t>
            </a:r>
            <a:endParaRPr lang="ru-RU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7" name="Arrow 6"/>
          <p:cNvSpPr txBox="1">
            <a:spLocks/>
          </p:cNvSpPr>
          <p:nvPr>
            <p:custDataLst>
              <p:tags r:id="rId7"/>
            </p:custDataLst>
          </p:nvPr>
        </p:nvSpPr>
        <p:spPr>
          <a:xfrm rot="16200000">
            <a:off x="7773244" y="3180971"/>
            <a:ext cx="679617" cy="1150481"/>
          </a:xfrm>
          <a:prstGeom prst="rightArrow">
            <a:avLst>
              <a:gd name="adj1" fmla="val 54000"/>
              <a:gd name="adj2" fmla="val 3835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lt1"/>
                </a:solidFill>
                <a:latin typeface="+mj-lt"/>
              </a:rPr>
              <a:t>+0%</a:t>
            </a:r>
            <a:endParaRPr lang="ru-RU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0" name="Arrow 6"/>
          <p:cNvSpPr txBox="1">
            <a:spLocks/>
          </p:cNvSpPr>
          <p:nvPr>
            <p:custDataLst>
              <p:tags r:id="rId8"/>
            </p:custDataLst>
          </p:nvPr>
        </p:nvSpPr>
        <p:spPr>
          <a:xfrm rot="16200000">
            <a:off x="7773242" y="3977477"/>
            <a:ext cx="679617" cy="1150481"/>
          </a:xfrm>
          <a:prstGeom prst="rightArrow">
            <a:avLst>
              <a:gd name="adj1" fmla="val 54000"/>
              <a:gd name="adj2" fmla="val 3835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en-US" b="1" dirty="0" smtClean="0">
                <a:solidFill>
                  <a:schemeClr val="lt1"/>
                </a:solidFill>
                <a:latin typeface="+mj-lt"/>
              </a:rPr>
              <a:t>x1</a:t>
            </a:r>
            <a:r>
              <a:rPr lang="kk-KZ" b="1" dirty="0" smtClean="0">
                <a:solidFill>
                  <a:schemeClr val="lt1"/>
                </a:solidFill>
                <a:latin typeface="+mj-lt"/>
              </a:rPr>
              <a:t>,</a:t>
            </a:r>
            <a:r>
              <a:rPr lang="en-US" b="1" dirty="0" smtClean="0">
                <a:solidFill>
                  <a:schemeClr val="lt1"/>
                </a:solidFill>
                <a:latin typeface="+mj-lt"/>
              </a:rPr>
              <a:t>3</a:t>
            </a:r>
            <a:endParaRPr lang="ru-RU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2641" y="1550070"/>
            <a:ext cx="10050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  <a:latin typeface="+mj-lt"/>
              </a:rPr>
              <a:t>Факт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2015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Oval 7"/>
          <p:cNvSpPr txBox="1"/>
          <p:nvPr>
            <p:custDataLst>
              <p:tags r:id="rId9"/>
            </p:custDataLst>
          </p:nvPr>
        </p:nvSpPr>
        <p:spPr>
          <a:xfrm>
            <a:off x="4743250" y="2794232"/>
            <a:ext cx="939926" cy="352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10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,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3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7" name="Oval 7"/>
          <p:cNvSpPr txBox="1"/>
          <p:nvPr>
            <p:custDataLst>
              <p:tags r:id="rId10"/>
            </p:custDataLst>
          </p:nvPr>
        </p:nvSpPr>
        <p:spPr>
          <a:xfrm>
            <a:off x="4743250" y="1997725"/>
            <a:ext cx="939926" cy="352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en-US" b="1" dirty="0">
                <a:solidFill>
                  <a:schemeClr val="accent2"/>
                </a:solidFill>
                <a:latin typeface="+mj-lt"/>
              </a:rPr>
              <a:t>4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,</a:t>
            </a:r>
            <a:r>
              <a:rPr lang="en-US" b="1" dirty="0">
                <a:solidFill>
                  <a:schemeClr val="accent2"/>
                </a:solidFill>
                <a:latin typeface="+mj-lt"/>
              </a:rPr>
              <a:t>2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8" name="Oval 7"/>
          <p:cNvSpPr txBox="1"/>
          <p:nvPr>
            <p:custDataLst>
              <p:tags r:id="rId11"/>
            </p:custDataLst>
          </p:nvPr>
        </p:nvSpPr>
        <p:spPr>
          <a:xfrm>
            <a:off x="4743250" y="3590739"/>
            <a:ext cx="939926" cy="352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553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2" name="Oval 7"/>
          <p:cNvSpPr txBox="1"/>
          <p:nvPr>
            <p:custDataLst>
              <p:tags r:id="rId12"/>
            </p:custDataLst>
          </p:nvPr>
        </p:nvSpPr>
        <p:spPr>
          <a:xfrm>
            <a:off x="4743250" y="4387246"/>
            <a:ext cx="939926" cy="352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7</a:t>
            </a:r>
            <a:r>
              <a:rPr lang="kk-KZ" b="1" dirty="0" smtClean="0">
                <a:solidFill>
                  <a:schemeClr val="accent2"/>
                </a:solidFill>
                <a:latin typeface="+mj-lt"/>
              </a:rPr>
              <a:t>,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6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4" name="Oval 7"/>
          <p:cNvSpPr txBox="1"/>
          <p:nvPr>
            <p:custDataLst>
              <p:tags r:id="rId13"/>
            </p:custDataLst>
          </p:nvPr>
        </p:nvSpPr>
        <p:spPr>
          <a:xfrm>
            <a:off x="4743250" y="5183750"/>
            <a:ext cx="939926" cy="352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12,9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45756" y="1550070"/>
            <a:ext cx="1331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  <a:latin typeface="+mj-lt"/>
              </a:rPr>
              <a:t>Цель на 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2020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5" name="Oval 7"/>
          <p:cNvSpPr txBox="1"/>
          <p:nvPr>
            <p:custDataLst>
              <p:tags r:id="rId14"/>
            </p:custDataLst>
          </p:nvPr>
        </p:nvSpPr>
        <p:spPr>
          <a:xfrm>
            <a:off x="6203941" y="2794232"/>
            <a:ext cx="939926" cy="352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11,8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8" name="Oval 7"/>
          <p:cNvSpPr txBox="1"/>
          <p:nvPr>
            <p:custDataLst>
              <p:tags r:id="rId15"/>
            </p:custDataLst>
          </p:nvPr>
        </p:nvSpPr>
        <p:spPr>
          <a:xfrm>
            <a:off x="6203941" y="1997725"/>
            <a:ext cx="939926" cy="352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5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,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5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9" name="Oval 7"/>
          <p:cNvSpPr txBox="1"/>
          <p:nvPr>
            <p:custDataLst>
              <p:tags r:id="rId16"/>
            </p:custDataLst>
          </p:nvPr>
        </p:nvSpPr>
        <p:spPr>
          <a:xfrm>
            <a:off x="6203941" y="3590739"/>
            <a:ext cx="939926" cy="352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553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3" name="Oval 7"/>
          <p:cNvSpPr txBox="1"/>
          <p:nvPr>
            <p:custDataLst>
              <p:tags r:id="rId17"/>
            </p:custDataLst>
          </p:nvPr>
        </p:nvSpPr>
        <p:spPr>
          <a:xfrm>
            <a:off x="6203941" y="4387246"/>
            <a:ext cx="939926" cy="352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9,9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5" name="Oval 7"/>
          <p:cNvSpPr txBox="1"/>
          <p:nvPr>
            <p:custDataLst>
              <p:tags r:id="rId18"/>
            </p:custDataLst>
          </p:nvPr>
        </p:nvSpPr>
        <p:spPr>
          <a:xfrm>
            <a:off x="6203941" y="5183750"/>
            <a:ext cx="939926" cy="3521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16,8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Oval 88"/>
          <p:cNvSpPr>
            <a:spLocks/>
          </p:cNvSpPr>
          <p:nvPr/>
        </p:nvSpPr>
        <p:spPr>
          <a:xfrm>
            <a:off x="328705" y="3439246"/>
            <a:ext cx="655122" cy="655121"/>
          </a:xfrm>
          <a:prstGeom prst="ellipse">
            <a:avLst/>
          </a:prstGeom>
          <a:solidFill>
            <a:schemeClr val="bg1"/>
          </a:solidFill>
          <a:ln w="9525">
            <a:solidFill>
              <a:srgbClr val="038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Oval 91"/>
          <p:cNvSpPr>
            <a:spLocks/>
          </p:cNvSpPr>
          <p:nvPr/>
        </p:nvSpPr>
        <p:spPr>
          <a:xfrm>
            <a:off x="328705" y="4235752"/>
            <a:ext cx="655122" cy="655121"/>
          </a:xfrm>
          <a:prstGeom prst="ellipse">
            <a:avLst/>
          </a:prstGeom>
          <a:solidFill>
            <a:schemeClr val="bg1"/>
          </a:solidFill>
          <a:ln w="9525">
            <a:solidFill>
              <a:srgbClr val="038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328705" y="5032259"/>
            <a:ext cx="655122" cy="655121"/>
          </a:xfrm>
          <a:prstGeom prst="ellipse">
            <a:avLst/>
          </a:prstGeom>
          <a:solidFill>
            <a:schemeClr val="bg1"/>
          </a:solidFill>
          <a:ln w="9525">
            <a:solidFill>
              <a:srgbClr val="038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Oval 70"/>
          <p:cNvSpPr>
            <a:spLocks/>
          </p:cNvSpPr>
          <p:nvPr/>
        </p:nvSpPr>
        <p:spPr>
          <a:xfrm>
            <a:off x="328705" y="2642740"/>
            <a:ext cx="655122" cy="655121"/>
          </a:xfrm>
          <a:prstGeom prst="ellipse">
            <a:avLst/>
          </a:prstGeom>
          <a:solidFill>
            <a:schemeClr val="bg1"/>
          </a:solidFill>
          <a:ln w="9525">
            <a:solidFill>
              <a:srgbClr val="038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6" name="Oval 85"/>
          <p:cNvSpPr>
            <a:spLocks/>
          </p:cNvSpPr>
          <p:nvPr/>
        </p:nvSpPr>
        <p:spPr>
          <a:xfrm>
            <a:off x="328705" y="1846234"/>
            <a:ext cx="655122" cy="655121"/>
          </a:xfrm>
          <a:prstGeom prst="ellipse">
            <a:avLst/>
          </a:prstGeom>
          <a:solidFill>
            <a:schemeClr val="bg1"/>
          </a:solidFill>
          <a:ln w="9525">
            <a:solidFill>
              <a:srgbClr val="038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93987" y="2708022"/>
            <a:ext cx="524558" cy="524557"/>
            <a:chOff x="5608638" y="1028700"/>
            <a:chExt cx="342900" cy="342900"/>
          </a:xfrm>
          <a:solidFill>
            <a:srgbClr val="00457E"/>
          </a:solidFill>
        </p:grpSpPr>
        <p:sp>
          <p:nvSpPr>
            <p:cNvPr id="59" name="Freeform 85"/>
            <p:cNvSpPr>
              <a:spLocks/>
            </p:cNvSpPr>
            <p:nvPr/>
          </p:nvSpPr>
          <p:spPr bwMode="auto">
            <a:xfrm>
              <a:off x="5810250" y="1123950"/>
              <a:ext cx="38100" cy="155575"/>
            </a:xfrm>
            <a:custGeom>
              <a:avLst/>
              <a:gdLst>
                <a:gd name="T0" fmla="*/ 16 w 16"/>
                <a:gd name="T1" fmla="*/ 63 h 66"/>
                <a:gd name="T2" fmla="*/ 13 w 16"/>
                <a:gd name="T3" fmla="*/ 66 h 66"/>
                <a:gd name="T4" fmla="*/ 3 w 16"/>
                <a:gd name="T5" fmla="*/ 66 h 66"/>
                <a:gd name="T6" fmla="*/ 0 w 16"/>
                <a:gd name="T7" fmla="*/ 63 h 66"/>
                <a:gd name="T8" fmla="*/ 0 w 16"/>
                <a:gd name="T9" fmla="*/ 3 h 66"/>
                <a:gd name="T10" fmla="*/ 3 w 16"/>
                <a:gd name="T11" fmla="*/ 0 h 66"/>
                <a:gd name="T12" fmla="*/ 13 w 16"/>
                <a:gd name="T13" fmla="*/ 0 h 66"/>
                <a:gd name="T14" fmla="*/ 16 w 16"/>
                <a:gd name="T15" fmla="*/ 3 h 66"/>
                <a:gd name="T16" fmla="*/ 16 w 16"/>
                <a:gd name="T1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6">
                  <a:moveTo>
                    <a:pt x="16" y="63"/>
                  </a:moveTo>
                  <a:cubicBezTo>
                    <a:pt x="16" y="65"/>
                    <a:pt x="15" y="66"/>
                    <a:pt x="1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6"/>
                    <a:pt x="0" y="65"/>
                    <a:pt x="0" y="6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lnTo>
                    <a:pt x="16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Freeform 86"/>
            <p:cNvSpPr>
              <a:spLocks/>
            </p:cNvSpPr>
            <p:nvPr/>
          </p:nvSpPr>
          <p:spPr bwMode="auto">
            <a:xfrm>
              <a:off x="5761038" y="1165225"/>
              <a:ext cx="38100" cy="114300"/>
            </a:xfrm>
            <a:custGeom>
              <a:avLst/>
              <a:gdLst>
                <a:gd name="T0" fmla="*/ 16 w 16"/>
                <a:gd name="T1" fmla="*/ 46 h 49"/>
                <a:gd name="T2" fmla="*/ 13 w 16"/>
                <a:gd name="T3" fmla="*/ 49 h 49"/>
                <a:gd name="T4" fmla="*/ 3 w 16"/>
                <a:gd name="T5" fmla="*/ 49 h 49"/>
                <a:gd name="T6" fmla="*/ 0 w 16"/>
                <a:gd name="T7" fmla="*/ 46 h 49"/>
                <a:gd name="T8" fmla="*/ 0 w 16"/>
                <a:gd name="T9" fmla="*/ 3 h 49"/>
                <a:gd name="T10" fmla="*/ 3 w 16"/>
                <a:gd name="T11" fmla="*/ 0 h 49"/>
                <a:gd name="T12" fmla="*/ 13 w 16"/>
                <a:gd name="T13" fmla="*/ 0 h 49"/>
                <a:gd name="T14" fmla="*/ 16 w 16"/>
                <a:gd name="T15" fmla="*/ 3 h 49"/>
                <a:gd name="T16" fmla="*/ 16 w 16"/>
                <a:gd name="T17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9">
                  <a:moveTo>
                    <a:pt x="16" y="46"/>
                  </a:moveTo>
                  <a:cubicBezTo>
                    <a:pt x="16" y="48"/>
                    <a:pt x="14" y="49"/>
                    <a:pt x="1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0" y="48"/>
                    <a:pt x="0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2"/>
                    <a:pt x="16" y="3"/>
                  </a:cubicBez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87"/>
            <p:cNvSpPr>
              <a:spLocks/>
            </p:cNvSpPr>
            <p:nvPr/>
          </p:nvSpPr>
          <p:spPr bwMode="auto">
            <a:xfrm>
              <a:off x="5711825" y="1206500"/>
              <a:ext cx="38100" cy="73025"/>
            </a:xfrm>
            <a:custGeom>
              <a:avLst/>
              <a:gdLst>
                <a:gd name="T0" fmla="*/ 16 w 16"/>
                <a:gd name="T1" fmla="*/ 28 h 31"/>
                <a:gd name="T2" fmla="*/ 13 w 16"/>
                <a:gd name="T3" fmla="*/ 31 h 31"/>
                <a:gd name="T4" fmla="*/ 3 w 16"/>
                <a:gd name="T5" fmla="*/ 31 h 31"/>
                <a:gd name="T6" fmla="*/ 0 w 16"/>
                <a:gd name="T7" fmla="*/ 28 h 31"/>
                <a:gd name="T8" fmla="*/ 0 w 16"/>
                <a:gd name="T9" fmla="*/ 3 h 31"/>
                <a:gd name="T10" fmla="*/ 3 w 16"/>
                <a:gd name="T11" fmla="*/ 0 h 31"/>
                <a:gd name="T12" fmla="*/ 13 w 16"/>
                <a:gd name="T13" fmla="*/ 0 h 31"/>
                <a:gd name="T14" fmla="*/ 16 w 16"/>
                <a:gd name="T15" fmla="*/ 3 h 31"/>
                <a:gd name="T16" fmla="*/ 16 w 16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1">
                  <a:moveTo>
                    <a:pt x="16" y="28"/>
                  </a:moveTo>
                  <a:cubicBezTo>
                    <a:pt x="16" y="30"/>
                    <a:pt x="14" y="31"/>
                    <a:pt x="1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1"/>
                    <a:pt x="0" y="30"/>
                    <a:pt x="0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1"/>
                    <a:pt x="16" y="3"/>
                  </a:cubicBezTo>
                  <a:lnTo>
                    <a:pt x="1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88"/>
            <p:cNvSpPr>
              <a:spLocks/>
            </p:cNvSpPr>
            <p:nvPr/>
          </p:nvSpPr>
          <p:spPr bwMode="auto">
            <a:xfrm>
              <a:off x="5864225" y="1065213"/>
              <a:ext cx="87313" cy="180975"/>
            </a:xfrm>
            <a:custGeom>
              <a:avLst/>
              <a:gdLst>
                <a:gd name="T0" fmla="*/ 0 w 37"/>
                <a:gd name="T1" fmla="*/ 15 h 77"/>
                <a:gd name="T2" fmla="*/ 19 w 37"/>
                <a:gd name="T3" fmla="*/ 57 h 77"/>
                <a:gd name="T4" fmla="*/ 17 w 37"/>
                <a:gd name="T5" fmla="*/ 70 h 77"/>
                <a:gd name="T6" fmla="*/ 35 w 37"/>
                <a:gd name="T7" fmla="*/ 77 h 77"/>
                <a:gd name="T8" fmla="*/ 37 w 37"/>
                <a:gd name="T9" fmla="*/ 57 h 77"/>
                <a:gd name="T10" fmla="*/ 11 w 37"/>
                <a:gd name="T11" fmla="*/ 0 h 77"/>
                <a:gd name="T12" fmla="*/ 0 w 37"/>
                <a:gd name="T13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77">
                  <a:moveTo>
                    <a:pt x="0" y="15"/>
                  </a:moveTo>
                  <a:cubicBezTo>
                    <a:pt x="12" y="26"/>
                    <a:pt x="19" y="40"/>
                    <a:pt x="19" y="57"/>
                  </a:cubicBezTo>
                  <a:cubicBezTo>
                    <a:pt x="19" y="62"/>
                    <a:pt x="18" y="66"/>
                    <a:pt x="17" y="70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6" y="70"/>
                    <a:pt x="37" y="64"/>
                    <a:pt x="37" y="57"/>
                  </a:cubicBezTo>
                  <a:cubicBezTo>
                    <a:pt x="37" y="34"/>
                    <a:pt x="27" y="14"/>
                    <a:pt x="11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89"/>
            <p:cNvSpPr>
              <a:spLocks/>
            </p:cNvSpPr>
            <p:nvPr/>
          </p:nvSpPr>
          <p:spPr bwMode="auto">
            <a:xfrm>
              <a:off x="5794375" y="1028700"/>
              <a:ext cx="73025" cy="58737"/>
            </a:xfrm>
            <a:custGeom>
              <a:avLst/>
              <a:gdLst>
                <a:gd name="T0" fmla="*/ 0 w 31"/>
                <a:gd name="T1" fmla="*/ 18 h 25"/>
                <a:gd name="T2" fmla="*/ 21 w 31"/>
                <a:gd name="T3" fmla="*/ 25 h 25"/>
                <a:gd name="T4" fmla="*/ 31 w 31"/>
                <a:gd name="T5" fmla="*/ 10 h 25"/>
                <a:gd name="T6" fmla="*/ 0 w 31"/>
                <a:gd name="T7" fmla="*/ 0 h 25"/>
                <a:gd name="T8" fmla="*/ 0 w 31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0" y="18"/>
                  </a:moveTo>
                  <a:cubicBezTo>
                    <a:pt x="7" y="19"/>
                    <a:pt x="14" y="21"/>
                    <a:pt x="21" y="25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4"/>
                    <a:pt x="11" y="1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90"/>
            <p:cNvSpPr>
              <a:spLocks/>
            </p:cNvSpPr>
            <p:nvPr/>
          </p:nvSpPr>
          <p:spPr bwMode="auto">
            <a:xfrm>
              <a:off x="5608638" y="1028700"/>
              <a:ext cx="328613" cy="342900"/>
            </a:xfrm>
            <a:custGeom>
              <a:avLst/>
              <a:gdLst>
                <a:gd name="T0" fmla="*/ 122 w 140"/>
                <a:gd name="T1" fmla="*/ 97 h 146"/>
                <a:gd name="T2" fmla="*/ 73 w 140"/>
                <a:gd name="T3" fmla="*/ 128 h 146"/>
                <a:gd name="T4" fmla="*/ 18 w 140"/>
                <a:gd name="T5" fmla="*/ 73 h 146"/>
                <a:gd name="T6" fmla="*/ 67 w 140"/>
                <a:gd name="T7" fmla="*/ 18 h 146"/>
                <a:gd name="T8" fmla="*/ 67 w 140"/>
                <a:gd name="T9" fmla="*/ 0 h 146"/>
                <a:gd name="T10" fmla="*/ 0 w 140"/>
                <a:gd name="T11" fmla="*/ 73 h 146"/>
                <a:gd name="T12" fmla="*/ 73 w 140"/>
                <a:gd name="T13" fmla="*/ 146 h 146"/>
                <a:gd name="T14" fmla="*/ 140 w 140"/>
                <a:gd name="T15" fmla="*/ 103 h 146"/>
                <a:gd name="T16" fmla="*/ 138 w 140"/>
                <a:gd name="T17" fmla="*/ 103 h 146"/>
                <a:gd name="T18" fmla="*/ 122 w 140"/>
                <a:gd name="T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6">
                  <a:moveTo>
                    <a:pt x="122" y="97"/>
                  </a:moveTo>
                  <a:cubicBezTo>
                    <a:pt x="113" y="115"/>
                    <a:pt x="95" y="128"/>
                    <a:pt x="73" y="128"/>
                  </a:cubicBezTo>
                  <a:cubicBezTo>
                    <a:pt x="43" y="128"/>
                    <a:pt x="18" y="103"/>
                    <a:pt x="18" y="73"/>
                  </a:cubicBezTo>
                  <a:cubicBezTo>
                    <a:pt x="18" y="44"/>
                    <a:pt x="40" y="21"/>
                    <a:pt x="67" y="1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9" y="3"/>
                    <a:pt x="0" y="34"/>
                    <a:pt x="0" y="73"/>
                  </a:cubicBezTo>
                  <a:cubicBezTo>
                    <a:pt x="0" y="113"/>
                    <a:pt x="32" y="146"/>
                    <a:pt x="73" y="146"/>
                  </a:cubicBezTo>
                  <a:cubicBezTo>
                    <a:pt x="103" y="146"/>
                    <a:pt x="128" y="129"/>
                    <a:pt x="140" y="103"/>
                  </a:cubicBezTo>
                  <a:cubicBezTo>
                    <a:pt x="138" y="103"/>
                    <a:pt x="138" y="103"/>
                    <a:pt x="138" y="103"/>
                  </a:cubicBezTo>
                  <a:lnTo>
                    <a:pt x="12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78" name="Freeform 44"/>
          <p:cNvSpPr>
            <a:spLocks noEditPoints="1"/>
          </p:cNvSpPr>
          <p:nvPr/>
        </p:nvSpPr>
        <p:spPr bwMode="auto">
          <a:xfrm>
            <a:off x="417178" y="3483167"/>
            <a:ext cx="478176" cy="462498"/>
          </a:xfrm>
          <a:custGeom>
            <a:avLst/>
            <a:gdLst>
              <a:gd name="T0" fmla="*/ 119 w 239"/>
              <a:gd name="T1" fmla="*/ 0 h 231"/>
              <a:gd name="T2" fmla="*/ 119 w 239"/>
              <a:gd name="T3" fmla="*/ 61 h 231"/>
              <a:gd name="T4" fmla="*/ 69 w 239"/>
              <a:gd name="T5" fmla="*/ 84 h 231"/>
              <a:gd name="T6" fmla="*/ 90 w 239"/>
              <a:gd name="T7" fmla="*/ 128 h 231"/>
              <a:gd name="T8" fmla="*/ 148 w 239"/>
              <a:gd name="T9" fmla="*/ 128 h 231"/>
              <a:gd name="T10" fmla="*/ 170 w 239"/>
              <a:gd name="T11" fmla="*/ 84 h 231"/>
              <a:gd name="T12" fmla="*/ 139 w 239"/>
              <a:gd name="T13" fmla="*/ 59 h 231"/>
              <a:gd name="T14" fmla="*/ 99 w 239"/>
              <a:gd name="T15" fmla="*/ 59 h 231"/>
              <a:gd name="T16" fmla="*/ 69 w 239"/>
              <a:gd name="T17" fmla="*/ 84 h 231"/>
              <a:gd name="T18" fmla="*/ 119 w 239"/>
              <a:gd name="T19" fmla="*/ 111 h 231"/>
              <a:gd name="T20" fmla="*/ 119 w 239"/>
              <a:gd name="T21" fmla="*/ 68 h 231"/>
              <a:gd name="T22" fmla="*/ 170 w 239"/>
              <a:gd name="T23" fmla="*/ 136 h 231"/>
              <a:gd name="T24" fmla="*/ 170 w 239"/>
              <a:gd name="T25" fmla="*/ 93 h 231"/>
              <a:gd name="T26" fmla="*/ 170 w 239"/>
              <a:gd name="T27" fmla="*/ 136 h 231"/>
              <a:gd name="T28" fmla="*/ 131 w 239"/>
              <a:gd name="T29" fmla="*/ 184 h 231"/>
              <a:gd name="T30" fmla="*/ 169 w 239"/>
              <a:gd name="T31" fmla="*/ 184 h 231"/>
              <a:gd name="T32" fmla="*/ 181 w 239"/>
              <a:gd name="T33" fmla="*/ 207 h 231"/>
              <a:gd name="T34" fmla="*/ 193 w 239"/>
              <a:gd name="T35" fmla="*/ 184 h 231"/>
              <a:gd name="T36" fmla="*/ 213 w 239"/>
              <a:gd name="T37" fmla="*/ 165 h 231"/>
              <a:gd name="T38" fmla="*/ 170 w 239"/>
              <a:gd name="T39" fmla="*/ 161 h 231"/>
              <a:gd name="T40" fmla="*/ 124 w 239"/>
              <a:gd name="T41" fmla="*/ 184 h 231"/>
              <a:gd name="T42" fmla="*/ 133 w 239"/>
              <a:gd name="T43" fmla="*/ 192 h 231"/>
              <a:gd name="T44" fmla="*/ 46 w 239"/>
              <a:gd name="T45" fmla="*/ 184 h 231"/>
              <a:gd name="T46" fmla="*/ 58 w 239"/>
              <a:gd name="T47" fmla="*/ 207 h 231"/>
              <a:gd name="T48" fmla="*/ 70 w 239"/>
              <a:gd name="T49" fmla="*/ 184 h 231"/>
              <a:gd name="T50" fmla="*/ 107 w 239"/>
              <a:gd name="T51" fmla="*/ 184 h 231"/>
              <a:gd name="T52" fmla="*/ 114 w 239"/>
              <a:gd name="T53" fmla="*/ 198 h 231"/>
              <a:gd name="T54" fmla="*/ 83 w 239"/>
              <a:gd name="T55" fmla="*/ 135 h 231"/>
              <a:gd name="T56" fmla="*/ 54 w 239"/>
              <a:gd name="T57" fmla="*/ 135 h 231"/>
              <a:gd name="T58" fmla="*/ 27 w 239"/>
              <a:gd name="T59" fmla="*/ 165 h 231"/>
              <a:gd name="T60" fmla="*/ 86 w 239"/>
              <a:gd name="T61" fmla="*/ 110 h 231"/>
              <a:gd name="T62" fmla="*/ 51 w 239"/>
              <a:gd name="T63" fmla="*/ 110 h 231"/>
              <a:gd name="T64" fmla="*/ 27 w 239"/>
              <a:gd name="T65" fmla="*/ 199 h 231"/>
              <a:gd name="T66" fmla="*/ 27 w 239"/>
              <a:gd name="T67" fmla="*/ 174 h 231"/>
              <a:gd name="T68" fmla="*/ 27 w 239"/>
              <a:gd name="T69" fmla="*/ 199 h 231"/>
              <a:gd name="T70" fmla="*/ 19 w 239"/>
              <a:gd name="T71" fmla="*/ 199 h 231"/>
              <a:gd name="T72" fmla="*/ 36 w 239"/>
              <a:gd name="T73" fmla="*/ 199 h 231"/>
              <a:gd name="T74" fmla="*/ 27 w 239"/>
              <a:gd name="T75" fmla="*/ 231 h 231"/>
              <a:gd name="T76" fmla="*/ 88 w 239"/>
              <a:gd name="T77" fmla="*/ 199 h 231"/>
              <a:gd name="T78" fmla="*/ 88 w 239"/>
              <a:gd name="T79" fmla="*/ 174 h 231"/>
              <a:gd name="T80" fmla="*/ 88 w 239"/>
              <a:gd name="T81" fmla="*/ 199 h 231"/>
              <a:gd name="T82" fmla="*/ 80 w 239"/>
              <a:gd name="T83" fmla="*/ 199 h 231"/>
              <a:gd name="T84" fmla="*/ 97 w 239"/>
              <a:gd name="T85" fmla="*/ 199 h 231"/>
              <a:gd name="T86" fmla="*/ 89 w 239"/>
              <a:gd name="T87" fmla="*/ 231 h 231"/>
              <a:gd name="T88" fmla="*/ 150 w 239"/>
              <a:gd name="T89" fmla="*/ 199 h 231"/>
              <a:gd name="T90" fmla="*/ 150 w 239"/>
              <a:gd name="T91" fmla="*/ 174 h 231"/>
              <a:gd name="T92" fmla="*/ 150 w 239"/>
              <a:gd name="T93" fmla="*/ 199 h 231"/>
              <a:gd name="T94" fmla="*/ 142 w 239"/>
              <a:gd name="T95" fmla="*/ 199 h 231"/>
              <a:gd name="T96" fmla="*/ 159 w 239"/>
              <a:gd name="T97" fmla="*/ 199 h 231"/>
              <a:gd name="T98" fmla="*/ 150 w 239"/>
              <a:gd name="T99" fmla="*/ 231 h 231"/>
              <a:gd name="T100" fmla="*/ 212 w 239"/>
              <a:gd name="T101" fmla="*/ 199 h 231"/>
              <a:gd name="T102" fmla="*/ 212 w 239"/>
              <a:gd name="T103" fmla="*/ 174 h 231"/>
              <a:gd name="T104" fmla="*/ 212 w 239"/>
              <a:gd name="T105" fmla="*/ 199 h 231"/>
              <a:gd name="T106" fmla="*/ 203 w 239"/>
              <a:gd name="T107" fmla="*/ 199 h 231"/>
              <a:gd name="T108" fmla="*/ 220 w 239"/>
              <a:gd name="T109" fmla="*/ 199 h 231"/>
              <a:gd name="T110" fmla="*/ 212 w 239"/>
              <a:gd name="T111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9" h="231">
                <a:moveTo>
                  <a:pt x="95" y="25"/>
                </a:moveTo>
                <a:cubicBezTo>
                  <a:pt x="95" y="11"/>
                  <a:pt x="106" y="0"/>
                  <a:pt x="119" y="0"/>
                </a:cubicBezTo>
                <a:cubicBezTo>
                  <a:pt x="133" y="0"/>
                  <a:pt x="144" y="11"/>
                  <a:pt x="144" y="25"/>
                </a:cubicBezTo>
                <a:cubicBezTo>
                  <a:pt x="144" y="38"/>
                  <a:pt x="133" y="61"/>
                  <a:pt x="119" y="61"/>
                </a:cubicBezTo>
                <a:cubicBezTo>
                  <a:pt x="106" y="61"/>
                  <a:pt x="95" y="38"/>
                  <a:pt x="95" y="25"/>
                </a:cubicBezTo>
                <a:close/>
                <a:moveTo>
                  <a:pt x="69" y="84"/>
                </a:moveTo>
                <a:cubicBezTo>
                  <a:pt x="83" y="84"/>
                  <a:pt x="94" y="96"/>
                  <a:pt x="94" y="110"/>
                </a:cubicBezTo>
                <a:cubicBezTo>
                  <a:pt x="94" y="116"/>
                  <a:pt x="93" y="122"/>
                  <a:pt x="90" y="128"/>
                </a:cubicBezTo>
                <a:cubicBezTo>
                  <a:pt x="100" y="130"/>
                  <a:pt x="113" y="138"/>
                  <a:pt x="119" y="163"/>
                </a:cubicBezTo>
                <a:cubicBezTo>
                  <a:pt x="126" y="139"/>
                  <a:pt x="138" y="130"/>
                  <a:pt x="148" y="128"/>
                </a:cubicBezTo>
                <a:cubicBezTo>
                  <a:pt x="145" y="122"/>
                  <a:pt x="144" y="116"/>
                  <a:pt x="144" y="110"/>
                </a:cubicBezTo>
                <a:cubicBezTo>
                  <a:pt x="144" y="96"/>
                  <a:pt x="155" y="84"/>
                  <a:pt x="170" y="84"/>
                </a:cubicBezTo>
                <a:cubicBezTo>
                  <a:pt x="171" y="84"/>
                  <a:pt x="172" y="84"/>
                  <a:pt x="172" y="85"/>
                </a:cubicBezTo>
                <a:cubicBezTo>
                  <a:pt x="164" y="67"/>
                  <a:pt x="153" y="59"/>
                  <a:pt x="139" y="59"/>
                </a:cubicBezTo>
                <a:cubicBezTo>
                  <a:pt x="139" y="59"/>
                  <a:pt x="126" y="89"/>
                  <a:pt x="119" y="117"/>
                </a:cubicBezTo>
                <a:cubicBezTo>
                  <a:pt x="113" y="89"/>
                  <a:pt x="99" y="59"/>
                  <a:pt x="99" y="59"/>
                </a:cubicBezTo>
                <a:cubicBezTo>
                  <a:pt x="86" y="59"/>
                  <a:pt x="75" y="67"/>
                  <a:pt x="66" y="85"/>
                </a:cubicBezTo>
                <a:cubicBezTo>
                  <a:pt x="67" y="84"/>
                  <a:pt x="68" y="84"/>
                  <a:pt x="69" y="84"/>
                </a:cubicBezTo>
                <a:close/>
                <a:moveTo>
                  <a:pt x="114" y="78"/>
                </a:moveTo>
                <a:cubicBezTo>
                  <a:pt x="116" y="84"/>
                  <a:pt x="118" y="96"/>
                  <a:pt x="119" y="111"/>
                </a:cubicBezTo>
                <a:cubicBezTo>
                  <a:pt x="121" y="96"/>
                  <a:pt x="123" y="84"/>
                  <a:pt x="125" y="78"/>
                </a:cubicBezTo>
                <a:cubicBezTo>
                  <a:pt x="128" y="71"/>
                  <a:pt x="124" y="68"/>
                  <a:pt x="119" y="68"/>
                </a:cubicBezTo>
                <a:cubicBezTo>
                  <a:pt x="115" y="68"/>
                  <a:pt x="111" y="71"/>
                  <a:pt x="114" y="78"/>
                </a:cubicBezTo>
                <a:close/>
                <a:moveTo>
                  <a:pt x="170" y="136"/>
                </a:moveTo>
                <a:cubicBezTo>
                  <a:pt x="179" y="136"/>
                  <a:pt x="187" y="120"/>
                  <a:pt x="187" y="110"/>
                </a:cubicBezTo>
                <a:cubicBezTo>
                  <a:pt x="187" y="101"/>
                  <a:pt x="179" y="93"/>
                  <a:pt x="170" y="93"/>
                </a:cubicBezTo>
                <a:cubicBezTo>
                  <a:pt x="160" y="93"/>
                  <a:pt x="152" y="101"/>
                  <a:pt x="152" y="110"/>
                </a:cubicBezTo>
                <a:cubicBezTo>
                  <a:pt x="152" y="120"/>
                  <a:pt x="160" y="136"/>
                  <a:pt x="170" y="136"/>
                </a:cubicBezTo>
                <a:close/>
                <a:moveTo>
                  <a:pt x="133" y="192"/>
                </a:moveTo>
                <a:cubicBezTo>
                  <a:pt x="132" y="189"/>
                  <a:pt x="131" y="187"/>
                  <a:pt x="131" y="184"/>
                </a:cubicBezTo>
                <a:cubicBezTo>
                  <a:pt x="131" y="174"/>
                  <a:pt x="140" y="165"/>
                  <a:pt x="150" y="165"/>
                </a:cubicBezTo>
                <a:cubicBezTo>
                  <a:pt x="160" y="165"/>
                  <a:pt x="169" y="174"/>
                  <a:pt x="169" y="184"/>
                </a:cubicBezTo>
                <a:cubicBezTo>
                  <a:pt x="169" y="187"/>
                  <a:pt x="168" y="189"/>
                  <a:pt x="167" y="192"/>
                </a:cubicBezTo>
                <a:cubicBezTo>
                  <a:pt x="172" y="194"/>
                  <a:pt x="177" y="199"/>
                  <a:pt x="181" y="207"/>
                </a:cubicBezTo>
                <a:cubicBezTo>
                  <a:pt x="185" y="199"/>
                  <a:pt x="190" y="194"/>
                  <a:pt x="194" y="192"/>
                </a:cubicBezTo>
                <a:cubicBezTo>
                  <a:pt x="193" y="189"/>
                  <a:pt x="193" y="187"/>
                  <a:pt x="193" y="184"/>
                </a:cubicBezTo>
                <a:cubicBezTo>
                  <a:pt x="193" y="174"/>
                  <a:pt x="201" y="165"/>
                  <a:pt x="212" y="165"/>
                </a:cubicBezTo>
                <a:cubicBezTo>
                  <a:pt x="212" y="165"/>
                  <a:pt x="212" y="165"/>
                  <a:pt x="213" y="165"/>
                </a:cubicBezTo>
                <a:cubicBezTo>
                  <a:pt x="207" y="144"/>
                  <a:pt x="197" y="135"/>
                  <a:pt x="185" y="135"/>
                </a:cubicBezTo>
                <a:cubicBezTo>
                  <a:pt x="185" y="135"/>
                  <a:pt x="175" y="141"/>
                  <a:pt x="170" y="161"/>
                </a:cubicBezTo>
                <a:cubicBezTo>
                  <a:pt x="165" y="141"/>
                  <a:pt x="156" y="135"/>
                  <a:pt x="156" y="135"/>
                </a:cubicBezTo>
                <a:cubicBezTo>
                  <a:pt x="140" y="135"/>
                  <a:pt x="128" y="149"/>
                  <a:pt x="124" y="184"/>
                </a:cubicBezTo>
                <a:cubicBezTo>
                  <a:pt x="123" y="190"/>
                  <a:pt x="124" y="195"/>
                  <a:pt x="125" y="199"/>
                </a:cubicBezTo>
                <a:cubicBezTo>
                  <a:pt x="127" y="195"/>
                  <a:pt x="130" y="193"/>
                  <a:pt x="133" y="192"/>
                </a:cubicBezTo>
                <a:close/>
                <a:moveTo>
                  <a:pt x="27" y="165"/>
                </a:moveTo>
                <a:cubicBezTo>
                  <a:pt x="37" y="165"/>
                  <a:pt x="46" y="174"/>
                  <a:pt x="46" y="184"/>
                </a:cubicBezTo>
                <a:cubicBezTo>
                  <a:pt x="46" y="187"/>
                  <a:pt x="45" y="189"/>
                  <a:pt x="44" y="192"/>
                </a:cubicBezTo>
                <a:cubicBezTo>
                  <a:pt x="49" y="194"/>
                  <a:pt x="54" y="199"/>
                  <a:pt x="58" y="207"/>
                </a:cubicBezTo>
                <a:cubicBezTo>
                  <a:pt x="62" y="199"/>
                  <a:pt x="66" y="194"/>
                  <a:pt x="71" y="192"/>
                </a:cubicBezTo>
                <a:cubicBezTo>
                  <a:pt x="70" y="189"/>
                  <a:pt x="70" y="187"/>
                  <a:pt x="70" y="184"/>
                </a:cubicBezTo>
                <a:cubicBezTo>
                  <a:pt x="70" y="174"/>
                  <a:pt x="78" y="165"/>
                  <a:pt x="88" y="165"/>
                </a:cubicBezTo>
                <a:cubicBezTo>
                  <a:pt x="99" y="165"/>
                  <a:pt x="107" y="174"/>
                  <a:pt x="107" y="184"/>
                </a:cubicBezTo>
                <a:cubicBezTo>
                  <a:pt x="107" y="187"/>
                  <a:pt x="107" y="189"/>
                  <a:pt x="106" y="192"/>
                </a:cubicBezTo>
                <a:cubicBezTo>
                  <a:pt x="108" y="193"/>
                  <a:pt x="111" y="195"/>
                  <a:pt x="114" y="198"/>
                </a:cubicBezTo>
                <a:cubicBezTo>
                  <a:pt x="115" y="194"/>
                  <a:pt x="115" y="189"/>
                  <a:pt x="115" y="183"/>
                </a:cubicBezTo>
                <a:cubicBezTo>
                  <a:pt x="111" y="149"/>
                  <a:pt x="98" y="135"/>
                  <a:pt x="83" y="135"/>
                </a:cubicBezTo>
                <a:cubicBezTo>
                  <a:pt x="83" y="135"/>
                  <a:pt x="74" y="141"/>
                  <a:pt x="69" y="161"/>
                </a:cubicBezTo>
                <a:cubicBezTo>
                  <a:pt x="64" y="141"/>
                  <a:pt x="54" y="135"/>
                  <a:pt x="54" y="135"/>
                </a:cubicBezTo>
                <a:cubicBezTo>
                  <a:pt x="42" y="135"/>
                  <a:pt x="32" y="144"/>
                  <a:pt x="26" y="165"/>
                </a:cubicBezTo>
                <a:cubicBezTo>
                  <a:pt x="27" y="165"/>
                  <a:pt x="27" y="165"/>
                  <a:pt x="27" y="165"/>
                </a:cubicBezTo>
                <a:close/>
                <a:moveTo>
                  <a:pt x="69" y="136"/>
                </a:moveTo>
                <a:cubicBezTo>
                  <a:pt x="78" y="136"/>
                  <a:pt x="86" y="120"/>
                  <a:pt x="86" y="110"/>
                </a:cubicBezTo>
                <a:cubicBezTo>
                  <a:pt x="86" y="101"/>
                  <a:pt x="78" y="93"/>
                  <a:pt x="69" y="93"/>
                </a:cubicBezTo>
                <a:cubicBezTo>
                  <a:pt x="59" y="93"/>
                  <a:pt x="51" y="101"/>
                  <a:pt x="51" y="110"/>
                </a:cubicBezTo>
                <a:cubicBezTo>
                  <a:pt x="51" y="120"/>
                  <a:pt x="59" y="136"/>
                  <a:pt x="69" y="136"/>
                </a:cubicBezTo>
                <a:close/>
                <a:moveTo>
                  <a:pt x="27" y="199"/>
                </a:moveTo>
                <a:cubicBezTo>
                  <a:pt x="33" y="199"/>
                  <a:pt x="37" y="190"/>
                  <a:pt x="37" y="184"/>
                </a:cubicBezTo>
                <a:cubicBezTo>
                  <a:pt x="37" y="178"/>
                  <a:pt x="33" y="174"/>
                  <a:pt x="27" y="174"/>
                </a:cubicBezTo>
                <a:cubicBezTo>
                  <a:pt x="21" y="174"/>
                  <a:pt x="17" y="178"/>
                  <a:pt x="17" y="184"/>
                </a:cubicBezTo>
                <a:cubicBezTo>
                  <a:pt x="17" y="190"/>
                  <a:pt x="21" y="199"/>
                  <a:pt x="27" y="199"/>
                </a:cubicBezTo>
                <a:close/>
                <a:moveTo>
                  <a:pt x="0" y="228"/>
                </a:moveTo>
                <a:cubicBezTo>
                  <a:pt x="2" y="207"/>
                  <a:pt x="10" y="199"/>
                  <a:pt x="19" y="199"/>
                </a:cubicBezTo>
                <a:cubicBezTo>
                  <a:pt x="19" y="199"/>
                  <a:pt x="24" y="202"/>
                  <a:pt x="27" y="214"/>
                </a:cubicBezTo>
                <a:cubicBezTo>
                  <a:pt x="30" y="202"/>
                  <a:pt x="36" y="199"/>
                  <a:pt x="36" y="199"/>
                </a:cubicBezTo>
                <a:cubicBezTo>
                  <a:pt x="44" y="199"/>
                  <a:pt x="52" y="207"/>
                  <a:pt x="54" y="227"/>
                </a:cubicBezTo>
                <a:cubicBezTo>
                  <a:pt x="53" y="227"/>
                  <a:pt x="40" y="231"/>
                  <a:pt x="27" y="231"/>
                </a:cubicBezTo>
                <a:cubicBezTo>
                  <a:pt x="14" y="231"/>
                  <a:pt x="2" y="228"/>
                  <a:pt x="0" y="228"/>
                </a:cubicBezTo>
                <a:close/>
                <a:moveTo>
                  <a:pt x="88" y="199"/>
                </a:moveTo>
                <a:cubicBezTo>
                  <a:pt x="94" y="199"/>
                  <a:pt x="99" y="190"/>
                  <a:pt x="99" y="184"/>
                </a:cubicBezTo>
                <a:cubicBezTo>
                  <a:pt x="99" y="178"/>
                  <a:pt x="94" y="174"/>
                  <a:pt x="88" y="174"/>
                </a:cubicBezTo>
                <a:cubicBezTo>
                  <a:pt x="83" y="174"/>
                  <a:pt x="78" y="178"/>
                  <a:pt x="78" y="184"/>
                </a:cubicBezTo>
                <a:cubicBezTo>
                  <a:pt x="78" y="190"/>
                  <a:pt x="83" y="199"/>
                  <a:pt x="88" y="199"/>
                </a:cubicBezTo>
                <a:close/>
                <a:moveTo>
                  <a:pt x="62" y="228"/>
                </a:moveTo>
                <a:cubicBezTo>
                  <a:pt x="64" y="207"/>
                  <a:pt x="71" y="199"/>
                  <a:pt x="80" y="199"/>
                </a:cubicBezTo>
                <a:cubicBezTo>
                  <a:pt x="80" y="199"/>
                  <a:pt x="86" y="202"/>
                  <a:pt x="89" y="214"/>
                </a:cubicBezTo>
                <a:cubicBezTo>
                  <a:pt x="92" y="202"/>
                  <a:pt x="97" y="199"/>
                  <a:pt x="97" y="199"/>
                </a:cubicBezTo>
                <a:cubicBezTo>
                  <a:pt x="106" y="199"/>
                  <a:pt x="113" y="207"/>
                  <a:pt x="116" y="227"/>
                </a:cubicBezTo>
                <a:cubicBezTo>
                  <a:pt x="114" y="227"/>
                  <a:pt x="102" y="231"/>
                  <a:pt x="89" y="231"/>
                </a:cubicBezTo>
                <a:cubicBezTo>
                  <a:pt x="75" y="231"/>
                  <a:pt x="63" y="228"/>
                  <a:pt x="62" y="228"/>
                </a:cubicBezTo>
                <a:close/>
                <a:moveTo>
                  <a:pt x="150" y="199"/>
                </a:moveTo>
                <a:cubicBezTo>
                  <a:pt x="156" y="199"/>
                  <a:pt x="160" y="190"/>
                  <a:pt x="160" y="184"/>
                </a:cubicBezTo>
                <a:cubicBezTo>
                  <a:pt x="160" y="178"/>
                  <a:pt x="156" y="174"/>
                  <a:pt x="150" y="174"/>
                </a:cubicBezTo>
                <a:cubicBezTo>
                  <a:pt x="144" y="174"/>
                  <a:pt x="140" y="178"/>
                  <a:pt x="140" y="184"/>
                </a:cubicBezTo>
                <a:cubicBezTo>
                  <a:pt x="140" y="190"/>
                  <a:pt x="144" y="199"/>
                  <a:pt x="150" y="199"/>
                </a:cubicBezTo>
                <a:close/>
                <a:moveTo>
                  <a:pt x="123" y="228"/>
                </a:moveTo>
                <a:cubicBezTo>
                  <a:pt x="125" y="207"/>
                  <a:pt x="133" y="199"/>
                  <a:pt x="142" y="199"/>
                </a:cubicBezTo>
                <a:cubicBezTo>
                  <a:pt x="142" y="199"/>
                  <a:pt x="147" y="202"/>
                  <a:pt x="150" y="214"/>
                </a:cubicBezTo>
                <a:cubicBezTo>
                  <a:pt x="153" y="202"/>
                  <a:pt x="159" y="199"/>
                  <a:pt x="159" y="199"/>
                </a:cubicBezTo>
                <a:cubicBezTo>
                  <a:pt x="168" y="199"/>
                  <a:pt x="175" y="207"/>
                  <a:pt x="177" y="227"/>
                </a:cubicBezTo>
                <a:cubicBezTo>
                  <a:pt x="176" y="227"/>
                  <a:pt x="164" y="231"/>
                  <a:pt x="150" y="231"/>
                </a:cubicBezTo>
                <a:cubicBezTo>
                  <a:pt x="137" y="231"/>
                  <a:pt x="125" y="228"/>
                  <a:pt x="123" y="228"/>
                </a:cubicBezTo>
                <a:close/>
                <a:moveTo>
                  <a:pt x="212" y="199"/>
                </a:moveTo>
                <a:cubicBezTo>
                  <a:pt x="217" y="199"/>
                  <a:pt x="222" y="190"/>
                  <a:pt x="222" y="184"/>
                </a:cubicBezTo>
                <a:cubicBezTo>
                  <a:pt x="222" y="178"/>
                  <a:pt x="217" y="174"/>
                  <a:pt x="212" y="174"/>
                </a:cubicBezTo>
                <a:cubicBezTo>
                  <a:pt x="206" y="174"/>
                  <a:pt x="201" y="178"/>
                  <a:pt x="201" y="184"/>
                </a:cubicBezTo>
                <a:cubicBezTo>
                  <a:pt x="201" y="190"/>
                  <a:pt x="206" y="199"/>
                  <a:pt x="212" y="199"/>
                </a:cubicBezTo>
                <a:close/>
                <a:moveTo>
                  <a:pt x="185" y="228"/>
                </a:moveTo>
                <a:cubicBezTo>
                  <a:pt x="187" y="207"/>
                  <a:pt x="194" y="199"/>
                  <a:pt x="203" y="199"/>
                </a:cubicBezTo>
                <a:cubicBezTo>
                  <a:pt x="203" y="199"/>
                  <a:pt x="209" y="202"/>
                  <a:pt x="212" y="214"/>
                </a:cubicBezTo>
                <a:cubicBezTo>
                  <a:pt x="215" y="202"/>
                  <a:pt x="220" y="199"/>
                  <a:pt x="220" y="199"/>
                </a:cubicBezTo>
                <a:cubicBezTo>
                  <a:pt x="229" y="199"/>
                  <a:pt x="236" y="207"/>
                  <a:pt x="239" y="227"/>
                </a:cubicBezTo>
                <a:cubicBezTo>
                  <a:pt x="237" y="227"/>
                  <a:pt x="225" y="231"/>
                  <a:pt x="212" y="231"/>
                </a:cubicBezTo>
                <a:cubicBezTo>
                  <a:pt x="199" y="231"/>
                  <a:pt x="187" y="228"/>
                  <a:pt x="185" y="228"/>
                </a:cubicBezTo>
                <a:close/>
              </a:path>
            </a:pathLst>
          </a:custGeom>
          <a:solidFill>
            <a:srgbClr val="00457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27042" y="1947375"/>
            <a:ext cx="458449" cy="452838"/>
            <a:chOff x="-3984839" y="2307869"/>
            <a:chExt cx="506413" cy="500215"/>
          </a:xfrm>
          <a:solidFill>
            <a:srgbClr val="00457E"/>
          </a:solidFill>
        </p:grpSpPr>
        <p:grpSp>
          <p:nvGrpSpPr>
            <p:cNvPr id="81" name="Group 80"/>
            <p:cNvGrpSpPr/>
            <p:nvPr/>
          </p:nvGrpSpPr>
          <p:grpSpPr>
            <a:xfrm>
              <a:off x="-3984839" y="2515983"/>
              <a:ext cx="506413" cy="292101"/>
              <a:chOff x="4676776" y="4564063"/>
              <a:chExt cx="506413" cy="292101"/>
            </a:xfrm>
            <a:grpFill/>
          </p:grpSpPr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5060951" y="4645026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4676776" y="4665663"/>
                <a:ext cx="250825" cy="90488"/>
              </a:xfrm>
              <a:custGeom>
                <a:avLst/>
                <a:gdLst>
                  <a:gd name="T0" fmla="*/ 158 w 158"/>
                  <a:gd name="T1" fmla="*/ 39 h 57"/>
                  <a:gd name="T2" fmla="*/ 158 w 158"/>
                  <a:gd name="T3" fmla="*/ 25 h 57"/>
                  <a:gd name="T4" fmla="*/ 83 w 158"/>
                  <a:gd name="T5" fmla="*/ 43 h 57"/>
                  <a:gd name="T6" fmla="*/ 80 w 158"/>
                  <a:gd name="T7" fmla="*/ 44 h 57"/>
                  <a:gd name="T8" fmla="*/ 78 w 158"/>
                  <a:gd name="T9" fmla="*/ 42 h 57"/>
                  <a:gd name="T10" fmla="*/ 0 w 158"/>
                  <a:gd name="T11" fmla="*/ 0 h 57"/>
                  <a:gd name="T12" fmla="*/ 0 w 158"/>
                  <a:gd name="T13" fmla="*/ 1 h 57"/>
                  <a:gd name="T14" fmla="*/ 0 w 158"/>
                  <a:gd name="T15" fmla="*/ 13 h 57"/>
                  <a:gd name="T16" fmla="*/ 81 w 158"/>
                  <a:gd name="T17" fmla="*/ 57 h 57"/>
                  <a:gd name="T18" fmla="*/ 158 w 158"/>
                  <a:gd name="T19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158" y="39"/>
                    </a:moveTo>
                    <a:lnTo>
                      <a:pt x="158" y="25"/>
                    </a:lnTo>
                    <a:lnTo>
                      <a:pt x="83" y="43"/>
                    </a:lnTo>
                    <a:lnTo>
                      <a:pt x="80" y="44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81" y="57"/>
                    </a:lnTo>
                    <a:lnTo>
                      <a:pt x="15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5060951" y="4676776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4" name="Freeform 135"/>
              <p:cNvSpPr>
                <a:spLocks/>
              </p:cNvSpPr>
              <p:nvPr/>
            </p:nvSpPr>
            <p:spPr bwMode="auto">
              <a:xfrm>
                <a:off x="4676776" y="4697413"/>
                <a:ext cx="250825" cy="90488"/>
              </a:xfrm>
              <a:custGeom>
                <a:avLst/>
                <a:gdLst>
                  <a:gd name="T0" fmla="*/ 158 w 158"/>
                  <a:gd name="T1" fmla="*/ 39 h 57"/>
                  <a:gd name="T2" fmla="*/ 158 w 158"/>
                  <a:gd name="T3" fmla="*/ 25 h 57"/>
                  <a:gd name="T4" fmla="*/ 83 w 158"/>
                  <a:gd name="T5" fmla="*/ 43 h 57"/>
                  <a:gd name="T6" fmla="*/ 80 w 158"/>
                  <a:gd name="T7" fmla="*/ 44 h 57"/>
                  <a:gd name="T8" fmla="*/ 78 w 158"/>
                  <a:gd name="T9" fmla="*/ 42 h 57"/>
                  <a:gd name="T10" fmla="*/ 0 w 158"/>
                  <a:gd name="T11" fmla="*/ 0 h 57"/>
                  <a:gd name="T12" fmla="*/ 0 w 158"/>
                  <a:gd name="T13" fmla="*/ 1 h 57"/>
                  <a:gd name="T14" fmla="*/ 0 w 158"/>
                  <a:gd name="T15" fmla="*/ 14 h 57"/>
                  <a:gd name="T16" fmla="*/ 81 w 158"/>
                  <a:gd name="T17" fmla="*/ 57 h 57"/>
                  <a:gd name="T18" fmla="*/ 158 w 158"/>
                  <a:gd name="T19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158" y="39"/>
                    </a:moveTo>
                    <a:lnTo>
                      <a:pt x="158" y="25"/>
                    </a:lnTo>
                    <a:lnTo>
                      <a:pt x="83" y="43"/>
                    </a:lnTo>
                    <a:lnTo>
                      <a:pt x="80" y="44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4"/>
                    </a:lnTo>
                    <a:lnTo>
                      <a:pt x="81" y="57"/>
                    </a:lnTo>
                    <a:lnTo>
                      <a:pt x="15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6" name="Freeform 136"/>
              <p:cNvSpPr>
                <a:spLocks/>
              </p:cNvSpPr>
              <p:nvPr/>
            </p:nvSpPr>
            <p:spPr bwMode="auto">
              <a:xfrm>
                <a:off x="5060951" y="4710113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7" name="Freeform 137"/>
              <p:cNvSpPr>
                <a:spLocks/>
              </p:cNvSpPr>
              <p:nvPr/>
            </p:nvSpPr>
            <p:spPr bwMode="auto">
              <a:xfrm>
                <a:off x="4676776" y="4732338"/>
                <a:ext cx="250825" cy="90488"/>
              </a:xfrm>
              <a:custGeom>
                <a:avLst/>
                <a:gdLst>
                  <a:gd name="T0" fmla="*/ 158 w 158"/>
                  <a:gd name="T1" fmla="*/ 38 h 57"/>
                  <a:gd name="T2" fmla="*/ 158 w 158"/>
                  <a:gd name="T3" fmla="*/ 24 h 57"/>
                  <a:gd name="T4" fmla="*/ 83 w 158"/>
                  <a:gd name="T5" fmla="*/ 42 h 57"/>
                  <a:gd name="T6" fmla="*/ 80 w 158"/>
                  <a:gd name="T7" fmla="*/ 43 h 57"/>
                  <a:gd name="T8" fmla="*/ 78 w 158"/>
                  <a:gd name="T9" fmla="*/ 42 h 57"/>
                  <a:gd name="T10" fmla="*/ 0 w 158"/>
                  <a:gd name="T11" fmla="*/ 0 h 57"/>
                  <a:gd name="T12" fmla="*/ 0 w 158"/>
                  <a:gd name="T13" fmla="*/ 0 h 57"/>
                  <a:gd name="T14" fmla="*/ 0 w 158"/>
                  <a:gd name="T15" fmla="*/ 13 h 57"/>
                  <a:gd name="T16" fmla="*/ 81 w 158"/>
                  <a:gd name="T17" fmla="*/ 57 h 57"/>
                  <a:gd name="T18" fmla="*/ 158 w 158"/>
                  <a:gd name="T19" fmla="*/ 3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158" y="38"/>
                    </a:moveTo>
                    <a:lnTo>
                      <a:pt x="158" y="24"/>
                    </a:lnTo>
                    <a:lnTo>
                      <a:pt x="83" y="42"/>
                    </a:lnTo>
                    <a:lnTo>
                      <a:pt x="80" y="43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1" y="57"/>
                    </a:lnTo>
                    <a:lnTo>
                      <a:pt x="158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8" name="Freeform 138"/>
              <p:cNvSpPr>
                <a:spLocks/>
              </p:cNvSpPr>
              <p:nvPr/>
            </p:nvSpPr>
            <p:spPr bwMode="auto">
              <a:xfrm>
                <a:off x="5060951" y="4745038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9" name="Freeform 139"/>
              <p:cNvSpPr>
                <a:spLocks/>
              </p:cNvSpPr>
              <p:nvPr/>
            </p:nvSpPr>
            <p:spPr bwMode="auto">
              <a:xfrm>
                <a:off x="4676776" y="4765676"/>
                <a:ext cx="250825" cy="90488"/>
              </a:xfrm>
              <a:custGeom>
                <a:avLst/>
                <a:gdLst>
                  <a:gd name="T0" fmla="*/ 83 w 158"/>
                  <a:gd name="T1" fmla="*/ 43 h 57"/>
                  <a:gd name="T2" fmla="*/ 80 w 158"/>
                  <a:gd name="T3" fmla="*/ 43 h 57"/>
                  <a:gd name="T4" fmla="*/ 78 w 158"/>
                  <a:gd name="T5" fmla="*/ 42 h 57"/>
                  <a:gd name="T6" fmla="*/ 0 w 158"/>
                  <a:gd name="T7" fmla="*/ 0 h 57"/>
                  <a:gd name="T8" fmla="*/ 0 w 158"/>
                  <a:gd name="T9" fmla="*/ 1 h 57"/>
                  <a:gd name="T10" fmla="*/ 0 w 158"/>
                  <a:gd name="T11" fmla="*/ 13 h 57"/>
                  <a:gd name="T12" fmla="*/ 81 w 158"/>
                  <a:gd name="T13" fmla="*/ 57 h 57"/>
                  <a:gd name="T14" fmla="*/ 158 w 158"/>
                  <a:gd name="T15" fmla="*/ 39 h 57"/>
                  <a:gd name="T16" fmla="*/ 158 w 158"/>
                  <a:gd name="T17" fmla="*/ 25 h 57"/>
                  <a:gd name="T18" fmla="*/ 83 w 158"/>
                  <a:gd name="T19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83" y="43"/>
                    </a:moveTo>
                    <a:lnTo>
                      <a:pt x="80" y="43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81" y="57"/>
                    </a:lnTo>
                    <a:lnTo>
                      <a:pt x="158" y="39"/>
                    </a:lnTo>
                    <a:lnTo>
                      <a:pt x="158" y="25"/>
                    </a:lnTo>
                    <a:lnTo>
                      <a:pt x="8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14" name="Freeform 140"/>
              <p:cNvSpPr>
                <a:spLocks/>
              </p:cNvSpPr>
              <p:nvPr/>
            </p:nvSpPr>
            <p:spPr bwMode="auto">
              <a:xfrm>
                <a:off x="4935538" y="4564063"/>
                <a:ext cx="247650" cy="98425"/>
              </a:xfrm>
              <a:custGeom>
                <a:avLst/>
                <a:gdLst>
                  <a:gd name="T0" fmla="*/ 433 w 860"/>
                  <a:gd name="T1" fmla="*/ 331 h 344"/>
                  <a:gd name="T2" fmla="*/ 433 w 860"/>
                  <a:gd name="T3" fmla="*/ 344 h 344"/>
                  <a:gd name="T4" fmla="*/ 860 w 860"/>
                  <a:gd name="T5" fmla="*/ 243 h 344"/>
                  <a:gd name="T6" fmla="*/ 410 w 860"/>
                  <a:gd name="T7" fmla="*/ 0 h 344"/>
                  <a:gd name="T8" fmla="*/ 0 w 860"/>
                  <a:gd name="T9" fmla="*/ 97 h 344"/>
                  <a:gd name="T10" fmla="*/ 55 w 860"/>
                  <a:gd name="T11" fmla="*/ 127 h 344"/>
                  <a:gd name="T12" fmla="*/ 299 w 860"/>
                  <a:gd name="T13" fmla="*/ 69 h 344"/>
                  <a:gd name="T14" fmla="*/ 302 w 860"/>
                  <a:gd name="T15" fmla="*/ 71 h 344"/>
                  <a:gd name="T16" fmla="*/ 384 w 860"/>
                  <a:gd name="T17" fmla="*/ 87 h 344"/>
                  <a:gd name="T18" fmla="*/ 439 w 860"/>
                  <a:gd name="T19" fmla="*/ 81 h 344"/>
                  <a:gd name="T20" fmla="*/ 440 w 860"/>
                  <a:gd name="T21" fmla="*/ 81 h 344"/>
                  <a:gd name="T22" fmla="*/ 667 w 860"/>
                  <a:gd name="T23" fmla="*/ 203 h 344"/>
                  <a:gd name="T24" fmla="*/ 666 w 860"/>
                  <a:gd name="T25" fmla="*/ 203 h 344"/>
                  <a:gd name="T26" fmla="*/ 638 w 860"/>
                  <a:gd name="T27" fmla="*/ 252 h 344"/>
                  <a:gd name="T28" fmla="*/ 638 w 860"/>
                  <a:gd name="T29" fmla="*/ 253 h 344"/>
                  <a:gd name="T30" fmla="*/ 396 w 860"/>
                  <a:gd name="T31" fmla="*/ 310 h 344"/>
                  <a:gd name="T32" fmla="*/ 433 w 860"/>
                  <a:gd name="T33" fmla="*/ 33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0" h="344">
                    <a:moveTo>
                      <a:pt x="433" y="331"/>
                    </a:moveTo>
                    <a:cubicBezTo>
                      <a:pt x="433" y="344"/>
                      <a:pt x="433" y="344"/>
                      <a:pt x="433" y="344"/>
                    </a:cubicBezTo>
                    <a:cubicBezTo>
                      <a:pt x="860" y="243"/>
                      <a:pt x="860" y="243"/>
                      <a:pt x="860" y="243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55" y="127"/>
                      <a:pt x="55" y="127"/>
                      <a:pt x="55" y="127"/>
                    </a:cubicBezTo>
                    <a:cubicBezTo>
                      <a:pt x="299" y="69"/>
                      <a:pt x="299" y="69"/>
                      <a:pt x="299" y="69"/>
                    </a:cubicBezTo>
                    <a:cubicBezTo>
                      <a:pt x="300" y="70"/>
                      <a:pt x="301" y="70"/>
                      <a:pt x="302" y="71"/>
                    </a:cubicBezTo>
                    <a:cubicBezTo>
                      <a:pt x="321" y="81"/>
                      <a:pt x="352" y="87"/>
                      <a:pt x="384" y="87"/>
                    </a:cubicBezTo>
                    <a:cubicBezTo>
                      <a:pt x="403" y="87"/>
                      <a:pt x="422" y="85"/>
                      <a:pt x="439" y="81"/>
                    </a:cubicBezTo>
                    <a:cubicBezTo>
                      <a:pt x="440" y="81"/>
                      <a:pt x="440" y="81"/>
                      <a:pt x="440" y="81"/>
                    </a:cubicBezTo>
                    <a:cubicBezTo>
                      <a:pt x="667" y="203"/>
                      <a:pt x="667" y="203"/>
                      <a:pt x="667" y="203"/>
                    </a:cubicBezTo>
                    <a:cubicBezTo>
                      <a:pt x="666" y="203"/>
                      <a:pt x="666" y="203"/>
                      <a:pt x="666" y="203"/>
                    </a:cubicBezTo>
                    <a:cubicBezTo>
                      <a:pt x="620" y="214"/>
                      <a:pt x="608" y="236"/>
                      <a:pt x="638" y="252"/>
                    </a:cubicBezTo>
                    <a:cubicBezTo>
                      <a:pt x="638" y="252"/>
                      <a:pt x="638" y="252"/>
                      <a:pt x="638" y="253"/>
                    </a:cubicBezTo>
                    <a:cubicBezTo>
                      <a:pt x="396" y="310"/>
                      <a:pt x="396" y="310"/>
                      <a:pt x="396" y="310"/>
                    </a:cubicBezTo>
                    <a:lnTo>
                      <a:pt x="433" y="3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16" name="Freeform 141"/>
              <p:cNvSpPr>
                <a:spLocks/>
              </p:cNvSpPr>
              <p:nvPr/>
            </p:nvSpPr>
            <p:spPr bwMode="auto">
              <a:xfrm>
                <a:off x="4676776" y="4624388"/>
                <a:ext cx="246063" cy="98425"/>
              </a:xfrm>
              <a:custGeom>
                <a:avLst/>
                <a:gdLst>
                  <a:gd name="T0" fmla="*/ 859 w 859"/>
                  <a:gd name="T1" fmla="*/ 243 h 340"/>
                  <a:gd name="T2" fmla="*/ 805 w 859"/>
                  <a:gd name="T3" fmla="*/ 213 h 340"/>
                  <a:gd name="T4" fmla="*/ 565 w 859"/>
                  <a:gd name="T5" fmla="*/ 270 h 340"/>
                  <a:gd name="T6" fmla="*/ 565 w 859"/>
                  <a:gd name="T7" fmla="*/ 270 h 340"/>
                  <a:gd name="T8" fmla="*/ 482 w 859"/>
                  <a:gd name="T9" fmla="*/ 254 h 340"/>
                  <a:gd name="T10" fmla="*/ 427 w 859"/>
                  <a:gd name="T11" fmla="*/ 260 h 340"/>
                  <a:gd name="T12" fmla="*/ 423 w 859"/>
                  <a:gd name="T13" fmla="*/ 261 h 340"/>
                  <a:gd name="T14" fmla="*/ 196 w 859"/>
                  <a:gd name="T15" fmla="*/ 139 h 340"/>
                  <a:gd name="T16" fmla="*/ 201 w 859"/>
                  <a:gd name="T17" fmla="*/ 138 h 340"/>
                  <a:gd name="T18" fmla="*/ 229 w 859"/>
                  <a:gd name="T19" fmla="*/ 88 h 340"/>
                  <a:gd name="T20" fmla="*/ 225 w 859"/>
                  <a:gd name="T21" fmla="*/ 87 h 340"/>
                  <a:gd name="T22" fmla="*/ 464 w 859"/>
                  <a:gd name="T23" fmla="*/ 30 h 340"/>
                  <a:gd name="T24" fmla="*/ 410 w 859"/>
                  <a:gd name="T25" fmla="*/ 0 h 340"/>
                  <a:gd name="T26" fmla="*/ 0 w 859"/>
                  <a:gd name="T27" fmla="*/ 97 h 340"/>
                  <a:gd name="T28" fmla="*/ 450 w 859"/>
                  <a:gd name="T29" fmla="*/ 340 h 340"/>
                  <a:gd name="T30" fmla="*/ 859 w 859"/>
                  <a:gd name="T31" fmla="*/ 24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9" h="340">
                    <a:moveTo>
                      <a:pt x="859" y="243"/>
                    </a:moveTo>
                    <a:cubicBezTo>
                      <a:pt x="805" y="213"/>
                      <a:pt x="805" y="213"/>
                      <a:pt x="805" y="213"/>
                    </a:cubicBezTo>
                    <a:cubicBezTo>
                      <a:pt x="565" y="270"/>
                      <a:pt x="565" y="270"/>
                      <a:pt x="565" y="270"/>
                    </a:cubicBezTo>
                    <a:cubicBezTo>
                      <a:pt x="565" y="270"/>
                      <a:pt x="565" y="270"/>
                      <a:pt x="565" y="270"/>
                    </a:cubicBezTo>
                    <a:cubicBezTo>
                      <a:pt x="546" y="259"/>
                      <a:pt x="514" y="254"/>
                      <a:pt x="482" y="254"/>
                    </a:cubicBezTo>
                    <a:cubicBezTo>
                      <a:pt x="463" y="254"/>
                      <a:pt x="444" y="256"/>
                      <a:pt x="427" y="260"/>
                    </a:cubicBezTo>
                    <a:cubicBezTo>
                      <a:pt x="426" y="260"/>
                      <a:pt x="424" y="261"/>
                      <a:pt x="423" y="261"/>
                    </a:cubicBezTo>
                    <a:cubicBezTo>
                      <a:pt x="196" y="139"/>
                      <a:pt x="196" y="139"/>
                      <a:pt x="196" y="139"/>
                    </a:cubicBezTo>
                    <a:cubicBezTo>
                      <a:pt x="198" y="138"/>
                      <a:pt x="199" y="138"/>
                      <a:pt x="201" y="138"/>
                    </a:cubicBezTo>
                    <a:cubicBezTo>
                      <a:pt x="247" y="127"/>
                      <a:pt x="259" y="105"/>
                      <a:pt x="229" y="88"/>
                    </a:cubicBezTo>
                    <a:cubicBezTo>
                      <a:pt x="228" y="88"/>
                      <a:pt x="226" y="87"/>
                      <a:pt x="225" y="87"/>
                    </a:cubicBezTo>
                    <a:cubicBezTo>
                      <a:pt x="464" y="30"/>
                      <a:pt x="464" y="30"/>
                      <a:pt x="464" y="30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450" y="340"/>
                      <a:pt x="450" y="340"/>
                      <a:pt x="450" y="340"/>
                    </a:cubicBezTo>
                    <a:lnTo>
                      <a:pt x="859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17" name="Freeform 142"/>
              <p:cNvSpPr>
                <a:spLocks/>
              </p:cNvSpPr>
              <p:nvPr/>
            </p:nvSpPr>
            <p:spPr bwMode="auto">
              <a:xfrm>
                <a:off x="4816476" y="4597401"/>
                <a:ext cx="230188" cy="223838"/>
              </a:xfrm>
              <a:custGeom>
                <a:avLst/>
                <a:gdLst>
                  <a:gd name="T0" fmla="*/ 0 w 145"/>
                  <a:gd name="T1" fmla="*/ 16 h 141"/>
                  <a:gd name="T2" fmla="*/ 78 w 145"/>
                  <a:gd name="T3" fmla="*/ 58 h 141"/>
                  <a:gd name="T4" fmla="*/ 78 w 145"/>
                  <a:gd name="T5" fmla="*/ 141 h 141"/>
                  <a:gd name="T6" fmla="*/ 145 w 145"/>
                  <a:gd name="T7" fmla="*/ 125 h 141"/>
                  <a:gd name="T8" fmla="*/ 145 w 145"/>
                  <a:gd name="T9" fmla="*/ 43 h 141"/>
                  <a:gd name="T10" fmla="*/ 66 w 145"/>
                  <a:gd name="T11" fmla="*/ 0 h 141"/>
                  <a:gd name="T12" fmla="*/ 0 w 145"/>
                  <a:gd name="T13" fmla="*/ 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1">
                    <a:moveTo>
                      <a:pt x="0" y="16"/>
                    </a:moveTo>
                    <a:lnTo>
                      <a:pt x="78" y="58"/>
                    </a:lnTo>
                    <a:lnTo>
                      <a:pt x="78" y="141"/>
                    </a:lnTo>
                    <a:lnTo>
                      <a:pt x="145" y="125"/>
                    </a:lnTo>
                    <a:lnTo>
                      <a:pt x="145" y="43"/>
                    </a:lnTo>
                    <a:lnTo>
                      <a:pt x="66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-3931341" y="2307869"/>
              <a:ext cx="292100" cy="279400"/>
              <a:chOff x="-3931341" y="2307869"/>
              <a:chExt cx="292100" cy="279400"/>
            </a:xfrm>
            <a:grpFill/>
          </p:grpSpPr>
          <p:sp>
            <p:nvSpPr>
              <p:cNvPr id="83" name="Freeform 1236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-3815803" y="2502305"/>
                <a:ext cx="61024" cy="31044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0" y="16"/>
                  </a:cxn>
                  <a:cxn ang="0">
                    <a:pos x="32" y="15"/>
                  </a:cxn>
                  <a:cxn ang="0">
                    <a:pos x="32" y="2"/>
                  </a:cxn>
                  <a:cxn ang="0">
                    <a:pos x="20" y="3"/>
                  </a:cxn>
                </a:cxnLst>
                <a:rect l="0" t="0" r="r" b="b"/>
                <a:pathLst>
                  <a:path w="32" h="16">
                    <a:moveTo>
                      <a:pt x="20" y="3"/>
                    </a:moveTo>
                    <a:cubicBezTo>
                      <a:pt x="13" y="3"/>
                      <a:pt x="7" y="2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3"/>
                      <a:pt x="0" y="7"/>
                      <a:pt x="0" y="12"/>
                    </a:cubicBezTo>
                    <a:cubicBezTo>
                      <a:pt x="5" y="14"/>
                      <a:pt x="12" y="16"/>
                      <a:pt x="20" y="16"/>
                    </a:cubicBezTo>
                    <a:cubicBezTo>
                      <a:pt x="24" y="16"/>
                      <a:pt x="29" y="15"/>
                      <a:pt x="32" y="15"/>
                    </a:cubicBezTo>
                    <a:cubicBezTo>
                      <a:pt x="32" y="12"/>
                      <a:pt x="32" y="8"/>
                      <a:pt x="32" y="2"/>
                    </a:cubicBezTo>
                    <a:cubicBezTo>
                      <a:pt x="28" y="3"/>
                      <a:pt x="24" y="3"/>
                      <a:pt x="2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84" name="Freeform 1237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-3829635" y="2307869"/>
                <a:ext cx="104147" cy="42482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19"/>
                  </a:cxn>
                  <a:cxn ang="0">
                    <a:pos x="53" y="14"/>
                  </a:cxn>
                  <a:cxn ang="0">
                    <a:pos x="54" y="11"/>
                  </a:cxn>
                  <a:cxn ang="0">
                    <a:pos x="53" y="7"/>
                  </a:cxn>
                  <a:cxn ang="0">
                    <a:pos x="47" y="4"/>
                  </a:cxn>
                  <a:cxn ang="0">
                    <a:pos x="27" y="0"/>
                  </a:cxn>
                  <a:cxn ang="0">
                    <a:pos x="11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</a:cxnLst>
                <a:rect l="0" t="0" r="r" b="b"/>
                <a:pathLst>
                  <a:path w="54" h="22">
                    <a:moveTo>
                      <a:pt x="7" y="18"/>
                    </a:moveTo>
                    <a:cubicBezTo>
                      <a:pt x="12" y="20"/>
                      <a:pt x="19" y="22"/>
                      <a:pt x="27" y="22"/>
                    </a:cubicBezTo>
                    <a:cubicBezTo>
                      <a:pt x="33" y="22"/>
                      <a:pt x="38" y="21"/>
                      <a:pt x="43" y="19"/>
                    </a:cubicBezTo>
                    <a:cubicBezTo>
                      <a:pt x="47" y="18"/>
                      <a:pt x="51" y="16"/>
                      <a:pt x="53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10"/>
                      <a:pt x="54" y="9"/>
                      <a:pt x="53" y="7"/>
                    </a:cubicBezTo>
                    <a:cubicBezTo>
                      <a:pt x="51" y="6"/>
                      <a:pt x="50" y="5"/>
                      <a:pt x="47" y="4"/>
                    </a:cubicBezTo>
                    <a:cubicBezTo>
                      <a:pt x="42" y="1"/>
                      <a:pt x="35" y="0"/>
                      <a:pt x="27" y="0"/>
                    </a:cubicBezTo>
                    <a:cubicBezTo>
                      <a:pt x="21" y="0"/>
                      <a:pt x="15" y="1"/>
                      <a:pt x="11" y="2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2" y="16"/>
                      <a:pt x="4" y="17"/>
                      <a:pt x="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85" name="Freeform 123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-3829635" y="2346266"/>
                <a:ext cx="104147" cy="38397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27" y="20"/>
                  </a:cxn>
                  <a:cxn ang="0">
                    <a:pos x="43" y="18"/>
                  </a:cxn>
                  <a:cxn ang="0">
                    <a:pos x="53" y="12"/>
                  </a:cxn>
                  <a:cxn ang="0">
                    <a:pos x="54" y="9"/>
                  </a:cxn>
                  <a:cxn ang="0">
                    <a:pos x="54" y="5"/>
                  </a:cxn>
                  <a:cxn ang="0">
                    <a:pos x="54" y="0"/>
                  </a:cxn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7" y="16"/>
                  </a:cxn>
                </a:cxnLst>
                <a:rect l="0" t="0" r="r" b="b"/>
                <a:pathLst>
                  <a:path w="54" h="20">
                    <a:moveTo>
                      <a:pt x="7" y="16"/>
                    </a:moveTo>
                    <a:cubicBezTo>
                      <a:pt x="12" y="18"/>
                      <a:pt x="19" y="20"/>
                      <a:pt x="27" y="20"/>
                    </a:cubicBezTo>
                    <a:cubicBezTo>
                      <a:pt x="33" y="20"/>
                      <a:pt x="38" y="19"/>
                      <a:pt x="43" y="18"/>
                    </a:cubicBezTo>
                    <a:cubicBezTo>
                      <a:pt x="47" y="16"/>
                      <a:pt x="51" y="14"/>
                      <a:pt x="53" y="12"/>
                    </a:cubicBezTo>
                    <a:cubicBezTo>
                      <a:pt x="54" y="11"/>
                      <a:pt x="54" y="10"/>
                      <a:pt x="54" y="9"/>
                    </a:cubicBezTo>
                    <a:cubicBezTo>
                      <a:pt x="54" y="8"/>
                      <a:pt x="54" y="6"/>
                      <a:pt x="54" y="5"/>
                    </a:cubicBezTo>
                    <a:cubicBezTo>
                      <a:pt x="54" y="3"/>
                      <a:pt x="54" y="2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4"/>
                      <a:pt x="4" y="15"/>
                      <a:pt x="7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87" name="Freeform 12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-3829635" y="2380578"/>
                <a:ext cx="104147" cy="4084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27" y="21"/>
                  </a:cxn>
                  <a:cxn ang="0">
                    <a:pos x="39" y="20"/>
                  </a:cxn>
                  <a:cxn ang="0">
                    <a:pos x="42" y="15"/>
                  </a:cxn>
                  <a:cxn ang="0">
                    <a:pos x="50" y="10"/>
                  </a:cxn>
                  <a:cxn ang="0">
                    <a:pos x="54" y="8"/>
                  </a:cxn>
                  <a:cxn ang="0">
                    <a:pos x="54" y="0"/>
                  </a:cxn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</a:cxnLst>
                <a:rect l="0" t="0" r="r" b="b"/>
                <a:pathLst>
                  <a:path w="54" h="21">
                    <a:moveTo>
                      <a:pt x="7" y="18"/>
                    </a:moveTo>
                    <a:cubicBezTo>
                      <a:pt x="12" y="20"/>
                      <a:pt x="19" y="21"/>
                      <a:pt x="27" y="21"/>
                    </a:cubicBezTo>
                    <a:cubicBezTo>
                      <a:pt x="31" y="21"/>
                      <a:pt x="36" y="21"/>
                      <a:pt x="39" y="20"/>
                    </a:cubicBezTo>
                    <a:cubicBezTo>
                      <a:pt x="40" y="18"/>
                      <a:pt x="41" y="16"/>
                      <a:pt x="42" y="15"/>
                    </a:cubicBezTo>
                    <a:cubicBezTo>
                      <a:pt x="44" y="13"/>
                      <a:pt x="47" y="11"/>
                      <a:pt x="50" y="10"/>
                    </a:cubicBezTo>
                    <a:cubicBezTo>
                      <a:pt x="51" y="9"/>
                      <a:pt x="53" y="9"/>
                      <a:pt x="54" y="8"/>
                    </a:cubicBezTo>
                    <a:cubicBezTo>
                      <a:pt x="54" y="5"/>
                      <a:pt x="54" y="3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2" y="15"/>
                      <a:pt x="4" y="17"/>
                      <a:pt x="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88" name="Freeform 1240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-3829635" y="2419792"/>
                <a:ext cx="74856" cy="40031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27" y="21"/>
                  </a:cxn>
                  <a:cxn ang="0">
                    <a:pos x="39" y="20"/>
                  </a:cxn>
                  <a:cxn ang="0">
                    <a:pos x="39" y="6"/>
                  </a:cxn>
                  <a:cxn ang="0">
                    <a:pos x="27" y="7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17"/>
                  </a:cxn>
                </a:cxnLst>
                <a:rect l="0" t="0" r="r" b="b"/>
                <a:pathLst>
                  <a:path w="39" h="21">
                    <a:moveTo>
                      <a:pt x="7" y="17"/>
                    </a:moveTo>
                    <a:cubicBezTo>
                      <a:pt x="12" y="20"/>
                      <a:pt x="19" y="21"/>
                      <a:pt x="27" y="21"/>
                    </a:cubicBezTo>
                    <a:cubicBezTo>
                      <a:pt x="31" y="21"/>
                      <a:pt x="36" y="21"/>
                      <a:pt x="39" y="20"/>
                    </a:cubicBezTo>
                    <a:cubicBezTo>
                      <a:pt x="39" y="14"/>
                      <a:pt x="39" y="9"/>
                      <a:pt x="39" y="6"/>
                    </a:cubicBezTo>
                    <a:cubicBezTo>
                      <a:pt x="35" y="7"/>
                      <a:pt x="31" y="7"/>
                      <a:pt x="27" y="7"/>
                    </a:cubicBezTo>
                    <a:cubicBezTo>
                      <a:pt x="20" y="7"/>
                      <a:pt x="14" y="6"/>
                      <a:pt x="9" y="4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2" y="15"/>
                      <a:pt x="4" y="16"/>
                      <a:pt x="7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0" name="Freeform 1241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-3829635" y="2456556"/>
                <a:ext cx="74856" cy="41665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27" y="22"/>
                  </a:cxn>
                  <a:cxn ang="0">
                    <a:pos x="39" y="21"/>
                  </a:cxn>
                  <a:cxn ang="0">
                    <a:pos x="39" y="6"/>
                  </a:cxn>
                  <a:cxn ang="0">
                    <a:pos x="27" y="8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13"/>
                  </a:cxn>
                </a:cxnLst>
                <a:rect l="0" t="0" r="r" b="b"/>
                <a:pathLst>
                  <a:path w="39" h="22">
                    <a:moveTo>
                      <a:pt x="4" y="13"/>
                    </a:moveTo>
                    <a:cubicBezTo>
                      <a:pt x="5" y="14"/>
                      <a:pt x="6" y="16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0"/>
                      <a:pt x="19" y="22"/>
                      <a:pt x="27" y="22"/>
                    </a:cubicBezTo>
                    <a:cubicBezTo>
                      <a:pt x="31" y="22"/>
                      <a:pt x="36" y="21"/>
                      <a:pt x="39" y="21"/>
                    </a:cubicBezTo>
                    <a:cubicBezTo>
                      <a:pt x="39" y="16"/>
                      <a:pt x="39" y="11"/>
                      <a:pt x="39" y="6"/>
                    </a:cubicBezTo>
                    <a:cubicBezTo>
                      <a:pt x="35" y="7"/>
                      <a:pt x="31" y="8"/>
                      <a:pt x="27" y="8"/>
                    </a:cubicBezTo>
                    <a:cubicBezTo>
                      <a:pt x="20" y="8"/>
                      <a:pt x="14" y="7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4"/>
                      <a:pt x="0" y="7"/>
                      <a:pt x="0" y="9"/>
                    </a:cubicBezTo>
                    <a:cubicBezTo>
                      <a:pt x="1" y="10"/>
                      <a:pt x="3" y="11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1" name="Freeform 12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-3743388" y="2475346"/>
                <a:ext cx="104147" cy="42482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27" y="8"/>
                  </a:cxn>
                  <a:cxn ang="0">
                    <a:pos x="9" y="5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20"/>
                  </a:cxn>
                  <a:cxn ang="0">
                    <a:pos x="53" y="14"/>
                  </a:cxn>
                  <a:cxn ang="0">
                    <a:pos x="54" y="11"/>
                  </a:cxn>
                  <a:cxn ang="0">
                    <a:pos x="54" y="0"/>
                  </a:cxn>
                  <a:cxn ang="0">
                    <a:pos x="50" y="3"/>
                  </a:cxn>
                </a:cxnLst>
                <a:rect l="0" t="0" r="r" b="b"/>
                <a:pathLst>
                  <a:path w="54" h="22">
                    <a:moveTo>
                      <a:pt x="50" y="3"/>
                    </a:moveTo>
                    <a:cubicBezTo>
                      <a:pt x="44" y="6"/>
                      <a:pt x="36" y="8"/>
                      <a:pt x="27" y="8"/>
                    </a:cubicBezTo>
                    <a:cubicBezTo>
                      <a:pt x="21" y="8"/>
                      <a:pt x="15" y="7"/>
                      <a:pt x="9" y="5"/>
                    </a:cubicBezTo>
                    <a:cubicBezTo>
                      <a:pt x="6" y="4"/>
                      <a:pt x="2" y="2"/>
                      <a:pt x="0" y="1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3" y="16"/>
                      <a:pt x="4" y="17"/>
                      <a:pt x="7" y="18"/>
                    </a:cubicBezTo>
                    <a:cubicBezTo>
                      <a:pt x="12" y="20"/>
                      <a:pt x="19" y="22"/>
                      <a:pt x="27" y="22"/>
                    </a:cubicBezTo>
                    <a:cubicBezTo>
                      <a:pt x="33" y="22"/>
                      <a:pt x="39" y="21"/>
                      <a:pt x="43" y="20"/>
                    </a:cubicBezTo>
                    <a:cubicBezTo>
                      <a:pt x="48" y="18"/>
                      <a:pt x="51" y="16"/>
                      <a:pt x="53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8"/>
                      <a:pt x="54" y="4"/>
                      <a:pt x="54" y="0"/>
                    </a:cubicBezTo>
                    <a:cubicBezTo>
                      <a:pt x="53" y="2"/>
                      <a:pt x="51" y="3"/>
                      <a:pt x="5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3" name="Freeform 1243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-3743388" y="2441033"/>
                <a:ext cx="104147" cy="3839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27" y="8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7" y="16"/>
                  </a:cxn>
                  <a:cxn ang="0">
                    <a:pos x="27" y="20"/>
                  </a:cxn>
                  <a:cxn ang="0">
                    <a:pos x="43" y="18"/>
                  </a:cxn>
                  <a:cxn ang="0">
                    <a:pos x="53" y="13"/>
                  </a:cxn>
                  <a:cxn ang="0">
                    <a:pos x="54" y="9"/>
                  </a:cxn>
                  <a:cxn ang="0">
                    <a:pos x="54" y="0"/>
                  </a:cxn>
                  <a:cxn ang="0">
                    <a:pos x="50" y="3"/>
                  </a:cxn>
                </a:cxnLst>
                <a:rect l="0" t="0" r="r" b="b"/>
                <a:pathLst>
                  <a:path w="54" h="20">
                    <a:moveTo>
                      <a:pt x="50" y="3"/>
                    </a:moveTo>
                    <a:cubicBezTo>
                      <a:pt x="44" y="6"/>
                      <a:pt x="36" y="8"/>
                      <a:pt x="27" y="8"/>
                    </a:cubicBezTo>
                    <a:cubicBezTo>
                      <a:pt x="21" y="8"/>
                      <a:pt x="15" y="7"/>
                      <a:pt x="9" y="5"/>
                    </a:cubicBezTo>
                    <a:cubicBezTo>
                      <a:pt x="6" y="4"/>
                      <a:pt x="2" y="2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3" y="14"/>
                      <a:pt x="4" y="15"/>
                      <a:pt x="7" y="16"/>
                    </a:cubicBezTo>
                    <a:cubicBezTo>
                      <a:pt x="12" y="19"/>
                      <a:pt x="19" y="20"/>
                      <a:pt x="27" y="20"/>
                    </a:cubicBezTo>
                    <a:cubicBezTo>
                      <a:pt x="33" y="20"/>
                      <a:pt x="39" y="19"/>
                      <a:pt x="43" y="18"/>
                    </a:cubicBezTo>
                    <a:cubicBezTo>
                      <a:pt x="48" y="17"/>
                      <a:pt x="51" y="15"/>
                      <a:pt x="53" y="13"/>
                    </a:cubicBezTo>
                    <a:cubicBezTo>
                      <a:pt x="54" y="11"/>
                      <a:pt x="54" y="10"/>
                      <a:pt x="54" y="9"/>
                    </a:cubicBezTo>
                    <a:cubicBezTo>
                      <a:pt x="54" y="6"/>
                      <a:pt x="54" y="3"/>
                      <a:pt x="54" y="0"/>
                    </a:cubicBezTo>
                    <a:cubicBezTo>
                      <a:pt x="53" y="2"/>
                      <a:pt x="51" y="2"/>
                      <a:pt x="5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4" name="Freeform 1244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-3743388" y="2513743"/>
                <a:ext cx="104147" cy="40848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7" y="17"/>
                  </a:cxn>
                  <a:cxn ang="0">
                    <a:pos x="27" y="21"/>
                  </a:cxn>
                  <a:cxn ang="0">
                    <a:pos x="43" y="18"/>
                  </a:cxn>
                  <a:cxn ang="0">
                    <a:pos x="53" y="13"/>
                  </a:cxn>
                  <a:cxn ang="0">
                    <a:pos x="54" y="10"/>
                  </a:cxn>
                  <a:cxn ang="0">
                    <a:pos x="54" y="0"/>
                  </a:cxn>
                  <a:cxn ang="0">
                    <a:pos x="50" y="3"/>
                  </a:cxn>
                </a:cxnLst>
                <a:rect l="0" t="0" r="r" b="b"/>
                <a:pathLst>
                  <a:path w="54" h="21">
                    <a:moveTo>
                      <a:pt x="50" y="3"/>
                    </a:moveTo>
                    <a:cubicBezTo>
                      <a:pt x="44" y="6"/>
                      <a:pt x="36" y="7"/>
                      <a:pt x="27" y="7"/>
                    </a:cubicBezTo>
                    <a:cubicBezTo>
                      <a:pt x="21" y="7"/>
                      <a:pt x="15" y="6"/>
                      <a:pt x="9" y="5"/>
                    </a:cubicBezTo>
                    <a:cubicBezTo>
                      <a:pt x="6" y="4"/>
                      <a:pt x="2" y="2"/>
                      <a:pt x="0" y="0"/>
                    </a:cubicBezTo>
                    <a:cubicBezTo>
                      <a:pt x="0" y="5"/>
                      <a:pt x="0" y="8"/>
                      <a:pt x="0" y="10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3" y="14"/>
                      <a:pt x="4" y="16"/>
                      <a:pt x="7" y="17"/>
                    </a:cubicBezTo>
                    <a:cubicBezTo>
                      <a:pt x="12" y="19"/>
                      <a:pt x="19" y="21"/>
                      <a:pt x="27" y="21"/>
                    </a:cubicBezTo>
                    <a:cubicBezTo>
                      <a:pt x="33" y="21"/>
                      <a:pt x="39" y="20"/>
                      <a:pt x="43" y="18"/>
                    </a:cubicBezTo>
                    <a:cubicBezTo>
                      <a:pt x="48" y="17"/>
                      <a:pt x="51" y="15"/>
                      <a:pt x="53" y="13"/>
                    </a:cubicBezTo>
                    <a:cubicBezTo>
                      <a:pt x="54" y="12"/>
                      <a:pt x="54" y="11"/>
                      <a:pt x="54" y="10"/>
                    </a:cubicBezTo>
                    <a:cubicBezTo>
                      <a:pt x="54" y="9"/>
                      <a:pt x="54" y="5"/>
                      <a:pt x="54" y="0"/>
                    </a:cubicBezTo>
                    <a:cubicBezTo>
                      <a:pt x="53" y="1"/>
                      <a:pt x="51" y="2"/>
                      <a:pt x="5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6" name="Freeform 1245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-3743388" y="2401819"/>
                <a:ext cx="104147" cy="42482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20"/>
                  </a:cxn>
                  <a:cxn ang="0">
                    <a:pos x="53" y="15"/>
                  </a:cxn>
                  <a:cxn ang="0">
                    <a:pos x="54" y="11"/>
                  </a:cxn>
                  <a:cxn ang="0">
                    <a:pos x="53" y="8"/>
                  </a:cxn>
                  <a:cxn ang="0">
                    <a:pos x="47" y="4"/>
                  </a:cxn>
                  <a:cxn ang="0">
                    <a:pos x="27" y="0"/>
                  </a:cxn>
                  <a:cxn ang="0">
                    <a:pos x="11" y="2"/>
                  </a:cxn>
                </a:cxnLst>
                <a:rect l="0" t="0" r="r" b="b"/>
                <a:pathLst>
                  <a:path w="54" h="22">
                    <a:moveTo>
                      <a:pt x="11" y="2"/>
                    </a:moveTo>
                    <a:cubicBezTo>
                      <a:pt x="7" y="4"/>
                      <a:pt x="3" y="6"/>
                      <a:pt x="1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5"/>
                    </a:cubicBezTo>
                    <a:cubicBezTo>
                      <a:pt x="3" y="16"/>
                      <a:pt x="4" y="17"/>
                      <a:pt x="7" y="18"/>
                    </a:cubicBezTo>
                    <a:cubicBezTo>
                      <a:pt x="12" y="21"/>
                      <a:pt x="19" y="22"/>
                      <a:pt x="27" y="22"/>
                    </a:cubicBezTo>
                    <a:cubicBezTo>
                      <a:pt x="33" y="22"/>
                      <a:pt x="39" y="21"/>
                      <a:pt x="43" y="20"/>
                    </a:cubicBezTo>
                    <a:cubicBezTo>
                      <a:pt x="48" y="19"/>
                      <a:pt x="51" y="17"/>
                      <a:pt x="53" y="15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10"/>
                      <a:pt x="54" y="9"/>
                      <a:pt x="53" y="8"/>
                    </a:cubicBezTo>
                    <a:cubicBezTo>
                      <a:pt x="52" y="6"/>
                      <a:pt x="50" y="5"/>
                      <a:pt x="47" y="4"/>
                    </a:cubicBezTo>
                    <a:cubicBezTo>
                      <a:pt x="42" y="2"/>
                      <a:pt x="35" y="0"/>
                      <a:pt x="27" y="0"/>
                    </a:cubicBezTo>
                    <a:cubicBezTo>
                      <a:pt x="21" y="0"/>
                      <a:pt x="16" y="1"/>
                      <a:pt x="1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7" name="Freeform 1246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-3931341" y="2547238"/>
                <a:ext cx="104147" cy="40031"/>
              </a:xfrm>
              <a:custGeom>
                <a:avLst/>
                <a:gdLst/>
                <a:ahLst/>
                <a:cxnLst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17"/>
                  </a:cxn>
                  <a:cxn ang="0">
                    <a:pos x="27" y="21"/>
                  </a:cxn>
                  <a:cxn ang="0">
                    <a:pos x="43" y="19"/>
                  </a:cxn>
                  <a:cxn ang="0">
                    <a:pos x="53" y="14"/>
                  </a:cxn>
                  <a:cxn ang="0">
                    <a:pos x="54" y="10"/>
                  </a:cxn>
                  <a:cxn ang="0">
                    <a:pos x="54" y="0"/>
                  </a:cxn>
                  <a:cxn ang="0">
                    <a:pos x="49" y="3"/>
                  </a:cxn>
                </a:cxnLst>
                <a:rect l="0" t="0" r="r" b="b"/>
                <a:pathLst>
                  <a:path w="54" h="21">
                    <a:moveTo>
                      <a:pt x="49" y="3"/>
                    </a:move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0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2" y="15"/>
                      <a:pt x="4" y="16"/>
                      <a:pt x="7" y="17"/>
                    </a:cubicBezTo>
                    <a:cubicBezTo>
                      <a:pt x="12" y="20"/>
                      <a:pt x="19" y="21"/>
                      <a:pt x="27" y="21"/>
                    </a:cubicBezTo>
                    <a:cubicBezTo>
                      <a:pt x="33" y="21"/>
                      <a:pt x="38" y="20"/>
                      <a:pt x="43" y="19"/>
                    </a:cubicBezTo>
                    <a:cubicBezTo>
                      <a:pt x="47" y="18"/>
                      <a:pt x="51" y="16"/>
                      <a:pt x="53" y="14"/>
                    </a:cubicBezTo>
                    <a:cubicBezTo>
                      <a:pt x="54" y="12"/>
                      <a:pt x="54" y="11"/>
                      <a:pt x="54" y="10"/>
                    </a:cubicBezTo>
                    <a:cubicBezTo>
                      <a:pt x="54" y="9"/>
                      <a:pt x="54" y="5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8" name="Freeform 1247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-3931341" y="2473712"/>
                <a:ext cx="104147" cy="42482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20"/>
                  </a:cxn>
                  <a:cxn ang="0">
                    <a:pos x="53" y="14"/>
                  </a:cxn>
                  <a:cxn ang="0">
                    <a:pos x="54" y="11"/>
                  </a:cxn>
                  <a:cxn ang="0">
                    <a:pos x="53" y="7"/>
                  </a:cxn>
                  <a:cxn ang="0">
                    <a:pos x="47" y="4"/>
                  </a:cxn>
                  <a:cxn ang="0">
                    <a:pos x="27" y="0"/>
                  </a:cxn>
                  <a:cxn ang="0">
                    <a:pos x="11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</a:cxnLst>
                <a:rect l="0" t="0" r="r" b="b"/>
                <a:pathLst>
                  <a:path w="54" h="22">
                    <a:moveTo>
                      <a:pt x="7" y="18"/>
                    </a:moveTo>
                    <a:cubicBezTo>
                      <a:pt x="12" y="20"/>
                      <a:pt x="19" y="22"/>
                      <a:pt x="27" y="22"/>
                    </a:cubicBezTo>
                    <a:cubicBezTo>
                      <a:pt x="33" y="22"/>
                      <a:pt x="38" y="21"/>
                      <a:pt x="43" y="20"/>
                    </a:cubicBezTo>
                    <a:cubicBezTo>
                      <a:pt x="47" y="18"/>
                      <a:pt x="51" y="16"/>
                      <a:pt x="53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10"/>
                      <a:pt x="54" y="9"/>
                      <a:pt x="53" y="7"/>
                    </a:cubicBezTo>
                    <a:cubicBezTo>
                      <a:pt x="51" y="6"/>
                      <a:pt x="50" y="5"/>
                      <a:pt x="47" y="4"/>
                    </a:cubicBezTo>
                    <a:cubicBezTo>
                      <a:pt x="42" y="1"/>
                      <a:pt x="35" y="0"/>
                      <a:pt x="27" y="0"/>
                    </a:cubicBezTo>
                    <a:cubicBezTo>
                      <a:pt x="21" y="0"/>
                      <a:pt x="15" y="1"/>
                      <a:pt x="11" y="2"/>
                    </a:cubicBezTo>
                    <a:cubicBezTo>
                      <a:pt x="6" y="4"/>
                      <a:pt x="3" y="6"/>
                      <a:pt x="1" y="7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2" y="16"/>
                      <a:pt x="4" y="17"/>
                      <a:pt x="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9" name="Freeform 1248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-3931341" y="2512109"/>
                <a:ext cx="104147" cy="38397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27" y="20"/>
                  </a:cxn>
                  <a:cxn ang="0">
                    <a:pos x="43" y="18"/>
                  </a:cxn>
                  <a:cxn ang="0">
                    <a:pos x="53" y="12"/>
                  </a:cxn>
                  <a:cxn ang="0">
                    <a:pos x="54" y="9"/>
                  </a:cxn>
                  <a:cxn ang="0">
                    <a:pos x="54" y="8"/>
                  </a:cxn>
                  <a:cxn ang="0">
                    <a:pos x="54" y="0"/>
                  </a:cxn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7" y="16"/>
                  </a:cxn>
                </a:cxnLst>
                <a:rect l="0" t="0" r="r" b="b"/>
                <a:pathLst>
                  <a:path w="54" h="20">
                    <a:moveTo>
                      <a:pt x="7" y="16"/>
                    </a:moveTo>
                    <a:cubicBezTo>
                      <a:pt x="12" y="18"/>
                      <a:pt x="19" y="20"/>
                      <a:pt x="27" y="20"/>
                    </a:cubicBezTo>
                    <a:cubicBezTo>
                      <a:pt x="33" y="20"/>
                      <a:pt x="38" y="19"/>
                      <a:pt x="43" y="18"/>
                    </a:cubicBezTo>
                    <a:cubicBezTo>
                      <a:pt x="47" y="16"/>
                      <a:pt x="51" y="14"/>
                      <a:pt x="53" y="12"/>
                    </a:cubicBezTo>
                    <a:cubicBezTo>
                      <a:pt x="54" y="11"/>
                      <a:pt x="54" y="10"/>
                      <a:pt x="54" y="9"/>
                    </a:cubicBezTo>
                    <a:cubicBezTo>
                      <a:pt x="54" y="9"/>
                      <a:pt x="54" y="8"/>
                      <a:pt x="54" y="8"/>
                    </a:cubicBezTo>
                    <a:cubicBezTo>
                      <a:pt x="54" y="5"/>
                      <a:pt x="54" y="3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4"/>
                      <a:pt x="4" y="15"/>
                      <a:pt x="7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390507" y="5137957"/>
            <a:ext cx="531518" cy="443725"/>
            <a:chOff x="15644813" y="4389438"/>
            <a:chExt cx="1239838" cy="1035051"/>
          </a:xfrm>
          <a:solidFill>
            <a:srgbClr val="00457E"/>
          </a:solidFill>
        </p:grpSpPr>
        <p:sp>
          <p:nvSpPr>
            <p:cNvPr id="129" name="Freeform 54"/>
            <p:cNvSpPr>
              <a:spLocks/>
            </p:cNvSpPr>
            <p:nvPr/>
          </p:nvSpPr>
          <p:spPr bwMode="auto">
            <a:xfrm>
              <a:off x="15694026" y="5213351"/>
              <a:ext cx="1150938" cy="211138"/>
            </a:xfrm>
            <a:custGeom>
              <a:avLst/>
              <a:gdLst>
                <a:gd name="T0" fmla="*/ 68 w 725"/>
                <a:gd name="T1" fmla="*/ 0 h 133"/>
                <a:gd name="T2" fmla="*/ 81 w 725"/>
                <a:gd name="T3" fmla="*/ 0 h 133"/>
                <a:gd name="T4" fmla="*/ 102 w 725"/>
                <a:gd name="T5" fmla="*/ 1 h 133"/>
                <a:gd name="T6" fmla="*/ 128 w 725"/>
                <a:gd name="T7" fmla="*/ 3 h 133"/>
                <a:gd name="T8" fmla="*/ 157 w 725"/>
                <a:gd name="T9" fmla="*/ 7 h 133"/>
                <a:gd name="T10" fmla="*/ 189 w 725"/>
                <a:gd name="T11" fmla="*/ 10 h 133"/>
                <a:gd name="T12" fmla="*/ 222 w 725"/>
                <a:gd name="T13" fmla="*/ 18 h 133"/>
                <a:gd name="T14" fmla="*/ 253 w 725"/>
                <a:gd name="T15" fmla="*/ 27 h 133"/>
                <a:gd name="T16" fmla="*/ 283 w 725"/>
                <a:gd name="T17" fmla="*/ 40 h 133"/>
                <a:gd name="T18" fmla="*/ 320 w 725"/>
                <a:gd name="T19" fmla="*/ 56 h 133"/>
                <a:gd name="T20" fmla="*/ 359 w 725"/>
                <a:gd name="T21" fmla="*/ 69 h 133"/>
                <a:gd name="T22" fmla="*/ 401 w 725"/>
                <a:gd name="T23" fmla="*/ 78 h 133"/>
                <a:gd name="T24" fmla="*/ 444 w 725"/>
                <a:gd name="T25" fmla="*/ 83 h 133"/>
                <a:gd name="T26" fmla="*/ 488 w 725"/>
                <a:gd name="T27" fmla="*/ 85 h 133"/>
                <a:gd name="T28" fmla="*/ 532 w 725"/>
                <a:gd name="T29" fmla="*/ 80 h 133"/>
                <a:gd name="T30" fmla="*/ 575 w 725"/>
                <a:gd name="T31" fmla="*/ 69 h 133"/>
                <a:gd name="T32" fmla="*/ 616 w 725"/>
                <a:gd name="T33" fmla="*/ 52 h 133"/>
                <a:gd name="T34" fmla="*/ 618 w 725"/>
                <a:gd name="T35" fmla="*/ 51 h 133"/>
                <a:gd name="T36" fmla="*/ 627 w 725"/>
                <a:gd name="T37" fmla="*/ 46 h 133"/>
                <a:gd name="T38" fmla="*/ 639 w 725"/>
                <a:gd name="T39" fmla="*/ 38 h 133"/>
                <a:gd name="T40" fmla="*/ 655 w 725"/>
                <a:gd name="T41" fmla="*/ 30 h 133"/>
                <a:gd name="T42" fmla="*/ 672 w 725"/>
                <a:gd name="T43" fmla="*/ 21 h 133"/>
                <a:gd name="T44" fmla="*/ 689 w 725"/>
                <a:gd name="T45" fmla="*/ 12 h 133"/>
                <a:gd name="T46" fmla="*/ 693 w 725"/>
                <a:gd name="T47" fmla="*/ 12 h 133"/>
                <a:gd name="T48" fmla="*/ 700 w 725"/>
                <a:gd name="T49" fmla="*/ 13 h 133"/>
                <a:gd name="T50" fmla="*/ 711 w 725"/>
                <a:gd name="T51" fmla="*/ 16 h 133"/>
                <a:gd name="T52" fmla="*/ 725 w 725"/>
                <a:gd name="T53" fmla="*/ 21 h 133"/>
                <a:gd name="T54" fmla="*/ 706 w 725"/>
                <a:gd name="T55" fmla="*/ 31 h 133"/>
                <a:gd name="T56" fmla="*/ 689 w 725"/>
                <a:gd name="T57" fmla="*/ 43 h 133"/>
                <a:gd name="T58" fmla="*/ 669 w 725"/>
                <a:gd name="T59" fmla="*/ 56 h 133"/>
                <a:gd name="T60" fmla="*/ 648 w 725"/>
                <a:gd name="T61" fmla="*/ 73 h 133"/>
                <a:gd name="T62" fmla="*/ 625 w 725"/>
                <a:gd name="T63" fmla="*/ 91 h 133"/>
                <a:gd name="T64" fmla="*/ 594 w 725"/>
                <a:gd name="T65" fmla="*/ 111 h 133"/>
                <a:gd name="T66" fmla="*/ 561 w 725"/>
                <a:gd name="T67" fmla="*/ 123 h 133"/>
                <a:gd name="T68" fmla="*/ 527 w 725"/>
                <a:gd name="T69" fmla="*/ 130 h 133"/>
                <a:gd name="T70" fmla="*/ 493 w 725"/>
                <a:gd name="T71" fmla="*/ 133 h 133"/>
                <a:gd name="T72" fmla="*/ 458 w 725"/>
                <a:gd name="T73" fmla="*/ 133 h 133"/>
                <a:gd name="T74" fmla="*/ 424 w 725"/>
                <a:gd name="T75" fmla="*/ 129 h 133"/>
                <a:gd name="T76" fmla="*/ 393 w 725"/>
                <a:gd name="T77" fmla="*/ 123 h 133"/>
                <a:gd name="T78" fmla="*/ 362 w 725"/>
                <a:gd name="T79" fmla="*/ 115 h 133"/>
                <a:gd name="T80" fmla="*/ 334 w 725"/>
                <a:gd name="T81" fmla="*/ 107 h 133"/>
                <a:gd name="T82" fmla="*/ 309 w 725"/>
                <a:gd name="T83" fmla="*/ 98 h 133"/>
                <a:gd name="T84" fmla="*/ 290 w 725"/>
                <a:gd name="T85" fmla="*/ 90 h 133"/>
                <a:gd name="T86" fmla="*/ 274 w 725"/>
                <a:gd name="T87" fmla="*/ 82 h 133"/>
                <a:gd name="T88" fmla="*/ 256 w 725"/>
                <a:gd name="T89" fmla="*/ 74 h 133"/>
                <a:gd name="T90" fmla="*/ 231 w 725"/>
                <a:gd name="T91" fmla="*/ 66 h 133"/>
                <a:gd name="T92" fmla="*/ 204 w 725"/>
                <a:gd name="T93" fmla="*/ 60 h 133"/>
                <a:gd name="T94" fmla="*/ 172 w 725"/>
                <a:gd name="T95" fmla="*/ 52 h 133"/>
                <a:gd name="T96" fmla="*/ 140 w 725"/>
                <a:gd name="T97" fmla="*/ 47 h 133"/>
                <a:gd name="T98" fmla="*/ 107 w 725"/>
                <a:gd name="T99" fmla="*/ 42 h 133"/>
                <a:gd name="T100" fmla="*/ 76 w 725"/>
                <a:gd name="T101" fmla="*/ 39 h 133"/>
                <a:gd name="T102" fmla="*/ 46 w 725"/>
                <a:gd name="T103" fmla="*/ 38 h 133"/>
                <a:gd name="T104" fmla="*/ 21 w 725"/>
                <a:gd name="T105" fmla="*/ 40 h 133"/>
                <a:gd name="T106" fmla="*/ 0 w 725"/>
                <a:gd name="T107" fmla="*/ 44 h 133"/>
                <a:gd name="T108" fmla="*/ 2 w 725"/>
                <a:gd name="T109" fmla="*/ 42 h 133"/>
                <a:gd name="T110" fmla="*/ 8 w 725"/>
                <a:gd name="T111" fmla="*/ 38 h 133"/>
                <a:gd name="T112" fmla="*/ 16 w 725"/>
                <a:gd name="T113" fmla="*/ 31 h 133"/>
                <a:gd name="T114" fmla="*/ 26 w 725"/>
                <a:gd name="T115" fmla="*/ 23 h 133"/>
                <a:gd name="T116" fmla="*/ 38 w 725"/>
                <a:gd name="T117" fmla="*/ 16 h 133"/>
                <a:gd name="T118" fmla="*/ 51 w 725"/>
                <a:gd name="T119" fmla="*/ 8 h 133"/>
                <a:gd name="T120" fmla="*/ 64 w 725"/>
                <a:gd name="T121" fmla="*/ 0 h 133"/>
                <a:gd name="T122" fmla="*/ 68 w 725"/>
                <a:gd name="T12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5" h="133">
                  <a:moveTo>
                    <a:pt x="68" y="0"/>
                  </a:moveTo>
                  <a:lnTo>
                    <a:pt x="81" y="0"/>
                  </a:lnTo>
                  <a:lnTo>
                    <a:pt x="102" y="1"/>
                  </a:lnTo>
                  <a:lnTo>
                    <a:pt x="128" y="3"/>
                  </a:lnTo>
                  <a:lnTo>
                    <a:pt x="157" y="7"/>
                  </a:lnTo>
                  <a:lnTo>
                    <a:pt x="189" y="10"/>
                  </a:lnTo>
                  <a:lnTo>
                    <a:pt x="222" y="18"/>
                  </a:lnTo>
                  <a:lnTo>
                    <a:pt x="253" y="27"/>
                  </a:lnTo>
                  <a:lnTo>
                    <a:pt x="283" y="40"/>
                  </a:lnTo>
                  <a:lnTo>
                    <a:pt x="320" y="56"/>
                  </a:lnTo>
                  <a:lnTo>
                    <a:pt x="359" y="69"/>
                  </a:lnTo>
                  <a:lnTo>
                    <a:pt x="401" y="78"/>
                  </a:lnTo>
                  <a:lnTo>
                    <a:pt x="444" y="83"/>
                  </a:lnTo>
                  <a:lnTo>
                    <a:pt x="488" y="85"/>
                  </a:lnTo>
                  <a:lnTo>
                    <a:pt x="532" y="80"/>
                  </a:lnTo>
                  <a:lnTo>
                    <a:pt x="575" y="69"/>
                  </a:lnTo>
                  <a:lnTo>
                    <a:pt x="616" y="52"/>
                  </a:lnTo>
                  <a:lnTo>
                    <a:pt x="618" y="51"/>
                  </a:lnTo>
                  <a:lnTo>
                    <a:pt x="627" y="46"/>
                  </a:lnTo>
                  <a:lnTo>
                    <a:pt x="639" y="38"/>
                  </a:lnTo>
                  <a:lnTo>
                    <a:pt x="655" y="30"/>
                  </a:lnTo>
                  <a:lnTo>
                    <a:pt x="672" y="21"/>
                  </a:lnTo>
                  <a:lnTo>
                    <a:pt x="689" y="12"/>
                  </a:lnTo>
                  <a:lnTo>
                    <a:pt x="693" y="12"/>
                  </a:lnTo>
                  <a:lnTo>
                    <a:pt x="700" y="13"/>
                  </a:lnTo>
                  <a:lnTo>
                    <a:pt x="711" y="16"/>
                  </a:lnTo>
                  <a:lnTo>
                    <a:pt x="725" y="21"/>
                  </a:lnTo>
                  <a:lnTo>
                    <a:pt x="706" y="31"/>
                  </a:lnTo>
                  <a:lnTo>
                    <a:pt x="689" y="43"/>
                  </a:lnTo>
                  <a:lnTo>
                    <a:pt x="669" y="56"/>
                  </a:lnTo>
                  <a:lnTo>
                    <a:pt x="648" y="73"/>
                  </a:lnTo>
                  <a:lnTo>
                    <a:pt x="625" y="91"/>
                  </a:lnTo>
                  <a:lnTo>
                    <a:pt x="594" y="111"/>
                  </a:lnTo>
                  <a:lnTo>
                    <a:pt x="561" y="123"/>
                  </a:lnTo>
                  <a:lnTo>
                    <a:pt x="527" y="130"/>
                  </a:lnTo>
                  <a:lnTo>
                    <a:pt x="493" y="133"/>
                  </a:lnTo>
                  <a:lnTo>
                    <a:pt x="458" y="133"/>
                  </a:lnTo>
                  <a:lnTo>
                    <a:pt x="424" y="129"/>
                  </a:lnTo>
                  <a:lnTo>
                    <a:pt x="393" y="123"/>
                  </a:lnTo>
                  <a:lnTo>
                    <a:pt x="362" y="115"/>
                  </a:lnTo>
                  <a:lnTo>
                    <a:pt x="334" y="107"/>
                  </a:lnTo>
                  <a:lnTo>
                    <a:pt x="309" y="98"/>
                  </a:lnTo>
                  <a:lnTo>
                    <a:pt x="290" y="90"/>
                  </a:lnTo>
                  <a:lnTo>
                    <a:pt x="274" y="82"/>
                  </a:lnTo>
                  <a:lnTo>
                    <a:pt x="256" y="74"/>
                  </a:lnTo>
                  <a:lnTo>
                    <a:pt x="231" y="66"/>
                  </a:lnTo>
                  <a:lnTo>
                    <a:pt x="204" y="60"/>
                  </a:lnTo>
                  <a:lnTo>
                    <a:pt x="172" y="52"/>
                  </a:lnTo>
                  <a:lnTo>
                    <a:pt x="140" y="47"/>
                  </a:lnTo>
                  <a:lnTo>
                    <a:pt x="107" y="42"/>
                  </a:lnTo>
                  <a:lnTo>
                    <a:pt x="76" y="39"/>
                  </a:lnTo>
                  <a:lnTo>
                    <a:pt x="46" y="38"/>
                  </a:lnTo>
                  <a:lnTo>
                    <a:pt x="21" y="40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8" y="38"/>
                  </a:lnTo>
                  <a:lnTo>
                    <a:pt x="16" y="31"/>
                  </a:lnTo>
                  <a:lnTo>
                    <a:pt x="26" y="23"/>
                  </a:lnTo>
                  <a:lnTo>
                    <a:pt x="38" y="16"/>
                  </a:lnTo>
                  <a:lnTo>
                    <a:pt x="51" y="8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0" name="Freeform 55"/>
            <p:cNvSpPr>
              <a:spLocks noEditPoints="1"/>
            </p:cNvSpPr>
            <p:nvPr/>
          </p:nvSpPr>
          <p:spPr bwMode="auto">
            <a:xfrm>
              <a:off x="16617951" y="4602163"/>
              <a:ext cx="198438" cy="187325"/>
            </a:xfrm>
            <a:custGeom>
              <a:avLst/>
              <a:gdLst>
                <a:gd name="T0" fmla="*/ 85 w 125"/>
                <a:gd name="T1" fmla="*/ 29 h 118"/>
                <a:gd name="T2" fmla="*/ 79 w 125"/>
                <a:gd name="T3" fmla="*/ 29 h 118"/>
                <a:gd name="T4" fmla="*/ 75 w 125"/>
                <a:gd name="T5" fmla="*/ 32 h 118"/>
                <a:gd name="T6" fmla="*/ 73 w 125"/>
                <a:gd name="T7" fmla="*/ 34 h 118"/>
                <a:gd name="T8" fmla="*/ 70 w 125"/>
                <a:gd name="T9" fmla="*/ 38 h 118"/>
                <a:gd name="T10" fmla="*/ 69 w 125"/>
                <a:gd name="T11" fmla="*/ 43 h 118"/>
                <a:gd name="T12" fmla="*/ 70 w 125"/>
                <a:gd name="T13" fmla="*/ 49 h 118"/>
                <a:gd name="T14" fmla="*/ 73 w 125"/>
                <a:gd name="T15" fmla="*/ 53 h 118"/>
                <a:gd name="T16" fmla="*/ 75 w 125"/>
                <a:gd name="T17" fmla="*/ 55 h 118"/>
                <a:gd name="T18" fmla="*/ 79 w 125"/>
                <a:gd name="T19" fmla="*/ 58 h 118"/>
                <a:gd name="T20" fmla="*/ 85 w 125"/>
                <a:gd name="T21" fmla="*/ 59 h 118"/>
                <a:gd name="T22" fmla="*/ 90 w 125"/>
                <a:gd name="T23" fmla="*/ 58 h 118"/>
                <a:gd name="T24" fmla="*/ 94 w 125"/>
                <a:gd name="T25" fmla="*/ 55 h 118"/>
                <a:gd name="T26" fmla="*/ 96 w 125"/>
                <a:gd name="T27" fmla="*/ 53 h 118"/>
                <a:gd name="T28" fmla="*/ 99 w 125"/>
                <a:gd name="T29" fmla="*/ 49 h 118"/>
                <a:gd name="T30" fmla="*/ 99 w 125"/>
                <a:gd name="T31" fmla="*/ 43 h 118"/>
                <a:gd name="T32" fmla="*/ 99 w 125"/>
                <a:gd name="T33" fmla="*/ 38 h 118"/>
                <a:gd name="T34" fmla="*/ 96 w 125"/>
                <a:gd name="T35" fmla="*/ 34 h 118"/>
                <a:gd name="T36" fmla="*/ 94 w 125"/>
                <a:gd name="T37" fmla="*/ 32 h 118"/>
                <a:gd name="T38" fmla="*/ 90 w 125"/>
                <a:gd name="T39" fmla="*/ 29 h 118"/>
                <a:gd name="T40" fmla="*/ 85 w 125"/>
                <a:gd name="T41" fmla="*/ 29 h 118"/>
                <a:gd name="T42" fmla="*/ 39 w 125"/>
                <a:gd name="T43" fmla="*/ 29 h 118"/>
                <a:gd name="T44" fmla="*/ 35 w 125"/>
                <a:gd name="T45" fmla="*/ 29 h 118"/>
                <a:gd name="T46" fmla="*/ 31 w 125"/>
                <a:gd name="T47" fmla="*/ 32 h 118"/>
                <a:gd name="T48" fmla="*/ 27 w 125"/>
                <a:gd name="T49" fmla="*/ 34 h 118"/>
                <a:gd name="T50" fmla="*/ 25 w 125"/>
                <a:gd name="T51" fmla="*/ 38 h 118"/>
                <a:gd name="T52" fmla="*/ 25 w 125"/>
                <a:gd name="T53" fmla="*/ 43 h 118"/>
                <a:gd name="T54" fmla="*/ 25 w 125"/>
                <a:gd name="T55" fmla="*/ 49 h 118"/>
                <a:gd name="T56" fmla="*/ 27 w 125"/>
                <a:gd name="T57" fmla="*/ 53 h 118"/>
                <a:gd name="T58" fmla="*/ 31 w 125"/>
                <a:gd name="T59" fmla="*/ 55 h 118"/>
                <a:gd name="T60" fmla="*/ 35 w 125"/>
                <a:gd name="T61" fmla="*/ 58 h 118"/>
                <a:gd name="T62" fmla="*/ 39 w 125"/>
                <a:gd name="T63" fmla="*/ 59 h 118"/>
                <a:gd name="T64" fmla="*/ 44 w 125"/>
                <a:gd name="T65" fmla="*/ 58 h 118"/>
                <a:gd name="T66" fmla="*/ 48 w 125"/>
                <a:gd name="T67" fmla="*/ 55 h 118"/>
                <a:gd name="T68" fmla="*/ 52 w 125"/>
                <a:gd name="T69" fmla="*/ 53 h 118"/>
                <a:gd name="T70" fmla="*/ 53 w 125"/>
                <a:gd name="T71" fmla="*/ 49 h 118"/>
                <a:gd name="T72" fmla="*/ 55 w 125"/>
                <a:gd name="T73" fmla="*/ 43 h 118"/>
                <a:gd name="T74" fmla="*/ 53 w 125"/>
                <a:gd name="T75" fmla="*/ 38 h 118"/>
                <a:gd name="T76" fmla="*/ 52 w 125"/>
                <a:gd name="T77" fmla="*/ 34 h 118"/>
                <a:gd name="T78" fmla="*/ 48 w 125"/>
                <a:gd name="T79" fmla="*/ 32 h 118"/>
                <a:gd name="T80" fmla="*/ 44 w 125"/>
                <a:gd name="T81" fmla="*/ 29 h 118"/>
                <a:gd name="T82" fmla="*/ 39 w 125"/>
                <a:gd name="T83" fmla="*/ 29 h 118"/>
                <a:gd name="T84" fmla="*/ 10 w 125"/>
                <a:gd name="T85" fmla="*/ 0 h 118"/>
                <a:gd name="T86" fmla="*/ 90 w 125"/>
                <a:gd name="T87" fmla="*/ 0 h 118"/>
                <a:gd name="T88" fmla="*/ 103 w 125"/>
                <a:gd name="T89" fmla="*/ 0 h 118"/>
                <a:gd name="T90" fmla="*/ 113 w 125"/>
                <a:gd name="T91" fmla="*/ 0 h 118"/>
                <a:gd name="T92" fmla="*/ 117 w 125"/>
                <a:gd name="T93" fmla="*/ 0 h 118"/>
                <a:gd name="T94" fmla="*/ 120 w 125"/>
                <a:gd name="T95" fmla="*/ 2 h 118"/>
                <a:gd name="T96" fmla="*/ 122 w 125"/>
                <a:gd name="T97" fmla="*/ 4 h 118"/>
                <a:gd name="T98" fmla="*/ 124 w 125"/>
                <a:gd name="T99" fmla="*/ 6 h 118"/>
                <a:gd name="T100" fmla="*/ 125 w 125"/>
                <a:gd name="T101" fmla="*/ 8 h 118"/>
                <a:gd name="T102" fmla="*/ 125 w 125"/>
                <a:gd name="T103" fmla="*/ 10 h 118"/>
                <a:gd name="T104" fmla="*/ 125 w 125"/>
                <a:gd name="T105" fmla="*/ 11 h 118"/>
                <a:gd name="T106" fmla="*/ 125 w 125"/>
                <a:gd name="T107" fmla="*/ 11 h 118"/>
                <a:gd name="T108" fmla="*/ 125 w 125"/>
                <a:gd name="T109" fmla="*/ 118 h 118"/>
                <a:gd name="T110" fmla="*/ 0 w 125"/>
                <a:gd name="T111" fmla="*/ 118 h 118"/>
                <a:gd name="T112" fmla="*/ 0 w 125"/>
                <a:gd name="T113" fmla="*/ 11 h 118"/>
                <a:gd name="T114" fmla="*/ 0 w 125"/>
                <a:gd name="T115" fmla="*/ 7 h 118"/>
                <a:gd name="T116" fmla="*/ 1 w 125"/>
                <a:gd name="T117" fmla="*/ 4 h 118"/>
                <a:gd name="T118" fmla="*/ 4 w 125"/>
                <a:gd name="T119" fmla="*/ 2 h 118"/>
                <a:gd name="T120" fmla="*/ 6 w 125"/>
                <a:gd name="T121" fmla="*/ 0 h 118"/>
                <a:gd name="T122" fmla="*/ 10 w 125"/>
                <a:gd name="T1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" h="118">
                  <a:moveTo>
                    <a:pt x="85" y="29"/>
                  </a:moveTo>
                  <a:lnTo>
                    <a:pt x="79" y="29"/>
                  </a:lnTo>
                  <a:lnTo>
                    <a:pt x="75" y="32"/>
                  </a:lnTo>
                  <a:lnTo>
                    <a:pt x="73" y="34"/>
                  </a:lnTo>
                  <a:lnTo>
                    <a:pt x="70" y="38"/>
                  </a:lnTo>
                  <a:lnTo>
                    <a:pt x="69" y="43"/>
                  </a:lnTo>
                  <a:lnTo>
                    <a:pt x="70" y="49"/>
                  </a:lnTo>
                  <a:lnTo>
                    <a:pt x="73" y="53"/>
                  </a:lnTo>
                  <a:lnTo>
                    <a:pt x="75" y="55"/>
                  </a:lnTo>
                  <a:lnTo>
                    <a:pt x="79" y="58"/>
                  </a:lnTo>
                  <a:lnTo>
                    <a:pt x="85" y="59"/>
                  </a:lnTo>
                  <a:lnTo>
                    <a:pt x="90" y="58"/>
                  </a:lnTo>
                  <a:lnTo>
                    <a:pt x="94" y="55"/>
                  </a:lnTo>
                  <a:lnTo>
                    <a:pt x="96" y="53"/>
                  </a:lnTo>
                  <a:lnTo>
                    <a:pt x="99" y="49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6" y="34"/>
                  </a:lnTo>
                  <a:lnTo>
                    <a:pt x="94" y="32"/>
                  </a:lnTo>
                  <a:lnTo>
                    <a:pt x="90" y="29"/>
                  </a:lnTo>
                  <a:lnTo>
                    <a:pt x="85" y="29"/>
                  </a:lnTo>
                  <a:close/>
                  <a:moveTo>
                    <a:pt x="39" y="29"/>
                  </a:moveTo>
                  <a:lnTo>
                    <a:pt x="35" y="29"/>
                  </a:lnTo>
                  <a:lnTo>
                    <a:pt x="31" y="32"/>
                  </a:lnTo>
                  <a:lnTo>
                    <a:pt x="27" y="34"/>
                  </a:lnTo>
                  <a:lnTo>
                    <a:pt x="25" y="38"/>
                  </a:lnTo>
                  <a:lnTo>
                    <a:pt x="25" y="43"/>
                  </a:lnTo>
                  <a:lnTo>
                    <a:pt x="25" y="49"/>
                  </a:lnTo>
                  <a:lnTo>
                    <a:pt x="27" y="53"/>
                  </a:lnTo>
                  <a:lnTo>
                    <a:pt x="31" y="55"/>
                  </a:lnTo>
                  <a:lnTo>
                    <a:pt x="35" y="58"/>
                  </a:lnTo>
                  <a:lnTo>
                    <a:pt x="39" y="59"/>
                  </a:lnTo>
                  <a:lnTo>
                    <a:pt x="44" y="58"/>
                  </a:lnTo>
                  <a:lnTo>
                    <a:pt x="48" y="55"/>
                  </a:lnTo>
                  <a:lnTo>
                    <a:pt x="52" y="53"/>
                  </a:lnTo>
                  <a:lnTo>
                    <a:pt x="53" y="49"/>
                  </a:lnTo>
                  <a:lnTo>
                    <a:pt x="55" y="43"/>
                  </a:lnTo>
                  <a:lnTo>
                    <a:pt x="53" y="38"/>
                  </a:lnTo>
                  <a:lnTo>
                    <a:pt x="52" y="34"/>
                  </a:lnTo>
                  <a:lnTo>
                    <a:pt x="48" y="32"/>
                  </a:lnTo>
                  <a:lnTo>
                    <a:pt x="44" y="29"/>
                  </a:lnTo>
                  <a:lnTo>
                    <a:pt x="39" y="29"/>
                  </a:lnTo>
                  <a:close/>
                  <a:moveTo>
                    <a:pt x="10" y="0"/>
                  </a:moveTo>
                  <a:lnTo>
                    <a:pt x="90" y="0"/>
                  </a:lnTo>
                  <a:lnTo>
                    <a:pt x="103" y="0"/>
                  </a:lnTo>
                  <a:lnTo>
                    <a:pt x="113" y="0"/>
                  </a:lnTo>
                  <a:lnTo>
                    <a:pt x="117" y="0"/>
                  </a:lnTo>
                  <a:lnTo>
                    <a:pt x="120" y="2"/>
                  </a:lnTo>
                  <a:lnTo>
                    <a:pt x="122" y="4"/>
                  </a:lnTo>
                  <a:lnTo>
                    <a:pt x="124" y="6"/>
                  </a:lnTo>
                  <a:lnTo>
                    <a:pt x="125" y="8"/>
                  </a:lnTo>
                  <a:lnTo>
                    <a:pt x="125" y="10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18"/>
                  </a:lnTo>
                  <a:lnTo>
                    <a:pt x="0" y="118"/>
                  </a:lnTo>
                  <a:lnTo>
                    <a:pt x="0" y="11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1" name="Freeform 56"/>
            <p:cNvSpPr>
              <a:spLocks noEditPoints="1"/>
            </p:cNvSpPr>
            <p:nvPr/>
          </p:nvSpPr>
          <p:spPr bwMode="auto">
            <a:xfrm>
              <a:off x="16340138" y="4813301"/>
              <a:ext cx="476250" cy="174625"/>
            </a:xfrm>
            <a:custGeom>
              <a:avLst/>
              <a:gdLst>
                <a:gd name="T0" fmla="*/ 249 w 300"/>
                <a:gd name="T1" fmla="*/ 38 h 110"/>
                <a:gd name="T2" fmla="*/ 240 w 300"/>
                <a:gd name="T3" fmla="*/ 43 h 110"/>
                <a:gd name="T4" fmla="*/ 235 w 300"/>
                <a:gd name="T5" fmla="*/ 53 h 110"/>
                <a:gd name="T6" fmla="*/ 235 w 300"/>
                <a:gd name="T7" fmla="*/ 63 h 110"/>
                <a:gd name="T8" fmla="*/ 240 w 300"/>
                <a:gd name="T9" fmla="*/ 72 h 110"/>
                <a:gd name="T10" fmla="*/ 249 w 300"/>
                <a:gd name="T11" fmla="*/ 77 h 110"/>
                <a:gd name="T12" fmla="*/ 260 w 300"/>
                <a:gd name="T13" fmla="*/ 77 h 110"/>
                <a:gd name="T14" fmla="*/ 269 w 300"/>
                <a:gd name="T15" fmla="*/ 72 h 110"/>
                <a:gd name="T16" fmla="*/ 274 w 300"/>
                <a:gd name="T17" fmla="*/ 63 h 110"/>
                <a:gd name="T18" fmla="*/ 274 w 300"/>
                <a:gd name="T19" fmla="*/ 53 h 110"/>
                <a:gd name="T20" fmla="*/ 269 w 300"/>
                <a:gd name="T21" fmla="*/ 43 h 110"/>
                <a:gd name="T22" fmla="*/ 260 w 300"/>
                <a:gd name="T23" fmla="*/ 38 h 110"/>
                <a:gd name="T24" fmla="*/ 185 w 300"/>
                <a:gd name="T25" fmla="*/ 37 h 110"/>
                <a:gd name="T26" fmla="*/ 175 w 300"/>
                <a:gd name="T27" fmla="*/ 40 h 110"/>
                <a:gd name="T28" fmla="*/ 167 w 300"/>
                <a:gd name="T29" fmla="*/ 47 h 110"/>
                <a:gd name="T30" fmla="*/ 164 w 300"/>
                <a:gd name="T31" fmla="*/ 58 h 110"/>
                <a:gd name="T32" fmla="*/ 167 w 300"/>
                <a:gd name="T33" fmla="*/ 68 h 110"/>
                <a:gd name="T34" fmla="*/ 175 w 300"/>
                <a:gd name="T35" fmla="*/ 75 h 110"/>
                <a:gd name="T36" fmla="*/ 185 w 300"/>
                <a:gd name="T37" fmla="*/ 77 h 110"/>
                <a:gd name="T38" fmla="*/ 194 w 300"/>
                <a:gd name="T39" fmla="*/ 75 h 110"/>
                <a:gd name="T40" fmla="*/ 202 w 300"/>
                <a:gd name="T41" fmla="*/ 68 h 110"/>
                <a:gd name="T42" fmla="*/ 205 w 300"/>
                <a:gd name="T43" fmla="*/ 58 h 110"/>
                <a:gd name="T44" fmla="*/ 202 w 300"/>
                <a:gd name="T45" fmla="*/ 47 h 110"/>
                <a:gd name="T46" fmla="*/ 194 w 300"/>
                <a:gd name="T47" fmla="*/ 40 h 110"/>
                <a:gd name="T48" fmla="*/ 185 w 300"/>
                <a:gd name="T49" fmla="*/ 37 h 110"/>
                <a:gd name="T50" fmla="*/ 111 w 300"/>
                <a:gd name="T51" fmla="*/ 38 h 110"/>
                <a:gd name="T52" fmla="*/ 102 w 300"/>
                <a:gd name="T53" fmla="*/ 43 h 110"/>
                <a:gd name="T54" fmla="*/ 97 w 300"/>
                <a:gd name="T55" fmla="*/ 53 h 110"/>
                <a:gd name="T56" fmla="*/ 97 w 300"/>
                <a:gd name="T57" fmla="*/ 63 h 110"/>
                <a:gd name="T58" fmla="*/ 102 w 300"/>
                <a:gd name="T59" fmla="*/ 72 h 110"/>
                <a:gd name="T60" fmla="*/ 111 w 300"/>
                <a:gd name="T61" fmla="*/ 77 h 110"/>
                <a:gd name="T62" fmla="*/ 121 w 300"/>
                <a:gd name="T63" fmla="*/ 77 h 110"/>
                <a:gd name="T64" fmla="*/ 131 w 300"/>
                <a:gd name="T65" fmla="*/ 72 h 110"/>
                <a:gd name="T66" fmla="*/ 136 w 300"/>
                <a:gd name="T67" fmla="*/ 63 h 110"/>
                <a:gd name="T68" fmla="*/ 136 w 300"/>
                <a:gd name="T69" fmla="*/ 53 h 110"/>
                <a:gd name="T70" fmla="*/ 131 w 300"/>
                <a:gd name="T71" fmla="*/ 43 h 110"/>
                <a:gd name="T72" fmla="*/ 121 w 300"/>
                <a:gd name="T73" fmla="*/ 38 h 110"/>
                <a:gd name="T74" fmla="*/ 47 w 300"/>
                <a:gd name="T75" fmla="*/ 37 h 110"/>
                <a:gd name="T76" fmla="*/ 37 w 300"/>
                <a:gd name="T77" fmla="*/ 40 h 110"/>
                <a:gd name="T78" fmla="*/ 29 w 300"/>
                <a:gd name="T79" fmla="*/ 47 h 110"/>
                <a:gd name="T80" fmla="*/ 26 w 300"/>
                <a:gd name="T81" fmla="*/ 58 h 110"/>
                <a:gd name="T82" fmla="*/ 29 w 300"/>
                <a:gd name="T83" fmla="*/ 68 h 110"/>
                <a:gd name="T84" fmla="*/ 37 w 300"/>
                <a:gd name="T85" fmla="*/ 75 h 110"/>
                <a:gd name="T86" fmla="*/ 47 w 300"/>
                <a:gd name="T87" fmla="*/ 77 h 110"/>
                <a:gd name="T88" fmla="*/ 56 w 300"/>
                <a:gd name="T89" fmla="*/ 75 h 110"/>
                <a:gd name="T90" fmla="*/ 64 w 300"/>
                <a:gd name="T91" fmla="*/ 68 h 110"/>
                <a:gd name="T92" fmla="*/ 67 w 300"/>
                <a:gd name="T93" fmla="*/ 58 h 110"/>
                <a:gd name="T94" fmla="*/ 64 w 300"/>
                <a:gd name="T95" fmla="*/ 47 h 110"/>
                <a:gd name="T96" fmla="*/ 56 w 300"/>
                <a:gd name="T97" fmla="*/ 40 h 110"/>
                <a:gd name="T98" fmla="*/ 47 w 300"/>
                <a:gd name="T99" fmla="*/ 37 h 110"/>
                <a:gd name="T100" fmla="*/ 300 w 300"/>
                <a:gd name="T101" fmla="*/ 0 h 110"/>
                <a:gd name="T102" fmla="*/ 0 w 300"/>
                <a:gd name="T103" fmla="*/ 110 h 110"/>
                <a:gd name="T104" fmla="*/ 0 w 300"/>
                <a:gd name="T105" fmla="*/ 12 h 110"/>
                <a:gd name="T106" fmla="*/ 7 w 300"/>
                <a:gd name="T107" fmla="*/ 4 h 110"/>
                <a:gd name="T108" fmla="*/ 17 w 300"/>
                <a:gd name="T10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0" h="110">
                  <a:moveTo>
                    <a:pt x="254" y="37"/>
                  </a:moveTo>
                  <a:lnTo>
                    <a:pt x="249" y="38"/>
                  </a:lnTo>
                  <a:lnTo>
                    <a:pt x="244" y="40"/>
                  </a:lnTo>
                  <a:lnTo>
                    <a:pt x="240" y="43"/>
                  </a:lnTo>
                  <a:lnTo>
                    <a:pt x="236" y="47"/>
                  </a:lnTo>
                  <a:lnTo>
                    <a:pt x="235" y="53"/>
                  </a:lnTo>
                  <a:lnTo>
                    <a:pt x="233" y="58"/>
                  </a:lnTo>
                  <a:lnTo>
                    <a:pt x="235" y="63"/>
                  </a:lnTo>
                  <a:lnTo>
                    <a:pt x="236" y="68"/>
                  </a:lnTo>
                  <a:lnTo>
                    <a:pt x="240" y="72"/>
                  </a:lnTo>
                  <a:lnTo>
                    <a:pt x="244" y="75"/>
                  </a:lnTo>
                  <a:lnTo>
                    <a:pt x="249" y="77"/>
                  </a:lnTo>
                  <a:lnTo>
                    <a:pt x="254" y="77"/>
                  </a:lnTo>
                  <a:lnTo>
                    <a:pt x="260" y="77"/>
                  </a:lnTo>
                  <a:lnTo>
                    <a:pt x="265" y="75"/>
                  </a:lnTo>
                  <a:lnTo>
                    <a:pt x="269" y="72"/>
                  </a:lnTo>
                  <a:lnTo>
                    <a:pt x="271" y="68"/>
                  </a:lnTo>
                  <a:lnTo>
                    <a:pt x="274" y="63"/>
                  </a:lnTo>
                  <a:lnTo>
                    <a:pt x="274" y="58"/>
                  </a:lnTo>
                  <a:lnTo>
                    <a:pt x="274" y="53"/>
                  </a:lnTo>
                  <a:lnTo>
                    <a:pt x="271" y="47"/>
                  </a:lnTo>
                  <a:lnTo>
                    <a:pt x="269" y="43"/>
                  </a:lnTo>
                  <a:lnTo>
                    <a:pt x="265" y="40"/>
                  </a:lnTo>
                  <a:lnTo>
                    <a:pt x="260" y="38"/>
                  </a:lnTo>
                  <a:lnTo>
                    <a:pt x="254" y="37"/>
                  </a:lnTo>
                  <a:close/>
                  <a:moveTo>
                    <a:pt x="185" y="37"/>
                  </a:moveTo>
                  <a:lnTo>
                    <a:pt x="180" y="38"/>
                  </a:lnTo>
                  <a:lnTo>
                    <a:pt x="175" y="40"/>
                  </a:lnTo>
                  <a:lnTo>
                    <a:pt x="171" y="43"/>
                  </a:lnTo>
                  <a:lnTo>
                    <a:pt x="167" y="47"/>
                  </a:lnTo>
                  <a:lnTo>
                    <a:pt x="166" y="53"/>
                  </a:lnTo>
                  <a:lnTo>
                    <a:pt x="164" y="58"/>
                  </a:lnTo>
                  <a:lnTo>
                    <a:pt x="166" y="63"/>
                  </a:lnTo>
                  <a:lnTo>
                    <a:pt x="167" y="68"/>
                  </a:lnTo>
                  <a:lnTo>
                    <a:pt x="171" y="72"/>
                  </a:lnTo>
                  <a:lnTo>
                    <a:pt x="175" y="75"/>
                  </a:lnTo>
                  <a:lnTo>
                    <a:pt x="180" y="77"/>
                  </a:lnTo>
                  <a:lnTo>
                    <a:pt x="185" y="77"/>
                  </a:lnTo>
                  <a:lnTo>
                    <a:pt x="190" y="77"/>
                  </a:lnTo>
                  <a:lnTo>
                    <a:pt x="194" y="75"/>
                  </a:lnTo>
                  <a:lnTo>
                    <a:pt x="200" y="72"/>
                  </a:lnTo>
                  <a:lnTo>
                    <a:pt x="202" y="68"/>
                  </a:lnTo>
                  <a:lnTo>
                    <a:pt x="205" y="63"/>
                  </a:lnTo>
                  <a:lnTo>
                    <a:pt x="205" y="58"/>
                  </a:lnTo>
                  <a:lnTo>
                    <a:pt x="205" y="53"/>
                  </a:lnTo>
                  <a:lnTo>
                    <a:pt x="202" y="47"/>
                  </a:lnTo>
                  <a:lnTo>
                    <a:pt x="200" y="43"/>
                  </a:lnTo>
                  <a:lnTo>
                    <a:pt x="194" y="40"/>
                  </a:lnTo>
                  <a:lnTo>
                    <a:pt x="190" y="38"/>
                  </a:lnTo>
                  <a:lnTo>
                    <a:pt x="185" y="37"/>
                  </a:lnTo>
                  <a:close/>
                  <a:moveTo>
                    <a:pt x="116" y="37"/>
                  </a:moveTo>
                  <a:lnTo>
                    <a:pt x="111" y="38"/>
                  </a:lnTo>
                  <a:lnTo>
                    <a:pt x="106" y="40"/>
                  </a:lnTo>
                  <a:lnTo>
                    <a:pt x="102" y="43"/>
                  </a:lnTo>
                  <a:lnTo>
                    <a:pt x="98" y="47"/>
                  </a:lnTo>
                  <a:lnTo>
                    <a:pt x="97" y="53"/>
                  </a:lnTo>
                  <a:lnTo>
                    <a:pt x="95" y="58"/>
                  </a:lnTo>
                  <a:lnTo>
                    <a:pt x="97" y="63"/>
                  </a:lnTo>
                  <a:lnTo>
                    <a:pt x="98" y="68"/>
                  </a:lnTo>
                  <a:lnTo>
                    <a:pt x="102" y="72"/>
                  </a:lnTo>
                  <a:lnTo>
                    <a:pt x="106" y="75"/>
                  </a:lnTo>
                  <a:lnTo>
                    <a:pt x="111" y="77"/>
                  </a:lnTo>
                  <a:lnTo>
                    <a:pt x="116" y="77"/>
                  </a:lnTo>
                  <a:lnTo>
                    <a:pt x="121" y="77"/>
                  </a:lnTo>
                  <a:lnTo>
                    <a:pt x="125" y="75"/>
                  </a:lnTo>
                  <a:lnTo>
                    <a:pt x="131" y="72"/>
                  </a:lnTo>
                  <a:lnTo>
                    <a:pt x="133" y="68"/>
                  </a:lnTo>
                  <a:lnTo>
                    <a:pt x="136" y="63"/>
                  </a:lnTo>
                  <a:lnTo>
                    <a:pt x="136" y="58"/>
                  </a:lnTo>
                  <a:lnTo>
                    <a:pt x="136" y="53"/>
                  </a:lnTo>
                  <a:lnTo>
                    <a:pt x="133" y="47"/>
                  </a:lnTo>
                  <a:lnTo>
                    <a:pt x="131" y="43"/>
                  </a:lnTo>
                  <a:lnTo>
                    <a:pt x="125" y="40"/>
                  </a:lnTo>
                  <a:lnTo>
                    <a:pt x="121" y="38"/>
                  </a:lnTo>
                  <a:lnTo>
                    <a:pt x="116" y="37"/>
                  </a:lnTo>
                  <a:close/>
                  <a:moveTo>
                    <a:pt x="47" y="37"/>
                  </a:moveTo>
                  <a:lnTo>
                    <a:pt x="41" y="38"/>
                  </a:lnTo>
                  <a:lnTo>
                    <a:pt x="37" y="40"/>
                  </a:lnTo>
                  <a:lnTo>
                    <a:pt x="33" y="43"/>
                  </a:lnTo>
                  <a:lnTo>
                    <a:pt x="29" y="47"/>
                  </a:lnTo>
                  <a:lnTo>
                    <a:pt x="28" y="53"/>
                  </a:lnTo>
                  <a:lnTo>
                    <a:pt x="26" y="58"/>
                  </a:lnTo>
                  <a:lnTo>
                    <a:pt x="28" y="63"/>
                  </a:lnTo>
                  <a:lnTo>
                    <a:pt x="29" y="68"/>
                  </a:lnTo>
                  <a:lnTo>
                    <a:pt x="33" y="72"/>
                  </a:lnTo>
                  <a:lnTo>
                    <a:pt x="37" y="75"/>
                  </a:lnTo>
                  <a:lnTo>
                    <a:pt x="41" y="77"/>
                  </a:lnTo>
                  <a:lnTo>
                    <a:pt x="47" y="77"/>
                  </a:lnTo>
                  <a:lnTo>
                    <a:pt x="52" y="77"/>
                  </a:lnTo>
                  <a:lnTo>
                    <a:pt x="56" y="75"/>
                  </a:lnTo>
                  <a:lnTo>
                    <a:pt x="61" y="72"/>
                  </a:lnTo>
                  <a:lnTo>
                    <a:pt x="64" y="68"/>
                  </a:lnTo>
                  <a:lnTo>
                    <a:pt x="65" y="63"/>
                  </a:lnTo>
                  <a:lnTo>
                    <a:pt x="67" y="58"/>
                  </a:lnTo>
                  <a:lnTo>
                    <a:pt x="65" y="53"/>
                  </a:lnTo>
                  <a:lnTo>
                    <a:pt x="64" y="47"/>
                  </a:lnTo>
                  <a:lnTo>
                    <a:pt x="61" y="43"/>
                  </a:lnTo>
                  <a:lnTo>
                    <a:pt x="56" y="40"/>
                  </a:lnTo>
                  <a:lnTo>
                    <a:pt x="52" y="38"/>
                  </a:lnTo>
                  <a:lnTo>
                    <a:pt x="47" y="37"/>
                  </a:lnTo>
                  <a:close/>
                  <a:moveTo>
                    <a:pt x="17" y="0"/>
                  </a:moveTo>
                  <a:lnTo>
                    <a:pt x="300" y="0"/>
                  </a:lnTo>
                  <a:lnTo>
                    <a:pt x="300" y="110"/>
                  </a:lnTo>
                  <a:lnTo>
                    <a:pt x="0" y="11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2" name="Freeform 57"/>
            <p:cNvSpPr>
              <a:spLocks noEditPoints="1"/>
            </p:cNvSpPr>
            <p:nvPr/>
          </p:nvSpPr>
          <p:spPr bwMode="auto">
            <a:xfrm>
              <a:off x="15644813" y="5008563"/>
              <a:ext cx="1239838" cy="288925"/>
            </a:xfrm>
            <a:custGeom>
              <a:avLst/>
              <a:gdLst>
                <a:gd name="T0" fmla="*/ 104 w 781"/>
                <a:gd name="T1" fmla="*/ 30 h 182"/>
                <a:gd name="T2" fmla="*/ 99 w 781"/>
                <a:gd name="T3" fmla="*/ 35 h 182"/>
                <a:gd name="T4" fmla="*/ 99 w 781"/>
                <a:gd name="T5" fmla="*/ 60 h 182"/>
                <a:gd name="T6" fmla="*/ 102 w 781"/>
                <a:gd name="T7" fmla="*/ 66 h 182"/>
                <a:gd name="T8" fmla="*/ 107 w 781"/>
                <a:gd name="T9" fmla="*/ 69 h 182"/>
                <a:gd name="T10" fmla="*/ 153 w 781"/>
                <a:gd name="T11" fmla="*/ 69 h 182"/>
                <a:gd name="T12" fmla="*/ 157 w 781"/>
                <a:gd name="T13" fmla="*/ 64 h 182"/>
                <a:gd name="T14" fmla="*/ 158 w 781"/>
                <a:gd name="T15" fmla="*/ 38 h 182"/>
                <a:gd name="T16" fmla="*/ 155 w 781"/>
                <a:gd name="T17" fmla="*/ 31 h 182"/>
                <a:gd name="T18" fmla="*/ 149 w 781"/>
                <a:gd name="T19" fmla="*/ 29 h 182"/>
                <a:gd name="T20" fmla="*/ 142 w 781"/>
                <a:gd name="T21" fmla="*/ 31 h 182"/>
                <a:gd name="T22" fmla="*/ 140 w 781"/>
                <a:gd name="T23" fmla="*/ 38 h 182"/>
                <a:gd name="T24" fmla="*/ 116 w 781"/>
                <a:gd name="T25" fmla="*/ 52 h 182"/>
                <a:gd name="T26" fmla="*/ 115 w 781"/>
                <a:gd name="T27" fmla="*/ 35 h 182"/>
                <a:gd name="T28" fmla="*/ 111 w 781"/>
                <a:gd name="T29" fmla="*/ 30 h 182"/>
                <a:gd name="T30" fmla="*/ 18 w 781"/>
                <a:gd name="T31" fmla="*/ 0 h 182"/>
                <a:gd name="T32" fmla="*/ 372 w 781"/>
                <a:gd name="T33" fmla="*/ 0 h 182"/>
                <a:gd name="T34" fmla="*/ 479 w 781"/>
                <a:gd name="T35" fmla="*/ 0 h 182"/>
                <a:gd name="T36" fmla="*/ 580 w 781"/>
                <a:gd name="T37" fmla="*/ 0 h 182"/>
                <a:gd name="T38" fmla="*/ 781 w 781"/>
                <a:gd name="T39" fmla="*/ 3 h 182"/>
                <a:gd name="T40" fmla="*/ 778 w 781"/>
                <a:gd name="T41" fmla="*/ 19 h 182"/>
                <a:gd name="T42" fmla="*/ 765 w 781"/>
                <a:gd name="T43" fmla="*/ 46 h 182"/>
                <a:gd name="T44" fmla="*/ 747 w 781"/>
                <a:gd name="T45" fmla="*/ 73 h 182"/>
                <a:gd name="T46" fmla="*/ 733 w 781"/>
                <a:gd name="T47" fmla="*/ 95 h 182"/>
                <a:gd name="T48" fmla="*/ 726 w 781"/>
                <a:gd name="T49" fmla="*/ 104 h 182"/>
                <a:gd name="T50" fmla="*/ 725 w 781"/>
                <a:gd name="T51" fmla="*/ 107 h 182"/>
                <a:gd name="T52" fmla="*/ 721 w 781"/>
                <a:gd name="T53" fmla="*/ 112 h 182"/>
                <a:gd name="T54" fmla="*/ 717 w 781"/>
                <a:gd name="T55" fmla="*/ 119 h 182"/>
                <a:gd name="T56" fmla="*/ 685 w 781"/>
                <a:gd name="T57" fmla="*/ 136 h 182"/>
                <a:gd name="T58" fmla="*/ 665 w 781"/>
                <a:gd name="T59" fmla="*/ 147 h 182"/>
                <a:gd name="T60" fmla="*/ 618 w 781"/>
                <a:gd name="T61" fmla="*/ 165 h 182"/>
                <a:gd name="T62" fmla="*/ 527 w 781"/>
                <a:gd name="T63" fmla="*/ 182 h 182"/>
                <a:gd name="T64" fmla="*/ 434 w 781"/>
                <a:gd name="T65" fmla="*/ 177 h 182"/>
                <a:gd name="T66" fmla="*/ 347 w 781"/>
                <a:gd name="T67" fmla="*/ 154 h 182"/>
                <a:gd name="T68" fmla="*/ 276 w 781"/>
                <a:gd name="T69" fmla="*/ 124 h 182"/>
                <a:gd name="T70" fmla="*/ 210 w 781"/>
                <a:gd name="T71" fmla="*/ 107 h 182"/>
                <a:gd name="T72" fmla="*/ 149 w 781"/>
                <a:gd name="T73" fmla="*/ 99 h 182"/>
                <a:gd name="T74" fmla="*/ 107 w 781"/>
                <a:gd name="T75" fmla="*/ 96 h 182"/>
                <a:gd name="T76" fmla="*/ 93 w 781"/>
                <a:gd name="T77" fmla="*/ 94 h 182"/>
                <a:gd name="T78" fmla="*/ 77 w 781"/>
                <a:gd name="T79" fmla="*/ 82 h 182"/>
                <a:gd name="T80" fmla="*/ 54 w 781"/>
                <a:gd name="T81" fmla="*/ 65 h 182"/>
                <a:gd name="T82" fmla="*/ 29 w 781"/>
                <a:gd name="T83" fmla="*/ 46 h 182"/>
                <a:gd name="T84" fmla="*/ 9 w 781"/>
                <a:gd name="T85" fmla="*/ 27 h 182"/>
                <a:gd name="T86" fmla="*/ 0 w 781"/>
                <a:gd name="T87" fmla="*/ 10 h 182"/>
                <a:gd name="T88" fmla="*/ 7 w 781"/>
                <a:gd name="T89" fmla="*/ 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1" h="182">
                  <a:moveTo>
                    <a:pt x="107" y="29"/>
                  </a:moveTo>
                  <a:lnTo>
                    <a:pt x="104" y="30"/>
                  </a:lnTo>
                  <a:lnTo>
                    <a:pt x="102" y="31"/>
                  </a:lnTo>
                  <a:lnTo>
                    <a:pt x="99" y="35"/>
                  </a:lnTo>
                  <a:lnTo>
                    <a:pt x="99" y="38"/>
                  </a:lnTo>
                  <a:lnTo>
                    <a:pt x="99" y="60"/>
                  </a:lnTo>
                  <a:lnTo>
                    <a:pt x="99" y="64"/>
                  </a:lnTo>
                  <a:lnTo>
                    <a:pt x="102" y="66"/>
                  </a:lnTo>
                  <a:lnTo>
                    <a:pt x="104" y="69"/>
                  </a:lnTo>
                  <a:lnTo>
                    <a:pt x="107" y="69"/>
                  </a:lnTo>
                  <a:lnTo>
                    <a:pt x="149" y="69"/>
                  </a:lnTo>
                  <a:lnTo>
                    <a:pt x="153" y="69"/>
                  </a:lnTo>
                  <a:lnTo>
                    <a:pt x="155" y="66"/>
                  </a:lnTo>
                  <a:lnTo>
                    <a:pt x="157" y="64"/>
                  </a:lnTo>
                  <a:lnTo>
                    <a:pt x="158" y="60"/>
                  </a:lnTo>
                  <a:lnTo>
                    <a:pt x="158" y="38"/>
                  </a:lnTo>
                  <a:lnTo>
                    <a:pt x="157" y="35"/>
                  </a:lnTo>
                  <a:lnTo>
                    <a:pt x="155" y="31"/>
                  </a:lnTo>
                  <a:lnTo>
                    <a:pt x="153" y="30"/>
                  </a:lnTo>
                  <a:lnTo>
                    <a:pt x="149" y="29"/>
                  </a:lnTo>
                  <a:lnTo>
                    <a:pt x="146" y="30"/>
                  </a:lnTo>
                  <a:lnTo>
                    <a:pt x="142" y="31"/>
                  </a:lnTo>
                  <a:lnTo>
                    <a:pt x="141" y="35"/>
                  </a:lnTo>
                  <a:lnTo>
                    <a:pt x="140" y="38"/>
                  </a:lnTo>
                  <a:lnTo>
                    <a:pt x="140" y="52"/>
                  </a:lnTo>
                  <a:lnTo>
                    <a:pt x="116" y="52"/>
                  </a:lnTo>
                  <a:lnTo>
                    <a:pt x="116" y="38"/>
                  </a:lnTo>
                  <a:lnTo>
                    <a:pt x="115" y="35"/>
                  </a:lnTo>
                  <a:lnTo>
                    <a:pt x="114" y="31"/>
                  </a:lnTo>
                  <a:lnTo>
                    <a:pt x="111" y="30"/>
                  </a:lnTo>
                  <a:lnTo>
                    <a:pt x="107" y="29"/>
                  </a:lnTo>
                  <a:close/>
                  <a:moveTo>
                    <a:pt x="18" y="0"/>
                  </a:moveTo>
                  <a:lnTo>
                    <a:pt x="318" y="0"/>
                  </a:lnTo>
                  <a:lnTo>
                    <a:pt x="372" y="0"/>
                  </a:lnTo>
                  <a:lnTo>
                    <a:pt x="425" y="0"/>
                  </a:lnTo>
                  <a:lnTo>
                    <a:pt x="479" y="0"/>
                  </a:lnTo>
                  <a:lnTo>
                    <a:pt x="531" y="0"/>
                  </a:lnTo>
                  <a:lnTo>
                    <a:pt x="580" y="0"/>
                  </a:lnTo>
                  <a:lnTo>
                    <a:pt x="777" y="0"/>
                  </a:lnTo>
                  <a:lnTo>
                    <a:pt x="781" y="3"/>
                  </a:lnTo>
                  <a:lnTo>
                    <a:pt x="781" y="9"/>
                  </a:lnTo>
                  <a:lnTo>
                    <a:pt x="778" y="19"/>
                  </a:lnTo>
                  <a:lnTo>
                    <a:pt x="772" y="31"/>
                  </a:lnTo>
                  <a:lnTo>
                    <a:pt x="765" y="46"/>
                  </a:lnTo>
                  <a:lnTo>
                    <a:pt x="756" y="59"/>
                  </a:lnTo>
                  <a:lnTo>
                    <a:pt x="747" y="73"/>
                  </a:lnTo>
                  <a:lnTo>
                    <a:pt x="739" y="85"/>
                  </a:lnTo>
                  <a:lnTo>
                    <a:pt x="733" y="95"/>
                  </a:lnTo>
                  <a:lnTo>
                    <a:pt x="728" y="102"/>
                  </a:lnTo>
                  <a:lnTo>
                    <a:pt x="726" y="104"/>
                  </a:lnTo>
                  <a:lnTo>
                    <a:pt x="726" y="104"/>
                  </a:lnTo>
                  <a:lnTo>
                    <a:pt x="725" y="107"/>
                  </a:lnTo>
                  <a:lnTo>
                    <a:pt x="724" y="109"/>
                  </a:lnTo>
                  <a:lnTo>
                    <a:pt x="721" y="112"/>
                  </a:lnTo>
                  <a:lnTo>
                    <a:pt x="720" y="116"/>
                  </a:lnTo>
                  <a:lnTo>
                    <a:pt x="717" y="119"/>
                  </a:lnTo>
                  <a:lnTo>
                    <a:pt x="700" y="128"/>
                  </a:lnTo>
                  <a:lnTo>
                    <a:pt x="685" y="136"/>
                  </a:lnTo>
                  <a:lnTo>
                    <a:pt x="673" y="142"/>
                  </a:lnTo>
                  <a:lnTo>
                    <a:pt x="665" y="147"/>
                  </a:lnTo>
                  <a:lnTo>
                    <a:pt x="661" y="149"/>
                  </a:lnTo>
                  <a:lnTo>
                    <a:pt x="618" y="165"/>
                  </a:lnTo>
                  <a:lnTo>
                    <a:pt x="572" y="177"/>
                  </a:lnTo>
                  <a:lnTo>
                    <a:pt x="527" y="182"/>
                  </a:lnTo>
                  <a:lnTo>
                    <a:pt x="480" y="182"/>
                  </a:lnTo>
                  <a:lnTo>
                    <a:pt x="434" y="177"/>
                  </a:lnTo>
                  <a:lnTo>
                    <a:pt x="390" y="168"/>
                  </a:lnTo>
                  <a:lnTo>
                    <a:pt x="347" y="154"/>
                  </a:lnTo>
                  <a:lnTo>
                    <a:pt x="306" y="137"/>
                  </a:lnTo>
                  <a:lnTo>
                    <a:pt x="276" y="124"/>
                  </a:lnTo>
                  <a:lnTo>
                    <a:pt x="243" y="113"/>
                  </a:lnTo>
                  <a:lnTo>
                    <a:pt x="210" y="107"/>
                  </a:lnTo>
                  <a:lnTo>
                    <a:pt x="177" y="102"/>
                  </a:lnTo>
                  <a:lnTo>
                    <a:pt x="149" y="99"/>
                  </a:lnTo>
                  <a:lnTo>
                    <a:pt x="125" y="98"/>
                  </a:lnTo>
                  <a:lnTo>
                    <a:pt x="107" y="96"/>
                  </a:lnTo>
                  <a:lnTo>
                    <a:pt x="98" y="96"/>
                  </a:lnTo>
                  <a:lnTo>
                    <a:pt x="93" y="94"/>
                  </a:lnTo>
                  <a:lnTo>
                    <a:pt x="86" y="89"/>
                  </a:lnTo>
                  <a:lnTo>
                    <a:pt x="77" y="82"/>
                  </a:lnTo>
                  <a:lnTo>
                    <a:pt x="65" y="74"/>
                  </a:lnTo>
                  <a:lnTo>
                    <a:pt x="54" y="65"/>
                  </a:lnTo>
                  <a:lnTo>
                    <a:pt x="41" y="56"/>
                  </a:lnTo>
                  <a:lnTo>
                    <a:pt x="29" y="46"/>
                  </a:lnTo>
                  <a:lnTo>
                    <a:pt x="18" y="36"/>
                  </a:lnTo>
                  <a:lnTo>
                    <a:pt x="9" y="27"/>
                  </a:lnTo>
                  <a:lnTo>
                    <a:pt x="3" y="18"/>
                  </a:lnTo>
                  <a:lnTo>
                    <a:pt x="0" y="10"/>
                  </a:lnTo>
                  <a:lnTo>
                    <a:pt x="1" y="5"/>
                  </a:lnTo>
                  <a:lnTo>
                    <a:pt x="7" y="1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3" name="Freeform 58"/>
            <p:cNvSpPr>
              <a:spLocks/>
            </p:cNvSpPr>
            <p:nvPr/>
          </p:nvSpPr>
          <p:spPr bwMode="auto">
            <a:xfrm>
              <a:off x="15754351" y="4695826"/>
              <a:ext cx="463550" cy="236538"/>
            </a:xfrm>
            <a:custGeom>
              <a:avLst/>
              <a:gdLst>
                <a:gd name="T0" fmla="*/ 7 w 292"/>
                <a:gd name="T1" fmla="*/ 0 h 149"/>
                <a:gd name="T2" fmla="*/ 287 w 292"/>
                <a:gd name="T3" fmla="*/ 0 h 149"/>
                <a:gd name="T4" fmla="*/ 290 w 292"/>
                <a:gd name="T5" fmla="*/ 1 h 149"/>
                <a:gd name="T6" fmla="*/ 292 w 292"/>
                <a:gd name="T7" fmla="*/ 3 h 149"/>
                <a:gd name="T8" fmla="*/ 292 w 292"/>
                <a:gd name="T9" fmla="*/ 7 h 149"/>
                <a:gd name="T10" fmla="*/ 292 w 292"/>
                <a:gd name="T11" fmla="*/ 143 h 149"/>
                <a:gd name="T12" fmla="*/ 292 w 292"/>
                <a:gd name="T13" fmla="*/ 146 h 149"/>
                <a:gd name="T14" fmla="*/ 290 w 292"/>
                <a:gd name="T15" fmla="*/ 149 h 149"/>
                <a:gd name="T16" fmla="*/ 287 w 292"/>
                <a:gd name="T17" fmla="*/ 149 h 149"/>
                <a:gd name="T18" fmla="*/ 7 w 292"/>
                <a:gd name="T19" fmla="*/ 149 h 149"/>
                <a:gd name="T20" fmla="*/ 3 w 292"/>
                <a:gd name="T21" fmla="*/ 149 h 149"/>
                <a:gd name="T22" fmla="*/ 2 w 292"/>
                <a:gd name="T23" fmla="*/ 146 h 149"/>
                <a:gd name="T24" fmla="*/ 0 w 292"/>
                <a:gd name="T25" fmla="*/ 143 h 149"/>
                <a:gd name="T26" fmla="*/ 0 w 292"/>
                <a:gd name="T27" fmla="*/ 7 h 149"/>
                <a:gd name="T28" fmla="*/ 2 w 292"/>
                <a:gd name="T29" fmla="*/ 3 h 149"/>
                <a:gd name="T30" fmla="*/ 3 w 292"/>
                <a:gd name="T31" fmla="*/ 1 h 149"/>
                <a:gd name="T32" fmla="*/ 7 w 292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" h="149">
                  <a:moveTo>
                    <a:pt x="7" y="0"/>
                  </a:moveTo>
                  <a:lnTo>
                    <a:pt x="287" y="0"/>
                  </a:lnTo>
                  <a:lnTo>
                    <a:pt x="290" y="1"/>
                  </a:lnTo>
                  <a:lnTo>
                    <a:pt x="292" y="3"/>
                  </a:lnTo>
                  <a:lnTo>
                    <a:pt x="292" y="7"/>
                  </a:lnTo>
                  <a:lnTo>
                    <a:pt x="292" y="143"/>
                  </a:lnTo>
                  <a:lnTo>
                    <a:pt x="292" y="146"/>
                  </a:lnTo>
                  <a:lnTo>
                    <a:pt x="290" y="149"/>
                  </a:lnTo>
                  <a:lnTo>
                    <a:pt x="287" y="149"/>
                  </a:lnTo>
                  <a:lnTo>
                    <a:pt x="7" y="149"/>
                  </a:lnTo>
                  <a:lnTo>
                    <a:pt x="3" y="149"/>
                  </a:lnTo>
                  <a:lnTo>
                    <a:pt x="2" y="146"/>
                  </a:lnTo>
                  <a:lnTo>
                    <a:pt x="0" y="143"/>
                  </a:lnTo>
                  <a:lnTo>
                    <a:pt x="0" y="7"/>
                  </a:lnTo>
                  <a:lnTo>
                    <a:pt x="2" y="3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4" name="Freeform 59"/>
            <p:cNvSpPr>
              <a:spLocks/>
            </p:cNvSpPr>
            <p:nvPr/>
          </p:nvSpPr>
          <p:spPr bwMode="auto">
            <a:xfrm>
              <a:off x="15774988" y="4581526"/>
              <a:ext cx="169863" cy="95250"/>
            </a:xfrm>
            <a:custGeom>
              <a:avLst/>
              <a:gdLst>
                <a:gd name="T0" fmla="*/ 102 w 107"/>
                <a:gd name="T1" fmla="*/ 0 h 60"/>
                <a:gd name="T2" fmla="*/ 105 w 107"/>
                <a:gd name="T3" fmla="*/ 6 h 60"/>
                <a:gd name="T4" fmla="*/ 107 w 107"/>
                <a:gd name="T5" fmla="*/ 11 h 60"/>
                <a:gd name="T6" fmla="*/ 21 w 107"/>
                <a:gd name="T7" fmla="*/ 60 h 60"/>
                <a:gd name="T8" fmla="*/ 0 w 107"/>
                <a:gd name="T9" fmla="*/ 60 h 60"/>
                <a:gd name="T10" fmla="*/ 102 w 107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60">
                  <a:moveTo>
                    <a:pt x="102" y="0"/>
                  </a:moveTo>
                  <a:lnTo>
                    <a:pt x="105" y="6"/>
                  </a:lnTo>
                  <a:lnTo>
                    <a:pt x="107" y="11"/>
                  </a:lnTo>
                  <a:lnTo>
                    <a:pt x="21" y="60"/>
                  </a:lnTo>
                  <a:lnTo>
                    <a:pt x="0" y="6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5" name="Freeform 60"/>
            <p:cNvSpPr>
              <a:spLocks/>
            </p:cNvSpPr>
            <p:nvPr/>
          </p:nvSpPr>
          <p:spPr bwMode="auto">
            <a:xfrm>
              <a:off x="16027401" y="4581526"/>
              <a:ext cx="171450" cy="95250"/>
            </a:xfrm>
            <a:custGeom>
              <a:avLst/>
              <a:gdLst>
                <a:gd name="T0" fmla="*/ 7 w 108"/>
                <a:gd name="T1" fmla="*/ 0 h 60"/>
                <a:gd name="T2" fmla="*/ 108 w 108"/>
                <a:gd name="T3" fmla="*/ 60 h 60"/>
                <a:gd name="T4" fmla="*/ 88 w 108"/>
                <a:gd name="T5" fmla="*/ 60 h 60"/>
                <a:gd name="T6" fmla="*/ 0 w 108"/>
                <a:gd name="T7" fmla="*/ 11 h 60"/>
                <a:gd name="T8" fmla="*/ 4 w 108"/>
                <a:gd name="T9" fmla="*/ 6 h 60"/>
                <a:gd name="T10" fmla="*/ 7 w 10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60">
                  <a:moveTo>
                    <a:pt x="7" y="0"/>
                  </a:moveTo>
                  <a:lnTo>
                    <a:pt x="108" y="60"/>
                  </a:lnTo>
                  <a:lnTo>
                    <a:pt x="88" y="60"/>
                  </a:lnTo>
                  <a:lnTo>
                    <a:pt x="0" y="11"/>
                  </a:lnTo>
                  <a:lnTo>
                    <a:pt x="4" y="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6" name="Freeform 61"/>
            <p:cNvSpPr>
              <a:spLocks noEditPoints="1"/>
            </p:cNvSpPr>
            <p:nvPr/>
          </p:nvSpPr>
          <p:spPr bwMode="auto">
            <a:xfrm>
              <a:off x="15943263" y="4518026"/>
              <a:ext cx="87313" cy="87313"/>
            </a:xfrm>
            <a:custGeom>
              <a:avLst/>
              <a:gdLst>
                <a:gd name="T0" fmla="*/ 27 w 55"/>
                <a:gd name="T1" fmla="*/ 20 h 55"/>
                <a:gd name="T2" fmla="*/ 25 w 55"/>
                <a:gd name="T3" fmla="*/ 20 h 55"/>
                <a:gd name="T4" fmla="*/ 22 w 55"/>
                <a:gd name="T5" fmla="*/ 22 h 55"/>
                <a:gd name="T6" fmla="*/ 19 w 55"/>
                <a:gd name="T7" fmla="*/ 25 h 55"/>
                <a:gd name="T8" fmla="*/ 19 w 55"/>
                <a:gd name="T9" fmla="*/ 27 h 55"/>
                <a:gd name="T10" fmla="*/ 19 w 55"/>
                <a:gd name="T11" fmla="*/ 31 h 55"/>
                <a:gd name="T12" fmla="*/ 22 w 55"/>
                <a:gd name="T13" fmla="*/ 34 h 55"/>
                <a:gd name="T14" fmla="*/ 25 w 55"/>
                <a:gd name="T15" fmla="*/ 35 h 55"/>
                <a:gd name="T16" fmla="*/ 27 w 55"/>
                <a:gd name="T17" fmla="*/ 36 h 55"/>
                <a:gd name="T18" fmla="*/ 31 w 55"/>
                <a:gd name="T19" fmla="*/ 35 h 55"/>
                <a:gd name="T20" fmla="*/ 34 w 55"/>
                <a:gd name="T21" fmla="*/ 34 h 55"/>
                <a:gd name="T22" fmla="*/ 35 w 55"/>
                <a:gd name="T23" fmla="*/ 31 h 55"/>
                <a:gd name="T24" fmla="*/ 36 w 55"/>
                <a:gd name="T25" fmla="*/ 27 h 55"/>
                <a:gd name="T26" fmla="*/ 35 w 55"/>
                <a:gd name="T27" fmla="*/ 25 h 55"/>
                <a:gd name="T28" fmla="*/ 34 w 55"/>
                <a:gd name="T29" fmla="*/ 22 h 55"/>
                <a:gd name="T30" fmla="*/ 31 w 55"/>
                <a:gd name="T31" fmla="*/ 20 h 55"/>
                <a:gd name="T32" fmla="*/ 27 w 55"/>
                <a:gd name="T33" fmla="*/ 20 h 55"/>
                <a:gd name="T34" fmla="*/ 27 w 55"/>
                <a:gd name="T35" fmla="*/ 0 h 55"/>
                <a:gd name="T36" fmla="*/ 42 w 55"/>
                <a:gd name="T37" fmla="*/ 4 h 55"/>
                <a:gd name="T38" fmla="*/ 52 w 55"/>
                <a:gd name="T39" fmla="*/ 14 h 55"/>
                <a:gd name="T40" fmla="*/ 55 w 55"/>
                <a:gd name="T41" fmla="*/ 27 h 55"/>
                <a:gd name="T42" fmla="*/ 52 w 55"/>
                <a:gd name="T43" fmla="*/ 42 h 55"/>
                <a:gd name="T44" fmla="*/ 42 w 55"/>
                <a:gd name="T45" fmla="*/ 52 h 55"/>
                <a:gd name="T46" fmla="*/ 27 w 55"/>
                <a:gd name="T47" fmla="*/ 55 h 55"/>
                <a:gd name="T48" fmla="*/ 14 w 55"/>
                <a:gd name="T49" fmla="*/ 52 h 55"/>
                <a:gd name="T50" fmla="*/ 4 w 55"/>
                <a:gd name="T51" fmla="*/ 42 h 55"/>
                <a:gd name="T52" fmla="*/ 0 w 55"/>
                <a:gd name="T53" fmla="*/ 27 h 55"/>
                <a:gd name="T54" fmla="*/ 4 w 55"/>
                <a:gd name="T55" fmla="*/ 14 h 55"/>
                <a:gd name="T56" fmla="*/ 14 w 55"/>
                <a:gd name="T57" fmla="*/ 4 h 55"/>
                <a:gd name="T58" fmla="*/ 27 w 55"/>
                <a:gd name="T5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" h="55">
                  <a:moveTo>
                    <a:pt x="27" y="20"/>
                  </a:moveTo>
                  <a:lnTo>
                    <a:pt x="25" y="20"/>
                  </a:lnTo>
                  <a:lnTo>
                    <a:pt x="22" y="22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9" y="31"/>
                  </a:lnTo>
                  <a:lnTo>
                    <a:pt x="22" y="34"/>
                  </a:lnTo>
                  <a:lnTo>
                    <a:pt x="25" y="35"/>
                  </a:lnTo>
                  <a:lnTo>
                    <a:pt x="27" y="36"/>
                  </a:lnTo>
                  <a:lnTo>
                    <a:pt x="31" y="35"/>
                  </a:lnTo>
                  <a:lnTo>
                    <a:pt x="34" y="34"/>
                  </a:lnTo>
                  <a:lnTo>
                    <a:pt x="35" y="31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4" y="22"/>
                  </a:lnTo>
                  <a:lnTo>
                    <a:pt x="31" y="20"/>
                  </a:lnTo>
                  <a:lnTo>
                    <a:pt x="27" y="20"/>
                  </a:lnTo>
                  <a:close/>
                  <a:moveTo>
                    <a:pt x="27" y="0"/>
                  </a:moveTo>
                  <a:lnTo>
                    <a:pt x="42" y="4"/>
                  </a:lnTo>
                  <a:lnTo>
                    <a:pt x="52" y="14"/>
                  </a:lnTo>
                  <a:lnTo>
                    <a:pt x="55" y="27"/>
                  </a:lnTo>
                  <a:lnTo>
                    <a:pt x="52" y="42"/>
                  </a:lnTo>
                  <a:lnTo>
                    <a:pt x="42" y="52"/>
                  </a:lnTo>
                  <a:lnTo>
                    <a:pt x="27" y="55"/>
                  </a:lnTo>
                  <a:lnTo>
                    <a:pt x="14" y="52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4" y="14"/>
                  </a:lnTo>
                  <a:lnTo>
                    <a:pt x="14" y="4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7" name="Freeform 62"/>
            <p:cNvSpPr>
              <a:spLocks/>
            </p:cNvSpPr>
            <p:nvPr/>
          </p:nvSpPr>
          <p:spPr bwMode="auto">
            <a:xfrm>
              <a:off x="15922626" y="4389438"/>
              <a:ext cx="857250" cy="177800"/>
            </a:xfrm>
            <a:custGeom>
              <a:avLst/>
              <a:gdLst>
                <a:gd name="T0" fmla="*/ 15 w 540"/>
                <a:gd name="T1" fmla="*/ 0 h 112"/>
                <a:gd name="T2" fmla="*/ 511 w 540"/>
                <a:gd name="T3" fmla="*/ 51 h 112"/>
                <a:gd name="T4" fmla="*/ 523 w 540"/>
                <a:gd name="T5" fmla="*/ 55 h 112"/>
                <a:gd name="T6" fmla="*/ 532 w 540"/>
                <a:gd name="T7" fmla="*/ 64 h 112"/>
                <a:gd name="T8" fmla="*/ 538 w 540"/>
                <a:gd name="T9" fmla="*/ 74 h 112"/>
                <a:gd name="T10" fmla="*/ 540 w 540"/>
                <a:gd name="T11" fmla="*/ 86 h 112"/>
                <a:gd name="T12" fmla="*/ 534 w 540"/>
                <a:gd name="T13" fmla="*/ 98 h 112"/>
                <a:gd name="T14" fmla="*/ 526 w 540"/>
                <a:gd name="T15" fmla="*/ 107 h 112"/>
                <a:gd name="T16" fmla="*/ 515 w 540"/>
                <a:gd name="T17" fmla="*/ 112 h 112"/>
                <a:gd name="T18" fmla="*/ 502 w 540"/>
                <a:gd name="T19" fmla="*/ 112 h 112"/>
                <a:gd name="T20" fmla="*/ 48 w 540"/>
                <a:gd name="T21" fmla="*/ 37 h 112"/>
                <a:gd name="T22" fmla="*/ 48 w 540"/>
                <a:gd name="T23" fmla="*/ 74 h 112"/>
                <a:gd name="T24" fmla="*/ 45 w 540"/>
                <a:gd name="T25" fmla="*/ 74 h 112"/>
                <a:gd name="T26" fmla="*/ 43 w 540"/>
                <a:gd name="T27" fmla="*/ 74 h 112"/>
                <a:gd name="T28" fmla="*/ 40 w 540"/>
                <a:gd name="T29" fmla="*/ 74 h 112"/>
                <a:gd name="T30" fmla="*/ 36 w 540"/>
                <a:gd name="T31" fmla="*/ 74 h 112"/>
                <a:gd name="T32" fmla="*/ 32 w 540"/>
                <a:gd name="T33" fmla="*/ 74 h 112"/>
                <a:gd name="T34" fmla="*/ 32 w 540"/>
                <a:gd name="T35" fmla="*/ 34 h 112"/>
                <a:gd name="T36" fmla="*/ 10 w 540"/>
                <a:gd name="T37" fmla="*/ 30 h 112"/>
                <a:gd name="T38" fmla="*/ 6 w 540"/>
                <a:gd name="T39" fmla="*/ 29 h 112"/>
                <a:gd name="T40" fmla="*/ 4 w 540"/>
                <a:gd name="T41" fmla="*/ 26 h 112"/>
                <a:gd name="T42" fmla="*/ 1 w 540"/>
                <a:gd name="T43" fmla="*/ 22 h 112"/>
                <a:gd name="T44" fmla="*/ 0 w 540"/>
                <a:gd name="T45" fmla="*/ 18 h 112"/>
                <a:gd name="T46" fmla="*/ 0 w 540"/>
                <a:gd name="T47" fmla="*/ 13 h 112"/>
                <a:gd name="T48" fmla="*/ 1 w 540"/>
                <a:gd name="T49" fmla="*/ 8 h 112"/>
                <a:gd name="T50" fmla="*/ 4 w 540"/>
                <a:gd name="T51" fmla="*/ 4 h 112"/>
                <a:gd name="T52" fmla="*/ 8 w 540"/>
                <a:gd name="T53" fmla="*/ 1 h 112"/>
                <a:gd name="T54" fmla="*/ 12 w 540"/>
                <a:gd name="T55" fmla="*/ 0 h 112"/>
                <a:gd name="T56" fmla="*/ 15 w 540"/>
                <a:gd name="T5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0" h="112">
                  <a:moveTo>
                    <a:pt x="15" y="0"/>
                  </a:moveTo>
                  <a:lnTo>
                    <a:pt x="511" y="51"/>
                  </a:lnTo>
                  <a:lnTo>
                    <a:pt x="523" y="55"/>
                  </a:lnTo>
                  <a:lnTo>
                    <a:pt x="532" y="64"/>
                  </a:lnTo>
                  <a:lnTo>
                    <a:pt x="538" y="74"/>
                  </a:lnTo>
                  <a:lnTo>
                    <a:pt x="540" y="86"/>
                  </a:lnTo>
                  <a:lnTo>
                    <a:pt x="534" y="98"/>
                  </a:lnTo>
                  <a:lnTo>
                    <a:pt x="526" y="107"/>
                  </a:lnTo>
                  <a:lnTo>
                    <a:pt x="515" y="112"/>
                  </a:lnTo>
                  <a:lnTo>
                    <a:pt x="502" y="112"/>
                  </a:lnTo>
                  <a:lnTo>
                    <a:pt x="48" y="37"/>
                  </a:lnTo>
                  <a:lnTo>
                    <a:pt x="48" y="74"/>
                  </a:lnTo>
                  <a:lnTo>
                    <a:pt x="45" y="74"/>
                  </a:lnTo>
                  <a:lnTo>
                    <a:pt x="43" y="74"/>
                  </a:lnTo>
                  <a:lnTo>
                    <a:pt x="40" y="74"/>
                  </a:lnTo>
                  <a:lnTo>
                    <a:pt x="36" y="74"/>
                  </a:lnTo>
                  <a:lnTo>
                    <a:pt x="32" y="74"/>
                  </a:lnTo>
                  <a:lnTo>
                    <a:pt x="32" y="34"/>
                  </a:lnTo>
                  <a:lnTo>
                    <a:pt x="10" y="30"/>
                  </a:lnTo>
                  <a:lnTo>
                    <a:pt x="6" y="29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87" name="Freeform 110"/>
          <p:cNvSpPr>
            <a:spLocks noEditPoints="1"/>
          </p:cNvSpPr>
          <p:nvPr/>
        </p:nvSpPr>
        <p:spPr bwMode="auto">
          <a:xfrm>
            <a:off x="409950" y="4320967"/>
            <a:ext cx="492632" cy="484690"/>
          </a:xfrm>
          <a:custGeom>
            <a:avLst/>
            <a:gdLst>
              <a:gd name="T0" fmla="*/ 6722 w 10079"/>
              <a:gd name="T1" fmla="*/ 9475 h 9917"/>
              <a:gd name="T2" fmla="*/ 6137 w 10079"/>
              <a:gd name="T3" fmla="*/ 8967 h 9917"/>
              <a:gd name="T4" fmla="*/ 5577 w 10079"/>
              <a:gd name="T5" fmla="*/ 8358 h 9917"/>
              <a:gd name="T6" fmla="*/ 5856 w 10079"/>
              <a:gd name="T7" fmla="*/ 7572 h 9917"/>
              <a:gd name="T8" fmla="*/ 5583 w 10079"/>
              <a:gd name="T9" fmla="*/ 6787 h 9917"/>
              <a:gd name="T10" fmla="*/ 6122 w 10079"/>
              <a:gd name="T11" fmla="*/ 6586 h 9917"/>
              <a:gd name="T12" fmla="*/ 6419 w 10079"/>
              <a:gd name="T13" fmla="*/ 5987 h 9917"/>
              <a:gd name="T14" fmla="*/ 7195 w 10079"/>
              <a:gd name="T15" fmla="*/ 5563 h 9917"/>
              <a:gd name="T16" fmla="*/ 8154 w 10079"/>
              <a:gd name="T17" fmla="*/ 5313 h 9917"/>
              <a:gd name="T18" fmla="*/ 8804 w 10079"/>
              <a:gd name="T19" fmla="*/ 5967 h 9917"/>
              <a:gd name="T20" fmla="*/ 9409 w 10079"/>
              <a:gd name="T21" fmla="*/ 6268 h 9917"/>
              <a:gd name="T22" fmla="*/ 9939 w 10079"/>
              <a:gd name="T23" fmla="*/ 6960 h 9917"/>
              <a:gd name="T24" fmla="*/ 9656 w 10079"/>
              <a:gd name="T25" fmla="*/ 7418 h 9917"/>
              <a:gd name="T26" fmla="*/ 10064 w 10079"/>
              <a:gd name="T27" fmla="*/ 7971 h 9917"/>
              <a:gd name="T28" fmla="*/ 9219 w 10079"/>
              <a:gd name="T29" fmla="*/ 8835 h 9917"/>
              <a:gd name="T30" fmla="*/ 8518 w 10079"/>
              <a:gd name="T31" fmla="*/ 9807 h 9917"/>
              <a:gd name="T32" fmla="*/ 7716 w 10079"/>
              <a:gd name="T33" fmla="*/ 9528 h 9917"/>
              <a:gd name="T34" fmla="*/ 7264 w 10079"/>
              <a:gd name="T35" fmla="*/ 9891 h 9917"/>
              <a:gd name="T36" fmla="*/ 8612 w 10079"/>
              <a:gd name="T37" fmla="*/ 6678 h 9917"/>
              <a:gd name="T38" fmla="*/ 7530 w 10079"/>
              <a:gd name="T39" fmla="*/ 8845 h 9917"/>
              <a:gd name="T40" fmla="*/ 3271 w 10079"/>
              <a:gd name="T41" fmla="*/ 9298 h 9917"/>
              <a:gd name="T42" fmla="*/ 403 w 10079"/>
              <a:gd name="T43" fmla="*/ 4380 h 9917"/>
              <a:gd name="T44" fmla="*/ 1112 w 10079"/>
              <a:gd name="T45" fmla="*/ 2989 h 9917"/>
              <a:gd name="T46" fmla="*/ 797 w 10079"/>
              <a:gd name="T47" fmla="*/ 2034 h 9917"/>
              <a:gd name="T48" fmla="*/ 1773 w 10079"/>
              <a:gd name="T49" fmla="*/ 2329 h 9917"/>
              <a:gd name="T50" fmla="*/ 3870 w 10079"/>
              <a:gd name="T51" fmla="*/ 1495 h 9917"/>
              <a:gd name="T52" fmla="*/ 3541 w 10079"/>
              <a:gd name="T53" fmla="*/ 1193 h 9917"/>
              <a:gd name="T54" fmla="*/ 2824 w 10079"/>
              <a:gd name="T55" fmla="*/ 920 h 9917"/>
              <a:gd name="T56" fmla="*/ 3030 w 10079"/>
              <a:gd name="T57" fmla="*/ 31 h 9917"/>
              <a:gd name="T58" fmla="*/ 5330 w 10079"/>
              <a:gd name="T59" fmla="*/ 0 h 9917"/>
              <a:gd name="T60" fmla="*/ 5604 w 10079"/>
              <a:gd name="T61" fmla="*/ 591 h 9917"/>
              <a:gd name="T62" fmla="*/ 4974 w 10079"/>
              <a:gd name="T63" fmla="*/ 1190 h 9917"/>
              <a:gd name="T64" fmla="*/ 4770 w 10079"/>
              <a:gd name="T65" fmla="*/ 1520 h 9917"/>
              <a:gd name="T66" fmla="*/ 6677 w 10079"/>
              <a:gd name="T67" fmla="*/ 2327 h 9917"/>
              <a:gd name="T68" fmla="*/ 7680 w 10079"/>
              <a:gd name="T69" fmla="*/ 1983 h 9917"/>
              <a:gd name="T70" fmla="*/ 7337 w 10079"/>
              <a:gd name="T71" fmla="*/ 2987 h 9917"/>
              <a:gd name="T72" fmla="*/ 8163 w 10079"/>
              <a:gd name="T73" fmla="*/ 4975 h 9917"/>
              <a:gd name="T74" fmla="*/ 7548 w 10079"/>
              <a:gd name="T75" fmla="*/ 5413 h 9917"/>
              <a:gd name="T76" fmla="*/ 6934 w 10079"/>
              <a:gd name="T77" fmla="*/ 5112 h 9917"/>
              <a:gd name="T78" fmla="*/ 6709 w 10079"/>
              <a:gd name="T79" fmla="*/ 4811 h 9917"/>
              <a:gd name="T80" fmla="*/ 2067 w 10079"/>
              <a:gd name="T81" fmla="*/ 4060 h 9917"/>
              <a:gd name="T82" fmla="*/ 4038 w 10079"/>
              <a:gd name="T83" fmla="*/ 8009 h 9917"/>
              <a:gd name="T84" fmla="*/ 5570 w 10079"/>
              <a:gd name="T85" fmla="*/ 7814 h 9917"/>
              <a:gd name="T86" fmla="*/ 5270 w 10079"/>
              <a:gd name="T87" fmla="*/ 8374 h 9917"/>
              <a:gd name="T88" fmla="*/ 5579 w 10079"/>
              <a:gd name="T89" fmla="*/ 9077 h 9917"/>
              <a:gd name="T90" fmla="*/ 4044 w 10079"/>
              <a:gd name="T91" fmla="*/ 9412 h 9917"/>
              <a:gd name="T92" fmla="*/ 3804 w 10079"/>
              <a:gd name="T93" fmla="*/ 5348 h 9917"/>
              <a:gd name="T94" fmla="*/ 2880 w 10079"/>
              <a:gd name="T95" fmla="*/ 4097 h 9917"/>
              <a:gd name="T96" fmla="*/ 4135 w 10079"/>
              <a:gd name="T97" fmla="*/ 5025 h 9917"/>
              <a:gd name="T98" fmla="*/ 4075 w 10079"/>
              <a:gd name="T99" fmla="*/ 5832 h 9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79" h="9917">
                <a:moveTo>
                  <a:pt x="7264" y="9891"/>
                </a:moveTo>
                <a:cubicBezTo>
                  <a:pt x="7148" y="9867"/>
                  <a:pt x="6913" y="9789"/>
                  <a:pt x="6824" y="9745"/>
                </a:cubicBezTo>
                <a:cubicBezTo>
                  <a:pt x="6702" y="9685"/>
                  <a:pt x="6678" y="9621"/>
                  <a:pt x="6722" y="9475"/>
                </a:cubicBezTo>
                <a:cubicBezTo>
                  <a:pt x="6755" y="9367"/>
                  <a:pt x="6758" y="9287"/>
                  <a:pt x="6731" y="9235"/>
                </a:cubicBezTo>
                <a:cubicBezTo>
                  <a:pt x="6709" y="9192"/>
                  <a:pt x="6430" y="8955"/>
                  <a:pt x="6373" y="8930"/>
                </a:cubicBezTo>
                <a:cubicBezTo>
                  <a:pt x="6306" y="8902"/>
                  <a:pt x="6249" y="8911"/>
                  <a:pt x="6137" y="8967"/>
                </a:cubicBezTo>
                <a:cubicBezTo>
                  <a:pt x="6079" y="8996"/>
                  <a:pt x="6018" y="9020"/>
                  <a:pt x="6003" y="9020"/>
                </a:cubicBezTo>
                <a:cubicBezTo>
                  <a:pt x="5949" y="9020"/>
                  <a:pt x="5885" y="8978"/>
                  <a:pt x="5853" y="8922"/>
                </a:cubicBezTo>
                <a:cubicBezTo>
                  <a:pt x="5747" y="8739"/>
                  <a:pt x="5577" y="8392"/>
                  <a:pt x="5577" y="8358"/>
                </a:cubicBezTo>
                <a:cubicBezTo>
                  <a:pt x="5577" y="8293"/>
                  <a:pt x="5620" y="8242"/>
                  <a:pt x="5721" y="8189"/>
                </a:cubicBezTo>
                <a:cubicBezTo>
                  <a:pt x="5820" y="8137"/>
                  <a:pt x="5878" y="8081"/>
                  <a:pt x="5892" y="8023"/>
                </a:cubicBezTo>
                <a:cubicBezTo>
                  <a:pt x="5903" y="7983"/>
                  <a:pt x="5874" y="7633"/>
                  <a:pt x="5856" y="7572"/>
                </a:cubicBezTo>
                <a:cubicBezTo>
                  <a:pt x="5836" y="7506"/>
                  <a:pt x="5775" y="7461"/>
                  <a:pt x="5649" y="7415"/>
                </a:cubicBezTo>
                <a:cubicBezTo>
                  <a:pt x="5516" y="7368"/>
                  <a:pt x="5470" y="7322"/>
                  <a:pt x="5470" y="7235"/>
                </a:cubicBezTo>
                <a:cubicBezTo>
                  <a:pt x="5470" y="7174"/>
                  <a:pt x="5537" y="6909"/>
                  <a:pt x="5583" y="6787"/>
                </a:cubicBezTo>
                <a:cubicBezTo>
                  <a:pt x="5640" y="6635"/>
                  <a:pt x="5675" y="6585"/>
                  <a:pt x="5743" y="6560"/>
                </a:cubicBezTo>
                <a:cubicBezTo>
                  <a:pt x="5800" y="6538"/>
                  <a:pt x="5804" y="6538"/>
                  <a:pt x="5906" y="6572"/>
                </a:cubicBezTo>
                <a:cubicBezTo>
                  <a:pt x="6028" y="6612"/>
                  <a:pt x="6052" y="6614"/>
                  <a:pt x="6122" y="6586"/>
                </a:cubicBezTo>
                <a:cubicBezTo>
                  <a:pt x="6161" y="6570"/>
                  <a:pt x="6206" y="6527"/>
                  <a:pt x="6293" y="6423"/>
                </a:cubicBezTo>
                <a:cubicBezTo>
                  <a:pt x="6444" y="6242"/>
                  <a:pt x="6455" y="6225"/>
                  <a:pt x="6465" y="6157"/>
                </a:cubicBezTo>
                <a:cubicBezTo>
                  <a:pt x="6472" y="6107"/>
                  <a:pt x="6466" y="6084"/>
                  <a:pt x="6419" y="5987"/>
                </a:cubicBezTo>
                <a:cubicBezTo>
                  <a:pt x="6317" y="5778"/>
                  <a:pt x="6330" y="5759"/>
                  <a:pt x="6697" y="5565"/>
                </a:cubicBezTo>
                <a:cubicBezTo>
                  <a:pt x="6891" y="5462"/>
                  <a:pt x="6984" y="5421"/>
                  <a:pt x="7017" y="5420"/>
                </a:cubicBezTo>
                <a:cubicBezTo>
                  <a:pt x="7092" y="5420"/>
                  <a:pt x="7144" y="5462"/>
                  <a:pt x="7195" y="5563"/>
                </a:cubicBezTo>
                <a:cubicBezTo>
                  <a:pt x="7281" y="5733"/>
                  <a:pt x="7316" y="5746"/>
                  <a:pt x="7605" y="5722"/>
                </a:cubicBezTo>
                <a:cubicBezTo>
                  <a:pt x="7888" y="5698"/>
                  <a:pt x="7923" y="5675"/>
                  <a:pt x="7982" y="5471"/>
                </a:cubicBezTo>
                <a:cubicBezTo>
                  <a:pt x="8011" y="5371"/>
                  <a:pt x="8074" y="5313"/>
                  <a:pt x="8154" y="5313"/>
                </a:cubicBezTo>
                <a:cubicBezTo>
                  <a:pt x="8239" y="5313"/>
                  <a:pt x="8502" y="5384"/>
                  <a:pt x="8644" y="5445"/>
                </a:cubicBezTo>
                <a:cubicBezTo>
                  <a:pt x="8833" y="5526"/>
                  <a:pt x="8866" y="5577"/>
                  <a:pt x="8824" y="5727"/>
                </a:cubicBezTo>
                <a:cubicBezTo>
                  <a:pt x="8791" y="5845"/>
                  <a:pt x="8784" y="5920"/>
                  <a:pt x="8804" y="5967"/>
                </a:cubicBezTo>
                <a:cubicBezTo>
                  <a:pt x="8821" y="6010"/>
                  <a:pt x="8912" y="6098"/>
                  <a:pt x="9069" y="6226"/>
                </a:cubicBezTo>
                <a:cubicBezTo>
                  <a:pt x="9158" y="6298"/>
                  <a:pt x="9173" y="6306"/>
                  <a:pt x="9242" y="6311"/>
                </a:cubicBezTo>
                <a:cubicBezTo>
                  <a:pt x="9308" y="6315"/>
                  <a:pt x="9328" y="6310"/>
                  <a:pt x="9409" y="6268"/>
                </a:cubicBezTo>
                <a:cubicBezTo>
                  <a:pt x="9546" y="6197"/>
                  <a:pt x="9631" y="6205"/>
                  <a:pt x="9688" y="6296"/>
                </a:cubicBezTo>
                <a:cubicBezTo>
                  <a:pt x="9705" y="6324"/>
                  <a:pt x="9774" y="6454"/>
                  <a:pt x="9842" y="6586"/>
                </a:cubicBezTo>
                <a:cubicBezTo>
                  <a:pt x="9973" y="6842"/>
                  <a:pt x="9984" y="6886"/>
                  <a:pt x="9939" y="6960"/>
                </a:cubicBezTo>
                <a:cubicBezTo>
                  <a:pt x="9925" y="6984"/>
                  <a:pt x="9884" y="7015"/>
                  <a:pt x="9840" y="7037"/>
                </a:cubicBezTo>
                <a:cubicBezTo>
                  <a:pt x="9744" y="7084"/>
                  <a:pt x="9692" y="7128"/>
                  <a:pt x="9664" y="7188"/>
                </a:cubicBezTo>
                <a:cubicBezTo>
                  <a:pt x="9643" y="7231"/>
                  <a:pt x="9643" y="7254"/>
                  <a:pt x="9656" y="7418"/>
                </a:cubicBezTo>
                <a:cubicBezTo>
                  <a:pt x="9677" y="7667"/>
                  <a:pt x="9681" y="7684"/>
                  <a:pt x="9732" y="7741"/>
                </a:cubicBezTo>
                <a:cubicBezTo>
                  <a:pt x="9768" y="7779"/>
                  <a:pt x="9800" y="7797"/>
                  <a:pt x="9879" y="7822"/>
                </a:cubicBezTo>
                <a:cubicBezTo>
                  <a:pt x="9994" y="7857"/>
                  <a:pt x="10051" y="7903"/>
                  <a:pt x="10064" y="7971"/>
                </a:cubicBezTo>
                <a:cubicBezTo>
                  <a:pt x="10079" y="8053"/>
                  <a:pt x="10003" y="8342"/>
                  <a:pt x="9912" y="8543"/>
                </a:cubicBezTo>
                <a:cubicBezTo>
                  <a:pt x="9848" y="8686"/>
                  <a:pt x="9774" y="8714"/>
                  <a:pt x="9604" y="8660"/>
                </a:cubicBezTo>
                <a:cubicBezTo>
                  <a:pt x="9437" y="8607"/>
                  <a:pt x="9395" y="8626"/>
                  <a:pt x="9219" y="8835"/>
                </a:cubicBezTo>
                <a:cubicBezTo>
                  <a:pt x="9035" y="9054"/>
                  <a:pt x="9028" y="9087"/>
                  <a:pt x="9126" y="9272"/>
                </a:cubicBezTo>
                <a:cubicBezTo>
                  <a:pt x="9185" y="9384"/>
                  <a:pt x="9173" y="9477"/>
                  <a:pt x="9091" y="9525"/>
                </a:cubicBezTo>
                <a:cubicBezTo>
                  <a:pt x="8957" y="9606"/>
                  <a:pt x="8548" y="9807"/>
                  <a:pt x="8518" y="9807"/>
                </a:cubicBezTo>
                <a:cubicBezTo>
                  <a:pt x="8439" y="9807"/>
                  <a:pt x="8397" y="9774"/>
                  <a:pt x="8340" y="9670"/>
                </a:cubicBezTo>
                <a:cubicBezTo>
                  <a:pt x="8278" y="9558"/>
                  <a:pt x="8224" y="9505"/>
                  <a:pt x="8158" y="9493"/>
                </a:cubicBezTo>
                <a:cubicBezTo>
                  <a:pt x="8106" y="9483"/>
                  <a:pt x="7776" y="9509"/>
                  <a:pt x="7716" y="9528"/>
                </a:cubicBezTo>
                <a:cubicBezTo>
                  <a:pt x="7650" y="9548"/>
                  <a:pt x="7606" y="9606"/>
                  <a:pt x="7569" y="9721"/>
                </a:cubicBezTo>
                <a:cubicBezTo>
                  <a:pt x="7531" y="9839"/>
                  <a:pt x="7510" y="9869"/>
                  <a:pt x="7447" y="9895"/>
                </a:cubicBezTo>
                <a:cubicBezTo>
                  <a:pt x="7396" y="9917"/>
                  <a:pt x="7383" y="9917"/>
                  <a:pt x="7264" y="9891"/>
                </a:cubicBezTo>
                <a:close/>
                <a:moveTo>
                  <a:pt x="8034" y="8840"/>
                </a:moveTo>
                <a:cubicBezTo>
                  <a:pt x="8654" y="8696"/>
                  <a:pt x="9064" y="8156"/>
                  <a:pt x="9025" y="7534"/>
                </a:cubicBezTo>
                <a:cubicBezTo>
                  <a:pt x="9003" y="7194"/>
                  <a:pt x="8869" y="6915"/>
                  <a:pt x="8612" y="6678"/>
                </a:cubicBezTo>
                <a:cubicBezTo>
                  <a:pt x="8191" y="6291"/>
                  <a:pt x="7545" y="6244"/>
                  <a:pt x="7071" y="6566"/>
                </a:cubicBezTo>
                <a:cubicBezTo>
                  <a:pt x="6745" y="6788"/>
                  <a:pt x="6543" y="7138"/>
                  <a:pt x="6515" y="7533"/>
                </a:cubicBezTo>
                <a:cubicBezTo>
                  <a:pt x="6472" y="8151"/>
                  <a:pt x="6924" y="8735"/>
                  <a:pt x="7530" y="8845"/>
                </a:cubicBezTo>
                <a:cubicBezTo>
                  <a:pt x="7701" y="8876"/>
                  <a:pt x="7886" y="8874"/>
                  <a:pt x="8034" y="8840"/>
                </a:cubicBezTo>
                <a:close/>
                <a:moveTo>
                  <a:pt x="4044" y="9412"/>
                </a:moveTo>
                <a:cubicBezTo>
                  <a:pt x="3629" y="9376"/>
                  <a:pt x="3523" y="9360"/>
                  <a:pt x="3271" y="9298"/>
                </a:cubicBezTo>
                <a:cubicBezTo>
                  <a:pt x="2759" y="9173"/>
                  <a:pt x="2256" y="8933"/>
                  <a:pt x="1837" y="8616"/>
                </a:cubicBezTo>
                <a:cubicBezTo>
                  <a:pt x="568" y="7656"/>
                  <a:pt x="0" y="6059"/>
                  <a:pt x="371" y="4500"/>
                </a:cubicBezTo>
                <a:cubicBezTo>
                  <a:pt x="382" y="4452"/>
                  <a:pt x="397" y="4398"/>
                  <a:pt x="403" y="4380"/>
                </a:cubicBezTo>
                <a:cubicBezTo>
                  <a:pt x="410" y="4362"/>
                  <a:pt x="428" y="4302"/>
                  <a:pt x="445" y="4247"/>
                </a:cubicBezTo>
                <a:cubicBezTo>
                  <a:pt x="550" y="3891"/>
                  <a:pt x="787" y="3424"/>
                  <a:pt x="1023" y="3108"/>
                </a:cubicBezTo>
                <a:lnTo>
                  <a:pt x="1112" y="2989"/>
                </a:lnTo>
                <a:lnTo>
                  <a:pt x="795" y="2671"/>
                </a:lnTo>
                <a:lnTo>
                  <a:pt x="477" y="2354"/>
                </a:lnTo>
                <a:lnTo>
                  <a:pt x="797" y="2034"/>
                </a:lnTo>
                <a:cubicBezTo>
                  <a:pt x="973" y="1858"/>
                  <a:pt x="1126" y="1714"/>
                  <a:pt x="1137" y="1714"/>
                </a:cubicBezTo>
                <a:cubicBezTo>
                  <a:pt x="1148" y="1713"/>
                  <a:pt x="1295" y="1852"/>
                  <a:pt x="1465" y="2021"/>
                </a:cubicBezTo>
                <a:lnTo>
                  <a:pt x="1773" y="2329"/>
                </a:lnTo>
                <a:lnTo>
                  <a:pt x="1904" y="2234"/>
                </a:lnTo>
                <a:cubicBezTo>
                  <a:pt x="2439" y="1846"/>
                  <a:pt x="3059" y="1603"/>
                  <a:pt x="3740" y="1512"/>
                </a:cubicBezTo>
                <a:lnTo>
                  <a:pt x="3870" y="1495"/>
                </a:lnTo>
                <a:lnTo>
                  <a:pt x="3870" y="1344"/>
                </a:lnTo>
                <a:lnTo>
                  <a:pt x="3870" y="1193"/>
                </a:lnTo>
                <a:lnTo>
                  <a:pt x="3541" y="1193"/>
                </a:lnTo>
                <a:cubicBezTo>
                  <a:pt x="3361" y="1193"/>
                  <a:pt x="3175" y="1187"/>
                  <a:pt x="3129" y="1179"/>
                </a:cubicBezTo>
                <a:cubicBezTo>
                  <a:pt x="3016" y="1159"/>
                  <a:pt x="2921" y="1092"/>
                  <a:pt x="2865" y="993"/>
                </a:cubicBezTo>
                <a:lnTo>
                  <a:pt x="2824" y="920"/>
                </a:lnTo>
                <a:lnTo>
                  <a:pt x="2824" y="587"/>
                </a:lnTo>
                <a:cubicBezTo>
                  <a:pt x="2824" y="270"/>
                  <a:pt x="2825" y="251"/>
                  <a:pt x="2853" y="200"/>
                </a:cubicBezTo>
                <a:cubicBezTo>
                  <a:pt x="2889" y="132"/>
                  <a:pt x="2954" y="71"/>
                  <a:pt x="3030" y="31"/>
                </a:cubicBezTo>
                <a:lnTo>
                  <a:pt x="3090" y="0"/>
                </a:lnTo>
                <a:lnTo>
                  <a:pt x="4210" y="0"/>
                </a:lnTo>
                <a:lnTo>
                  <a:pt x="5330" y="0"/>
                </a:lnTo>
                <a:lnTo>
                  <a:pt x="5401" y="39"/>
                </a:lnTo>
                <a:cubicBezTo>
                  <a:pt x="5492" y="89"/>
                  <a:pt x="5540" y="145"/>
                  <a:pt x="5576" y="239"/>
                </a:cubicBezTo>
                <a:cubicBezTo>
                  <a:pt x="5601" y="307"/>
                  <a:pt x="5604" y="342"/>
                  <a:pt x="5604" y="591"/>
                </a:cubicBezTo>
                <a:cubicBezTo>
                  <a:pt x="5604" y="929"/>
                  <a:pt x="5595" y="964"/>
                  <a:pt x="5485" y="1074"/>
                </a:cubicBezTo>
                <a:cubicBezTo>
                  <a:pt x="5442" y="1116"/>
                  <a:pt x="5388" y="1155"/>
                  <a:pt x="5357" y="1166"/>
                </a:cubicBezTo>
                <a:cubicBezTo>
                  <a:pt x="5320" y="1179"/>
                  <a:pt x="5204" y="1186"/>
                  <a:pt x="4974" y="1190"/>
                </a:cubicBezTo>
                <a:lnTo>
                  <a:pt x="4644" y="1196"/>
                </a:lnTo>
                <a:lnTo>
                  <a:pt x="4644" y="1341"/>
                </a:lnTo>
                <a:cubicBezTo>
                  <a:pt x="4644" y="1508"/>
                  <a:pt x="4642" y="1505"/>
                  <a:pt x="4770" y="1520"/>
                </a:cubicBezTo>
                <a:cubicBezTo>
                  <a:pt x="5134" y="1562"/>
                  <a:pt x="5701" y="1740"/>
                  <a:pt x="6024" y="1914"/>
                </a:cubicBezTo>
                <a:cubicBezTo>
                  <a:pt x="6286" y="2054"/>
                  <a:pt x="6409" y="2131"/>
                  <a:pt x="6583" y="2258"/>
                </a:cubicBezTo>
                <a:lnTo>
                  <a:pt x="6677" y="2327"/>
                </a:lnTo>
                <a:lnTo>
                  <a:pt x="7014" y="1990"/>
                </a:lnTo>
                <a:lnTo>
                  <a:pt x="7350" y="1653"/>
                </a:lnTo>
                <a:lnTo>
                  <a:pt x="7680" y="1983"/>
                </a:lnTo>
                <a:lnTo>
                  <a:pt x="8010" y="2313"/>
                </a:lnTo>
                <a:lnTo>
                  <a:pt x="7673" y="2650"/>
                </a:lnTo>
                <a:lnTo>
                  <a:pt x="7337" y="2987"/>
                </a:lnTo>
                <a:lnTo>
                  <a:pt x="7420" y="3100"/>
                </a:lnTo>
                <a:cubicBezTo>
                  <a:pt x="7694" y="3474"/>
                  <a:pt x="7924" y="3946"/>
                  <a:pt x="8041" y="4373"/>
                </a:cubicBezTo>
                <a:cubicBezTo>
                  <a:pt x="8102" y="4598"/>
                  <a:pt x="8162" y="4893"/>
                  <a:pt x="8163" y="4975"/>
                </a:cubicBezTo>
                <a:cubicBezTo>
                  <a:pt x="8164" y="4983"/>
                  <a:pt x="8135" y="4995"/>
                  <a:pt x="8101" y="5000"/>
                </a:cubicBezTo>
                <a:cubicBezTo>
                  <a:pt x="7912" y="5028"/>
                  <a:pt x="7745" y="5167"/>
                  <a:pt x="7696" y="5337"/>
                </a:cubicBezTo>
                <a:cubicBezTo>
                  <a:pt x="7678" y="5399"/>
                  <a:pt x="7676" y="5400"/>
                  <a:pt x="7548" y="5413"/>
                </a:cubicBezTo>
                <a:lnTo>
                  <a:pt x="7473" y="5422"/>
                </a:lnTo>
                <a:lnTo>
                  <a:pt x="7442" y="5360"/>
                </a:lnTo>
                <a:cubicBezTo>
                  <a:pt x="7354" y="5183"/>
                  <a:pt x="7127" y="5072"/>
                  <a:pt x="6934" y="5112"/>
                </a:cubicBezTo>
                <a:cubicBezTo>
                  <a:pt x="6889" y="5121"/>
                  <a:pt x="6835" y="5137"/>
                  <a:pt x="6815" y="5148"/>
                </a:cubicBezTo>
                <a:cubicBezTo>
                  <a:pt x="6773" y="5170"/>
                  <a:pt x="6771" y="5167"/>
                  <a:pt x="6757" y="5043"/>
                </a:cubicBezTo>
                <a:cubicBezTo>
                  <a:pt x="6752" y="5001"/>
                  <a:pt x="6731" y="4896"/>
                  <a:pt x="6709" y="4811"/>
                </a:cubicBezTo>
                <a:cubicBezTo>
                  <a:pt x="6471" y="3868"/>
                  <a:pt x="5690" y="3126"/>
                  <a:pt x="4736" y="2935"/>
                </a:cubicBezTo>
                <a:cubicBezTo>
                  <a:pt x="4070" y="2801"/>
                  <a:pt x="3383" y="2932"/>
                  <a:pt x="2830" y="3296"/>
                </a:cubicBezTo>
                <a:cubicBezTo>
                  <a:pt x="2512" y="3506"/>
                  <a:pt x="2266" y="3752"/>
                  <a:pt x="2067" y="4060"/>
                </a:cubicBezTo>
                <a:cubicBezTo>
                  <a:pt x="1629" y="4736"/>
                  <a:pt x="1537" y="5588"/>
                  <a:pt x="1820" y="6347"/>
                </a:cubicBezTo>
                <a:cubicBezTo>
                  <a:pt x="1953" y="6704"/>
                  <a:pt x="2150" y="7005"/>
                  <a:pt x="2433" y="7282"/>
                </a:cubicBezTo>
                <a:cubicBezTo>
                  <a:pt x="2875" y="7716"/>
                  <a:pt x="3407" y="7956"/>
                  <a:pt x="4038" y="8009"/>
                </a:cubicBezTo>
                <a:cubicBezTo>
                  <a:pt x="4480" y="8045"/>
                  <a:pt x="4946" y="7954"/>
                  <a:pt x="5354" y="7752"/>
                </a:cubicBezTo>
                <a:cubicBezTo>
                  <a:pt x="5479" y="7690"/>
                  <a:pt x="5487" y="7688"/>
                  <a:pt x="5523" y="7706"/>
                </a:cubicBezTo>
                <a:cubicBezTo>
                  <a:pt x="5557" y="7724"/>
                  <a:pt x="5561" y="7735"/>
                  <a:pt x="5570" y="7814"/>
                </a:cubicBezTo>
                <a:cubicBezTo>
                  <a:pt x="5575" y="7862"/>
                  <a:pt x="5577" y="7904"/>
                  <a:pt x="5575" y="7906"/>
                </a:cubicBezTo>
                <a:cubicBezTo>
                  <a:pt x="5572" y="7908"/>
                  <a:pt x="5537" y="7930"/>
                  <a:pt x="5496" y="7956"/>
                </a:cubicBezTo>
                <a:cubicBezTo>
                  <a:pt x="5339" y="8056"/>
                  <a:pt x="5270" y="8183"/>
                  <a:pt x="5270" y="8374"/>
                </a:cubicBezTo>
                <a:lnTo>
                  <a:pt x="5270" y="8488"/>
                </a:lnTo>
                <a:lnTo>
                  <a:pt x="5406" y="8750"/>
                </a:lnTo>
                <a:cubicBezTo>
                  <a:pt x="5480" y="8894"/>
                  <a:pt x="5558" y="9041"/>
                  <a:pt x="5579" y="9077"/>
                </a:cubicBezTo>
                <a:cubicBezTo>
                  <a:pt x="5600" y="9112"/>
                  <a:pt x="5617" y="9146"/>
                  <a:pt x="5617" y="9152"/>
                </a:cubicBezTo>
                <a:cubicBezTo>
                  <a:pt x="5617" y="9177"/>
                  <a:pt x="5281" y="9280"/>
                  <a:pt x="5029" y="9332"/>
                </a:cubicBezTo>
                <a:cubicBezTo>
                  <a:pt x="4735" y="9393"/>
                  <a:pt x="4261" y="9431"/>
                  <a:pt x="4044" y="9412"/>
                </a:cubicBezTo>
                <a:close/>
                <a:moveTo>
                  <a:pt x="4075" y="5832"/>
                </a:moveTo>
                <a:cubicBezTo>
                  <a:pt x="3915" y="5771"/>
                  <a:pt x="3814" y="5625"/>
                  <a:pt x="3808" y="5448"/>
                </a:cubicBezTo>
                <a:lnTo>
                  <a:pt x="3804" y="5348"/>
                </a:lnTo>
                <a:lnTo>
                  <a:pt x="3261" y="4804"/>
                </a:lnTo>
                <a:lnTo>
                  <a:pt x="2717" y="4260"/>
                </a:lnTo>
                <a:lnTo>
                  <a:pt x="2880" y="4097"/>
                </a:lnTo>
                <a:lnTo>
                  <a:pt x="3044" y="3933"/>
                </a:lnTo>
                <a:lnTo>
                  <a:pt x="3589" y="4479"/>
                </a:lnTo>
                <a:lnTo>
                  <a:pt x="4135" y="5025"/>
                </a:lnTo>
                <a:lnTo>
                  <a:pt x="4199" y="5022"/>
                </a:lnTo>
                <a:cubicBezTo>
                  <a:pt x="4519" y="5010"/>
                  <a:pt x="4737" y="5341"/>
                  <a:pt x="4597" y="5627"/>
                </a:cubicBezTo>
                <a:cubicBezTo>
                  <a:pt x="4505" y="5816"/>
                  <a:pt x="4271" y="5908"/>
                  <a:pt x="4075" y="5832"/>
                </a:cubicBezTo>
                <a:close/>
              </a:path>
            </a:pathLst>
          </a:custGeom>
          <a:solidFill>
            <a:srgbClr val="00457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9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06" name="think-cell Slide" r:id="rId9" imgW="530" imgH="528" progId="TCLayout.ActiveDocument.1">
                  <p:embed/>
                </p:oleObj>
              </mc:Choice>
              <mc:Fallback>
                <p:oleObj name="think-cell Slide" r:id="rId9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84693"/>
          </a:xfrm>
        </p:spPr>
        <p:txBody>
          <a:bodyPr/>
          <a:lstStyle/>
          <a:p>
            <a:r>
              <a:rPr lang="ru-RU" sz="1850" dirty="0"/>
              <a:t>4</a:t>
            </a:r>
            <a:r>
              <a:rPr lang="ru-RU" sz="1850" dirty="0" smtClean="0"/>
              <a:t>. </a:t>
            </a:r>
            <a:r>
              <a:rPr lang="ru-RU" sz="1850" dirty="0"/>
              <a:t>Диверсификация экономики – </a:t>
            </a:r>
            <a:r>
              <a:rPr lang="ru-RU" sz="1850" dirty="0" smtClean="0"/>
              <a:t>Транспортно-логистическая инфраструктура</a:t>
            </a:r>
            <a:endParaRPr lang="en-GB" sz="1850" dirty="0"/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71451" y="1482967"/>
            <a:ext cx="1381578" cy="198999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9" tIns="72000" rIns="72009" bIns="72000" rtlCol="0" anchor="ctr" anchorCtr="1">
            <a:noAutofit/>
          </a:bodyPr>
          <a:lstStyle/>
          <a:p>
            <a:r>
              <a:rPr lang="ru-RU" sz="1300" b="1" dirty="0" smtClean="0">
                <a:solidFill>
                  <a:schemeClr val="accent2"/>
                </a:solidFill>
              </a:rPr>
              <a:t>Развитие внутреннего и внешнего потенциала перевозок</a:t>
            </a:r>
            <a:endParaRPr lang="en-US" sz="13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171451" y="3805674"/>
            <a:ext cx="1381578" cy="107405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72009" tIns="72000" rIns="72009" bIns="72000" rtlCol="0" anchor="ctr" anchorCtr="1">
            <a:noAutofit/>
          </a:bodyPr>
          <a:lstStyle/>
          <a:p>
            <a:r>
              <a:rPr lang="ru-RU" sz="1300" b="1" dirty="0">
                <a:solidFill>
                  <a:schemeClr val="accent2"/>
                </a:solidFill>
              </a:rPr>
              <a:t>Валовый доход от транзита, </a:t>
            </a:r>
            <a:r>
              <a:rPr lang="ru-RU" sz="1300" b="1" dirty="0">
                <a:solidFill>
                  <a:schemeClr val="accent6"/>
                </a:solidFill>
              </a:rPr>
              <a:t>млрд. тенге</a:t>
            </a:r>
            <a:endParaRPr lang="en-US" sz="1300" b="1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40114" y="814963"/>
            <a:ext cx="7149874" cy="429677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300" dirty="0" err="1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40114" y="817961"/>
            <a:ext cx="7149874" cy="45827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300" b="1" dirty="0">
                <a:solidFill>
                  <a:schemeClr val="accent2"/>
                </a:solidFill>
              </a:rPr>
              <a:t>Направления работ</a:t>
            </a:r>
            <a:endParaRPr lang="ru-RU" sz="13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1745253" y="1482967"/>
            <a:ext cx="693959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300" b="1" dirty="0" smtClean="0">
                <a:solidFill>
                  <a:schemeClr val="accent2"/>
                </a:solidFill>
              </a:rPr>
              <a:t>Развитие смешанных перевозок </a:t>
            </a:r>
            <a:r>
              <a:rPr lang="ru-RU" sz="1300" dirty="0" smtClean="0"/>
              <a:t>(комбинированных и </a:t>
            </a:r>
            <a:r>
              <a:rPr lang="ru-RU" sz="1300" dirty="0" err="1" smtClean="0"/>
              <a:t>мультимодальных</a:t>
            </a:r>
            <a:r>
              <a:rPr lang="ru-RU" sz="1300" dirty="0" smtClean="0"/>
              <a:t>), в том числе транспортного коридора "Евразийский трансконтинентальный коридор"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300" dirty="0" smtClean="0"/>
              <a:t>Реализация </a:t>
            </a:r>
            <a:r>
              <a:rPr lang="ru-RU" sz="1300" dirty="0"/>
              <a:t>инфраструктурных проектов в рамках Госпрограммы </a:t>
            </a:r>
            <a:r>
              <a:rPr lang="ru-RU" sz="1300" dirty="0" smtClean="0"/>
              <a:t>"</a:t>
            </a:r>
            <a:r>
              <a:rPr lang="ru-RU" sz="1300" dirty="0" err="1" smtClean="0"/>
              <a:t>Нұрлы</a:t>
            </a:r>
            <a:r>
              <a:rPr lang="ru-RU" sz="1300" dirty="0" smtClean="0"/>
              <a:t> </a:t>
            </a:r>
            <a:r>
              <a:rPr lang="ru-RU" sz="1300" dirty="0" err="1" smtClean="0"/>
              <a:t>жол</a:t>
            </a:r>
            <a:r>
              <a:rPr lang="ru-RU" sz="1300" dirty="0" smtClean="0"/>
              <a:t>" </a:t>
            </a:r>
            <a:r>
              <a:rPr lang="ru-RU" sz="1300" dirty="0"/>
              <a:t>для </a:t>
            </a:r>
            <a:r>
              <a:rPr lang="ru-RU" sz="1300" b="1" dirty="0">
                <a:solidFill>
                  <a:schemeClr val="accent2"/>
                </a:solidFill>
              </a:rPr>
              <a:t>создания международных транспортно-логистических маршрутов </a:t>
            </a:r>
            <a:r>
              <a:rPr lang="ru-RU" sz="1300" dirty="0" smtClean="0"/>
              <a:t>по направлениям </a:t>
            </a:r>
            <a:r>
              <a:rPr lang="ru-RU" sz="1300" dirty="0"/>
              <a:t>инициативы </a:t>
            </a:r>
            <a:r>
              <a:rPr lang="ru-RU" sz="1300" b="1" dirty="0" smtClean="0">
                <a:solidFill>
                  <a:schemeClr val="accent2"/>
                </a:solidFill>
              </a:rPr>
              <a:t>"Экономического </a:t>
            </a:r>
            <a:r>
              <a:rPr lang="ru-RU" sz="1300" b="1" dirty="0">
                <a:solidFill>
                  <a:schemeClr val="accent2"/>
                </a:solidFill>
              </a:rPr>
              <a:t>пояса Шелкового </a:t>
            </a:r>
            <a:r>
              <a:rPr lang="ru-RU" sz="1300" b="1" dirty="0" smtClean="0">
                <a:solidFill>
                  <a:schemeClr val="accent2"/>
                </a:solidFill>
              </a:rPr>
              <a:t>пути"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300" dirty="0" smtClean="0"/>
              <a:t>Развитие контейнерных перевозок, сокращение сроков доставки, применение гибких тарифов</a:t>
            </a:r>
            <a:r>
              <a:rPr lang="ru-RU" sz="1300" dirty="0"/>
              <a:t>, отслеживание грузов в пути и другие меры позволят </a:t>
            </a:r>
            <a:r>
              <a:rPr lang="ru-RU" sz="1300" b="1" dirty="0">
                <a:solidFill>
                  <a:schemeClr val="accent2"/>
                </a:solidFill>
              </a:rPr>
              <a:t>дополнительно привлечь транзитные потоки в объеме до </a:t>
            </a:r>
            <a:r>
              <a:rPr lang="ru-RU" sz="1300" b="1" dirty="0" smtClean="0">
                <a:solidFill>
                  <a:schemeClr val="accent2"/>
                </a:solidFill>
              </a:rPr>
              <a:t>1</a:t>
            </a:r>
            <a:r>
              <a:rPr lang="en-US" sz="1300" b="1" dirty="0">
                <a:solidFill>
                  <a:schemeClr val="accent2"/>
                </a:solidFill>
              </a:rPr>
              <a:t>8</a:t>
            </a:r>
            <a:r>
              <a:rPr lang="ru-RU" sz="1300" b="1" dirty="0" smtClean="0">
                <a:solidFill>
                  <a:schemeClr val="accent2"/>
                </a:solidFill>
              </a:rPr>
              <a:t> млн. тонн</a:t>
            </a:r>
            <a:r>
              <a:rPr lang="en-US" sz="1300" b="1" dirty="0" smtClean="0">
                <a:solidFill>
                  <a:schemeClr val="accent2"/>
                </a:solidFill>
              </a:rPr>
              <a:t> </a:t>
            </a:r>
            <a:r>
              <a:rPr lang="ru-RU" sz="1300" b="1" dirty="0" smtClean="0">
                <a:solidFill>
                  <a:schemeClr val="accent2"/>
                </a:solidFill>
              </a:rPr>
              <a:t>к 2020 году</a:t>
            </a:r>
            <a:endParaRPr lang="en-US" sz="1300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745253" y="3615928"/>
            <a:ext cx="6939597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1451" y="5213841"/>
            <a:ext cx="8618537" cy="10828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71450" indent="-1714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bg2"/>
                </a:solidFill>
              </a:rPr>
              <a:t>Увеличение </a:t>
            </a:r>
            <a:r>
              <a:rPr lang="ru-RU" sz="1400" b="1" dirty="0">
                <a:solidFill>
                  <a:schemeClr val="bg2"/>
                </a:solidFill>
              </a:rPr>
              <a:t>объемов перевозок грузов в транзитном направлении </a:t>
            </a:r>
            <a:r>
              <a:rPr lang="ru-RU" sz="1400" b="1" dirty="0" smtClean="0">
                <a:solidFill>
                  <a:schemeClr val="bg2"/>
                </a:solidFill>
              </a:rPr>
              <a:t>в </a:t>
            </a:r>
            <a:r>
              <a:rPr lang="ru-RU" sz="1400" b="1" dirty="0">
                <a:solidFill>
                  <a:schemeClr val="bg2"/>
                </a:solidFill>
              </a:rPr>
              <a:t>1,3 раза к 2020 </a:t>
            </a:r>
            <a:r>
              <a:rPr lang="ru-RU" sz="1400" b="1">
                <a:solidFill>
                  <a:schemeClr val="bg2"/>
                </a:solidFill>
              </a:rPr>
              <a:t>году </a:t>
            </a:r>
            <a:r>
              <a:rPr lang="ru-RU" sz="1400" b="1" smtClean="0">
                <a:solidFill>
                  <a:schemeClr val="bg2"/>
                </a:solidFill>
              </a:rPr>
              <a:t/>
            </a:r>
            <a:br>
              <a:rPr lang="ru-RU" sz="1400" b="1" smtClean="0">
                <a:solidFill>
                  <a:schemeClr val="bg2"/>
                </a:solidFill>
              </a:rPr>
            </a:br>
            <a:r>
              <a:rPr lang="ru-RU" sz="1400" b="1" smtClean="0">
                <a:solidFill>
                  <a:schemeClr val="bg2"/>
                </a:solidFill>
              </a:rPr>
              <a:t>и </a:t>
            </a:r>
            <a:r>
              <a:rPr lang="ru-RU" sz="1400" b="1" dirty="0">
                <a:solidFill>
                  <a:schemeClr val="bg2"/>
                </a:solidFill>
              </a:rPr>
              <a:t>в </a:t>
            </a:r>
            <a:r>
              <a:rPr lang="ru-RU" sz="1400" b="1" dirty="0" smtClean="0">
                <a:solidFill>
                  <a:schemeClr val="bg2"/>
                </a:solidFill>
              </a:rPr>
              <a:t>1,6 раза </a:t>
            </a:r>
            <a:r>
              <a:rPr lang="ru-RU" sz="1400" b="1" dirty="0">
                <a:solidFill>
                  <a:schemeClr val="bg2"/>
                </a:solidFill>
              </a:rPr>
              <a:t>к 2025 году</a:t>
            </a: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4"/>
            </p:custDataLst>
            <p:extLst/>
          </p:nvPr>
        </p:nvGraphicFramePr>
        <p:xfrm>
          <a:off x="1866899" y="3543299"/>
          <a:ext cx="6766560" cy="1310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07" name="Chart" r:id="rId11" imgW="6762778" imgH="1314360" progId="MSGraph.Chart.8">
                  <p:embed followColorScheme="full"/>
                </p:oleObj>
              </mc:Choice>
              <mc:Fallback>
                <p:oleObj name="Chart" r:id="rId11" imgW="6762778" imgH="131436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66899" y="3543299"/>
                        <a:ext cx="6766560" cy="1310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2909888" y="47815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E7FB614-2E41-47E5-A3D7-B1FA20A9EE4A}" type="datetime'''''''''2''''''''''''''''''''''''0''''1''''''''0'''''''''">
              <a:rPr lang="en-US" altLang="en-US"/>
              <a:pPr/>
              <a:t>2010</a:t>
            </a:fld>
            <a:endParaRPr lang="en-US" noProof="0" dirty="0">
              <a:sym typeface="+mn-lt"/>
            </a:endParaRPr>
          </a:p>
        </p:txBody>
      </p:sp>
      <p:sp>
        <p:nvSpPr>
          <p:cNvPr id="35" name="Rectangle 34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4971216" y="4781550"/>
            <a:ext cx="487669" cy="33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dirty="0" smtClean="0"/>
              <a:t>20</a:t>
            </a:r>
            <a:fld id="{00F1C2B6-043D-47DD-816F-0B3A867FD2AD}" type="datetime'''''''''''''''''1''''''''''''''''''''''''''''''''''5'''">
              <a:rPr lang="en-US" altLang="en-US" smtClean="0"/>
              <a:pPr/>
              <a:t>15</a:t>
            </a:fld>
            <a:endParaRPr lang="en-US" noProof="0" dirty="0">
              <a:sym typeface="+mn-lt"/>
            </a:endParaRPr>
          </a:p>
        </p:txBody>
      </p:sp>
      <p:sp>
        <p:nvSpPr>
          <p:cNvPr id="36" name="Rectangle 35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7185025" y="478155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E26D483-A64B-4032-BF38-3807128EB938}" type="datetime'''2''''0''''''''''''1''9'''''''''''''''''''''''''''''''''''">
              <a:rPr lang="en-US" altLang="en-US"/>
              <a:pPr/>
              <a:t>2019</a:t>
            </a:fld>
            <a:endParaRPr lang="en-US" noProof="0" dirty="0"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0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73218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46" name="think-cell Slide" r:id="rId5" imgW="530" imgH="528" progId="TCLayout.ActiveDocument.1">
                  <p:embed/>
                </p:oleObj>
              </mc:Choice>
              <mc:Fallback>
                <p:oleObj name="think-cell Slide" r:id="rId5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3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71450" y="1041317"/>
            <a:ext cx="8313871" cy="5233743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err="1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4. Диверсификация экономики – Агропромышленный </a:t>
            </a:r>
            <a:r>
              <a:rPr lang="ru-RU" dirty="0"/>
              <a:t>комплекс</a:t>
            </a:r>
            <a:endParaRPr lang="en-GB" dirty="0"/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171450" y="1041318"/>
            <a:ext cx="8313871" cy="576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ct val="25000"/>
              </a:spcBef>
            </a:pPr>
            <a:r>
              <a:rPr lang="ru-RU" sz="1300" b="1" dirty="0" smtClean="0">
                <a:solidFill>
                  <a:schemeClr val="accent2"/>
                </a:solidFill>
              </a:rPr>
              <a:t>Государственная программа развития АПК</a:t>
            </a:r>
            <a:r>
              <a:rPr lang="ru-RU" sz="1300" b="1" dirty="0">
                <a:solidFill>
                  <a:schemeClr val="accent2"/>
                </a:solidFill>
              </a:rPr>
              <a:t> </a:t>
            </a:r>
            <a:r>
              <a:rPr lang="ru-RU" sz="1300" b="1" dirty="0" smtClean="0">
                <a:solidFill>
                  <a:schemeClr val="accent2"/>
                </a:solidFill>
              </a:rPr>
              <a:t>на основе программы "Агробизнес 2020"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271356" y="2787889"/>
            <a:ext cx="7951983" cy="59951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24000" tIns="72009" rIns="72009" bIns="72009" rtlCol="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Экспорт переработанной сельхозпродукции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271356" y="1722355"/>
            <a:ext cx="795198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300" b="1" dirty="0" smtClean="0">
                <a:solidFill>
                  <a:schemeClr val="accent2"/>
                </a:solidFill>
              </a:rPr>
              <a:t>Цель: </a:t>
            </a:r>
            <a:r>
              <a:rPr lang="ru-RU" sz="1300" dirty="0" smtClean="0"/>
              <a:t>Повышение производительности </a:t>
            </a:r>
            <a:r>
              <a:rPr lang="ru-RU" sz="1300" dirty="0"/>
              <a:t>труда </a:t>
            </a:r>
            <a:r>
              <a:rPr lang="ru-RU" sz="1300" dirty="0" smtClean="0"/>
              <a:t>в сельском </a:t>
            </a:r>
            <a:r>
              <a:rPr lang="ru-RU" sz="1300" dirty="0"/>
              <a:t>хозяйстве, </a:t>
            </a:r>
            <a:r>
              <a:rPr lang="ru-RU" sz="1300" dirty="0" smtClean="0"/>
              <a:t>повышение </a:t>
            </a:r>
            <a:r>
              <a:rPr lang="ru-RU" sz="1300" dirty="0"/>
              <a:t>эффективности субсидирования и </a:t>
            </a:r>
            <a:r>
              <a:rPr lang="ru-RU" sz="1300" dirty="0" smtClean="0"/>
              <a:t>увеличение </a:t>
            </a:r>
            <a:r>
              <a:rPr lang="ru-RU" sz="1300" dirty="0"/>
              <a:t>экспорта сельхозпродукции, в первую очередь на рынки РФ, </a:t>
            </a:r>
            <a:r>
              <a:rPr lang="ru-RU" sz="1300" dirty="0" smtClean="0"/>
              <a:t>КНР и Ирана</a:t>
            </a: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271356" y="3483814"/>
            <a:ext cx="7951983" cy="59951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24000" tIns="72009" rIns="72009" bIns="72009" rtlCol="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Обеспечение доступного долгосрочного кредитования для </a:t>
            </a:r>
            <a:r>
              <a:rPr lang="ru-RU" sz="1300" dirty="0" err="1" smtClean="0">
                <a:solidFill>
                  <a:schemeClr val="tx1"/>
                </a:solidFill>
              </a:rPr>
              <a:t>СХТП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>
          <a:xfrm>
            <a:off x="271356" y="4179739"/>
            <a:ext cx="7951983" cy="59951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24000" tIns="72009" rIns="72009" bIns="72009" rtlCol="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ru-RU" sz="1300" spc="-20" dirty="0" smtClean="0">
                <a:solidFill>
                  <a:schemeClr val="tx1"/>
                </a:solidFill>
              </a:rPr>
              <a:t>Создание </a:t>
            </a:r>
            <a:r>
              <a:rPr lang="ru-RU" sz="1300" spc="-20" dirty="0" err="1">
                <a:solidFill>
                  <a:schemeClr val="tx1"/>
                </a:solidFill>
              </a:rPr>
              <a:t>сервисно</a:t>
            </a:r>
            <a:r>
              <a:rPr lang="ru-RU" sz="1300" spc="-20" dirty="0">
                <a:solidFill>
                  <a:schemeClr val="tx1"/>
                </a:solidFill>
              </a:rPr>
              <a:t>-заготовительных кооперативов, инфраструктуры для </a:t>
            </a:r>
            <a:r>
              <a:rPr lang="ru-RU" sz="1300" spc="-20" dirty="0" smtClean="0">
                <a:solidFill>
                  <a:schemeClr val="tx1"/>
                </a:solidFill>
              </a:rPr>
              <a:t>переработки</a:t>
            </a:r>
            <a:r>
              <a:rPr lang="ru-RU" sz="1300" spc="-20" dirty="0">
                <a:solidFill>
                  <a:schemeClr val="tx1"/>
                </a:solidFill>
              </a:rPr>
              <a:t>, хранения и </a:t>
            </a:r>
            <a:r>
              <a:rPr lang="ru-RU" sz="1300" spc="-20" dirty="0" smtClean="0">
                <a:solidFill>
                  <a:schemeClr val="tx1"/>
                </a:solidFill>
              </a:rPr>
              <a:t>сбыта</a:t>
            </a:r>
            <a:endParaRPr lang="ru-RU" sz="1300" spc="-2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>
            <a:spLocks/>
          </p:cNvSpPr>
          <p:nvPr/>
        </p:nvSpPr>
        <p:spPr>
          <a:xfrm>
            <a:off x="271356" y="4875664"/>
            <a:ext cx="7951983" cy="59951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24000" tIns="72009" rIns="72009" bIns="72009" rtlCol="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Введение в оборот орошаемых земель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>
            <a:spLocks/>
          </p:cNvSpPr>
          <p:nvPr/>
        </p:nvSpPr>
        <p:spPr>
          <a:xfrm>
            <a:off x="271356" y="5571589"/>
            <a:ext cx="7951983" cy="59951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24000" tIns="72009" rIns="72009" bIns="72009" rtlCol="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ru-RU" sz="1300" dirty="0" smtClean="0">
                <a:solidFill>
                  <a:schemeClr val="tx1"/>
                </a:solidFill>
              </a:rPr>
              <a:t>Централизованная организация деятельности ЛПХ в производстве и сбыте сельхозпродукции</a:t>
            </a:r>
            <a:endParaRPr lang="ru-RU" sz="1300" dirty="0">
              <a:solidFill>
                <a:schemeClr val="tx1"/>
              </a:solidFill>
            </a:endParaRPr>
          </a:p>
        </p:txBody>
      </p:sp>
      <p:grpSp>
        <p:nvGrpSpPr>
          <p:cNvPr id="46" name="ACET"/>
          <p:cNvGrpSpPr>
            <a:grpSpLocks/>
          </p:cNvGrpSpPr>
          <p:nvPr/>
        </p:nvGrpSpPr>
        <p:grpSpPr bwMode="auto">
          <a:xfrm>
            <a:off x="271356" y="2272374"/>
            <a:ext cx="7951983" cy="419100"/>
            <a:chOff x="915" y="766"/>
            <a:chExt cx="2686" cy="264"/>
          </a:xfrm>
        </p:grpSpPr>
        <p:cxnSp>
          <p:nvCxnSpPr>
            <p:cNvPr id="49" name="AutoShape 249"/>
            <p:cNvCxnSpPr>
              <a:cxnSpLocks noChangeShapeType="1"/>
              <a:stCxn id="50" idx="4"/>
              <a:endCxn id="5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AutoShape 250"/>
            <p:cNvSpPr>
              <a:spLocks noChangeArrowheads="1"/>
            </p:cNvSpPr>
            <p:nvPr/>
          </p:nvSpPr>
          <p:spPr bwMode="auto">
            <a:xfrm>
              <a:off x="915" y="766"/>
              <a:ext cx="2686" cy="26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300" b="1" dirty="0">
                  <a:solidFill>
                    <a:schemeClr val="accent2"/>
                  </a:solidFill>
                  <a:latin typeface="+mn-lt"/>
                </a:rPr>
                <a:t>В рамках Госпрограммы определены </a:t>
              </a:r>
              <a:r>
                <a:rPr lang="ru-RU" sz="1300" b="1" dirty="0" smtClean="0">
                  <a:solidFill>
                    <a:schemeClr val="accent2"/>
                  </a:solidFill>
                  <a:latin typeface="+mn-lt"/>
                </a:rPr>
                <a:t>следующие задачи</a:t>
              </a:r>
              <a:endParaRPr lang="en-US" sz="1300" baseline="0" noProof="0" dirty="0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6702" y="5655901"/>
            <a:ext cx="2961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uk-UA" sz="2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5</a:t>
            </a:r>
            <a:endParaRPr lang="ru-RU" sz="2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6702" y="4959976"/>
            <a:ext cx="2961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uk-UA" sz="2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4</a:t>
            </a:r>
            <a:endParaRPr lang="ru-RU" sz="2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6702" y="4264051"/>
            <a:ext cx="2961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uk-UA" sz="2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3</a:t>
            </a:r>
            <a:endParaRPr lang="ru-RU" sz="2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6702" y="3568126"/>
            <a:ext cx="2961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uk-UA" sz="2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</a:t>
            </a:r>
            <a:endParaRPr lang="ru-RU" sz="2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702" y="2872201"/>
            <a:ext cx="2961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uk-UA" sz="2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</a:t>
            </a:r>
            <a:endParaRPr lang="ru-RU" sz="28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8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54" name="think-cell Slide" r:id="rId30" imgW="359" imgH="358" progId="TCLayout.ActiveDocument.1">
                  <p:embed/>
                </p:oleObj>
              </mc:Choice>
              <mc:Fallback>
                <p:oleObj name="think-cell Slide" r:id="rId30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1400" dirty="0" err="1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Диверсификация экономики – Агропромышленный комплекс</a:t>
            </a:r>
            <a:endParaRPr lang="en-US" dirty="0"/>
          </a:p>
        </p:txBody>
      </p:sp>
      <p:sp>
        <p:nvSpPr>
          <p:cNvPr id="79" name="TextBox 78"/>
          <p:cNvSpPr txBox="1">
            <a:spLocks/>
          </p:cNvSpPr>
          <p:nvPr/>
        </p:nvSpPr>
        <p:spPr>
          <a:xfrm>
            <a:off x="214117" y="5632469"/>
            <a:ext cx="8533205" cy="57519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Увеличение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производительности труда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на 25</a:t>
            </a:r>
            <a:r>
              <a:rPr lang="ru-RU" dirty="0" smtClean="0">
                <a:solidFill>
                  <a:schemeClr val="bg1"/>
                </a:solidFill>
              </a:rPr>
              <a:t>% </a:t>
            </a:r>
            <a:r>
              <a:rPr lang="ru-RU" dirty="0" smtClean="0">
                <a:solidFill>
                  <a:schemeClr val="bg1"/>
                </a:solidFill>
                <a:latin typeface="+mj-lt"/>
              </a:rPr>
              <a:t>обеспечит прирост ВВП на 1-1,5% в течении 5 лет или в среднем 0,2-0,3% в год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5" name="Rectangle 114"/>
          <p:cNvSpPr>
            <a:spLocks/>
          </p:cNvSpPr>
          <p:nvPr/>
        </p:nvSpPr>
        <p:spPr>
          <a:xfrm>
            <a:off x="226680" y="756138"/>
            <a:ext cx="8533205" cy="471267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>
              <a:latin typeface="+mj-lt"/>
            </a:endParaRPr>
          </a:p>
        </p:txBody>
      </p:sp>
      <p:sp>
        <p:nvSpPr>
          <p:cNvPr id="54" name="TextBox 53"/>
          <p:cNvSpPr txBox="1">
            <a:spLocks/>
          </p:cNvSpPr>
          <p:nvPr/>
        </p:nvSpPr>
        <p:spPr>
          <a:xfrm>
            <a:off x="283855" y="3277887"/>
            <a:ext cx="7203835" cy="9488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2950"/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Количество работников,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ru-RU" b="1" dirty="0" smtClean="0">
              <a:solidFill>
                <a:schemeClr val="accent2"/>
              </a:solidFill>
              <a:latin typeface="+mj-lt"/>
            </a:endParaRPr>
          </a:p>
          <a:p>
            <a:pPr marL="742950"/>
            <a:r>
              <a:rPr lang="ru-RU" dirty="0" smtClean="0">
                <a:solidFill>
                  <a:schemeClr val="accent2"/>
                </a:solidFill>
                <a:latin typeface="+mj-lt"/>
              </a:rPr>
              <a:t>млн.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+mj-lt"/>
              </a:rPr>
              <a:t>человек</a:t>
            </a:r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283855" y="1188760"/>
            <a:ext cx="7203835" cy="9488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2950"/>
            <a:r>
              <a:rPr lang="ru-RU" b="1" dirty="0" err="1" smtClean="0">
                <a:solidFill>
                  <a:schemeClr val="accent2"/>
                </a:solidFill>
                <a:latin typeface="+mj-lt"/>
              </a:rPr>
              <a:t>ВДС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,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триллион тенге</a:t>
            </a:r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3" name="TextBox 52"/>
          <p:cNvSpPr txBox="1">
            <a:spLocks/>
          </p:cNvSpPr>
          <p:nvPr/>
        </p:nvSpPr>
        <p:spPr>
          <a:xfrm>
            <a:off x="283855" y="2233324"/>
            <a:ext cx="7203835" cy="9488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2950"/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Доля экономики,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Процент</a:t>
            </a:r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283855" y="4322450"/>
            <a:ext cx="7203835" cy="9488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742950"/>
            <a:r>
              <a:rPr lang="ru-RU" b="1" dirty="0" smtClean="0">
                <a:solidFill>
                  <a:schemeClr val="accent2"/>
                </a:solidFill>
                <a:latin typeface="+mj-lt"/>
              </a:rPr>
              <a:t>Производительность труда,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ru-RU" b="1" dirty="0" smtClean="0">
              <a:solidFill>
                <a:schemeClr val="accent2"/>
              </a:solidFill>
              <a:latin typeface="+mj-lt"/>
            </a:endParaRPr>
          </a:p>
          <a:p>
            <a:pPr marL="742950"/>
            <a:r>
              <a:rPr lang="ru-RU" dirty="0">
                <a:solidFill>
                  <a:schemeClr val="accent2"/>
                </a:solidFill>
                <a:latin typeface="+mj-lt"/>
              </a:rPr>
              <a:t>м</a:t>
            </a:r>
            <a:r>
              <a:rPr lang="ru-RU" dirty="0" smtClean="0">
                <a:solidFill>
                  <a:schemeClr val="accent2"/>
                </a:solidFill>
                <a:latin typeface="+mj-lt"/>
              </a:rPr>
              <a:t>лн. тенге 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/</a:t>
            </a:r>
            <a:r>
              <a:rPr lang="ru-RU" dirty="0" smtClean="0">
                <a:solidFill>
                  <a:schemeClr val="accent2"/>
                </a:solidFill>
                <a:latin typeface="+mj-lt"/>
              </a:rPr>
              <a:t> работника</a:t>
            </a:r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83857" y="2170573"/>
            <a:ext cx="8415144" cy="1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283857" y="3215136"/>
            <a:ext cx="8415144" cy="1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>
            <a:off x="283857" y="4259699"/>
            <a:ext cx="8415144" cy="1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 6"/>
          <p:cNvSpPr txBox="1">
            <a:spLocks/>
          </p:cNvSpPr>
          <p:nvPr>
            <p:custDataLst>
              <p:tags r:id="rId4"/>
            </p:custDataLst>
          </p:nvPr>
        </p:nvSpPr>
        <p:spPr>
          <a:xfrm rot="16200000">
            <a:off x="7614515" y="2118157"/>
            <a:ext cx="920150" cy="1150481"/>
          </a:xfrm>
          <a:prstGeom prst="rightArrow">
            <a:avLst>
              <a:gd name="adj1" fmla="val 54000"/>
              <a:gd name="adj2" fmla="val 3835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lt1"/>
                </a:solidFill>
                <a:latin typeface="+mj-lt"/>
              </a:rPr>
              <a:t>+1,1</a:t>
            </a:r>
            <a:r>
              <a:rPr lang="en-US" b="1" dirty="0" smtClean="0">
                <a:solidFill>
                  <a:schemeClr val="lt1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chemeClr val="lt1"/>
                </a:solidFill>
                <a:latin typeface="+mj-lt"/>
              </a:rPr>
              <a:t>п.п</a:t>
            </a:r>
            <a:endParaRPr lang="ru-RU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" name="Arrow 6"/>
          <p:cNvSpPr txBox="1">
            <a:spLocks/>
          </p:cNvSpPr>
          <p:nvPr>
            <p:custDataLst>
              <p:tags r:id="rId5"/>
            </p:custDataLst>
          </p:nvPr>
        </p:nvSpPr>
        <p:spPr>
          <a:xfrm rot="16200000">
            <a:off x="7614515" y="1073595"/>
            <a:ext cx="920150" cy="1150481"/>
          </a:xfrm>
          <a:prstGeom prst="rightArrow">
            <a:avLst>
              <a:gd name="adj1" fmla="val 54000"/>
              <a:gd name="adj2" fmla="val 3835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lt1"/>
                </a:solidFill>
                <a:latin typeface="+mj-lt"/>
              </a:rPr>
              <a:t>+40%</a:t>
            </a:r>
            <a:endParaRPr lang="ru-RU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7" name="Arrow 6"/>
          <p:cNvSpPr txBox="1">
            <a:spLocks/>
          </p:cNvSpPr>
          <p:nvPr>
            <p:custDataLst>
              <p:tags r:id="rId6"/>
            </p:custDataLst>
          </p:nvPr>
        </p:nvSpPr>
        <p:spPr>
          <a:xfrm rot="16200000">
            <a:off x="7614515" y="3162719"/>
            <a:ext cx="920150" cy="1150481"/>
          </a:xfrm>
          <a:prstGeom prst="rightArrow">
            <a:avLst>
              <a:gd name="adj1" fmla="val 54000"/>
              <a:gd name="adj2" fmla="val 3835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lt1"/>
                </a:solidFill>
                <a:latin typeface="+mj-lt"/>
              </a:rPr>
              <a:t>-10%</a:t>
            </a:r>
            <a:endParaRPr lang="ru-RU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0" name="Arrow 6"/>
          <p:cNvSpPr txBox="1">
            <a:spLocks/>
          </p:cNvSpPr>
          <p:nvPr>
            <p:custDataLst>
              <p:tags r:id="rId7"/>
            </p:custDataLst>
          </p:nvPr>
        </p:nvSpPr>
        <p:spPr>
          <a:xfrm rot="16200000">
            <a:off x="7614513" y="4207280"/>
            <a:ext cx="920150" cy="1150481"/>
          </a:xfrm>
          <a:prstGeom prst="rightArrow">
            <a:avLst>
              <a:gd name="adj1" fmla="val 54000"/>
              <a:gd name="adj2" fmla="val 3835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vert" wrap="square" lIns="7620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en-US" b="1" dirty="0" smtClean="0">
                <a:solidFill>
                  <a:schemeClr val="lt1"/>
                </a:solidFill>
                <a:latin typeface="+mj-lt"/>
              </a:rPr>
              <a:t>x1</a:t>
            </a:r>
            <a:r>
              <a:rPr lang="ru-RU" b="1" dirty="0" smtClean="0">
                <a:solidFill>
                  <a:schemeClr val="lt1"/>
                </a:solidFill>
                <a:latin typeface="+mj-lt"/>
              </a:rPr>
              <a:t>,5</a:t>
            </a:r>
            <a:endParaRPr lang="ru-RU" b="1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5580" y="830320"/>
            <a:ext cx="1005083" cy="33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  <a:latin typeface="+mj-lt"/>
              </a:rPr>
              <a:t>Факт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 2015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Oval 7"/>
          <p:cNvSpPr txBox="1"/>
          <p:nvPr>
            <p:custDataLst>
              <p:tags r:id="rId8"/>
            </p:custDataLst>
          </p:nvPr>
        </p:nvSpPr>
        <p:spPr>
          <a:xfrm>
            <a:off x="4613658" y="2461950"/>
            <a:ext cx="939926" cy="4767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4,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7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7" name="Oval 7"/>
          <p:cNvSpPr txBox="1"/>
          <p:nvPr>
            <p:custDataLst>
              <p:tags r:id="rId9"/>
            </p:custDataLst>
          </p:nvPr>
        </p:nvSpPr>
        <p:spPr>
          <a:xfrm>
            <a:off x="4613658" y="1417387"/>
            <a:ext cx="939926" cy="4767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1,9 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8" name="Oval 7"/>
          <p:cNvSpPr txBox="1"/>
          <p:nvPr>
            <p:custDataLst>
              <p:tags r:id="rId10"/>
            </p:custDataLst>
          </p:nvPr>
        </p:nvSpPr>
        <p:spPr>
          <a:xfrm>
            <a:off x="4613658" y="3506513"/>
            <a:ext cx="939926" cy="4767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1,5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2" name="Oval 7"/>
          <p:cNvSpPr txBox="1"/>
          <p:nvPr>
            <p:custDataLst>
              <p:tags r:id="rId11"/>
            </p:custDataLst>
          </p:nvPr>
        </p:nvSpPr>
        <p:spPr>
          <a:xfrm>
            <a:off x="4613658" y="4551077"/>
            <a:ext cx="939926" cy="4767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1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,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2 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78423" y="830320"/>
            <a:ext cx="1331390" cy="33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  <a:latin typeface="+mj-lt"/>
              </a:rPr>
              <a:t>Цель на </a:t>
            </a:r>
            <a:r>
              <a:rPr lang="en-US" b="1" dirty="0" smtClean="0">
                <a:solidFill>
                  <a:schemeClr val="accent2"/>
                </a:solidFill>
                <a:latin typeface="+mj-lt"/>
              </a:rPr>
              <a:t>2020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5" name="Oval 7"/>
          <p:cNvSpPr txBox="1"/>
          <p:nvPr>
            <p:custDataLst>
              <p:tags r:id="rId12"/>
            </p:custDataLst>
          </p:nvPr>
        </p:nvSpPr>
        <p:spPr>
          <a:xfrm>
            <a:off x="6028503" y="2461950"/>
            <a:ext cx="939926" cy="4767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>
                <a:solidFill>
                  <a:schemeClr val="accent2"/>
                </a:solidFill>
                <a:latin typeface="+mj-lt"/>
              </a:rPr>
              <a:t>5</a:t>
            </a: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,8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8" name="Oval 7"/>
          <p:cNvSpPr txBox="1"/>
          <p:nvPr>
            <p:custDataLst>
              <p:tags r:id="rId13"/>
            </p:custDataLst>
          </p:nvPr>
        </p:nvSpPr>
        <p:spPr>
          <a:xfrm>
            <a:off x="6028503" y="1417387"/>
            <a:ext cx="939926" cy="4767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 2,</a:t>
            </a:r>
            <a:r>
              <a:rPr lang="ru-RU" b="1" dirty="0">
                <a:solidFill>
                  <a:schemeClr val="accent2"/>
                </a:solidFill>
                <a:latin typeface="+mj-lt"/>
              </a:rPr>
              <a:t>7</a:t>
            </a:r>
            <a:endParaRPr lang="en-US" b="1" dirty="0" smtClean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9" name="Oval 7"/>
          <p:cNvSpPr txBox="1"/>
          <p:nvPr>
            <p:custDataLst>
              <p:tags r:id="rId14"/>
            </p:custDataLst>
          </p:nvPr>
        </p:nvSpPr>
        <p:spPr>
          <a:xfrm>
            <a:off x="6028503" y="3506513"/>
            <a:ext cx="939926" cy="4767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1,35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3" name="Oval 7"/>
          <p:cNvSpPr txBox="1"/>
          <p:nvPr>
            <p:custDataLst>
              <p:tags r:id="rId15"/>
            </p:custDataLst>
          </p:nvPr>
        </p:nvSpPr>
        <p:spPr>
          <a:xfrm>
            <a:off x="6028503" y="4551077"/>
            <a:ext cx="939926" cy="47676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b="1" dirty="0" smtClean="0">
                <a:solidFill>
                  <a:schemeClr val="accent2"/>
                </a:solidFill>
                <a:latin typeface="+mj-lt"/>
              </a:rPr>
              <a:t>1,8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Oval 88"/>
          <p:cNvSpPr>
            <a:spLocks/>
          </p:cNvSpPr>
          <p:nvPr/>
        </p:nvSpPr>
        <p:spPr>
          <a:xfrm>
            <a:off x="328705" y="3439246"/>
            <a:ext cx="655122" cy="655121"/>
          </a:xfrm>
          <a:prstGeom prst="ellipse">
            <a:avLst/>
          </a:prstGeom>
          <a:solidFill>
            <a:schemeClr val="bg1"/>
          </a:solidFill>
          <a:ln w="9525">
            <a:solidFill>
              <a:srgbClr val="038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2" name="Oval 91"/>
          <p:cNvSpPr>
            <a:spLocks/>
          </p:cNvSpPr>
          <p:nvPr/>
        </p:nvSpPr>
        <p:spPr>
          <a:xfrm>
            <a:off x="328705" y="4455556"/>
            <a:ext cx="676350" cy="676349"/>
          </a:xfrm>
          <a:prstGeom prst="ellipse">
            <a:avLst/>
          </a:prstGeom>
          <a:solidFill>
            <a:schemeClr val="bg1"/>
          </a:solidFill>
          <a:ln w="9525">
            <a:solidFill>
              <a:srgbClr val="038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Oval 70"/>
          <p:cNvSpPr>
            <a:spLocks/>
          </p:cNvSpPr>
          <p:nvPr/>
        </p:nvSpPr>
        <p:spPr>
          <a:xfrm>
            <a:off x="328705" y="2361389"/>
            <a:ext cx="655122" cy="655121"/>
          </a:xfrm>
          <a:prstGeom prst="ellipse">
            <a:avLst/>
          </a:prstGeom>
          <a:solidFill>
            <a:schemeClr val="bg1"/>
          </a:solidFill>
          <a:ln w="9525">
            <a:solidFill>
              <a:srgbClr val="038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6" name="Oval 85"/>
          <p:cNvSpPr>
            <a:spLocks/>
          </p:cNvSpPr>
          <p:nvPr/>
        </p:nvSpPr>
        <p:spPr>
          <a:xfrm>
            <a:off x="328705" y="1345076"/>
            <a:ext cx="655122" cy="655121"/>
          </a:xfrm>
          <a:prstGeom prst="ellipse">
            <a:avLst/>
          </a:prstGeom>
          <a:solidFill>
            <a:schemeClr val="bg1"/>
          </a:solidFill>
          <a:ln w="9525">
            <a:solidFill>
              <a:srgbClr val="038F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93987" y="2426671"/>
            <a:ext cx="524558" cy="524557"/>
            <a:chOff x="5608638" y="1028700"/>
            <a:chExt cx="342900" cy="342900"/>
          </a:xfrm>
          <a:solidFill>
            <a:srgbClr val="00457E"/>
          </a:solidFill>
        </p:grpSpPr>
        <p:sp>
          <p:nvSpPr>
            <p:cNvPr id="59" name="Freeform 85"/>
            <p:cNvSpPr>
              <a:spLocks/>
            </p:cNvSpPr>
            <p:nvPr/>
          </p:nvSpPr>
          <p:spPr bwMode="auto">
            <a:xfrm>
              <a:off x="5810250" y="1123950"/>
              <a:ext cx="38100" cy="155575"/>
            </a:xfrm>
            <a:custGeom>
              <a:avLst/>
              <a:gdLst>
                <a:gd name="T0" fmla="*/ 16 w 16"/>
                <a:gd name="T1" fmla="*/ 63 h 66"/>
                <a:gd name="T2" fmla="*/ 13 w 16"/>
                <a:gd name="T3" fmla="*/ 66 h 66"/>
                <a:gd name="T4" fmla="*/ 3 w 16"/>
                <a:gd name="T5" fmla="*/ 66 h 66"/>
                <a:gd name="T6" fmla="*/ 0 w 16"/>
                <a:gd name="T7" fmla="*/ 63 h 66"/>
                <a:gd name="T8" fmla="*/ 0 w 16"/>
                <a:gd name="T9" fmla="*/ 3 h 66"/>
                <a:gd name="T10" fmla="*/ 3 w 16"/>
                <a:gd name="T11" fmla="*/ 0 h 66"/>
                <a:gd name="T12" fmla="*/ 13 w 16"/>
                <a:gd name="T13" fmla="*/ 0 h 66"/>
                <a:gd name="T14" fmla="*/ 16 w 16"/>
                <a:gd name="T15" fmla="*/ 3 h 66"/>
                <a:gd name="T16" fmla="*/ 16 w 16"/>
                <a:gd name="T17" fmla="*/ 6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6">
                  <a:moveTo>
                    <a:pt x="16" y="63"/>
                  </a:moveTo>
                  <a:cubicBezTo>
                    <a:pt x="16" y="65"/>
                    <a:pt x="15" y="66"/>
                    <a:pt x="13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2" y="66"/>
                    <a:pt x="0" y="65"/>
                    <a:pt x="0" y="6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lnTo>
                    <a:pt x="16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Freeform 86"/>
            <p:cNvSpPr>
              <a:spLocks/>
            </p:cNvSpPr>
            <p:nvPr/>
          </p:nvSpPr>
          <p:spPr bwMode="auto">
            <a:xfrm>
              <a:off x="5761038" y="1165225"/>
              <a:ext cx="38100" cy="114300"/>
            </a:xfrm>
            <a:custGeom>
              <a:avLst/>
              <a:gdLst>
                <a:gd name="T0" fmla="*/ 16 w 16"/>
                <a:gd name="T1" fmla="*/ 46 h 49"/>
                <a:gd name="T2" fmla="*/ 13 w 16"/>
                <a:gd name="T3" fmla="*/ 49 h 49"/>
                <a:gd name="T4" fmla="*/ 3 w 16"/>
                <a:gd name="T5" fmla="*/ 49 h 49"/>
                <a:gd name="T6" fmla="*/ 0 w 16"/>
                <a:gd name="T7" fmla="*/ 46 h 49"/>
                <a:gd name="T8" fmla="*/ 0 w 16"/>
                <a:gd name="T9" fmla="*/ 3 h 49"/>
                <a:gd name="T10" fmla="*/ 3 w 16"/>
                <a:gd name="T11" fmla="*/ 0 h 49"/>
                <a:gd name="T12" fmla="*/ 13 w 16"/>
                <a:gd name="T13" fmla="*/ 0 h 49"/>
                <a:gd name="T14" fmla="*/ 16 w 16"/>
                <a:gd name="T15" fmla="*/ 3 h 49"/>
                <a:gd name="T16" fmla="*/ 16 w 16"/>
                <a:gd name="T17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9">
                  <a:moveTo>
                    <a:pt x="16" y="46"/>
                  </a:moveTo>
                  <a:cubicBezTo>
                    <a:pt x="16" y="48"/>
                    <a:pt x="14" y="49"/>
                    <a:pt x="1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0" y="48"/>
                    <a:pt x="0" y="4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2"/>
                    <a:pt x="16" y="3"/>
                  </a:cubicBezTo>
                  <a:lnTo>
                    <a:pt x="16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87"/>
            <p:cNvSpPr>
              <a:spLocks/>
            </p:cNvSpPr>
            <p:nvPr/>
          </p:nvSpPr>
          <p:spPr bwMode="auto">
            <a:xfrm>
              <a:off x="5711825" y="1206500"/>
              <a:ext cx="38100" cy="73025"/>
            </a:xfrm>
            <a:custGeom>
              <a:avLst/>
              <a:gdLst>
                <a:gd name="T0" fmla="*/ 16 w 16"/>
                <a:gd name="T1" fmla="*/ 28 h 31"/>
                <a:gd name="T2" fmla="*/ 13 w 16"/>
                <a:gd name="T3" fmla="*/ 31 h 31"/>
                <a:gd name="T4" fmla="*/ 3 w 16"/>
                <a:gd name="T5" fmla="*/ 31 h 31"/>
                <a:gd name="T6" fmla="*/ 0 w 16"/>
                <a:gd name="T7" fmla="*/ 28 h 31"/>
                <a:gd name="T8" fmla="*/ 0 w 16"/>
                <a:gd name="T9" fmla="*/ 3 h 31"/>
                <a:gd name="T10" fmla="*/ 3 w 16"/>
                <a:gd name="T11" fmla="*/ 0 h 31"/>
                <a:gd name="T12" fmla="*/ 13 w 16"/>
                <a:gd name="T13" fmla="*/ 0 h 31"/>
                <a:gd name="T14" fmla="*/ 16 w 16"/>
                <a:gd name="T15" fmla="*/ 3 h 31"/>
                <a:gd name="T16" fmla="*/ 16 w 16"/>
                <a:gd name="T17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1">
                  <a:moveTo>
                    <a:pt x="16" y="28"/>
                  </a:moveTo>
                  <a:cubicBezTo>
                    <a:pt x="16" y="30"/>
                    <a:pt x="14" y="31"/>
                    <a:pt x="1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1"/>
                    <a:pt x="0" y="30"/>
                    <a:pt x="0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1"/>
                    <a:pt x="16" y="3"/>
                  </a:cubicBezTo>
                  <a:lnTo>
                    <a:pt x="1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88"/>
            <p:cNvSpPr>
              <a:spLocks/>
            </p:cNvSpPr>
            <p:nvPr/>
          </p:nvSpPr>
          <p:spPr bwMode="auto">
            <a:xfrm>
              <a:off x="5864225" y="1065213"/>
              <a:ext cx="87313" cy="180975"/>
            </a:xfrm>
            <a:custGeom>
              <a:avLst/>
              <a:gdLst>
                <a:gd name="T0" fmla="*/ 0 w 37"/>
                <a:gd name="T1" fmla="*/ 15 h 77"/>
                <a:gd name="T2" fmla="*/ 19 w 37"/>
                <a:gd name="T3" fmla="*/ 57 h 77"/>
                <a:gd name="T4" fmla="*/ 17 w 37"/>
                <a:gd name="T5" fmla="*/ 70 h 77"/>
                <a:gd name="T6" fmla="*/ 35 w 37"/>
                <a:gd name="T7" fmla="*/ 77 h 77"/>
                <a:gd name="T8" fmla="*/ 37 w 37"/>
                <a:gd name="T9" fmla="*/ 57 h 77"/>
                <a:gd name="T10" fmla="*/ 11 w 37"/>
                <a:gd name="T11" fmla="*/ 0 h 77"/>
                <a:gd name="T12" fmla="*/ 0 w 37"/>
                <a:gd name="T13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77">
                  <a:moveTo>
                    <a:pt x="0" y="15"/>
                  </a:moveTo>
                  <a:cubicBezTo>
                    <a:pt x="12" y="26"/>
                    <a:pt x="19" y="40"/>
                    <a:pt x="19" y="57"/>
                  </a:cubicBezTo>
                  <a:cubicBezTo>
                    <a:pt x="19" y="62"/>
                    <a:pt x="18" y="66"/>
                    <a:pt x="17" y="70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6" y="70"/>
                    <a:pt x="37" y="64"/>
                    <a:pt x="37" y="57"/>
                  </a:cubicBezTo>
                  <a:cubicBezTo>
                    <a:pt x="37" y="34"/>
                    <a:pt x="27" y="14"/>
                    <a:pt x="11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89"/>
            <p:cNvSpPr>
              <a:spLocks/>
            </p:cNvSpPr>
            <p:nvPr/>
          </p:nvSpPr>
          <p:spPr bwMode="auto">
            <a:xfrm>
              <a:off x="5794375" y="1028700"/>
              <a:ext cx="73025" cy="58737"/>
            </a:xfrm>
            <a:custGeom>
              <a:avLst/>
              <a:gdLst>
                <a:gd name="T0" fmla="*/ 0 w 31"/>
                <a:gd name="T1" fmla="*/ 18 h 25"/>
                <a:gd name="T2" fmla="*/ 21 w 31"/>
                <a:gd name="T3" fmla="*/ 25 h 25"/>
                <a:gd name="T4" fmla="*/ 31 w 31"/>
                <a:gd name="T5" fmla="*/ 10 h 25"/>
                <a:gd name="T6" fmla="*/ 0 w 31"/>
                <a:gd name="T7" fmla="*/ 0 h 25"/>
                <a:gd name="T8" fmla="*/ 0 w 31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0" y="18"/>
                  </a:moveTo>
                  <a:cubicBezTo>
                    <a:pt x="7" y="19"/>
                    <a:pt x="14" y="21"/>
                    <a:pt x="21" y="25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4"/>
                    <a:pt x="11" y="1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90"/>
            <p:cNvSpPr>
              <a:spLocks/>
            </p:cNvSpPr>
            <p:nvPr/>
          </p:nvSpPr>
          <p:spPr bwMode="auto">
            <a:xfrm>
              <a:off x="5608638" y="1028700"/>
              <a:ext cx="328613" cy="342900"/>
            </a:xfrm>
            <a:custGeom>
              <a:avLst/>
              <a:gdLst>
                <a:gd name="T0" fmla="*/ 122 w 140"/>
                <a:gd name="T1" fmla="*/ 97 h 146"/>
                <a:gd name="T2" fmla="*/ 73 w 140"/>
                <a:gd name="T3" fmla="*/ 128 h 146"/>
                <a:gd name="T4" fmla="*/ 18 w 140"/>
                <a:gd name="T5" fmla="*/ 73 h 146"/>
                <a:gd name="T6" fmla="*/ 67 w 140"/>
                <a:gd name="T7" fmla="*/ 18 h 146"/>
                <a:gd name="T8" fmla="*/ 67 w 140"/>
                <a:gd name="T9" fmla="*/ 0 h 146"/>
                <a:gd name="T10" fmla="*/ 0 w 140"/>
                <a:gd name="T11" fmla="*/ 73 h 146"/>
                <a:gd name="T12" fmla="*/ 73 w 140"/>
                <a:gd name="T13" fmla="*/ 146 h 146"/>
                <a:gd name="T14" fmla="*/ 140 w 140"/>
                <a:gd name="T15" fmla="*/ 103 h 146"/>
                <a:gd name="T16" fmla="*/ 138 w 140"/>
                <a:gd name="T17" fmla="*/ 103 h 146"/>
                <a:gd name="T18" fmla="*/ 122 w 140"/>
                <a:gd name="T19" fmla="*/ 9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6">
                  <a:moveTo>
                    <a:pt x="122" y="97"/>
                  </a:moveTo>
                  <a:cubicBezTo>
                    <a:pt x="113" y="115"/>
                    <a:pt x="95" y="128"/>
                    <a:pt x="73" y="128"/>
                  </a:cubicBezTo>
                  <a:cubicBezTo>
                    <a:pt x="43" y="128"/>
                    <a:pt x="18" y="103"/>
                    <a:pt x="18" y="73"/>
                  </a:cubicBezTo>
                  <a:cubicBezTo>
                    <a:pt x="18" y="44"/>
                    <a:pt x="40" y="21"/>
                    <a:pt x="67" y="1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9" y="3"/>
                    <a:pt x="0" y="34"/>
                    <a:pt x="0" y="73"/>
                  </a:cubicBezTo>
                  <a:cubicBezTo>
                    <a:pt x="0" y="113"/>
                    <a:pt x="32" y="146"/>
                    <a:pt x="73" y="146"/>
                  </a:cubicBezTo>
                  <a:cubicBezTo>
                    <a:pt x="103" y="146"/>
                    <a:pt x="128" y="129"/>
                    <a:pt x="140" y="103"/>
                  </a:cubicBezTo>
                  <a:cubicBezTo>
                    <a:pt x="138" y="103"/>
                    <a:pt x="138" y="103"/>
                    <a:pt x="138" y="103"/>
                  </a:cubicBezTo>
                  <a:lnTo>
                    <a:pt x="12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78" name="Freeform 44"/>
          <p:cNvSpPr>
            <a:spLocks noEditPoints="1"/>
          </p:cNvSpPr>
          <p:nvPr/>
        </p:nvSpPr>
        <p:spPr bwMode="auto">
          <a:xfrm>
            <a:off x="417178" y="3483167"/>
            <a:ext cx="478176" cy="462498"/>
          </a:xfrm>
          <a:custGeom>
            <a:avLst/>
            <a:gdLst>
              <a:gd name="T0" fmla="*/ 119 w 239"/>
              <a:gd name="T1" fmla="*/ 0 h 231"/>
              <a:gd name="T2" fmla="*/ 119 w 239"/>
              <a:gd name="T3" fmla="*/ 61 h 231"/>
              <a:gd name="T4" fmla="*/ 69 w 239"/>
              <a:gd name="T5" fmla="*/ 84 h 231"/>
              <a:gd name="T6" fmla="*/ 90 w 239"/>
              <a:gd name="T7" fmla="*/ 128 h 231"/>
              <a:gd name="T8" fmla="*/ 148 w 239"/>
              <a:gd name="T9" fmla="*/ 128 h 231"/>
              <a:gd name="T10" fmla="*/ 170 w 239"/>
              <a:gd name="T11" fmla="*/ 84 h 231"/>
              <a:gd name="T12" fmla="*/ 139 w 239"/>
              <a:gd name="T13" fmla="*/ 59 h 231"/>
              <a:gd name="T14" fmla="*/ 99 w 239"/>
              <a:gd name="T15" fmla="*/ 59 h 231"/>
              <a:gd name="T16" fmla="*/ 69 w 239"/>
              <a:gd name="T17" fmla="*/ 84 h 231"/>
              <a:gd name="T18" fmla="*/ 119 w 239"/>
              <a:gd name="T19" fmla="*/ 111 h 231"/>
              <a:gd name="T20" fmla="*/ 119 w 239"/>
              <a:gd name="T21" fmla="*/ 68 h 231"/>
              <a:gd name="T22" fmla="*/ 170 w 239"/>
              <a:gd name="T23" fmla="*/ 136 h 231"/>
              <a:gd name="T24" fmla="*/ 170 w 239"/>
              <a:gd name="T25" fmla="*/ 93 h 231"/>
              <a:gd name="T26" fmla="*/ 170 w 239"/>
              <a:gd name="T27" fmla="*/ 136 h 231"/>
              <a:gd name="T28" fmla="*/ 131 w 239"/>
              <a:gd name="T29" fmla="*/ 184 h 231"/>
              <a:gd name="T30" fmla="*/ 169 w 239"/>
              <a:gd name="T31" fmla="*/ 184 h 231"/>
              <a:gd name="T32" fmla="*/ 181 w 239"/>
              <a:gd name="T33" fmla="*/ 207 h 231"/>
              <a:gd name="T34" fmla="*/ 193 w 239"/>
              <a:gd name="T35" fmla="*/ 184 h 231"/>
              <a:gd name="T36" fmla="*/ 213 w 239"/>
              <a:gd name="T37" fmla="*/ 165 h 231"/>
              <a:gd name="T38" fmla="*/ 170 w 239"/>
              <a:gd name="T39" fmla="*/ 161 h 231"/>
              <a:gd name="T40" fmla="*/ 124 w 239"/>
              <a:gd name="T41" fmla="*/ 184 h 231"/>
              <a:gd name="T42" fmla="*/ 133 w 239"/>
              <a:gd name="T43" fmla="*/ 192 h 231"/>
              <a:gd name="T44" fmla="*/ 46 w 239"/>
              <a:gd name="T45" fmla="*/ 184 h 231"/>
              <a:gd name="T46" fmla="*/ 58 w 239"/>
              <a:gd name="T47" fmla="*/ 207 h 231"/>
              <a:gd name="T48" fmla="*/ 70 w 239"/>
              <a:gd name="T49" fmla="*/ 184 h 231"/>
              <a:gd name="T50" fmla="*/ 107 w 239"/>
              <a:gd name="T51" fmla="*/ 184 h 231"/>
              <a:gd name="T52" fmla="*/ 114 w 239"/>
              <a:gd name="T53" fmla="*/ 198 h 231"/>
              <a:gd name="T54" fmla="*/ 83 w 239"/>
              <a:gd name="T55" fmla="*/ 135 h 231"/>
              <a:gd name="T56" fmla="*/ 54 w 239"/>
              <a:gd name="T57" fmla="*/ 135 h 231"/>
              <a:gd name="T58" fmla="*/ 27 w 239"/>
              <a:gd name="T59" fmla="*/ 165 h 231"/>
              <a:gd name="T60" fmla="*/ 86 w 239"/>
              <a:gd name="T61" fmla="*/ 110 h 231"/>
              <a:gd name="T62" fmla="*/ 51 w 239"/>
              <a:gd name="T63" fmla="*/ 110 h 231"/>
              <a:gd name="T64" fmla="*/ 27 w 239"/>
              <a:gd name="T65" fmla="*/ 199 h 231"/>
              <a:gd name="T66" fmla="*/ 27 w 239"/>
              <a:gd name="T67" fmla="*/ 174 h 231"/>
              <a:gd name="T68" fmla="*/ 27 w 239"/>
              <a:gd name="T69" fmla="*/ 199 h 231"/>
              <a:gd name="T70" fmla="*/ 19 w 239"/>
              <a:gd name="T71" fmla="*/ 199 h 231"/>
              <a:gd name="T72" fmla="*/ 36 w 239"/>
              <a:gd name="T73" fmla="*/ 199 h 231"/>
              <a:gd name="T74" fmla="*/ 27 w 239"/>
              <a:gd name="T75" fmla="*/ 231 h 231"/>
              <a:gd name="T76" fmla="*/ 88 w 239"/>
              <a:gd name="T77" fmla="*/ 199 h 231"/>
              <a:gd name="T78" fmla="*/ 88 w 239"/>
              <a:gd name="T79" fmla="*/ 174 h 231"/>
              <a:gd name="T80" fmla="*/ 88 w 239"/>
              <a:gd name="T81" fmla="*/ 199 h 231"/>
              <a:gd name="T82" fmla="*/ 80 w 239"/>
              <a:gd name="T83" fmla="*/ 199 h 231"/>
              <a:gd name="T84" fmla="*/ 97 w 239"/>
              <a:gd name="T85" fmla="*/ 199 h 231"/>
              <a:gd name="T86" fmla="*/ 89 w 239"/>
              <a:gd name="T87" fmla="*/ 231 h 231"/>
              <a:gd name="T88" fmla="*/ 150 w 239"/>
              <a:gd name="T89" fmla="*/ 199 h 231"/>
              <a:gd name="T90" fmla="*/ 150 w 239"/>
              <a:gd name="T91" fmla="*/ 174 h 231"/>
              <a:gd name="T92" fmla="*/ 150 w 239"/>
              <a:gd name="T93" fmla="*/ 199 h 231"/>
              <a:gd name="T94" fmla="*/ 142 w 239"/>
              <a:gd name="T95" fmla="*/ 199 h 231"/>
              <a:gd name="T96" fmla="*/ 159 w 239"/>
              <a:gd name="T97" fmla="*/ 199 h 231"/>
              <a:gd name="T98" fmla="*/ 150 w 239"/>
              <a:gd name="T99" fmla="*/ 231 h 231"/>
              <a:gd name="T100" fmla="*/ 212 w 239"/>
              <a:gd name="T101" fmla="*/ 199 h 231"/>
              <a:gd name="T102" fmla="*/ 212 w 239"/>
              <a:gd name="T103" fmla="*/ 174 h 231"/>
              <a:gd name="T104" fmla="*/ 212 w 239"/>
              <a:gd name="T105" fmla="*/ 199 h 231"/>
              <a:gd name="T106" fmla="*/ 203 w 239"/>
              <a:gd name="T107" fmla="*/ 199 h 231"/>
              <a:gd name="T108" fmla="*/ 220 w 239"/>
              <a:gd name="T109" fmla="*/ 199 h 231"/>
              <a:gd name="T110" fmla="*/ 212 w 239"/>
              <a:gd name="T111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9" h="231">
                <a:moveTo>
                  <a:pt x="95" y="25"/>
                </a:moveTo>
                <a:cubicBezTo>
                  <a:pt x="95" y="11"/>
                  <a:pt x="106" y="0"/>
                  <a:pt x="119" y="0"/>
                </a:cubicBezTo>
                <a:cubicBezTo>
                  <a:pt x="133" y="0"/>
                  <a:pt x="144" y="11"/>
                  <a:pt x="144" y="25"/>
                </a:cubicBezTo>
                <a:cubicBezTo>
                  <a:pt x="144" y="38"/>
                  <a:pt x="133" y="61"/>
                  <a:pt x="119" y="61"/>
                </a:cubicBezTo>
                <a:cubicBezTo>
                  <a:pt x="106" y="61"/>
                  <a:pt x="95" y="38"/>
                  <a:pt x="95" y="25"/>
                </a:cubicBezTo>
                <a:close/>
                <a:moveTo>
                  <a:pt x="69" y="84"/>
                </a:moveTo>
                <a:cubicBezTo>
                  <a:pt x="83" y="84"/>
                  <a:pt x="94" y="96"/>
                  <a:pt x="94" y="110"/>
                </a:cubicBezTo>
                <a:cubicBezTo>
                  <a:pt x="94" y="116"/>
                  <a:pt x="93" y="122"/>
                  <a:pt x="90" y="128"/>
                </a:cubicBezTo>
                <a:cubicBezTo>
                  <a:pt x="100" y="130"/>
                  <a:pt x="113" y="138"/>
                  <a:pt x="119" y="163"/>
                </a:cubicBezTo>
                <a:cubicBezTo>
                  <a:pt x="126" y="139"/>
                  <a:pt x="138" y="130"/>
                  <a:pt x="148" y="128"/>
                </a:cubicBezTo>
                <a:cubicBezTo>
                  <a:pt x="145" y="122"/>
                  <a:pt x="144" y="116"/>
                  <a:pt x="144" y="110"/>
                </a:cubicBezTo>
                <a:cubicBezTo>
                  <a:pt x="144" y="96"/>
                  <a:pt x="155" y="84"/>
                  <a:pt x="170" y="84"/>
                </a:cubicBezTo>
                <a:cubicBezTo>
                  <a:pt x="171" y="84"/>
                  <a:pt x="172" y="84"/>
                  <a:pt x="172" y="85"/>
                </a:cubicBezTo>
                <a:cubicBezTo>
                  <a:pt x="164" y="67"/>
                  <a:pt x="153" y="59"/>
                  <a:pt x="139" y="59"/>
                </a:cubicBezTo>
                <a:cubicBezTo>
                  <a:pt x="139" y="59"/>
                  <a:pt x="126" y="89"/>
                  <a:pt x="119" y="117"/>
                </a:cubicBezTo>
                <a:cubicBezTo>
                  <a:pt x="113" y="89"/>
                  <a:pt x="99" y="59"/>
                  <a:pt x="99" y="59"/>
                </a:cubicBezTo>
                <a:cubicBezTo>
                  <a:pt x="86" y="59"/>
                  <a:pt x="75" y="67"/>
                  <a:pt x="66" y="85"/>
                </a:cubicBezTo>
                <a:cubicBezTo>
                  <a:pt x="67" y="84"/>
                  <a:pt x="68" y="84"/>
                  <a:pt x="69" y="84"/>
                </a:cubicBezTo>
                <a:close/>
                <a:moveTo>
                  <a:pt x="114" y="78"/>
                </a:moveTo>
                <a:cubicBezTo>
                  <a:pt x="116" y="84"/>
                  <a:pt x="118" y="96"/>
                  <a:pt x="119" y="111"/>
                </a:cubicBezTo>
                <a:cubicBezTo>
                  <a:pt x="121" y="96"/>
                  <a:pt x="123" y="84"/>
                  <a:pt x="125" y="78"/>
                </a:cubicBezTo>
                <a:cubicBezTo>
                  <a:pt x="128" y="71"/>
                  <a:pt x="124" y="68"/>
                  <a:pt x="119" y="68"/>
                </a:cubicBezTo>
                <a:cubicBezTo>
                  <a:pt x="115" y="68"/>
                  <a:pt x="111" y="71"/>
                  <a:pt x="114" y="78"/>
                </a:cubicBezTo>
                <a:close/>
                <a:moveTo>
                  <a:pt x="170" y="136"/>
                </a:moveTo>
                <a:cubicBezTo>
                  <a:pt x="179" y="136"/>
                  <a:pt x="187" y="120"/>
                  <a:pt x="187" y="110"/>
                </a:cubicBezTo>
                <a:cubicBezTo>
                  <a:pt x="187" y="101"/>
                  <a:pt x="179" y="93"/>
                  <a:pt x="170" y="93"/>
                </a:cubicBezTo>
                <a:cubicBezTo>
                  <a:pt x="160" y="93"/>
                  <a:pt x="152" y="101"/>
                  <a:pt x="152" y="110"/>
                </a:cubicBezTo>
                <a:cubicBezTo>
                  <a:pt x="152" y="120"/>
                  <a:pt x="160" y="136"/>
                  <a:pt x="170" y="136"/>
                </a:cubicBezTo>
                <a:close/>
                <a:moveTo>
                  <a:pt x="133" y="192"/>
                </a:moveTo>
                <a:cubicBezTo>
                  <a:pt x="132" y="189"/>
                  <a:pt x="131" y="187"/>
                  <a:pt x="131" y="184"/>
                </a:cubicBezTo>
                <a:cubicBezTo>
                  <a:pt x="131" y="174"/>
                  <a:pt x="140" y="165"/>
                  <a:pt x="150" y="165"/>
                </a:cubicBezTo>
                <a:cubicBezTo>
                  <a:pt x="160" y="165"/>
                  <a:pt x="169" y="174"/>
                  <a:pt x="169" y="184"/>
                </a:cubicBezTo>
                <a:cubicBezTo>
                  <a:pt x="169" y="187"/>
                  <a:pt x="168" y="189"/>
                  <a:pt x="167" y="192"/>
                </a:cubicBezTo>
                <a:cubicBezTo>
                  <a:pt x="172" y="194"/>
                  <a:pt x="177" y="199"/>
                  <a:pt x="181" y="207"/>
                </a:cubicBezTo>
                <a:cubicBezTo>
                  <a:pt x="185" y="199"/>
                  <a:pt x="190" y="194"/>
                  <a:pt x="194" y="192"/>
                </a:cubicBezTo>
                <a:cubicBezTo>
                  <a:pt x="193" y="189"/>
                  <a:pt x="193" y="187"/>
                  <a:pt x="193" y="184"/>
                </a:cubicBezTo>
                <a:cubicBezTo>
                  <a:pt x="193" y="174"/>
                  <a:pt x="201" y="165"/>
                  <a:pt x="212" y="165"/>
                </a:cubicBezTo>
                <a:cubicBezTo>
                  <a:pt x="212" y="165"/>
                  <a:pt x="212" y="165"/>
                  <a:pt x="213" y="165"/>
                </a:cubicBezTo>
                <a:cubicBezTo>
                  <a:pt x="207" y="144"/>
                  <a:pt x="197" y="135"/>
                  <a:pt x="185" y="135"/>
                </a:cubicBezTo>
                <a:cubicBezTo>
                  <a:pt x="185" y="135"/>
                  <a:pt x="175" y="141"/>
                  <a:pt x="170" y="161"/>
                </a:cubicBezTo>
                <a:cubicBezTo>
                  <a:pt x="165" y="141"/>
                  <a:pt x="156" y="135"/>
                  <a:pt x="156" y="135"/>
                </a:cubicBezTo>
                <a:cubicBezTo>
                  <a:pt x="140" y="135"/>
                  <a:pt x="128" y="149"/>
                  <a:pt x="124" y="184"/>
                </a:cubicBezTo>
                <a:cubicBezTo>
                  <a:pt x="123" y="190"/>
                  <a:pt x="124" y="195"/>
                  <a:pt x="125" y="199"/>
                </a:cubicBezTo>
                <a:cubicBezTo>
                  <a:pt x="127" y="195"/>
                  <a:pt x="130" y="193"/>
                  <a:pt x="133" y="192"/>
                </a:cubicBezTo>
                <a:close/>
                <a:moveTo>
                  <a:pt x="27" y="165"/>
                </a:moveTo>
                <a:cubicBezTo>
                  <a:pt x="37" y="165"/>
                  <a:pt x="46" y="174"/>
                  <a:pt x="46" y="184"/>
                </a:cubicBezTo>
                <a:cubicBezTo>
                  <a:pt x="46" y="187"/>
                  <a:pt x="45" y="189"/>
                  <a:pt x="44" y="192"/>
                </a:cubicBezTo>
                <a:cubicBezTo>
                  <a:pt x="49" y="194"/>
                  <a:pt x="54" y="199"/>
                  <a:pt x="58" y="207"/>
                </a:cubicBezTo>
                <a:cubicBezTo>
                  <a:pt x="62" y="199"/>
                  <a:pt x="66" y="194"/>
                  <a:pt x="71" y="192"/>
                </a:cubicBezTo>
                <a:cubicBezTo>
                  <a:pt x="70" y="189"/>
                  <a:pt x="70" y="187"/>
                  <a:pt x="70" y="184"/>
                </a:cubicBezTo>
                <a:cubicBezTo>
                  <a:pt x="70" y="174"/>
                  <a:pt x="78" y="165"/>
                  <a:pt x="88" y="165"/>
                </a:cubicBezTo>
                <a:cubicBezTo>
                  <a:pt x="99" y="165"/>
                  <a:pt x="107" y="174"/>
                  <a:pt x="107" y="184"/>
                </a:cubicBezTo>
                <a:cubicBezTo>
                  <a:pt x="107" y="187"/>
                  <a:pt x="107" y="189"/>
                  <a:pt x="106" y="192"/>
                </a:cubicBezTo>
                <a:cubicBezTo>
                  <a:pt x="108" y="193"/>
                  <a:pt x="111" y="195"/>
                  <a:pt x="114" y="198"/>
                </a:cubicBezTo>
                <a:cubicBezTo>
                  <a:pt x="115" y="194"/>
                  <a:pt x="115" y="189"/>
                  <a:pt x="115" y="183"/>
                </a:cubicBezTo>
                <a:cubicBezTo>
                  <a:pt x="111" y="149"/>
                  <a:pt x="98" y="135"/>
                  <a:pt x="83" y="135"/>
                </a:cubicBezTo>
                <a:cubicBezTo>
                  <a:pt x="83" y="135"/>
                  <a:pt x="74" y="141"/>
                  <a:pt x="69" y="161"/>
                </a:cubicBezTo>
                <a:cubicBezTo>
                  <a:pt x="64" y="141"/>
                  <a:pt x="54" y="135"/>
                  <a:pt x="54" y="135"/>
                </a:cubicBezTo>
                <a:cubicBezTo>
                  <a:pt x="42" y="135"/>
                  <a:pt x="32" y="144"/>
                  <a:pt x="26" y="165"/>
                </a:cubicBezTo>
                <a:cubicBezTo>
                  <a:pt x="27" y="165"/>
                  <a:pt x="27" y="165"/>
                  <a:pt x="27" y="165"/>
                </a:cubicBezTo>
                <a:close/>
                <a:moveTo>
                  <a:pt x="69" y="136"/>
                </a:moveTo>
                <a:cubicBezTo>
                  <a:pt x="78" y="136"/>
                  <a:pt x="86" y="120"/>
                  <a:pt x="86" y="110"/>
                </a:cubicBezTo>
                <a:cubicBezTo>
                  <a:pt x="86" y="101"/>
                  <a:pt x="78" y="93"/>
                  <a:pt x="69" y="93"/>
                </a:cubicBezTo>
                <a:cubicBezTo>
                  <a:pt x="59" y="93"/>
                  <a:pt x="51" y="101"/>
                  <a:pt x="51" y="110"/>
                </a:cubicBezTo>
                <a:cubicBezTo>
                  <a:pt x="51" y="120"/>
                  <a:pt x="59" y="136"/>
                  <a:pt x="69" y="136"/>
                </a:cubicBezTo>
                <a:close/>
                <a:moveTo>
                  <a:pt x="27" y="199"/>
                </a:moveTo>
                <a:cubicBezTo>
                  <a:pt x="33" y="199"/>
                  <a:pt x="37" y="190"/>
                  <a:pt x="37" y="184"/>
                </a:cubicBezTo>
                <a:cubicBezTo>
                  <a:pt x="37" y="178"/>
                  <a:pt x="33" y="174"/>
                  <a:pt x="27" y="174"/>
                </a:cubicBezTo>
                <a:cubicBezTo>
                  <a:pt x="21" y="174"/>
                  <a:pt x="17" y="178"/>
                  <a:pt x="17" y="184"/>
                </a:cubicBezTo>
                <a:cubicBezTo>
                  <a:pt x="17" y="190"/>
                  <a:pt x="21" y="199"/>
                  <a:pt x="27" y="199"/>
                </a:cubicBezTo>
                <a:close/>
                <a:moveTo>
                  <a:pt x="0" y="228"/>
                </a:moveTo>
                <a:cubicBezTo>
                  <a:pt x="2" y="207"/>
                  <a:pt x="10" y="199"/>
                  <a:pt x="19" y="199"/>
                </a:cubicBezTo>
                <a:cubicBezTo>
                  <a:pt x="19" y="199"/>
                  <a:pt x="24" y="202"/>
                  <a:pt x="27" y="214"/>
                </a:cubicBezTo>
                <a:cubicBezTo>
                  <a:pt x="30" y="202"/>
                  <a:pt x="36" y="199"/>
                  <a:pt x="36" y="199"/>
                </a:cubicBezTo>
                <a:cubicBezTo>
                  <a:pt x="44" y="199"/>
                  <a:pt x="52" y="207"/>
                  <a:pt x="54" y="227"/>
                </a:cubicBezTo>
                <a:cubicBezTo>
                  <a:pt x="53" y="227"/>
                  <a:pt x="40" y="231"/>
                  <a:pt x="27" y="231"/>
                </a:cubicBezTo>
                <a:cubicBezTo>
                  <a:pt x="14" y="231"/>
                  <a:pt x="2" y="228"/>
                  <a:pt x="0" y="228"/>
                </a:cubicBezTo>
                <a:close/>
                <a:moveTo>
                  <a:pt x="88" y="199"/>
                </a:moveTo>
                <a:cubicBezTo>
                  <a:pt x="94" y="199"/>
                  <a:pt x="99" y="190"/>
                  <a:pt x="99" y="184"/>
                </a:cubicBezTo>
                <a:cubicBezTo>
                  <a:pt x="99" y="178"/>
                  <a:pt x="94" y="174"/>
                  <a:pt x="88" y="174"/>
                </a:cubicBezTo>
                <a:cubicBezTo>
                  <a:pt x="83" y="174"/>
                  <a:pt x="78" y="178"/>
                  <a:pt x="78" y="184"/>
                </a:cubicBezTo>
                <a:cubicBezTo>
                  <a:pt x="78" y="190"/>
                  <a:pt x="83" y="199"/>
                  <a:pt x="88" y="199"/>
                </a:cubicBezTo>
                <a:close/>
                <a:moveTo>
                  <a:pt x="62" y="228"/>
                </a:moveTo>
                <a:cubicBezTo>
                  <a:pt x="64" y="207"/>
                  <a:pt x="71" y="199"/>
                  <a:pt x="80" y="199"/>
                </a:cubicBezTo>
                <a:cubicBezTo>
                  <a:pt x="80" y="199"/>
                  <a:pt x="86" y="202"/>
                  <a:pt x="89" y="214"/>
                </a:cubicBezTo>
                <a:cubicBezTo>
                  <a:pt x="92" y="202"/>
                  <a:pt x="97" y="199"/>
                  <a:pt x="97" y="199"/>
                </a:cubicBezTo>
                <a:cubicBezTo>
                  <a:pt x="106" y="199"/>
                  <a:pt x="113" y="207"/>
                  <a:pt x="116" y="227"/>
                </a:cubicBezTo>
                <a:cubicBezTo>
                  <a:pt x="114" y="227"/>
                  <a:pt x="102" y="231"/>
                  <a:pt x="89" y="231"/>
                </a:cubicBezTo>
                <a:cubicBezTo>
                  <a:pt x="75" y="231"/>
                  <a:pt x="63" y="228"/>
                  <a:pt x="62" y="228"/>
                </a:cubicBezTo>
                <a:close/>
                <a:moveTo>
                  <a:pt x="150" y="199"/>
                </a:moveTo>
                <a:cubicBezTo>
                  <a:pt x="156" y="199"/>
                  <a:pt x="160" y="190"/>
                  <a:pt x="160" y="184"/>
                </a:cubicBezTo>
                <a:cubicBezTo>
                  <a:pt x="160" y="178"/>
                  <a:pt x="156" y="174"/>
                  <a:pt x="150" y="174"/>
                </a:cubicBezTo>
                <a:cubicBezTo>
                  <a:pt x="144" y="174"/>
                  <a:pt x="140" y="178"/>
                  <a:pt x="140" y="184"/>
                </a:cubicBezTo>
                <a:cubicBezTo>
                  <a:pt x="140" y="190"/>
                  <a:pt x="144" y="199"/>
                  <a:pt x="150" y="199"/>
                </a:cubicBezTo>
                <a:close/>
                <a:moveTo>
                  <a:pt x="123" y="228"/>
                </a:moveTo>
                <a:cubicBezTo>
                  <a:pt x="125" y="207"/>
                  <a:pt x="133" y="199"/>
                  <a:pt x="142" y="199"/>
                </a:cubicBezTo>
                <a:cubicBezTo>
                  <a:pt x="142" y="199"/>
                  <a:pt x="147" y="202"/>
                  <a:pt x="150" y="214"/>
                </a:cubicBezTo>
                <a:cubicBezTo>
                  <a:pt x="153" y="202"/>
                  <a:pt x="159" y="199"/>
                  <a:pt x="159" y="199"/>
                </a:cubicBezTo>
                <a:cubicBezTo>
                  <a:pt x="168" y="199"/>
                  <a:pt x="175" y="207"/>
                  <a:pt x="177" y="227"/>
                </a:cubicBezTo>
                <a:cubicBezTo>
                  <a:pt x="176" y="227"/>
                  <a:pt x="164" y="231"/>
                  <a:pt x="150" y="231"/>
                </a:cubicBezTo>
                <a:cubicBezTo>
                  <a:pt x="137" y="231"/>
                  <a:pt x="125" y="228"/>
                  <a:pt x="123" y="228"/>
                </a:cubicBezTo>
                <a:close/>
                <a:moveTo>
                  <a:pt x="212" y="199"/>
                </a:moveTo>
                <a:cubicBezTo>
                  <a:pt x="217" y="199"/>
                  <a:pt x="222" y="190"/>
                  <a:pt x="222" y="184"/>
                </a:cubicBezTo>
                <a:cubicBezTo>
                  <a:pt x="222" y="178"/>
                  <a:pt x="217" y="174"/>
                  <a:pt x="212" y="174"/>
                </a:cubicBezTo>
                <a:cubicBezTo>
                  <a:pt x="206" y="174"/>
                  <a:pt x="201" y="178"/>
                  <a:pt x="201" y="184"/>
                </a:cubicBezTo>
                <a:cubicBezTo>
                  <a:pt x="201" y="190"/>
                  <a:pt x="206" y="199"/>
                  <a:pt x="212" y="199"/>
                </a:cubicBezTo>
                <a:close/>
                <a:moveTo>
                  <a:pt x="185" y="228"/>
                </a:moveTo>
                <a:cubicBezTo>
                  <a:pt x="187" y="207"/>
                  <a:pt x="194" y="199"/>
                  <a:pt x="203" y="199"/>
                </a:cubicBezTo>
                <a:cubicBezTo>
                  <a:pt x="203" y="199"/>
                  <a:pt x="209" y="202"/>
                  <a:pt x="212" y="214"/>
                </a:cubicBezTo>
                <a:cubicBezTo>
                  <a:pt x="215" y="202"/>
                  <a:pt x="220" y="199"/>
                  <a:pt x="220" y="199"/>
                </a:cubicBezTo>
                <a:cubicBezTo>
                  <a:pt x="229" y="199"/>
                  <a:pt x="236" y="207"/>
                  <a:pt x="239" y="227"/>
                </a:cubicBezTo>
                <a:cubicBezTo>
                  <a:pt x="237" y="227"/>
                  <a:pt x="225" y="231"/>
                  <a:pt x="212" y="231"/>
                </a:cubicBezTo>
                <a:cubicBezTo>
                  <a:pt x="199" y="231"/>
                  <a:pt x="187" y="228"/>
                  <a:pt x="185" y="228"/>
                </a:cubicBezTo>
                <a:close/>
              </a:path>
            </a:pathLst>
          </a:custGeom>
          <a:solidFill>
            <a:srgbClr val="00457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27042" y="1446217"/>
            <a:ext cx="458449" cy="452838"/>
            <a:chOff x="-3984839" y="2307869"/>
            <a:chExt cx="506413" cy="500215"/>
          </a:xfrm>
          <a:solidFill>
            <a:srgbClr val="00457E"/>
          </a:solidFill>
        </p:grpSpPr>
        <p:grpSp>
          <p:nvGrpSpPr>
            <p:cNvPr id="81" name="Group 80"/>
            <p:cNvGrpSpPr/>
            <p:nvPr/>
          </p:nvGrpSpPr>
          <p:grpSpPr>
            <a:xfrm>
              <a:off x="-3984839" y="2515983"/>
              <a:ext cx="506413" cy="292101"/>
              <a:chOff x="4676776" y="4564063"/>
              <a:chExt cx="506413" cy="292101"/>
            </a:xfrm>
            <a:grpFill/>
          </p:grpSpPr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5060951" y="4645026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4676776" y="4665663"/>
                <a:ext cx="250825" cy="90488"/>
              </a:xfrm>
              <a:custGeom>
                <a:avLst/>
                <a:gdLst>
                  <a:gd name="T0" fmla="*/ 158 w 158"/>
                  <a:gd name="T1" fmla="*/ 39 h 57"/>
                  <a:gd name="T2" fmla="*/ 158 w 158"/>
                  <a:gd name="T3" fmla="*/ 25 h 57"/>
                  <a:gd name="T4" fmla="*/ 83 w 158"/>
                  <a:gd name="T5" fmla="*/ 43 h 57"/>
                  <a:gd name="T6" fmla="*/ 80 w 158"/>
                  <a:gd name="T7" fmla="*/ 44 h 57"/>
                  <a:gd name="T8" fmla="*/ 78 w 158"/>
                  <a:gd name="T9" fmla="*/ 42 h 57"/>
                  <a:gd name="T10" fmla="*/ 0 w 158"/>
                  <a:gd name="T11" fmla="*/ 0 h 57"/>
                  <a:gd name="T12" fmla="*/ 0 w 158"/>
                  <a:gd name="T13" fmla="*/ 1 h 57"/>
                  <a:gd name="T14" fmla="*/ 0 w 158"/>
                  <a:gd name="T15" fmla="*/ 13 h 57"/>
                  <a:gd name="T16" fmla="*/ 81 w 158"/>
                  <a:gd name="T17" fmla="*/ 57 h 57"/>
                  <a:gd name="T18" fmla="*/ 158 w 158"/>
                  <a:gd name="T19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158" y="39"/>
                    </a:moveTo>
                    <a:lnTo>
                      <a:pt x="158" y="25"/>
                    </a:lnTo>
                    <a:lnTo>
                      <a:pt x="83" y="43"/>
                    </a:lnTo>
                    <a:lnTo>
                      <a:pt x="80" y="44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81" y="57"/>
                    </a:lnTo>
                    <a:lnTo>
                      <a:pt x="15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5060951" y="4676776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4" name="Freeform 135"/>
              <p:cNvSpPr>
                <a:spLocks/>
              </p:cNvSpPr>
              <p:nvPr/>
            </p:nvSpPr>
            <p:spPr bwMode="auto">
              <a:xfrm>
                <a:off x="4676776" y="4697413"/>
                <a:ext cx="250825" cy="90488"/>
              </a:xfrm>
              <a:custGeom>
                <a:avLst/>
                <a:gdLst>
                  <a:gd name="T0" fmla="*/ 158 w 158"/>
                  <a:gd name="T1" fmla="*/ 39 h 57"/>
                  <a:gd name="T2" fmla="*/ 158 w 158"/>
                  <a:gd name="T3" fmla="*/ 25 h 57"/>
                  <a:gd name="T4" fmla="*/ 83 w 158"/>
                  <a:gd name="T5" fmla="*/ 43 h 57"/>
                  <a:gd name="T6" fmla="*/ 80 w 158"/>
                  <a:gd name="T7" fmla="*/ 44 h 57"/>
                  <a:gd name="T8" fmla="*/ 78 w 158"/>
                  <a:gd name="T9" fmla="*/ 42 h 57"/>
                  <a:gd name="T10" fmla="*/ 0 w 158"/>
                  <a:gd name="T11" fmla="*/ 0 h 57"/>
                  <a:gd name="T12" fmla="*/ 0 w 158"/>
                  <a:gd name="T13" fmla="*/ 1 h 57"/>
                  <a:gd name="T14" fmla="*/ 0 w 158"/>
                  <a:gd name="T15" fmla="*/ 14 h 57"/>
                  <a:gd name="T16" fmla="*/ 81 w 158"/>
                  <a:gd name="T17" fmla="*/ 57 h 57"/>
                  <a:gd name="T18" fmla="*/ 158 w 158"/>
                  <a:gd name="T19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158" y="39"/>
                    </a:moveTo>
                    <a:lnTo>
                      <a:pt x="158" y="25"/>
                    </a:lnTo>
                    <a:lnTo>
                      <a:pt x="83" y="43"/>
                    </a:lnTo>
                    <a:lnTo>
                      <a:pt x="80" y="44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4"/>
                    </a:lnTo>
                    <a:lnTo>
                      <a:pt x="81" y="57"/>
                    </a:lnTo>
                    <a:lnTo>
                      <a:pt x="158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6" name="Freeform 136"/>
              <p:cNvSpPr>
                <a:spLocks/>
              </p:cNvSpPr>
              <p:nvPr/>
            </p:nvSpPr>
            <p:spPr bwMode="auto">
              <a:xfrm>
                <a:off x="5060951" y="4710113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7" name="Freeform 137"/>
              <p:cNvSpPr>
                <a:spLocks/>
              </p:cNvSpPr>
              <p:nvPr/>
            </p:nvSpPr>
            <p:spPr bwMode="auto">
              <a:xfrm>
                <a:off x="4676776" y="4732338"/>
                <a:ext cx="250825" cy="90488"/>
              </a:xfrm>
              <a:custGeom>
                <a:avLst/>
                <a:gdLst>
                  <a:gd name="T0" fmla="*/ 158 w 158"/>
                  <a:gd name="T1" fmla="*/ 38 h 57"/>
                  <a:gd name="T2" fmla="*/ 158 w 158"/>
                  <a:gd name="T3" fmla="*/ 24 h 57"/>
                  <a:gd name="T4" fmla="*/ 83 w 158"/>
                  <a:gd name="T5" fmla="*/ 42 h 57"/>
                  <a:gd name="T6" fmla="*/ 80 w 158"/>
                  <a:gd name="T7" fmla="*/ 43 h 57"/>
                  <a:gd name="T8" fmla="*/ 78 w 158"/>
                  <a:gd name="T9" fmla="*/ 42 h 57"/>
                  <a:gd name="T10" fmla="*/ 0 w 158"/>
                  <a:gd name="T11" fmla="*/ 0 h 57"/>
                  <a:gd name="T12" fmla="*/ 0 w 158"/>
                  <a:gd name="T13" fmla="*/ 0 h 57"/>
                  <a:gd name="T14" fmla="*/ 0 w 158"/>
                  <a:gd name="T15" fmla="*/ 13 h 57"/>
                  <a:gd name="T16" fmla="*/ 81 w 158"/>
                  <a:gd name="T17" fmla="*/ 57 h 57"/>
                  <a:gd name="T18" fmla="*/ 158 w 158"/>
                  <a:gd name="T19" fmla="*/ 3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158" y="38"/>
                    </a:moveTo>
                    <a:lnTo>
                      <a:pt x="158" y="24"/>
                    </a:lnTo>
                    <a:lnTo>
                      <a:pt x="83" y="42"/>
                    </a:lnTo>
                    <a:lnTo>
                      <a:pt x="80" y="43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81" y="57"/>
                    </a:lnTo>
                    <a:lnTo>
                      <a:pt x="158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8" name="Freeform 138"/>
              <p:cNvSpPr>
                <a:spLocks/>
              </p:cNvSpPr>
              <p:nvPr/>
            </p:nvSpPr>
            <p:spPr bwMode="auto">
              <a:xfrm>
                <a:off x="5060951" y="4745038"/>
                <a:ext cx="122238" cy="50800"/>
              </a:xfrm>
              <a:custGeom>
                <a:avLst/>
                <a:gdLst>
                  <a:gd name="T0" fmla="*/ 0 w 77"/>
                  <a:gd name="T1" fmla="*/ 32 h 32"/>
                  <a:gd name="T2" fmla="*/ 77 w 77"/>
                  <a:gd name="T3" fmla="*/ 14 h 32"/>
                  <a:gd name="T4" fmla="*/ 77 w 77"/>
                  <a:gd name="T5" fmla="*/ 5 h 32"/>
                  <a:gd name="T6" fmla="*/ 77 w 77"/>
                  <a:gd name="T7" fmla="*/ 0 h 32"/>
                  <a:gd name="T8" fmla="*/ 0 w 77"/>
                  <a:gd name="T9" fmla="*/ 18 h 32"/>
                  <a:gd name="T10" fmla="*/ 0 w 77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32">
                    <a:moveTo>
                      <a:pt x="0" y="32"/>
                    </a:moveTo>
                    <a:lnTo>
                      <a:pt x="77" y="14"/>
                    </a:lnTo>
                    <a:lnTo>
                      <a:pt x="77" y="5"/>
                    </a:lnTo>
                    <a:lnTo>
                      <a:pt x="77" y="0"/>
                    </a:lnTo>
                    <a:lnTo>
                      <a:pt x="0" y="18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09" name="Freeform 139"/>
              <p:cNvSpPr>
                <a:spLocks/>
              </p:cNvSpPr>
              <p:nvPr/>
            </p:nvSpPr>
            <p:spPr bwMode="auto">
              <a:xfrm>
                <a:off x="4676776" y="4765676"/>
                <a:ext cx="250825" cy="90488"/>
              </a:xfrm>
              <a:custGeom>
                <a:avLst/>
                <a:gdLst>
                  <a:gd name="T0" fmla="*/ 83 w 158"/>
                  <a:gd name="T1" fmla="*/ 43 h 57"/>
                  <a:gd name="T2" fmla="*/ 80 w 158"/>
                  <a:gd name="T3" fmla="*/ 43 h 57"/>
                  <a:gd name="T4" fmla="*/ 78 w 158"/>
                  <a:gd name="T5" fmla="*/ 42 h 57"/>
                  <a:gd name="T6" fmla="*/ 0 w 158"/>
                  <a:gd name="T7" fmla="*/ 0 h 57"/>
                  <a:gd name="T8" fmla="*/ 0 w 158"/>
                  <a:gd name="T9" fmla="*/ 1 h 57"/>
                  <a:gd name="T10" fmla="*/ 0 w 158"/>
                  <a:gd name="T11" fmla="*/ 13 h 57"/>
                  <a:gd name="T12" fmla="*/ 81 w 158"/>
                  <a:gd name="T13" fmla="*/ 57 h 57"/>
                  <a:gd name="T14" fmla="*/ 158 w 158"/>
                  <a:gd name="T15" fmla="*/ 39 h 57"/>
                  <a:gd name="T16" fmla="*/ 158 w 158"/>
                  <a:gd name="T17" fmla="*/ 25 h 57"/>
                  <a:gd name="T18" fmla="*/ 83 w 158"/>
                  <a:gd name="T19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57">
                    <a:moveTo>
                      <a:pt x="83" y="43"/>
                    </a:moveTo>
                    <a:lnTo>
                      <a:pt x="80" y="43"/>
                    </a:lnTo>
                    <a:lnTo>
                      <a:pt x="78" y="4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3"/>
                    </a:lnTo>
                    <a:lnTo>
                      <a:pt x="81" y="57"/>
                    </a:lnTo>
                    <a:lnTo>
                      <a:pt x="158" y="39"/>
                    </a:lnTo>
                    <a:lnTo>
                      <a:pt x="158" y="25"/>
                    </a:lnTo>
                    <a:lnTo>
                      <a:pt x="83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14" name="Freeform 140"/>
              <p:cNvSpPr>
                <a:spLocks/>
              </p:cNvSpPr>
              <p:nvPr/>
            </p:nvSpPr>
            <p:spPr bwMode="auto">
              <a:xfrm>
                <a:off x="4935538" y="4564063"/>
                <a:ext cx="247650" cy="98425"/>
              </a:xfrm>
              <a:custGeom>
                <a:avLst/>
                <a:gdLst>
                  <a:gd name="T0" fmla="*/ 433 w 860"/>
                  <a:gd name="T1" fmla="*/ 331 h 344"/>
                  <a:gd name="T2" fmla="*/ 433 w 860"/>
                  <a:gd name="T3" fmla="*/ 344 h 344"/>
                  <a:gd name="T4" fmla="*/ 860 w 860"/>
                  <a:gd name="T5" fmla="*/ 243 h 344"/>
                  <a:gd name="T6" fmla="*/ 410 w 860"/>
                  <a:gd name="T7" fmla="*/ 0 h 344"/>
                  <a:gd name="T8" fmla="*/ 0 w 860"/>
                  <a:gd name="T9" fmla="*/ 97 h 344"/>
                  <a:gd name="T10" fmla="*/ 55 w 860"/>
                  <a:gd name="T11" fmla="*/ 127 h 344"/>
                  <a:gd name="T12" fmla="*/ 299 w 860"/>
                  <a:gd name="T13" fmla="*/ 69 h 344"/>
                  <a:gd name="T14" fmla="*/ 302 w 860"/>
                  <a:gd name="T15" fmla="*/ 71 h 344"/>
                  <a:gd name="T16" fmla="*/ 384 w 860"/>
                  <a:gd name="T17" fmla="*/ 87 h 344"/>
                  <a:gd name="T18" fmla="*/ 439 w 860"/>
                  <a:gd name="T19" fmla="*/ 81 h 344"/>
                  <a:gd name="T20" fmla="*/ 440 w 860"/>
                  <a:gd name="T21" fmla="*/ 81 h 344"/>
                  <a:gd name="T22" fmla="*/ 667 w 860"/>
                  <a:gd name="T23" fmla="*/ 203 h 344"/>
                  <a:gd name="T24" fmla="*/ 666 w 860"/>
                  <a:gd name="T25" fmla="*/ 203 h 344"/>
                  <a:gd name="T26" fmla="*/ 638 w 860"/>
                  <a:gd name="T27" fmla="*/ 252 h 344"/>
                  <a:gd name="T28" fmla="*/ 638 w 860"/>
                  <a:gd name="T29" fmla="*/ 253 h 344"/>
                  <a:gd name="T30" fmla="*/ 396 w 860"/>
                  <a:gd name="T31" fmla="*/ 310 h 344"/>
                  <a:gd name="T32" fmla="*/ 433 w 860"/>
                  <a:gd name="T33" fmla="*/ 331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0" h="344">
                    <a:moveTo>
                      <a:pt x="433" y="331"/>
                    </a:moveTo>
                    <a:cubicBezTo>
                      <a:pt x="433" y="344"/>
                      <a:pt x="433" y="344"/>
                      <a:pt x="433" y="344"/>
                    </a:cubicBezTo>
                    <a:cubicBezTo>
                      <a:pt x="860" y="243"/>
                      <a:pt x="860" y="243"/>
                      <a:pt x="860" y="243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55" y="127"/>
                      <a:pt x="55" y="127"/>
                      <a:pt x="55" y="127"/>
                    </a:cubicBezTo>
                    <a:cubicBezTo>
                      <a:pt x="299" y="69"/>
                      <a:pt x="299" y="69"/>
                      <a:pt x="299" y="69"/>
                    </a:cubicBezTo>
                    <a:cubicBezTo>
                      <a:pt x="300" y="70"/>
                      <a:pt x="301" y="70"/>
                      <a:pt x="302" y="71"/>
                    </a:cubicBezTo>
                    <a:cubicBezTo>
                      <a:pt x="321" y="81"/>
                      <a:pt x="352" y="87"/>
                      <a:pt x="384" y="87"/>
                    </a:cubicBezTo>
                    <a:cubicBezTo>
                      <a:pt x="403" y="87"/>
                      <a:pt x="422" y="85"/>
                      <a:pt x="439" y="81"/>
                    </a:cubicBezTo>
                    <a:cubicBezTo>
                      <a:pt x="440" y="81"/>
                      <a:pt x="440" y="81"/>
                      <a:pt x="440" y="81"/>
                    </a:cubicBezTo>
                    <a:cubicBezTo>
                      <a:pt x="667" y="203"/>
                      <a:pt x="667" y="203"/>
                      <a:pt x="667" y="203"/>
                    </a:cubicBezTo>
                    <a:cubicBezTo>
                      <a:pt x="666" y="203"/>
                      <a:pt x="666" y="203"/>
                      <a:pt x="666" y="203"/>
                    </a:cubicBezTo>
                    <a:cubicBezTo>
                      <a:pt x="620" y="214"/>
                      <a:pt x="608" y="236"/>
                      <a:pt x="638" y="252"/>
                    </a:cubicBezTo>
                    <a:cubicBezTo>
                      <a:pt x="638" y="252"/>
                      <a:pt x="638" y="252"/>
                      <a:pt x="638" y="253"/>
                    </a:cubicBezTo>
                    <a:cubicBezTo>
                      <a:pt x="396" y="310"/>
                      <a:pt x="396" y="310"/>
                      <a:pt x="396" y="310"/>
                    </a:cubicBezTo>
                    <a:lnTo>
                      <a:pt x="433" y="3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16" name="Freeform 141"/>
              <p:cNvSpPr>
                <a:spLocks/>
              </p:cNvSpPr>
              <p:nvPr/>
            </p:nvSpPr>
            <p:spPr bwMode="auto">
              <a:xfrm>
                <a:off x="4676776" y="4624388"/>
                <a:ext cx="246063" cy="98425"/>
              </a:xfrm>
              <a:custGeom>
                <a:avLst/>
                <a:gdLst>
                  <a:gd name="T0" fmla="*/ 859 w 859"/>
                  <a:gd name="T1" fmla="*/ 243 h 340"/>
                  <a:gd name="T2" fmla="*/ 805 w 859"/>
                  <a:gd name="T3" fmla="*/ 213 h 340"/>
                  <a:gd name="T4" fmla="*/ 565 w 859"/>
                  <a:gd name="T5" fmla="*/ 270 h 340"/>
                  <a:gd name="T6" fmla="*/ 565 w 859"/>
                  <a:gd name="T7" fmla="*/ 270 h 340"/>
                  <a:gd name="T8" fmla="*/ 482 w 859"/>
                  <a:gd name="T9" fmla="*/ 254 h 340"/>
                  <a:gd name="T10" fmla="*/ 427 w 859"/>
                  <a:gd name="T11" fmla="*/ 260 h 340"/>
                  <a:gd name="T12" fmla="*/ 423 w 859"/>
                  <a:gd name="T13" fmla="*/ 261 h 340"/>
                  <a:gd name="T14" fmla="*/ 196 w 859"/>
                  <a:gd name="T15" fmla="*/ 139 h 340"/>
                  <a:gd name="T16" fmla="*/ 201 w 859"/>
                  <a:gd name="T17" fmla="*/ 138 h 340"/>
                  <a:gd name="T18" fmla="*/ 229 w 859"/>
                  <a:gd name="T19" fmla="*/ 88 h 340"/>
                  <a:gd name="T20" fmla="*/ 225 w 859"/>
                  <a:gd name="T21" fmla="*/ 87 h 340"/>
                  <a:gd name="T22" fmla="*/ 464 w 859"/>
                  <a:gd name="T23" fmla="*/ 30 h 340"/>
                  <a:gd name="T24" fmla="*/ 410 w 859"/>
                  <a:gd name="T25" fmla="*/ 0 h 340"/>
                  <a:gd name="T26" fmla="*/ 0 w 859"/>
                  <a:gd name="T27" fmla="*/ 97 h 340"/>
                  <a:gd name="T28" fmla="*/ 450 w 859"/>
                  <a:gd name="T29" fmla="*/ 340 h 340"/>
                  <a:gd name="T30" fmla="*/ 859 w 859"/>
                  <a:gd name="T31" fmla="*/ 24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9" h="340">
                    <a:moveTo>
                      <a:pt x="859" y="243"/>
                    </a:moveTo>
                    <a:cubicBezTo>
                      <a:pt x="805" y="213"/>
                      <a:pt x="805" y="213"/>
                      <a:pt x="805" y="213"/>
                    </a:cubicBezTo>
                    <a:cubicBezTo>
                      <a:pt x="565" y="270"/>
                      <a:pt x="565" y="270"/>
                      <a:pt x="565" y="270"/>
                    </a:cubicBezTo>
                    <a:cubicBezTo>
                      <a:pt x="565" y="270"/>
                      <a:pt x="565" y="270"/>
                      <a:pt x="565" y="270"/>
                    </a:cubicBezTo>
                    <a:cubicBezTo>
                      <a:pt x="546" y="259"/>
                      <a:pt x="514" y="254"/>
                      <a:pt x="482" y="254"/>
                    </a:cubicBezTo>
                    <a:cubicBezTo>
                      <a:pt x="463" y="254"/>
                      <a:pt x="444" y="256"/>
                      <a:pt x="427" y="260"/>
                    </a:cubicBezTo>
                    <a:cubicBezTo>
                      <a:pt x="426" y="260"/>
                      <a:pt x="424" y="261"/>
                      <a:pt x="423" y="261"/>
                    </a:cubicBezTo>
                    <a:cubicBezTo>
                      <a:pt x="196" y="139"/>
                      <a:pt x="196" y="139"/>
                      <a:pt x="196" y="139"/>
                    </a:cubicBezTo>
                    <a:cubicBezTo>
                      <a:pt x="198" y="138"/>
                      <a:pt x="199" y="138"/>
                      <a:pt x="201" y="138"/>
                    </a:cubicBezTo>
                    <a:cubicBezTo>
                      <a:pt x="247" y="127"/>
                      <a:pt x="259" y="105"/>
                      <a:pt x="229" y="88"/>
                    </a:cubicBezTo>
                    <a:cubicBezTo>
                      <a:pt x="228" y="88"/>
                      <a:pt x="226" y="87"/>
                      <a:pt x="225" y="87"/>
                    </a:cubicBezTo>
                    <a:cubicBezTo>
                      <a:pt x="464" y="30"/>
                      <a:pt x="464" y="30"/>
                      <a:pt x="464" y="30"/>
                    </a:cubicBezTo>
                    <a:cubicBezTo>
                      <a:pt x="410" y="0"/>
                      <a:pt x="410" y="0"/>
                      <a:pt x="410" y="0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450" y="340"/>
                      <a:pt x="450" y="340"/>
                      <a:pt x="450" y="340"/>
                    </a:cubicBezTo>
                    <a:lnTo>
                      <a:pt x="859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17" name="Freeform 142"/>
              <p:cNvSpPr>
                <a:spLocks/>
              </p:cNvSpPr>
              <p:nvPr/>
            </p:nvSpPr>
            <p:spPr bwMode="auto">
              <a:xfrm>
                <a:off x="4816476" y="4597401"/>
                <a:ext cx="230188" cy="223838"/>
              </a:xfrm>
              <a:custGeom>
                <a:avLst/>
                <a:gdLst>
                  <a:gd name="T0" fmla="*/ 0 w 145"/>
                  <a:gd name="T1" fmla="*/ 16 h 141"/>
                  <a:gd name="T2" fmla="*/ 78 w 145"/>
                  <a:gd name="T3" fmla="*/ 58 h 141"/>
                  <a:gd name="T4" fmla="*/ 78 w 145"/>
                  <a:gd name="T5" fmla="*/ 141 h 141"/>
                  <a:gd name="T6" fmla="*/ 145 w 145"/>
                  <a:gd name="T7" fmla="*/ 125 h 141"/>
                  <a:gd name="T8" fmla="*/ 145 w 145"/>
                  <a:gd name="T9" fmla="*/ 43 h 141"/>
                  <a:gd name="T10" fmla="*/ 66 w 145"/>
                  <a:gd name="T11" fmla="*/ 0 h 141"/>
                  <a:gd name="T12" fmla="*/ 0 w 145"/>
                  <a:gd name="T13" fmla="*/ 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" h="141">
                    <a:moveTo>
                      <a:pt x="0" y="16"/>
                    </a:moveTo>
                    <a:lnTo>
                      <a:pt x="78" y="58"/>
                    </a:lnTo>
                    <a:lnTo>
                      <a:pt x="78" y="141"/>
                    </a:lnTo>
                    <a:lnTo>
                      <a:pt x="145" y="125"/>
                    </a:lnTo>
                    <a:lnTo>
                      <a:pt x="145" y="43"/>
                    </a:lnTo>
                    <a:lnTo>
                      <a:pt x="66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-3931341" y="2307869"/>
              <a:ext cx="292100" cy="279400"/>
              <a:chOff x="-3931341" y="2307869"/>
              <a:chExt cx="292100" cy="279400"/>
            </a:xfrm>
            <a:grpFill/>
          </p:grpSpPr>
          <p:sp>
            <p:nvSpPr>
              <p:cNvPr id="83" name="Freeform 1236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-3815803" y="2502305"/>
                <a:ext cx="61024" cy="31044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0" y="16"/>
                  </a:cxn>
                  <a:cxn ang="0">
                    <a:pos x="32" y="15"/>
                  </a:cxn>
                  <a:cxn ang="0">
                    <a:pos x="32" y="2"/>
                  </a:cxn>
                  <a:cxn ang="0">
                    <a:pos x="20" y="3"/>
                  </a:cxn>
                </a:cxnLst>
                <a:rect l="0" t="0" r="r" b="b"/>
                <a:pathLst>
                  <a:path w="32" h="16">
                    <a:moveTo>
                      <a:pt x="20" y="3"/>
                    </a:moveTo>
                    <a:cubicBezTo>
                      <a:pt x="13" y="3"/>
                      <a:pt x="7" y="2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3"/>
                      <a:pt x="0" y="7"/>
                      <a:pt x="0" y="12"/>
                    </a:cubicBezTo>
                    <a:cubicBezTo>
                      <a:pt x="5" y="14"/>
                      <a:pt x="12" y="16"/>
                      <a:pt x="20" y="16"/>
                    </a:cubicBezTo>
                    <a:cubicBezTo>
                      <a:pt x="24" y="16"/>
                      <a:pt x="29" y="15"/>
                      <a:pt x="32" y="15"/>
                    </a:cubicBezTo>
                    <a:cubicBezTo>
                      <a:pt x="32" y="12"/>
                      <a:pt x="32" y="8"/>
                      <a:pt x="32" y="2"/>
                    </a:cubicBezTo>
                    <a:cubicBezTo>
                      <a:pt x="28" y="3"/>
                      <a:pt x="24" y="3"/>
                      <a:pt x="2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84" name="Freeform 1237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-3829635" y="2307869"/>
                <a:ext cx="104147" cy="42482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19"/>
                  </a:cxn>
                  <a:cxn ang="0">
                    <a:pos x="53" y="14"/>
                  </a:cxn>
                  <a:cxn ang="0">
                    <a:pos x="54" y="11"/>
                  </a:cxn>
                  <a:cxn ang="0">
                    <a:pos x="53" y="7"/>
                  </a:cxn>
                  <a:cxn ang="0">
                    <a:pos x="47" y="4"/>
                  </a:cxn>
                  <a:cxn ang="0">
                    <a:pos x="27" y="0"/>
                  </a:cxn>
                  <a:cxn ang="0">
                    <a:pos x="11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</a:cxnLst>
                <a:rect l="0" t="0" r="r" b="b"/>
                <a:pathLst>
                  <a:path w="54" h="22">
                    <a:moveTo>
                      <a:pt x="7" y="18"/>
                    </a:moveTo>
                    <a:cubicBezTo>
                      <a:pt x="12" y="20"/>
                      <a:pt x="19" y="22"/>
                      <a:pt x="27" y="22"/>
                    </a:cubicBezTo>
                    <a:cubicBezTo>
                      <a:pt x="33" y="22"/>
                      <a:pt x="38" y="21"/>
                      <a:pt x="43" y="19"/>
                    </a:cubicBezTo>
                    <a:cubicBezTo>
                      <a:pt x="47" y="18"/>
                      <a:pt x="51" y="16"/>
                      <a:pt x="53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10"/>
                      <a:pt x="54" y="9"/>
                      <a:pt x="53" y="7"/>
                    </a:cubicBezTo>
                    <a:cubicBezTo>
                      <a:pt x="51" y="6"/>
                      <a:pt x="50" y="5"/>
                      <a:pt x="47" y="4"/>
                    </a:cubicBezTo>
                    <a:cubicBezTo>
                      <a:pt x="42" y="1"/>
                      <a:pt x="35" y="0"/>
                      <a:pt x="27" y="0"/>
                    </a:cubicBezTo>
                    <a:cubicBezTo>
                      <a:pt x="21" y="0"/>
                      <a:pt x="15" y="1"/>
                      <a:pt x="11" y="2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2" y="16"/>
                      <a:pt x="4" y="17"/>
                      <a:pt x="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85" name="Freeform 123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-3829635" y="2346266"/>
                <a:ext cx="104147" cy="38397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27" y="20"/>
                  </a:cxn>
                  <a:cxn ang="0">
                    <a:pos x="43" y="18"/>
                  </a:cxn>
                  <a:cxn ang="0">
                    <a:pos x="53" y="12"/>
                  </a:cxn>
                  <a:cxn ang="0">
                    <a:pos x="54" y="9"/>
                  </a:cxn>
                  <a:cxn ang="0">
                    <a:pos x="54" y="5"/>
                  </a:cxn>
                  <a:cxn ang="0">
                    <a:pos x="54" y="0"/>
                  </a:cxn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7" y="16"/>
                  </a:cxn>
                </a:cxnLst>
                <a:rect l="0" t="0" r="r" b="b"/>
                <a:pathLst>
                  <a:path w="54" h="20">
                    <a:moveTo>
                      <a:pt x="7" y="16"/>
                    </a:moveTo>
                    <a:cubicBezTo>
                      <a:pt x="12" y="18"/>
                      <a:pt x="19" y="20"/>
                      <a:pt x="27" y="20"/>
                    </a:cubicBezTo>
                    <a:cubicBezTo>
                      <a:pt x="33" y="20"/>
                      <a:pt x="38" y="19"/>
                      <a:pt x="43" y="18"/>
                    </a:cubicBezTo>
                    <a:cubicBezTo>
                      <a:pt x="47" y="16"/>
                      <a:pt x="51" y="14"/>
                      <a:pt x="53" y="12"/>
                    </a:cubicBezTo>
                    <a:cubicBezTo>
                      <a:pt x="54" y="11"/>
                      <a:pt x="54" y="10"/>
                      <a:pt x="54" y="9"/>
                    </a:cubicBezTo>
                    <a:cubicBezTo>
                      <a:pt x="54" y="8"/>
                      <a:pt x="54" y="6"/>
                      <a:pt x="54" y="5"/>
                    </a:cubicBezTo>
                    <a:cubicBezTo>
                      <a:pt x="54" y="3"/>
                      <a:pt x="54" y="2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1"/>
                      <a:pt x="0" y="3"/>
                      <a:pt x="0" y="5"/>
                    </a:cubicBezTo>
                    <a:cubicBezTo>
                      <a:pt x="0" y="6"/>
                      <a:pt x="0" y="7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4"/>
                      <a:pt x="4" y="15"/>
                      <a:pt x="7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87" name="Freeform 1239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-3829635" y="2380578"/>
                <a:ext cx="104147" cy="40848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27" y="21"/>
                  </a:cxn>
                  <a:cxn ang="0">
                    <a:pos x="39" y="20"/>
                  </a:cxn>
                  <a:cxn ang="0">
                    <a:pos x="42" y="15"/>
                  </a:cxn>
                  <a:cxn ang="0">
                    <a:pos x="50" y="10"/>
                  </a:cxn>
                  <a:cxn ang="0">
                    <a:pos x="54" y="8"/>
                  </a:cxn>
                  <a:cxn ang="0">
                    <a:pos x="54" y="0"/>
                  </a:cxn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</a:cxnLst>
                <a:rect l="0" t="0" r="r" b="b"/>
                <a:pathLst>
                  <a:path w="54" h="21">
                    <a:moveTo>
                      <a:pt x="7" y="18"/>
                    </a:moveTo>
                    <a:cubicBezTo>
                      <a:pt x="12" y="20"/>
                      <a:pt x="19" y="21"/>
                      <a:pt x="27" y="21"/>
                    </a:cubicBezTo>
                    <a:cubicBezTo>
                      <a:pt x="31" y="21"/>
                      <a:pt x="36" y="21"/>
                      <a:pt x="39" y="20"/>
                    </a:cubicBezTo>
                    <a:cubicBezTo>
                      <a:pt x="40" y="18"/>
                      <a:pt x="41" y="16"/>
                      <a:pt x="42" y="15"/>
                    </a:cubicBezTo>
                    <a:cubicBezTo>
                      <a:pt x="44" y="13"/>
                      <a:pt x="47" y="11"/>
                      <a:pt x="50" y="10"/>
                    </a:cubicBezTo>
                    <a:cubicBezTo>
                      <a:pt x="51" y="9"/>
                      <a:pt x="53" y="9"/>
                      <a:pt x="54" y="8"/>
                    </a:cubicBezTo>
                    <a:cubicBezTo>
                      <a:pt x="54" y="5"/>
                      <a:pt x="54" y="3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3"/>
                      <a:pt x="0" y="7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2" y="15"/>
                      <a:pt x="4" y="17"/>
                      <a:pt x="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88" name="Freeform 1240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-3829635" y="2419792"/>
                <a:ext cx="74856" cy="40031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27" y="21"/>
                  </a:cxn>
                  <a:cxn ang="0">
                    <a:pos x="39" y="20"/>
                  </a:cxn>
                  <a:cxn ang="0">
                    <a:pos x="39" y="6"/>
                  </a:cxn>
                  <a:cxn ang="0">
                    <a:pos x="27" y="7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17"/>
                  </a:cxn>
                </a:cxnLst>
                <a:rect l="0" t="0" r="r" b="b"/>
                <a:pathLst>
                  <a:path w="39" h="21">
                    <a:moveTo>
                      <a:pt x="7" y="17"/>
                    </a:moveTo>
                    <a:cubicBezTo>
                      <a:pt x="12" y="20"/>
                      <a:pt x="19" y="21"/>
                      <a:pt x="27" y="21"/>
                    </a:cubicBezTo>
                    <a:cubicBezTo>
                      <a:pt x="31" y="21"/>
                      <a:pt x="36" y="21"/>
                      <a:pt x="39" y="20"/>
                    </a:cubicBezTo>
                    <a:cubicBezTo>
                      <a:pt x="39" y="14"/>
                      <a:pt x="39" y="9"/>
                      <a:pt x="39" y="6"/>
                    </a:cubicBezTo>
                    <a:cubicBezTo>
                      <a:pt x="35" y="7"/>
                      <a:pt x="31" y="7"/>
                      <a:pt x="27" y="7"/>
                    </a:cubicBezTo>
                    <a:cubicBezTo>
                      <a:pt x="20" y="7"/>
                      <a:pt x="14" y="6"/>
                      <a:pt x="9" y="4"/>
                    </a:cubicBezTo>
                    <a:cubicBezTo>
                      <a:pt x="5" y="3"/>
                      <a:pt x="2" y="2"/>
                      <a:pt x="0" y="0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2" y="15"/>
                      <a:pt x="4" y="16"/>
                      <a:pt x="7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0" name="Freeform 1241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-3829635" y="2456556"/>
                <a:ext cx="74856" cy="41665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27" y="22"/>
                  </a:cxn>
                  <a:cxn ang="0">
                    <a:pos x="39" y="21"/>
                  </a:cxn>
                  <a:cxn ang="0">
                    <a:pos x="39" y="6"/>
                  </a:cxn>
                  <a:cxn ang="0">
                    <a:pos x="27" y="8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4" y="13"/>
                  </a:cxn>
                </a:cxnLst>
                <a:rect l="0" t="0" r="r" b="b"/>
                <a:pathLst>
                  <a:path w="39" h="22">
                    <a:moveTo>
                      <a:pt x="4" y="13"/>
                    </a:moveTo>
                    <a:cubicBezTo>
                      <a:pt x="5" y="14"/>
                      <a:pt x="6" y="16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2" y="20"/>
                      <a:pt x="19" y="22"/>
                      <a:pt x="27" y="22"/>
                    </a:cubicBezTo>
                    <a:cubicBezTo>
                      <a:pt x="31" y="22"/>
                      <a:pt x="36" y="21"/>
                      <a:pt x="39" y="21"/>
                    </a:cubicBezTo>
                    <a:cubicBezTo>
                      <a:pt x="39" y="16"/>
                      <a:pt x="39" y="11"/>
                      <a:pt x="39" y="6"/>
                    </a:cubicBezTo>
                    <a:cubicBezTo>
                      <a:pt x="35" y="7"/>
                      <a:pt x="31" y="8"/>
                      <a:pt x="27" y="8"/>
                    </a:cubicBezTo>
                    <a:cubicBezTo>
                      <a:pt x="20" y="8"/>
                      <a:pt x="14" y="7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4"/>
                      <a:pt x="0" y="7"/>
                      <a:pt x="0" y="9"/>
                    </a:cubicBezTo>
                    <a:cubicBezTo>
                      <a:pt x="1" y="10"/>
                      <a:pt x="3" y="11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1" name="Freeform 12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-3743388" y="2475346"/>
                <a:ext cx="104147" cy="42482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27" y="8"/>
                  </a:cxn>
                  <a:cxn ang="0">
                    <a:pos x="9" y="5"/>
                  </a:cxn>
                  <a:cxn ang="0">
                    <a:pos x="0" y="1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20"/>
                  </a:cxn>
                  <a:cxn ang="0">
                    <a:pos x="53" y="14"/>
                  </a:cxn>
                  <a:cxn ang="0">
                    <a:pos x="54" y="11"/>
                  </a:cxn>
                  <a:cxn ang="0">
                    <a:pos x="54" y="0"/>
                  </a:cxn>
                  <a:cxn ang="0">
                    <a:pos x="50" y="3"/>
                  </a:cxn>
                </a:cxnLst>
                <a:rect l="0" t="0" r="r" b="b"/>
                <a:pathLst>
                  <a:path w="54" h="22">
                    <a:moveTo>
                      <a:pt x="50" y="3"/>
                    </a:moveTo>
                    <a:cubicBezTo>
                      <a:pt x="44" y="6"/>
                      <a:pt x="36" y="8"/>
                      <a:pt x="27" y="8"/>
                    </a:cubicBezTo>
                    <a:cubicBezTo>
                      <a:pt x="21" y="8"/>
                      <a:pt x="15" y="7"/>
                      <a:pt x="9" y="5"/>
                    </a:cubicBezTo>
                    <a:cubicBezTo>
                      <a:pt x="6" y="4"/>
                      <a:pt x="2" y="2"/>
                      <a:pt x="0" y="1"/>
                    </a:cubicBezTo>
                    <a:cubicBezTo>
                      <a:pt x="0" y="4"/>
                      <a:pt x="0" y="8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3" y="16"/>
                      <a:pt x="4" y="17"/>
                      <a:pt x="7" y="18"/>
                    </a:cubicBezTo>
                    <a:cubicBezTo>
                      <a:pt x="12" y="20"/>
                      <a:pt x="19" y="22"/>
                      <a:pt x="27" y="22"/>
                    </a:cubicBezTo>
                    <a:cubicBezTo>
                      <a:pt x="33" y="22"/>
                      <a:pt x="39" y="21"/>
                      <a:pt x="43" y="20"/>
                    </a:cubicBezTo>
                    <a:cubicBezTo>
                      <a:pt x="48" y="18"/>
                      <a:pt x="51" y="16"/>
                      <a:pt x="53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8"/>
                      <a:pt x="54" y="4"/>
                      <a:pt x="54" y="0"/>
                    </a:cubicBezTo>
                    <a:cubicBezTo>
                      <a:pt x="53" y="2"/>
                      <a:pt x="51" y="3"/>
                      <a:pt x="5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3" name="Freeform 1243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-3743388" y="2441033"/>
                <a:ext cx="104147" cy="38397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27" y="8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7" y="16"/>
                  </a:cxn>
                  <a:cxn ang="0">
                    <a:pos x="27" y="20"/>
                  </a:cxn>
                  <a:cxn ang="0">
                    <a:pos x="43" y="18"/>
                  </a:cxn>
                  <a:cxn ang="0">
                    <a:pos x="53" y="13"/>
                  </a:cxn>
                  <a:cxn ang="0">
                    <a:pos x="54" y="9"/>
                  </a:cxn>
                  <a:cxn ang="0">
                    <a:pos x="54" y="0"/>
                  </a:cxn>
                  <a:cxn ang="0">
                    <a:pos x="50" y="3"/>
                  </a:cxn>
                </a:cxnLst>
                <a:rect l="0" t="0" r="r" b="b"/>
                <a:pathLst>
                  <a:path w="54" h="20">
                    <a:moveTo>
                      <a:pt x="50" y="3"/>
                    </a:moveTo>
                    <a:cubicBezTo>
                      <a:pt x="44" y="6"/>
                      <a:pt x="36" y="8"/>
                      <a:pt x="27" y="8"/>
                    </a:cubicBezTo>
                    <a:cubicBezTo>
                      <a:pt x="21" y="8"/>
                      <a:pt x="15" y="7"/>
                      <a:pt x="9" y="5"/>
                    </a:cubicBezTo>
                    <a:cubicBezTo>
                      <a:pt x="6" y="4"/>
                      <a:pt x="2" y="2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3" y="14"/>
                      <a:pt x="4" y="15"/>
                      <a:pt x="7" y="16"/>
                    </a:cubicBezTo>
                    <a:cubicBezTo>
                      <a:pt x="12" y="19"/>
                      <a:pt x="19" y="20"/>
                      <a:pt x="27" y="20"/>
                    </a:cubicBezTo>
                    <a:cubicBezTo>
                      <a:pt x="33" y="20"/>
                      <a:pt x="39" y="19"/>
                      <a:pt x="43" y="18"/>
                    </a:cubicBezTo>
                    <a:cubicBezTo>
                      <a:pt x="48" y="17"/>
                      <a:pt x="51" y="15"/>
                      <a:pt x="53" y="13"/>
                    </a:cubicBezTo>
                    <a:cubicBezTo>
                      <a:pt x="54" y="11"/>
                      <a:pt x="54" y="10"/>
                      <a:pt x="54" y="9"/>
                    </a:cubicBezTo>
                    <a:cubicBezTo>
                      <a:pt x="54" y="6"/>
                      <a:pt x="54" y="3"/>
                      <a:pt x="54" y="0"/>
                    </a:cubicBezTo>
                    <a:cubicBezTo>
                      <a:pt x="53" y="2"/>
                      <a:pt x="51" y="2"/>
                      <a:pt x="5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4" name="Freeform 1244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-3743388" y="2513743"/>
                <a:ext cx="104147" cy="40848"/>
              </a:xfrm>
              <a:custGeom>
                <a:avLst/>
                <a:gdLst/>
                <a:ahLst/>
                <a:cxnLst>
                  <a:cxn ang="0">
                    <a:pos x="50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3"/>
                  </a:cxn>
                  <a:cxn ang="0">
                    <a:pos x="7" y="17"/>
                  </a:cxn>
                  <a:cxn ang="0">
                    <a:pos x="27" y="21"/>
                  </a:cxn>
                  <a:cxn ang="0">
                    <a:pos x="43" y="18"/>
                  </a:cxn>
                  <a:cxn ang="0">
                    <a:pos x="53" y="13"/>
                  </a:cxn>
                  <a:cxn ang="0">
                    <a:pos x="54" y="10"/>
                  </a:cxn>
                  <a:cxn ang="0">
                    <a:pos x="54" y="0"/>
                  </a:cxn>
                  <a:cxn ang="0">
                    <a:pos x="50" y="3"/>
                  </a:cxn>
                </a:cxnLst>
                <a:rect l="0" t="0" r="r" b="b"/>
                <a:pathLst>
                  <a:path w="54" h="21">
                    <a:moveTo>
                      <a:pt x="50" y="3"/>
                    </a:moveTo>
                    <a:cubicBezTo>
                      <a:pt x="44" y="6"/>
                      <a:pt x="36" y="7"/>
                      <a:pt x="27" y="7"/>
                    </a:cubicBezTo>
                    <a:cubicBezTo>
                      <a:pt x="21" y="7"/>
                      <a:pt x="15" y="6"/>
                      <a:pt x="9" y="5"/>
                    </a:cubicBezTo>
                    <a:cubicBezTo>
                      <a:pt x="6" y="4"/>
                      <a:pt x="2" y="2"/>
                      <a:pt x="0" y="0"/>
                    </a:cubicBezTo>
                    <a:cubicBezTo>
                      <a:pt x="0" y="5"/>
                      <a:pt x="0" y="8"/>
                      <a:pt x="0" y="10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3" y="14"/>
                      <a:pt x="4" y="16"/>
                      <a:pt x="7" y="17"/>
                    </a:cubicBezTo>
                    <a:cubicBezTo>
                      <a:pt x="12" y="19"/>
                      <a:pt x="19" y="21"/>
                      <a:pt x="27" y="21"/>
                    </a:cubicBezTo>
                    <a:cubicBezTo>
                      <a:pt x="33" y="21"/>
                      <a:pt x="39" y="20"/>
                      <a:pt x="43" y="18"/>
                    </a:cubicBezTo>
                    <a:cubicBezTo>
                      <a:pt x="48" y="17"/>
                      <a:pt x="51" y="15"/>
                      <a:pt x="53" y="13"/>
                    </a:cubicBezTo>
                    <a:cubicBezTo>
                      <a:pt x="54" y="12"/>
                      <a:pt x="54" y="11"/>
                      <a:pt x="54" y="10"/>
                    </a:cubicBezTo>
                    <a:cubicBezTo>
                      <a:pt x="54" y="9"/>
                      <a:pt x="54" y="5"/>
                      <a:pt x="54" y="0"/>
                    </a:cubicBezTo>
                    <a:cubicBezTo>
                      <a:pt x="53" y="1"/>
                      <a:pt x="51" y="2"/>
                      <a:pt x="5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6" name="Freeform 1245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-3743388" y="2401819"/>
                <a:ext cx="104147" cy="42482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20"/>
                  </a:cxn>
                  <a:cxn ang="0">
                    <a:pos x="53" y="15"/>
                  </a:cxn>
                  <a:cxn ang="0">
                    <a:pos x="54" y="11"/>
                  </a:cxn>
                  <a:cxn ang="0">
                    <a:pos x="53" y="8"/>
                  </a:cxn>
                  <a:cxn ang="0">
                    <a:pos x="47" y="4"/>
                  </a:cxn>
                  <a:cxn ang="0">
                    <a:pos x="27" y="0"/>
                  </a:cxn>
                  <a:cxn ang="0">
                    <a:pos x="11" y="2"/>
                  </a:cxn>
                </a:cxnLst>
                <a:rect l="0" t="0" r="r" b="b"/>
                <a:pathLst>
                  <a:path w="54" h="22">
                    <a:moveTo>
                      <a:pt x="11" y="2"/>
                    </a:moveTo>
                    <a:cubicBezTo>
                      <a:pt x="7" y="4"/>
                      <a:pt x="3" y="6"/>
                      <a:pt x="1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5"/>
                    </a:cubicBezTo>
                    <a:cubicBezTo>
                      <a:pt x="3" y="16"/>
                      <a:pt x="4" y="17"/>
                      <a:pt x="7" y="18"/>
                    </a:cubicBezTo>
                    <a:cubicBezTo>
                      <a:pt x="12" y="21"/>
                      <a:pt x="19" y="22"/>
                      <a:pt x="27" y="22"/>
                    </a:cubicBezTo>
                    <a:cubicBezTo>
                      <a:pt x="33" y="22"/>
                      <a:pt x="39" y="21"/>
                      <a:pt x="43" y="20"/>
                    </a:cubicBezTo>
                    <a:cubicBezTo>
                      <a:pt x="48" y="19"/>
                      <a:pt x="51" y="17"/>
                      <a:pt x="53" y="15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10"/>
                      <a:pt x="54" y="9"/>
                      <a:pt x="53" y="8"/>
                    </a:cubicBezTo>
                    <a:cubicBezTo>
                      <a:pt x="52" y="6"/>
                      <a:pt x="50" y="5"/>
                      <a:pt x="47" y="4"/>
                    </a:cubicBezTo>
                    <a:cubicBezTo>
                      <a:pt x="42" y="2"/>
                      <a:pt x="35" y="0"/>
                      <a:pt x="27" y="0"/>
                    </a:cubicBezTo>
                    <a:cubicBezTo>
                      <a:pt x="21" y="0"/>
                      <a:pt x="16" y="1"/>
                      <a:pt x="1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7" name="Freeform 1246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-3931341" y="2547238"/>
                <a:ext cx="104147" cy="40031"/>
              </a:xfrm>
              <a:custGeom>
                <a:avLst/>
                <a:gdLst/>
                <a:ahLst/>
                <a:cxnLst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7" y="17"/>
                  </a:cxn>
                  <a:cxn ang="0">
                    <a:pos x="27" y="21"/>
                  </a:cxn>
                  <a:cxn ang="0">
                    <a:pos x="43" y="19"/>
                  </a:cxn>
                  <a:cxn ang="0">
                    <a:pos x="53" y="14"/>
                  </a:cxn>
                  <a:cxn ang="0">
                    <a:pos x="54" y="10"/>
                  </a:cxn>
                  <a:cxn ang="0">
                    <a:pos x="54" y="0"/>
                  </a:cxn>
                  <a:cxn ang="0">
                    <a:pos x="49" y="3"/>
                  </a:cxn>
                </a:cxnLst>
                <a:rect l="0" t="0" r="r" b="b"/>
                <a:pathLst>
                  <a:path w="54" h="21">
                    <a:moveTo>
                      <a:pt x="49" y="3"/>
                    </a:move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0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2" y="15"/>
                      <a:pt x="4" y="16"/>
                      <a:pt x="7" y="17"/>
                    </a:cubicBezTo>
                    <a:cubicBezTo>
                      <a:pt x="12" y="20"/>
                      <a:pt x="19" y="21"/>
                      <a:pt x="27" y="21"/>
                    </a:cubicBezTo>
                    <a:cubicBezTo>
                      <a:pt x="33" y="21"/>
                      <a:pt x="38" y="20"/>
                      <a:pt x="43" y="19"/>
                    </a:cubicBezTo>
                    <a:cubicBezTo>
                      <a:pt x="47" y="18"/>
                      <a:pt x="51" y="16"/>
                      <a:pt x="53" y="14"/>
                    </a:cubicBezTo>
                    <a:cubicBezTo>
                      <a:pt x="54" y="12"/>
                      <a:pt x="54" y="11"/>
                      <a:pt x="54" y="10"/>
                    </a:cubicBezTo>
                    <a:cubicBezTo>
                      <a:pt x="54" y="9"/>
                      <a:pt x="54" y="5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8" name="Freeform 1247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-3931341" y="2473712"/>
                <a:ext cx="104147" cy="42482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27" y="22"/>
                  </a:cxn>
                  <a:cxn ang="0">
                    <a:pos x="43" y="20"/>
                  </a:cxn>
                  <a:cxn ang="0">
                    <a:pos x="53" y="14"/>
                  </a:cxn>
                  <a:cxn ang="0">
                    <a:pos x="54" y="11"/>
                  </a:cxn>
                  <a:cxn ang="0">
                    <a:pos x="53" y="7"/>
                  </a:cxn>
                  <a:cxn ang="0">
                    <a:pos x="47" y="4"/>
                  </a:cxn>
                  <a:cxn ang="0">
                    <a:pos x="27" y="0"/>
                  </a:cxn>
                  <a:cxn ang="0">
                    <a:pos x="11" y="2"/>
                  </a:cxn>
                  <a:cxn ang="0">
                    <a:pos x="1" y="7"/>
                  </a:cxn>
                  <a:cxn ang="0">
                    <a:pos x="0" y="11"/>
                  </a:cxn>
                  <a:cxn ang="0">
                    <a:pos x="1" y="14"/>
                  </a:cxn>
                  <a:cxn ang="0">
                    <a:pos x="7" y="18"/>
                  </a:cxn>
                </a:cxnLst>
                <a:rect l="0" t="0" r="r" b="b"/>
                <a:pathLst>
                  <a:path w="54" h="22">
                    <a:moveTo>
                      <a:pt x="7" y="18"/>
                    </a:moveTo>
                    <a:cubicBezTo>
                      <a:pt x="12" y="20"/>
                      <a:pt x="19" y="22"/>
                      <a:pt x="27" y="22"/>
                    </a:cubicBezTo>
                    <a:cubicBezTo>
                      <a:pt x="33" y="22"/>
                      <a:pt x="38" y="21"/>
                      <a:pt x="43" y="20"/>
                    </a:cubicBezTo>
                    <a:cubicBezTo>
                      <a:pt x="47" y="18"/>
                      <a:pt x="51" y="16"/>
                      <a:pt x="53" y="14"/>
                    </a:cubicBezTo>
                    <a:cubicBezTo>
                      <a:pt x="54" y="13"/>
                      <a:pt x="54" y="12"/>
                      <a:pt x="54" y="11"/>
                    </a:cubicBezTo>
                    <a:cubicBezTo>
                      <a:pt x="54" y="10"/>
                      <a:pt x="54" y="9"/>
                      <a:pt x="53" y="7"/>
                    </a:cubicBezTo>
                    <a:cubicBezTo>
                      <a:pt x="51" y="6"/>
                      <a:pt x="50" y="5"/>
                      <a:pt x="47" y="4"/>
                    </a:cubicBezTo>
                    <a:cubicBezTo>
                      <a:pt x="42" y="1"/>
                      <a:pt x="35" y="0"/>
                      <a:pt x="27" y="0"/>
                    </a:cubicBezTo>
                    <a:cubicBezTo>
                      <a:pt x="21" y="0"/>
                      <a:pt x="15" y="1"/>
                      <a:pt x="11" y="2"/>
                    </a:cubicBezTo>
                    <a:cubicBezTo>
                      <a:pt x="6" y="4"/>
                      <a:pt x="3" y="6"/>
                      <a:pt x="1" y="7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4"/>
                    </a:cubicBezTo>
                    <a:cubicBezTo>
                      <a:pt x="2" y="16"/>
                      <a:pt x="4" y="17"/>
                      <a:pt x="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  <p:sp>
            <p:nvSpPr>
              <p:cNvPr id="99" name="Freeform 12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-3931341" y="2512109"/>
                <a:ext cx="104147" cy="38397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27" y="20"/>
                  </a:cxn>
                  <a:cxn ang="0">
                    <a:pos x="43" y="18"/>
                  </a:cxn>
                  <a:cxn ang="0">
                    <a:pos x="53" y="12"/>
                  </a:cxn>
                  <a:cxn ang="0">
                    <a:pos x="54" y="9"/>
                  </a:cxn>
                  <a:cxn ang="0">
                    <a:pos x="54" y="8"/>
                  </a:cxn>
                  <a:cxn ang="0">
                    <a:pos x="54" y="0"/>
                  </a:cxn>
                  <a:cxn ang="0">
                    <a:pos x="49" y="3"/>
                  </a:cxn>
                  <a:cxn ang="0">
                    <a:pos x="27" y="7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2"/>
                  </a:cxn>
                  <a:cxn ang="0">
                    <a:pos x="7" y="16"/>
                  </a:cxn>
                </a:cxnLst>
                <a:rect l="0" t="0" r="r" b="b"/>
                <a:pathLst>
                  <a:path w="54" h="20">
                    <a:moveTo>
                      <a:pt x="7" y="16"/>
                    </a:moveTo>
                    <a:cubicBezTo>
                      <a:pt x="12" y="18"/>
                      <a:pt x="19" y="20"/>
                      <a:pt x="27" y="20"/>
                    </a:cubicBezTo>
                    <a:cubicBezTo>
                      <a:pt x="33" y="20"/>
                      <a:pt x="38" y="19"/>
                      <a:pt x="43" y="18"/>
                    </a:cubicBezTo>
                    <a:cubicBezTo>
                      <a:pt x="47" y="16"/>
                      <a:pt x="51" y="14"/>
                      <a:pt x="53" y="12"/>
                    </a:cubicBezTo>
                    <a:cubicBezTo>
                      <a:pt x="54" y="11"/>
                      <a:pt x="54" y="10"/>
                      <a:pt x="54" y="9"/>
                    </a:cubicBezTo>
                    <a:cubicBezTo>
                      <a:pt x="54" y="9"/>
                      <a:pt x="54" y="8"/>
                      <a:pt x="54" y="8"/>
                    </a:cubicBezTo>
                    <a:cubicBezTo>
                      <a:pt x="54" y="5"/>
                      <a:pt x="54" y="3"/>
                      <a:pt x="54" y="0"/>
                    </a:cubicBezTo>
                    <a:cubicBezTo>
                      <a:pt x="53" y="1"/>
                      <a:pt x="51" y="2"/>
                      <a:pt x="49" y="3"/>
                    </a:cubicBezTo>
                    <a:cubicBezTo>
                      <a:pt x="43" y="6"/>
                      <a:pt x="36" y="7"/>
                      <a:pt x="27" y="7"/>
                    </a:cubicBezTo>
                    <a:cubicBezTo>
                      <a:pt x="20" y="7"/>
                      <a:pt x="14" y="6"/>
                      <a:pt x="9" y="5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2"/>
                      <a:pt x="0" y="4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4"/>
                      <a:pt x="4" y="15"/>
                      <a:pt x="7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srgbClr val="233746"/>
                  </a:solidFill>
                  <a:latin typeface="+mj-lt"/>
                </a:endParaRPr>
              </a:p>
            </p:txBody>
          </p:sp>
        </p:grpSp>
      </p:grpSp>
      <p:sp>
        <p:nvSpPr>
          <p:cNvPr id="187" name="Freeform 110"/>
          <p:cNvSpPr>
            <a:spLocks noEditPoints="1"/>
          </p:cNvSpPr>
          <p:nvPr/>
        </p:nvSpPr>
        <p:spPr bwMode="auto">
          <a:xfrm>
            <a:off x="409949" y="4531979"/>
            <a:ext cx="508595" cy="500396"/>
          </a:xfrm>
          <a:custGeom>
            <a:avLst/>
            <a:gdLst>
              <a:gd name="T0" fmla="*/ 6722 w 10079"/>
              <a:gd name="T1" fmla="*/ 9475 h 9917"/>
              <a:gd name="T2" fmla="*/ 6137 w 10079"/>
              <a:gd name="T3" fmla="*/ 8967 h 9917"/>
              <a:gd name="T4" fmla="*/ 5577 w 10079"/>
              <a:gd name="T5" fmla="*/ 8358 h 9917"/>
              <a:gd name="T6" fmla="*/ 5856 w 10079"/>
              <a:gd name="T7" fmla="*/ 7572 h 9917"/>
              <a:gd name="T8" fmla="*/ 5583 w 10079"/>
              <a:gd name="T9" fmla="*/ 6787 h 9917"/>
              <a:gd name="T10" fmla="*/ 6122 w 10079"/>
              <a:gd name="T11" fmla="*/ 6586 h 9917"/>
              <a:gd name="T12" fmla="*/ 6419 w 10079"/>
              <a:gd name="T13" fmla="*/ 5987 h 9917"/>
              <a:gd name="T14" fmla="*/ 7195 w 10079"/>
              <a:gd name="T15" fmla="*/ 5563 h 9917"/>
              <a:gd name="T16" fmla="*/ 8154 w 10079"/>
              <a:gd name="T17" fmla="*/ 5313 h 9917"/>
              <a:gd name="T18" fmla="*/ 8804 w 10079"/>
              <a:gd name="T19" fmla="*/ 5967 h 9917"/>
              <a:gd name="T20" fmla="*/ 9409 w 10079"/>
              <a:gd name="T21" fmla="*/ 6268 h 9917"/>
              <a:gd name="T22" fmla="*/ 9939 w 10079"/>
              <a:gd name="T23" fmla="*/ 6960 h 9917"/>
              <a:gd name="T24" fmla="*/ 9656 w 10079"/>
              <a:gd name="T25" fmla="*/ 7418 h 9917"/>
              <a:gd name="T26" fmla="*/ 10064 w 10079"/>
              <a:gd name="T27" fmla="*/ 7971 h 9917"/>
              <a:gd name="T28" fmla="*/ 9219 w 10079"/>
              <a:gd name="T29" fmla="*/ 8835 h 9917"/>
              <a:gd name="T30" fmla="*/ 8518 w 10079"/>
              <a:gd name="T31" fmla="*/ 9807 h 9917"/>
              <a:gd name="T32" fmla="*/ 7716 w 10079"/>
              <a:gd name="T33" fmla="*/ 9528 h 9917"/>
              <a:gd name="T34" fmla="*/ 7264 w 10079"/>
              <a:gd name="T35" fmla="*/ 9891 h 9917"/>
              <a:gd name="T36" fmla="*/ 8612 w 10079"/>
              <a:gd name="T37" fmla="*/ 6678 h 9917"/>
              <a:gd name="T38" fmla="*/ 7530 w 10079"/>
              <a:gd name="T39" fmla="*/ 8845 h 9917"/>
              <a:gd name="T40" fmla="*/ 3271 w 10079"/>
              <a:gd name="T41" fmla="*/ 9298 h 9917"/>
              <a:gd name="T42" fmla="*/ 403 w 10079"/>
              <a:gd name="T43" fmla="*/ 4380 h 9917"/>
              <a:gd name="T44" fmla="*/ 1112 w 10079"/>
              <a:gd name="T45" fmla="*/ 2989 h 9917"/>
              <a:gd name="T46" fmla="*/ 797 w 10079"/>
              <a:gd name="T47" fmla="*/ 2034 h 9917"/>
              <a:gd name="T48" fmla="*/ 1773 w 10079"/>
              <a:gd name="T49" fmla="*/ 2329 h 9917"/>
              <a:gd name="T50" fmla="*/ 3870 w 10079"/>
              <a:gd name="T51" fmla="*/ 1495 h 9917"/>
              <a:gd name="T52" fmla="*/ 3541 w 10079"/>
              <a:gd name="T53" fmla="*/ 1193 h 9917"/>
              <a:gd name="T54" fmla="*/ 2824 w 10079"/>
              <a:gd name="T55" fmla="*/ 920 h 9917"/>
              <a:gd name="T56" fmla="*/ 3030 w 10079"/>
              <a:gd name="T57" fmla="*/ 31 h 9917"/>
              <a:gd name="T58" fmla="*/ 5330 w 10079"/>
              <a:gd name="T59" fmla="*/ 0 h 9917"/>
              <a:gd name="T60" fmla="*/ 5604 w 10079"/>
              <a:gd name="T61" fmla="*/ 591 h 9917"/>
              <a:gd name="T62" fmla="*/ 4974 w 10079"/>
              <a:gd name="T63" fmla="*/ 1190 h 9917"/>
              <a:gd name="T64" fmla="*/ 4770 w 10079"/>
              <a:gd name="T65" fmla="*/ 1520 h 9917"/>
              <a:gd name="T66" fmla="*/ 6677 w 10079"/>
              <a:gd name="T67" fmla="*/ 2327 h 9917"/>
              <a:gd name="T68" fmla="*/ 7680 w 10079"/>
              <a:gd name="T69" fmla="*/ 1983 h 9917"/>
              <a:gd name="T70" fmla="*/ 7337 w 10079"/>
              <a:gd name="T71" fmla="*/ 2987 h 9917"/>
              <a:gd name="T72" fmla="*/ 8163 w 10079"/>
              <a:gd name="T73" fmla="*/ 4975 h 9917"/>
              <a:gd name="T74" fmla="*/ 7548 w 10079"/>
              <a:gd name="T75" fmla="*/ 5413 h 9917"/>
              <a:gd name="T76" fmla="*/ 6934 w 10079"/>
              <a:gd name="T77" fmla="*/ 5112 h 9917"/>
              <a:gd name="T78" fmla="*/ 6709 w 10079"/>
              <a:gd name="T79" fmla="*/ 4811 h 9917"/>
              <a:gd name="T80" fmla="*/ 2067 w 10079"/>
              <a:gd name="T81" fmla="*/ 4060 h 9917"/>
              <a:gd name="T82" fmla="*/ 4038 w 10079"/>
              <a:gd name="T83" fmla="*/ 8009 h 9917"/>
              <a:gd name="T84" fmla="*/ 5570 w 10079"/>
              <a:gd name="T85" fmla="*/ 7814 h 9917"/>
              <a:gd name="T86" fmla="*/ 5270 w 10079"/>
              <a:gd name="T87" fmla="*/ 8374 h 9917"/>
              <a:gd name="T88" fmla="*/ 5579 w 10079"/>
              <a:gd name="T89" fmla="*/ 9077 h 9917"/>
              <a:gd name="T90" fmla="*/ 4044 w 10079"/>
              <a:gd name="T91" fmla="*/ 9412 h 9917"/>
              <a:gd name="T92" fmla="*/ 3804 w 10079"/>
              <a:gd name="T93" fmla="*/ 5348 h 9917"/>
              <a:gd name="T94" fmla="*/ 2880 w 10079"/>
              <a:gd name="T95" fmla="*/ 4097 h 9917"/>
              <a:gd name="T96" fmla="*/ 4135 w 10079"/>
              <a:gd name="T97" fmla="*/ 5025 h 9917"/>
              <a:gd name="T98" fmla="*/ 4075 w 10079"/>
              <a:gd name="T99" fmla="*/ 5832 h 9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079" h="9917">
                <a:moveTo>
                  <a:pt x="7264" y="9891"/>
                </a:moveTo>
                <a:cubicBezTo>
                  <a:pt x="7148" y="9867"/>
                  <a:pt x="6913" y="9789"/>
                  <a:pt x="6824" y="9745"/>
                </a:cubicBezTo>
                <a:cubicBezTo>
                  <a:pt x="6702" y="9685"/>
                  <a:pt x="6678" y="9621"/>
                  <a:pt x="6722" y="9475"/>
                </a:cubicBezTo>
                <a:cubicBezTo>
                  <a:pt x="6755" y="9367"/>
                  <a:pt x="6758" y="9287"/>
                  <a:pt x="6731" y="9235"/>
                </a:cubicBezTo>
                <a:cubicBezTo>
                  <a:pt x="6709" y="9192"/>
                  <a:pt x="6430" y="8955"/>
                  <a:pt x="6373" y="8930"/>
                </a:cubicBezTo>
                <a:cubicBezTo>
                  <a:pt x="6306" y="8902"/>
                  <a:pt x="6249" y="8911"/>
                  <a:pt x="6137" y="8967"/>
                </a:cubicBezTo>
                <a:cubicBezTo>
                  <a:pt x="6079" y="8996"/>
                  <a:pt x="6018" y="9020"/>
                  <a:pt x="6003" y="9020"/>
                </a:cubicBezTo>
                <a:cubicBezTo>
                  <a:pt x="5949" y="9020"/>
                  <a:pt x="5885" y="8978"/>
                  <a:pt x="5853" y="8922"/>
                </a:cubicBezTo>
                <a:cubicBezTo>
                  <a:pt x="5747" y="8739"/>
                  <a:pt x="5577" y="8392"/>
                  <a:pt x="5577" y="8358"/>
                </a:cubicBezTo>
                <a:cubicBezTo>
                  <a:pt x="5577" y="8293"/>
                  <a:pt x="5620" y="8242"/>
                  <a:pt x="5721" y="8189"/>
                </a:cubicBezTo>
                <a:cubicBezTo>
                  <a:pt x="5820" y="8137"/>
                  <a:pt x="5878" y="8081"/>
                  <a:pt x="5892" y="8023"/>
                </a:cubicBezTo>
                <a:cubicBezTo>
                  <a:pt x="5903" y="7983"/>
                  <a:pt x="5874" y="7633"/>
                  <a:pt x="5856" y="7572"/>
                </a:cubicBezTo>
                <a:cubicBezTo>
                  <a:pt x="5836" y="7506"/>
                  <a:pt x="5775" y="7461"/>
                  <a:pt x="5649" y="7415"/>
                </a:cubicBezTo>
                <a:cubicBezTo>
                  <a:pt x="5516" y="7368"/>
                  <a:pt x="5470" y="7322"/>
                  <a:pt x="5470" y="7235"/>
                </a:cubicBezTo>
                <a:cubicBezTo>
                  <a:pt x="5470" y="7174"/>
                  <a:pt x="5537" y="6909"/>
                  <a:pt x="5583" y="6787"/>
                </a:cubicBezTo>
                <a:cubicBezTo>
                  <a:pt x="5640" y="6635"/>
                  <a:pt x="5675" y="6585"/>
                  <a:pt x="5743" y="6560"/>
                </a:cubicBezTo>
                <a:cubicBezTo>
                  <a:pt x="5800" y="6538"/>
                  <a:pt x="5804" y="6538"/>
                  <a:pt x="5906" y="6572"/>
                </a:cubicBezTo>
                <a:cubicBezTo>
                  <a:pt x="6028" y="6612"/>
                  <a:pt x="6052" y="6614"/>
                  <a:pt x="6122" y="6586"/>
                </a:cubicBezTo>
                <a:cubicBezTo>
                  <a:pt x="6161" y="6570"/>
                  <a:pt x="6206" y="6527"/>
                  <a:pt x="6293" y="6423"/>
                </a:cubicBezTo>
                <a:cubicBezTo>
                  <a:pt x="6444" y="6242"/>
                  <a:pt x="6455" y="6225"/>
                  <a:pt x="6465" y="6157"/>
                </a:cubicBezTo>
                <a:cubicBezTo>
                  <a:pt x="6472" y="6107"/>
                  <a:pt x="6466" y="6084"/>
                  <a:pt x="6419" y="5987"/>
                </a:cubicBezTo>
                <a:cubicBezTo>
                  <a:pt x="6317" y="5778"/>
                  <a:pt x="6330" y="5759"/>
                  <a:pt x="6697" y="5565"/>
                </a:cubicBezTo>
                <a:cubicBezTo>
                  <a:pt x="6891" y="5462"/>
                  <a:pt x="6984" y="5421"/>
                  <a:pt x="7017" y="5420"/>
                </a:cubicBezTo>
                <a:cubicBezTo>
                  <a:pt x="7092" y="5420"/>
                  <a:pt x="7144" y="5462"/>
                  <a:pt x="7195" y="5563"/>
                </a:cubicBezTo>
                <a:cubicBezTo>
                  <a:pt x="7281" y="5733"/>
                  <a:pt x="7316" y="5746"/>
                  <a:pt x="7605" y="5722"/>
                </a:cubicBezTo>
                <a:cubicBezTo>
                  <a:pt x="7888" y="5698"/>
                  <a:pt x="7923" y="5675"/>
                  <a:pt x="7982" y="5471"/>
                </a:cubicBezTo>
                <a:cubicBezTo>
                  <a:pt x="8011" y="5371"/>
                  <a:pt x="8074" y="5313"/>
                  <a:pt x="8154" y="5313"/>
                </a:cubicBezTo>
                <a:cubicBezTo>
                  <a:pt x="8239" y="5313"/>
                  <a:pt x="8502" y="5384"/>
                  <a:pt x="8644" y="5445"/>
                </a:cubicBezTo>
                <a:cubicBezTo>
                  <a:pt x="8833" y="5526"/>
                  <a:pt x="8866" y="5577"/>
                  <a:pt x="8824" y="5727"/>
                </a:cubicBezTo>
                <a:cubicBezTo>
                  <a:pt x="8791" y="5845"/>
                  <a:pt x="8784" y="5920"/>
                  <a:pt x="8804" y="5967"/>
                </a:cubicBezTo>
                <a:cubicBezTo>
                  <a:pt x="8821" y="6010"/>
                  <a:pt x="8912" y="6098"/>
                  <a:pt x="9069" y="6226"/>
                </a:cubicBezTo>
                <a:cubicBezTo>
                  <a:pt x="9158" y="6298"/>
                  <a:pt x="9173" y="6306"/>
                  <a:pt x="9242" y="6311"/>
                </a:cubicBezTo>
                <a:cubicBezTo>
                  <a:pt x="9308" y="6315"/>
                  <a:pt x="9328" y="6310"/>
                  <a:pt x="9409" y="6268"/>
                </a:cubicBezTo>
                <a:cubicBezTo>
                  <a:pt x="9546" y="6197"/>
                  <a:pt x="9631" y="6205"/>
                  <a:pt x="9688" y="6296"/>
                </a:cubicBezTo>
                <a:cubicBezTo>
                  <a:pt x="9705" y="6324"/>
                  <a:pt x="9774" y="6454"/>
                  <a:pt x="9842" y="6586"/>
                </a:cubicBezTo>
                <a:cubicBezTo>
                  <a:pt x="9973" y="6842"/>
                  <a:pt x="9984" y="6886"/>
                  <a:pt x="9939" y="6960"/>
                </a:cubicBezTo>
                <a:cubicBezTo>
                  <a:pt x="9925" y="6984"/>
                  <a:pt x="9884" y="7015"/>
                  <a:pt x="9840" y="7037"/>
                </a:cubicBezTo>
                <a:cubicBezTo>
                  <a:pt x="9744" y="7084"/>
                  <a:pt x="9692" y="7128"/>
                  <a:pt x="9664" y="7188"/>
                </a:cubicBezTo>
                <a:cubicBezTo>
                  <a:pt x="9643" y="7231"/>
                  <a:pt x="9643" y="7254"/>
                  <a:pt x="9656" y="7418"/>
                </a:cubicBezTo>
                <a:cubicBezTo>
                  <a:pt x="9677" y="7667"/>
                  <a:pt x="9681" y="7684"/>
                  <a:pt x="9732" y="7741"/>
                </a:cubicBezTo>
                <a:cubicBezTo>
                  <a:pt x="9768" y="7779"/>
                  <a:pt x="9800" y="7797"/>
                  <a:pt x="9879" y="7822"/>
                </a:cubicBezTo>
                <a:cubicBezTo>
                  <a:pt x="9994" y="7857"/>
                  <a:pt x="10051" y="7903"/>
                  <a:pt x="10064" y="7971"/>
                </a:cubicBezTo>
                <a:cubicBezTo>
                  <a:pt x="10079" y="8053"/>
                  <a:pt x="10003" y="8342"/>
                  <a:pt x="9912" y="8543"/>
                </a:cubicBezTo>
                <a:cubicBezTo>
                  <a:pt x="9848" y="8686"/>
                  <a:pt x="9774" y="8714"/>
                  <a:pt x="9604" y="8660"/>
                </a:cubicBezTo>
                <a:cubicBezTo>
                  <a:pt x="9437" y="8607"/>
                  <a:pt x="9395" y="8626"/>
                  <a:pt x="9219" y="8835"/>
                </a:cubicBezTo>
                <a:cubicBezTo>
                  <a:pt x="9035" y="9054"/>
                  <a:pt x="9028" y="9087"/>
                  <a:pt x="9126" y="9272"/>
                </a:cubicBezTo>
                <a:cubicBezTo>
                  <a:pt x="9185" y="9384"/>
                  <a:pt x="9173" y="9477"/>
                  <a:pt x="9091" y="9525"/>
                </a:cubicBezTo>
                <a:cubicBezTo>
                  <a:pt x="8957" y="9606"/>
                  <a:pt x="8548" y="9807"/>
                  <a:pt x="8518" y="9807"/>
                </a:cubicBezTo>
                <a:cubicBezTo>
                  <a:pt x="8439" y="9807"/>
                  <a:pt x="8397" y="9774"/>
                  <a:pt x="8340" y="9670"/>
                </a:cubicBezTo>
                <a:cubicBezTo>
                  <a:pt x="8278" y="9558"/>
                  <a:pt x="8224" y="9505"/>
                  <a:pt x="8158" y="9493"/>
                </a:cubicBezTo>
                <a:cubicBezTo>
                  <a:pt x="8106" y="9483"/>
                  <a:pt x="7776" y="9509"/>
                  <a:pt x="7716" y="9528"/>
                </a:cubicBezTo>
                <a:cubicBezTo>
                  <a:pt x="7650" y="9548"/>
                  <a:pt x="7606" y="9606"/>
                  <a:pt x="7569" y="9721"/>
                </a:cubicBezTo>
                <a:cubicBezTo>
                  <a:pt x="7531" y="9839"/>
                  <a:pt x="7510" y="9869"/>
                  <a:pt x="7447" y="9895"/>
                </a:cubicBezTo>
                <a:cubicBezTo>
                  <a:pt x="7396" y="9917"/>
                  <a:pt x="7383" y="9917"/>
                  <a:pt x="7264" y="9891"/>
                </a:cubicBezTo>
                <a:close/>
                <a:moveTo>
                  <a:pt x="8034" y="8840"/>
                </a:moveTo>
                <a:cubicBezTo>
                  <a:pt x="8654" y="8696"/>
                  <a:pt x="9064" y="8156"/>
                  <a:pt x="9025" y="7534"/>
                </a:cubicBezTo>
                <a:cubicBezTo>
                  <a:pt x="9003" y="7194"/>
                  <a:pt x="8869" y="6915"/>
                  <a:pt x="8612" y="6678"/>
                </a:cubicBezTo>
                <a:cubicBezTo>
                  <a:pt x="8191" y="6291"/>
                  <a:pt x="7545" y="6244"/>
                  <a:pt x="7071" y="6566"/>
                </a:cubicBezTo>
                <a:cubicBezTo>
                  <a:pt x="6745" y="6788"/>
                  <a:pt x="6543" y="7138"/>
                  <a:pt x="6515" y="7533"/>
                </a:cubicBezTo>
                <a:cubicBezTo>
                  <a:pt x="6472" y="8151"/>
                  <a:pt x="6924" y="8735"/>
                  <a:pt x="7530" y="8845"/>
                </a:cubicBezTo>
                <a:cubicBezTo>
                  <a:pt x="7701" y="8876"/>
                  <a:pt x="7886" y="8874"/>
                  <a:pt x="8034" y="8840"/>
                </a:cubicBezTo>
                <a:close/>
                <a:moveTo>
                  <a:pt x="4044" y="9412"/>
                </a:moveTo>
                <a:cubicBezTo>
                  <a:pt x="3629" y="9376"/>
                  <a:pt x="3523" y="9360"/>
                  <a:pt x="3271" y="9298"/>
                </a:cubicBezTo>
                <a:cubicBezTo>
                  <a:pt x="2759" y="9173"/>
                  <a:pt x="2256" y="8933"/>
                  <a:pt x="1837" y="8616"/>
                </a:cubicBezTo>
                <a:cubicBezTo>
                  <a:pt x="568" y="7656"/>
                  <a:pt x="0" y="6059"/>
                  <a:pt x="371" y="4500"/>
                </a:cubicBezTo>
                <a:cubicBezTo>
                  <a:pt x="382" y="4452"/>
                  <a:pt x="397" y="4398"/>
                  <a:pt x="403" y="4380"/>
                </a:cubicBezTo>
                <a:cubicBezTo>
                  <a:pt x="410" y="4362"/>
                  <a:pt x="428" y="4302"/>
                  <a:pt x="445" y="4247"/>
                </a:cubicBezTo>
                <a:cubicBezTo>
                  <a:pt x="550" y="3891"/>
                  <a:pt x="787" y="3424"/>
                  <a:pt x="1023" y="3108"/>
                </a:cubicBezTo>
                <a:lnTo>
                  <a:pt x="1112" y="2989"/>
                </a:lnTo>
                <a:lnTo>
                  <a:pt x="795" y="2671"/>
                </a:lnTo>
                <a:lnTo>
                  <a:pt x="477" y="2354"/>
                </a:lnTo>
                <a:lnTo>
                  <a:pt x="797" y="2034"/>
                </a:lnTo>
                <a:cubicBezTo>
                  <a:pt x="973" y="1858"/>
                  <a:pt x="1126" y="1714"/>
                  <a:pt x="1137" y="1714"/>
                </a:cubicBezTo>
                <a:cubicBezTo>
                  <a:pt x="1148" y="1713"/>
                  <a:pt x="1295" y="1852"/>
                  <a:pt x="1465" y="2021"/>
                </a:cubicBezTo>
                <a:lnTo>
                  <a:pt x="1773" y="2329"/>
                </a:lnTo>
                <a:lnTo>
                  <a:pt x="1904" y="2234"/>
                </a:lnTo>
                <a:cubicBezTo>
                  <a:pt x="2439" y="1846"/>
                  <a:pt x="3059" y="1603"/>
                  <a:pt x="3740" y="1512"/>
                </a:cubicBezTo>
                <a:lnTo>
                  <a:pt x="3870" y="1495"/>
                </a:lnTo>
                <a:lnTo>
                  <a:pt x="3870" y="1344"/>
                </a:lnTo>
                <a:lnTo>
                  <a:pt x="3870" y="1193"/>
                </a:lnTo>
                <a:lnTo>
                  <a:pt x="3541" y="1193"/>
                </a:lnTo>
                <a:cubicBezTo>
                  <a:pt x="3361" y="1193"/>
                  <a:pt x="3175" y="1187"/>
                  <a:pt x="3129" y="1179"/>
                </a:cubicBezTo>
                <a:cubicBezTo>
                  <a:pt x="3016" y="1159"/>
                  <a:pt x="2921" y="1092"/>
                  <a:pt x="2865" y="993"/>
                </a:cubicBezTo>
                <a:lnTo>
                  <a:pt x="2824" y="920"/>
                </a:lnTo>
                <a:lnTo>
                  <a:pt x="2824" y="587"/>
                </a:lnTo>
                <a:cubicBezTo>
                  <a:pt x="2824" y="270"/>
                  <a:pt x="2825" y="251"/>
                  <a:pt x="2853" y="200"/>
                </a:cubicBezTo>
                <a:cubicBezTo>
                  <a:pt x="2889" y="132"/>
                  <a:pt x="2954" y="71"/>
                  <a:pt x="3030" y="31"/>
                </a:cubicBezTo>
                <a:lnTo>
                  <a:pt x="3090" y="0"/>
                </a:lnTo>
                <a:lnTo>
                  <a:pt x="4210" y="0"/>
                </a:lnTo>
                <a:lnTo>
                  <a:pt x="5330" y="0"/>
                </a:lnTo>
                <a:lnTo>
                  <a:pt x="5401" y="39"/>
                </a:lnTo>
                <a:cubicBezTo>
                  <a:pt x="5492" y="89"/>
                  <a:pt x="5540" y="145"/>
                  <a:pt x="5576" y="239"/>
                </a:cubicBezTo>
                <a:cubicBezTo>
                  <a:pt x="5601" y="307"/>
                  <a:pt x="5604" y="342"/>
                  <a:pt x="5604" y="591"/>
                </a:cubicBezTo>
                <a:cubicBezTo>
                  <a:pt x="5604" y="929"/>
                  <a:pt x="5595" y="964"/>
                  <a:pt x="5485" y="1074"/>
                </a:cubicBezTo>
                <a:cubicBezTo>
                  <a:pt x="5442" y="1116"/>
                  <a:pt x="5388" y="1155"/>
                  <a:pt x="5357" y="1166"/>
                </a:cubicBezTo>
                <a:cubicBezTo>
                  <a:pt x="5320" y="1179"/>
                  <a:pt x="5204" y="1186"/>
                  <a:pt x="4974" y="1190"/>
                </a:cubicBezTo>
                <a:lnTo>
                  <a:pt x="4644" y="1196"/>
                </a:lnTo>
                <a:lnTo>
                  <a:pt x="4644" y="1341"/>
                </a:lnTo>
                <a:cubicBezTo>
                  <a:pt x="4644" y="1508"/>
                  <a:pt x="4642" y="1505"/>
                  <a:pt x="4770" y="1520"/>
                </a:cubicBezTo>
                <a:cubicBezTo>
                  <a:pt x="5134" y="1562"/>
                  <a:pt x="5701" y="1740"/>
                  <a:pt x="6024" y="1914"/>
                </a:cubicBezTo>
                <a:cubicBezTo>
                  <a:pt x="6286" y="2054"/>
                  <a:pt x="6409" y="2131"/>
                  <a:pt x="6583" y="2258"/>
                </a:cubicBezTo>
                <a:lnTo>
                  <a:pt x="6677" y="2327"/>
                </a:lnTo>
                <a:lnTo>
                  <a:pt x="7014" y="1990"/>
                </a:lnTo>
                <a:lnTo>
                  <a:pt x="7350" y="1653"/>
                </a:lnTo>
                <a:lnTo>
                  <a:pt x="7680" y="1983"/>
                </a:lnTo>
                <a:lnTo>
                  <a:pt x="8010" y="2313"/>
                </a:lnTo>
                <a:lnTo>
                  <a:pt x="7673" y="2650"/>
                </a:lnTo>
                <a:lnTo>
                  <a:pt x="7337" y="2987"/>
                </a:lnTo>
                <a:lnTo>
                  <a:pt x="7420" y="3100"/>
                </a:lnTo>
                <a:cubicBezTo>
                  <a:pt x="7694" y="3474"/>
                  <a:pt x="7924" y="3946"/>
                  <a:pt x="8041" y="4373"/>
                </a:cubicBezTo>
                <a:cubicBezTo>
                  <a:pt x="8102" y="4598"/>
                  <a:pt x="8162" y="4893"/>
                  <a:pt x="8163" y="4975"/>
                </a:cubicBezTo>
                <a:cubicBezTo>
                  <a:pt x="8164" y="4983"/>
                  <a:pt x="8135" y="4995"/>
                  <a:pt x="8101" y="5000"/>
                </a:cubicBezTo>
                <a:cubicBezTo>
                  <a:pt x="7912" y="5028"/>
                  <a:pt x="7745" y="5167"/>
                  <a:pt x="7696" y="5337"/>
                </a:cubicBezTo>
                <a:cubicBezTo>
                  <a:pt x="7678" y="5399"/>
                  <a:pt x="7676" y="5400"/>
                  <a:pt x="7548" y="5413"/>
                </a:cubicBezTo>
                <a:lnTo>
                  <a:pt x="7473" y="5422"/>
                </a:lnTo>
                <a:lnTo>
                  <a:pt x="7442" y="5360"/>
                </a:lnTo>
                <a:cubicBezTo>
                  <a:pt x="7354" y="5183"/>
                  <a:pt x="7127" y="5072"/>
                  <a:pt x="6934" y="5112"/>
                </a:cubicBezTo>
                <a:cubicBezTo>
                  <a:pt x="6889" y="5121"/>
                  <a:pt x="6835" y="5137"/>
                  <a:pt x="6815" y="5148"/>
                </a:cubicBezTo>
                <a:cubicBezTo>
                  <a:pt x="6773" y="5170"/>
                  <a:pt x="6771" y="5167"/>
                  <a:pt x="6757" y="5043"/>
                </a:cubicBezTo>
                <a:cubicBezTo>
                  <a:pt x="6752" y="5001"/>
                  <a:pt x="6731" y="4896"/>
                  <a:pt x="6709" y="4811"/>
                </a:cubicBezTo>
                <a:cubicBezTo>
                  <a:pt x="6471" y="3868"/>
                  <a:pt x="5690" y="3126"/>
                  <a:pt x="4736" y="2935"/>
                </a:cubicBezTo>
                <a:cubicBezTo>
                  <a:pt x="4070" y="2801"/>
                  <a:pt x="3383" y="2932"/>
                  <a:pt x="2830" y="3296"/>
                </a:cubicBezTo>
                <a:cubicBezTo>
                  <a:pt x="2512" y="3506"/>
                  <a:pt x="2266" y="3752"/>
                  <a:pt x="2067" y="4060"/>
                </a:cubicBezTo>
                <a:cubicBezTo>
                  <a:pt x="1629" y="4736"/>
                  <a:pt x="1537" y="5588"/>
                  <a:pt x="1820" y="6347"/>
                </a:cubicBezTo>
                <a:cubicBezTo>
                  <a:pt x="1953" y="6704"/>
                  <a:pt x="2150" y="7005"/>
                  <a:pt x="2433" y="7282"/>
                </a:cubicBezTo>
                <a:cubicBezTo>
                  <a:pt x="2875" y="7716"/>
                  <a:pt x="3407" y="7956"/>
                  <a:pt x="4038" y="8009"/>
                </a:cubicBezTo>
                <a:cubicBezTo>
                  <a:pt x="4480" y="8045"/>
                  <a:pt x="4946" y="7954"/>
                  <a:pt x="5354" y="7752"/>
                </a:cubicBezTo>
                <a:cubicBezTo>
                  <a:pt x="5479" y="7690"/>
                  <a:pt x="5487" y="7688"/>
                  <a:pt x="5523" y="7706"/>
                </a:cubicBezTo>
                <a:cubicBezTo>
                  <a:pt x="5557" y="7724"/>
                  <a:pt x="5561" y="7735"/>
                  <a:pt x="5570" y="7814"/>
                </a:cubicBezTo>
                <a:cubicBezTo>
                  <a:pt x="5575" y="7862"/>
                  <a:pt x="5577" y="7904"/>
                  <a:pt x="5575" y="7906"/>
                </a:cubicBezTo>
                <a:cubicBezTo>
                  <a:pt x="5572" y="7908"/>
                  <a:pt x="5537" y="7930"/>
                  <a:pt x="5496" y="7956"/>
                </a:cubicBezTo>
                <a:cubicBezTo>
                  <a:pt x="5339" y="8056"/>
                  <a:pt x="5270" y="8183"/>
                  <a:pt x="5270" y="8374"/>
                </a:cubicBezTo>
                <a:lnTo>
                  <a:pt x="5270" y="8488"/>
                </a:lnTo>
                <a:lnTo>
                  <a:pt x="5406" y="8750"/>
                </a:lnTo>
                <a:cubicBezTo>
                  <a:pt x="5480" y="8894"/>
                  <a:pt x="5558" y="9041"/>
                  <a:pt x="5579" y="9077"/>
                </a:cubicBezTo>
                <a:cubicBezTo>
                  <a:pt x="5600" y="9112"/>
                  <a:pt x="5617" y="9146"/>
                  <a:pt x="5617" y="9152"/>
                </a:cubicBezTo>
                <a:cubicBezTo>
                  <a:pt x="5617" y="9177"/>
                  <a:pt x="5281" y="9280"/>
                  <a:pt x="5029" y="9332"/>
                </a:cubicBezTo>
                <a:cubicBezTo>
                  <a:pt x="4735" y="9393"/>
                  <a:pt x="4261" y="9431"/>
                  <a:pt x="4044" y="9412"/>
                </a:cubicBezTo>
                <a:close/>
                <a:moveTo>
                  <a:pt x="4075" y="5832"/>
                </a:moveTo>
                <a:cubicBezTo>
                  <a:pt x="3915" y="5771"/>
                  <a:pt x="3814" y="5625"/>
                  <a:pt x="3808" y="5448"/>
                </a:cubicBezTo>
                <a:lnTo>
                  <a:pt x="3804" y="5348"/>
                </a:lnTo>
                <a:lnTo>
                  <a:pt x="3261" y="4804"/>
                </a:lnTo>
                <a:lnTo>
                  <a:pt x="2717" y="4260"/>
                </a:lnTo>
                <a:lnTo>
                  <a:pt x="2880" y="4097"/>
                </a:lnTo>
                <a:lnTo>
                  <a:pt x="3044" y="3933"/>
                </a:lnTo>
                <a:lnTo>
                  <a:pt x="3589" y="4479"/>
                </a:lnTo>
                <a:lnTo>
                  <a:pt x="4135" y="5025"/>
                </a:lnTo>
                <a:lnTo>
                  <a:pt x="4199" y="5022"/>
                </a:lnTo>
                <a:cubicBezTo>
                  <a:pt x="4519" y="5010"/>
                  <a:pt x="4737" y="5341"/>
                  <a:pt x="4597" y="5627"/>
                </a:cubicBezTo>
                <a:cubicBezTo>
                  <a:pt x="4505" y="5816"/>
                  <a:pt x="4271" y="5908"/>
                  <a:pt x="4075" y="5832"/>
                </a:cubicBezTo>
                <a:close/>
              </a:path>
            </a:pathLst>
          </a:custGeom>
          <a:solidFill>
            <a:srgbClr val="00457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4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/>
              <a:t>Стабильная макроэкономика </a:t>
            </a:r>
            <a:endParaRPr lang="en-US" dirty="0"/>
          </a:p>
        </p:txBody>
      </p:sp>
      <p:sp>
        <p:nvSpPr>
          <p:cNvPr id="26" name="TextBox 2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2812" y="567102"/>
            <a:ext cx="25987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accent2"/>
                </a:solidFill>
              </a:rPr>
              <a:t>Основные направления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0420" y="816355"/>
            <a:ext cx="2598737" cy="69592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accent2"/>
                </a:solidFill>
              </a:rPr>
              <a:t>Снижение уровня инфляции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80420" y="1658294"/>
            <a:ext cx="2598737" cy="11873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Недопущение роста государственного долга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80420" y="4366879"/>
            <a:ext cx="2598737" cy="140356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Обеспечение сохранности </a:t>
            </a:r>
            <a:r>
              <a:rPr lang="ru-RU" sz="1400" b="1" dirty="0" err="1" smtClean="0">
                <a:solidFill>
                  <a:schemeClr val="accent2"/>
                </a:solidFill>
              </a:rPr>
              <a:t>Нацфонда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32" name="TextBox 3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057018" y="882970"/>
            <a:ext cx="561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400" dirty="0" smtClean="0"/>
              <a:t>Дальнейшее обеспечение </a:t>
            </a:r>
            <a:r>
              <a:rPr lang="ru-RU" sz="1400" b="1" dirty="0" smtClean="0">
                <a:solidFill>
                  <a:schemeClr val="accent2"/>
                </a:solidFill>
              </a:rPr>
              <a:t>стабильности цен</a:t>
            </a:r>
          </a:p>
          <a:p>
            <a:pPr lvl="1"/>
            <a:r>
              <a:rPr lang="ru-RU" sz="1400" b="1" dirty="0" smtClean="0">
                <a:solidFill>
                  <a:schemeClr val="accent2"/>
                </a:solidFill>
              </a:rPr>
              <a:t>Снижение </a:t>
            </a:r>
            <a:r>
              <a:rPr lang="ru-RU" sz="1400" b="1" dirty="0">
                <a:solidFill>
                  <a:schemeClr val="accent2"/>
                </a:solidFill>
              </a:rPr>
              <a:t>инфляции до 3 – 4% в среднесрочной перспективе</a:t>
            </a:r>
            <a:r>
              <a:rPr lang="ru-RU" sz="1400" dirty="0"/>
              <a:t>, что позволит снизить стоимость </a:t>
            </a:r>
            <a:r>
              <a:rPr lang="ru-RU" sz="1400" dirty="0" smtClean="0"/>
              <a:t>заимствования</a:t>
            </a:r>
            <a:endParaRPr lang="en-US" sz="1400" dirty="0"/>
          </a:p>
        </p:txBody>
      </p:sp>
      <p:sp>
        <p:nvSpPr>
          <p:cNvPr id="33" name="TextBox 3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057018" y="1691440"/>
            <a:ext cx="5616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400" dirty="0" smtClean="0"/>
              <a:t>Уровень гос. долга на 01 июля 2016 г. </a:t>
            </a:r>
            <a:r>
              <a:rPr lang="ru-RU" sz="1400" b="1" dirty="0" smtClean="0">
                <a:solidFill>
                  <a:schemeClr val="accent2"/>
                </a:solidFill>
              </a:rPr>
              <a:t>10,9 трлн. тенге </a:t>
            </a:r>
            <a:r>
              <a:rPr lang="ru-RU" sz="1400" dirty="0" smtClean="0"/>
              <a:t>или </a:t>
            </a:r>
            <a:r>
              <a:rPr lang="ru-RU" sz="1400" b="1" dirty="0" smtClean="0">
                <a:solidFill>
                  <a:schemeClr val="accent2"/>
                </a:solidFill>
              </a:rPr>
              <a:t>24,6% к ВВП </a:t>
            </a:r>
            <a:r>
              <a:rPr lang="ru-RU" sz="1400" dirty="0" smtClean="0"/>
              <a:t>(13,5% - внутренний, 11,1% - внешний)</a:t>
            </a:r>
            <a:endParaRPr lang="ru-RU" sz="1400" dirty="0"/>
          </a:p>
          <a:p>
            <a:pPr lvl="1"/>
            <a:r>
              <a:rPr lang="ru-RU" sz="1400" dirty="0" smtClean="0"/>
              <a:t>Планируется </a:t>
            </a:r>
            <a:r>
              <a:rPr lang="ru-RU" sz="1400" b="1" dirty="0">
                <a:solidFill>
                  <a:schemeClr val="accent2"/>
                </a:solidFill>
              </a:rPr>
              <a:t>снижение дефицита республиканского</a:t>
            </a:r>
            <a:r>
              <a:rPr lang="ru-RU" sz="1400" dirty="0">
                <a:solidFill>
                  <a:schemeClr val="accent2"/>
                </a:solidFill>
              </a:rPr>
              <a:t> </a:t>
            </a:r>
            <a:r>
              <a:rPr lang="ru-RU" sz="1400" dirty="0"/>
              <a:t>бюджета до </a:t>
            </a:r>
            <a:r>
              <a:rPr lang="ru-RU" sz="1400" b="1" dirty="0">
                <a:solidFill>
                  <a:schemeClr val="accent2"/>
                </a:solidFill>
              </a:rPr>
              <a:t>1,2 % к ВВП</a:t>
            </a:r>
            <a:r>
              <a:rPr lang="ru-RU" sz="1400" dirty="0"/>
              <a:t> в 2017 году с последующим снижением до </a:t>
            </a:r>
            <a:r>
              <a:rPr lang="ru-RU" sz="1400" b="1" dirty="0">
                <a:solidFill>
                  <a:schemeClr val="accent2"/>
                </a:solidFill>
              </a:rPr>
              <a:t>1,0 % к ВВП </a:t>
            </a:r>
            <a:r>
              <a:rPr lang="ru-RU" sz="1400" dirty="0"/>
              <a:t>к 2019 году</a:t>
            </a:r>
            <a:endParaRPr lang="en-US" sz="1400" dirty="0"/>
          </a:p>
        </p:txBody>
      </p:sp>
      <p:sp>
        <p:nvSpPr>
          <p:cNvPr id="34" name="TextBox 3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057018" y="4411827"/>
            <a:ext cx="5616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400" b="1" dirty="0">
                <a:solidFill>
                  <a:schemeClr val="accent2"/>
                </a:solidFill>
              </a:rPr>
              <a:t>Обеспечение сохранности </a:t>
            </a:r>
            <a:r>
              <a:rPr lang="ru-RU" sz="1400" b="1" dirty="0" err="1">
                <a:solidFill>
                  <a:schemeClr val="accent2"/>
                </a:solidFill>
              </a:rPr>
              <a:t>Нацфонда</a:t>
            </a:r>
            <a:r>
              <a:rPr lang="ru-RU" sz="1400" b="1" dirty="0">
                <a:solidFill>
                  <a:schemeClr val="accent2"/>
                </a:solidFill>
              </a:rPr>
              <a:t> </a:t>
            </a:r>
            <a:r>
              <a:rPr lang="ru-RU" sz="1400" dirty="0"/>
              <a:t>в условиях низких цен на нефть для будущих поколений за счет недопущения привлечения дополнительных средств из </a:t>
            </a:r>
            <a:r>
              <a:rPr lang="ru-RU" sz="1400" dirty="0" err="1"/>
              <a:t>Нацфонда</a:t>
            </a:r>
            <a:endParaRPr lang="ru-RU" sz="1400" dirty="0"/>
          </a:p>
          <a:p>
            <a:pPr lvl="1"/>
            <a:r>
              <a:rPr lang="ru-RU" sz="1400" dirty="0" smtClean="0"/>
              <a:t>Активизация </a:t>
            </a:r>
            <a:r>
              <a:rPr lang="ru-RU" sz="1400" dirty="0"/>
              <a:t>внутренних возможностей экономики: </a:t>
            </a:r>
            <a:r>
              <a:rPr lang="ru-RU" sz="1400" b="1" dirty="0">
                <a:solidFill>
                  <a:schemeClr val="accent2"/>
                </a:solidFill>
              </a:rPr>
              <a:t>привлечение частных инвестиций и развитие </a:t>
            </a:r>
            <a:r>
              <a:rPr lang="ru-RU" sz="1400" b="1" dirty="0" smtClean="0">
                <a:solidFill>
                  <a:schemeClr val="accent2"/>
                </a:solidFill>
              </a:rPr>
              <a:t>предпринимательства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39" name="Straight Connector 38"/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3057018" y="1588081"/>
            <a:ext cx="561600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3057018" y="4329308"/>
            <a:ext cx="561600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>
            <a:spLocks/>
          </p:cNvSpPr>
          <p:nvPr>
            <p:custDataLst>
              <p:tags r:id="rId10"/>
            </p:custDataLst>
          </p:nvPr>
        </p:nvSpPr>
        <p:spPr>
          <a:xfrm>
            <a:off x="2949018" y="816355"/>
            <a:ext cx="5832000" cy="495408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057018" y="2988229"/>
            <a:ext cx="5616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ru-RU" sz="1400" b="1" dirty="0" smtClean="0">
                <a:solidFill>
                  <a:schemeClr val="accent2"/>
                </a:solidFill>
              </a:rPr>
              <a:t>Реформирование </a:t>
            </a:r>
            <a:r>
              <a:rPr lang="ru-RU" sz="1400" b="1" dirty="0">
                <a:solidFill>
                  <a:schemeClr val="accent2"/>
                </a:solidFill>
              </a:rPr>
              <a:t>налоговой системы </a:t>
            </a:r>
            <a:r>
              <a:rPr lang="ru-RU" sz="1400" dirty="0"/>
              <a:t>и улучшение администрирования, что позволит повысить доходы </a:t>
            </a:r>
            <a:r>
              <a:rPr lang="ru-RU" sz="1400" dirty="0" smtClean="0"/>
              <a:t>бюджета</a:t>
            </a:r>
          </a:p>
          <a:p>
            <a:pPr lvl="1"/>
            <a:r>
              <a:rPr lang="ru-RU" sz="1400" dirty="0" smtClean="0"/>
              <a:t>Снижение </a:t>
            </a:r>
            <a:r>
              <a:rPr lang="ru-RU" sz="1400" dirty="0"/>
              <a:t>уровня </a:t>
            </a:r>
            <a:r>
              <a:rPr lang="ru-RU" sz="1400" b="1" dirty="0">
                <a:solidFill>
                  <a:schemeClr val="accent2"/>
                </a:solidFill>
              </a:rPr>
              <a:t>теневого </a:t>
            </a:r>
            <a:r>
              <a:rPr lang="ru-RU" sz="1400" b="1" dirty="0" smtClean="0">
                <a:solidFill>
                  <a:schemeClr val="accent2"/>
                </a:solidFill>
              </a:rPr>
              <a:t>оборота</a:t>
            </a:r>
            <a:r>
              <a:rPr lang="ru-RU" sz="1400" dirty="0" smtClean="0"/>
              <a:t> </a:t>
            </a:r>
          </a:p>
          <a:p>
            <a:pPr lvl="1"/>
            <a:r>
              <a:rPr lang="ru-RU" sz="1400" dirty="0"/>
              <a:t>С</a:t>
            </a:r>
            <a:r>
              <a:rPr lang="ru-RU" sz="1400" dirty="0" smtClean="0"/>
              <a:t>овершенствования </a:t>
            </a:r>
            <a:r>
              <a:rPr lang="ru-RU" sz="1400" dirty="0"/>
              <a:t>механизмов взимания </a:t>
            </a:r>
            <a:r>
              <a:rPr lang="ru-RU" sz="1400" b="1" dirty="0">
                <a:solidFill>
                  <a:schemeClr val="accent2"/>
                </a:solidFill>
              </a:rPr>
              <a:t>косвенных налогов </a:t>
            </a:r>
            <a:endParaRPr lang="ru-RU" sz="1400" b="1" dirty="0" smtClean="0">
              <a:solidFill>
                <a:schemeClr val="accent2"/>
              </a:solidFill>
            </a:endParaRPr>
          </a:p>
          <a:p>
            <a:pPr lvl="1"/>
            <a:r>
              <a:rPr lang="ru-RU" sz="1400" dirty="0" smtClean="0"/>
              <a:t>Отмены </a:t>
            </a:r>
            <a:r>
              <a:rPr lang="ru-RU" sz="1400" b="1" dirty="0">
                <a:solidFill>
                  <a:schemeClr val="accent2"/>
                </a:solidFill>
              </a:rPr>
              <a:t>неэффективных налоговых </a:t>
            </a:r>
            <a:r>
              <a:rPr lang="ru-RU" sz="1400" b="1" dirty="0" smtClean="0">
                <a:solidFill>
                  <a:schemeClr val="accent2"/>
                </a:solidFill>
              </a:rPr>
              <a:t>льгот</a:t>
            </a:r>
          </a:p>
          <a:p>
            <a:pPr lvl="1"/>
            <a:r>
              <a:rPr lang="ru-RU" sz="1400" dirty="0" smtClean="0"/>
              <a:t>Реформирования </a:t>
            </a:r>
            <a:r>
              <a:rPr lang="ru-RU" sz="1400" b="1" dirty="0">
                <a:solidFill>
                  <a:schemeClr val="accent2"/>
                </a:solidFill>
              </a:rPr>
              <a:t>специальных налоговых </a:t>
            </a:r>
            <a:r>
              <a:rPr lang="ru-RU" sz="1400" b="1" dirty="0" smtClean="0">
                <a:solidFill>
                  <a:schemeClr val="accent2"/>
                </a:solidFill>
              </a:rPr>
              <a:t>режимов</a:t>
            </a:r>
            <a:endParaRPr lang="en-US" sz="1400" b="1" dirty="0">
              <a:solidFill>
                <a:schemeClr val="accent2"/>
              </a:solidFill>
              <a:effectLst/>
            </a:endParaRPr>
          </a:p>
        </p:txBody>
      </p:sp>
      <p:cxnSp>
        <p:nvCxnSpPr>
          <p:cNvPr id="15" name="Straight Connector 14"/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3057018" y="2906928"/>
            <a:ext cx="5616000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180420" y="2988229"/>
            <a:ext cx="2598737" cy="118730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76200" rIns="76200" bIns="762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Налоговая политика</a:t>
            </a:r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180421" y="5834688"/>
            <a:ext cx="8609568" cy="57519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+mj-lt"/>
              </a:rPr>
              <a:t>Эффективная реализация вышеуказанных мер позволит создать дополнительные стимулы для роста ВВП на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 10,0% в среднесрочной перспективе</a:t>
            </a:r>
          </a:p>
        </p:txBody>
      </p:sp>
      <p:sp>
        <p:nvSpPr>
          <p:cNvPr id="18" name="TextBox 17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2949018" y="567102"/>
            <a:ext cx="25987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sz="1400" b="1" dirty="0" smtClean="0">
                <a:solidFill>
                  <a:schemeClr val="accent2"/>
                </a:solidFill>
              </a:rPr>
              <a:t>Приоритетные цели</a:t>
            </a:r>
            <a:endParaRPr lang="en-US" sz="1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199" y="2256662"/>
            <a:ext cx="5263877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Благодарю за внимание!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63669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96" name="think-cell Slide" r:id="rId17" imgW="359" imgH="358" progId="TCLayout.ActiveDocument.1">
                  <p:embed/>
                </p:oleObj>
              </mc:Choice>
              <mc:Fallback>
                <p:oleObj name="think-cell Slide" r:id="rId17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71450" y="619368"/>
            <a:ext cx="6311991" cy="58020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71450" y="619368"/>
            <a:ext cx="6311991" cy="50435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Отрасли с положительной динамикой роста</a:t>
            </a:r>
            <a:endParaRPr lang="en-US" dirty="0"/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238125" y="625322"/>
            <a:ext cx="68204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Рост отраслевого производства за 8 месяцев 2016 г.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Проценты 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0181311"/>
              </p:ext>
            </p:extLst>
          </p:nvPr>
        </p:nvGraphicFramePr>
        <p:xfrm>
          <a:off x="2209801" y="1155700"/>
          <a:ext cx="3797087" cy="516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197" name="Chart" r:id="rId19" imgW="3797087" imgH="5168988" progId="MSGraph.Chart.8">
                  <p:embed followColorScheme="full"/>
                </p:oleObj>
              </mc:Choice>
              <mc:Fallback>
                <p:oleObj name="Chart" r:id="rId19" imgW="3797087" imgH="516898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09801" y="1155700"/>
                        <a:ext cx="3797087" cy="5168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gray">
          <a:xfrm>
            <a:off x="2724150" y="460851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761D270-71FC-496A-BCF2-0D27AE16951C}" type="datetime'0'',''''''''''''7'''">
              <a:rPr lang="en-US" altLang="en-US"/>
              <a:pPr/>
              <a:t>0,7</a:t>
            </a:fld>
            <a:endParaRPr lang="en-US" noProof="0" dirty="0">
              <a:sym typeface="+mn-lt"/>
            </a:endParaRPr>
          </a:p>
        </p:txBody>
      </p:sp>
      <p:sp>
        <p:nvSpPr>
          <p:cNvPr id="23" name="Rectangle 22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4597401" y="262096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461F5BC-A3C4-49C9-AF57-1F18B43909EA}" type="datetime'''''''''''''''4'''''''''''''''''''''''''',''''2'''''">
              <a:rPr lang="en-US" altLang="en-US"/>
              <a:pPr/>
              <a:t>4,2</a:t>
            </a:fld>
            <a:endParaRPr lang="en-US" noProof="0" dirty="0">
              <a:sym typeface="+mn-lt"/>
            </a:endParaRPr>
          </a:p>
        </p:txBody>
      </p:sp>
      <p:sp>
        <p:nvSpPr>
          <p:cNvPr id="33" name="Rectangle 32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255588" y="3614738"/>
            <a:ext cx="1893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E8DADFF-64E5-4C31-9CCB-11FED0C05642}" type="datetime'С''ел''''ь''''''с''''к''''''о''е'''' х''''озя''''''йст''''во'">
              <a:rPr lang="ru-RU" altLang="en-US">
                <a:sym typeface="+mn-lt"/>
              </a:rPr>
              <a:pPr/>
              <a:t>Сельское хозяйство</a:t>
            </a:fld>
            <a:endParaRPr lang="ru-RU" noProof="0" dirty="0">
              <a:sym typeface="+mn-lt"/>
            </a:endParaRPr>
          </a:p>
        </p:txBody>
      </p:sp>
      <p:sp>
        <p:nvSpPr>
          <p:cNvPr id="32" name="Rectangle 31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255588" y="2620963"/>
            <a:ext cx="197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BAF4EDA-B11F-40DA-8E47-C7C1959E0AFC}" type="datetime'Т''''''''р''''ансп''ор''''тна''я'' ''''''сф''''ера'''''">
              <a:rPr lang="ru-RU" altLang="en-US">
                <a:sym typeface="+mn-lt"/>
              </a:rPr>
              <a:pPr/>
              <a:t>Транспортная сфера</a:t>
            </a:fld>
            <a:endParaRPr lang="ru-RU" noProof="0" dirty="0">
              <a:sym typeface="+mn-lt"/>
            </a:endParaRPr>
          </a:p>
        </p:txBody>
      </p:sp>
      <p:sp>
        <p:nvSpPr>
          <p:cNvPr id="34" name="Rectangle 33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255588" y="4486275"/>
            <a:ext cx="17764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dirty="0">
                <a:sym typeface="+mn-lt"/>
              </a:rPr>
              <a:t>Обрабатывающая </a:t>
            </a:r>
            <a:r>
              <a:rPr lang="ru-RU" altLang="en-US" dirty="0" smtClean="0">
                <a:sym typeface="+mn-lt"/>
              </a:rPr>
              <a:t/>
            </a:r>
            <a:br>
              <a:rPr lang="ru-RU" altLang="en-US" dirty="0" smtClean="0">
                <a:sym typeface="+mn-lt"/>
              </a:rPr>
            </a:br>
            <a:r>
              <a:rPr lang="ru-RU" altLang="en-US" dirty="0" smtClean="0">
                <a:sym typeface="+mn-lt"/>
              </a:rPr>
              <a:t>промышленность</a:t>
            </a:r>
            <a:endParaRPr lang="ru-RU" noProof="0" dirty="0">
              <a:sym typeface="+mn-lt"/>
            </a:endParaRPr>
          </a:p>
        </p:txBody>
      </p:sp>
      <p:sp>
        <p:nvSpPr>
          <p:cNvPr id="24" name="Rectangle 2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4965700" y="3614738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29371F7-0FDA-4A22-950C-0CFEE0551815}" type="datetime'''''''''''''''''''''''''''''4,''''''''''''''''''''9'''''">
              <a:rPr lang="en-US" altLang="en-US"/>
              <a:pPr/>
              <a:t>4,9</a:t>
            </a:fld>
            <a:endParaRPr lang="en-US" noProof="0" dirty="0">
              <a:sym typeface="+mn-lt"/>
            </a:endParaRPr>
          </a:p>
        </p:txBody>
      </p:sp>
      <p:sp>
        <p:nvSpPr>
          <p:cNvPr id="30" name="Rectangle 29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255588" y="1627188"/>
            <a:ext cx="141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8AF0969-ED5F-40AF-90A4-290DC1DDD502}" type="datetime'''''''Стр''''''о''''''''''и''т''''''''ель''''ств''о'''">
              <a:rPr lang="ru-RU" altLang="en-US">
                <a:sym typeface="+mn-lt"/>
              </a:rPr>
              <a:pPr/>
              <a:t>Строительство</a:t>
            </a:fld>
            <a:endParaRPr lang="ru-RU" noProof="0" dirty="0">
              <a:sym typeface="+mn-lt"/>
            </a:endParaRPr>
          </a:p>
        </p:txBody>
      </p:sp>
      <p:sp>
        <p:nvSpPr>
          <p:cNvPr id="22" name="Rectangle 21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5930901" y="1627188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5D58B78-3551-4713-A6B1-20FA452E6347}" type="datetime'''''''''''''''''''6'''''''''''''''''''''''''''''''',''''''7'">
              <a:rPr lang="en-US" altLang="en-US"/>
              <a:pPr/>
              <a:t>6,7</a:t>
            </a:fld>
            <a:endParaRPr lang="en-US" noProof="0" dirty="0">
              <a:sym typeface="+mn-lt"/>
            </a:endParaRPr>
          </a:p>
        </p:txBody>
      </p:sp>
      <p:sp>
        <p:nvSpPr>
          <p:cNvPr id="27" name="Rectangle 26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2565400" y="5602288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D19D4BE-13A6-437E-B00C-AE2D29814475}" type="datetime'0'''''''''''',''''''''''''''4'''''''''''''''''''''''''''''''">
              <a:rPr lang="en-US" altLang="en-US"/>
              <a:pPr/>
              <a:t>0,4</a:t>
            </a:fld>
            <a:endParaRPr lang="en-US" noProof="0" dirty="0">
              <a:sym typeface="+mn-lt"/>
            </a:endParaRPr>
          </a:p>
        </p:txBody>
      </p:sp>
      <p:sp>
        <p:nvSpPr>
          <p:cNvPr id="26" name="Rectangle 25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255588" y="5602288"/>
            <a:ext cx="1220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2A1AD0A-CA7A-46B9-B84A-A15D3BF03CA5}" type="datetime'С''е''к''т''''о''р'''' ''''''''ус''''''''''''''л''уг'''''">
              <a:rPr lang="ru-RU" altLang="en-US"/>
              <a:pPr/>
              <a:t>Сектор услуг</a:t>
            </a:fld>
            <a:endParaRPr lang="ru-RU" noProof="0" dirty="0">
              <a:sym typeface="+mn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52413" y="2242259"/>
            <a:ext cx="61316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56388" y="2950382"/>
            <a:ext cx="2076537" cy="165813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28600" tIns="72009" rIns="91440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chemeClr val="lt1"/>
              </a:buClr>
            </a:pPr>
            <a:r>
              <a:rPr lang="ru-RU" sz="1400" b="1" dirty="0" smtClean="0">
                <a:solidFill>
                  <a:schemeClr val="lt1"/>
                </a:solidFill>
              </a:rPr>
              <a:t>Вклад данных отраслей в приросте ВВП составил 0,9 </a:t>
            </a:r>
            <a:r>
              <a:rPr lang="ru-RU" sz="1400" b="1" dirty="0" err="1" smtClean="0">
                <a:solidFill>
                  <a:schemeClr val="lt1"/>
                </a:solidFill>
              </a:rPr>
              <a:t>п.п</a:t>
            </a:r>
            <a:r>
              <a:rPr lang="ru-RU" sz="1400" b="1" dirty="0" smtClean="0">
                <a:solidFill>
                  <a:schemeClr val="lt1"/>
                </a:solidFill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413" y="3238656"/>
            <a:ext cx="61316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2413" y="4224385"/>
            <a:ext cx="61316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6315075" y="3499280"/>
            <a:ext cx="549620" cy="549620"/>
            <a:chOff x="-1816100" y="2834481"/>
            <a:chExt cx="584200" cy="584200"/>
          </a:xfrm>
        </p:grpSpPr>
        <p:sp>
          <p:nvSpPr>
            <p:cNvPr id="20" name="Oval 19"/>
            <p:cNvSpPr/>
            <p:nvPr/>
          </p:nvSpPr>
          <p:spPr>
            <a:xfrm>
              <a:off x="-1816100" y="2834481"/>
              <a:ext cx="584200" cy="584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1" name="AutoShape 3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 rot="16200000" flipH="1" flipV="1">
              <a:off x="-1693435" y="3063092"/>
              <a:ext cx="338870" cy="126978"/>
            </a:xfrm>
            <a:custGeom>
              <a:avLst/>
              <a:gdLst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  <a:gd name="connsiteX3" fmla="*/ 0 w 1076984"/>
                <a:gd name="connsiteY3" fmla="*/ 541003 h 541003"/>
                <a:gd name="connsiteX0" fmla="*/ 0 w 1076984"/>
                <a:gd name="connsiteY0" fmla="*/ 541003 h 632443"/>
                <a:gd name="connsiteX1" fmla="*/ 537954 w 1076984"/>
                <a:gd name="connsiteY1" fmla="*/ 0 h 632443"/>
                <a:gd name="connsiteX2" fmla="*/ 1076984 w 1076984"/>
                <a:gd name="connsiteY2" fmla="*/ 541003 h 632443"/>
                <a:gd name="connsiteX3" fmla="*/ 91440 w 1076984"/>
                <a:gd name="connsiteY3" fmla="*/ 632443 h 632443"/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984" h="541003">
                  <a:moveTo>
                    <a:pt x="0" y="541003"/>
                  </a:moveTo>
                  <a:lnTo>
                    <a:pt x="537954" y="0"/>
                  </a:lnTo>
                  <a:lnTo>
                    <a:pt x="1076984" y="541003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accent2"/>
              </a:solidFill>
            </a:ln>
            <a:extLst/>
          </p:spPr>
          <p:txBody>
            <a:bodyPr rot="10800000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sz="1000" b="1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252413" y="5223452"/>
            <a:ext cx="61316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8282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090" name="think-cell Slide" r:id="rId17" imgW="359" imgH="358" progId="TCLayout.ActiveDocument.1">
                  <p:embed/>
                </p:oleObj>
              </mc:Choice>
              <mc:Fallback>
                <p:oleObj name="think-cell Slide" r:id="rId17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/>
          </p:cNvSpPr>
          <p:nvPr/>
        </p:nvSpPr>
        <p:spPr>
          <a:xfrm>
            <a:off x="171451" y="619367"/>
            <a:ext cx="6344832" cy="58020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400" dirty="0" err="1">
              <a:latin typeface="+mn-lt"/>
            </a:endParaRPr>
          </a:p>
        </p:txBody>
      </p:sp>
      <p:sp>
        <p:nvSpPr>
          <p:cNvPr id="161" name="Rectangle 7"/>
          <p:cNvSpPr>
            <a:spLocks noChangeArrowheads="1"/>
          </p:cNvSpPr>
          <p:nvPr/>
        </p:nvSpPr>
        <p:spPr bwMode="auto">
          <a:xfrm>
            <a:off x="171451" y="619368"/>
            <a:ext cx="6344832" cy="553824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Горнодобывающая </a:t>
            </a:r>
            <a:r>
              <a:rPr lang="ru-RU" dirty="0"/>
              <a:t>промышленность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01905950"/>
              </p:ext>
            </p:extLst>
          </p:nvPr>
        </p:nvGraphicFramePr>
        <p:xfrm>
          <a:off x="2895600" y="1104900"/>
          <a:ext cx="3337427" cy="534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9091" name="Chart" r:id="rId19" imgW="3337427" imgH="5349240" progId="MSGraph.Chart.8">
                  <p:embed followColorScheme="full"/>
                </p:oleObj>
              </mc:Choice>
              <mc:Fallback>
                <p:oleObj name="Chart" r:id="rId19" imgW="3337427" imgH="534924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95600" y="1104900"/>
                        <a:ext cx="3337427" cy="5349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1179513" y="5737225"/>
            <a:ext cx="1257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Железная руда</a:t>
            </a:r>
            <a:endParaRPr lang="ru-RU" sz="1400" noProof="0" dirty="0">
              <a:sym typeface="+mn-lt"/>
            </a:endParaRPr>
          </a:p>
        </p:txBody>
      </p:sp>
      <p:sp>
        <p:nvSpPr>
          <p:cNvPr id="57" name="Rectangle 56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2536825" y="5737225"/>
            <a:ext cx="447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1E3064A2-E511-4A3B-8C4B-3EBDE3E69E71}" type="datetime'-''''''''''''''''1''''''''''''''''5'''''''',8'''''''''''">
              <a:rPr lang="en-US" altLang="en-US" sz="1400"/>
              <a:pPr/>
              <a:t>-15,8</a:t>
            </a:fld>
            <a:endParaRPr lang="en-US" sz="1400" noProof="0" dirty="0">
              <a:sym typeface="+mn-lt"/>
            </a:endParaRPr>
          </a:p>
        </p:txBody>
      </p:sp>
      <p:sp>
        <p:nvSpPr>
          <p:cNvPr id="56" name="Rectangle 55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3800475" y="4711700"/>
            <a:ext cx="349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E42B1EFD-6397-426C-9D54-568BF72F94AF}" type="datetime'''''''''''''''''''''''''''-''6'''',''''''5'''''''''">
              <a:rPr lang="en-US" altLang="en-US" sz="1400"/>
              <a:pPr/>
              <a:t>-6,5</a:t>
            </a:fld>
            <a:endParaRPr lang="en-US" sz="1400" noProof="0" dirty="0">
              <a:sym typeface="+mn-lt"/>
            </a:endParaRPr>
          </a:p>
        </p:txBody>
      </p:sp>
      <p:sp>
        <p:nvSpPr>
          <p:cNvPr id="55" name="Rectangle 54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3998913" y="3687763"/>
            <a:ext cx="349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92A3F613-D201-4AE3-9DD9-F2809A62BC96}" type="datetime'''''''''''''''''''''-''''''4'''',9'''''''''''''''''''''''">
              <a:rPr lang="en-US" altLang="en-US" sz="1400"/>
              <a:pPr/>
              <a:t>-4,9</a:t>
            </a:fld>
            <a:endParaRPr lang="en-US" sz="1400" noProof="0" dirty="0">
              <a:sym typeface="+mn-lt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1179513" y="2555875"/>
            <a:ext cx="11366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Руда цветных</a:t>
            </a:r>
            <a:r>
              <a:rPr lang="en-US" altLang="en-US" sz="1400" dirty="0" smtClean="0">
                <a:sym typeface="+mn-lt"/>
              </a:rPr>
              <a:t/>
            </a:r>
            <a:br>
              <a:rPr lang="en-US" altLang="en-US" sz="1400" dirty="0" smtClean="0">
                <a:sym typeface="+mn-lt"/>
              </a:rPr>
            </a:br>
            <a:r>
              <a:rPr lang="ru-RU" altLang="en-US" sz="1400" dirty="0" smtClean="0">
                <a:sym typeface="+mn-lt"/>
              </a:rPr>
              <a:t>металлов</a:t>
            </a:r>
            <a:endParaRPr lang="ru-RU" sz="1400" noProof="0" dirty="0">
              <a:sym typeface="+mn-lt"/>
            </a:endParaRPr>
          </a:p>
        </p:txBody>
      </p:sp>
      <p:sp>
        <p:nvSpPr>
          <p:cNvPr id="54" name="Rectangle 5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6159500" y="2662238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643EA1F-D774-4BAD-99C2-08086D1BFC61}" type="datetime'''''''9'''''''''''',''''''''''''''1'''''">
              <a:rPr lang="en-US" altLang="en-US" sz="1400"/>
              <a:pPr/>
              <a:t>9,1</a:t>
            </a:fld>
            <a:endParaRPr lang="en-US" sz="1400" noProof="0" dirty="0">
              <a:sym typeface="+mn-lt"/>
            </a:endParaRPr>
          </a:p>
        </p:txBody>
      </p:sp>
      <p:sp>
        <p:nvSpPr>
          <p:cNvPr id="59" name="Rectangle 58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1179513" y="1636713"/>
            <a:ext cx="1238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Природный газ</a:t>
            </a:r>
            <a:endParaRPr lang="ru-RU" sz="1400" noProof="0" dirty="0">
              <a:sym typeface="+mn-lt"/>
            </a:endParaRPr>
          </a:p>
        </p:txBody>
      </p:sp>
      <p:sp>
        <p:nvSpPr>
          <p:cNvPr id="62" name="Rectangle 61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1179513" y="4711700"/>
            <a:ext cx="4556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Уголь</a:t>
            </a:r>
            <a:endParaRPr lang="ru-RU" sz="1400" noProof="0" dirty="0">
              <a:sym typeface="+mn-lt"/>
            </a:endParaRPr>
          </a:p>
        </p:txBody>
      </p:sp>
      <p:sp>
        <p:nvSpPr>
          <p:cNvPr id="61" name="Rectangle 60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1179513" y="3687763"/>
            <a:ext cx="542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 smtClean="0">
                <a:sym typeface="+mn-lt"/>
              </a:rPr>
              <a:t>Нефть</a:t>
            </a:r>
            <a:endParaRPr lang="ru-RU" sz="1400" noProof="0" dirty="0">
              <a:sym typeface="+mn-lt"/>
            </a:endParaRPr>
          </a:p>
        </p:txBody>
      </p:sp>
      <p:sp>
        <p:nvSpPr>
          <p:cNvPr id="53" name="Rectangle 52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5457825" y="163671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C55B120-CD45-4B87-B92A-41679A66CFB9}" type="datetime'''''''''''''''''''''''''3'''',''''''''''''''''''''''5'">
              <a:rPr lang="en-US" altLang="en-US" sz="1400">
                <a:sym typeface="+mn-lt"/>
              </a:rPr>
              <a:pPr/>
              <a:t>3,5</a:t>
            </a:fld>
            <a:endParaRPr lang="en-US" sz="1400" noProof="0" dirty="0">
              <a:sym typeface="+mn-lt"/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64751" y="3264151"/>
            <a:ext cx="615823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264751" y="2237934"/>
            <a:ext cx="615823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64751" y="4290368"/>
            <a:ext cx="615823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>
            <a:spLocks/>
          </p:cNvSpPr>
          <p:nvPr/>
        </p:nvSpPr>
        <p:spPr>
          <a:xfrm>
            <a:off x="265323" y="680837"/>
            <a:ext cx="6157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>
                <a:solidFill>
                  <a:schemeClr val="accent2"/>
                </a:solidFill>
              </a:rPr>
              <a:t>Динамика добычи в горнодобывающей </a:t>
            </a:r>
            <a:r>
              <a:rPr lang="ru-RU" sz="1400" b="1" dirty="0" smtClean="0">
                <a:solidFill>
                  <a:schemeClr val="accent2"/>
                </a:solidFill>
              </a:rPr>
              <a:t>промышленности</a:t>
            </a:r>
          </a:p>
          <a:p>
            <a:r>
              <a:rPr lang="ru-RU" sz="1400" dirty="0" smtClean="0">
                <a:solidFill>
                  <a:schemeClr val="accent6"/>
                </a:solidFill>
              </a:rPr>
              <a:t>Проценты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smtClean="0">
                <a:solidFill>
                  <a:schemeClr val="accent6"/>
                </a:solidFill>
              </a:rPr>
              <a:t>8 </a:t>
            </a:r>
            <a:r>
              <a:rPr lang="ru-RU" sz="1400" dirty="0">
                <a:solidFill>
                  <a:schemeClr val="accent6"/>
                </a:solidFill>
              </a:rPr>
              <a:t>месяцев 2016 г. </a:t>
            </a:r>
          </a:p>
        </p:txBody>
      </p:sp>
      <p:sp>
        <p:nvSpPr>
          <p:cNvPr id="119" name="Rectangle 118"/>
          <p:cNvSpPr>
            <a:spLocks/>
          </p:cNvSpPr>
          <p:nvPr/>
        </p:nvSpPr>
        <p:spPr>
          <a:xfrm>
            <a:off x="6722126" y="2746688"/>
            <a:ext cx="2029887" cy="1859183"/>
          </a:xfrm>
          <a:prstGeom prst="rect">
            <a:avLst/>
          </a:prstGeom>
          <a:solidFill>
            <a:schemeClr val="accent2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28600" tIns="72009" rIns="72009" bIns="72009" rtlCol="0" anchor="ctr" anchorCtr="0">
            <a:noAutofit/>
          </a:bodyPr>
          <a:lstStyle/>
          <a:p>
            <a:pPr>
              <a:buClr>
                <a:schemeClr val="lt1"/>
              </a:buClr>
            </a:pPr>
            <a:r>
              <a:rPr lang="ru-RU" sz="1400" b="1" dirty="0" smtClean="0"/>
              <a:t>Общее снижение </a:t>
            </a:r>
            <a:r>
              <a:rPr lang="ru-RU" sz="1400" b="1" dirty="0"/>
              <a:t>производства в </a:t>
            </a:r>
            <a:endParaRPr lang="ru-RU" sz="1400" b="1" dirty="0" smtClean="0"/>
          </a:p>
          <a:p>
            <a:pPr>
              <a:buClr>
                <a:schemeClr val="lt1"/>
              </a:buClr>
            </a:pPr>
            <a:r>
              <a:rPr lang="ru-RU" sz="1400" b="1" dirty="0" smtClean="0"/>
              <a:t>горнодобывающей </a:t>
            </a:r>
            <a:r>
              <a:rPr lang="ru-RU" sz="1400" b="1" dirty="0"/>
              <a:t>промышленности </a:t>
            </a:r>
            <a:r>
              <a:rPr lang="ru-RU" sz="1400" b="1" dirty="0" smtClean="0"/>
              <a:t>в январе-августе 2016 года составило</a:t>
            </a:r>
            <a:r>
              <a:rPr lang="en-US" sz="1400" b="1" dirty="0"/>
              <a:t> </a:t>
            </a:r>
            <a:r>
              <a:rPr lang="ru-RU" sz="1400" b="1" dirty="0" smtClean="0"/>
              <a:t>4,8%</a:t>
            </a:r>
            <a:endParaRPr lang="ru-RU" sz="1400" b="1" dirty="0"/>
          </a:p>
        </p:txBody>
      </p:sp>
      <p:sp>
        <p:nvSpPr>
          <p:cNvPr id="124" name="Freeform 25"/>
          <p:cNvSpPr>
            <a:spLocks noEditPoints="1"/>
          </p:cNvSpPr>
          <p:nvPr/>
        </p:nvSpPr>
        <p:spPr bwMode="auto">
          <a:xfrm>
            <a:off x="422694" y="3442822"/>
            <a:ext cx="518524" cy="668876"/>
          </a:xfrm>
          <a:custGeom>
            <a:avLst/>
            <a:gdLst>
              <a:gd name="T0" fmla="*/ 1046 w 1064"/>
              <a:gd name="T1" fmla="*/ 108 h 1374"/>
              <a:gd name="T2" fmla="*/ 1064 w 1064"/>
              <a:gd name="T3" fmla="*/ 90 h 1374"/>
              <a:gd name="T4" fmla="*/ 1064 w 1064"/>
              <a:gd name="T5" fmla="*/ 18 h 1374"/>
              <a:gd name="T6" fmla="*/ 1046 w 1064"/>
              <a:gd name="T7" fmla="*/ 0 h 1374"/>
              <a:gd name="T8" fmla="*/ 18 w 1064"/>
              <a:gd name="T9" fmla="*/ 0 h 1374"/>
              <a:gd name="T10" fmla="*/ 0 w 1064"/>
              <a:gd name="T11" fmla="*/ 18 h 1374"/>
              <a:gd name="T12" fmla="*/ 0 w 1064"/>
              <a:gd name="T13" fmla="*/ 90 h 1374"/>
              <a:gd name="T14" fmla="*/ 18 w 1064"/>
              <a:gd name="T15" fmla="*/ 108 h 1374"/>
              <a:gd name="T16" fmla="*/ 108 w 1064"/>
              <a:gd name="T17" fmla="*/ 108 h 1374"/>
              <a:gd name="T18" fmla="*/ 108 w 1064"/>
              <a:gd name="T19" fmla="*/ 422 h 1374"/>
              <a:gd name="T20" fmla="*/ 43 w 1064"/>
              <a:gd name="T21" fmla="*/ 422 h 1374"/>
              <a:gd name="T22" fmla="*/ 25 w 1064"/>
              <a:gd name="T23" fmla="*/ 440 h 1374"/>
              <a:gd name="T24" fmla="*/ 25 w 1064"/>
              <a:gd name="T25" fmla="*/ 512 h 1374"/>
              <a:gd name="T26" fmla="*/ 43 w 1064"/>
              <a:gd name="T27" fmla="*/ 530 h 1374"/>
              <a:gd name="T28" fmla="*/ 108 w 1064"/>
              <a:gd name="T29" fmla="*/ 530 h 1374"/>
              <a:gd name="T30" fmla="*/ 108 w 1064"/>
              <a:gd name="T31" fmla="*/ 844 h 1374"/>
              <a:gd name="T32" fmla="*/ 43 w 1064"/>
              <a:gd name="T33" fmla="*/ 844 h 1374"/>
              <a:gd name="T34" fmla="*/ 25 w 1064"/>
              <a:gd name="T35" fmla="*/ 862 h 1374"/>
              <a:gd name="T36" fmla="*/ 25 w 1064"/>
              <a:gd name="T37" fmla="*/ 934 h 1374"/>
              <a:gd name="T38" fmla="*/ 43 w 1064"/>
              <a:gd name="T39" fmla="*/ 952 h 1374"/>
              <a:gd name="T40" fmla="*/ 108 w 1064"/>
              <a:gd name="T41" fmla="*/ 952 h 1374"/>
              <a:gd name="T42" fmla="*/ 108 w 1064"/>
              <a:gd name="T43" fmla="*/ 1266 h 1374"/>
              <a:gd name="T44" fmla="*/ 18 w 1064"/>
              <a:gd name="T45" fmla="*/ 1266 h 1374"/>
              <a:gd name="T46" fmla="*/ 0 w 1064"/>
              <a:gd name="T47" fmla="*/ 1284 h 1374"/>
              <a:gd name="T48" fmla="*/ 0 w 1064"/>
              <a:gd name="T49" fmla="*/ 1356 h 1374"/>
              <a:gd name="T50" fmla="*/ 18 w 1064"/>
              <a:gd name="T51" fmla="*/ 1374 h 1374"/>
              <a:gd name="T52" fmla="*/ 1046 w 1064"/>
              <a:gd name="T53" fmla="*/ 1374 h 1374"/>
              <a:gd name="T54" fmla="*/ 1064 w 1064"/>
              <a:gd name="T55" fmla="*/ 1356 h 1374"/>
              <a:gd name="T56" fmla="*/ 1064 w 1064"/>
              <a:gd name="T57" fmla="*/ 1284 h 1374"/>
              <a:gd name="T58" fmla="*/ 1046 w 1064"/>
              <a:gd name="T59" fmla="*/ 1266 h 1374"/>
              <a:gd name="T60" fmla="*/ 952 w 1064"/>
              <a:gd name="T61" fmla="*/ 1266 h 1374"/>
              <a:gd name="T62" fmla="*/ 952 w 1064"/>
              <a:gd name="T63" fmla="*/ 952 h 1374"/>
              <a:gd name="T64" fmla="*/ 1017 w 1064"/>
              <a:gd name="T65" fmla="*/ 952 h 1374"/>
              <a:gd name="T66" fmla="*/ 1035 w 1064"/>
              <a:gd name="T67" fmla="*/ 934 h 1374"/>
              <a:gd name="T68" fmla="*/ 1035 w 1064"/>
              <a:gd name="T69" fmla="*/ 862 h 1374"/>
              <a:gd name="T70" fmla="*/ 1017 w 1064"/>
              <a:gd name="T71" fmla="*/ 844 h 1374"/>
              <a:gd name="T72" fmla="*/ 952 w 1064"/>
              <a:gd name="T73" fmla="*/ 844 h 1374"/>
              <a:gd name="T74" fmla="*/ 952 w 1064"/>
              <a:gd name="T75" fmla="*/ 530 h 1374"/>
              <a:gd name="T76" fmla="*/ 1017 w 1064"/>
              <a:gd name="T77" fmla="*/ 530 h 1374"/>
              <a:gd name="T78" fmla="*/ 1035 w 1064"/>
              <a:gd name="T79" fmla="*/ 512 h 1374"/>
              <a:gd name="T80" fmla="*/ 1035 w 1064"/>
              <a:gd name="T81" fmla="*/ 440 h 1374"/>
              <a:gd name="T82" fmla="*/ 1017 w 1064"/>
              <a:gd name="T83" fmla="*/ 422 h 1374"/>
              <a:gd name="T84" fmla="*/ 952 w 1064"/>
              <a:gd name="T85" fmla="*/ 422 h 1374"/>
              <a:gd name="T86" fmla="*/ 952 w 1064"/>
              <a:gd name="T87" fmla="*/ 108 h 1374"/>
              <a:gd name="T88" fmla="*/ 1046 w 1064"/>
              <a:gd name="T89" fmla="*/ 108 h 1374"/>
              <a:gd name="T90" fmla="*/ 655 w 1064"/>
              <a:gd name="T91" fmla="*/ 828 h 1374"/>
              <a:gd name="T92" fmla="*/ 403 w 1064"/>
              <a:gd name="T93" fmla="*/ 833 h 1374"/>
              <a:gd name="T94" fmla="*/ 408 w 1064"/>
              <a:gd name="T95" fmla="*/ 581 h 1374"/>
              <a:gd name="T96" fmla="*/ 539 w 1064"/>
              <a:gd name="T97" fmla="*/ 322 h 1374"/>
              <a:gd name="T98" fmla="*/ 660 w 1064"/>
              <a:gd name="T99" fmla="*/ 576 h 1374"/>
              <a:gd name="T100" fmla="*/ 655 w 1064"/>
              <a:gd name="T101" fmla="*/ 828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4" h="1374">
                <a:moveTo>
                  <a:pt x="1046" y="108"/>
                </a:moveTo>
                <a:cubicBezTo>
                  <a:pt x="1056" y="108"/>
                  <a:pt x="1064" y="100"/>
                  <a:pt x="1064" y="90"/>
                </a:cubicBezTo>
                <a:cubicBezTo>
                  <a:pt x="1064" y="18"/>
                  <a:pt x="1064" y="18"/>
                  <a:pt x="1064" y="18"/>
                </a:cubicBezTo>
                <a:cubicBezTo>
                  <a:pt x="1064" y="8"/>
                  <a:pt x="1056" y="0"/>
                  <a:pt x="1046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0"/>
                  <a:pt x="8" y="108"/>
                  <a:pt x="1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8" y="422"/>
                  <a:pt x="108" y="422"/>
                  <a:pt x="108" y="422"/>
                </a:cubicBezTo>
                <a:cubicBezTo>
                  <a:pt x="43" y="422"/>
                  <a:pt x="43" y="422"/>
                  <a:pt x="43" y="422"/>
                </a:cubicBezTo>
                <a:cubicBezTo>
                  <a:pt x="33" y="422"/>
                  <a:pt x="25" y="430"/>
                  <a:pt x="25" y="440"/>
                </a:cubicBezTo>
                <a:cubicBezTo>
                  <a:pt x="25" y="512"/>
                  <a:pt x="25" y="512"/>
                  <a:pt x="25" y="512"/>
                </a:cubicBezTo>
                <a:cubicBezTo>
                  <a:pt x="25" y="522"/>
                  <a:pt x="33" y="530"/>
                  <a:pt x="43" y="530"/>
                </a:cubicBezTo>
                <a:cubicBezTo>
                  <a:pt x="108" y="530"/>
                  <a:pt x="108" y="530"/>
                  <a:pt x="108" y="530"/>
                </a:cubicBezTo>
                <a:cubicBezTo>
                  <a:pt x="108" y="844"/>
                  <a:pt x="108" y="844"/>
                  <a:pt x="108" y="844"/>
                </a:cubicBezTo>
                <a:cubicBezTo>
                  <a:pt x="43" y="844"/>
                  <a:pt x="43" y="844"/>
                  <a:pt x="43" y="844"/>
                </a:cubicBezTo>
                <a:cubicBezTo>
                  <a:pt x="33" y="844"/>
                  <a:pt x="25" y="852"/>
                  <a:pt x="25" y="862"/>
                </a:cubicBezTo>
                <a:cubicBezTo>
                  <a:pt x="25" y="934"/>
                  <a:pt x="25" y="934"/>
                  <a:pt x="25" y="934"/>
                </a:cubicBezTo>
                <a:cubicBezTo>
                  <a:pt x="25" y="944"/>
                  <a:pt x="33" y="952"/>
                  <a:pt x="43" y="952"/>
                </a:cubicBezTo>
                <a:cubicBezTo>
                  <a:pt x="108" y="952"/>
                  <a:pt x="108" y="952"/>
                  <a:pt x="108" y="952"/>
                </a:cubicBezTo>
                <a:cubicBezTo>
                  <a:pt x="108" y="1266"/>
                  <a:pt x="108" y="1266"/>
                  <a:pt x="108" y="1266"/>
                </a:cubicBezTo>
                <a:cubicBezTo>
                  <a:pt x="18" y="1266"/>
                  <a:pt x="18" y="1266"/>
                  <a:pt x="18" y="1266"/>
                </a:cubicBezTo>
                <a:cubicBezTo>
                  <a:pt x="8" y="1266"/>
                  <a:pt x="0" y="1274"/>
                  <a:pt x="0" y="1284"/>
                </a:cubicBezTo>
                <a:cubicBezTo>
                  <a:pt x="0" y="1356"/>
                  <a:pt x="0" y="1356"/>
                  <a:pt x="0" y="1356"/>
                </a:cubicBezTo>
                <a:cubicBezTo>
                  <a:pt x="0" y="1366"/>
                  <a:pt x="8" y="1374"/>
                  <a:pt x="18" y="1374"/>
                </a:cubicBezTo>
                <a:cubicBezTo>
                  <a:pt x="1046" y="1374"/>
                  <a:pt x="1046" y="1374"/>
                  <a:pt x="1046" y="1374"/>
                </a:cubicBezTo>
                <a:cubicBezTo>
                  <a:pt x="1056" y="1374"/>
                  <a:pt x="1064" y="1366"/>
                  <a:pt x="1064" y="1356"/>
                </a:cubicBezTo>
                <a:cubicBezTo>
                  <a:pt x="1064" y="1284"/>
                  <a:pt x="1064" y="1284"/>
                  <a:pt x="1064" y="1284"/>
                </a:cubicBezTo>
                <a:cubicBezTo>
                  <a:pt x="1064" y="1274"/>
                  <a:pt x="1056" y="1266"/>
                  <a:pt x="1046" y="1266"/>
                </a:cubicBezTo>
                <a:cubicBezTo>
                  <a:pt x="952" y="1266"/>
                  <a:pt x="952" y="1266"/>
                  <a:pt x="952" y="1266"/>
                </a:cubicBezTo>
                <a:cubicBezTo>
                  <a:pt x="952" y="952"/>
                  <a:pt x="952" y="952"/>
                  <a:pt x="952" y="952"/>
                </a:cubicBezTo>
                <a:cubicBezTo>
                  <a:pt x="1017" y="952"/>
                  <a:pt x="1017" y="952"/>
                  <a:pt x="1017" y="952"/>
                </a:cubicBezTo>
                <a:cubicBezTo>
                  <a:pt x="1027" y="952"/>
                  <a:pt x="1035" y="944"/>
                  <a:pt x="1035" y="934"/>
                </a:cubicBezTo>
                <a:cubicBezTo>
                  <a:pt x="1035" y="862"/>
                  <a:pt x="1035" y="862"/>
                  <a:pt x="1035" y="862"/>
                </a:cubicBezTo>
                <a:cubicBezTo>
                  <a:pt x="1035" y="852"/>
                  <a:pt x="1027" y="844"/>
                  <a:pt x="1017" y="844"/>
                </a:cubicBezTo>
                <a:cubicBezTo>
                  <a:pt x="952" y="844"/>
                  <a:pt x="952" y="844"/>
                  <a:pt x="952" y="844"/>
                </a:cubicBezTo>
                <a:cubicBezTo>
                  <a:pt x="952" y="530"/>
                  <a:pt x="952" y="530"/>
                  <a:pt x="952" y="530"/>
                </a:cubicBezTo>
                <a:cubicBezTo>
                  <a:pt x="1017" y="530"/>
                  <a:pt x="1017" y="530"/>
                  <a:pt x="1017" y="530"/>
                </a:cubicBezTo>
                <a:cubicBezTo>
                  <a:pt x="1027" y="530"/>
                  <a:pt x="1035" y="522"/>
                  <a:pt x="1035" y="512"/>
                </a:cubicBezTo>
                <a:cubicBezTo>
                  <a:pt x="1035" y="440"/>
                  <a:pt x="1035" y="440"/>
                  <a:pt x="1035" y="440"/>
                </a:cubicBezTo>
                <a:cubicBezTo>
                  <a:pt x="1035" y="430"/>
                  <a:pt x="1027" y="422"/>
                  <a:pt x="1017" y="422"/>
                </a:cubicBezTo>
                <a:cubicBezTo>
                  <a:pt x="952" y="422"/>
                  <a:pt x="952" y="422"/>
                  <a:pt x="952" y="422"/>
                </a:cubicBezTo>
                <a:cubicBezTo>
                  <a:pt x="952" y="108"/>
                  <a:pt x="952" y="108"/>
                  <a:pt x="952" y="108"/>
                </a:cubicBezTo>
                <a:lnTo>
                  <a:pt x="1046" y="108"/>
                </a:lnTo>
                <a:close/>
                <a:moveTo>
                  <a:pt x="655" y="828"/>
                </a:moveTo>
                <a:cubicBezTo>
                  <a:pt x="584" y="899"/>
                  <a:pt x="471" y="901"/>
                  <a:pt x="403" y="833"/>
                </a:cubicBezTo>
                <a:cubicBezTo>
                  <a:pt x="334" y="765"/>
                  <a:pt x="337" y="652"/>
                  <a:pt x="408" y="581"/>
                </a:cubicBezTo>
                <a:cubicBezTo>
                  <a:pt x="473" y="516"/>
                  <a:pt x="516" y="430"/>
                  <a:pt x="539" y="322"/>
                </a:cubicBezTo>
                <a:cubicBezTo>
                  <a:pt x="557" y="429"/>
                  <a:pt x="597" y="514"/>
                  <a:pt x="660" y="576"/>
                </a:cubicBezTo>
                <a:cubicBezTo>
                  <a:pt x="728" y="644"/>
                  <a:pt x="726" y="757"/>
                  <a:pt x="655" y="8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324798" y="1430485"/>
            <a:ext cx="714316" cy="599068"/>
            <a:chOff x="2110599" y="4991962"/>
            <a:chExt cx="933424" cy="782825"/>
          </a:xfrm>
          <a:solidFill>
            <a:schemeClr val="bg1">
              <a:lumMod val="50000"/>
            </a:schemeClr>
          </a:solidFill>
        </p:grpSpPr>
        <p:sp>
          <p:nvSpPr>
            <p:cNvPr id="126" name="Can 125"/>
            <p:cNvSpPr/>
            <p:nvPr/>
          </p:nvSpPr>
          <p:spPr>
            <a:xfrm>
              <a:off x="2262224" y="5308326"/>
              <a:ext cx="630138" cy="466461"/>
            </a:xfrm>
            <a:prstGeom prst="can">
              <a:avLst>
                <a:gd name="adj" fmla="val 5000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chemeClr val="tx1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 rot="1947848">
              <a:off x="2348114" y="5512890"/>
              <a:ext cx="73828" cy="56117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 rot="19652152" flipV="1">
              <a:off x="2735768" y="5512594"/>
              <a:ext cx="73828" cy="56117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2540379" y="5529266"/>
              <a:ext cx="73828" cy="68743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110599" y="5197136"/>
              <a:ext cx="181427" cy="227557"/>
            </a:xfrm>
            <a:custGeom>
              <a:avLst/>
              <a:gdLst>
                <a:gd name="connsiteX0" fmla="*/ 216455 w 351942"/>
                <a:gd name="connsiteY0" fmla="*/ 441309 h 441429"/>
                <a:gd name="connsiteX1" fmla="*/ 19605 w 351942"/>
                <a:gd name="connsiteY1" fmla="*/ 320659 h 441429"/>
                <a:gd name="connsiteX2" fmla="*/ 38655 w 351942"/>
                <a:gd name="connsiteY2" fmla="*/ 3159 h 441429"/>
                <a:gd name="connsiteX3" fmla="*/ 299005 w 351942"/>
                <a:gd name="connsiteY3" fmla="*/ 168259 h 441429"/>
                <a:gd name="connsiteX4" fmla="*/ 349805 w 351942"/>
                <a:gd name="connsiteY4" fmla="*/ 339709 h 441429"/>
                <a:gd name="connsiteX5" fmla="*/ 216455 w 351942"/>
                <a:gd name="connsiteY5" fmla="*/ 441309 h 44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942" h="441429">
                  <a:moveTo>
                    <a:pt x="216455" y="441309"/>
                  </a:moveTo>
                  <a:cubicBezTo>
                    <a:pt x="161422" y="438134"/>
                    <a:pt x="49238" y="393684"/>
                    <a:pt x="19605" y="320659"/>
                  </a:cubicBezTo>
                  <a:cubicBezTo>
                    <a:pt x="-10028" y="247634"/>
                    <a:pt x="-7912" y="28559"/>
                    <a:pt x="38655" y="3159"/>
                  </a:cubicBezTo>
                  <a:cubicBezTo>
                    <a:pt x="85222" y="-22241"/>
                    <a:pt x="247147" y="112167"/>
                    <a:pt x="299005" y="168259"/>
                  </a:cubicBezTo>
                  <a:cubicBezTo>
                    <a:pt x="350863" y="224351"/>
                    <a:pt x="356155" y="295259"/>
                    <a:pt x="349805" y="339709"/>
                  </a:cubicBezTo>
                  <a:cubicBezTo>
                    <a:pt x="343455" y="384159"/>
                    <a:pt x="271488" y="444484"/>
                    <a:pt x="216455" y="44130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177670" y="5318245"/>
              <a:ext cx="107117" cy="101886"/>
            </a:xfrm>
            <a:custGeom>
              <a:avLst/>
              <a:gdLst>
                <a:gd name="connsiteX0" fmla="*/ 95250 w 195263"/>
                <a:gd name="connsiteY0" fmla="*/ 197644 h 197644"/>
                <a:gd name="connsiteX1" fmla="*/ 16669 w 195263"/>
                <a:gd name="connsiteY1" fmla="*/ 95250 h 197644"/>
                <a:gd name="connsiteX2" fmla="*/ 0 w 195263"/>
                <a:gd name="connsiteY2" fmla="*/ 0 h 197644"/>
                <a:gd name="connsiteX3" fmla="*/ 195263 w 195263"/>
                <a:gd name="connsiteY3" fmla="*/ 95250 h 197644"/>
                <a:gd name="connsiteX4" fmla="*/ 95250 w 195263"/>
                <a:gd name="connsiteY4" fmla="*/ 197644 h 197644"/>
                <a:gd name="connsiteX0" fmla="*/ 107778 w 207791"/>
                <a:gd name="connsiteY0" fmla="*/ 197644 h 197644"/>
                <a:gd name="connsiteX1" fmla="*/ 29197 w 207791"/>
                <a:gd name="connsiteY1" fmla="*/ 95250 h 197644"/>
                <a:gd name="connsiteX2" fmla="*/ 12528 w 207791"/>
                <a:gd name="connsiteY2" fmla="*/ 0 h 197644"/>
                <a:gd name="connsiteX3" fmla="*/ 207791 w 207791"/>
                <a:gd name="connsiteY3" fmla="*/ 95250 h 197644"/>
                <a:gd name="connsiteX4" fmla="*/ 107778 w 207791"/>
                <a:gd name="connsiteY4" fmla="*/ 197644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791" h="197644">
                  <a:moveTo>
                    <a:pt x="107778" y="197644"/>
                  </a:moveTo>
                  <a:cubicBezTo>
                    <a:pt x="78012" y="197644"/>
                    <a:pt x="45072" y="128191"/>
                    <a:pt x="29197" y="95250"/>
                  </a:cubicBezTo>
                  <a:cubicBezTo>
                    <a:pt x="13322" y="62309"/>
                    <a:pt x="-17238" y="0"/>
                    <a:pt x="12528" y="0"/>
                  </a:cubicBezTo>
                  <a:lnTo>
                    <a:pt x="207791" y="95250"/>
                  </a:lnTo>
                  <a:lnTo>
                    <a:pt x="107778" y="1976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 rot="900000">
              <a:off x="2283070" y="5059316"/>
              <a:ext cx="181427" cy="256483"/>
            </a:xfrm>
            <a:custGeom>
              <a:avLst/>
              <a:gdLst>
                <a:gd name="connsiteX0" fmla="*/ 216455 w 351942"/>
                <a:gd name="connsiteY0" fmla="*/ 441309 h 441429"/>
                <a:gd name="connsiteX1" fmla="*/ 19605 w 351942"/>
                <a:gd name="connsiteY1" fmla="*/ 320659 h 441429"/>
                <a:gd name="connsiteX2" fmla="*/ 38655 w 351942"/>
                <a:gd name="connsiteY2" fmla="*/ 3159 h 441429"/>
                <a:gd name="connsiteX3" fmla="*/ 299005 w 351942"/>
                <a:gd name="connsiteY3" fmla="*/ 168259 h 441429"/>
                <a:gd name="connsiteX4" fmla="*/ 349805 w 351942"/>
                <a:gd name="connsiteY4" fmla="*/ 339709 h 441429"/>
                <a:gd name="connsiteX5" fmla="*/ 216455 w 351942"/>
                <a:gd name="connsiteY5" fmla="*/ 441309 h 44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942" h="441429">
                  <a:moveTo>
                    <a:pt x="216455" y="441309"/>
                  </a:moveTo>
                  <a:cubicBezTo>
                    <a:pt x="161422" y="438134"/>
                    <a:pt x="49238" y="393684"/>
                    <a:pt x="19605" y="320659"/>
                  </a:cubicBezTo>
                  <a:cubicBezTo>
                    <a:pt x="-10028" y="247634"/>
                    <a:pt x="-7912" y="28559"/>
                    <a:pt x="38655" y="3159"/>
                  </a:cubicBezTo>
                  <a:cubicBezTo>
                    <a:pt x="85222" y="-22241"/>
                    <a:pt x="247147" y="112167"/>
                    <a:pt x="299005" y="168259"/>
                  </a:cubicBezTo>
                  <a:cubicBezTo>
                    <a:pt x="350863" y="224351"/>
                    <a:pt x="356155" y="295259"/>
                    <a:pt x="349805" y="339709"/>
                  </a:cubicBezTo>
                  <a:cubicBezTo>
                    <a:pt x="343455" y="384159"/>
                    <a:pt x="271488" y="444484"/>
                    <a:pt x="216455" y="44130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 rot="1536424">
              <a:off x="2335812" y="5214663"/>
              <a:ext cx="107117" cy="101886"/>
            </a:xfrm>
            <a:custGeom>
              <a:avLst/>
              <a:gdLst>
                <a:gd name="connsiteX0" fmla="*/ 95250 w 195263"/>
                <a:gd name="connsiteY0" fmla="*/ 197644 h 197644"/>
                <a:gd name="connsiteX1" fmla="*/ 16669 w 195263"/>
                <a:gd name="connsiteY1" fmla="*/ 95250 h 197644"/>
                <a:gd name="connsiteX2" fmla="*/ 0 w 195263"/>
                <a:gd name="connsiteY2" fmla="*/ 0 h 197644"/>
                <a:gd name="connsiteX3" fmla="*/ 195263 w 195263"/>
                <a:gd name="connsiteY3" fmla="*/ 95250 h 197644"/>
                <a:gd name="connsiteX4" fmla="*/ 95250 w 195263"/>
                <a:gd name="connsiteY4" fmla="*/ 197644 h 197644"/>
                <a:gd name="connsiteX0" fmla="*/ 107778 w 207791"/>
                <a:gd name="connsiteY0" fmla="*/ 197644 h 197644"/>
                <a:gd name="connsiteX1" fmla="*/ 29197 w 207791"/>
                <a:gd name="connsiteY1" fmla="*/ 95250 h 197644"/>
                <a:gd name="connsiteX2" fmla="*/ 12528 w 207791"/>
                <a:gd name="connsiteY2" fmla="*/ 0 h 197644"/>
                <a:gd name="connsiteX3" fmla="*/ 207791 w 207791"/>
                <a:gd name="connsiteY3" fmla="*/ 95250 h 197644"/>
                <a:gd name="connsiteX4" fmla="*/ 107778 w 207791"/>
                <a:gd name="connsiteY4" fmla="*/ 197644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791" h="197644">
                  <a:moveTo>
                    <a:pt x="107778" y="197644"/>
                  </a:moveTo>
                  <a:cubicBezTo>
                    <a:pt x="78012" y="197644"/>
                    <a:pt x="45072" y="128191"/>
                    <a:pt x="29197" y="95250"/>
                  </a:cubicBezTo>
                  <a:cubicBezTo>
                    <a:pt x="13322" y="62309"/>
                    <a:pt x="-17238" y="0"/>
                    <a:pt x="12528" y="0"/>
                  </a:cubicBezTo>
                  <a:lnTo>
                    <a:pt x="207791" y="95250"/>
                  </a:lnTo>
                  <a:lnTo>
                    <a:pt x="107778" y="1976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 rot="1411636">
              <a:off x="2487861" y="4991962"/>
              <a:ext cx="203723" cy="285994"/>
            </a:xfrm>
            <a:custGeom>
              <a:avLst/>
              <a:gdLst>
                <a:gd name="connsiteX0" fmla="*/ 216455 w 351942"/>
                <a:gd name="connsiteY0" fmla="*/ 441309 h 441429"/>
                <a:gd name="connsiteX1" fmla="*/ 19605 w 351942"/>
                <a:gd name="connsiteY1" fmla="*/ 320659 h 441429"/>
                <a:gd name="connsiteX2" fmla="*/ 38655 w 351942"/>
                <a:gd name="connsiteY2" fmla="*/ 3159 h 441429"/>
                <a:gd name="connsiteX3" fmla="*/ 299005 w 351942"/>
                <a:gd name="connsiteY3" fmla="*/ 168259 h 441429"/>
                <a:gd name="connsiteX4" fmla="*/ 349805 w 351942"/>
                <a:gd name="connsiteY4" fmla="*/ 339709 h 441429"/>
                <a:gd name="connsiteX5" fmla="*/ 216455 w 351942"/>
                <a:gd name="connsiteY5" fmla="*/ 441309 h 44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942" h="441429">
                  <a:moveTo>
                    <a:pt x="216455" y="441309"/>
                  </a:moveTo>
                  <a:cubicBezTo>
                    <a:pt x="161422" y="438134"/>
                    <a:pt x="49238" y="393684"/>
                    <a:pt x="19605" y="320659"/>
                  </a:cubicBezTo>
                  <a:cubicBezTo>
                    <a:pt x="-10028" y="247634"/>
                    <a:pt x="-7912" y="28559"/>
                    <a:pt x="38655" y="3159"/>
                  </a:cubicBezTo>
                  <a:cubicBezTo>
                    <a:pt x="85222" y="-22241"/>
                    <a:pt x="247147" y="112167"/>
                    <a:pt x="299005" y="168259"/>
                  </a:cubicBezTo>
                  <a:cubicBezTo>
                    <a:pt x="350863" y="224351"/>
                    <a:pt x="356155" y="295259"/>
                    <a:pt x="349805" y="339709"/>
                  </a:cubicBezTo>
                  <a:cubicBezTo>
                    <a:pt x="343455" y="384159"/>
                    <a:pt x="271488" y="444484"/>
                    <a:pt x="216455" y="44130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 rot="2790767">
              <a:off x="2527417" y="5197747"/>
              <a:ext cx="107117" cy="101886"/>
            </a:xfrm>
            <a:custGeom>
              <a:avLst/>
              <a:gdLst>
                <a:gd name="connsiteX0" fmla="*/ 95250 w 195263"/>
                <a:gd name="connsiteY0" fmla="*/ 197644 h 197644"/>
                <a:gd name="connsiteX1" fmla="*/ 16669 w 195263"/>
                <a:gd name="connsiteY1" fmla="*/ 95250 h 197644"/>
                <a:gd name="connsiteX2" fmla="*/ 0 w 195263"/>
                <a:gd name="connsiteY2" fmla="*/ 0 h 197644"/>
                <a:gd name="connsiteX3" fmla="*/ 195263 w 195263"/>
                <a:gd name="connsiteY3" fmla="*/ 95250 h 197644"/>
                <a:gd name="connsiteX4" fmla="*/ 95250 w 195263"/>
                <a:gd name="connsiteY4" fmla="*/ 197644 h 197644"/>
                <a:gd name="connsiteX0" fmla="*/ 107778 w 207791"/>
                <a:gd name="connsiteY0" fmla="*/ 197644 h 197644"/>
                <a:gd name="connsiteX1" fmla="*/ 29197 w 207791"/>
                <a:gd name="connsiteY1" fmla="*/ 95250 h 197644"/>
                <a:gd name="connsiteX2" fmla="*/ 12528 w 207791"/>
                <a:gd name="connsiteY2" fmla="*/ 0 h 197644"/>
                <a:gd name="connsiteX3" fmla="*/ 207791 w 207791"/>
                <a:gd name="connsiteY3" fmla="*/ 95250 h 197644"/>
                <a:gd name="connsiteX4" fmla="*/ 107778 w 207791"/>
                <a:gd name="connsiteY4" fmla="*/ 197644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791" h="197644">
                  <a:moveTo>
                    <a:pt x="107778" y="197644"/>
                  </a:moveTo>
                  <a:cubicBezTo>
                    <a:pt x="78012" y="197644"/>
                    <a:pt x="45072" y="128191"/>
                    <a:pt x="29197" y="95250"/>
                  </a:cubicBezTo>
                  <a:cubicBezTo>
                    <a:pt x="13322" y="62309"/>
                    <a:pt x="-17238" y="0"/>
                    <a:pt x="12528" y="0"/>
                  </a:cubicBezTo>
                  <a:lnTo>
                    <a:pt x="207791" y="95250"/>
                  </a:lnTo>
                  <a:lnTo>
                    <a:pt x="107778" y="1976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 rot="20700000" flipH="1">
              <a:off x="2693112" y="5059316"/>
              <a:ext cx="181427" cy="256483"/>
            </a:xfrm>
            <a:custGeom>
              <a:avLst/>
              <a:gdLst>
                <a:gd name="connsiteX0" fmla="*/ 216455 w 351942"/>
                <a:gd name="connsiteY0" fmla="*/ 441309 h 441429"/>
                <a:gd name="connsiteX1" fmla="*/ 19605 w 351942"/>
                <a:gd name="connsiteY1" fmla="*/ 320659 h 441429"/>
                <a:gd name="connsiteX2" fmla="*/ 38655 w 351942"/>
                <a:gd name="connsiteY2" fmla="*/ 3159 h 441429"/>
                <a:gd name="connsiteX3" fmla="*/ 299005 w 351942"/>
                <a:gd name="connsiteY3" fmla="*/ 168259 h 441429"/>
                <a:gd name="connsiteX4" fmla="*/ 349805 w 351942"/>
                <a:gd name="connsiteY4" fmla="*/ 339709 h 441429"/>
                <a:gd name="connsiteX5" fmla="*/ 216455 w 351942"/>
                <a:gd name="connsiteY5" fmla="*/ 441309 h 44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942" h="441429">
                  <a:moveTo>
                    <a:pt x="216455" y="441309"/>
                  </a:moveTo>
                  <a:cubicBezTo>
                    <a:pt x="161422" y="438134"/>
                    <a:pt x="49238" y="393684"/>
                    <a:pt x="19605" y="320659"/>
                  </a:cubicBezTo>
                  <a:cubicBezTo>
                    <a:pt x="-10028" y="247634"/>
                    <a:pt x="-7912" y="28559"/>
                    <a:pt x="38655" y="3159"/>
                  </a:cubicBezTo>
                  <a:cubicBezTo>
                    <a:pt x="85222" y="-22241"/>
                    <a:pt x="247147" y="112167"/>
                    <a:pt x="299005" y="168259"/>
                  </a:cubicBezTo>
                  <a:cubicBezTo>
                    <a:pt x="350863" y="224351"/>
                    <a:pt x="356155" y="295259"/>
                    <a:pt x="349805" y="339709"/>
                  </a:cubicBezTo>
                  <a:cubicBezTo>
                    <a:pt x="343455" y="384159"/>
                    <a:pt x="271488" y="444484"/>
                    <a:pt x="216455" y="44130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 rot="20063576" flipH="1">
              <a:off x="2714681" y="5214663"/>
              <a:ext cx="107117" cy="101886"/>
            </a:xfrm>
            <a:custGeom>
              <a:avLst/>
              <a:gdLst>
                <a:gd name="connsiteX0" fmla="*/ 95250 w 195263"/>
                <a:gd name="connsiteY0" fmla="*/ 197644 h 197644"/>
                <a:gd name="connsiteX1" fmla="*/ 16669 w 195263"/>
                <a:gd name="connsiteY1" fmla="*/ 95250 h 197644"/>
                <a:gd name="connsiteX2" fmla="*/ 0 w 195263"/>
                <a:gd name="connsiteY2" fmla="*/ 0 h 197644"/>
                <a:gd name="connsiteX3" fmla="*/ 195263 w 195263"/>
                <a:gd name="connsiteY3" fmla="*/ 95250 h 197644"/>
                <a:gd name="connsiteX4" fmla="*/ 95250 w 195263"/>
                <a:gd name="connsiteY4" fmla="*/ 197644 h 197644"/>
                <a:gd name="connsiteX0" fmla="*/ 107778 w 207791"/>
                <a:gd name="connsiteY0" fmla="*/ 197644 h 197644"/>
                <a:gd name="connsiteX1" fmla="*/ 29197 w 207791"/>
                <a:gd name="connsiteY1" fmla="*/ 95250 h 197644"/>
                <a:gd name="connsiteX2" fmla="*/ 12528 w 207791"/>
                <a:gd name="connsiteY2" fmla="*/ 0 h 197644"/>
                <a:gd name="connsiteX3" fmla="*/ 207791 w 207791"/>
                <a:gd name="connsiteY3" fmla="*/ 95250 h 197644"/>
                <a:gd name="connsiteX4" fmla="*/ 107778 w 207791"/>
                <a:gd name="connsiteY4" fmla="*/ 197644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791" h="197644">
                  <a:moveTo>
                    <a:pt x="107778" y="197644"/>
                  </a:moveTo>
                  <a:cubicBezTo>
                    <a:pt x="78012" y="197644"/>
                    <a:pt x="45072" y="128191"/>
                    <a:pt x="29197" y="95250"/>
                  </a:cubicBezTo>
                  <a:cubicBezTo>
                    <a:pt x="13322" y="62309"/>
                    <a:pt x="-17238" y="0"/>
                    <a:pt x="12528" y="0"/>
                  </a:cubicBezTo>
                  <a:lnTo>
                    <a:pt x="207791" y="95250"/>
                  </a:lnTo>
                  <a:lnTo>
                    <a:pt x="107778" y="1976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8" name="Freeform 137"/>
            <p:cNvSpPr/>
            <p:nvPr/>
          </p:nvSpPr>
          <p:spPr>
            <a:xfrm flipH="1">
              <a:off x="2862596" y="5200818"/>
              <a:ext cx="181427" cy="227557"/>
            </a:xfrm>
            <a:custGeom>
              <a:avLst/>
              <a:gdLst>
                <a:gd name="connsiteX0" fmla="*/ 216455 w 351942"/>
                <a:gd name="connsiteY0" fmla="*/ 441309 h 441429"/>
                <a:gd name="connsiteX1" fmla="*/ 19605 w 351942"/>
                <a:gd name="connsiteY1" fmla="*/ 320659 h 441429"/>
                <a:gd name="connsiteX2" fmla="*/ 38655 w 351942"/>
                <a:gd name="connsiteY2" fmla="*/ 3159 h 441429"/>
                <a:gd name="connsiteX3" fmla="*/ 299005 w 351942"/>
                <a:gd name="connsiteY3" fmla="*/ 168259 h 441429"/>
                <a:gd name="connsiteX4" fmla="*/ 349805 w 351942"/>
                <a:gd name="connsiteY4" fmla="*/ 339709 h 441429"/>
                <a:gd name="connsiteX5" fmla="*/ 216455 w 351942"/>
                <a:gd name="connsiteY5" fmla="*/ 441309 h 44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942" h="441429">
                  <a:moveTo>
                    <a:pt x="216455" y="441309"/>
                  </a:moveTo>
                  <a:cubicBezTo>
                    <a:pt x="161422" y="438134"/>
                    <a:pt x="49238" y="393684"/>
                    <a:pt x="19605" y="320659"/>
                  </a:cubicBezTo>
                  <a:cubicBezTo>
                    <a:pt x="-10028" y="247634"/>
                    <a:pt x="-7912" y="28559"/>
                    <a:pt x="38655" y="3159"/>
                  </a:cubicBezTo>
                  <a:cubicBezTo>
                    <a:pt x="85222" y="-22241"/>
                    <a:pt x="247147" y="112167"/>
                    <a:pt x="299005" y="168259"/>
                  </a:cubicBezTo>
                  <a:cubicBezTo>
                    <a:pt x="350863" y="224351"/>
                    <a:pt x="356155" y="295259"/>
                    <a:pt x="349805" y="339709"/>
                  </a:cubicBezTo>
                  <a:cubicBezTo>
                    <a:pt x="343455" y="384159"/>
                    <a:pt x="271488" y="444484"/>
                    <a:pt x="216455" y="441309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39" name="Freeform 138"/>
            <p:cNvSpPr/>
            <p:nvPr/>
          </p:nvSpPr>
          <p:spPr>
            <a:xfrm flipH="1">
              <a:off x="2869836" y="5321927"/>
              <a:ext cx="107117" cy="101886"/>
            </a:xfrm>
            <a:custGeom>
              <a:avLst/>
              <a:gdLst>
                <a:gd name="connsiteX0" fmla="*/ 95250 w 195263"/>
                <a:gd name="connsiteY0" fmla="*/ 197644 h 197644"/>
                <a:gd name="connsiteX1" fmla="*/ 16669 w 195263"/>
                <a:gd name="connsiteY1" fmla="*/ 95250 h 197644"/>
                <a:gd name="connsiteX2" fmla="*/ 0 w 195263"/>
                <a:gd name="connsiteY2" fmla="*/ 0 h 197644"/>
                <a:gd name="connsiteX3" fmla="*/ 195263 w 195263"/>
                <a:gd name="connsiteY3" fmla="*/ 95250 h 197644"/>
                <a:gd name="connsiteX4" fmla="*/ 95250 w 195263"/>
                <a:gd name="connsiteY4" fmla="*/ 197644 h 197644"/>
                <a:gd name="connsiteX0" fmla="*/ 107778 w 207791"/>
                <a:gd name="connsiteY0" fmla="*/ 197644 h 197644"/>
                <a:gd name="connsiteX1" fmla="*/ 29197 w 207791"/>
                <a:gd name="connsiteY1" fmla="*/ 95250 h 197644"/>
                <a:gd name="connsiteX2" fmla="*/ 12528 w 207791"/>
                <a:gd name="connsiteY2" fmla="*/ 0 h 197644"/>
                <a:gd name="connsiteX3" fmla="*/ 207791 w 207791"/>
                <a:gd name="connsiteY3" fmla="*/ 95250 h 197644"/>
                <a:gd name="connsiteX4" fmla="*/ 107778 w 207791"/>
                <a:gd name="connsiteY4" fmla="*/ 197644 h 1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791" h="197644">
                  <a:moveTo>
                    <a:pt x="107778" y="197644"/>
                  </a:moveTo>
                  <a:cubicBezTo>
                    <a:pt x="78012" y="197644"/>
                    <a:pt x="45072" y="128191"/>
                    <a:pt x="29197" y="95250"/>
                  </a:cubicBezTo>
                  <a:cubicBezTo>
                    <a:pt x="13322" y="62309"/>
                    <a:pt x="-17238" y="0"/>
                    <a:pt x="12528" y="0"/>
                  </a:cubicBezTo>
                  <a:lnTo>
                    <a:pt x="207791" y="95250"/>
                  </a:lnTo>
                  <a:lnTo>
                    <a:pt x="107778" y="19764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2232179" y="5273879"/>
              <a:ext cx="690228" cy="277417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53683" y="5463509"/>
            <a:ext cx="656546" cy="724726"/>
            <a:chOff x="5023940" y="2300275"/>
            <a:chExt cx="465547" cy="513881"/>
          </a:xfrm>
          <a:solidFill>
            <a:schemeClr val="bg1">
              <a:lumMod val="50000"/>
            </a:schemeClr>
          </a:solidFill>
        </p:grpSpPr>
        <p:sp>
          <p:nvSpPr>
            <p:cNvPr id="143" name="Freeform 458"/>
            <p:cNvSpPr>
              <a:spLocks/>
            </p:cNvSpPr>
            <p:nvPr/>
          </p:nvSpPr>
          <p:spPr bwMode="auto">
            <a:xfrm>
              <a:off x="5127986" y="2727880"/>
              <a:ext cx="86277" cy="86276"/>
            </a:xfrm>
            <a:custGeom>
              <a:avLst/>
              <a:gdLst>
                <a:gd name="T0" fmla="*/ 121 w 243"/>
                <a:gd name="T1" fmla="*/ 243 h 243"/>
                <a:gd name="T2" fmla="*/ 145 w 243"/>
                <a:gd name="T3" fmla="*/ 241 h 243"/>
                <a:gd name="T4" fmla="*/ 168 w 243"/>
                <a:gd name="T5" fmla="*/ 234 h 243"/>
                <a:gd name="T6" fmla="*/ 189 w 243"/>
                <a:gd name="T7" fmla="*/ 222 h 243"/>
                <a:gd name="T8" fmla="*/ 207 w 243"/>
                <a:gd name="T9" fmla="*/ 207 h 243"/>
                <a:gd name="T10" fmla="*/ 222 w 243"/>
                <a:gd name="T11" fmla="*/ 189 h 243"/>
                <a:gd name="T12" fmla="*/ 234 w 243"/>
                <a:gd name="T13" fmla="*/ 168 h 243"/>
                <a:gd name="T14" fmla="*/ 241 w 243"/>
                <a:gd name="T15" fmla="*/ 145 h 243"/>
                <a:gd name="T16" fmla="*/ 243 w 243"/>
                <a:gd name="T17" fmla="*/ 121 h 243"/>
                <a:gd name="T18" fmla="*/ 241 w 243"/>
                <a:gd name="T19" fmla="*/ 97 h 243"/>
                <a:gd name="T20" fmla="*/ 234 w 243"/>
                <a:gd name="T21" fmla="*/ 74 h 243"/>
                <a:gd name="T22" fmla="*/ 222 w 243"/>
                <a:gd name="T23" fmla="*/ 53 h 243"/>
                <a:gd name="T24" fmla="*/ 207 w 243"/>
                <a:gd name="T25" fmla="*/ 36 h 243"/>
                <a:gd name="T26" fmla="*/ 189 w 243"/>
                <a:gd name="T27" fmla="*/ 21 h 243"/>
                <a:gd name="T28" fmla="*/ 168 w 243"/>
                <a:gd name="T29" fmla="*/ 9 h 243"/>
                <a:gd name="T30" fmla="*/ 145 w 243"/>
                <a:gd name="T31" fmla="*/ 2 h 243"/>
                <a:gd name="T32" fmla="*/ 121 w 243"/>
                <a:gd name="T33" fmla="*/ 0 h 243"/>
                <a:gd name="T34" fmla="*/ 97 w 243"/>
                <a:gd name="T35" fmla="*/ 2 h 243"/>
                <a:gd name="T36" fmla="*/ 74 w 243"/>
                <a:gd name="T37" fmla="*/ 9 h 243"/>
                <a:gd name="T38" fmla="*/ 53 w 243"/>
                <a:gd name="T39" fmla="*/ 21 h 243"/>
                <a:gd name="T40" fmla="*/ 36 w 243"/>
                <a:gd name="T41" fmla="*/ 36 h 243"/>
                <a:gd name="T42" fmla="*/ 21 w 243"/>
                <a:gd name="T43" fmla="*/ 53 h 243"/>
                <a:gd name="T44" fmla="*/ 9 w 243"/>
                <a:gd name="T45" fmla="*/ 74 h 243"/>
                <a:gd name="T46" fmla="*/ 2 w 243"/>
                <a:gd name="T47" fmla="*/ 97 h 243"/>
                <a:gd name="T48" fmla="*/ 0 w 243"/>
                <a:gd name="T49" fmla="*/ 121 h 243"/>
                <a:gd name="T50" fmla="*/ 2 w 243"/>
                <a:gd name="T51" fmla="*/ 145 h 243"/>
                <a:gd name="T52" fmla="*/ 9 w 243"/>
                <a:gd name="T53" fmla="*/ 168 h 243"/>
                <a:gd name="T54" fmla="*/ 21 w 243"/>
                <a:gd name="T55" fmla="*/ 189 h 243"/>
                <a:gd name="T56" fmla="*/ 36 w 243"/>
                <a:gd name="T57" fmla="*/ 207 h 243"/>
                <a:gd name="T58" fmla="*/ 53 w 243"/>
                <a:gd name="T59" fmla="*/ 222 h 243"/>
                <a:gd name="T60" fmla="*/ 74 w 243"/>
                <a:gd name="T61" fmla="*/ 234 h 243"/>
                <a:gd name="T62" fmla="*/ 97 w 243"/>
                <a:gd name="T63" fmla="*/ 241 h 243"/>
                <a:gd name="T64" fmla="*/ 121 w 243"/>
                <a:gd name="T6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45" y="241"/>
                  </a:lnTo>
                  <a:lnTo>
                    <a:pt x="168" y="234"/>
                  </a:lnTo>
                  <a:lnTo>
                    <a:pt x="189" y="222"/>
                  </a:lnTo>
                  <a:lnTo>
                    <a:pt x="207" y="207"/>
                  </a:lnTo>
                  <a:lnTo>
                    <a:pt x="222" y="189"/>
                  </a:lnTo>
                  <a:lnTo>
                    <a:pt x="234" y="168"/>
                  </a:lnTo>
                  <a:lnTo>
                    <a:pt x="241" y="145"/>
                  </a:lnTo>
                  <a:lnTo>
                    <a:pt x="243" y="121"/>
                  </a:lnTo>
                  <a:lnTo>
                    <a:pt x="241" y="97"/>
                  </a:lnTo>
                  <a:lnTo>
                    <a:pt x="234" y="74"/>
                  </a:lnTo>
                  <a:lnTo>
                    <a:pt x="222" y="53"/>
                  </a:lnTo>
                  <a:lnTo>
                    <a:pt x="207" y="36"/>
                  </a:lnTo>
                  <a:lnTo>
                    <a:pt x="189" y="21"/>
                  </a:lnTo>
                  <a:lnTo>
                    <a:pt x="168" y="9"/>
                  </a:lnTo>
                  <a:lnTo>
                    <a:pt x="145" y="2"/>
                  </a:lnTo>
                  <a:lnTo>
                    <a:pt x="121" y="0"/>
                  </a:lnTo>
                  <a:lnTo>
                    <a:pt x="97" y="2"/>
                  </a:lnTo>
                  <a:lnTo>
                    <a:pt x="74" y="9"/>
                  </a:lnTo>
                  <a:lnTo>
                    <a:pt x="53" y="21"/>
                  </a:lnTo>
                  <a:lnTo>
                    <a:pt x="36" y="36"/>
                  </a:lnTo>
                  <a:lnTo>
                    <a:pt x="21" y="53"/>
                  </a:lnTo>
                  <a:lnTo>
                    <a:pt x="9" y="74"/>
                  </a:lnTo>
                  <a:lnTo>
                    <a:pt x="2" y="97"/>
                  </a:lnTo>
                  <a:lnTo>
                    <a:pt x="0" y="121"/>
                  </a:lnTo>
                  <a:lnTo>
                    <a:pt x="2" y="145"/>
                  </a:lnTo>
                  <a:lnTo>
                    <a:pt x="9" y="168"/>
                  </a:lnTo>
                  <a:lnTo>
                    <a:pt x="21" y="189"/>
                  </a:lnTo>
                  <a:lnTo>
                    <a:pt x="36" y="207"/>
                  </a:lnTo>
                  <a:lnTo>
                    <a:pt x="53" y="222"/>
                  </a:lnTo>
                  <a:lnTo>
                    <a:pt x="74" y="234"/>
                  </a:lnTo>
                  <a:lnTo>
                    <a:pt x="97" y="241"/>
                  </a:lnTo>
                  <a:lnTo>
                    <a:pt x="121" y="2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44" name="Freeform 459"/>
            <p:cNvSpPr>
              <a:spLocks/>
            </p:cNvSpPr>
            <p:nvPr/>
          </p:nvSpPr>
          <p:spPr bwMode="auto">
            <a:xfrm>
              <a:off x="5304291" y="2727881"/>
              <a:ext cx="85571" cy="85570"/>
            </a:xfrm>
            <a:custGeom>
              <a:avLst/>
              <a:gdLst>
                <a:gd name="T0" fmla="*/ 121 w 243"/>
                <a:gd name="T1" fmla="*/ 243 h 243"/>
                <a:gd name="T2" fmla="*/ 145 w 243"/>
                <a:gd name="T3" fmla="*/ 241 h 243"/>
                <a:gd name="T4" fmla="*/ 168 w 243"/>
                <a:gd name="T5" fmla="*/ 234 h 243"/>
                <a:gd name="T6" fmla="*/ 189 w 243"/>
                <a:gd name="T7" fmla="*/ 223 h 243"/>
                <a:gd name="T8" fmla="*/ 207 w 243"/>
                <a:gd name="T9" fmla="*/ 208 h 243"/>
                <a:gd name="T10" fmla="*/ 222 w 243"/>
                <a:gd name="T11" fmla="*/ 190 h 243"/>
                <a:gd name="T12" fmla="*/ 234 w 243"/>
                <a:gd name="T13" fmla="*/ 170 h 243"/>
                <a:gd name="T14" fmla="*/ 241 w 243"/>
                <a:gd name="T15" fmla="*/ 147 h 243"/>
                <a:gd name="T16" fmla="*/ 243 w 243"/>
                <a:gd name="T17" fmla="*/ 122 h 243"/>
                <a:gd name="T18" fmla="*/ 241 w 243"/>
                <a:gd name="T19" fmla="*/ 98 h 243"/>
                <a:gd name="T20" fmla="*/ 234 w 243"/>
                <a:gd name="T21" fmla="*/ 75 h 243"/>
                <a:gd name="T22" fmla="*/ 222 w 243"/>
                <a:gd name="T23" fmla="*/ 54 h 243"/>
                <a:gd name="T24" fmla="*/ 207 w 243"/>
                <a:gd name="T25" fmla="*/ 36 h 243"/>
                <a:gd name="T26" fmla="*/ 189 w 243"/>
                <a:gd name="T27" fmla="*/ 21 h 243"/>
                <a:gd name="T28" fmla="*/ 168 w 243"/>
                <a:gd name="T29" fmla="*/ 9 h 243"/>
                <a:gd name="T30" fmla="*/ 145 w 243"/>
                <a:gd name="T31" fmla="*/ 2 h 243"/>
                <a:gd name="T32" fmla="*/ 121 w 243"/>
                <a:gd name="T33" fmla="*/ 0 h 243"/>
                <a:gd name="T34" fmla="*/ 97 w 243"/>
                <a:gd name="T35" fmla="*/ 2 h 243"/>
                <a:gd name="T36" fmla="*/ 73 w 243"/>
                <a:gd name="T37" fmla="*/ 9 h 243"/>
                <a:gd name="T38" fmla="*/ 53 w 243"/>
                <a:gd name="T39" fmla="*/ 21 h 243"/>
                <a:gd name="T40" fmla="*/ 35 w 243"/>
                <a:gd name="T41" fmla="*/ 36 h 243"/>
                <a:gd name="T42" fmla="*/ 20 w 243"/>
                <a:gd name="T43" fmla="*/ 54 h 243"/>
                <a:gd name="T44" fmla="*/ 9 w 243"/>
                <a:gd name="T45" fmla="*/ 75 h 243"/>
                <a:gd name="T46" fmla="*/ 2 w 243"/>
                <a:gd name="T47" fmla="*/ 98 h 243"/>
                <a:gd name="T48" fmla="*/ 0 w 243"/>
                <a:gd name="T49" fmla="*/ 122 h 243"/>
                <a:gd name="T50" fmla="*/ 2 w 243"/>
                <a:gd name="T51" fmla="*/ 147 h 243"/>
                <a:gd name="T52" fmla="*/ 9 w 243"/>
                <a:gd name="T53" fmla="*/ 170 h 243"/>
                <a:gd name="T54" fmla="*/ 20 w 243"/>
                <a:gd name="T55" fmla="*/ 190 h 243"/>
                <a:gd name="T56" fmla="*/ 35 w 243"/>
                <a:gd name="T57" fmla="*/ 208 h 243"/>
                <a:gd name="T58" fmla="*/ 53 w 243"/>
                <a:gd name="T59" fmla="*/ 223 h 243"/>
                <a:gd name="T60" fmla="*/ 73 w 243"/>
                <a:gd name="T61" fmla="*/ 234 h 243"/>
                <a:gd name="T62" fmla="*/ 97 w 243"/>
                <a:gd name="T63" fmla="*/ 241 h 243"/>
                <a:gd name="T64" fmla="*/ 121 w 243"/>
                <a:gd name="T6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3" h="243">
                  <a:moveTo>
                    <a:pt x="121" y="243"/>
                  </a:moveTo>
                  <a:lnTo>
                    <a:pt x="145" y="241"/>
                  </a:lnTo>
                  <a:lnTo>
                    <a:pt x="168" y="234"/>
                  </a:lnTo>
                  <a:lnTo>
                    <a:pt x="189" y="223"/>
                  </a:lnTo>
                  <a:lnTo>
                    <a:pt x="207" y="208"/>
                  </a:lnTo>
                  <a:lnTo>
                    <a:pt x="222" y="190"/>
                  </a:lnTo>
                  <a:lnTo>
                    <a:pt x="234" y="170"/>
                  </a:lnTo>
                  <a:lnTo>
                    <a:pt x="241" y="147"/>
                  </a:lnTo>
                  <a:lnTo>
                    <a:pt x="243" y="122"/>
                  </a:lnTo>
                  <a:lnTo>
                    <a:pt x="241" y="98"/>
                  </a:lnTo>
                  <a:lnTo>
                    <a:pt x="234" y="75"/>
                  </a:lnTo>
                  <a:lnTo>
                    <a:pt x="222" y="54"/>
                  </a:lnTo>
                  <a:lnTo>
                    <a:pt x="207" y="36"/>
                  </a:lnTo>
                  <a:lnTo>
                    <a:pt x="189" y="21"/>
                  </a:lnTo>
                  <a:lnTo>
                    <a:pt x="168" y="9"/>
                  </a:lnTo>
                  <a:lnTo>
                    <a:pt x="145" y="2"/>
                  </a:lnTo>
                  <a:lnTo>
                    <a:pt x="121" y="0"/>
                  </a:lnTo>
                  <a:lnTo>
                    <a:pt x="97" y="2"/>
                  </a:lnTo>
                  <a:lnTo>
                    <a:pt x="73" y="9"/>
                  </a:lnTo>
                  <a:lnTo>
                    <a:pt x="53" y="21"/>
                  </a:lnTo>
                  <a:lnTo>
                    <a:pt x="35" y="36"/>
                  </a:lnTo>
                  <a:lnTo>
                    <a:pt x="20" y="54"/>
                  </a:lnTo>
                  <a:lnTo>
                    <a:pt x="9" y="75"/>
                  </a:lnTo>
                  <a:lnTo>
                    <a:pt x="2" y="98"/>
                  </a:lnTo>
                  <a:lnTo>
                    <a:pt x="0" y="122"/>
                  </a:lnTo>
                  <a:lnTo>
                    <a:pt x="2" y="147"/>
                  </a:lnTo>
                  <a:lnTo>
                    <a:pt x="9" y="170"/>
                  </a:lnTo>
                  <a:lnTo>
                    <a:pt x="20" y="190"/>
                  </a:lnTo>
                  <a:lnTo>
                    <a:pt x="35" y="208"/>
                  </a:lnTo>
                  <a:lnTo>
                    <a:pt x="53" y="223"/>
                  </a:lnTo>
                  <a:lnTo>
                    <a:pt x="73" y="234"/>
                  </a:lnTo>
                  <a:lnTo>
                    <a:pt x="97" y="241"/>
                  </a:lnTo>
                  <a:lnTo>
                    <a:pt x="121" y="2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45" name="Freeform 460"/>
            <p:cNvSpPr>
              <a:spLocks/>
            </p:cNvSpPr>
            <p:nvPr/>
          </p:nvSpPr>
          <p:spPr bwMode="auto">
            <a:xfrm>
              <a:off x="5043317" y="2497912"/>
              <a:ext cx="429727" cy="210726"/>
            </a:xfrm>
            <a:custGeom>
              <a:avLst/>
              <a:gdLst>
                <a:gd name="T0" fmla="*/ 844 w 996"/>
                <a:gd name="T1" fmla="*/ 741 h 741"/>
                <a:gd name="T2" fmla="*/ 996 w 996"/>
                <a:gd name="T3" fmla="*/ 0 h 741"/>
                <a:gd name="T4" fmla="*/ 0 w 996"/>
                <a:gd name="T5" fmla="*/ 0 h 741"/>
                <a:gd name="T6" fmla="*/ 123 w 996"/>
                <a:gd name="T7" fmla="*/ 741 h 741"/>
                <a:gd name="T8" fmla="*/ 844 w 996"/>
                <a:gd name="T9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741">
                  <a:moveTo>
                    <a:pt x="844" y="741"/>
                  </a:moveTo>
                  <a:lnTo>
                    <a:pt x="996" y="0"/>
                  </a:lnTo>
                  <a:lnTo>
                    <a:pt x="0" y="0"/>
                  </a:lnTo>
                  <a:lnTo>
                    <a:pt x="123" y="741"/>
                  </a:lnTo>
                  <a:lnTo>
                    <a:pt x="844" y="7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46" name="Freeform 279"/>
            <p:cNvSpPr>
              <a:spLocks/>
            </p:cNvSpPr>
            <p:nvPr/>
          </p:nvSpPr>
          <p:spPr bwMode="auto">
            <a:xfrm rot="2185170">
              <a:off x="5335015" y="2348347"/>
              <a:ext cx="154472" cy="102509"/>
            </a:xfrm>
            <a:custGeom>
              <a:avLst/>
              <a:gdLst>
                <a:gd name="T0" fmla="*/ 0 w 764"/>
                <a:gd name="T1" fmla="*/ 288 h 507"/>
                <a:gd name="T2" fmla="*/ 163 w 764"/>
                <a:gd name="T3" fmla="*/ 0 h 507"/>
                <a:gd name="T4" fmla="*/ 531 w 764"/>
                <a:gd name="T5" fmla="*/ 131 h 507"/>
                <a:gd name="T6" fmla="*/ 764 w 764"/>
                <a:gd name="T7" fmla="*/ 362 h 507"/>
                <a:gd name="T8" fmla="*/ 583 w 764"/>
                <a:gd name="T9" fmla="*/ 507 h 507"/>
                <a:gd name="T10" fmla="*/ 302 w 764"/>
                <a:gd name="T11" fmla="*/ 406 h 507"/>
                <a:gd name="T12" fmla="*/ 172 w 764"/>
                <a:gd name="T13" fmla="*/ 470 h 507"/>
                <a:gd name="T14" fmla="*/ 0 w 764"/>
                <a:gd name="T15" fmla="*/ 288 h 507"/>
                <a:gd name="T16" fmla="*/ 0 w 764"/>
                <a:gd name="T17" fmla="*/ 28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4" h="507">
                  <a:moveTo>
                    <a:pt x="0" y="288"/>
                  </a:moveTo>
                  <a:lnTo>
                    <a:pt x="163" y="0"/>
                  </a:lnTo>
                  <a:lnTo>
                    <a:pt x="531" y="131"/>
                  </a:lnTo>
                  <a:lnTo>
                    <a:pt x="764" y="362"/>
                  </a:lnTo>
                  <a:lnTo>
                    <a:pt x="583" y="507"/>
                  </a:lnTo>
                  <a:lnTo>
                    <a:pt x="302" y="406"/>
                  </a:lnTo>
                  <a:lnTo>
                    <a:pt x="172" y="470"/>
                  </a:lnTo>
                  <a:lnTo>
                    <a:pt x="0" y="288"/>
                  </a:lnTo>
                  <a:lnTo>
                    <a:pt x="0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47" name="Freeform 281"/>
            <p:cNvSpPr>
              <a:spLocks/>
            </p:cNvSpPr>
            <p:nvPr/>
          </p:nvSpPr>
          <p:spPr bwMode="auto">
            <a:xfrm>
              <a:off x="5086481" y="2351020"/>
              <a:ext cx="136883" cy="65509"/>
            </a:xfrm>
            <a:custGeom>
              <a:avLst/>
              <a:gdLst>
                <a:gd name="T0" fmla="*/ 0 w 677"/>
                <a:gd name="T1" fmla="*/ 258 h 324"/>
                <a:gd name="T2" fmla="*/ 414 w 677"/>
                <a:gd name="T3" fmla="*/ 324 h 324"/>
                <a:gd name="T4" fmla="*/ 677 w 677"/>
                <a:gd name="T5" fmla="*/ 103 h 324"/>
                <a:gd name="T6" fmla="*/ 453 w 677"/>
                <a:gd name="T7" fmla="*/ 7 h 324"/>
                <a:gd name="T8" fmla="*/ 179 w 677"/>
                <a:gd name="T9" fmla="*/ 0 h 324"/>
                <a:gd name="T10" fmla="*/ 0 w 677"/>
                <a:gd name="T11" fmla="*/ 258 h 324"/>
                <a:gd name="T12" fmla="*/ 0 w 677"/>
                <a:gd name="T13" fmla="*/ 25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" h="324">
                  <a:moveTo>
                    <a:pt x="0" y="258"/>
                  </a:moveTo>
                  <a:lnTo>
                    <a:pt x="414" y="324"/>
                  </a:lnTo>
                  <a:lnTo>
                    <a:pt x="677" y="103"/>
                  </a:lnTo>
                  <a:lnTo>
                    <a:pt x="453" y="7"/>
                  </a:lnTo>
                  <a:lnTo>
                    <a:pt x="179" y="0"/>
                  </a:lnTo>
                  <a:lnTo>
                    <a:pt x="0" y="258"/>
                  </a:lnTo>
                  <a:lnTo>
                    <a:pt x="0" y="2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48" name="Freeform 282"/>
            <p:cNvSpPr>
              <a:spLocks/>
            </p:cNvSpPr>
            <p:nvPr/>
          </p:nvSpPr>
          <p:spPr bwMode="auto">
            <a:xfrm>
              <a:off x="5181104" y="2300275"/>
              <a:ext cx="159324" cy="69553"/>
            </a:xfrm>
            <a:custGeom>
              <a:avLst/>
              <a:gdLst>
                <a:gd name="T0" fmla="*/ 323 w 788"/>
                <a:gd name="T1" fmla="*/ 329 h 344"/>
                <a:gd name="T2" fmla="*/ 610 w 788"/>
                <a:gd name="T3" fmla="*/ 344 h 344"/>
                <a:gd name="T4" fmla="*/ 788 w 788"/>
                <a:gd name="T5" fmla="*/ 138 h 344"/>
                <a:gd name="T6" fmla="*/ 453 w 788"/>
                <a:gd name="T7" fmla="*/ 0 h 344"/>
                <a:gd name="T8" fmla="*/ 52 w 788"/>
                <a:gd name="T9" fmla="*/ 52 h 344"/>
                <a:gd name="T10" fmla="*/ 0 w 788"/>
                <a:gd name="T11" fmla="*/ 197 h 344"/>
                <a:gd name="T12" fmla="*/ 323 w 788"/>
                <a:gd name="T13" fmla="*/ 329 h 344"/>
                <a:gd name="T14" fmla="*/ 323 w 788"/>
                <a:gd name="T15" fmla="*/ 32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8" h="344">
                  <a:moveTo>
                    <a:pt x="323" y="329"/>
                  </a:moveTo>
                  <a:lnTo>
                    <a:pt x="610" y="344"/>
                  </a:lnTo>
                  <a:lnTo>
                    <a:pt x="788" y="138"/>
                  </a:lnTo>
                  <a:lnTo>
                    <a:pt x="453" y="0"/>
                  </a:lnTo>
                  <a:lnTo>
                    <a:pt x="52" y="52"/>
                  </a:lnTo>
                  <a:lnTo>
                    <a:pt x="0" y="197"/>
                  </a:lnTo>
                  <a:lnTo>
                    <a:pt x="323" y="329"/>
                  </a:lnTo>
                  <a:lnTo>
                    <a:pt x="323" y="3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49" name="Freeform 282"/>
            <p:cNvSpPr>
              <a:spLocks/>
            </p:cNvSpPr>
            <p:nvPr/>
          </p:nvSpPr>
          <p:spPr bwMode="auto">
            <a:xfrm>
              <a:off x="5200147" y="2407428"/>
              <a:ext cx="159324" cy="69553"/>
            </a:xfrm>
            <a:custGeom>
              <a:avLst/>
              <a:gdLst>
                <a:gd name="T0" fmla="*/ 323 w 788"/>
                <a:gd name="T1" fmla="*/ 329 h 344"/>
                <a:gd name="T2" fmla="*/ 610 w 788"/>
                <a:gd name="T3" fmla="*/ 344 h 344"/>
                <a:gd name="T4" fmla="*/ 788 w 788"/>
                <a:gd name="T5" fmla="*/ 138 h 344"/>
                <a:gd name="T6" fmla="*/ 453 w 788"/>
                <a:gd name="T7" fmla="*/ 0 h 344"/>
                <a:gd name="T8" fmla="*/ 52 w 788"/>
                <a:gd name="T9" fmla="*/ 52 h 344"/>
                <a:gd name="T10" fmla="*/ 0 w 788"/>
                <a:gd name="T11" fmla="*/ 197 h 344"/>
                <a:gd name="T12" fmla="*/ 323 w 788"/>
                <a:gd name="T13" fmla="*/ 329 h 344"/>
                <a:gd name="T14" fmla="*/ 323 w 788"/>
                <a:gd name="T15" fmla="*/ 32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8" h="344">
                  <a:moveTo>
                    <a:pt x="323" y="329"/>
                  </a:moveTo>
                  <a:lnTo>
                    <a:pt x="610" y="344"/>
                  </a:lnTo>
                  <a:lnTo>
                    <a:pt x="788" y="138"/>
                  </a:lnTo>
                  <a:lnTo>
                    <a:pt x="453" y="0"/>
                  </a:lnTo>
                  <a:lnTo>
                    <a:pt x="52" y="52"/>
                  </a:lnTo>
                  <a:lnTo>
                    <a:pt x="0" y="197"/>
                  </a:lnTo>
                  <a:lnTo>
                    <a:pt x="323" y="329"/>
                  </a:lnTo>
                  <a:lnTo>
                    <a:pt x="323" y="3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150" name="Freeform 282"/>
            <p:cNvSpPr>
              <a:spLocks/>
            </p:cNvSpPr>
            <p:nvPr/>
          </p:nvSpPr>
          <p:spPr bwMode="auto">
            <a:xfrm>
              <a:off x="5023940" y="2416968"/>
              <a:ext cx="159324" cy="69553"/>
            </a:xfrm>
            <a:custGeom>
              <a:avLst/>
              <a:gdLst>
                <a:gd name="T0" fmla="*/ 323 w 788"/>
                <a:gd name="T1" fmla="*/ 329 h 344"/>
                <a:gd name="T2" fmla="*/ 610 w 788"/>
                <a:gd name="T3" fmla="*/ 344 h 344"/>
                <a:gd name="T4" fmla="*/ 788 w 788"/>
                <a:gd name="T5" fmla="*/ 138 h 344"/>
                <a:gd name="T6" fmla="*/ 453 w 788"/>
                <a:gd name="T7" fmla="*/ 0 h 344"/>
                <a:gd name="T8" fmla="*/ 52 w 788"/>
                <a:gd name="T9" fmla="*/ 52 h 344"/>
                <a:gd name="T10" fmla="*/ 0 w 788"/>
                <a:gd name="T11" fmla="*/ 197 h 344"/>
                <a:gd name="T12" fmla="*/ 323 w 788"/>
                <a:gd name="T13" fmla="*/ 329 h 344"/>
                <a:gd name="T14" fmla="*/ 323 w 788"/>
                <a:gd name="T15" fmla="*/ 32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8" h="344">
                  <a:moveTo>
                    <a:pt x="323" y="329"/>
                  </a:moveTo>
                  <a:lnTo>
                    <a:pt x="610" y="344"/>
                  </a:lnTo>
                  <a:lnTo>
                    <a:pt x="788" y="138"/>
                  </a:lnTo>
                  <a:lnTo>
                    <a:pt x="453" y="0"/>
                  </a:lnTo>
                  <a:lnTo>
                    <a:pt x="52" y="52"/>
                  </a:lnTo>
                  <a:lnTo>
                    <a:pt x="0" y="197"/>
                  </a:lnTo>
                  <a:lnTo>
                    <a:pt x="323" y="329"/>
                  </a:lnTo>
                  <a:lnTo>
                    <a:pt x="323" y="3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4751" y="4619657"/>
            <a:ext cx="834410" cy="367640"/>
            <a:chOff x="-1030472" y="3341086"/>
            <a:chExt cx="930966" cy="410181"/>
          </a:xfrm>
          <a:solidFill>
            <a:schemeClr val="bg1">
              <a:lumMod val="50000"/>
            </a:schemeClr>
          </a:solidFill>
        </p:grpSpPr>
        <p:sp>
          <p:nvSpPr>
            <p:cNvPr id="154" name="Freeform 153"/>
            <p:cNvSpPr/>
            <p:nvPr/>
          </p:nvSpPr>
          <p:spPr>
            <a:xfrm>
              <a:off x="-809766" y="3341086"/>
              <a:ext cx="489553" cy="158342"/>
            </a:xfrm>
            <a:custGeom>
              <a:avLst/>
              <a:gdLst>
                <a:gd name="connsiteX0" fmla="*/ 277461 w 489553"/>
                <a:gd name="connsiteY0" fmla="*/ 0 h 158342"/>
                <a:gd name="connsiteX1" fmla="*/ 286177 w 489553"/>
                <a:gd name="connsiteY1" fmla="*/ 5085 h 158342"/>
                <a:gd name="connsiteX2" fmla="*/ 307968 w 489553"/>
                <a:gd name="connsiteY2" fmla="*/ 6537 h 158342"/>
                <a:gd name="connsiteX3" fmla="*/ 323221 w 489553"/>
                <a:gd name="connsiteY3" fmla="*/ 15253 h 158342"/>
                <a:gd name="connsiteX4" fmla="*/ 327579 w 489553"/>
                <a:gd name="connsiteY4" fmla="*/ 31233 h 158342"/>
                <a:gd name="connsiteX5" fmla="*/ 355906 w 489553"/>
                <a:gd name="connsiteY5" fmla="*/ 29054 h 158342"/>
                <a:gd name="connsiteX6" fmla="*/ 366075 w 489553"/>
                <a:gd name="connsiteY6" fmla="*/ 39222 h 158342"/>
                <a:gd name="connsiteX7" fmla="*/ 372612 w 489553"/>
                <a:gd name="connsiteY7" fmla="*/ 63192 h 158342"/>
                <a:gd name="connsiteX8" fmla="*/ 377696 w 489553"/>
                <a:gd name="connsiteY8" fmla="*/ 74813 h 158342"/>
                <a:gd name="connsiteX9" fmla="*/ 384233 w 489553"/>
                <a:gd name="connsiteY9" fmla="*/ 74813 h 158342"/>
                <a:gd name="connsiteX10" fmla="*/ 400939 w 489553"/>
                <a:gd name="connsiteY10" fmla="*/ 62465 h 158342"/>
                <a:gd name="connsiteX11" fmla="*/ 418371 w 489553"/>
                <a:gd name="connsiteY11" fmla="*/ 61013 h 158342"/>
                <a:gd name="connsiteX12" fmla="*/ 427814 w 489553"/>
                <a:gd name="connsiteY12" fmla="*/ 78445 h 158342"/>
                <a:gd name="connsiteX13" fmla="*/ 443067 w 489553"/>
                <a:gd name="connsiteY13" fmla="*/ 80624 h 158342"/>
                <a:gd name="connsiteX14" fmla="*/ 445246 w 489553"/>
                <a:gd name="connsiteY14" fmla="*/ 100235 h 158342"/>
                <a:gd name="connsiteX15" fmla="*/ 451057 w 489553"/>
                <a:gd name="connsiteY15" fmla="*/ 111856 h 158342"/>
                <a:gd name="connsiteX16" fmla="*/ 472120 w 489553"/>
                <a:gd name="connsiteY16" fmla="*/ 108951 h 158342"/>
                <a:gd name="connsiteX17" fmla="*/ 479384 w 489553"/>
                <a:gd name="connsiteY17" fmla="*/ 116215 h 158342"/>
                <a:gd name="connsiteX18" fmla="*/ 477205 w 489553"/>
                <a:gd name="connsiteY18" fmla="*/ 127836 h 158342"/>
                <a:gd name="connsiteX19" fmla="*/ 489553 w 489553"/>
                <a:gd name="connsiteY19" fmla="*/ 137278 h 158342"/>
                <a:gd name="connsiteX20" fmla="*/ 489553 w 489553"/>
                <a:gd name="connsiteY20" fmla="*/ 158342 h 158342"/>
                <a:gd name="connsiteX21" fmla="*/ 0 w 489553"/>
                <a:gd name="connsiteY21" fmla="*/ 158342 h 158342"/>
                <a:gd name="connsiteX22" fmla="*/ 726 w 489553"/>
                <a:gd name="connsiteY22" fmla="*/ 149626 h 158342"/>
                <a:gd name="connsiteX23" fmla="*/ 7263 w 489553"/>
                <a:gd name="connsiteY23" fmla="*/ 129289 h 158342"/>
                <a:gd name="connsiteX24" fmla="*/ 18158 w 489553"/>
                <a:gd name="connsiteY24" fmla="*/ 115488 h 158342"/>
                <a:gd name="connsiteX25" fmla="*/ 29780 w 489553"/>
                <a:gd name="connsiteY25" fmla="*/ 113309 h 158342"/>
                <a:gd name="connsiteX26" fmla="*/ 42127 w 489553"/>
                <a:gd name="connsiteY26" fmla="*/ 94424 h 158342"/>
                <a:gd name="connsiteX27" fmla="*/ 47212 w 489553"/>
                <a:gd name="connsiteY27" fmla="*/ 83529 h 158342"/>
                <a:gd name="connsiteX28" fmla="*/ 51570 w 489553"/>
                <a:gd name="connsiteY28" fmla="*/ 78445 h 158342"/>
                <a:gd name="connsiteX29" fmla="*/ 55202 w 489553"/>
                <a:gd name="connsiteY29" fmla="*/ 75539 h 158342"/>
                <a:gd name="connsiteX30" fmla="*/ 62465 w 489553"/>
                <a:gd name="connsiteY30" fmla="*/ 72634 h 158342"/>
                <a:gd name="connsiteX31" fmla="*/ 68276 w 489553"/>
                <a:gd name="connsiteY31" fmla="*/ 73360 h 158342"/>
                <a:gd name="connsiteX32" fmla="*/ 75539 w 489553"/>
                <a:gd name="connsiteY32" fmla="*/ 73360 h 158342"/>
                <a:gd name="connsiteX33" fmla="*/ 92245 w 489553"/>
                <a:gd name="connsiteY33" fmla="*/ 78445 h 158342"/>
                <a:gd name="connsiteX34" fmla="*/ 100235 w 489553"/>
                <a:gd name="connsiteY34" fmla="*/ 71181 h 158342"/>
                <a:gd name="connsiteX35" fmla="*/ 106045 w 489553"/>
                <a:gd name="connsiteY35" fmla="*/ 52297 h 158342"/>
                <a:gd name="connsiteX36" fmla="*/ 108224 w 489553"/>
                <a:gd name="connsiteY36" fmla="*/ 47212 h 158342"/>
                <a:gd name="connsiteX37" fmla="*/ 111130 w 489553"/>
                <a:gd name="connsiteY37" fmla="*/ 44307 h 158342"/>
                <a:gd name="connsiteX38" fmla="*/ 114035 w 489553"/>
                <a:gd name="connsiteY38" fmla="*/ 42854 h 158342"/>
                <a:gd name="connsiteX39" fmla="*/ 116214 w 489553"/>
                <a:gd name="connsiteY39" fmla="*/ 41401 h 158342"/>
                <a:gd name="connsiteX40" fmla="*/ 122025 w 489553"/>
                <a:gd name="connsiteY40" fmla="*/ 38496 h 158342"/>
                <a:gd name="connsiteX41" fmla="*/ 137278 w 489553"/>
                <a:gd name="connsiteY41" fmla="*/ 43581 h 158342"/>
                <a:gd name="connsiteX42" fmla="*/ 156163 w 489553"/>
                <a:gd name="connsiteY42" fmla="*/ 51570 h 158342"/>
                <a:gd name="connsiteX43" fmla="*/ 166332 w 489553"/>
                <a:gd name="connsiteY43" fmla="*/ 37043 h 158342"/>
                <a:gd name="connsiteX44" fmla="*/ 176500 w 489553"/>
                <a:gd name="connsiteY44" fmla="*/ 24696 h 158342"/>
                <a:gd name="connsiteX45" fmla="*/ 180858 w 489553"/>
                <a:gd name="connsiteY45" fmla="*/ 6537 h 158342"/>
                <a:gd name="connsiteX46" fmla="*/ 217902 w 489553"/>
                <a:gd name="connsiteY46" fmla="*/ 13801 h 158342"/>
                <a:gd name="connsiteX47" fmla="*/ 240418 w 489553"/>
                <a:gd name="connsiteY47" fmla="*/ 26148 h 158342"/>
                <a:gd name="connsiteX48" fmla="*/ 246229 w 489553"/>
                <a:gd name="connsiteY48" fmla="*/ 21064 h 158342"/>
                <a:gd name="connsiteX49" fmla="*/ 262935 w 489553"/>
                <a:gd name="connsiteY49" fmla="*/ 7990 h 158342"/>
                <a:gd name="connsiteX50" fmla="*/ 268745 w 489553"/>
                <a:gd name="connsiteY50" fmla="*/ 4358 h 15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89553" h="158342">
                  <a:moveTo>
                    <a:pt x="277461" y="0"/>
                  </a:moveTo>
                  <a:lnTo>
                    <a:pt x="286177" y="5085"/>
                  </a:lnTo>
                  <a:lnTo>
                    <a:pt x="307968" y="6537"/>
                  </a:lnTo>
                  <a:lnTo>
                    <a:pt x="323221" y="15253"/>
                  </a:lnTo>
                  <a:lnTo>
                    <a:pt x="327579" y="31233"/>
                  </a:lnTo>
                  <a:lnTo>
                    <a:pt x="355906" y="29054"/>
                  </a:lnTo>
                  <a:lnTo>
                    <a:pt x="366075" y="39222"/>
                  </a:lnTo>
                  <a:lnTo>
                    <a:pt x="372612" y="63192"/>
                  </a:lnTo>
                  <a:lnTo>
                    <a:pt x="377696" y="74813"/>
                  </a:lnTo>
                  <a:lnTo>
                    <a:pt x="384233" y="74813"/>
                  </a:lnTo>
                  <a:lnTo>
                    <a:pt x="400939" y="62465"/>
                  </a:lnTo>
                  <a:lnTo>
                    <a:pt x="418371" y="61013"/>
                  </a:lnTo>
                  <a:lnTo>
                    <a:pt x="427814" y="78445"/>
                  </a:lnTo>
                  <a:lnTo>
                    <a:pt x="443067" y="80624"/>
                  </a:lnTo>
                  <a:lnTo>
                    <a:pt x="445246" y="100235"/>
                  </a:lnTo>
                  <a:lnTo>
                    <a:pt x="451057" y="111856"/>
                  </a:lnTo>
                  <a:lnTo>
                    <a:pt x="472120" y="108951"/>
                  </a:lnTo>
                  <a:lnTo>
                    <a:pt x="479384" y="116215"/>
                  </a:lnTo>
                  <a:lnTo>
                    <a:pt x="477205" y="127836"/>
                  </a:lnTo>
                  <a:lnTo>
                    <a:pt x="489553" y="137278"/>
                  </a:lnTo>
                  <a:lnTo>
                    <a:pt x="489553" y="158342"/>
                  </a:lnTo>
                  <a:lnTo>
                    <a:pt x="0" y="158342"/>
                  </a:lnTo>
                  <a:lnTo>
                    <a:pt x="726" y="149626"/>
                  </a:lnTo>
                  <a:lnTo>
                    <a:pt x="7263" y="129289"/>
                  </a:lnTo>
                  <a:lnTo>
                    <a:pt x="18158" y="115488"/>
                  </a:lnTo>
                  <a:lnTo>
                    <a:pt x="29780" y="113309"/>
                  </a:lnTo>
                  <a:lnTo>
                    <a:pt x="42127" y="94424"/>
                  </a:lnTo>
                  <a:lnTo>
                    <a:pt x="47212" y="83529"/>
                  </a:lnTo>
                  <a:lnTo>
                    <a:pt x="51570" y="78445"/>
                  </a:lnTo>
                  <a:lnTo>
                    <a:pt x="55202" y="75539"/>
                  </a:lnTo>
                  <a:cubicBezTo>
                    <a:pt x="57552" y="73189"/>
                    <a:pt x="55603" y="74921"/>
                    <a:pt x="62465" y="72634"/>
                  </a:cubicBezTo>
                  <a:lnTo>
                    <a:pt x="68276" y="73360"/>
                  </a:lnTo>
                  <a:lnTo>
                    <a:pt x="75539" y="73360"/>
                  </a:lnTo>
                  <a:lnTo>
                    <a:pt x="92245" y="78445"/>
                  </a:lnTo>
                  <a:lnTo>
                    <a:pt x="100235" y="71181"/>
                  </a:lnTo>
                  <a:lnTo>
                    <a:pt x="106045" y="52297"/>
                  </a:lnTo>
                  <a:lnTo>
                    <a:pt x="108224" y="47212"/>
                  </a:lnTo>
                  <a:cubicBezTo>
                    <a:pt x="108226" y="47211"/>
                    <a:pt x="110034" y="45128"/>
                    <a:pt x="111130" y="44307"/>
                  </a:cubicBezTo>
                  <a:cubicBezTo>
                    <a:pt x="111996" y="43657"/>
                    <a:pt x="113095" y="43391"/>
                    <a:pt x="114035" y="42854"/>
                  </a:cubicBezTo>
                  <a:cubicBezTo>
                    <a:pt x="114793" y="42421"/>
                    <a:pt x="115448" y="41820"/>
                    <a:pt x="116214" y="41401"/>
                  </a:cubicBezTo>
                  <a:cubicBezTo>
                    <a:pt x="118115" y="40364"/>
                    <a:pt x="120088" y="39465"/>
                    <a:pt x="122025" y="38496"/>
                  </a:cubicBezTo>
                  <a:lnTo>
                    <a:pt x="137278" y="43581"/>
                  </a:lnTo>
                  <a:lnTo>
                    <a:pt x="156163" y="51570"/>
                  </a:lnTo>
                  <a:lnTo>
                    <a:pt x="166332" y="37043"/>
                  </a:lnTo>
                  <a:lnTo>
                    <a:pt x="176500" y="24696"/>
                  </a:lnTo>
                  <a:lnTo>
                    <a:pt x="180858" y="6537"/>
                  </a:lnTo>
                  <a:lnTo>
                    <a:pt x="217902" y="13801"/>
                  </a:lnTo>
                  <a:lnTo>
                    <a:pt x="240418" y="26148"/>
                  </a:lnTo>
                  <a:cubicBezTo>
                    <a:pt x="242723" y="23844"/>
                    <a:pt x="240885" y="25645"/>
                    <a:pt x="246229" y="21064"/>
                  </a:cubicBezTo>
                  <a:lnTo>
                    <a:pt x="262935" y="7990"/>
                  </a:lnTo>
                  <a:cubicBezTo>
                    <a:pt x="265744" y="7990"/>
                    <a:pt x="263464" y="8131"/>
                    <a:pt x="268745" y="435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err="1" smtClean="0">
                <a:solidFill>
                  <a:schemeClr val="tx1"/>
                </a:solidFill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-935591" y="3379560"/>
              <a:ext cx="741204" cy="239736"/>
            </a:xfrm>
            <a:custGeom>
              <a:avLst/>
              <a:gdLst>
                <a:gd name="connsiteX0" fmla="*/ 277461 w 489553"/>
                <a:gd name="connsiteY0" fmla="*/ 0 h 158342"/>
                <a:gd name="connsiteX1" fmla="*/ 286177 w 489553"/>
                <a:gd name="connsiteY1" fmla="*/ 5085 h 158342"/>
                <a:gd name="connsiteX2" fmla="*/ 307968 w 489553"/>
                <a:gd name="connsiteY2" fmla="*/ 6537 h 158342"/>
                <a:gd name="connsiteX3" fmla="*/ 323221 w 489553"/>
                <a:gd name="connsiteY3" fmla="*/ 15253 h 158342"/>
                <a:gd name="connsiteX4" fmla="*/ 327579 w 489553"/>
                <a:gd name="connsiteY4" fmla="*/ 31233 h 158342"/>
                <a:gd name="connsiteX5" fmla="*/ 355906 w 489553"/>
                <a:gd name="connsiteY5" fmla="*/ 29054 h 158342"/>
                <a:gd name="connsiteX6" fmla="*/ 366075 w 489553"/>
                <a:gd name="connsiteY6" fmla="*/ 39222 h 158342"/>
                <a:gd name="connsiteX7" fmla="*/ 372612 w 489553"/>
                <a:gd name="connsiteY7" fmla="*/ 63192 h 158342"/>
                <a:gd name="connsiteX8" fmla="*/ 377696 w 489553"/>
                <a:gd name="connsiteY8" fmla="*/ 74813 h 158342"/>
                <a:gd name="connsiteX9" fmla="*/ 384233 w 489553"/>
                <a:gd name="connsiteY9" fmla="*/ 74813 h 158342"/>
                <a:gd name="connsiteX10" fmla="*/ 400939 w 489553"/>
                <a:gd name="connsiteY10" fmla="*/ 62465 h 158342"/>
                <a:gd name="connsiteX11" fmla="*/ 418371 w 489553"/>
                <a:gd name="connsiteY11" fmla="*/ 61013 h 158342"/>
                <a:gd name="connsiteX12" fmla="*/ 427814 w 489553"/>
                <a:gd name="connsiteY12" fmla="*/ 78445 h 158342"/>
                <a:gd name="connsiteX13" fmla="*/ 443067 w 489553"/>
                <a:gd name="connsiteY13" fmla="*/ 80624 h 158342"/>
                <a:gd name="connsiteX14" fmla="*/ 445246 w 489553"/>
                <a:gd name="connsiteY14" fmla="*/ 100235 h 158342"/>
                <a:gd name="connsiteX15" fmla="*/ 451057 w 489553"/>
                <a:gd name="connsiteY15" fmla="*/ 111856 h 158342"/>
                <a:gd name="connsiteX16" fmla="*/ 472120 w 489553"/>
                <a:gd name="connsiteY16" fmla="*/ 108951 h 158342"/>
                <a:gd name="connsiteX17" fmla="*/ 479384 w 489553"/>
                <a:gd name="connsiteY17" fmla="*/ 116215 h 158342"/>
                <a:gd name="connsiteX18" fmla="*/ 477205 w 489553"/>
                <a:gd name="connsiteY18" fmla="*/ 127836 h 158342"/>
                <a:gd name="connsiteX19" fmla="*/ 489553 w 489553"/>
                <a:gd name="connsiteY19" fmla="*/ 137278 h 158342"/>
                <a:gd name="connsiteX20" fmla="*/ 489553 w 489553"/>
                <a:gd name="connsiteY20" fmla="*/ 158342 h 158342"/>
                <a:gd name="connsiteX21" fmla="*/ 0 w 489553"/>
                <a:gd name="connsiteY21" fmla="*/ 158342 h 158342"/>
                <a:gd name="connsiteX22" fmla="*/ 726 w 489553"/>
                <a:gd name="connsiteY22" fmla="*/ 149626 h 158342"/>
                <a:gd name="connsiteX23" fmla="*/ 7263 w 489553"/>
                <a:gd name="connsiteY23" fmla="*/ 129289 h 158342"/>
                <a:gd name="connsiteX24" fmla="*/ 18158 w 489553"/>
                <a:gd name="connsiteY24" fmla="*/ 115488 h 158342"/>
                <a:gd name="connsiteX25" fmla="*/ 29780 w 489553"/>
                <a:gd name="connsiteY25" fmla="*/ 113309 h 158342"/>
                <a:gd name="connsiteX26" fmla="*/ 42127 w 489553"/>
                <a:gd name="connsiteY26" fmla="*/ 94424 h 158342"/>
                <a:gd name="connsiteX27" fmla="*/ 47212 w 489553"/>
                <a:gd name="connsiteY27" fmla="*/ 83529 h 158342"/>
                <a:gd name="connsiteX28" fmla="*/ 51570 w 489553"/>
                <a:gd name="connsiteY28" fmla="*/ 78445 h 158342"/>
                <a:gd name="connsiteX29" fmla="*/ 55202 w 489553"/>
                <a:gd name="connsiteY29" fmla="*/ 75539 h 158342"/>
                <a:gd name="connsiteX30" fmla="*/ 62465 w 489553"/>
                <a:gd name="connsiteY30" fmla="*/ 72634 h 158342"/>
                <a:gd name="connsiteX31" fmla="*/ 68276 w 489553"/>
                <a:gd name="connsiteY31" fmla="*/ 73360 h 158342"/>
                <a:gd name="connsiteX32" fmla="*/ 75539 w 489553"/>
                <a:gd name="connsiteY32" fmla="*/ 73360 h 158342"/>
                <a:gd name="connsiteX33" fmla="*/ 92245 w 489553"/>
                <a:gd name="connsiteY33" fmla="*/ 78445 h 158342"/>
                <a:gd name="connsiteX34" fmla="*/ 100235 w 489553"/>
                <a:gd name="connsiteY34" fmla="*/ 71181 h 158342"/>
                <a:gd name="connsiteX35" fmla="*/ 106045 w 489553"/>
                <a:gd name="connsiteY35" fmla="*/ 52297 h 158342"/>
                <a:gd name="connsiteX36" fmla="*/ 108224 w 489553"/>
                <a:gd name="connsiteY36" fmla="*/ 47212 h 158342"/>
                <a:gd name="connsiteX37" fmla="*/ 111130 w 489553"/>
                <a:gd name="connsiteY37" fmla="*/ 44307 h 158342"/>
                <a:gd name="connsiteX38" fmla="*/ 114035 w 489553"/>
                <a:gd name="connsiteY38" fmla="*/ 42854 h 158342"/>
                <a:gd name="connsiteX39" fmla="*/ 116214 w 489553"/>
                <a:gd name="connsiteY39" fmla="*/ 41401 h 158342"/>
                <a:gd name="connsiteX40" fmla="*/ 122025 w 489553"/>
                <a:gd name="connsiteY40" fmla="*/ 38496 h 158342"/>
                <a:gd name="connsiteX41" fmla="*/ 137278 w 489553"/>
                <a:gd name="connsiteY41" fmla="*/ 43581 h 158342"/>
                <a:gd name="connsiteX42" fmla="*/ 156163 w 489553"/>
                <a:gd name="connsiteY42" fmla="*/ 51570 h 158342"/>
                <a:gd name="connsiteX43" fmla="*/ 166332 w 489553"/>
                <a:gd name="connsiteY43" fmla="*/ 37043 h 158342"/>
                <a:gd name="connsiteX44" fmla="*/ 176500 w 489553"/>
                <a:gd name="connsiteY44" fmla="*/ 24696 h 158342"/>
                <a:gd name="connsiteX45" fmla="*/ 180858 w 489553"/>
                <a:gd name="connsiteY45" fmla="*/ 6537 h 158342"/>
                <a:gd name="connsiteX46" fmla="*/ 217902 w 489553"/>
                <a:gd name="connsiteY46" fmla="*/ 13801 h 158342"/>
                <a:gd name="connsiteX47" fmla="*/ 240418 w 489553"/>
                <a:gd name="connsiteY47" fmla="*/ 26148 h 158342"/>
                <a:gd name="connsiteX48" fmla="*/ 246229 w 489553"/>
                <a:gd name="connsiteY48" fmla="*/ 21064 h 158342"/>
                <a:gd name="connsiteX49" fmla="*/ 262935 w 489553"/>
                <a:gd name="connsiteY49" fmla="*/ 7990 h 158342"/>
                <a:gd name="connsiteX50" fmla="*/ 268745 w 489553"/>
                <a:gd name="connsiteY50" fmla="*/ 4358 h 15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89553" h="158342">
                  <a:moveTo>
                    <a:pt x="277461" y="0"/>
                  </a:moveTo>
                  <a:lnTo>
                    <a:pt x="286177" y="5085"/>
                  </a:lnTo>
                  <a:lnTo>
                    <a:pt x="307968" y="6537"/>
                  </a:lnTo>
                  <a:lnTo>
                    <a:pt x="323221" y="15253"/>
                  </a:lnTo>
                  <a:lnTo>
                    <a:pt x="327579" y="31233"/>
                  </a:lnTo>
                  <a:lnTo>
                    <a:pt x="355906" y="29054"/>
                  </a:lnTo>
                  <a:lnTo>
                    <a:pt x="366075" y="39222"/>
                  </a:lnTo>
                  <a:lnTo>
                    <a:pt x="372612" y="63192"/>
                  </a:lnTo>
                  <a:lnTo>
                    <a:pt x="377696" y="74813"/>
                  </a:lnTo>
                  <a:lnTo>
                    <a:pt x="384233" y="74813"/>
                  </a:lnTo>
                  <a:lnTo>
                    <a:pt x="400939" y="62465"/>
                  </a:lnTo>
                  <a:lnTo>
                    <a:pt x="418371" y="61013"/>
                  </a:lnTo>
                  <a:lnTo>
                    <a:pt x="427814" y="78445"/>
                  </a:lnTo>
                  <a:lnTo>
                    <a:pt x="443067" y="80624"/>
                  </a:lnTo>
                  <a:lnTo>
                    <a:pt x="445246" y="100235"/>
                  </a:lnTo>
                  <a:lnTo>
                    <a:pt x="451057" y="111856"/>
                  </a:lnTo>
                  <a:lnTo>
                    <a:pt x="472120" y="108951"/>
                  </a:lnTo>
                  <a:lnTo>
                    <a:pt x="479384" y="116215"/>
                  </a:lnTo>
                  <a:lnTo>
                    <a:pt x="477205" y="127836"/>
                  </a:lnTo>
                  <a:lnTo>
                    <a:pt x="489553" y="137278"/>
                  </a:lnTo>
                  <a:lnTo>
                    <a:pt x="489553" y="158342"/>
                  </a:lnTo>
                  <a:lnTo>
                    <a:pt x="0" y="158342"/>
                  </a:lnTo>
                  <a:lnTo>
                    <a:pt x="726" y="149626"/>
                  </a:lnTo>
                  <a:lnTo>
                    <a:pt x="7263" y="129289"/>
                  </a:lnTo>
                  <a:lnTo>
                    <a:pt x="18158" y="115488"/>
                  </a:lnTo>
                  <a:lnTo>
                    <a:pt x="29780" y="113309"/>
                  </a:lnTo>
                  <a:lnTo>
                    <a:pt x="42127" y="94424"/>
                  </a:lnTo>
                  <a:lnTo>
                    <a:pt x="47212" y="83529"/>
                  </a:lnTo>
                  <a:lnTo>
                    <a:pt x="51570" y="78445"/>
                  </a:lnTo>
                  <a:lnTo>
                    <a:pt x="55202" y="75539"/>
                  </a:lnTo>
                  <a:cubicBezTo>
                    <a:pt x="57552" y="73189"/>
                    <a:pt x="55603" y="74921"/>
                    <a:pt x="62465" y="72634"/>
                  </a:cubicBezTo>
                  <a:lnTo>
                    <a:pt x="68276" y="73360"/>
                  </a:lnTo>
                  <a:lnTo>
                    <a:pt x="75539" y="73360"/>
                  </a:lnTo>
                  <a:lnTo>
                    <a:pt x="92245" y="78445"/>
                  </a:lnTo>
                  <a:lnTo>
                    <a:pt x="100235" y="71181"/>
                  </a:lnTo>
                  <a:lnTo>
                    <a:pt x="106045" y="52297"/>
                  </a:lnTo>
                  <a:lnTo>
                    <a:pt x="108224" y="47212"/>
                  </a:lnTo>
                  <a:cubicBezTo>
                    <a:pt x="108226" y="47211"/>
                    <a:pt x="110034" y="45128"/>
                    <a:pt x="111130" y="44307"/>
                  </a:cubicBezTo>
                  <a:cubicBezTo>
                    <a:pt x="111996" y="43657"/>
                    <a:pt x="113095" y="43391"/>
                    <a:pt x="114035" y="42854"/>
                  </a:cubicBezTo>
                  <a:cubicBezTo>
                    <a:pt x="114793" y="42421"/>
                    <a:pt x="115448" y="41820"/>
                    <a:pt x="116214" y="41401"/>
                  </a:cubicBezTo>
                  <a:cubicBezTo>
                    <a:pt x="118115" y="40364"/>
                    <a:pt x="120088" y="39465"/>
                    <a:pt x="122025" y="38496"/>
                  </a:cubicBezTo>
                  <a:lnTo>
                    <a:pt x="137278" y="43581"/>
                  </a:lnTo>
                  <a:lnTo>
                    <a:pt x="156163" y="51570"/>
                  </a:lnTo>
                  <a:lnTo>
                    <a:pt x="166332" y="37043"/>
                  </a:lnTo>
                  <a:lnTo>
                    <a:pt x="176500" y="24696"/>
                  </a:lnTo>
                  <a:lnTo>
                    <a:pt x="180858" y="6537"/>
                  </a:lnTo>
                  <a:lnTo>
                    <a:pt x="217902" y="13801"/>
                  </a:lnTo>
                  <a:lnTo>
                    <a:pt x="240418" y="26148"/>
                  </a:lnTo>
                  <a:cubicBezTo>
                    <a:pt x="242723" y="23844"/>
                    <a:pt x="240885" y="25645"/>
                    <a:pt x="246229" y="21064"/>
                  </a:cubicBezTo>
                  <a:lnTo>
                    <a:pt x="262935" y="7990"/>
                  </a:lnTo>
                  <a:cubicBezTo>
                    <a:pt x="265744" y="7990"/>
                    <a:pt x="263464" y="8131"/>
                    <a:pt x="268745" y="435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err="1" smtClean="0">
                <a:solidFill>
                  <a:schemeClr val="tx1"/>
                </a:solidFill>
              </a:endParaRPr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-1030472" y="3450153"/>
              <a:ext cx="930966" cy="301114"/>
            </a:xfrm>
            <a:custGeom>
              <a:avLst/>
              <a:gdLst>
                <a:gd name="connsiteX0" fmla="*/ 277461 w 489553"/>
                <a:gd name="connsiteY0" fmla="*/ 0 h 158342"/>
                <a:gd name="connsiteX1" fmla="*/ 286177 w 489553"/>
                <a:gd name="connsiteY1" fmla="*/ 5085 h 158342"/>
                <a:gd name="connsiteX2" fmla="*/ 307968 w 489553"/>
                <a:gd name="connsiteY2" fmla="*/ 6537 h 158342"/>
                <a:gd name="connsiteX3" fmla="*/ 323221 w 489553"/>
                <a:gd name="connsiteY3" fmla="*/ 15253 h 158342"/>
                <a:gd name="connsiteX4" fmla="*/ 327579 w 489553"/>
                <a:gd name="connsiteY4" fmla="*/ 31233 h 158342"/>
                <a:gd name="connsiteX5" fmla="*/ 355906 w 489553"/>
                <a:gd name="connsiteY5" fmla="*/ 29054 h 158342"/>
                <a:gd name="connsiteX6" fmla="*/ 366075 w 489553"/>
                <a:gd name="connsiteY6" fmla="*/ 39222 h 158342"/>
                <a:gd name="connsiteX7" fmla="*/ 372612 w 489553"/>
                <a:gd name="connsiteY7" fmla="*/ 63192 h 158342"/>
                <a:gd name="connsiteX8" fmla="*/ 377696 w 489553"/>
                <a:gd name="connsiteY8" fmla="*/ 74813 h 158342"/>
                <a:gd name="connsiteX9" fmla="*/ 384233 w 489553"/>
                <a:gd name="connsiteY9" fmla="*/ 74813 h 158342"/>
                <a:gd name="connsiteX10" fmla="*/ 400939 w 489553"/>
                <a:gd name="connsiteY10" fmla="*/ 62465 h 158342"/>
                <a:gd name="connsiteX11" fmla="*/ 418371 w 489553"/>
                <a:gd name="connsiteY11" fmla="*/ 61013 h 158342"/>
                <a:gd name="connsiteX12" fmla="*/ 427814 w 489553"/>
                <a:gd name="connsiteY12" fmla="*/ 78445 h 158342"/>
                <a:gd name="connsiteX13" fmla="*/ 443067 w 489553"/>
                <a:gd name="connsiteY13" fmla="*/ 80624 h 158342"/>
                <a:gd name="connsiteX14" fmla="*/ 445246 w 489553"/>
                <a:gd name="connsiteY14" fmla="*/ 100235 h 158342"/>
                <a:gd name="connsiteX15" fmla="*/ 451057 w 489553"/>
                <a:gd name="connsiteY15" fmla="*/ 111856 h 158342"/>
                <a:gd name="connsiteX16" fmla="*/ 472120 w 489553"/>
                <a:gd name="connsiteY16" fmla="*/ 108951 h 158342"/>
                <a:gd name="connsiteX17" fmla="*/ 479384 w 489553"/>
                <a:gd name="connsiteY17" fmla="*/ 116215 h 158342"/>
                <a:gd name="connsiteX18" fmla="*/ 477205 w 489553"/>
                <a:gd name="connsiteY18" fmla="*/ 127836 h 158342"/>
                <a:gd name="connsiteX19" fmla="*/ 489553 w 489553"/>
                <a:gd name="connsiteY19" fmla="*/ 137278 h 158342"/>
                <a:gd name="connsiteX20" fmla="*/ 489553 w 489553"/>
                <a:gd name="connsiteY20" fmla="*/ 158342 h 158342"/>
                <a:gd name="connsiteX21" fmla="*/ 0 w 489553"/>
                <a:gd name="connsiteY21" fmla="*/ 158342 h 158342"/>
                <a:gd name="connsiteX22" fmla="*/ 726 w 489553"/>
                <a:gd name="connsiteY22" fmla="*/ 149626 h 158342"/>
                <a:gd name="connsiteX23" fmla="*/ 7263 w 489553"/>
                <a:gd name="connsiteY23" fmla="*/ 129289 h 158342"/>
                <a:gd name="connsiteX24" fmla="*/ 18158 w 489553"/>
                <a:gd name="connsiteY24" fmla="*/ 115488 h 158342"/>
                <a:gd name="connsiteX25" fmla="*/ 29780 w 489553"/>
                <a:gd name="connsiteY25" fmla="*/ 113309 h 158342"/>
                <a:gd name="connsiteX26" fmla="*/ 42127 w 489553"/>
                <a:gd name="connsiteY26" fmla="*/ 94424 h 158342"/>
                <a:gd name="connsiteX27" fmla="*/ 47212 w 489553"/>
                <a:gd name="connsiteY27" fmla="*/ 83529 h 158342"/>
                <a:gd name="connsiteX28" fmla="*/ 51570 w 489553"/>
                <a:gd name="connsiteY28" fmla="*/ 78445 h 158342"/>
                <a:gd name="connsiteX29" fmla="*/ 55202 w 489553"/>
                <a:gd name="connsiteY29" fmla="*/ 75539 h 158342"/>
                <a:gd name="connsiteX30" fmla="*/ 62465 w 489553"/>
                <a:gd name="connsiteY30" fmla="*/ 72634 h 158342"/>
                <a:gd name="connsiteX31" fmla="*/ 68276 w 489553"/>
                <a:gd name="connsiteY31" fmla="*/ 73360 h 158342"/>
                <a:gd name="connsiteX32" fmla="*/ 75539 w 489553"/>
                <a:gd name="connsiteY32" fmla="*/ 73360 h 158342"/>
                <a:gd name="connsiteX33" fmla="*/ 92245 w 489553"/>
                <a:gd name="connsiteY33" fmla="*/ 78445 h 158342"/>
                <a:gd name="connsiteX34" fmla="*/ 100235 w 489553"/>
                <a:gd name="connsiteY34" fmla="*/ 71181 h 158342"/>
                <a:gd name="connsiteX35" fmla="*/ 106045 w 489553"/>
                <a:gd name="connsiteY35" fmla="*/ 52297 h 158342"/>
                <a:gd name="connsiteX36" fmla="*/ 108224 w 489553"/>
                <a:gd name="connsiteY36" fmla="*/ 47212 h 158342"/>
                <a:gd name="connsiteX37" fmla="*/ 111130 w 489553"/>
                <a:gd name="connsiteY37" fmla="*/ 44307 h 158342"/>
                <a:gd name="connsiteX38" fmla="*/ 114035 w 489553"/>
                <a:gd name="connsiteY38" fmla="*/ 42854 h 158342"/>
                <a:gd name="connsiteX39" fmla="*/ 116214 w 489553"/>
                <a:gd name="connsiteY39" fmla="*/ 41401 h 158342"/>
                <a:gd name="connsiteX40" fmla="*/ 122025 w 489553"/>
                <a:gd name="connsiteY40" fmla="*/ 38496 h 158342"/>
                <a:gd name="connsiteX41" fmla="*/ 137278 w 489553"/>
                <a:gd name="connsiteY41" fmla="*/ 43581 h 158342"/>
                <a:gd name="connsiteX42" fmla="*/ 156163 w 489553"/>
                <a:gd name="connsiteY42" fmla="*/ 51570 h 158342"/>
                <a:gd name="connsiteX43" fmla="*/ 166332 w 489553"/>
                <a:gd name="connsiteY43" fmla="*/ 37043 h 158342"/>
                <a:gd name="connsiteX44" fmla="*/ 176500 w 489553"/>
                <a:gd name="connsiteY44" fmla="*/ 24696 h 158342"/>
                <a:gd name="connsiteX45" fmla="*/ 180858 w 489553"/>
                <a:gd name="connsiteY45" fmla="*/ 6537 h 158342"/>
                <a:gd name="connsiteX46" fmla="*/ 217902 w 489553"/>
                <a:gd name="connsiteY46" fmla="*/ 13801 h 158342"/>
                <a:gd name="connsiteX47" fmla="*/ 240418 w 489553"/>
                <a:gd name="connsiteY47" fmla="*/ 26148 h 158342"/>
                <a:gd name="connsiteX48" fmla="*/ 246229 w 489553"/>
                <a:gd name="connsiteY48" fmla="*/ 21064 h 158342"/>
                <a:gd name="connsiteX49" fmla="*/ 262935 w 489553"/>
                <a:gd name="connsiteY49" fmla="*/ 7990 h 158342"/>
                <a:gd name="connsiteX50" fmla="*/ 268745 w 489553"/>
                <a:gd name="connsiteY50" fmla="*/ 4358 h 15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89553" h="158342">
                  <a:moveTo>
                    <a:pt x="277461" y="0"/>
                  </a:moveTo>
                  <a:lnTo>
                    <a:pt x="286177" y="5085"/>
                  </a:lnTo>
                  <a:lnTo>
                    <a:pt x="307968" y="6537"/>
                  </a:lnTo>
                  <a:lnTo>
                    <a:pt x="323221" y="15253"/>
                  </a:lnTo>
                  <a:lnTo>
                    <a:pt x="327579" y="31233"/>
                  </a:lnTo>
                  <a:lnTo>
                    <a:pt x="355906" y="29054"/>
                  </a:lnTo>
                  <a:lnTo>
                    <a:pt x="366075" y="39222"/>
                  </a:lnTo>
                  <a:lnTo>
                    <a:pt x="372612" y="63192"/>
                  </a:lnTo>
                  <a:lnTo>
                    <a:pt x="377696" y="74813"/>
                  </a:lnTo>
                  <a:lnTo>
                    <a:pt x="384233" y="74813"/>
                  </a:lnTo>
                  <a:lnTo>
                    <a:pt x="400939" y="62465"/>
                  </a:lnTo>
                  <a:lnTo>
                    <a:pt x="418371" y="61013"/>
                  </a:lnTo>
                  <a:lnTo>
                    <a:pt x="427814" y="78445"/>
                  </a:lnTo>
                  <a:lnTo>
                    <a:pt x="443067" y="80624"/>
                  </a:lnTo>
                  <a:lnTo>
                    <a:pt x="445246" y="100235"/>
                  </a:lnTo>
                  <a:lnTo>
                    <a:pt x="451057" y="111856"/>
                  </a:lnTo>
                  <a:lnTo>
                    <a:pt x="472120" y="108951"/>
                  </a:lnTo>
                  <a:lnTo>
                    <a:pt x="479384" y="116215"/>
                  </a:lnTo>
                  <a:lnTo>
                    <a:pt x="477205" y="127836"/>
                  </a:lnTo>
                  <a:lnTo>
                    <a:pt x="489553" y="137278"/>
                  </a:lnTo>
                  <a:lnTo>
                    <a:pt x="489553" y="158342"/>
                  </a:lnTo>
                  <a:lnTo>
                    <a:pt x="0" y="158342"/>
                  </a:lnTo>
                  <a:lnTo>
                    <a:pt x="726" y="149626"/>
                  </a:lnTo>
                  <a:lnTo>
                    <a:pt x="7263" y="129289"/>
                  </a:lnTo>
                  <a:lnTo>
                    <a:pt x="18158" y="115488"/>
                  </a:lnTo>
                  <a:lnTo>
                    <a:pt x="29780" y="113309"/>
                  </a:lnTo>
                  <a:lnTo>
                    <a:pt x="42127" y="94424"/>
                  </a:lnTo>
                  <a:lnTo>
                    <a:pt x="47212" y="83529"/>
                  </a:lnTo>
                  <a:lnTo>
                    <a:pt x="51570" y="78445"/>
                  </a:lnTo>
                  <a:lnTo>
                    <a:pt x="55202" y="75539"/>
                  </a:lnTo>
                  <a:cubicBezTo>
                    <a:pt x="57552" y="73189"/>
                    <a:pt x="55603" y="74921"/>
                    <a:pt x="62465" y="72634"/>
                  </a:cubicBezTo>
                  <a:lnTo>
                    <a:pt x="68276" y="73360"/>
                  </a:lnTo>
                  <a:lnTo>
                    <a:pt x="75539" y="73360"/>
                  </a:lnTo>
                  <a:lnTo>
                    <a:pt x="92245" y="78445"/>
                  </a:lnTo>
                  <a:lnTo>
                    <a:pt x="100235" y="71181"/>
                  </a:lnTo>
                  <a:lnTo>
                    <a:pt x="106045" y="52297"/>
                  </a:lnTo>
                  <a:lnTo>
                    <a:pt x="108224" y="47212"/>
                  </a:lnTo>
                  <a:cubicBezTo>
                    <a:pt x="108226" y="47211"/>
                    <a:pt x="110034" y="45128"/>
                    <a:pt x="111130" y="44307"/>
                  </a:cubicBezTo>
                  <a:cubicBezTo>
                    <a:pt x="111996" y="43657"/>
                    <a:pt x="113095" y="43391"/>
                    <a:pt x="114035" y="42854"/>
                  </a:cubicBezTo>
                  <a:cubicBezTo>
                    <a:pt x="114793" y="42421"/>
                    <a:pt x="115448" y="41820"/>
                    <a:pt x="116214" y="41401"/>
                  </a:cubicBezTo>
                  <a:cubicBezTo>
                    <a:pt x="118115" y="40364"/>
                    <a:pt x="120088" y="39465"/>
                    <a:pt x="122025" y="38496"/>
                  </a:cubicBezTo>
                  <a:lnTo>
                    <a:pt x="137278" y="43581"/>
                  </a:lnTo>
                  <a:lnTo>
                    <a:pt x="156163" y="51570"/>
                  </a:lnTo>
                  <a:lnTo>
                    <a:pt x="166332" y="37043"/>
                  </a:lnTo>
                  <a:lnTo>
                    <a:pt x="176500" y="24696"/>
                  </a:lnTo>
                  <a:lnTo>
                    <a:pt x="180858" y="6537"/>
                  </a:lnTo>
                  <a:lnTo>
                    <a:pt x="217902" y="13801"/>
                  </a:lnTo>
                  <a:lnTo>
                    <a:pt x="240418" y="26148"/>
                  </a:lnTo>
                  <a:cubicBezTo>
                    <a:pt x="242723" y="23844"/>
                    <a:pt x="240885" y="25645"/>
                    <a:pt x="246229" y="21064"/>
                  </a:cubicBezTo>
                  <a:lnTo>
                    <a:pt x="262935" y="7990"/>
                  </a:lnTo>
                  <a:cubicBezTo>
                    <a:pt x="265744" y="7990"/>
                    <a:pt x="263464" y="8131"/>
                    <a:pt x="268745" y="4358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de-DE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69" name="Straight Connector 168"/>
          <p:cNvCxnSpPr>
            <a:cxnSpLocks/>
          </p:cNvCxnSpPr>
          <p:nvPr/>
        </p:nvCxnSpPr>
        <p:spPr>
          <a:xfrm>
            <a:off x="264751" y="5316586"/>
            <a:ext cx="615823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Freeform 13"/>
          <p:cNvSpPr>
            <a:spLocks noEditPoints="1"/>
          </p:cNvSpPr>
          <p:nvPr/>
        </p:nvSpPr>
        <p:spPr bwMode="auto">
          <a:xfrm>
            <a:off x="265354" y="2495362"/>
            <a:ext cx="833205" cy="511361"/>
          </a:xfrm>
          <a:custGeom>
            <a:avLst/>
            <a:gdLst>
              <a:gd name="T0" fmla="*/ 438 w 844"/>
              <a:gd name="T1" fmla="*/ 345 h 518"/>
              <a:gd name="T2" fmla="*/ 106 w 844"/>
              <a:gd name="T3" fmla="*/ 101 h 518"/>
              <a:gd name="T4" fmla="*/ 539 w 844"/>
              <a:gd name="T5" fmla="*/ 375 h 518"/>
              <a:gd name="T6" fmla="*/ 518 w 844"/>
              <a:gd name="T7" fmla="*/ 433 h 518"/>
              <a:gd name="T8" fmla="*/ 551 w 844"/>
              <a:gd name="T9" fmla="*/ 455 h 518"/>
              <a:gd name="T10" fmla="*/ 5 w 844"/>
              <a:gd name="T11" fmla="*/ 199 h 518"/>
              <a:gd name="T12" fmla="*/ 412 w 844"/>
              <a:gd name="T13" fmla="*/ 359 h 518"/>
              <a:gd name="T14" fmla="*/ 5 w 844"/>
              <a:gd name="T15" fmla="*/ 199 h 518"/>
              <a:gd name="T16" fmla="*/ 801 w 844"/>
              <a:gd name="T17" fmla="*/ 351 h 518"/>
              <a:gd name="T18" fmla="*/ 823 w 844"/>
              <a:gd name="T19" fmla="*/ 346 h 518"/>
              <a:gd name="T20" fmla="*/ 833 w 844"/>
              <a:gd name="T21" fmla="*/ 361 h 518"/>
              <a:gd name="T22" fmla="*/ 797 w 844"/>
              <a:gd name="T23" fmla="*/ 363 h 518"/>
              <a:gd name="T24" fmla="*/ 791 w 844"/>
              <a:gd name="T25" fmla="*/ 327 h 518"/>
              <a:gd name="T26" fmla="*/ 792 w 844"/>
              <a:gd name="T27" fmla="*/ 260 h 518"/>
              <a:gd name="T28" fmla="*/ 844 w 844"/>
              <a:gd name="T29" fmla="*/ 219 h 518"/>
              <a:gd name="T30" fmla="*/ 736 w 844"/>
              <a:gd name="T31" fmla="*/ 257 h 518"/>
              <a:gd name="T32" fmla="*/ 772 w 844"/>
              <a:gd name="T33" fmla="*/ 265 h 518"/>
              <a:gd name="T34" fmla="*/ 776 w 844"/>
              <a:gd name="T35" fmla="*/ 360 h 518"/>
              <a:gd name="T36" fmla="*/ 725 w 844"/>
              <a:gd name="T37" fmla="*/ 408 h 518"/>
              <a:gd name="T38" fmla="*/ 560 w 844"/>
              <a:gd name="T39" fmla="*/ 296 h 518"/>
              <a:gd name="T40" fmla="*/ 571 w 844"/>
              <a:gd name="T41" fmla="*/ 294 h 518"/>
              <a:gd name="T42" fmla="*/ 128 w 844"/>
              <a:gd name="T43" fmla="*/ 42 h 518"/>
              <a:gd name="T44" fmla="*/ 559 w 844"/>
              <a:gd name="T45" fmla="*/ 308 h 518"/>
              <a:gd name="T46" fmla="*/ 111 w 844"/>
              <a:gd name="T47" fmla="*/ 92 h 518"/>
              <a:gd name="T48" fmla="*/ 559 w 844"/>
              <a:gd name="T49" fmla="*/ 308 h 518"/>
              <a:gd name="T50" fmla="*/ 338 w 844"/>
              <a:gd name="T51" fmla="*/ 0 h 518"/>
              <a:gd name="T52" fmla="*/ 733 w 844"/>
              <a:gd name="T53" fmla="*/ 246 h 518"/>
              <a:gd name="T54" fmla="*/ 838 w 844"/>
              <a:gd name="T55" fmla="*/ 204 h 518"/>
              <a:gd name="T56" fmla="*/ 431 w 844"/>
              <a:gd name="T57" fmla="*/ 516 h 518"/>
              <a:gd name="T58" fmla="*/ 450 w 844"/>
              <a:gd name="T59" fmla="*/ 450 h 518"/>
              <a:gd name="T60" fmla="*/ 547 w 844"/>
              <a:gd name="T61" fmla="*/ 409 h 518"/>
              <a:gd name="T62" fmla="*/ 562 w 844"/>
              <a:gd name="T63" fmla="*/ 462 h 518"/>
              <a:gd name="T64" fmla="*/ 578 w 844"/>
              <a:gd name="T65" fmla="*/ 304 h 518"/>
              <a:gd name="T66" fmla="*/ 570 w 844"/>
              <a:gd name="T67" fmla="*/ 306 h 518"/>
              <a:gd name="T68" fmla="*/ 552 w 844"/>
              <a:gd name="T69" fmla="*/ 381 h 518"/>
              <a:gd name="T70" fmla="*/ 458 w 844"/>
              <a:gd name="T71" fmla="*/ 415 h 518"/>
              <a:gd name="T72" fmla="*/ 432 w 844"/>
              <a:gd name="T73" fmla="*/ 359 h 518"/>
              <a:gd name="T74" fmla="*/ 423 w 844"/>
              <a:gd name="T75" fmla="*/ 518 h 518"/>
              <a:gd name="T76" fmla="*/ 765 w 844"/>
              <a:gd name="T77" fmla="*/ 359 h 518"/>
              <a:gd name="T78" fmla="*/ 727 w 844"/>
              <a:gd name="T79" fmla="*/ 275 h 518"/>
              <a:gd name="T80" fmla="*/ 275 w 844"/>
              <a:gd name="T81" fmla="*/ 112 h 518"/>
              <a:gd name="T82" fmla="*/ 231 w 844"/>
              <a:gd name="T83" fmla="*/ 26 h 518"/>
              <a:gd name="T84" fmla="*/ 725 w 844"/>
              <a:gd name="T85" fmla="*/ 261 h 518"/>
              <a:gd name="T86" fmla="*/ 585 w 844"/>
              <a:gd name="T87" fmla="*/ 345 h 518"/>
              <a:gd name="T88" fmla="*/ 714 w 844"/>
              <a:gd name="T89" fmla="*/ 409 h 518"/>
              <a:gd name="T90" fmla="*/ 585 w 844"/>
              <a:gd name="T91" fmla="*/ 345 h 518"/>
              <a:gd name="T92" fmla="*/ 427 w 844"/>
              <a:gd name="T93" fmla="*/ 349 h 518"/>
              <a:gd name="T94" fmla="*/ 5 w 844"/>
              <a:gd name="T95" fmla="*/ 63 h 518"/>
              <a:gd name="T96" fmla="*/ 587 w 844"/>
              <a:gd name="T97" fmla="*/ 326 h 518"/>
              <a:gd name="T98" fmla="*/ 719 w 844"/>
              <a:gd name="T99" fmla="*/ 400 h 518"/>
              <a:gd name="T100" fmla="*/ 456 w 844"/>
              <a:gd name="T101" fmla="*/ 216 h 518"/>
              <a:gd name="T102" fmla="*/ 588 w 844"/>
              <a:gd name="T103" fmla="*/ 30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4" h="518">
                <a:moveTo>
                  <a:pt x="459" y="403"/>
                </a:moveTo>
                <a:cubicBezTo>
                  <a:pt x="438" y="345"/>
                  <a:pt x="438" y="345"/>
                  <a:pt x="438" y="345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539" y="375"/>
                  <a:pt x="539" y="375"/>
                  <a:pt x="539" y="375"/>
                </a:cubicBezTo>
                <a:cubicBezTo>
                  <a:pt x="459" y="403"/>
                  <a:pt x="459" y="403"/>
                  <a:pt x="459" y="403"/>
                </a:cubicBezTo>
                <a:close/>
                <a:moveTo>
                  <a:pt x="518" y="433"/>
                </a:moveTo>
                <a:cubicBezTo>
                  <a:pt x="545" y="422"/>
                  <a:pt x="545" y="422"/>
                  <a:pt x="545" y="422"/>
                </a:cubicBezTo>
                <a:cubicBezTo>
                  <a:pt x="551" y="455"/>
                  <a:pt x="551" y="455"/>
                  <a:pt x="551" y="455"/>
                </a:cubicBezTo>
                <a:cubicBezTo>
                  <a:pt x="518" y="433"/>
                  <a:pt x="518" y="433"/>
                  <a:pt x="518" y="433"/>
                </a:cubicBezTo>
                <a:close/>
                <a:moveTo>
                  <a:pt x="5" y="199"/>
                </a:moveTo>
                <a:cubicBezTo>
                  <a:pt x="413" y="517"/>
                  <a:pt x="413" y="517"/>
                  <a:pt x="413" y="517"/>
                </a:cubicBezTo>
                <a:cubicBezTo>
                  <a:pt x="412" y="359"/>
                  <a:pt x="412" y="359"/>
                  <a:pt x="412" y="359"/>
                </a:cubicBezTo>
                <a:cubicBezTo>
                  <a:pt x="0" y="71"/>
                  <a:pt x="0" y="71"/>
                  <a:pt x="0" y="71"/>
                </a:cubicBezTo>
                <a:cubicBezTo>
                  <a:pt x="5" y="199"/>
                  <a:pt x="5" y="199"/>
                  <a:pt x="5" y="199"/>
                </a:cubicBezTo>
                <a:close/>
                <a:moveTo>
                  <a:pt x="823" y="346"/>
                </a:moveTo>
                <a:cubicBezTo>
                  <a:pt x="801" y="351"/>
                  <a:pt x="801" y="351"/>
                  <a:pt x="801" y="351"/>
                </a:cubicBezTo>
                <a:cubicBezTo>
                  <a:pt x="801" y="335"/>
                  <a:pt x="801" y="335"/>
                  <a:pt x="801" y="335"/>
                </a:cubicBezTo>
                <a:cubicBezTo>
                  <a:pt x="823" y="346"/>
                  <a:pt x="823" y="346"/>
                  <a:pt x="823" y="346"/>
                </a:cubicBezTo>
                <a:close/>
                <a:moveTo>
                  <a:pt x="724" y="420"/>
                </a:moveTo>
                <a:cubicBezTo>
                  <a:pt x="833" y="361"/>
                  <a:pt x="833" y="361"/>
                  <a:pt x="833" y="361"/>
                </a:cubicBezTo>
                <a:cubicBezTo>
                  <a:pt x="833" y="355"/>
                  <a:pt x="833" y="355"/>
                  <a:pt x="833" y="355"/>
                </a:cubicBezTo>
                <a:cubicBezTo>
                  <a:pt x="797" y="363"/>
                  <a:pt x="797" y="363"/>
                  <a:pt x="797" y="363"/>
                </a:cubicBezTo>
                <a:cubicBezTo>
                  <a:pt x="793" y="364"/>
                  <a:pt x="790" y="361"/>
                  <a:pt x="791" y="357"/>
                </a:cubicBezTo>
                <a:cubicBezTo>
                  <a:pt x="791" y="327"/>
                  <a:pt x="791" y="327"/>
                  <a:pt x="791" y="327"/>
                </a:cubicBezTo>
                <a:cubicBezTo>
                  <a:pt x="791" y="327"/>
                  <a:pt x="791" y="326"/>
                  <a:pt x="791" y="326"/>
                </a:cubicBezTo>
                <a:cubicBezTo>
                  <a:pt x="792" y="260"/>
                  <a:pt x="792" y="260"/>
                  <a:pt x="792" y="260"/>
                </a:cubicBezTo>
                <a:cubicBezTo>
                  <a:pt x="792" y="259"/>
                  <a:pt x="793" y="257"/>
                  <a:pt x="794" y="256"/>
                </a:cubicBezTo>
                <a:cubicBezTo>
                  <a:pt x="844" y="219"/>
                  <a:pt x="844" y="219"/>
                  <a:pt x="844" y="219"/>
                </a:cubicBezTo>
                <a:cubicBezTo>
                  <a:pt x="844" y="213"/>
                  <a:pt x="844" y="213"/>
                  <a:pt x="844" y="213"/>
                </a:cubicBezTo>
                <a:cubicBezTo>
                  <a:pt x="736" y="257"/>
                  <a:pt x="736" y="257"/>
                  <a:pt x="736" y="257"/>
                </a:cubicBezTo>
                <a:cubicBezTo>
                  <a:pt x="736" y="266"/>
                  <a:pt x="736" y="266"/>
                  <a:pt x="736" y="266"/>
                </a:cubicBezTo>
                <a:cubicBezTo>
                  <a:pt x="772" y="265"/>
                  <a:pt x="772" y="265"/>
                  <a:pt x="772" y="265"/>
                </a:cubicBezTo>
                <a:cubicBezTo>
                  <a:pt x="775" y="265"/>
                  <a:pt x="777" y="268"/>
                  <a:pt x="777" y="271"/>
                </a:cubicBezTo>
                <a:cubicBezTo>
                  <a:pt x="776" y="360"/>
                  <a:pt x="776" y="360"/>
                  <a:pt x="776" y="360"/>
                </a:cubicBezTo>
                <a:cubicBezTo>
                  <a:pt x="776" y="366"/>
                  <a:pt x="774" y="369"/>
                  <a:pt x="769" y="373"/>
                </a:cubicBezTo>
                <a:cubicBezTo>
                  <a:pt x="725" y="408"/>
                  <a:pt x="725" y="408"/>
                  <a:pt x="725" y="408"/>
                </a:cubicBezTo>
                <a:cubicBezTo>
                  <a:pt x="725" y="412"/>
                  <a:pt x="724" y="416"/>
                  <a:pt x="724" y="420"/>
                </a:cubicBezTo>
                <a:close/>
                <a:moveTo>
                  <a:pt x="560" y="296"/>
                </a:moveTo>
                <a:cubicBezTo>
                  <a:pt x="561" y="296"/>
                  <a:pt x="561" y="296"/>
                  <a:pt x="562" y="296"/>
                </a:cubicBezTo>
                <a:cubicBezTo>
                  <a:pt x="571" y="294"/>
                  <a:pt x="571" y="294"/>
                  <a:pt x="571" y="294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560" y="296"/>
                  <a:pt x="560" y="296"/>
                  <a:pt x="560" y="296"/>
                </a:cubicBezTo>
                <a:close/>
                <a:moveTo>
                  <a:pt x="559" y="308"/>
                </a:moveTo>
                <a:cubicBezTo>
                  <a:pt x="122" y="51"/>
                  <a:pt x="122" y="51"/>
                  <a:pt x="122" y="51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547" y="367"/>
                  <a:pt x="547" y="367"/>
                  <a:pt x="547" y="367"/>
                </a:cubicBezTo>
                <a:cubicBezTo>
                  <a:pt x="559" y="308"/>
                  <a:pt x="559" y="308"/>
                  <a:pt x="559" y="308"/>
                </a:cubicBezTo>
                <a:close/>
                <a:moveTo>
                  <a:pt x="838" y="204"/>
                </a:moveTo>
                <a:cubicBezTo>
                  <a:pt x="338" y="0"/>
                  <a:pt x="338" y="0"/>
                  <a:pt x="338" y="0"/>
                </a:cubicBezTo>
                <a:cubicBezTo>
                  <a:pt x="242" y="20"/>
                  <a:pt x="242" y="20"/>
                  <a:pt x="242" y="20"/>
                </a:cubicBezTo>
                <a:cubicBezTo>
                  <a:pt x="733" y="246"/>
                  <a:pt x="733" y="246"/>
                  <a:pt x="733" y="246"/>
                </a:cubicBezTo>
                <a:cubicBezTo>
                  <a:pt x="733" y="246"/>
                  <a:pt x="734" y="246"/>
                  <a:pt x="734" y="246"/>
                </a:cubicBezTo>
                <a:cubicBezTo>
                  <a:pt x="838" y="204"/>
                  <a:pt x="838" y="204"/>
                  <a:pt x="838" y="204"/>
                </a:cubicBezTo>
                <a:close/>
                <a:moveTo>
                  <a:pt x="423" y="518"/>
                </a:moveTo>
                <a:cubicBezTo>
                  <a:pt x="431" y="516"/>
                  <a:pt x="431" y="516"/>
                  <a:pt x="431" y="516"/>
                </a:cubicBezTo>
                <a:cubicBezTo>
                  <a:pt x="448" y="453"/>
                  <a:pt x="448" y="453"/>
                  <a:pt x="448" y="453"/>
                </a:cubicBezTo>
                <a:cubicBezTo>
                  <a:pt x="448" y="452"/>
                  <a:pt x="449" y="451"/>
                  <a:pt x="450" y="450"/>
                </a:cubicBezTo>
                <a:cubicBezTo>
                  <a:pt x="450" y="450"/>
                  <a:pt x="450" y="450"/>
                  <a:pt x="450" y="450"/>
                </a:cubicBezTo>
                <a:cubicBezTo>
                  <a:pt x="483" y="437"/>
                  <a:pt x="515" y="423"/>
                  <a:pt x="547" y="409"/>
                </a:cubicBezTo>
                <a:cubicBezTo>
                  <a:pt x="550" y="408"/>
                  <a:pt x="554" y="410"/>
                  <a:pt x="554" y="414"/>
                </a:cubicBezTo>
                <a:cubicBezTo>
                  <a:pt x="562" y="462"/>
                  <a:pt x="562" y="462"/>
                  <a:pt x="562" y="462"/>
                </a:cubicBezTo>
                <a:cubicBezTo>
                  <a:pt x="567" y="461"/>
                  <a:pt x="567" y="461"/>
                  <a:pt x="567" y="461"/>
                </a:cubicBezTo>
                <a:cubicBezTo>
                  <a:pt x="578" y="304"/>
                  <a:pt x="578" y="304"/>
                  <a:pt x="578" y="304"/>
                </a:cubicBezTo>
                <a:cubicBezTo>
                  <a:pt x="570" y="305"/>
                  <a:pt x="570" y="305"/>
                  <a:pt x="570" y="305"/>
                </a:cubicBezTo>
                <a:cubicBezTo>
                  <a:pt x="570" y="305"/>
                  <a:pt x="570" y="306"/>
                  <a:pt x="570" y="306"/>
                </a:cubicBezTo>
                <a:cubicBezTo>
                  <a:pt x="556" y="377"/>
                  <a:pt x="556" y="377"/>
                  <a:pt x="556" y="377"/>
                </a:cubicBezTo>
                <a:cubicBezTo>
                  <a:pt x="555" y="379"/>
                  <a:pt x="554" y="381"/>
                  <a:pt x="552" y="381"/>
                </a:cubicBezTo>
                <a:cubicBezTo>
                  <a:pt x="458" y="415"/>
                  <a:pt x="458" y="415"/>
                  <a:pt x="458" y="415"/>
                </a:cubicBezTo>
                <a:cubicBezTo>
                  <a:pt x="458" y="415"/>
                  <a:pt x="458" y="415"/>
                  <a:pt x="458" y="415"/>
                </a:cubicBezTo>
                <a:cubicBezTo>
                  <a:pt x="455" y="416"/>
                  <a:pt x="452" y="414"/>
                  <a:pt x="451" y="411"/>
                </a:cubicBezTo>
                <a:cubicBezTo>
                  <a:pt x="432" y="359"/>
                  <a:pt x="432" y="359"/>
                  <a:pt x="432" y="359"/>
                </a:cubicBezTo>
                <a:cubicBezTo>
                  <a:pt x="422" y="360"/>
                  <a:pt x="422" y="360"/>
                  <a:pt x="422" y="360"/>
                </a:cubicBezTo>
                <a:cubicBezTo>
                  <a:pt x="423" y="518"/>
                  <a:pt x="423" y="518"/>
                  <a:pt x="423" y="518"/>
                </a:cubicBezTo>
                <a:close/>
                <a:moveTo>
                  <a:pt x="275" y="112"/>
                </a:moveTo>
                <a:cubicBezTo>
                  <a:pt x="430" y="201"/>
                  <a:pt x="605" y="279"/>
                  <a:pt x="765" y="359"/>
                </a:cubicBezTo>
                <a:cubicBezTo>
                  <a:pt x="767" y="276"/>
                  <a:pt x="767" y="276"/>
                  <a:pt x="767" y="276"/>
                </a:cubicBezTo>
                <a:cubicBezTo>
                  <a:pt x="727" y="275"/>
                  <a:pt x="727" y="275"/>
                  <a:pt x="727" y="275"/>
                </a:cubicBezTo>
                <a:cubicBezTo>
                  <a:pt x="276" y="61"/>
                  <a:pt x="276" y="61"/>
                  <a:pt x="276" y="61"/>
                </a:cubicBezTo>
                <a:cubicBezTo>
                  <a:pt x="275" y="112"/>
                  <a:pt x="275" y="112"/>
                  <a:pt x="275" y="112"/>
                </a:cubicBezTo>
                <a:close/>
                <a:moveTo>
                  <a:pt x="725" y="254"/>
                </a:moveTo>
                <a:cubicBezTo>
                  <a:pt x="231" y="26"/>
                  <a:pt x="231" y="26"/>
                  <a:pt x="231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725" y="261"/>
                  <a:pt x="725" y="261"/>
                  <a:pt x="725" y="261"/>
                </a:cubicBezTo>
                <a:cubicBezTo>
                  <a:pt x="725" y="254"/>
                  <a:pt x="725" y="254"/>
                  <a:pt x="725" y="254"/>
                </a:cubicBezTo>
                <a:close/>
                <a:moveTo>
                  <a:pt x="585" y="345"/>
                </a:moveTo>
                <a:cubicBezTo>
                  <a:pt x="586" y="338"/>
                  <a:pt x="586" y="338"/>
                  <a:pt x="586" y="338"/>
                </a:cubicBezTo>
                <a:cubicBezTo>
                  <a:pt x="714" y="409"/>
                  <a:pt x="714" y="409"/>
                  <a:pt x="714" y="409"/>
                </a:cubicBezTo>
                <a:cubicBezTo>
                  <a:pt x="714" y="416"/>
                  <a:pt x="714" y="416"/>
                  <a:pt x="714" y="416"/>
                </a:cubicBezTo>
                <a:cubicBezTo>
                  <a:pt x="585" y="345"/>
                  <a:pt x="585" y="345"/>
                  <a:pt x="585" y="345"/>
                </a:cubicBezTo>
                <a:close/>
                <a:moveTo>
                  <a:pt x="418" y="350"/>
                </a:moveTo>
                <a:cubicBezTo>
                  <a:pt x="427" y="349"/>
                  <a:pt x="427" y="349"/>
                  <a:pt x="427" y="349"/>
                </a:cubicBezTo>
                <a:cubicBezTo>
                  <a:pt x="8" y="62"/>
                  <a:pt x="8" y="62"/>
                  <a:pt x="8" y="62"/>
                </a:cubicBezTo>
                <a:cubicBezTo>
                  <a:pt x="5" y="63"/>
                  <a:pt x="5" y="63"/>
                  <a:pt x="5" y="63"/>
                </a:cubicBezTo>
                <a:cubicBezTo>
                  <a:pt x="418" y="350"/>
                  <a:pt x="418" y="350"/>
                  <a:pt x="418" y="350"/>
                </a:cubicBezTo>
                <a:close/>
                <a:moveTo>
                  <a:pt x="587" y="326"/>
                </a:moveTo>
                <a:cubicBezTo>
                  <a:pt x="587" y="326"/>
                  <a:pt x="587" y="326"/>
                  <a:pt x="587" y="326"/>
                </a:cubicBezTo>
                <a:cubicBezTo>
                  <a:pt x="719" y="400"/>
                  <a:pt x="719" y="400"/>
                  <a:pt x="719" y="400"/>
                </a:cubicBezTo>
                <a:cubicBezTo>
                  <a:pt x="759" y="367"/>
                  <a:pt x="759" y="367"/>
                  <a:pt x="759" y="367"/>
                </a:cubicBezTo>
                <a:cubicBezTo>
                  <a:pt x="456" y="216"/>
                  <a:pt x="456" y="216"/>
                  <a:pt x="456" y="216"/>
                </a:cubicBezTo>
                <a:cubicBezTo>
                  <a:pt x="584" y="290"/>
                  <a:pt x="584" y="290"/>
                  <a:pt x="584" y="290"/>
                </a:cubicBezTo>
                <a:cubicBezTo>
                  <a:pt x="589" y="293"/>
                  <a:pt x="589" y="293"/>
                  <a:pt x="588" y="300"/>
                </a:cubicBezTo>
                <a:lnTo>
                  <a:pt x="587" y="32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0" name="Group 49"/>
          <p:cNvGrpSpPr/>
          <p:nvPr/>
        </p:nvGrpSpPr>
        <p:grpSpPr>
          <a:xfrm>
            <a:off x="6321630" y="3391922"/>
            <a:ext cx="549620" cy="549620"/>
            <a:chOff x="-1816100" y="2834481"/>
            <a:chExt cx="584200" cy="584200"/>
          </a:xfrm>
        </p:grpSpPr>
        <p:sp>
          <p:nvSpPr>
            <p:cNvPr id="51" name="Oval 50"/>
            <p:cNvSpPr/>
            <p:nvPr/>
          </p:nvSpPr>
          <p:spPr>
            <a:xfrm>
              <a:off x="-1816100" y="2834481"/>
              <a:ext cx="584200" cy="584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52" name="AutoShape 3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 rot="16200000" flipH="1" flipV="1">
              <a:off x="-1693435" y="3063092"/>
              <a:ext cx="338870" cy="126978"/>
            </a:xfrm>
            <a:custGeom>
              <a:avLst/>
              <a:gdLst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  <a:gd name="connsiteX3" fmla="*/ 0 w 1076984"/>
                <a:gd name="connsiteY3" fmla="*/ 541003 h 541003"/>
                <a:gd name="connsiteX0" fmla="*/ 0 w 1076984"/>
                <a:gd name="connsiteY0" fmla="*/ 541003 h 632443"/>
                <a:gd name="connsiteX1" fmla="*/ 537954 w 1076984"/>
                <a:gd name="connsiteY1" fmla="*/ 0 h 632443"/>
                <a:gd name="connsiteX2" fmla="*/ 1076984 w 1076984"/>
                <a:gd name="connsiteY2" fmla="*/ 541003 h 632443"/>
                <a:gd name="connsiteX3" fmla="*/ 91440 w 1076984"/>
                <a:gd name="connsiteY3" fmla="*/ 632443 h 632443"/>
                <a:gd name="connsiteX0" fmla="*/ 0 w 1076984"/>
                <a:gd name="connsiteY0" fmla="*/ 541003 h 541003"/>
                <a:gd name="connsiteX1" fmla="*/ 537954 w 1076984"/>
                <a:gd name="connsiteY1" fmla="*/ 0 h 541003"/>
                <a:gd name="connsiteX2" fmla="*/ 1076984 w 1076984"/>
                <a:gd name="connsiteY2" fmla="*/ 541003 h 54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6984" h="541003">
                  <a:moveTo>
                    <a:pt x="0" y="541003"/>
                  </a:moveTo>
                  <a:lnTo>
                    <a:pt x="537954" y="0"/>
                  </a:lnTo>
                  <a:lnTo>
                    <a:pt x="1076984" y="541003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accent2"/>
              </a:solidFill>
            </a:ln>
            <a:extLst/>
          </p:spPr>
          <p:txBody>
            <a:bodyPr rot="10800000" lIns="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ru-RU" sz="1000" b="1"/>
            </a:p>
          </p:txBody>
        </p:sp>
      </p:grpSp>
    </p:spTree>
    <p:extLst>
      <p:ext uri="{BB962C8B-B14F-4D97-AF65-F5344CB8AC3E}">
        <p14:creationId xmlns:p14="http://schemas.microsoft.com/office/powerpoint/2010/main" val="40140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47647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12" name="think-cell Slide" r:id="rId18" imgW="359" imgH="358" progId="TCLayout.ActiveDocument.1">
                  <p:embed/>
                </p:oleObj>
              </mc:Choice>
              <mc:Fallback>
                <p:oleObj name="think-cell Slide" r:id="rId18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19360" y="619368"/>
            <a:ext cx="8645228" cy="580206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dirty="0" err="1">
              <a:latin typeface="+mn-lt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19360" y="619368"/>
            <a:ext cx="8645228" cy="50435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Обрабатывающая промышленность</a:t>
            </a:r>
            <a:endParaRPr lang="en-US" dirty="0"/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186448" y="625322"/>
            <a:ext cx="84471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Рост производства в январе-августе 2016 года по сравнению с аналогичным периодом 2015 года, </a:t>
            </a:r>
            <a:r>
              <a:rPr lang="ru-RU" dirty="0" smtClean="0">
                <a:solidFill>
                  <a:schemeClr val="accent6"/>
                </a:solidFill>
              </a:rPr>
              <a:t>проценты 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34402078"/>
              </p:ext>
            </p:extLst>
          </p:nvPr>
        </p:nvGraphicFramePr>
        <p:xfrm>
          <a:off x="3619501" y="1066800"/>
          <a:ext cx="4617587" cy="5417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13" name="Chart" r:id="rId20" imgW="4617587" imgH="5417820" progId="MSGraph.Chart.8">
                  <p:embed followColorScheme="full"/>
                </p:oleObj>
              </mc:Choice>
              <mc:Fallback>
                <p:oleObj name="Chart" r:id="rId20" imgW="4617587" imgH="541782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19501" y="1066800"/>
                        <a:ext cx="4617587" cy="5417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1116013" y="4105275"/>
            <a:ext cx="182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D43C892-D255-4D79-A61A-D7A8F675EAA3}" type="datetime'''Н''е''''фт''е''п''е''ре''''ра''''''б''''''''''отка'''''">
              <a:rPr lang="ru-RU" altLang="en-US"/>
              <a:pPr/>
              <a:t>Нефтепереработка</a:t>
            </a:fld>
            <a:endParaRPr lang="ru-RU" noProof="0" dirty="0">
              <a:sym typeface="+mn-lt"/>
            </a:endParaRPr>
          </a:p>
        </p:txBody>
      </p:sp>
      <p:sp>
        <p:nvSpPr>
          <p:cNvPr id="72" name="Rectangle 71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gray">
          <a:xfrm>
            <a:off x="5046663" y="497046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1F959D9-906F-40E3-9FF3-FB1B2AFE7F0C}" type="datetime'''''''''''''''''''''''2'''''''''''''''''''''''''',''''4'''''">
              <a:rPr lang="en-US" altLang="en-US"/>
              <a:pPr/>
              <a:t>2,4</a:t>
            </a:fld>
            <a:endParaRPr lang="en-US" noProof="0" dirty="0">
              <a:sym typeface="+mn-lt"/>
            </a:endParaRPr>
          </a:p>
        </p:txBody>
      </p:sp>
      <p:sp>
        <p:nvSpPr>
          <p:cNvPr id="21" name="Rectangle 20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1116013" y="5835650"/>
            <a:ext cx="2538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dirty="0" smtClean="0"/>
              <a:t>Лекарственные препараты</a:t>
            </a:r>
            <a:endParaRPr lang="ru-RU" noProof="0" dirty="0">
              <a:sym typeface="+mn-lt"/>
            </a:endParaRPr>
          </a:p>
        </p:txBody>
      </p:sp>
      <p:sp>
        <p:nvSpPr>
          <p:cNvPr id="71" name="Rectangle 70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4094163" y="4105275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19D6470-1E5D-4FA3-83F4-2583DAEAD497}" type="datetime'''''''''''''''0,''''''''''''''''''''''''''''6'''''">
              <a:rPr lang="en-US" altLang="en-US"/>
              <a:pPr/>
              <a:t>0,6</a:t>
            </a:fld>
            <a:endParaRPr lang="en-US" noProof="0" dirty="0">
              <a:sym typeface="+mn-lt"/>
            </a:endParaRPr>
          </a:p>
        </p:txBody>
      </p:sp>
      <p:sp>
        <p:nvSpPr>
          <p:cNvPr id="30" name="Rectangle 29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1116013" y="1422400"/>
            <a:ext cx="24717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en-US" dirty="0"/>
              <a:t>Обрабатывающая </a:t>
            </a:r>
            <a:r>
              <a:rPr lang="ru-RU" altLang="en-US" dirty="0" smtClean="0"/>
              <a:t/>
            </a:r>
            <a:br>
              <a:rPr lang="ru-RU" altLang="en-US" dirty="0" smtClean="0"/>
            </a:br>
            <a:r>
              <a:rPr lang="ru-RU" altLang="en-US" dirty="0" smtClean="0"/>
              <a:t>промышленность в </a:t>
            </a:r>
            <a:r>
              <a:rPr lang="ru-RU" altLang="en-US" dirty="0"/>
              <a:t>целом</a:t>
            </a:r>
            <a:endParaRPr lang="ru-RU" noProof="0" dirty="0">
              <a:sym typeface="+mn-lt"/>
            </a:endParaRPr>
          </a:p>
        </p:txBody>
      </p:sp>
      <p:sp>
        <p:nvSpPr>
          <p:cNvPr id="67" name="Rectangle 66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gray">
          <a:xfrm>
            <a:off x="8170863" y="2371725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4E4CE31-6348-4249-9BE7-618B4C999A9D}" type="datetime'''''''''''''''8'',''''''3'''''''''''''''''''''''''''''''''''''">
              <a:rPr lang="en-US" altLang="en-US"/>
              <a:pPr/>
              <a:t>8,3</a:t>
            </a:fld>
            <a:endParaRPr lang="en-US" noProof="0" dirty="0">
              <a:sym typeface="+mn-lt"/>
            </a:endParaRPr>
          </a:p>
        </p:txBody>
      </p:sp>
      <p:sp>
        <p:nvSpPr>
          <p:cNvPr id="75" name="Rectangle 74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5099050" y="5835650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51DE8EC-DB8A-4E3B-B29C-F27DDD55ACB2}" type="datetime'''''''''''''''''2,''''''''5'''''''''''''''''''">
              <a:rPr lang="en-US" altLang="en-US"/>
              <a:pPr/>
              <a:t>2,5</a:t>
            </a:fld>
            <a:endParaRPr lang="en-US" noProof="0" dirty="0">
              <a:sym typeface="+mn-lt"/>
            </a:endParaRPr>
          </a:p>
        </p:txBody>
      </p:sp>
      <p:sp>
        <p:nvSpPr>
          <p:cNvPr id="70" name="Rectangle 69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5784850" y="323691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19ABC36-2A65-456F-BD7C-C6FD657481A0}" type="datetime'''''3,''8'''''''''''''''''">
              <a:rPr lang="en-US" altLang="en-US"/>
              <a:pPr/>
              <a:t>3,8</a:t>
            </a:fld>
            <a:endParaRPr lang="en-US" noProof="0" dirty="0">
              <a:sym typeface="+mn-lt"/>
            </a:endParaRPr>
          </a:p>
        </p:txBody>
      </p:sp>
      <p:sp>
        <p:nvSpPr>
          <p:cNvPr id="18" name="Rectangle 17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1116013" y="3236913"/>
            <a:ext cx="1739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7B88520-0C6F-407A-B80C-641A46FB3429}" type="datetime'''Пр''о''д''укты'' ''''''п''''и''тан''''''''и''''''''''я'''">
              <a:rPr lang="ru-RU" altLang="en-US"/>
              <a:pPr/>
              <a:t>Продукты питания</a:t>
            </a:fld>
            <a:endParaRPr lang="ru-RU" noProof="0" dirty="0">
              <a:sym typeface="+mn-lt"/>
            </a:endParaRPr>
          </a:p>
        </p:txBody>
      </p:sp>
      <p:sp>
        <p:nvSpPr>
          <p:cNvPr id="20" name="Rectangle 19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1116013" y="4970463"/>
            <a:ext cx="2001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274E16E-2FAE-4245-BEF2-EF40DDEC7A00}" type="datetime'''''''Ре''з''''и''на и'''' пл''а''ст''''м''а''''''''с''с''а'''">
              <a:rPr lang="ru-RU" altLang="en-US"/>
              <a:pPr/>
              <a:t>Резина и пластмасса</a:t>
            </a:fld>
            <a:endParaRPr lang="ru-RU" noProof="0" dirty="0">
              <a:sym typeface="+mn-lt"/>
            </a:endParaRPr>
          </a:p>
        </p:txBody>
      </p:sp>
      <p:sp>
        <p:nvSpPr>
          <p:cNvPr id="32" name="Rectangle 31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1116013" y="2249488"/>
            <a:ext cx="18145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dirty="0"/>
              <a:t>Металлургическая </a:t>
            </a:r>
            <a:r>
              <a:rPr lang="ru-RU" altLang="en-US" dirty="0" smtClean="0"/>
              <a:t/>
            </a:r>
            <a:br>
              <a:rPr lang="ru-RU" altLang="en-US" dirty="0" smtClean="0"/>
            </a:br>
            <a:r>
              <a:rPr lang="ru-RU" altLang="en-US" dirty="0" smtClean="0"/>
              <a:t>продукция </a:t>
            </a:r>
            <a:r>
              <a:rPr lang="ru-RU" altLang="en-US" dirty="0"/>
              <a:t>в целом</a:t>
            </a:r>
            <a:endParaRPr lang="ru-RU" noProof="0" dirty="0">
              <a:sym typeface="+mn-lt"/>
            </a:endParaRPr>
          </a:p>
        </p:txBody>
      </p:sp>
      <p:sp>
        <p:nvSpPr>
          <p:cNvPr id="66" name="Rectangle 65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4146550" y="1508125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DC818F5-9FB8-4E94-B18C-DA0E4C1AE84D}" type="datetime'''''''''''''''''0'''''''''',''''''''7'''''''''''''''''''">
              <a:rPr lang="en-US" altLang="en-US">
                <a:sym typeface="+mn-lt"/>
              </a:rPr>
              <a:pPr/>
              <a:t>0,7</a:t>
            </a:fld>
            <a:endParaRPr lang="en-US" noProof="0" dirty="0">
              <a:sym typeface="+mn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00258" y="2032819"/>
            <a:ext cx="848343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0258" y="2949201"/>
            <a:ext cx="848343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0258" y="3771461"/>
            <a:ext cx="848343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258" y="4662445"/>
            <a:ext cx="848343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0258" y="5527038"/>
            <a:ext cx="848343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65"/>
          <p:cNvSpPr>
            <a:spLocks noEditPoints="1"/>
          </p:cNvSpPr>
          <p:nvPr/>
        </p:nvSpPr>
        <p:spPr bwMode="auto">
          <a:xfrm>
            <a:off x="263855" y="1292488"/>
            <a:ext cx="678390" cy="575233"/>
          </a:xfrm>
          <a:custGeom>
            <a:avLst/>
            <a:gdLst>
              <a:gd name="T0" fmla="*/ 414 w 776"/>
              <a:gd name="T1" fmla="*/ 460 h 658"/>
              <a:gd name="T2" fmla="*/ 408 w 776"/>
              <a:gd name="T3" fmla="*/ 474 h 658"/>
              <a:gd name="T4" fmla="*/ 474 w 776"/>
              <a:gd name="T5" fmla="*/ 536 h 658"/>
              <a:gd name="T6" fmla="*/ 590 w 776"/>
              <a:gd name="T7" fmla="*/ 572 h 658"/>
              <a:gd name="T8" fmla="*/ 698 w 776"/>
              <a:gd name="T9" fmla="*/ 512 h 658"/>
              <a:gd name="T10" fmla="*/ 728 w 776"/>
              <a:gd name="T11" fmla="*/ 384 h 658"/>
              <a:gd name="T12" fmla="*/ 662 w 776"/>
              <a:gd name="T13" fmla="*/ 276 h 658"/>
              <a:gd name="T14" fmla="*/ 542 w 776"/>
              <a:gd name="T15" fmla="*/ 248 h 658"/>
              <a:gd name="T16" fmla="*/ 436 w 776"/>
              <a:gd name="T17" fmla="*/ 304 h 658"/>
              <a:gd name="T18" fmla="*/ 404 w 776"/>
              <a:gd name="T19" fmla="*/ 424 h 658"/>
              <a:gd name="T20" fmla="*/ 606 w 776"/>
              <a:gd name="T21" fmla="*/ 328 h 658"/>
              <a:gd name="T22" fmla="*/ 656 w 776"/>
              <a:gd name="T23" fmla="*/ 376 h 658"/>
              <a:gd name="T24" fmla="*/ 662 w 776"/>
              <a:gd name="T25" fmla="*/ 428 h 658"/>
              <a:gd name="T26" fmla="*/ 622 w 776"/>
              <a:gd name="T27" fmla="*/ 484 h 658"/>
              <a:gd name="T28" fmla="*/ 570 w 776"/>
              <a:gd name="T29" fmla="*/ 500 h 658"/>
              <a:gd name="T30" fmla="*/ 502 w 776"/>
              <a:gd name="T31" fmla="*/ 474 h 658"/>
              <a:gd name="T32" fmla="*/ 476 w 776"/>
              <a:gd name="T33" fmla="*/ 410 h 658"/>
              <a:gd name="T34" fmla="*/ 492 w 776"/>
              <a:gd name="T35" fmla="*/ 360 h 658"/>
              <a:gd name="T36" fmla="*/ 550 w 776"/>
              <a:gd name="T37" fmla="*/ 322 h 658"/>
              <a:gd name="T38" fmla="*/ 346 w 776"/>
              <a:gd name="T39" fmla="*/ 566 h 658"/>
              <a:gd name="T40" fmla="*/ 370 w 776"/>
              <a:gd name="T41" fmla="*/ 428 h 658"/>
              <a:gd name="T42" fmla="*/ 288 w 776"/>
              <a:gd name="T43" fmla="*/ 312 h 658"/>
              <a:gd name="T44" fmla="*/ 148 w 776"/>
              <a:gd name="T45" fmla="*/ 286 h 658"/>
              <a:gd name="T46" fmla="*/ 28 w 776"/>
              <a:gd name="T47" fmla="*/ 370 h 658"/>
              <a:gd name="T48" fmla="*/ 6 w 776"/>
              <a:gd name="T49" fmla="*/ 510 h 658"/>
              <a:gd name="T50" fmla="*/ 88 w 776"/>
              <a:gd name="T51" fmla="*/ 628 h 658"/>
              <a:gd name="T52" fmla="*/ 230 w 776"/>
              <a:gd name="T53" fmla="*/ 650 h 658"/>
              <a:gd name="T54" fmla="*/ 238 w 776"/>
              <a:gd name="T55" fmla="*/ 608 h 658"/>
              <a:gd name="T56" fmla="*/ 254 w 776"/>
              <a:gd name="T57" fmla="*/ 598 h 658"/>
              <a:gd name="T58" fmla="*/ 242 w 776"/>
              <a:gd name="T59" fmla="*/ 532 h 658"/>
              <a:gd name="T60" fmla="*/ 182 w 776"/>
              <a:gd name="T61" fmla="*/ 552 h 658"/>
              <a:gd name="T62" fmla="*/ 124 w 776"/>
              <a:gd name="T63" fmla="*/ 520 h 658"/>
              <a:gd name="T64" fmla="*/ 104 w 776"/>
              <a:gd name="T65" fmla="*/ 476 h 658"/>
              <a:gd name="T66" fmla="*/ 120 w 776"/>
              <a:gd name="T67" fmla="*/ 416 h 658"/>
              <a:gd name="T68" fmla="*/ 160 w 776"/>
              <a:gd name="T69" fmla="*/ 388 h 658"/>
              <a:gd name="T70" fmla="*/ 222 w 776"/>
              <a:gd name="T71" fmla="*/ 394 h 658"/>
              <a:gd name="T72" fmla="*/ 258 w 776"/>
              <a:gd name="T73" fmla="*/ 430 h 658"/>
              <a:gd name="T74" fmla="*/ 268 w 776"/>
              <a:gd name="T75" fmla="*/ 492 h 658"/>
              <a:gd name="T76" fmla="*/ 242 w 776"/>
              <a:gd name="T77" fmla="*/ 532 h 658"/>
              <a:gd name="T78" fmla="*/ 398 w 776"/>
              <a:gd name="T79" fmla="*/ 52 h 658"/>
              <a:gd name="T80" fmla="*/ 304 w 776"/>
              <a:gd name="T81" fmla="*/ 28 h 658"/>
              <a:gd name="T82" fmla="*/ 218 w 776"/>
              <a:gd name="T83" fmla="*/ 72 h 658"/>
              <a:gd name="T84" fmla="*/ 190 w 776"/>
              <a:gd name="T85" fmla="*/ 164 h 658"/>
              <a:gd name="T86" fmla="*/ 236 w 776"/>
              <a:gd name="T87" fmla="*/ 254 h 658"/>
              <a:gd name="T88" fmla="*/ 328 w 776"/>
              <a:gd name="T89" fmla="*/ 280 h 658"/>
              <a:gd name="T90" fmla="*/ 408 w 776"/>
              <a:gd name="T91" fmla="*/ 230 h 658"/>
              <a:gd name="T92" fmla="*/ 456 w 776"/>
              <a:gd name="T93" fmla="*/ 180 h 658"/>
              <a:gd name="T94" fmla="*/ 438 w 776"/>
              <a:gd name="T95" fmla="*/ 168 h 658"/>
              <a:gd name="T96" fmla="*/ 468 w 776"/>
              <a:gd name="T97" fmla="*/ 116 h 658"/>
              <a:gd name="T98" fmla="*/ 384 w 776"/>
              <a:gd name="T99" fmla="*/ 164 h 658"/>
              <a:gd name="T100" fmla="*/ 356 w 776"/>
              <a:gd name="T101" fmla="*/ 210 h 658"/>
              <a:gd name="T102" fmla="*/ 316 w 776"/>
              <a:gd name="T103" fmla="*/ 224 h 658"/>
              <a:gd name="T104" fmla="*/ 264 w 776"/>
              <a:gd name="T105" fmla="*/ 206 h 658"/>
              <a:gd name="T106" fmla="*/ 242 w 776"/>
              <a:gd name="T107" fmla="*/ 172 h 658"/>
              <a:gd name="T108" fmla="*/ 252 w 776"/>
              <a:gd name="T109" fmla="*/ 120 h 658"/>
              <a:gd name="T110" fmla="*/ 296 w 776"/>
              <a:gd name="T111" fmla="*/ 88 h 658"/>
              <a:gd name="T112" fmla="*/ 338 w 776"/>
              <a:gd name="T113" fmla="*/ 90 h 658"/>
              <a:gd name="T114" fmla="*/ 378 w 776"/>
              <a:gd name="T115" fmla="*/ 124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76" h="658">
                <a:moveTo>
                  <a:pt x="404" y="424"/>
                </a:moveTo>
                <a:lnTo>
                  <a:pt x="404" y="424"/>
                </a:lnTo>
                <a:lnTo>
                  <a:pt x="410" y="446"/>
                </a:lnTo>
                <a:lnTo>
                  <a:pt x="414" y="460"/>
                </a:lnTo>
                <a:lnTo>
                  <a:pt x="416" y="466"/>
                </a:lnTo>
                <a:lnTo>
                  <a:pt x="414" y="468"/>
                </a:lnTo>
                <a:lnTo>
                  <a:pt x="414" y="468"/>
                </a:lnTo>
                <a:lnTo>
                  <a:pt x="408" y="474"/>
                </a:lnTo>
                <a:lnTo>
                  <a:pt x="398" y="486"/>
                </a:lnTo>
                <a:lnTo>
                  <a:pt x="386" y="504"/>
                </a:lnTo>
                <a:lnTo>
                  <a:pt x="420" y="558"/>
                </a:lnTo>
                <a:lnTo>
                  <a:pt x="474" y="536"/>
                </a:lnTo>
                <a:lnTo>
                  <a:pt x="502" y="558"/>
                </a:lnTo>
                <a:lnTo>
                  <a:pt x="506" y="606"/>
                </a:lnTo>
                <a:lnTo>
                  <a:pt x="570" y="616"/>
                </a:lnTo>
                <a:lnTo>
                  <a:pt x="590" y="572"/>
                </a:lnTo>
                <a:lnTo>
                  <a:pt x="620" y="566"/>
                </a:lnTo>
                <a:lnTo>
                  <a:pt x="664" y="590"/>
                </a:lnTo>
                <a:lnTo>
                  <a:pt x="712" y="558"/>
                </a:lnTo>
                <a:lnTo>
                  <a:pt x="698" y="512"/>
                </a:lnTo>
                <a:lnTo>
                  <a:pt x="712" y="484"/>
                </a:lnTo>
                <a:lnTo>
                  <a:pt x="766" y="472"/>
                </a:lnTo>
                <a:lnTo>
                  <a:pt x="776" y="406"/>
                </a:lnTo>
                <a:lnTo>
                  <a:pt x="728" y="384"/>
                </a:lnTo>
                <a:lnTo>
                  <a:pt x="724" y="352"/>
                </a:lnTo>
                <a:lnTo>
                  <a:pt x="750" y="314"/>
                </a:lnTo>
                <a:lnTo>
                  <a:pt x="712" y="258"/>
                </a:lnTo>
                <a:lnTo>
                  <a:pt x="662" y="276"/>
                </a:lnTo>
                <a:lnTo>
                  <a:pt x="634" y="258"/>
                </a:lnTo>
                <a:lnTo>
                  <a:pt x="628" y="214"/>
                </a:lnTo>
                <a:lnTo>
                  <a:pt x="564" y="206"/>
                </a:lnTo>
                <a:lnTo>
                  <a:pt x="542" y="248"/>
                </a:lnTo>
                <a:lnTo>
                  <a:pt x="512" y="258"/>
                </a:lnTo>
                <a:lnTo>
                  <a:pt x="472" y="230"/>
                </a:lnTo>
                <a:lnTo>
                  <a:pt x="420" y="258"/>
                </a:lnTo>
                <a:lnTo>
                  <a:pt x="436" y="304"/>
                </a:lnTo>
                <a:lnTo>
                  <a:pt x="416" y="336"/>
                </a:lnTo>
                <a:lnTo>
                  <a:pt x="370" y="344"/>
                </a:lnTo>
                <a:lnTo>
                  <a:pt x="362" y="410"/>
                </a:lnTo>
                <a:lnTo>
                  <a:pt x="404" y="424"/>
                </a:lnTo>
                <a:close/>
                <a:moveTo>
                  <a:pt x="570" y="322"/>
                </a:moveTo>
                <a:lnTo>
                  <a:pt x="570" y="322"/>
                </a:lnTo>
                <a:lnTo>
                  <a:pt x="588" y="322"/>
                </a:lnTo>
                <a:lnTo>
                  <a:pt x="606" y="328"/>
                </a:lnTo>
                <a:lnTo>
                  <a:pt x="622" y="336"/>
                </a:lnTo>
                <a:lnTo>
                  <a:pt x="636" y="348"/>
                </a:lnTo>
                <a:lnTo>
                  <a:pt x="648" y="360"/>
                </a:lnTo>
                <a:lnTo>
                  <a:pt x="656" y="376"/>
                </a:lnTo>
                <a:lnTo>
                  <a:pt x="662" y="392"/>
                </a:lnTo>
                <a:lnTo>
                  <a:pt x="664" y="410"/>
                </a:lnTo>
                <a:lnTo>
                  <a:pt x="664" y="410"/>
                </a:lnTo>
                <a:lnTo>
                  <a:pt x="662" y="428"/>
                </a:lnTo>
                <a:lnTo>
                  <a:pt x="656" y="446"/>
                </a:lnTo>
                <a:lnTo>
                  <a:pt x="648" y="460"/>
                </a:lnTo>
                <a:lnTo>
                  <a:pt x="636" y="474"/>
                </a:lnTo>
                <a:lnTo>
                  <a:pt x="622" y="484"/>
                </a:lnTo>
                <a:lnTo>
                  <a:pt x="606" y="492"/>
                </a:lnTo>
                <a:lnTo>
                  <a:pt x="588" y="498"/>
                </a:lnTo>
                <a:lnTo>
                  <a:pt x="570" y="500"/>
                </a:lnTo>
                <a:lnTo>
                  <a:pt x="570" y="500"/>
                </a:lnTo>
                <a:lnTo>
                  <a:pt x="550" y="498"/>
                </a:lnTo>
                <a:lnTo>
                  <a:pt x="532" y="492"/>
                </a:lnTo>
                <a:lnTo>
                  <a:pt x="516" y="484"/>
                </a:lnTo>
                <a:lnTo>
                  <a:pt x="502" y="474"/>
                </a:lnTo>
                <a:lnTo>
                  <a:pt x="492" y="460"/>
                </a:lnTo>
                <a:lnTo>
                  <a:pt x="482" y="446"/>
                </a:lnTo>
                <a:lnTo>
                  <a:pt x="478" y="428"/>
                </a:lnTo>
                <a:lnTo>
                  <a:pt x="476" y="410"/>
                </a:lnTo>
                <a:lnTo>
                  <a:pt x="476" y="410"/>
                </a:lnTo>
                <a:lnTo>
                  <a:pt x="478" y="392"/>
                </a:lnTo>
                <a:lnTo>
                  <a:pt x="482" y="376"/>
                </a:lnTo>
                <a:lnTo>
                  <a:pt x="492" y="360"/>
                </a:lnTo>
                <a:lnTo>
                  <a:pt x="502" y="348"/>
                </a:lnTo>
                <a:lnTo>
                  <a:pt x="516" y="336"/>
                </a:lnTo>
                <a:lnTo>
                  <a:pt x="532" y="328"/>
                </a:lnTo>
                <a:lnTo>
                  <a:pt x="550" y="322"/>
                </a:lnTo>
                <a:lnTo>
                  <a:pt x="570" y="322"/>
                </a:lnTo>
                <a:lnTo>
                  <a:pt x="570" y="322"/>
                </a:lnTo>
                <a:close/>
                <a:moveTo>
                  <a:pt x="310" y="610"/>
                </a:moveTo>
                <a:lnTo>
                  <a:pt x="346" y="566"/>
                </a:lnTo>
                <a:lnTo>
                  <a:pt x="324" y="528"/>
                </a:lnTo>
                <a:lnTo>
                  <a:pt x="342" y="504"/>
                </a:lnTo>
                <a:lnTo>
                  <a:pt x="382" y="480"/>
                </a:lnTo>
                <a:lnTo>
                  <a:pt x="370" y="428"/>
                </a:lnTo>
                <a:lnTo>
                  <a:pt x="328" y="418"/>
                </a:lnTo>
                <a:lnTo>
                  <a:pt x="316" y="392"/>
                </a:lnTo>
                <a:lnTo>
                  <a:pt x="332" y="350"/>
                </a:lnTo>
                <a:lnTo>
                  <a:pt x="288" y="312"/>
                </a:lnTo>
                <a:lnTo>
                  <a:pt x="254" y="332"/>
                </a:lnTo>
                <a:lnTo>
                  <a:pt x="224" y="324"/>
                </a:lnTo>
                <a:lnTo>
                  <a:pt x="210" y="280"/>
                </a:lnTo>
                <a:lnTo>
                  <a:pt x="148" y="286"/>
                </a:lnTo>
                <a:lnTo>
                  <a:pt x="136" y="328"/>
                </a:lnTo>
                <a:lnTo>
                  <a:pt x="112" y="344"/>
                </a:lnTo>
                <a:lnTo>
                  <a:pt x="68" y="322"/>
                </a:lnTo>
                <a:lnTo>
                  <a:pt x="28" y="370"/>
                </a:lnTo>
                <a:lnTo>
                  <a:pt x="52" y="412"/>
                </a:lnTo>
                <a:lnTo>
                  <a:pt x="40" y="438"/>
                </a:lnTo>
                <a:lnTo>
                  <a:pt x="0" y="456"/>
                </a:lnTo>
                <a:lnTo>
                  <a:pt x="6" y="510"/>
                </a:lnTo>
                <a:lnTo>
                  <a:pt x="50" y="526"/>
                </a:lnTo>
                <a:lnTo>
                  <a:pt x="62" y="550"/>
                </a:lnTo>
                <a:lnTo>
                  <a:pt x="44" y="588"/>
                </a:lnTo>
                <a:lnTo>
                  <a:pt x="88" y="628"/>
                </a:lnTo>
                <a:lnTo>
                  <a:pt x="126" y="602"/>
                </a:lnTo>
                <a:lnTo>
                  <a:pt x="156" y="606"/>
                </a:lnTo>
                <a:lnTo>
                  <a:pt x="174" y="658"/>
                </a:lnTo>
                <a:lnTo>
                  <a:pt x="230" y="650"/>
                </a:lnTo>
                <a:lnTo>
                  <a:pt x="230" y="650"/>
                </a:lnTo>
                <a:lnTo>
                  <a:pt x="236" y="630"/>
                </a:lnTo>
                <a:lnTo>
                  <a:pt x="238" y="616"/>
                </a:lnTo>
                <a:lnTo>
                  <a:pt x="238" y="608"/>
                </a:lnTo>
                <a:lnTo>
                  <a:pt x="238" y="608"/>
                </a:lnTo>
                <a:lnTo>
                  <a:pt x="240" y="606"/>
                </a:lnTo>
                <a:lnTo>
                  <a:pt x="242" y="604"/>
                </a:lnTo>
                <a:lnTo>
                  <a:pt x="254" y="598"/>
                </a:lnTo>
                <a:lnTo>
                  <a:pt x="270" y="592"/>
                </a:lnTo>
                <a:lnTo>
                  <a:pt x="310" y="610"/>
                </a:lnTo>
                <a:close/>
                <a:moveTo>
                  <a:pt x="242" y="532"/>
                </a:moveTo>
                <a:lnTo>
                  <a:pt x="242" y="532"/>
                </a:lnTo>
                <a:lnTo>
                  <a:pt x="228" y="542"/>
                </a:lnTo>
                <a:lnTo>
                  <a:pt x="214" y="548"/>
                </a:lnTo>
                <a:lnTo>
                  <a:pt x="198" y="552"/>
                </a:lnTo>
                <a:lnTo>
                  <a:pt x="182" y="552"/>
                </a:lnTo>
                <a:lnTo>
                  <a:pt x="166" y="548"/>
                </a:lnTo>
                <a:lnTo>
                  <a:pt x="150" y="542"/>
                </a:lnTo>
                <a:lnTo>
                  <a:pt x="136" y="532"/>
                </a:lnTo>
                <a:lnTo>
                  <a:pt x="124" y="520"/>
                </a:lnTo>
                <a:lnTo>
                  <a:pt x="124" y="520"/>
                </a:lnTo>
                <a:lnTo>
                  <a:pt x="114" y="506"/>
                </a:lnTo>
                <a:lnTo>
                  <a:pt x="108" y="492"/>
                </a:lnTo>
                <a:lnTo>
                  <a:pt x="104" y="476"/>
                </a:lnTo>
                <a:lnTo>
                  <a:pt x="104" y="460"/>
                </a:lnTo>
                <a:lnTo>
                  <a:pt x="106" y="444"/>
                </a:lnTo>
                <a:lnTo>
                  <a:pt x="112" y="430"/>
                </a:lnTo>
                <a:lnTo>
                  <a:pt x="120" y="416"/>
                </a:lnTo>
                <a:lnTo>
                  <a:pt x="132" y="404"/>
                </a:lnTo>
                <a:lnTo>
                  <a:pt x="132" y="404"/>
                </a:lnTo>
                <a:lnTo>
                  <a:pt x="144" y="394"/>
                </a:lnTo>
                <a:lnTo>
                  <a:pt x="160" y="388"/>
                </a:lnTo>
                <a:lnTo>
                  <a:pt x="176" y="384"/>
                </a:lnTo>
                <a:lnTo>
                  <a:pt x="192" y="384"/>
                </a:lnTo>
                <a:lnTo>
                  <a:pt x="208" y="388"/>
                </a:lnTo>
                <a:lnTo>
                  <a:pt x="222" y="394"/>
                </a:lnTo>
                <a:lnTo>
                  <a:pt x="236" y="404"/>
                </a:lnTo>
                <a:lnTo>
                  <a:pt x="250" y="416"/>
                </a:lnTo>
                <a:lnTo>
                  <a:pt x="250" y="416"/>
                </a:lnTo>
                <a:lnTo>
                  <a:pt x="258" y="430"/>
                </a:lnTo>
                <a:lnTo>
                  <a:pt x="266" y="444"/>
                </a:lnTo>
                <a:lnTo>
                  <a:pt x="270" y="460"/>
                </a:lnTo>
                <a:lnTo>
                  <a:pt x="270" y="476"/>
                </a:lnTo>
                <a:lnTo>
                  <a:pt x="268" y="492"/>
                </a:lnTo>
                <a:lnTo>
                  <a:pt x="262" y="506"/>
                </a:lnTo>
                <a:lnTo>
                  <a:pt x="254" y="520"/>
                </a:lnTo>
                <a:lnTo>
                  <a:pt x="242" y="532"/>
                </a:lnTo>
                <a:lnTo>
                  <a:pt x="242" y="532"/>
                </a:lnTo>
                <a:close/>
                <a:moveTo>
                  <a:pt x="468" y="116"/>
                </a:moveTo>
                <a:lnTo>
                  <a:pt x="450" y="72"/>
                </a:lnTo>
                <a:lnTo>
                  <a:pt x="412" y="74"/>
                </a:lnTo>
                <a:lnTo>
                  <a:pt x="398" y="52"/>
                </a:lnTo>
                <a:lnTo>
                  <a:pt x="396" y="12"/>
                </a:lnTo>
                <a:lnTo>
                  <a:pt x="352" y="2"/>
                </a:lnTo>
                <a:lnTo>
                  <a:pt x="328" y="30"/>
                </a:lnTo>
                <a:lnTo>
                  <a:pt x="304" y="28"/>
                </a:lnTo>
                <a:lnTo>
                  <a:pt x="278" y="0"/>
                </a:lnTo>
                <a:lnTo>
                  <a:pt x="232" y="18"/>
                </a:lnTo>
                <a:lnTo>
                  <a:pt x="236" y="52"/>
                </a:lnTo>
                <a:lnTo>
                  <a:pt x="218" y="72"/>
                </a:lnTo>
                <a:lnTo>
                  <a:pt x="178" y="66"/>
                </a:lnTo>
                <a:lnTo>
                  <a:pt x="160" y="116"/>
                </a:lnTo>
                <a:lnTo>
                  <a:pt x="186" y="140"/>
                </a:lnTo>
                <a:lnTo>
                  <a:pt x="190" y="164"/>
                </a:lnTo>
                <a:lnTo>
                  <a:pt x="156" y="190"/>
                </a:lnTo>
                <a:lnTo>
                  <a:pt x="178" y="238"/>
                </a:lnTo>
                <a:lnTo>
                  <a:pt x="220" y="236"/>
                </a:lnTo>
                <a:lnTo>
                  <a:pt x="236" y="254"/>
                </a:lnTo>
                <a:lnTo>
                  <a:pt x="234" y="290"/>
                </a:lnTo>
                <a:lnTo>
                  <a:pt x="276" y="306"/>
                </a:lnTo>
                <a:lnTo>
                  <a:pt x="304" y="280"/>
                </a:lnTo>
                <a:lnTo>
                  <a:pt x="328" y="280"/>
                </a:lnTo>
                <a:lnTo>
                  <a:pt x="350" y="308"/>
                </a:lnTo>
                <a:lnTo>
                  <a:pt x="398" y="288"/>
                </a:lnTo>
                <a:lnTo>
                  <a:pt x="392" y="252"/>
                </a:lnTo>
                <a:lnTo>
                  <a:pt x="408" y="230"/>
                </a:lnTo>
                <a:lnTo>
                  <a:pt x="454" y="236"/>
                </a:lnTo>
                <a:lnTo>
                  <a:pt x="468" y="190"/>
                </a:lnTo>
                <a:lnTo>
                  <a:pt x="468" y="190"/>
                </a:lnTo>
                <a:lnTo>
                  <a:pt x="456" y="180"/>
                </a:lnTo>
                <a:lnTo>
                  <a:pt x="446" y="172"/>
                </a:lnTo>
                <a:lnTo>
                  <a:pt x="440" y="168"/>
                </a:lnTo>
                <a:lnTo>
                  <a:pt x="440" y="168"/>
                </a:lnTo>
                <a:lnTo>
                  <a:pt x="438" y="168"/>
                </a:lnTo>
                <a:lnTo>
                  <a:pt x="438" y="164"/>
                </a:lnTo>
                <a:lnTo>
                  <a:pt x="438" y="154"/>
                </a:lnTo>
                <a:lnTo>
                  <a:pt x="440" y="138"/>
                </a:lnTo>
                <a:lnTo>
                  <a:pt x="468" y="116"/>
                </a:lnTo>
                <a:close/>
                <a:moveTo>
                  <a:pt x="384" y="138"/>
                </a:moveTo>
                <a:lnTo>
                  <a:pt x="384" y="138"/>
                </a:lnTo>
                <a:lnTo>
                  <a:pt x="386" y="150"/>
                </a:lnTo>
                <a:lnTo>
                  <a:pt x="384" y="164"/>
                </a:lnTo>
                <a:lnTo>
                  <a:pt x="380" y="178"/>
                </a:lnTo>
                <a:lnTo>
                  <a:pt x="374" y="190"/>
                </a:lnTo>
                <a:lnTo>
                  <a:pt x="366" y="200"/>
                </a:lnTo>
                <a:lnTo>
                  <a:pt x="356" y="210"/>
                </a:lnTo>
                <a:lnTo>
                  <a:pt x="344" y="216"/>
                </a:lnTo>
                <a:lnTo>
                  <a:pt x="330" y="222"/>
                </a:lnTo>
                <a:lnTo>
                  <a:pt x="330" y="222"/>
                </a:lnTo>
                <a:lnTo>
                  <a:pt x="316" y="224"/>
                </a:lnTo>
                <a:lnTo>
                  <a:pt x="302" y="224"/>
                </a:lnTo>
                <a:lnTo>
                  <a:pt x="288" y="220"/>
                </a:lnTo>
                <a:lnTo>
                  <a:pt x="276" y="214"/>
                </a:lnTo>
                <a:lnTo>
                  <a:pt x="264" y="206"/>
                </a:lnTo>
                <a:lnTo>
                  <a:pt x="254" y="196"/>
                </a:lnTo>
                <a:lnTo>
                  <a:pt x="248" y="186"/>
                </a:lnTo>
                <a:lnTo>
                  <a:pt x="242" y="172"/>
                </a:lnTo>
                <a:lnTo>
                  <a:pt x="242" y="172"/>
                </a:lnTo>
                <a:lnTo>
                  <a:pt x="240" y="158"/>
                </a:lnTo>
                <a:lnTo>
                  <a:pt x="242" y="144"/>
                </a:lnTo>
                <a:lnTo>
                  <a:pt x="246" y="132"/>
                </a:lnTo>
                <a:lnTo>
                  <a:pt x="252" y="120"/>
                </a:lnTo>
                <a:lnTo>
                  <a:pt x="260" y="108"/>
                </a:lnTo>
                <a:lnTo>
                  <a:pt x="270" y="100"/>
                </a:lnTo>
                <a:lnTo>
                  <a:pt x="282" y="92"/>
                </a:lnTo>
                <a:lnTo>
                  <a:pt x="296" y="88"/>
                </a:lnTo>
                <a:lnTo>
                  <a:pt x="296" y="88"/>
                </a:lnTo>
                <a:lnTo>
                  <a:pt x="310" y="86"/>
                </a:lnTo>
                <a:lnTo>
                  <a:pt x="324" y="86"/>
                </a:lnTo>
                <a:lnTo>
                  <a:pt x="338" y="90"/>
                </a:lnTo>
                <a:lnTo>
                  <a:pt x="350" y="94"/>
                </a:lnTo>
                <a:lnTo>
                  <a:pt x="362" y="102"/>
                </a:lnTo>
                <a:lnTo>
                  <a:pt x="372" y="112"/>
                </a:lnTo>
                <a:lnTo>
                  <a:pt x="378" y="124"/>
                </a:lnTo>
                <a:lnTo>
                  <a:pt x="384" y="138"/>
                </a:lnTo>
                <a:lnTo>
                  <a:pt x="384" y="13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4"/>
          <p:cNvSpPr>
            <a:spLocks noEditPoints="1"/>
          </p:cNvSpPr>
          <p:nvPr/>
        </p:nvSpPr>
        <p:spPr bwMode="auto">
          <a:xfrm>
            <a:off x="306555" y="2185269"/>
            <a:ext cx="592990" cy="577236"/>
          </a:xfrm>
          <a:custGeom>
            <a:avLst/>
            <a:gdLst>
              <a:gd name="T0" fmla="*/ 534 w 796"/>
              <a:gd name="T1" fmla="*/ 72 h 775"/>
              <a:gd name="T2" fmla="*/ 511 w 796"/>
              <a:gd name="T3" fmla="*/ 8 h 775"/>
              <a:gd name="T4" fmla="*/ 637 w 796"/>
              <a:gd name="T5" fmla="*/ 381 h 775"/>
              <a:gd name="T6" fmla="*/ 460 w 796"/>
              <a:gd name="T7" fmla="*/ 155 h 775"/>
              <a:gd name="T8" fmla="*/ 542 w 796"/>
              <a:gd name="T9" fmla="*/ 104 h 775"/>
              <a:gd name="T10" fmla="*/ 454 w 796"/>
              <a:gd name="T11" fmla="*/ 523 h 775"/>
              <a:gd name="T12" fmla="*/ 265 w 796"/>
              <a:gd name="T13" fmla="*/ 108 h 775"/>
              <a:gd name="T14" fmla="*/ 187 w 796"/>
              <a:gd name="T15" fmla="*/ 294 h 775"/>
              <a:gd name="T16" fmla="*/ 165 w 796"/>
              <a:gd name="T17" fmla="*/ 464 h 775"/>
              <a:gd name="T18" fmla="*/ 114 w 796"/>
              <a:gd name="T19" fmla="*/ 328 h 775"/>
              <a:gd name="T20" fmla="*/ 137 w 796"/>
              <a:gd name="T21" fmla="*/ 210 h 775"/>
              <a:gd name="T22" fmla="*/ 27 w 796"/>
              <a:gd name="T23" fmla="*/ 315 h 775"/>
              <a:gd name="T24" fmla="*/ 207 w 796"/>
              <a:gd name="T25" fmla="*/ 612 h 775"/>
              <a:gd name="T26" fmla="*/ 454 w 796"/>
              <a:gd name="T27" fmla="*/ 523 h 775"/>
              <a:gd name="T28" fmla="*/ 206 w 796"/>
              <a:gd name="T29" fmla="*/ 376 h 775"/>
              <a:gd name="T30" fmla="*/ 136 w 796"/>
              <a:gd name="T31" fmla="*/ 427 h 775"/>
              <a:gd name="T32" fmla="*/ 137 w 796"/>
              <a:gd name="T33" fmla="*/ 324 h 775"/>
              <a:gd name="T34" fmla="*/ 187 w 796"/>
              <a:gd name="T35" fmla="*/ 385 h 775"/>
              <a:gd name="T36" fmla="*/ 171 w 796"/>
              <a:gd name="T37" fmla="*/ 381 h 775"/>
              <a:gd name="T38" fmla="*/ 152 w 796"/>
              <a:gd name="T39" fmla="*/ 8 h 775"/>
              <a:gd name="T40" fmla="*/ 171 w 796"/>
              <a:gd name="T41" fmla="*/ 381 h 775"/>
              <a:gd name="T42" fmla="*/ 405 w 796"/>
              <a:gd name="T43" fmla="*/ 453 h 775"/>
              <a:gd name="T44" fmla="*/ 498 w 796"/>
              <a:gd name="T45" fmla="*/ 590 h 775"/>
              <a:gd name="T46" fmla="*/ 458 w 796"/>
              <a:gd name="T47" fmla="*/ 705 h 775"/>
              <a:gd name="T48" fmla="*/ 456 w 796"/>
              <a:gd name="T49" fmla="*/ 760 h 775"/>
              <a:gd name="T50" fmla="*/ 618 w 796"/>
              <a:gd name="T51" fmla="*/ 738 h 775"/>
              <a:gd name="T52" fmla="*/ 676 w 796"/>
              <a:gd name="T53" fmla="*/ 664 h 775"/>
              <a:gd name="T54" fmla="*/ 630 w 796"/>
              <a:gd name="T55" fmla="*/ 409 h 775"/>
              <a:gd name="T56" fmla="*/ 413 w 796"/>
              <a:gd name="T57" fmla="*/ 442 h 775"/>
              <a:gd name="T58" fmla="*/ 489 w 796"/>
              <a:gd name="T59" fmla="*/ 650 h 775"/>
              <a:gd name="T60" fmla="*/ 413 w 796"/>
              <a:gd name="T61" fmla="*/ 442 h 775"/>
              <a:gd name="T62" fmla="*/ 459 w 796"/>
              <a:gd name="T63" fmla="*/ 691 h 775"/>
              <a:gd name="T64" fmla="*/ 487 w 796"/>
              <a:gd name="T65" fmla="*/ 704 h 775"/>
              <a:gd name="T66" fmla="*/ 497 w 796"/>
              <a:gd name="T67" fmla="*/ 734 h 775"/>
              <a:gd name="T68" fmla="*/ 483 w 796"/>
              <a:gd name="T69" fmla="*/ 738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6" h="775">
                <a:moveTo>
                  <a:pt x="511" y="55"/>
                </a:moveTo>
                <a:cubicBezTo>
                  <a:pt x="516" y="58"/>
                  <a:pt x="530" y="69"/>
                  <a:pt x="534" y="72"/>
                </a:cubicBezTo>
                <a:cubicBezTo>
                  <a:pt x="534" y="8"/>
                  <a:pt x="534" y="8"/>
                  <a:pt x="534" y="8"/>
                </a:cubicBezTo>
                <a:cubicBezTo>
                  <a:pt x="511" y="8"/>
                  <a:pt x="511" y="8"/>
                  <a:pt x="511" y="8"/>
                </a:cubicBezTo>
                <a:cubicBezTo>
                  <a:pt x="511" y="55"/>
                  <a:pt x="511" y="55"/>
                  <a:pt x="511" y="55"/>
                </a:cubicBezTo>
                <a:close/>
                <a:moveTo>
                  <a:pt x="637" y="381"/>
                </a:moveTo>
                <a:cubicBezTo>
                  <a:pt x="606" y="374"/>
                  <a:pt x="579" y="370"/>
                  <a:pt x="560" y="368"/>
                </a:cubicBezTo>
                <a:cubicBezTo>
                  <a:pt x="556" y="289"/>
                  <a:pt x="517" y="210"/>
                  <a:pt x="460" y="155"/>
                </a:cubicBezTo>
                <a:cubicBezTo>
                  <a:pt x="418" y="114"/>
                  <a:pt x="357" y="81"/>
                  <a:pt x="296" y="90"/>
                </a:cubicBezTo>
                <a:cubicBezTo>
                  <a:pt x="358" y="0"/>
                  <a:pt x="475" y="39"/>
                  <a:pt x="542" y="104"/>
                </a:cubicBezTo>
                <a:cubicBezTo>
                  <a:pt x="611" y="170"/>
                  <a:pt x="659" y="284"/>
                  <a:pt x="637" y="381"/>
                </a:cubicBezTo>
                <a:close/>
                <a:moveTo>
                  <a:pt x="454" y="523"/>
                </a:moveTo>
                <a:cubicBezTo>
                  <a:pt x="421" y="477"/>
                  <a:pt x="363" y="453"/>
                  <a:pt x="324" y="406"/>
                </a:cubicBezTo>
                <a:cubicBezTo>
                  <a:pt x="261" y="327"/>
                  <a:pt x="223" y="203"/>
                  <a:pt x="265" y="108"/>
                </a:cubicBezTo>
                <a:cubicBezTo>
                  <a:pt x="187" y="170"/>
                  <a:pt x="187" y="170"/>
                  <a:pt x="187" y="170"/>
                </a:cubicBezTo>
                <a:cubicBezTo>
                  <a:pt x="187" y="294"/>
                  <a:pt x="187" y="294"/>
                  <a:pt x="187" y="294"/>
                </a:cubicBezTo>
                <a:cubicBezTo>
                  <a:pt x="214" y="310"/>
                  <a:pt x="225" y="347"/>
                  <a:pt x="225" y="376"/>
                </a:cubicBezTo>
                <a:cubicBezTo>
                  <a:pt x="225" y="411"/>
                  <a:pt x="207" y="464"/>
                  <a:pt x="165" y="464"/>
                </a:cubicBezTo>
                <a:cubicBezTo>
                  <a:pt x="146" y="464"/>
                  <a:pt x="131" y="452"/>
                  <a:pt x="121" y="437"/>
                </a:cubicBezTo>
                <a:cubicBezTo>
                  <a:pt x="101" y="406"/>
                  <a:pt x="100" y="361"/>
                  <a:pt x="114" y="328"/>
                </a:cubicBezTo>
                <a:cubicBezTo>
                  <a:pt x="119" y="317"/>
                  <a:pt x="126" y="305"/>
                  <a:pt x="137" y="297"/>
                </a:cubicBezTo>
                <a:cubicBezTo>
                  <a:pt x="137" y="210"/>
                  <a:pt x="137" y="210"/>
                  <a:pt x="137" y="210"/>
                </a:cubicBezTo>
                <a:cubicBezTo>
                  <a:pt x="58" y="273"/>
                  <a:pt x="58" y="273"/>
                  <a:pt x="58" y="273"/>
                </a:cubicBezTo>
                <a:cubicBezTo>
                  <a:pt x="44" y="285"/>
                  <a:pt x="34" y="298"/>
                  <a:pt x="27" y="315"/>
                </a:cubicBezTo>
                <a:cubicBezTo>
                  <a:pt x="0" y="377"/>
                  <a:pt x="21" y="457"/>
                  <a:pt x="57" y="512"/>
                </a:cubicBezTo>
                <a:cubicBezTo>
                  <a:pt x="88" y="562"/>
                  <a:pt x="145" y="611"/>
                  <a:pt x="207" y="612"/>
                </a:cubicBezTo>
                <a:cubicBezTo>
                  <a:pt x="221" y="612"/>
                  <a:pt x="235" y="609"/>
                  <a:pt x="248" y="604"/>
                </a:cubicBezTo>
                <a:cubicBezTo>
                  <a:pt x="454" y="523"/>
                  <a:pt x="454" y="523"/>
                  <a:pt x="454" y="523"/>
                </a:cubicBezTo>
                <a:close/>
                <a:moveTo>
                  <a:pt x="187" y="318"/>
                </a:moveTo>
                <a:cubicBezTo>
                  <a:pt x="201" y="333"/>
                  <a:pt x="206" y="356"/>
                  <a:pt x="206" y="376"/>
                </a:cubicBezTo>
                <a:cubicBezTo>
                  <a:pt x="206" y="399"/>
                  <a:pt x="195" y="446"/>
                  <a:pt x="165" y="446"/>
                </a:cubicBezTo>
                <a:cubicBezTo>
                  <a:pt x="152" y="446"/>
                  <a:pt x="143" y="436"/>
                  <a:pt x="136" y="427"/>
                </a:cubicBezTo>
                <a:cubicBezTo>
                  <a:pt x="120" y="402"/>
                  <a:pt x="119" y="363"/>
                  <a:pt x="131" y="336"/>
                </a:cubicBezTo>
                <a:cubicBezTo>
                  <a:pt x="132" y="332"/>
                  <a:pt x="134" y="328"/>
                  <a:pt x="137" y="324"/>
                </a:cubicBezTo>
                <a:cubicBezTo>
                  <a:pt x="137" y="385"/>
                  <a:pt x="137" y="385"/>
                  <a:pt x="137" y="385"/>
                </a:cubicBezTo>
                <a:cubicBezTo>
                  <a:pt x="137" y="419"/>
                  <a:pt x="187" y="419"/>
                  <a:pt x="187" y="385"/>
                </a:cubicBezTo>
                <a:cubicBezTo>
                  <a:pt x="187" y="318"/>
                  <a:pt x="187" y="318"/>
                  <a:pt x="187" y="318"/>
                </a:cubicBezTo>
                <a:close/>
                <a:moveTo>
                  <a:pt x="171" y="381"/>
                </a:moveTo>
                <a:cubicBezTo>
                  <a:pt x="171" y="397"/>
                  <a:pt x="152" y="397"/>
                  <a:pt x="152" y="381"/>
                </a:cubicBezTo>
                <a:cubicBezTo>
                  <a:pt x="152" y="8"/>
                  <a:pt x="152" y="8"/>
                  <a:pt x="152" y="8"/>
                </a:cubicBezTo>
                <a:cubicBezTo>
                  <a:pt x="171" y="8"/>
                  <a:pt x="171" y="8"/>
                  <a:pt x="171" y="8"/>
                </a:cubicBezTo>
                <a:cubicBezTo>
                  <a:pt x="171" y="381"/>
                  <a:pt x="171" y="381"/>
                  <a:pt x="171" y="381"/>
                </a:cubicBezTo>
                <a:close/>
                <a:moveTo>
                  <a:pt x="359" y="416"/>
                </a:moveTo>
                <a:cubicBezTo>
                  <a:pt x="373" y="429"/>
                  <a:pt x="389" y="441"/>
                  <a:pt x="405" y="453"/>
                </a:cubicBezTo>
                <a:cubicBezTo>
                  <a:pt x="426" y="468"/>
                  <a:pt x="445" y="483"/>
                  <a:pt x="462" y="502"/>
                </a:cubicBezTo>
                <a:cubicBezTo>
                  <a:pt x="483" y="527"/>
                  <a:pt x="499" y="558"/>
                  <a:pt x="498" y="590"/>
                </a:cubicBezTo>
                <a:cubicBezTo>
                  <a:pt x="498" y="642"/>
                  <a:pt x="479" y="637"/>
                  <a:pt x="446" y="656"/>
                </a:cubicBezTo>
                <a:cubicBezTo>
                  <a:pt x="406" y="680"/>
                  <a:pt x="426" y="698"/>
                  <a:pt x="458" y="705"/>
                </a:cubicBezTo>
                <a:cubicBezTo>
                  <a:pt x="479" y="709"/>
                  <a:pt x="489" y="720"/>
                  <a:pt x="467" y="734"/>
                </a:cubicBezTo>
                <a:cubicBezTo>
                  <a:pt x="450" y="745"/>
                  <a:pt x="433" y="752"/>
                  <a:pt x="456" y="760"/>
                </a:cubicBezTo>
                <a:cubicBezTo>
                  <a:pt x="496" y="774"/>
                  <a:pt x="581" y="775"/>
                  <a:pt x="623" y="770"/>
                </a:cubicBezTo>
                <a:cubicBezTo>
                  <a:pt x="671" y="765"/>
                  <a:pt x="618" y="749"/>
                  <a:pt x="618" y="738"/>
                </a:cubicBezTo>
                <a:cubicBezTo>
                  <a:pt x="617" y="719"/>
                  <a:pt x="661" y="720"/>
                  <a:pt x="673" y="720"/>
                </a:cubicBezTo>
                <a:cubicBezTo>
                  <a:pt x="796" y="716"/>
                  <a:pt x="786" y="658"/>
                  <a:pt x="676" y="664"/>
                </a:cubicBezTo>
                <a:cubicBezTo>
                  <a:pt x="543" y="671"/>
                  <a:pt x="591" y="569"/>
                  <a:pt x="620" y="497"/>
                </a:cubicBezTo>
                <a:cubicBezTo>
                  <a:pt x="627" y="479"/>
                  <a:pt x="642" y="430"/>
                  <a:pt x="630" y="409"/>
                </a:cubicBezTo>
                <a:cubicBezTo>
                  <a:pt x="517" y="374"/>
                  <a:pt x="452" y="422"/>
                  <a:pt x="359" y="416"/>
                </a:cubicBezTo>
                <a:close/>
                <a:moveTo>
                  <a:pt x="413" y="442"/>
                </a:moveTo>
                <a:cubicBezTo>
                  <a:pt x="438" y="451"/>
                  <a:pt x="460" y="463"/>
                  <a:pt x="494" y="500"/>
                </a:cubicBezTo>
                <a:cubicBezTo>
                  <a:pt x="533" y="544"/>
                  <a:pt x="557" y="622"/>
                  <a:pt x="489" y="650"/>
                </a:cubicBezTo>
                <a:cubicBezTo>
                  <a:pt x="540" y="609"/>
                  <a:pt x="505" y="532"/>
                  <a:pt x="472" y="494"/>
                </a:cubicBezTo>
                <a:cubicBezTo>
                  <a:pt x="455" y="474"/>
                  <a:pt x="435" y="458"/>
                  <a:pt x="413" y="442"/>
                </a:cubicBezTo>
                <a:close/>
                <a:moveTo>
                  <a:pt x="472" y="659"/>
                </a:moveTo>
                <a:cubicBezTo>
                  <a:pt x="453" y="671"/>
                  <a:pt x="451" y="683"/>
                  <a:pt x="459" y="691"/>
                </a:cubicBezTo>
                <a:cubicBezTo>
                  <a:pt x="422" y="683"/>
                  <a:pt x="457" y="665"/>
                  <a:pt x="472" y="659"/>
                </a:cubicBezTo>
                <a:close/>
                <a:moveTo>
                  <a:pt x="487" y="704"/>
                </a:moveTo>
                <a:cubicBezTo>
                  <a:pt x="489" y="705"/>
                  <a:pt x="489" y="705"/>
                  <a:pt x="489" y="705"/>
                </a:cubicBezTo>
                <a:cubicBezTo>
                  <a:pt x="510" y="709"/>
                  <a:pt x="519" y="720"/>
                  <a:pt x="497" y="734"/>
                </a:cubicBezTo>
                <a:cubicBezTo>
                  <a:pt x="489" y="740"/>
                  <a:pt x="480" y="744"/>
                  <a:pt x="477" y="749"/>
                </a:cubicBezTo>
                <a:cubicBezTo>
                  <a:pt x="476" y="746"/>
                  <a:pt x="478" y="743"/>
                  <a:pt x="483" y="738"/>
                </a:cubicBezTo>
                <a:cubicBezTo>
                  <a:pt x="495" y="726"/>
                  <a:pt x="496" y="713"/>
                  <a:pt x="487" y="70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2" name="Group 81"/>
          <p:cNvGrpSpPr/>
          <p:nvPr/>
        </p:nvGrpSpPr>
        <p:grpSpPr>
          <a:xfrm>
            <a:off x="211119" y="3003850"/>
            <a:ext cx="783862" cy="738376"/>
            <a:chOff x="1634558" y="1252522"/>
            <a:chExt cx="4727592" cy="445326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83" name="Group 82"/>
            <p:cNvGrpSpPr/>
            <p:nvPr/>
          </p:nvGrpSpPr>
          <p:grpSpPr>
            <a:xfrm rot="2393315">
              <a:off x="3139812" y="1252522"/>
              <a:ext cx="2108468" cy="3387494"/>
              <a:chOff x="4187991" y="1160521"/>
              <a:chExt cx="2394573" cy="3847155"/>
            </a:xfrm>
            <a:grpFill/>
          </p:grpSpPr>
          <p:sp>
            <p:nvSpPr>
              <p:cNvPr id="92" name="Freeform 91"/>
              <p:cNvSpPr/>
              <p:nvPr/>
            </p:nvSpPr>
            <p:spPr>
              <a:xfrm>
                <a:off x="4187991" y="2184775"/>
                <a:ext cx="2370088" cy="2822901"/>
              </a:xfrm>
              <a:custGeom>
                <a:avLst/>
                <a:gdLst>
                  <a:gd name="connsiteX0" fmla="*/ 885265 w 2370088"/>
                  <a:gd name="connsiteY0" fmla="*/ 620564 h 2822901"/>
                  <a:gd name="connsiteX1" fmla="*/ 478142 w 2370088"/>
                  <a:gd name="connsiteY1" fmla="*/ 1097639 h 2822901"/>
                  <a:gd name="connsiteX2" fmla="*/ 180643 w 2370088"/>
                  <a:gd name="connsiteY2" fmla="*/ 1775275 h 2822901"/>
                  <a:gd name="connsiteX3" fmla="*/ 263281 w 2370088"/>
                  <a:gd name="connsiteY3" fmla="*/ 2298655 h 2822901"/>
                  <a:gd name="connsiteX4" fmla="*/ 571799 w 2370088"/>
                  <a:gd name="connsiteY4" fmla="*/ 2590644 h 2822901"/>
                  <a:gd name="connsiteX5" fmla="*/ 759114 w 2370088"/>
                  <a:gd name="connsiteY5" fmla="*/ 2629210 h 2822901"/>
                  <a:gd name="connsiteX6" fmla="*/ 483651 w 2370088"/>
                  <a:gd name="connsiteY6" fmla="*/ 2260092 h 2822901"/>
                  <a:gd name="connsiteX7" fmla="*/ 439577 w 2370088"/>
                  <a:gd name="connsiteY7" fmla="*/ 1813843 h 2822901"/>
                  <a:gd name="connsiteX8" fmla="*/ 588329 w 2370088"/>
                  <a:gd name="connsiteY8" fmla="*/ 1329027 h 2822901"/>
                  <a:gd name="connsiteX9" fmla="*/ 885825 w 2370088"/>
                  <a:gd name="connsiteY9" fmla="*/ 623841 h 2822901"/>
                  <a:gd name="connsiteX10" fmla="*/ 885265 w 2370088"/>
                  <a:gd name="connsiteY10" fmla="*/ 620564 h 2822901"/>
                  <a:gd name="connsiteX11" fmla="*/ 2077969 w 2370088"/>
                  <a:gd name="connsiteY11" fmla="*/ 0 h 2822901"/>
                  <a:gd name="connsiteX12" fmla="*/ 2240590 w 2370088"/>
                  <a:gd name="connsiteY12" fmla="*/ 57847 h 2822901"/>
                  <a:gd name="connsiteX13" fmla="*/ 2279951 w 2370088"/>
                  <a:gd name="connsiteY13" fmla="*/ 64807 h 2822901"/>
                  <a:gd name="connsiteX14" fmla="*/ 2296621 w 2370088"/>
                  <a:gd name="connsiteY14" fmla="*/ 112537 h 2822901"/>
                  <a:gd name="connsiteX15" fmla="*/ 2314966 w 2370088"/>
                  <a:gd name="connsiteY15" fmla="*/ 208300 h 2822901"/>
                  <a:gd name="connsiteX16" fmla="*/ 2370057 w 2370088"/>
                  <a:gd name="connsiteY16" fmla="*/ 687606 h 2822901"/>
                  <a:gd name="connsiteX17" fmla="*/ 2309455 w 2370088"/>
                  <a:gd name="connsiteY17" fmla="*/ 1558066 h 2822901"/>
                  <a:gd name="connsiteX18" fmla="*/ 2100104 w 2370088"/>
                  <a:gd name="connsiteY18" fmla="*/ 2175102 h 2822901"/>
                  <a:gd name="connsiteX19" fmla="*/ 1356355 w 2370088"/>
                  <a:gd name="connsiteY19" fmla="*/ 2770101 h 2822901"/>
                  <a:gd name="connsiteX20" fmla="*/ 469369 w 2370088"/>
                  <a:gd name="connsiteY20" fmla="*/ 2715007 h 2822901"/>
                  <a:gd name="connsiteX21" fmla="*/ 17607 w 2370088"/>
                  <a:gd name="connsiteY21" fmla="*/ 2075934 h 2822901"/>
                  <a:gd name="connsiteX22" fmla="*/ 138814 w 2370088"/>
                  <a:gd name="connsiteY22" fmla="*/ 1326676 h 2822901"/>
                  <a:gd name="connsiteX23" fmla="*/ 574043 w 2370088"/>
                  <a:gd name="connsiteY23" fmla="*/ 720658 h 2822901"/>
                  <a:gd name="connsiteX24" fmla="*/ 894268 w 2370088"/>
                  <a:gd name="connsiteY24" fmla="*/ 219919 h 2822901"/>
                  <a:gd name="connsiteX25" fmla="*/ 901228 w 2370088"/>
                  <a:gd name="connsiteY25" fmla="*/ 208977 h 2822901"/>
                  <a:gd name="connsiteX26" fmla="*/ 1009176 w 2370088"/>
                  <a:gd name="connsiteY26" fmla="*/ 253426 h 2822901"/>
                  <a:gd name="connsiteX27" fmla="*/ 1284637 w 2370088"/>
                  <a:gd name="connsiteY27" fmla="*/ 264446 h 2822901"/>
                  <a:gd name="connsiteX28" fmla="*/ 1708849 w 2370088"/>
                  <a:gd name="connsiteY28" fmla="*/ 154259 h 2822901"/>
                  <a:gd name="connsiteX29" fmla="*/ 1907182 w 2370088"/>
                  <a:gd name="connsiteY29" fmla="*/ 418703 h 2822901"/>
                  <a:gd name="connsiteX30" fmla="*/ 2133063 w 2370088"/>
                  <a:gd name="connsiteY30" fmla="*/ 517870 h 2822901"/>
                  <a:gd name="connsiteX31" fmla="*/ 2050423 w 2370088"/>
                  <a:gd name="connsiteY31" fmla="*/ 225881 h 2822901"/>
                  <a:gd name="connsiteX32" fmla="*/ 2077969 w 2370088"/>
                  <a:gd name="connsiteY32" fmla="*/ 0 h 2822901"/>
                  <a:gd name="connsiteX0" fmla="*/ 885265 w 2370088"/>
                  <a:gd name="connsiteY0" fmla="*/ 620564 h 2822901"/>
                  <a:gd name="connsiteX1" fmla="*/ 478142 w 2370088"/>
                  <a:gd name="connsiteY1" fmla="*/ 1097639 h 2822901"/>
                  <a:gd name="connsiteX2" fmla="*/ 180643 w 2370088"/>
                  <a:gd name="connsiteY2" fmla="*/ 1775275 h 2822901"/>
                  <a:gd name="connsiteX3" fmla="*/ 263281 w 2370088"/>
                  <a:gd name="connsiteY3" fmla="*/ 2298655 h 2822901"/>
                  <a:gd name="connsiteX4" fmla="*/ 571799 w 2370088"/>
                  <a:gd name="connsiteY4" fmla="*/ 2590644 h 2822901"/>
                  <a:gd name="connsiteX5" fmla="*/ 759114 w 2370088"/>
                  <a:gd name="connsiteY5" fmla="*/ 2629210 h 2822901"/>
                  <a:gd name="connsiteX6" fmla="*/ 483651 w 2370088"/>
                  <a:gd name="connsiteY6" fmla="*/ 2260092 h 2822901"/>
                  <a:gd name="connsiteX7" fmla="*/ 439577 w 2370088"/>
                  <a:gd name="connsiteY7" fmla="*/ 1813843 h 2822901"/>
                  <a:gd name="connsiteX8" fmla="*/ 588329 w 2370088"/>
                  <a:gd name="connsiteY8" fmla="*/ 1329027 h 2822901"/>
                  <a:gd name="connsiteX9" fmla="*/ 885825 w 2370088"/>
                  <a:gd name="connsiteY9" fmla="*/ 623841 h 2822901"/>
                  <a:gd name="connsiteX10" fmla="*/ 885265 w 2370088"/>
                  <a:gd name="connsiteY10" fmla="*/ 620564 h 2822901"/>
                  <a:gd name="connsiteX11" fmla="*/ 2077969 w 2370088"/>
                  <a:gd name="connsiteY11" fmla="*/ 0 h 2822901"/>
                  <a:gd name="connsiteX12" fmla="*/ 2240590 w 2370088"/>
                  <a:gd name="connsiteY12" fmla="*/ 57847 h 2822901"/>
                  <a:gd name="connsiteX13" fmla="*/ 2279951 w 2370088"/>
                  <a:gd name="connsiteY13" fmla="*/ 64807 h 2822901"/>
                  <a:gd name="connsiteX14" fmla="*/ 2296621 w 2370088"/>
                  <a:gd name="connsiteY14" fmla="*/ 112537 h 2822901"/>
                  <a:gd name="connsiteX15" fmla="*/ 2314966 w 2370088"/>
                  <a:gd name="connsiteY15" fmla="*/ 208300 h 2822901"/>
                  <a:gd name="connsiteX16" fmla="*/ 2370057 w 2370088"/>
                  <a:gd name="connsiteY16" fmla="*/ 687606 h 2822901"/>
                  <a:gd name="connsiteX17" fmla="*/ 2309455 w 2370088"/>
                  <a:gd name="connsiteY17" fmla="*/ 1558066 h 2822901"/>
                  <a:gd name="connsiteX18" fmla="*/ 2100104 w 2370088"/>
                  <a:gd name="connsiteY18" fmla="*/ 2175102 h 2822901"/>
                  <a:gd name="connsiteX19" fmla="*/ 1356355 w 2370088"/>
                  <a:gd name="connsiteY19" fmla="*/ 2770101 h 2822901"/>
                  <a:gd name="connsiteX20" fmla="*/ 469369 w 2370088"/>
                  <a:gd name="connsiteY20" fmla="*/ 2715007 h 2822901"/>
                  <a:gd name="connsiteX21" fmla="*/ 17607 w 2370088"/>
                  <a:gd name="connsiteY21" fmla="*/ 2075934 h 2822901"/>
                  <a:gd name="connsiteX22" fmla="*/ 138814 w 2370088"/>
                  <a:gd name="connsiteY22" fmla="*/ 1326676 h 2822901"/>
                  <a:gd name="connsiteX23" fmla="*/ 574043 w 2370088"/>
                  <a:gd name="connsiteY23" fmla="*/ 720658 h 2822901"/>
                  <a:gd name="connsiteX24" fmla="*/ 894268 w 2370088"/>
                  <a:gd name="connsiteY24" fmla="*/ 219919 h 2822901"/>
                  <a:gd name="connsiteX25" fmla="*/ 901228 w 2370088"/>
                  <a:gd name="connsiteY25" fmla="*/ 208977 h 2822901"/>
                  <a:gd name="connsiteX26" fmla="*/ 1009176 w 2370088"/>
                  <a:gd name="connsiteY26" fmla="*/ 253426 h 2822901"/>
                  <a:gd name="connsiteX27" fmla="*/ 1284637 w 2370088"/>
                  <a:gd name="connsiteY27" fmla="*/ 264446 h 2822901"/>
                  <a:gd name="connsiteX28" fmla="*/ 1677099 w 2370088"/>
                  <a:gd name="connsiteY28" fmla="*/ 173309 h 2822901"/>
                  <a:gd name="connsiteX29" fmla="*/ 1907182 w 2370088"/>
                  <a:gd name="connsiteY29" fmla="*/ 418703 h 2822901"/>
                  <a:gd name="connsiteX30" fmla="*/ 2133063 w 2370088"/>
                  <a:gd name="connsiteY30" fmla="*/ 517870 h 2822901"/>
                  <a:gd name="connsiteX31" fmla="*/ 2050423 w 2370088"/>
                  <a:gd name="connsiteY31" fmla="*/ 225881 h 2822901"/>
                  <a:gd name="connsiteX32" fmla="*/ 2077969 w 2370088"/>
                  <a:gd name="connsiteY32" fmla="*/ 0 h 2822901"/>
                  <a:gd name="connsiteX0" fmla="*/ 885265 w 2370088"/>
                  <a:gd name="connsiteY0" fmla="*/ 620564 h 2822901"/>
                  <a:gd name="connsiteX1" fmla="*/ 478142 w 2370088"/>
                  <a:gd name="connsiteY1" fmla="*/ 1097639 h 2822901"/>
                  <a:gd name="connsiteX2" fmla="*/ 180643 w 2370088"/>
                  <a:gd name="connsiteY2" fmla="*/ 1775275 h 2822901"/>
                  <a:gd name="connsiteX3" fmla="*/ 263281 w 2370088"/>
                  <a:gd name="connsiteY3" fmla="*/ 2298655 h 2822901"/>
                  <a:gd name="connsiteX4" fmla="*/ 571799 w 2370088"/>
                  <a:gd name="connsiteY4" fmla="*/ 2590644 h 2822901"/>
                  <a:gd name="connsiteX5" fmla="*/ 759114 w 2370088"/>
                  <a:gd name="connsiteY5" fmla="*/ 2629210 h 2822901"/>
                  <a:gd name="connsiteX6" fmla="*/ 483651 w 2370088"/>
                  <a:gd name="connsiteY6" fmla="*/ 2260092 h 2822901"/>
                  <a:gd name="connsiteX7" fmla="*/ 439577 w 2370088"/>
                  <a:gd name="connsiteY7" fmla="*/ 1813843 h 2822901"/>
                  <a:gd name="connsiteX8" fmla="*/ 588329 w 2370088"/>
                  <a:gd name="connsiteY8" fmla="*/ 1329027 h 2822901"/>
                  <a:gd name="connsiteX9" fmla="*/ 885825 w 2370088"/>
                  <a:gd name="connsiteY9" fmla="*/ 623841 h 2822901"/>
                  <a:gd name="connsiteX10" fmla="*/ 885265 w 2370088"/>
                  <a:gd name="connsiteY10" fmla="*/ 620564 h 2822901"/>
                  <a:gd name="connsiteX11" fmla="*/ 2077969 w 2370088"/>
                  <a:gd name="connsiteY11" fmla="*/ 0 h 2822901"/>
                  <a:gd name="connsiteX12" fmla="*/ 2240590 w 2370088"/>
                  <a:gd name="connsiteY12" fmla="*/ 57847 h 2822901"/>
                  <a:gd name="connsiteX13" fmla="*/ 2279951 w 2370088"/>
                  <a:gd name="connsiteY13" fmla="*/ 64807 h 2822901"/>
                  <a:gd name="connsiteX14" fmla="*/ 2296621 w 2370088"/>
                  <a:gd name="connsiteY14" fmla="*/ 112537 h 2822901"/>
                  <a:gd name="connsiteX15" fmla="*/ 2314966 w 2370088"/>
                  <a:gd name="connsiteY15" fmla="*/ 208300 h 2822901"/>
                  <a:gd name="connsiteX16" fmla="*/ 2370057 w 2370088"/>
                  <a:gd name="connsiteY16" fmla="*/ 687606 h 2822901"/>
                  <a:gd name="connsiteX17" fmla="*/ 2309455 w 2370088"/>
                  <a:gd name="connsiteY17" fmla="*/ 1558066 h 2822901"/>
                  <a:gd name="connsiteX18" fmla="*/ 2100104 w 2370088"/>
                  <a:gd name="connsiteY18" fmla="*/ 2175102 h 2822901"/>
                  <a:gd name="connsiteX19" fmla="*/ 1356355 w 2370088"/>
                  <a:gd name="connsiteY19" fmla="*/ 2770101 h 2822901"/>
                  <a:gd name="connsiteX20" fmla="*/ 469369 w 2370088"/>
                  <a:gd name="connsiteY20" fmla="*/ 2715007 h 2822901"/>
                  <a:gd name="connsiteX21" fmla="*/ 17607 w 2370088"/>
                  <a:gd name="connsiteY21" fmla="*/ 2075934 h 2822901"/>
                  <a:gd name="connsiteX22" fmla="*/ 138814 w 2370088"/>
                  <a:gd name="connsiteY22" fmla="*/ 1326676 h 2822901"/>
                  <a:gd name="connsiteX23" fmla="*/ 574043 w 2370088"/>
                  <a:gd name="connsiteY23" fmla="*/ 720658 h 2822901"/>
                  <a:gd name="connsiteX24" fmla="*/ 894268 w 2370088"/>
                  <a:gd name="connsiteY24" fmla="*/ 219919 h 2822901"/>
                  <a:gd name="connsiteX25" fmla="*/ 901228 w 2370088"/>
                  <a:gd name="connsiteY25" fmla="*/ 208977 h 2822901"/>
                  <a:gd name="connsiteX26" fmla="*/ 1009176 w 2370088"/>
                  <a:gd name="connsiteY26" fmla="*/ 253426 h 2822901"/>
                  <a:gd name="connsiteX27" fmla="*/ 1284637 w 2370088"/>
                  <a:gd name="connsiteY27" fmla="*/ 264446 h 2822901"/>
                  <a:gd name="connsiteX28" fmla="*/ 1677099 w 2370088"/>
                  <a:gd name="connsiteY28" fmla="*/ 173309 h 2822901"/>
                  <a:gd name="connsiteX29" fmla="*/ 1853207 w 2370088"/>
                  <a:gd name="connsiteY29" fmla="*/ 406003 h 2822901"/>
                  <a:gd name="connsiteX30" fmla="*/ 2133063 w 2370088"/>
                  <a:gd name="connsiteY30" fmla="*/ 517870 h 2822901"/>
                  <a:gd name="connsiteX31" fmla="*/ 2050423 w 2370088"/>
                  <a:gd name="connsiteY31" fmla="*/ 225881 h 2822901"/>
                  <a:gd name="connsiteX32" fmla="*/ 2077969 w 2370088"/>
                  <a:gd name="connsiteY32" fmla="*/ 0 h 2822901"/>
                  <a:gd name="connsiteX0" fmla="*/ 885265 w 2370088"/>
                  <a:gd name="connsiteY0" fmla="*/ 620564 h 2822901"/>
                  <a:gd name="connsiteX1" fmla="*/ 478142 w 2370088"/>
                  <a:gd name="connsiteY1" fmla="*/ 1097639 h 2822901"/>
                  <a:gd name="connsiteX2" fmla="*/ 180643 w 2370088"/>
                  <a:gd name="connsiteY2" fmla="*/ 1775275 h 2822901"/>
                  <a:gd name="connsiteX3" fmla="*/ 263281 w 2370088"/>
                  <a:gd name="connsiteY3" fmla="*/ 2298655 h 2822901"/>
                  <a:gd name="connsiteX4" fmla="*/ 571799 w 2370088"/>
                  <a:gd name="connsiteY4" fmla="*/ 2590644 h 2822901"/>
                  <a:gd name="connsiteX5" fmla="*/ 759114 w 2370088"/>
                  <a:gd name="connsiteY5" fmla="*/ 2629210 h 2822901"/>
                  <a:gd name="connsiteX6" fmla="*/ 483651 w 2370088"/>
                  <a:gd name="connsiteY6" fmla="*/ 2260092 h 2822901"/>
                  <a:gd name="connsiteX7" fmla="*/ 439577 w 2370088"/>
                  <a:gd name="connsiteY7" fmla="*/ 1813843 h 2822901"/>
                  <a:gd name="connsiteX8" fmla="*/ 588329 w 2370088"/>
                  <a:gd name="connsiteY8" fmla="*/ 1329027 h 2822901"/>
                  <a:gd name="connsiteX9" fmla="*/ 885825 w 2370088"/>
                  <a:gd name="connsiteY9" fmla="*/ 623841 h 2822901"/>
                  <a:gd name="connsiteX10" fmla="*/ 885265 w 2370088"/>
                  <a:gd name="connsiteY10" fmla="*/ 620564 h 2822901"/>
                  <a:gd name="connsiteX11" fmla="*/ 2077969 w 2370088"/>
                  <a:gd name="connsiteY11" fmla="*/ 0 h 2822901"/>
                  <a:gd name="connsiteX12" fmla="*/ 2240590 w 2370088"/>
                  <a:gd name="connsiteY12" fmla="*/ 57847 h 2822901"/>
                  <a:gd name="connsiteX13" fmla="*/ 2279951 w 2370088"/>
                  <a:gd name="connsiteY13" fmla="*/ 64807 h 2822901"/>
                  <a:gd name="connsiteX14" fmla="*/ 2296621 w 2370088"/>
                  <a:gd name="connsiteY14" fmla="*/ 112537 h 2822901"/>
                  <a:gd name="connsiteX15" fmla="*/ 2314966 w 2370088"/>
                  <a:gd name="connsiteY15" fmla="*/ 208300 h 2822901"/>
                  <a:gd name="connsiteX16" fmla="*/ 2370057 w 2370088"/>
                  <a:gd name="connsiteY16" fmla="*/ 687606 h 2822901"/>
                  <a:gd name="connsiteX17" fmla="*/ 2309455 w 2370088"/>
                  <a:gd name="connsiteY17" fmla="*/ 1558066 h 2822901"/>
                  <a:gd name="connsiteX18" fmla="*/ 2100104 w 2370088"/>
                  <a:gd name="connsiteY18" fmla="*/ 2175102 h 2822901"/>
                  <a:gd name="connsiteX19" fmla="*/ 1356355 w 2370088"/>
                  <a:gd name="connsiteY19" fmla="*/ 2770101 h 2822901"/>
                  <a:gd name="connsiteX20" fmla="*/ 469369 w 2370088"/>
                  <a:gd name="connsiteY20" fmla="*/ 2715007 h 2822901"/>
                  <a:gd name="connsiteX21" fmla="*/ 17607 w 2370088"/>
                  <a:gd name="connsiteY21" fmla="*/ 2075934 h 2822901"/>
                  <a:gd name="connsiteX22" fmla="*/ 138814 w 2370088"/>
                  <a:gd name="connsiteY22" fmla="*/ 1326676 h 2822901"/>
                  <a:gd name="connsiteX23" fmla="*/ 574043 w 2370088"/>
                  <a:gd name="connsiteY23" fmla="*/ 720658 h 2822901"/>
                  <a:gd name="connsiteX24" fmla="*/ 894268 w 2370088"/>
                  <a:gd name="connsiteY24" fmla="*/ 219919 h 2822901"/>
                  <a:gd name="connsiteX25" fmla="*/ 901228 w 2370088"/>
                  <a:gd name="connsiteY25" fmla="*/ 208977 h 2822901"/>
                  <a:gd name="connsiteX26" fmla="*/ 1009176 w 2370088"/>
                  <a:gd name="connsiteY26" fmla="*/ 253426 h 2822901"/>
                  <a:gd name="connsiteX27" fmla="*/ 1284637 w 2370088"/>
                  <a:gd name="connsiteY27" fmla="*/ 264446 h 2822901"/>
                  <a:gd name="connsiteX28" fmla="*/ 1677099 w 2370088"/>
                  <a:gd name="connsiteY28" fmla="*/ 173309 h 2822901"/>
                  <a:gd name="connsiteX29" fmla="*/ 1853207 w 2370088"/>
                  <a:gd name="connsiteY29" fmla="*/ 406003 h 2822901"/>
                  <a:gd name="connsiteX30" fmla="*/ 2144969 w 2370088"/>
                  <a:gd name="connsiteY30" fmla="*/ 532158 h 2822901"/>
                  <a:gd name="connsiteX31" fmla="*/ 2050423 w 2370088"/>
                  <a:gd name="connsiteY31" fmla="*/ 225881 h 2822901"/>
                  <a:gd name="connsiteX32" fmla="*/ 2077969 w 2370088"/>
                  <a:gd name="connsiteY32" fmla="*/ 0 h 2822901"/>
                  <a:gd name="connsiteX0" fmla="*/ 885265 w 2370088"/>
                  <a:gd name="connsiteY0" fmla="*/ 620564 h 2822901"/>
                  <a:gd name="connsiteX1" fmla="*/ 478142 w 2370088"/>
                  <a:gd name="connsiteY1" fmla="*/ 1097639 h 2822901"/>
                  <a:gd name="connsiteX2" fmla="*/ 180643 w 2370088"/>
                  <a:gd name="connsiteY2" fmla="*/ 1775275 h 2822901"/>
                  <a:gd name="connsiteX3" fmla="*/ 263281 w 2370088"/>
                  <a:gd name="connsiteY3" fmla="*/ 2298655 h 2822901"/>
                  <a:gd name="connsiteX4" fmla="*/ 571799 w 2370088"/>
                  <a:gd name="connsiteY4" fmla="*/ 2590644 h 2822901"/>
                  <a:gd name="connsiteX5" fmla="*/ 759114 w 2370088"/>
                  <a:gd name="connsiteY5" fmla="*/ 2629210 h 2822901"/>
                  <a:gd name="connsiteX6" fmla="*/ 483651 w 2370088"/>
                  <a:gd name="connsiteY6" fmla="*/ 2260092 h 2822901"/>
                  <a:gd name="connsiteX7" fmla="*/ 439577 w 2370088"/>
                  <a:gd name="connsiteY7" fmla="*/ 1813843 h 2822901"/>
                  <a:gd name="connsiteX8" fmla="*/ 588329 w 2370088"/>
                  <a:gd name="connsiteY8" fmla="*/ 1329027 h 2822901"/>
                  <a:gd name="connsiteX9" fmla="*/ 885825 w 2370088"/>
                  <a:gd name="connsiteY9" fmla="*/ 623841 h 2822901"/>
                  <a:gd name="connsiteX10" fmla="*/ 885265 w 2370088"/>
                  <a:gd name="connsiteY10" fmla="*/ 620564 h 2822901"/>
                  <a:gd name="connsiteX11" fmla="*/ 2077969 w 2370088"/>
                  <a:gd name="connsiteY11" fmla="*/ 0 h 2822901"/>
                  <a:gd name="connsiteX12" fmla="*/ 2240590 w 2370088"/>
                  <a:gd name="connsiteY12" fmla="*/ 57847 h 2822901"/>
                  <a:gd name="connsiteX13" fmla="*/ 2279951 w 2370088"/>
                  <a:gd name="connsiteY13" fmla="*/ 64807 h 2822901"/>
                  <a:gd name="connsiteX14" fmla="*/ 2296621 w 2370088"/>
                  <a:gd name="connsiteY14" fmla="*/ 112537 h 2822901"/>
                  <a:gd name="connsiteX15" fmla="*/ 2314966 w 2370088"/>
                  <a:gd name="connsiteY15" fmla="*/ 208300 h 2822901"/>
                  <a:gd name="connsiteX16" fmla="*/ 2370057 w 2370088"/>
                  <a:gd name="connsiteY16" fmla="*/ 687606 h 2822901"/>
                  <a:gd name="connsiteX17" fmla="*/ 2309455 w 2370088"/>
                  <a:gd name="connsiteY17" fmla="*/ 1558066 h 2822901"/>
                  <a:gd name="connsiteX18" fmla="*/ 2100104 w 2370088"/>
                  <a:gd name="connsiteY18" fmla="*/ 2175102 h 2822901"/>
                  <a:gd name="connsiteX19" fmla="*/ 1356355 w 2370088"/>
                  <a:gd name="connsiteY19" fmla="*/ 2770101 h 2822901"/>
                  <a:gd name="connsiteX20" fmla="*/ 469369 w 2370088"/>
                  <a:gd name="connsiteY20" fmla="*/ 2715007 h 2822901"/>
                  <a:gd name="connsiteX21" fmla="*/ 17607 w 2370088"/>
                  <a:gd name="connsiteY21" fmla="*/ 2075934 h 2822901"/>
                  <a:gd name="connsiteX22" fmla="*/ 138814 w 2370088"/>
                  <a:gd name="connsiteY22" fmla="*/ 1326676 h 2822901"/>
                  <a:gd name="connsiteX23" fmla="*/ 574043 w 2370088"/>
                  <a:gd name="connsiteY23" fmla="*/ 720658 h 2822901"/>
                  <a:gd name="connsiteX24" fmla="*/ 894268 w 2370088"/>
                  <a:gd name="connsiteY24" fmla="*/ 219919 h 2822901"/>
                  <a:gd name="connsiteX25" fmla="*/ 901228 w 2370088"/>
                  <a:gd name="connsiteY25" fmla="*/ 208977 h 2822901"/>
                  <a:gd name="connsiteX26" fmla="*/ 1009176 w 2370088"/>
                  <a:gd name="connsiteY26" fmla="*/ 253426 h 2822901"/>
                  <a:gd name="connsiteX27" fmla="*/ 1284637 w 2370088"/>
                  <a:gd name="connsiteY27" fmla="*/ 264446 h 2822901"/>
                  <a:gd name="connsiteX28" fmla="*/ 1677099 w 2370088"/>
                  <a:gd name="connsiteY28" fmla="*/ 173309 h 2822901"/>
                  <a:gd name="connsiteX29" fmla="*/ 1853207 w 2370088"/>
                  <a:gd name="connsiteY29" fmla="*/ 406003 h 2822901"/>
                  <a:gd name="connsiteX30" fmla="*/ 2144969 w 2370088"/>
                  <a:gd name="connsiteY30" fmla="*/ 532158 h 2822901"/>
                  <a:gd name="connsiteX31" fmla="*/ 2057567 w 2370088"/>
                  <a:gd name="connsiteY31" fmla="*/ 225881 h 2822901"/>
                  <a:gd name="connsiteX32" fmla="*/ 2077969 w 2370088"/>
                  <a:gd name="connsiteY32" fmla="*/ 0 h 2822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70088" h="2822901">
                    <a:moveTo>
                      <a:pt x="885265" y="620564"/>
                    </a:moveTo>
                    <a:cubicBezTo>
                      <a:pt x="864776" y="624115"/>
                      <a:pt x="588327" y="917728"/>
                      <a:pt x="478142" y="1097639"/>
                    </a:cubicBezTo>
                    <a:cubicBezTo>
                      <a:pt x="360611" y="1289545"/>
                      <a:pt x="216453" y="1575105"/>
                      <a:pt x="180643" y="1775275"/>
                    </a:cubicBezTo>
                    <a:cubicBezTo>
                      <a:pt x="144834" y="1975445"/>
                      <a:pt x="198088" y="2162761"/>
                      <a:pt x="263281" y="2298655"/>
                    </a:cubicBezTo>
                    <a:cubicBezTo>
                      <a:pt x="328473" y="2434548"/>
                      <a:pt x="489159" y="2535553"/>
                      <a:pt x="571799" y="2590644"/>
                    </a:cubicBezTo>
                    <a:cubicBezTo>
                      <a:pt x="654438" y="2645738"/>
                      <a:pt x="878482" y="2684301"/>
                      <a:pt x="759114" y="2629210"/>
                    </a:cubicBezTo>
                    <a:cubicBezTo>
                      <a:pt x="707345" y="2605317"/>
                      <a:pt x="536907" y="2395985"/>
                      <a:pt x="483651" y="2260092"/>
                    </a:cubicBezTo>
                    <a:cubicBezTo>
                      <a:pt x="430394" y="2124198"/>
                      <a:pt x="426722" y="1958003"/>
                      <a:pt x="439577" y="1813843"/>
                    </a:cubicBezTo>
                    <a:cubicBezTo>
                      <a:pt x="452431" y="1669685"/>
                      <a:pt x="513954" y="1527360"/>
                      <a:pt x="588329" y="1329027"/>
                    </a:cubicBezTo>
                    <a:cubicBezTo>
                      <a:pt x="662704" y="1130694"/>
                      <a:pt x="832571" y="750554"/>
                      <a:pt x="885825" y="623841"/>
                    </a:cubicBezTo>
                    <a:cubicBezTo>
                      <a:pt x="886860" y="621379"/>
                      <a:pt x="886631" y="620327"/>
                      <a:pt x="885265" y="620564"/>
                    </a:cubicBezTo>
                    <a:close/>
                    <a:moveTo>
                      <a:pt x="2077969" y="0"/>
                    </a:moveTo>
                    <a:cubicBezTo>
                      <a:pt x="2139031" y="19282"/>
                      <a:pt x="2145257" y="38564"/>
                      <a:pt x="2240590" y="57847"/>
                    </a:cubicBezTo>
                    <a:lnTo>
                      <a:pt x="2279951" y="64807"/>
                    </a:lnTo>
                    <a:lnTo>
                      <a:pt x="2296621" y="112537"/>
                    </a:lnTo>
                    <a:cubicBezTo>
                      <a:pt x="2304168" y="142211"/>
                      <a:pt x="2309910" y="173920"/>
                      <a:pt x="2314966" y="208300"/>
                    </a:cubicBezTo>
                    <a:cubicBezTo>
                      <a:pt x="2351694" y="458053"/>
                      <a:pt x="2370976" y="462645"/>
                      <a:pt x="2370057" y="687606"/>
                    </a:cubicBezTo>
                    <a:cubicBezTo>
                      <a:pt x="2369139" y="912566"/>
                      <a:pt x="2354447" y="1310150"/>
                      <a:pt x="2309455" y="1558066"/>
                    </a:cubicBezTo>
                    <a:cubicBezTo>
                      <a:pt x="2264462" y="1805981"/>
                      <a:pt x="2264462" y="1895966"/>
                      <a:pt x="2100104" y="2175102"/>
                    </a:cubicBezTo>
                    <a:cubicBezTo>
                      <a:pt x="1935747" y="2454237"/>
                      <a:pt x="1628145" y="2680116"/>
                      <a:pt x="1356355" y="2770101"/>
                    </a:cubicBezTo>
                    <a:cubicBezTo>
                      <a:pt x="1084565" y="2860086"/>
                      <a:pt x="692494" y="2830701"/>
                      <a:pt x="469369" y="2715007"/>
                    </a:cubicBezTo>
                    <a:cubicBezTo>
                      <a:pt x="246243" y="2599313"/>
                      <a:pt x="72698" y="2307321"/>
                      <a:pt x="17607" y="2075934"/>
                    </a:cubicBezTo>
                    <a:cubicBezTo>
                      <a:pt x="-37485" y="1844547"/>
                      <a:pt x="46076" y="1552555"/>
                      <a:pt x="138814" y="1326676"/>
                    </a:cubicBezTo>
                    <a:cubicBezTo>
                      <a:pt x="231554" y="1100798"/>
                      <a:pt x="434475" y="926336"/>
                      <a:pt x="574043" y="720658"/>
                    </a:cubicBezTo>
                    <a:cubicBezTo>
                      <a:pt x="678718" y="566399"/>
                      <a:pt x="800955" y="367722"/>
                      <a:pt x="894268" y="219919"/>
                    </a:cubicBezTo>
                    <a:lnTo>
                      <a:pt x="901228" y="208977"/>
                    </a:lnTo>
                    <a:lnTo>
                      <a:pt x="1009176" y="253426"/>
                    </a:lnTo>
                    <a:cubicBezTo>
                      <a:pt x="1139561" y="290155"/>
                      <a:pt x="1192817" y="260772"/>
                      <a:pt x="1284637" y="264446"/>
                    </a:cubicBezTo>
                    <a:cubicBezTo>
                      <a:pt x="1442568" y="244244"/>
                      <a:pt x="1425509" y="259620"/>
                      <a:pt x="1677099" y="173309"/>
                    </a:cubicBezTo>
                    <a:cubicBezTo>
                      <a:pt x="1748718" y="263294"/>
                      <a:pt x="1743024" y="305000"/>
                      <a:pt x="1853207" y="406003"/>
                    </a:cubicBezTo>
                    <a:cubicBezTo>
                      <a:pt x="1917483" y="461096"/>
                      <a:pt x="2069675" y="499102"/>
                      <a:pt x="2144969" y="532158"/>
                    </a:cubicBezTo>
                    <a:cubicBezTo>
                      <a:pt x="2117423" y="434828"/>
                      <a:pt x="2068585" y="328722"/>
                      <a:pt x="2057567" y="225881"/>
                    </a:cubicBezTo>
                    <a:cubicBezTo>
                      <a:pt x="2044713" y="145076"/>
                      <a:pt x="2068786" y="75293"/>
                      <a:pt x="2077969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de-DE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4873809" y="1160521"/>
                <a:ext cx="1708755" cy="1504024"/>
              </a:xfrm>
              <a:custGeom>
                <a:avLst/>
                <a:gdLst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73869 w 733425"/>
                  <a:gd name="connsiteY10" fmla="*/ 216693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73869 w 733425"/>
                  <a:gd name="connsiteY10" fmla="*/ 216693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73869 w 733425"/>
                  <a:gd name="connsiteY10" fmla="*/ 216693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16719 w 733425"/>
                  <a:gd name="connsiteY19" fmla="*/ 490537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33400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14300 w 733425"/>
                  <a:gd name="connsiteY21" fmla="*/ 526256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16719 w 733425"/>
                  <a:gd name="connsiteY9" fmla="*/ 235743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23862 w 733425"/>
                  <a:gd name="connsiteY9" fmla="*/ 223836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23862 w 733425"/>
                  <a:gd name="connsiteY9" fmla="*/ 223836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23862 w 733425"/>
                  <a:gd name="connsiteY9" fmla="*/ 223836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1925 w 733425"/>
                  <a:gd name="connsiteY2" fmla="*/ 361950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23862 w 733425"/>
                  <a:gd name="connsiteY9" fmla="*/ 223836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8787 w 733425"/>
                  <a:gd name="connsiteY2" fmla="*/ 363322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23862 w 733425"/>
                  <a:gd name="connsiteY9" fmla="*/ 223836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8787 w 733425"/>
                  <a:gd name="connsiteY2" fmla="*/ 363322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23862 w 733425"/>
                  <a:gd name="connsiteY9" fmla="*/ 223836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8787 w 733425"/>
                  <a:gd name="connsiteY2" fmla="*/ 363322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23862 w 733425"/>
                  <a:gd name="connsiteY9" fmla="*/ 223836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21444 w 733425"/>
                  <a:gd name="connsiteY21" fmla="*/ 535781 h 650081"/>
                  <a:gd name="connsiteX22" fmla="*/ 0 w 733425"/>
                  <a:gd name="connsiteY22" fmla="*/ 485775 h 650081"/>
                  <a:gd name="connsiteX0" fmla="*/ 0 w 733425"/>
                  <a:gd name="connsiteY0" fmla="*/ 485775 h 650081"/>
                  <a:gd name="connsiteX1" fmla="*/ 76200 w 733425"/>
                  <a:gd name="connsiteY1" fmla="*/ 473868 h 650081"/>
                  <a:gd name="connsiteX2" fmla="*/ 168787 w 733425"/>
                  <a:gd name="connsiteY2" fmla="*/ 363322 h 650081"/>
                  <a:gd name="connsiteX3" fmla="*/ 235744 w 733425"/>
                  <a:gd name="connsiteY3" fmla="*/ 254793 h 650081"/>
                  <a:gd name="connsiteX4" fmla="*/ 338137 w 733425"/>
                  <a:gd name="connsiteY4" fmla="*/ 233362 h 650081"/>
                  <a:gd name="connsiteX5" fmla="*/ 338137 w 733425"/>
                  <a:gd name="connsiteY5" fmla="*/ 123825 h 650081"/>
                  <a:gd name="connsiteX6" fmla="*/ 385762 w 733425"/>
                  <a:gd name="connsiteY6" fmla="*/ 0 h 650081"/>
                  <a:gd name="connsiteX7" fmla="*/ 511969 w 733425"/>
                  <a:gd name="connsiteY7" fmla="*/ 71437 h 650081"/>
                  <a:gd name="connsiteX8" fmla="*/ 440531 w 733425"/>
                  <a:gd name="connsiteY8" fmla="*/ 133350 h 650081"/>
                  <a:gd name="connsiteX9" fmla="*/ 423862 w 733425"/>
                  <a:gd name="connsiteY9" fmla="*/ 223836 h 650081"/>
                  <a:gd name="connsiteX10" fmla="*/ 488157 w 733425"/>
                  <a:gd name="connsiteY10" fmla="*/ 223836 h 650081"/>
                  <a:gd name="connsiteX11" fmla="*/ 566737 w 733425"/>
                  <a:gd name="connsiteY11" fmla="*/ 290512 h 650081"/>
                  <a:gd name="connsiteX12" fmla="*/ 664369 w 733425"/>
                  <a:gd name="connsiteY12" fmla="*/ 409575 h 650081"/>
                  <a:gd name="connsiteX13" fmla="*/ 733425 w 733425"/>
                  <a:gd name="connsiteY13" fmla="*/ 426243 h 650081"/>
                  <a:gd name="connsiteX14" fmla="*/ 673894 w 733425"/>
                  <a:gd name="connsiteY14" fmla="*/ 454818 h 650081"/>
                  <a:gd name="connsiteX15" fmla="*/ 583406 w 733425"/>
                  <a:gd name="connsiteY15" fmla="*/ 426243 h 650081"/>
                  <a:gd name="connsiteX16" fmla="*/ 571500 w 733425"/>
                  <a:gd name="connsiteY16" fmla="*/ 523875 h 650081"/>
                  <a:gd name="connsiteX17" fmla="*/ 607219 w 733425"/>
                  <a:gd name="connsiteY17" fmla="*/ 650081 h 650081"/>
                  <a:gd name="connsiteX18" fmla="*/ 509587 w 733425"/>
                  <a:gd name="connsiteY18" fmla="*/ 607218 h 650081"/>
                  <a:gd name="connsiteX19" fmla="*/ 423862 w 733425"/>
                  <a:gd name="connsiteY19" fmla="*/ 492918 h 650081"/>
                  <a:gd name="connsiteX20" fmla="*/ 240506 w 733425"/>
                  <a:gd name="connsiteY20" fmla="*/ 540544 h 650081"/>
                  <a:gd name="connsiteX21" fmla="*/ 119385 w 733425"/>
                  <a:gd name="connsiteY21" fmla="*/ 526518 h 650081"/>
                  <a:gd name="connsiteX22" fmla="*/ 0 w 733425"/>
                  <a:gd name="connsiteY22" fmla="*/ 485775 h 650081"/>
                  <a:gd name="connsiteX0" fmla="*/ 0 w 738571"/>
                  <a:gd name="connsiteY0" fmla="*/ 476512 h 650081"/>
                  <a:gd name="connsiteX1" fmla="*/ 81346 w 738571"/>
                  <a:gd name="connsiteY1" fmla="*/ 473868 h 650081"/>
                  <a:gd name="connsiteX2" fmla="*/ 173933 w 738571"/>
                  <a:gd name="connsiteY2" fmla="*/ 363322 h 650081"/>
                  <a:gd name="connsiteX3" fmla="*/ 240890 w 738571"/>
                  <a:gd name="connsiteY3" fmla="*/ 254793 h 650081"/>
                  <a:gd name="connsiteX4" fmla="*/ 343283 w 738571"/>
                  <a:gd name="connsiteY4" fmla="*/ 233362 h 650081"/>
                  <a:gd name="connsiteX5" fmla="*/ 343283 w 738571"/>
                  <a:gd name="connsiteY5" fmla="*/ 123825 h 650081"/>
                  <a:gd name="connsiteX6" fmla="*/ 390908 w 738571"/>
                  <a:gd name="connsiteY6" fmla="*/ 0 h 650081"/>
                  <a:gd name="connsiteX7" fmla="*/ 517115 w 738571"/>
                  <a:gd name="connsiteY7" fmla="*/ 71437 h 650081"/>
                  <a:gd name="connsiteX8" fmla="*/ 445677 w 738571"/>
                  <a:gd name="connsiteY8" fmla="*/ 133350 h 650081"/>
                  <a:gd name="connsiteX9" fmla="*/ 429008 w 738571"/>
                  <a:gd name="connsiteY9" fmla="*/ 223836 h 650081"/>
                  <a:gd name="connsiteX10" fmla="*/ 493303 w 738571"/>
                  <a:gd name="connsiteY10" fmla="*/ 223836 h 650081"/>
                  <a:gd name="connsiteX11" fmla="*/ 571883 w 738571"/>
                  <a:gd name="connsiteY11" fmla="*/ 290512 h 650081"/>
                  <a:gd name="connsiteX12" fmla="*/ 669515 w 738571"/>
                  <a:gd name="connsiteY12" fmla="*/ 409575 h 650081"/>
                  <a:gd name="connsiteX13" fmla="*/ 738571 w 738571"/>
                  <a:gd name="connsiteY13" fmla="*/ 426243 h 650081"/>
                  <a:gd name="connsiteX14" fmla="*/ 679040 w 738571"/>
                  <a:gd name="connsiteY14" fmla="*/ 454818 h 650081"/>
                  <a:gd name="connsiteX15" fmla="*/ 588552 w 738571"/>
                  <a:gd name="connsiteY15" fmla="*/ 426243 h 650081"/>
                  <a:gd name="connsiteX16" fmla="*/ 576646 w 738571"/>
                  <a:gd name="connsiteY16" fmla="*/ 523875 h 650081"/>
                  <a:gd name="connsiteX17" fmla="*/ 612365 w 738571"/>
                  <a:gd name="connsiteY17" fmla="*/ 650081 h 650081"/>
                  <a:gd name="connsiteX18" fmla="*/ 514733 w 738571"/>
                  <a:gd name="connsiteY18" fmla="*/ 607218 h 650081"/>
                  <a:gd name="connsiteX19" fmla="*/ 429008 w 738571"/>
                  <a:gd name="connsiteY19" fmla="*/ 492918 h 650081"/>
                  <a:gd name="connsiteX20" fmla="*/ 245652 w 738571"/>
                  <a:gd name="connsiteY20" fmla="*/ 540544 h 650081"/>
                  <a:gd name="connsiteX21" fmla="*/ 124531 w 738571"/>
                  <a:gd name="connsiteY21" fmla="*/ 526518 h 650081"/>
                  <a:gd name="connsiteX22" fmla="*/ 0 w 738571"/>
                  <a:gd name="connsiteY22" fmla="*/ 476512 h 650081"/>
                  <a:gd name="connsiteX0" fmla="*/ 0 w 738571"/>
                  <a:gd name="connsiteY0" fmla="*/ 476512 h 650081"/>
                  <a:gd name="connsiteX1" fmla="*/ 93697 w 738571"/>
                  <a:gd name="connsiteY1" fmla="*/ 463576 h 650081"/>
                  <a:gd name="connsiteX2" fmla="*/ 173933 w 738571"/>
                  <a:gd name="connsiteY2" fmla="*/ 363322 h 650081"/>
                  <a:gd name="connsiteX3" fmla="*/ 240890 w 738571"/>
                  <a:gd name="connsiteY3" fmla="*/ 254793 h 650081"/>
                  <a:gd name="connsiteX4" fmla="*/ 343283 w 738571"/>
                  <a:gd name="connsiteY4" fmla="*/ 233362 h 650081"/>
                  <a:gd name="connsiteX5" fmla="*/ 343283 w 738571"/>
                  <a:gd name="connsiteY5" fmla="*/ 123825 h 650081"/>
                  <a:gd name="connsiteX6" fmla="*/ 390908 w 738571"/>
                  <a:gd name="connsiteY6" fmla="*/ 0 h 650081"/>
                  <a:gd name="connsiteX7" fmla="*/ 517115 w 738571"/>
                  <a:gd name="connsiteY7" fmla="*/ 71437 h 650081"/>
                  <a:gd name="connsiteX8" fmla="*/ 445677 w 738571"/>
                  <a:gd name="connsiteY8" fmla="*/ 133350 h 650081"/>
                  <a:gd name="connsiteX9" fmla="*/ 429008 w 738571"/>
                  <a:gd name="connsiteY9" fmla="*/ 223836 h 650081"/>
                  <a:gd name="connsiteX10" fmla="*/ 493303 w 738571"/>
                  <a:gd name="connsiteY10" fmla="*/ 223836 h 650081"/>
                  <a:gd name="connsiteX11" fmla="*/ 571883 w 738571"/>
                  <a:gd name="connsiteY11" fmla="*/ 290512 h 650081"/>
                  <a:gd name="connsiteX12" fmla="*/ 669515 w 738571"/>
                  <a:gd name="connsiteY12" fmla="*/ 409575 h 650081"/>
                  <a:gd name="connsiteX13" fmla="*/ 738571 w 738571"/>
                  <a:gd name="connsiteY13" fmla="*/ 426243 h 650081"/>
                  <a:gd name="connsiteX14" fmla="*/ 679040 w 738571"/>
                  <a:gd name="connsiteY14" fmla="*/ 454818 h 650081"/>
                  <a:gd name="connsiteX15" fmla="*/ 588552 w 738571"/>
                  <a:gd name="connsiteY15" fmla="*/ 426243 h 650081"/>
                  <a:gd name="connsiteX16" fmla="*/ 576646 w 738571"/>
                  <a:gd name="connsiteY16" fmla="*/ 523875 h 650081"/>
                  <a:gd name="connsiteX17" fmla="*/ 612365 w 738571"/>
                  <a:gd name="connsiteY17" fmla="*/ 650081 h 650081"/>
                  <a:gd name="connsiteX18" fmla="*/ 514733 w 738571"/>
                  <a:gd name="connsiteY18" fmla="*/ 607218 h 650081"/>
                  <a:gd name="connsiteX19" fmla="*/ 429008 w 738571"/>
                  <a:gd name="connsiteY19" fmla="*/ 492918 h 650081"/>
                  <a:gd name="connsiteX20" fmla="*/ 245652 w 738571"/>
                  <a:gd name="connsiteY20" fmla="*/ 540544 h 650081"/>
                  <a:gd name="connsiteX21" fmla="*/ 124531 w 738571"/>
                  <a:gd name="connsiteY21" fmla="*/ 526518 h 650081"/>
                  <a:gd name="connsiteX22" fmla="*/ 0 w 738571"/>
                  <a:gd name="connsiteY22" fmla="*/ 476512 h 650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8571" h="650081">
                    <a:moveTo>
                      <a:pt x="0" y="476512"/>
                    </a:moveTo>
                    <a:cubicBezTo>
                      <a:pt x="25400" y="472543"/>
                      <a:pt x="39722" y="488977"/>
                      <a:pt x="93697" y="463576"/>
                    </a:cubicBezTo>
                    <a:cubicBezTo>
                      <a:pt x="174660" y="400076"/>
                      <a:pt x="145358" y="419678"/>
                      <a:pt x="173933" y="363322"/>
                    </a:cubicBezTo>
                    <a:cubicBezTo>
                      <a:pt x="190305" y="327603"/>
                      <a:pt x="205712" y="269765"/>
                      <a:pt x="240890" y="254793"/>
                    </a:cubicBezTo>
                    <a:cubicBezTo>
                      <a:pt x="315502" y="226217"/>
                      <a:pt x="309152" y="240506"/>
                      <a:pt x="343283" y="233362"/>
                    </a:cubicBezTo>
                    <a:lnTo>
                      <a:pt x="343283" y="123825"/>
                    </a:lnTo>
                    <a:cubicBezTo>
                      <a:pt x="340108" y="65881"/>
                      <a:pt x="375033" y="41275"/>
                      <a:pt x="390908" y="0"/>
                    </a:cubicBezTo>
                    <a:lnTo>
                      <a:pt x="517115" y="71437"/>
                    </a:lnTo>
                    <a:lnTo>
                      <a:pt x="445677" y="133350"/>
                    </a:lnTo>
                    <a:cubicBezTo>
                      <a:pt x="426924" y="152343"/>
                      <a:pt x="428711" y="192450"/>
                      <a:pt x="429008" y="223836"/>
                    </a:cubicBezTo>
                    <a:cubicBezTo>
                      <a:pt x="452821" y="219867"/>
                      <a:pt x="433772" y="213517"/>
                      <a:pt x="493303" y="223836"/>
                    </a:cubicBezTo>
                    <a:cubicBezTo>
                      <a:pt x="552834" y="262730"/>
                      <a:pt x="545690" y="268287"/>
                      <a:pt x="571883" y="290512"/>
                    </a:cubicBezTo>
                    <a:cubicBezTo>
                      <a:pt x="604427" y="330200"/>
                      <a:pt x="628737" y="389100"/>
                      <a:pt x="669515" y="409575"/>
                    </a:cubicBezTo>
                    <a:cubicBezTo>
                      <a:pt x="713965" y="427037"/>
                      <a:pt x="715552" y="420687"/>
                      <a:pt x="738571" y="426243"/>
                    </a:cubicBezTo>
                    <a:cubicBezTo>
                      <a:pt x="718727" y="435768"/>
                      <a:pt x="722696" y="450055"/>
                      <a:pt x="679040" y="454818"/>
                    </a:cubicBezTo>
                    <a:cubicBezTo>
                      <a:pt x="617921" y="445293"/>
                      <a:pt x="618715" y="435768"/>
                      <a:pt x="588552" y="426243"/>
                    </a:cubicBezTo>
                    <a:cubicBezTo>
                      <a:pt x="584583" y="458787"/>
                      <a:pt x="571090" y="488949"/>
                      <a:pt x="576646" y="523875"/>
                    </a:cubicBezTo>
                    <a:cubicBezTo>
                      <a:pt x="581408" y="568326"/>
                      <a:pt x="600459" y="608012"/>
                      <a:pt x="612365" y="650081"/>
                    </a:cubicBezTo>
                    <a:cubicBezTo>
                      <a:pt x="579821" y="635793"/>
                      <a:pt x="542515" y="631031"/>
                      <a:pt x="514733" y="607218"/>
                    </a:cubicBezTo>
                    <a:cubicBezTo>
                      <a:pt x="467109" y="563562"/>
                      <a:pt x="459964" y="531812"/>
                      <a:pt x="429008" y="492918"/>
                    </a:cubicBezTo>
                    <a:cubicBezTo>
                      <a:pt x="320264" y="530224"/>
                      <a:pt x="313914" y="531812"/>
                      <a:pt x="245652" y="540544"/>
                    </a:cubicBezTo>
                    <a:cubicBezTo>
                      <a:pt x="205965" y="538956"/>
                      <a:pt x="180887" y="542393"/>
                      <a:pt x="124531" y="526518"/>
                    </a:cubicBezTo>
                    <a:lnTo>
                      <a:pt x="0" y="476512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Freeform 83"/>
            <p:cNvSpPr/>
            <p:nvPr/>
          </p:nvSpPr>
          <p:spPr>
            <a:xfrm rot="1312012">
              <a:off x="4239973" y="3352296"/>
              <a:ext cx="2122177" cy="2353488"/>
            </a:xfrm>
            <a:custGeom>
              <a:avLst/>
              <a:gdLst>
                <a:gd name="connsiteX0" fmla="*/ 2199036 w 3532877"/>
                <a:gd name="connsiteY0" fmla="*/ 690177 h 3917950"/>
                <a:gd name="connsiteX1" fmla="*/ 2120901 w 3532877"/>
                <a:gd name="connsiteY1" fmla="*/ 692149 h 3917950"/>
                <a:gd name="connsiteX2" fmla="*/ 1638301 w 3532877"/>
                <a:gd name="connsiteY2" fmla="*/ 1098549 h 3917950"/>
                <a:gd name="connsiteX3" fmla="*/ 2654301 w 3532877"/>
                <a:gd name="connsiteY3" fmla="*/ 1015999 h 3917950"/>
                <a:gd name="connsiteX4" fmla="*/ 2199036 w 3532877"/>
                <a:gd name="connsiteY4" fmla="*/ 690177 h 3917950"/>
                <a:gd name="connsiteX5" fmla="*/ 3333750 w 3532877"/>
                <a:gd name="connsiteY5" fmla="*/ 0 h 3917950"/>
                <a:gd name="connsiteX6" fmla="*/ 3454400 w 3532877"/>
                <a:gd name="connsiteY6" fmla="*/ 76200 h 3917950"/>
                <a:gd name="connsiteX7" fmla="*/ 2997200 w 3532877"/>
                <a:gd name="connsiteY7" fmla="*/ 781050 h 3917950"/>
                <a:gd name="connsiteX8" fmla="*/ 3333750 w 3532877"/>
                <a:gd name="connsiteY8" fmla="*/ 469900 h 3917950"/>
                <a:gd name="connsiteX9" fmla="*/ 3441700 w 3532877"/>
                <a:gd name="connsiteY9" fmla="*/ 641350 h 3917950"/>
                <a:gd name="connsiteX10" fmla="*/ 3048000 w 3532877"/>
                <a:gd name="connsiteY10" fmla="*/ 857250 h 3917950"/>
                <a:gd name="connsiteX11" fmla="*/ 3194050 w 3532877"/>
                <a:gd name="connsiteY11" fmla="*/ 895350 h 3917950"/>
                <a:gd name="connsiteX12" fmla="*/ 3130550 w 3532877"/>
                <a:gd name="connsiteY12" fmla="*/ 971550 h 3917950"/>
                <a:gd name="connsiteX13" fmla="*/ 3295650 w 3532877"/>
                <a:gd name="connsiteY13" fmla="*/ 965200 h 3917950"/>
                <a:gd name="connsiteX14" fmla="*/ 3162300 w 3532877"/>
                <a:gd name="connsiteY14" fmla="*/ 1117600 h 3917950"/>
                <a:gd name="connsiteX15" fmla="*/ 3530600 w 3532877"/>
                <a:gd name="connsiteY15" fmla="*/ 1708150 h 3917950"/>
                <a:gd name="connsiteX16" fmla="*/ 2743200 w 3532877"/>
                <a:gd name="connsiteY16" fmla="*/ 2603500 h 3917950"/>
                <a:gd name="connsiteX17" fmla="*/ 2133600 w 3532877"/>
                <a:gd name="connsiteY17" fmla="*/ 2578100 h 3917950"/>
                <a:gd name="connsiteX18" fmla="*/ 1320800 w 3532877"/>
                <a:gd name="connsiteY18" fmla="*/ 3130550 h 3917950"/>
                <a:gd name="connsiteX19" fmla="*/ 269875 w 3532877"/>
                <a:gd name="connsiteY19" fmla="*/ 3533775 h 3917950"/>
                <a:gd name="connsiteX20" fmla="*/ 0 w 3532877"/>
                <a:gd name="connsiteY20" fmla="*/ 3917950 h 3917950"/>
                <a:gd name="connsiteX21" fmla="*/ 171450 w 3532877"/>
                <a:gd name="connsiteY21" fmla="*/ 3511550 h 3917950"/>
                <a:gd name="connsiteX22" fmla="*/ 777875 w 3532877"/>
                <a:gd name="connsiteY22" fmla="*/ 3292475 h 3917950"/>
                <a:gd name="connsiteX23" fmla="*/ 1485900 w 3532877"/>
                <a:gd name="connsiteY23" fmla="*/ 2641600 h 3917950"/>
                <a:gd name="connsiteX24" fmla="*/ 1313656 w 3532877"/>
                <a:gd name="connsiteY24" fmla="*/ 1527175 h 3917950"/>
                <a:gd name="connsiteX25" fmla="*/ 1993900 w 3532877"/>
                <a:gd name="connsiteY25" fmla="*/ 603250 h 3917950"/>
                <a:gd name="connsiteX26" fmla="*/ 2717800 w 3532877"/>
                <a:gd name="connsiteY26" fmla="*/ 755650 h 3917950"/>
                <a:gd name="connsiteX27" fmla="*/ 2711450 w 3532877"/>
                <a:gd name="connsiteY27" fmla="*/ 622300 h 3917950"/>
                <a:gd name="connsiteX28" fmla="*/ 2825750 w 3532877"/>
                <a:gd name="connsiteY28" fmla="*/ 755650 h 3917950"/>
                <a:gd name="connsiteX29" fmla="*/ 2882900 w 3532877"/>
                <a:gd name="connsiteY29" fmla="*/ 673100 h 3917950"/>
                <a:gd name="connsiteX30" fmla="*/ 2914650 w 3532877"/>
                <a:gd name="connsiteY30" fmla="*/ 793750 h 391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32877" h="3917950">
                  <a:moveTo>
                    <a:pt x="2199036" y="690177"/>
                  </a:moveTo>
                  <a:cubicBezTo>
                    <a:pt x="2172495" y="686990"/>
                    <a:pt x="2146301" y="687387"/>
                    <a:pt x="2120901" y="692149"/>
                  </a:cubicBezTo>
                  <a:cubicBezTo>
                    <a:pt x="1883834" y="757766"/>
                    <a:pt x="1792818" y="931332"/>
                    <a:pt x="1638301" y="1098549"/>
                  </a:cubicBezTo>
                  <a:cubicBezTo>
                    <a:pt x="1926168" y="924982"/>
                    <a:pt x="2245784" y="783166"/>
                    <a:pt x="2654301" y="1015999"/>
                  </a:cubicBezTo>
                  <a:cubicBezTo>
                    <a:pt x="2587626" y="910430"/>
                    <a:pt x="2384823" y="712489"/>
                    <a:pt x="2199036" y="690177"/>
                  </a:cubicBezTo>
                  <a:close/>
                  <a:moveTo>
                    <a:pt x="3333750" y="0"/>
                  </a:moveTo>
                  <a:lnTo>
                    <a:pt x="3454400" y="76200"/>
                  </a:lnTo>
                  <a:lnTo>
                    <a:pt x="2997200" y="781050"/>
                  </a:lnTo>
                  <a:lnTo>
                    <a:pt x="3333750" y="469900"/>
                  </a:lnTo>
                  <a:lnTo>
                    <a:pt x="3441700" y="641350"/>
                  </a:lnTo>
                  <a:lnTo>
                    <a:pt x="3048000" y="857250"/>
                  </a:lnTo>
                  <a:lnTo>
                    <a:pt x="3194050" y="895350"/>
                  </a:lnTo>
                  <a:lnTo>
                    <a:pt x="3130550" y="971550"/>
                  </a:lnTo>
                  <a:lnTo>
                    <a:pt x="3295650" y="965200"/>
                  </a:lnTo>
                  <a:lnTo>
                    <a:pt x="3162300" y="1117600"/>
                  </a:lnTo>
                  <a:cubicBezTo>
                    <a:pt x="3285067" y="1314450"/>
                    <a:pt x="3469746" y="1382712"/>
                    <a:pt x="3530600" y="1708150"/>
                  </a:cubicBezTo>
                  <a:cubicBezTo>
                    <a:pt x="3558645" y="1930400"/>
                    <a:pt x="3329516" y="2481263"/>
                    <a:pt x="2743200" y="2603500"/>
                  </a:cubicBezTo>
                  <a:cubicBezTo>
                    <a:pt x="2473325" y="2656945"/>
                    <a:pt x="2274887" y="2543704"/>
                    <a:pt x="2133600" y="2578100"/>
                  </a:cubicBezTo>
                  <a:cubicBezTo>
                    <a:pt x="1619780" y="2757487"/>
                    <a:pt x="1591733" y="2946400"/>
                    <a:pt x="1320800" y="3130550"/>
                  </a:cubicBezTo>
                  <a:cubicBezTo>
                    <a:pt x="696913" y="3552825"/>
                    <a:pt x="804863" y="3286125"/>
                    <a:pt x="269875" y="3533775"/>
                  </a:cubicBezTo>
                  <a:cubicBezTo>
                    <a:pt x="148696" y="3607329"/>
                    <a:pt x="116417" y="3782483"/>
                    <a:pt x="0" y="3917950"/>
                  </a:cubicBezTo>
                  <a:cubicBezTo>
                    <a:pt x="57150" y="3782483"/>
                    <a:pt x="57150" y="3632730"/>
                    <a:pt x="171450" y="3511550"/>
                  </a:cubicBezTo>
                  <a:cubicBezTo>
                    <a:pt x="268288" y="3420005"/>
                    <a:pt x="433388" y="3360208"/>
                    <a:pt x="777875" y="3292475"/>
                  </a:cubicBezTo>
                  <a:cubicBezTo>
                    <a:pt x="890587" y="3270251"/>
                    <a:pt x="1287463" y="2949575"/>
                    <a:pt x="1485900" y="2641600"/>
                  </a:cubicBezTo>
                  <a:cubicBezTo>
                    <a:pt x="1681692" y="2224088"/>
                    <a:pt x="1277408" y="1777999"/>
                    <a:pt x="1313656" y="1527175"/>
                  </a:cubicBezTo>
                  <a:cubicBezTo>
                    <a:pt x="1363398" y="1246188"/>
                    <a:pt x="1696508" y="708025"/>
                    <a:pt x="1993900" y="603250"/>
                  </a:cubicBezTo>
                  <a:cubicBezTo>
                    <a:pt x="2268537" y="520700"/>
                    <a:pt x="2514600" y="638175"/>
                    <a:pt x="2717800" y="755650"/>
                  </a:cubicBezTo>
                  <a:lnTo>
                    <a:pt x="2711450" y="622300"/>
                  </a:lnTo>
                  <a:lnTo>
                    <a:pt x="2825750" y="755650"/>
                  </a:lnTo>
                  <a:lnTo>
                    <a:pt x="2882900" y="673100"/>
                  </a:lnTo>
                  <a:lnTo>
                    <a:pt x="2914650" y="79375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>
                <a:solidFill>
                  <a:schemeClr val="tx1"/>
                </a:solidFill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2369005" y="2883516"/>
              <a:ext cx="2861997" cy="1825625"/>
            </a:xfrm>
            <a:custGeom>
              <a:avLst/>
              <a:gdLst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19275 w 2835275"/>
                <a:gd name="connsiteY8" fmla="*/ 285750 h 1851025"/>
                <a:gd name="connsiteX9" fmla="*/ 1577975 w 2835275"/>
                <a:gd name="connsiteY9" fmla="*/ 266700 h 1851025"/>
                <a:gd name="connsiteX10" fmla="*/ 1349375 w 2835275"/>
                <a:gd name="connsiteY10" fmla="*/ 390525 h 1851025"/>
                <a:gd name="connsiteX11" fmla="*/ 1282700 w 2835275"/>
                <a:gd name="connsiteY11" fmla="*/ 914400 h 1851025"/>
                <a:gd name="connsiteX12" fmla="*/ 1482725 w 2835275"/>
                <a:gd name="connsiteY12" fmla="*/ 1644650 h 1851025"/>
                <a:gd name="connsiteX13" fmla="*/ 1419225 w 2835275"/>
                <a:gd name="connsiteY13" fmla="*/ 1647825 h 1851025"/>
                <a:gd name="connsiteX14" fmla="*/ 1143000 w 2835275"/>
                <a:gd name="connsiteY14" fmla="*/ 1352550 h 1851025"/>
                <a:gd name="connsiteX15" fmla="*/ 831850 w 2835275"/>
                <a:gd name="connsiteY15" fmla="*/ 923925 h 1851025"/>
                <a:gd name="connsiteX16" fmla="*/ 463550 w 2835275"/>
                <a:gd name="connsiteY16" fmla="*/ 581025 h 1851025"/>
                <a:gd name="connsiteX17" fmla="*/ 149225 w 2835275"/>
                <a:gd name="connsiteY17" fmla="*/ 327025 h 1851025"/>
                <a:gd name="connsiteX18" fmla="*/ 0 w 2835275"/>
                <a:gd name="connsiteY18" fmla="*/ 1362075 h 1851025"/>
                <a:gd name="connsiteX19" fmla="*/ 1282700 w 2835275"/>
                <a:gd name="connsiteY19" fmla="*/ 1851025 h 1851025"/>
                <a:gd name="connsiteX20" fmla="*/ 2755900 w 2835275"/>
                <a:gd name="connsiteY20" fmla="*/ 1400175 h 1851025"/>
                <a:gd name="connsiteX21" fmla="*/ 2835275 w 2835275"/>
                <a:gd name="connsiteY21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19275 w 2835275"/>
                <a:gd name="connsiteY8" fmla="*/ 285750 h 1851025"/>
                <a:gd name="connsiteX9" fmla="*/ 1577975 w 2835275"/>
                <a:gd name="connsiteY9" fmla="*/ 266700 h 1851025"/>
                <a:gd name="connsiteX10" fmla="*/ 1349375 w 2835275"/>
                <a:gd name="connsiteY10" fmla="*/ 390525 h 1851025"/>
                <a:gd name="connsiteX11" fmla="*/ 1362075 w 2835275"/>
                <a:gd name="connsiteY11" fmla="*/ 993775 h 1851025"/>
                <a:gd name="connsiteX12" fmla="*/ 1482725 w 2835275"/>
                <a:gd name="connsiteY12" fmla="*/ 1644650 h 1851025"/>
                <a:gd name="connsiteX13" fmla="*/ 1419225 w 2835275"/>
                <a:gd name="connsiteY13" fmla="*/ 1647825 h 1851025"/>
                <a:gd name="connsiteX14" fmla="*/ 1143000 w 2835275"/>
                <a:gd name="connsiteY14" fmla="*/ 1352550 h 1851025"/>
                <a:gd name="connsiteX15" fmla="*/ 831850 w 2835275"/>
                <a:gd name="connsiteY15" fmla="*/ 923925 h 1851025"/>
                <a:gd name="connsiteX16" fmla="*/ 463550 w 2835275"/>
                <a:gd name="connsiteY16" fmla="*/ 581025 h 1851025"/>
                <a:gd name="connsiteX17" fmla="*/ 149225 w 2835275"/>
                <a:gd name="connsiteY17" fmla="*/ 327025 h 1851025"/>
                <a:gd name="connsiteX18" fmla="*/ 0 w 2835275"/>
                <a:gd name="connsiteY18" fmla="*/ 1362075 h 1851025"/>
                <a:gd name="connsiteX19" fmla="*/ 1282700 w 2835275"/>
                <a:gd name="connsiteY19" fmla="*/ 1851025 h 1851025"/>
                <a:gd name="connsiteX20" fmla="*/ 2755900 w 2835275"/>
                <a:gd name="connsiteY20" fmla="*/ 1400175 h 1851025"/>
                <a:gd name="connsiteX21" fmla="*/ 2835275 w 2835275"/>
                <a:gd name="connsiteY21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19275 w 2835275"/>
                <a:gd name="connsiteY8" fmla="*/ 285750 h 1851025"/>
                <a:gd name="connsiteX9" fmla="*/ 1577975 w 2835275"/>
                <a:gd name="connsiteY9" fmla="*/ 266700 h 1851025"/>
                <a:gd name="connsiteX10" fmla="*/ 1349375 w 2835275"/>
                <a:gd name="connsiteY10" fmla="*/ 390525 h 1851025"/>
                <a:gd name="connsiteX11" fmla="*/ 1482725 w 2835275"/>
                <a:gd name="connsiteY11" fmla="*/ 1644650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19275 w 2835275"/>
                <a:gd name="connsiteY8" fmla="*/ 285750 h 1851025"/>
                <a:gd name="connsiteX9" fmla="*/ 1577975 w 2835275"/>
                <a:gd name="connsiteY9" fmla="*/ 266700 h 1851025"/>
                <a:gd name="connsiteX10" fmla="*/ 1349375 w 2835275"/>
                <a:gd name="connsiteY10" fmla="*/ 390525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19275 w 2835275"/>
                <a:gd name="connsiteY8" fmla="*/ 285750 h 1851025"/>
                <a:gd name="connsiteX9" fmla="*/ 1577975 w 2835275"/>
                <a:gd name="connsiteY9" fmla="*/ 266700 h 1851025"/>
                <a:gd name="connsiteX10" fmla="*/ 1349375 w 2835275"/>
                <a:gd name="connsiteY10" fmla="*/ 390525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19275 w 2835275"/>
                <a:gd name="connsiteY8" fmla="*/ 285750 h 1851025"/>
                <a:gd name="connsiteX9" fmla="*/ 1577975 w 2835275"/>
                <a:gd name="connsiteY9" fmla="*/ 266700 h 1851025"/>
                <a:gd name="connsiteX10" fmla="*/ 1349375 w 2835275"/>
                <a:gd name="connsiteY10" fmla="*/ 390525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19275 w 2835275"/>
                <a:gd name="connsiteY8" fmla="*/ 285750 h 1851025"/>
                <a:gd name="connsiteX9" fmla="*/ 1577975 w 2835275"/>
                <a:gd name="connsiteY9" fmla="*/ 266700 h 1851025"/>
                <a:gd name="connsiteX10" fmla="*/ 1352550 w 2835275"/>
                <a:gd name="connsiteY10" fmla="*/ 406400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19275 w 2835275"/>
                <a:gd name="connsiteY8" fmla="*/ 285750 h 1851025"/>
                <a:gd name="connsiteX9" fmla="*/ 1577975 w 2835275"/>
                <a:gd name="connsiteY9" fmla="*/ 266700 h 1851025"/>
                <a:gd name="connsiteX10" fmla="*/ 1352550 w 2835275"/>
                <a:gd name="connsiteY10" fmla="*/ 406400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19275 w 2835275"/>
                <a:gd name="connsiteY8" fmla="*/ 285750 h 1851025"/>
                <a:gd name="connsiteX9" fmla="*/ 1577975 w 2835275"/>
                <a:gd name="connsiteY9" fmla="*/ 266700 h 1851025"/>
                <a:gd name="connsiteX10" fmla="*/ 1352550 w 2835275"/>
                <a:gd name="connsiteY10" fmla="*/ 406400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03400 w 2835275"/>
                <a:gd name="connsiteY8" fmla="*/ 298450 h 1851025"/>
                <a:gd name="connsiteX9" fmla="*/ 1577975 w 2835275"/>
                <a:gd name="connsiteY9" fmla="*/ 266700 h 1851025"/>
                <a:gd name="connsiteX10" fmla="*/ 1352550 w 2835275"/>
                <a:gd name="connsiteY10" fmla="*/ 406400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03400 w 2835275"/>
                <a:gd name="connsiteY8" fmla="*/ 298450 h 1851025"/>
                <a:gd name="connsiteX9" fmla="*/ 1593850 w 2835275"/>
                <a:gd name="connsiteY9" fmla="*/ 263525 h 1851025"/>
                <a:gd name="connsiteX10" fmla="*/ 1352550 w 2835275"/>
                <a:gd name="connsiteY10" fmla="*/ 406400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03400 w 2835275"/>
                <a:gd name="connsiteY8" fmla="*/ 298450 h 1851025"/>
                <a:gd name="connsiteX9" fmla="*/ 1593850 w 2835275"/>
                <a:gd name="connsiteY9" fmla="*/ 263525 h 1851025"/>
                <a:gd name="connsiteX10" fmla="*/ 1352550 w 2835275"/>
                <a:gd name="connsiteY10" fmla="*/ 406400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03400 w 2835275"/>
                <a:gd name="connsiteY8" fmla="*/ 298450 h 1851025"/>
                <a:gd name="connsiteX9" fmla="*/ 1593850 w 2835275"/>
                <a:gd name="connsiteY9" fmla="*/ 263525 h 1851025"/>
                <a:gd name="connsiteX10" fmla="*/ 1368425 w 2835275"/>
                <a:gd name="connsiteY10" fmla="*/ 409575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03400 w 2835275"/>
                <a:gd name="connsiteY8" fmla="*/ 298450 h 1851025"/>
                <a:gd name="connsiteX9" fmla="*/ 1593850 w 2835275"/>
                <a:gd name="connsiteY9" fmla="*/ 263525 h 1851025"/>
                <a:gd name="connsiteX10" fmla="*/ 1368425 w 2835275"/>
                <a:gd name="connsiteY10" fmla="*/ 409575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803400 w 2835275"/>
                <a:gd name="connsiteY8" fmla="*/ 298450 h 1851025"/>
                <a:gd name="connsiteX9" fmla="*/ 1638300 w 2835275"/>
                <a:gd name="connsiteY9" fmla="*/ 269875 h 1851025"/>
                <a:gd name="connsiteX10" fmla="*/ 1368425 w 2835275"/>
                <a:gd name="connsiteY10" fmla="*/ 409575 h 1851025"/>
                <a:gd name="connsiteX11" fmla="*/ 1501775 w 2835275"/>
                <a:gd name="connsiteY11" fmla="*/ 1641475 h 1851025"/>
                <a:gd name="connsiteX12" fmla="*/ 1419225 w 2835275"/>
                <a:gd name="connsiteY12" fmla="*/ 1647825 h 1851025"/>
                <a:gd name="connsiteX13" fmla="*/ 1143000 w 2835275"/>
                <a:gd name="connsiteY13" fmla="*/ 1352550 h 1851025"/>
                <a:gd name="connsiteX14" fmla="*/ 831850 w 2835275"/>
                <a:gd name="connsiteY14" fmla="*/ 923925 h 1851025"/>
                <a:gd name="connsiteX15" fmla="*/ 463550 w 2835275"/>
                <a:gd name="connsiteY15" fmla="*/ 581025 h 1851025"/>
                <a:gd name="connsiteX16" fmla="*/ 149225 w 2835275"/>
                <a:gd name="connsiteY16" fmla="*/ 327025 h 1851025"/>
                <a:gd name="connsiteX17" fmla="*/ 0 w 2835275"/>
                <a:gd name="connsiteY17" fmla="*/ 1362075 h 1851025"/>
                <a:gd name="connsiteX18" fmla="*/ 1282700 w 2835275"/>
                <a:gd name="connsiteY18" fmla="*/ 1851025 h 1851025"/>
                <a:gd name="connsiteX19" fmla="*/ 2755900 w 2835275"/>
                <a:gd name="connsiteY19" fmla="*/ 1400175 h 1851025"/>
                <a:gd name="connsiteX20" fmla="*/ 2835275 w 2835275"/>
                <a:gd name="connsiteY20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5175 w 2835275"/>
                <a:gd name="connsiteY6" fmla="*/ 301625 h 1851025"/>
                <a:gd name="connsiteX7" fmla="*/ 1984375 w 2835275"/>
                <a:gd name="connsiteY7" fmla="*/ 339725 h 1851025"/>
                <a:gd name="connsiteX8" fmla="*/ 1638300 w 2835275"/>
                <a:gd name="connsiteY8" fmla="*/ 269875 h 1851025"/>
                <a:gd name="connsiteX9" fmla="*/ 1368425 w 2835275"/>
                <a:gd name="connsiteY9" fmla="*/ 409575 h 1851025"/>
                <a:gd name="connsiteX10" fmla="*/ 1501775 w 2835275"/>
                <a:gd name="connsiteY10" fmla="*/ 1641475 h 1851025"/>
                <a:gd name="connsiteX11" fmla="*/ 1419225 w 2835275"/>
                <a:gd name="connsiteY11" fmla="*/ 1647825 h 1851025"/>
                <a:gd name="connsiteX12" fmla="*/ 1143000 w 2835275"/>
                <a:gd name="connsiteY12" fmla="*/ 1352550 h 1851025"/>
                <a:gd name="connsiteX13" fmla="*/ 831850 w 2835275"/>
                <a:gd name="connsiteY13" fmla="*/ 923925 h 1851025"/>
                <a:gd name="connsiteX14" fmla="*/ 463550 w 2835275"/>
                <a:gd name="connsiteY14" fmla="*/ 581025 h 1851025"/>
                <a:gd name="connsiteX15" fmla="*/ 149225 w 2835275"/>
                <a:gd name="connsiteY15" fmla="*/ 327025 h 1851025"/>
                <a:gd name="connsiteX16" fmla="*/ 0 w 2835275"/>
                <a:gd name="connsiteY16" fmla="*/ 1362075 h 1851025"/>
                <a:gd name="connsiteX17" fmla="*/ 1282700 w 2835275"/>
                <a:gd name="connsiteY17" fmla="*/ 1851025 h 1851025"/>
                <a:gd name="connsiteX18" fmla="*/ 2755900 w 2835275"/>
                <a:gd name="connsiteY18" fmla="*/ 1400175 h 1851025"/>
                <a:gd name="connsiteX19" fmla="*/ 2835275 w 2835275"/>
                <a:gd name="connsiteY19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8350 w 2835275"/>
                <a:gd name="connsiteY6" fmla="*/ 327025 h 1851025"/>
                <a:gd name="connsiteX7" fmla="*/ 1984375 w 2835275"/>
                <a:gd name="connsiteY7" fmla="*/ 339725 h 1851025"/>
                <a:gd name="connsiteX8" fmla="*/ 1638300 w 2835275"/>
                <a:gd name="connsiteY8" fmla="*/ 269875 h 1851025"/>
                <a:gd name="connsiteX9" fmla="*/ 1368425 w 2835275"/>
                <a:gd name="connsiteY9" fmla="*/ 409575 h 1851025"/>
                <a:gd name="connsiteX10" fmla="*/ 1501775 w 2835275"/>
                <a:gd name="connsiteY10" fmla="*/ 1641475 h 1851025"/>
                <a:gd name="connsiteX11" fmla="*/ 1419225 w 2835275"/>
                <a:gd name="connsiteY11" fmla="*/ 1647825 h 1851025"/>
                <a:gd name="connsiteX12" fmla="*/ 1143000 w 2835275"/>
                <a:gd name="connsiteY12" fmla="*/ 1352550 h 1851025"/>
                <a:gd name="connsiteX13" fmla="*/ 831850 w 2835275"/>
                <a:gd name="connsiteY13" fmla="*/ 923925 h 1851025"/>
                <a:gd name="connsiteX14" fmla="*/ 463550 w 2835275"/>
                <a:gd name="connsiteY14" fmla="*/ 581025 h 1851025"/>
                <a:gd name="connsiteX15" fmla="*/ 149225 w 2835275"/>
                <a:gd name="connsiteY15" fmla="*/ 327025 h 1851025"/>
                <a:gd name="connsiteX16" fmla="*/ 0 w 2835275"/>
                <a:gd name="connsiteY16" fmla="*/ 1362075 h 1851025"/>
                <a:gd name="connsiteX17" fmla="*/ 1282700 w 2835275"/>
                <a:gd name="connsiteY17" fmla="*/ 1851025 h 1851025"/>
                <a:gd name="connsiteX18" fmla="*/ 2755900 w 2835275"/>
                <a:gd name="connsiteY18" fmla="*/ 1400175 h 1851025"/>
                <a:gd name="connsiteX19" fmla="*/ 2835275 w 2835275"/>
                <a:gd name="connsiteY19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8350 w 2835275"/>
                <a:gd name="connsiteY6" fmla="*/ 327025 h 1851025"/>
                <a:gd name="connsiteX7" fmla="*/ 1971675 w 2835275"/>
                <a:gd name="connsiteY7" fmla="*/ 320675 h 1851025"/>
                <a:gd name="connsiteX8" fmla="*/ 1638300 w 2835275"/>
                <a:gd name="connsiteY8" fmla="*/ 269875 h 1851025"/>
                <a:gd name="connsiteX9" fmla="*/ 1368425 w 2835275"/>
                <a:gd name="connsiteY9" fmla="*/ 409575 h 1851025"/>
                <a:gd name="connsiteX10" fmla="*/ 1501775 w 2835275"/>
                <a:gd name="connsiteY10" fmla="*/ 1641475 h 1851025"/>
                <a:gd name="connsiteX11" fmla="*/ 1419225 w 2835275"/>
                <a:gd name="connsiteY11" fmla="*/ 1647825 h 1851025"/>
                <a:gd name="connsiteX12" fmla="*/ 1143000 w 2835275"/>
                <a:gd name="connsiteY12" fmla="*/ 1352550 h 1851025"/>
                <a:gd name="connsiteX13" fmla="*/ 831850 w 2835275"/>
                <a:gd name="connsiteY13" fmla="*/ 923925 h 1851025"/>
                <a:gd name="connsiteX14" fmla="*/ 463550 w 2835275"/>
                <a:gd name="connsiteY14" fmla="*/ 581025 h 1851025"/>
                <a:gd name="connsiteX15" fmla="*/ 149225 w 2835275"/>
                <a:gd name="connsiteY15" fmla="*/ 327025 h 1851025"/>
                <a:gd name="connsiteX16" fmla="*/ 0 w 2835275"/>
                <a:gd name="connsiteY16" fmla="*/ 1362075 h 1851025"/>
                <a:gd name="connsiteX17" fmla="*/ 1282700 w 2835275"/>
                <a:gd name="connsiteY17" fmla="*/ 1851025 h 1851025"/>
                <a:gd name="connsiteX18" fmla="*/ 2755900 w 2835275"/>
                <a:gd name="connsiteY18" fmla="*/ 1400175 h 1851025"/>
                <a:gd name="connsiteX19" fmla="*/ 2835275 w 2835275"/>
                <a:gd name="connsiteY19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8350 w 2835275"/>
                <a:gd name="connsiteY6" fmla="*/ 327025 h 1851025"/>
                <a:gd name="connsiteX7" fmla="*/ 1987550 w 2835275"/>
                <a:gd name="connsiteY7" fmla="*/ 377825 h 1851025"/>
                <a:gd name="connsiteX8" fmla="*/ 1638300 w 2835275"/>
                <a:gd name="connsiteY8" fmla="*/ 269875 h 1851025"/>
                <a:gd name="connsiteX9" fmla="*/ 1368425 w 2835275"/>
                <a:gd name="connsiteY9" fmla="*/ 409575 h 1851025"/>
                <a:gd name="connsiteX10" fmla="*/ 1501775 w 2835275"/>
                <a:gd name="connsiteY10" fmla="*/ 1641475 h 1851025"/>
                <a:gd name="connsiteX11" fmla="*/ 1419225 w 2835275"/>
                <a:gd name="connsiteY11" fmla="*/ 1647825 h 1851025"/>
                <a:gd name="connsiteX12" fmla="*/ 1143000 w 2835275"/>
                <a:gd name="connsiteY12" fmla="*/ 1352550 h 1851025"/>
                <a:gd name="connsiteX13" fmla="*/ 831850 w 2835275"/>
                <a:gd name="connsiteY13" fmla="*/ 923925 h 1851025"/>
                <a:gd name="connsiteX14" fmla="*/ 463550 w 2835275"/>
                <a:gd name="connsiteY14" fmla="*/ 581025 h 1851025"/>
                <a:gd name="connsiteX15" fmla="*/ 149225 w 2835275"/>
                <a:gd name="connsiteY15" fmla="*/ 327025 h 1851025"/>
                <a:gd name="connsiteX16" fmla="*/ 0 w 2835275"/>
                <a:gd name="connsiteY16" fmla="*/ 1362075 h 1851025"/>
                <a:gd name="connsiteX17" fmla="*/ 1282700 w 2835275"/>
                <a:gd name="connsiteY17" fmla="*/ 1851025 h 1851025"/>
                <a:gd name="connsiteX18" fmla="*/ 2755900 w 2835275"/>
                <a:gd name="connsiteY18" fmla="*/ 1400175 h 1851025"/>
                <a:gd name="connsiteX19" fmla="*/ 2835275 w 2835275"/>
                <a:gd name="connsiteY19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8350 w 2835275"/>
                <a:gd name="connsiteY6" fmla="*/ 327025 h 1851025"/>
                <a:gd name="connsiteX7" fmla="*/ 1987550 w 2835275"/>
                <a:gd name="connsiteY7" fmla="*/ 377825 h 1851025"/>
                <a:gd name="connsiteX8" fmla="*/ 1638300 w 2835275"/>
                <a:gd name="connsiteY8" fmla="*/ 269875 h 1851025"/>
                <a:gd name="connsiteX9" fmla="*/ 1368425 w 2835275"/>
                <a:gd name="connsiteY9" fmla="*/ 409575 h 1851025"/>
                <a:gd name="connsiteX10" fmla="*/ 1501775 w 2835275"/>
                <a:gd name="connsiteY10" fmla="*/ 1641475 h 1851025"/>
                <a:gd name="connsiteX11" fmla="*/ 1419225 w 2835275"/>
                <a:gd name="connsiteY11" fmla="*/ 1647825 h 1851025"/>
                <a:gd name="connsiteX12" fmla="*/ 1143000 w 2835275"/>
                <a:gd name="connsiteY12" fmla="*/ 1352550 h 1851025"/>
                <a:gd name="connsiteX13" fmla="*/ 831850 w 2835275"/>
                <a:gd name="connsiteY13" fmla="*/ 923925 h 1851025"/>
                <a:gd name="connsiteX14" fmla="*/ 463550 w 2835275"/>
                <a:gd name="connsiteY14" fmla="*/ 581025 h 1851025"/>
                <a:gd name="connsiteX15" fmla="*/ 149225 w 2835275"/>
                <a:gd name="connsiteY15" fmla="*/ 327025 h 1851025"/>
                <a:gd name="connsiteX16" fmla="*/ 0 w 2835275"/>
                <a:gd name="connsiteY16" fmla="*/ 1362075 h 1851025"/>
                <a:gd name="connsiteX17" fmla="*/ 1282700 w 2835275"/>
                <a:gd name="connsiteY17" fmla="*/ 1851025 h 1851025"/>
                <a:gd name="connsiteX18" fmla="*/ 2755900 w 2835275"/>
                <a:gd name="connsiteY18" fmla="*/ 1400175 h 1851025"/>
                <a:gd name="connsiteX19" fmla="*/ 2835275 w 2835275"/>
                <a:gd name="connsiteY19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8350 w 2835275"/>
                <a:gd name="connsiteY6" fmla="*/ 327025 h 1851025"/>
                <a:gd name="connsiteX7" fmla="*/ 1987550 w 2835275"/>
                <a:gd name="connsiteY7" fmla="*/ 377825 h 1851025"/>
                <a:gd name="connsiteX8" fmla="*/ 1638300 w 2835275"/>
                <a:gd name="connsiteY8" fmla="*/ 269875 h 1851025"/>
                <a:gd name="connsiteX9" fmla="*/ 1368425 w 2835275"/>
                <a:gd name="connsiteY9" fmla="*/ 409575 h 1851025"/>
                <a:gd name="connsiteX10" fmla="*/ 1501775 w 2835275"/>
                <a:gd name="connsiteY10" fmla="*/ 1641475 h 1851025"/>
                <a:gd name="connsiteX11" fmla="*/ 1419225 w 2835275"/>
                <a:gd name="connsiteY11" fmla="*/ 1647825 h 1851025"/>
                <a:gd name="connsiteX12" fmla="*/ 1143000 w 2835275"/>
                <a:gd name="connsiteY12" fmla="*/ 1352550 h 1851025"/>
                <a:gd name="connsiteX13" fmla="*/ 831850 w 2835275"/>
                <a:gd name="connsiteY13" fmla="*/ 923925 h 1851025"/>
                <a:gd name="connsiteX14" fmla="*/ 463550 w 2835275"/>
                <a:gd name="connsiteY14" fmla="*/ 581025 h 1851025"/>
                <a:gd name="connsiteX15" fmla="*/ 149225 w 2835275"/>
                <a:gd name="connsiteY15" fmla="*/ 327025 h 1851025"/>
                <a:gd name="connsiteX16" fmla="*/ 0 w 2835275"/>
                <a:gd name="connsiteY16" fmla="*/ 1362075 h 1851025"/>
                <a:gd name="connsiteX17" fmla="*/ 1282700 w 2835275"/>
                <a:gd name="connsiteY17" fmla="*/ 1851025 h 1851025"/>
                <a:gd name="connsiteX18" fmla="*/ 2755900 w 2835275"/>
                <a:gd name="connsiteY18" fmla="*/ 1400175 h 1851025"/>
                <a:gd name="connsiteX19" fmla="*/ 2835275 w 2835275"/>
                <a:gd name="connsiteY19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8350 w 2835275"/>
                <a:gd name="connsiteY6" fmla="*/ 327025 h 1851025"/>
                <a:gd name="connsiteX7" fmla="*/ 1987550 w 2835275"/>
                <a:gd name="connsiteY7" fmla="*/ 377825 h 1851025"/>
                <a:gd name="connsiteX8" fmla="*/ 1638300 w 2835275"/>
                <a:gd name="connsiteY8" fmla="*/ 269875 h 1851025"/>
                <a:gd name="connsiteX9" fmla="*/ 1368425 w 2835275"/>
                <a:gd name="connsiteY9" fmla="*/ 409575 h 1851025"/>
                <a:gd name="connsiteX10" fmla="*/ 1501775 w 2835275"/>
                <a:gd name="connsiteY10" fmla="*/ 1641475 h 1851025"/>
                <a:gd name="connsiteX11" fmla="*/ 1419225 w 2835275"/>
                <a:gd name="connsiteY11" fmla="*/ 1647825 h 1851025"/>
                <a:gd name="connsiteX12" fmla="*/ 1143000 w 2835275"/>
                <a:gd name="connsiteY12" fmla="*/ 1352550 h 1851025"/>
                <a:gd name="connsiteX13" fmla="*/ 831850 w 2835275"/>
                <a:gd name="connsiteY13" fmla="*/ 923925 h 1851025"/>
                <a:gd name="connsiteX14" fmla="*/ 463550 w 2835275"/>
                <a:gd name="connsiteY14" fmla="*/ 581025 h 1851025"/>
                <a:gd name="connsiteX15" fmla="*/ 149225 w 2835275"/>
                <a:gd name="connsiteY15" fmla="*/ 327025 h 1851025"/>
                <a:gd name="connsiteX16" fmla="*/ 0 w 2835275"/>
                <a:gd name="connsiteY16" fmla="*/ 1362075 h 1851025"/>
                <a:gd name="connsiteX17" fmla="*/ 1282700 w 2835275"/>
                <a:gd name="connsiteY17" fmla="*/ 1851025 h 1851025"/>
                <a:gd name="connsiteX18" fmla="*/ 2755900 w 2835275"/>
                <a:gd name="connsiteY18" fmla="*/ 1400175 h 1851025"/>
                <a:gd name="connsiteX19" fmla="*/ 2835275 w 2835275"/>
                <a:gd name="connsiteY19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8350 w 2835275"/>
                <a:gd name="connsiteY6" fmla="*/ 327025 h 1851025"/>
                <a:gd name="connsiteX7" fmla="*/ 1987550 w 2835275"/>
                <a:gd name="connsiteY7" fmla="*/ 377825 h 1851025"/>
                <a:gd name="connsiteX8" fmla="*/ 1638300 w 2835275"/>
                <a:gd name="connsiteY8" fmla="*/ 269875 h 1851025"/>
                <a:gd name="connsiteX9" fmla="*/ 1368425 w 2835275"/>
                <a:gd name="connsiteY9" fmla="*/ 409575 h 1851025"/>
                <a:gd name="connsiteX10" fmla="*/ 1501775 w 2835275"/>
                <a:gd name="connsiteY10" fmla="*/ 1641475 h 1851025"/>
                <a:gd name="connsiteX11" fmla="*/ 1419225 w 2835275"/>
                <a:gd name="connsiteY11" fmla="*/ 1647825 h 1851025"/>
                <a:gd name="connsiteX12" fmla="*/ 1143000 w 2835275"/>
                <a:gd name="connsiteY12" fmla="*/ 1352550 h 1851025"/>
                <a:gd name="connsiteX13" fmla="*/ 831850 w 2835275"/>
                <a:gd name="connsiteY13" fmla="*/ 923925 h 1851025"/>
                <a:gd name="connsiteX14" fmla="*/ 463550 w 2835275"/>
                <a:gd name="connsiteY14" fmla="*/ 581025 h 1851025"/>
                <a:gd name="connsiteX15" fmla="*/ 149225 w 2835275"/>
                <a:gd name="connsiteY15" fmla="*/ 327025 h 1851025"/>
                <a:gd name="connsiteX16" fmla="*/ 0 w 2835275"/>
                <a:gd name="connsiteY16" fmla="*/ 1362075 h 1851025"/>
                <a:gd name="connsiteX17" fmla="*/ 1282700 w 2835275"/>
                <a:gd name="connsiteY17" fmla="*/ 1851025 h 1851025"/>
                <a:gd name="connsiteX18" fmla="*/ 2755900 w 2835275"/>
                <a:gd name="connsiteY18" fmla="*/ 1400175 h 1851025"/>
                <a:gd name="connsiteX19" fmla="*/ 2835275 w 2835275"/>
                <a:gd name="connsiteY19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0400 w 2835275"/>
                <a:gd name="connsiteY4" fmla="*/ 31750 h 1851025"/>
                <a:gd name="connsiteX5" fmla="*/ 2089150 w 2835275"/>
                <a:gd name="connsiteY5" fmla="*/ 352425 h 1851025"/>
                <a:gd name="connsiteX6" fmla="*/ 2038350 w 2835275"/>
                <a:gd name="connsiteY6" fmla="*/ 327025 h 1851025"/>
                <a:gd name="connsiteX7" fmla="*/ 1987550 w 2835275"/>
                <a:gd name="connsiteY7" fmla="*/ 377825 h 1851025"/>
                <a:gd name="connsiteX8" fmla="*/ 1638300 w 2835275"/>
                <a:gd name="connsiteY8" fmla="*/ 269875 h 1851025"/>
                <a:gd name="connsiteX9" fmla="*/ 1368425 w 2835275"/>
                <a:gd name="connsiteY9" fmla="*/ 409575 h 1851025"/>
                <a:gd name="connsiteX10" fmla="*/ 1501775 w 2835275"/>
                <a:gd name="connsiteY10" fmla="*/ 1641475 h 1851025"/>
                <a:gd name="connsiteX11" fmla="*/ 1419225 w 2835275"/>
                <a:gd name="connsiteY11" fmla="*/ 1647825 h 1851025"/>
                <a:gd name="connsiteX12" fmla="*/ 1143000 w 2835275"/>
                <a:gd name="connsiteY12" fmla="*/ 1352550 h 1851025"/>
                <a:gd name="connsiteX13" fmla="*/ 831850 w 2835275"/>
                <a:gd name="connsiteY13" fmla="*/ 923925 h 1851025"/>
                <a:gd name="connsiteX14" fmla="*/ 463550 w 2835275"/>
                <a:gd name="connsiteY14" fmla="*/ 581025 h 1851025"/>
                <a:gd name="connsiteX15" fmla="*/ 149225 w 2835275"/>
                <a:gd name="connsiteY15" fmla="*/ 327025 h 1851025"/>
                <a:gd name="connsiteX16" fmla="*/ 0 w 2835275"/>
                <a:gd name="connsiteY16" fmla="*/ 1362075 h 1851025"/>
                <a:gd name="connsiteX17" fmla="*/ 1282700 w 2835275"/>
                <a:gd name="connsiteY17" fmla="*/ 1851025 h 1851025"/>
                <a:gd name="connsiteX18" fmla="*/ 2755900 w 2835275"/>
                <a:gd name="connsiteY18" fmla="*/ 1400175 h 1851025"/>
                <a:gd name="connsiteX19" fmla="*/ 2835275 w 2835275"/>
                <a:gd name="connsiteY19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9925 w 2835275"/>
                <a:gd name="connsiteY4" fmla="*/ 41275 h 1851025"/>
                <a:gd name="connsiteX5" fmla="*/ 2089150 w 2835275"/>
                <a:gd name="connsiteY5" fmla="*/ 352425 h 1851025"/>
                <a:gd name="connsiteX6" fmla="*/ 2038350 w 2835275"/>
                <a:gd name="connsiteY6" fmla="*/ 327025 h 1851025"/>
                <a:gd name="connsiteX7" fmla="*/ 1987550 w 2835275"/>
                <a:gd name="connsiteY7" fmla="*/ 377825 h 1851025"/>
                <a:gd name="connsiteX8" fmla="*/ 1638300 w 2835275"/>
                <a:gd name="connsiteY8" fmla="*/ 269875 h 1851025"/>
                <a:gd name="connsiteX9" fmla="*/ 1368425 w 2835275"/>
                <a:gd name="connsiteY9" fmla="*/ 409575 h 1851025"/>
                <a:gd name="connsiteX10" fmla="*/ 1501775 w 2835275"/>
                <a:gd name="connsiteY10" fmla="*/ 1641475 h 1851025"/>
                <a:gd name="connsiteX11" fmla="*/ 1419225 w 2835275"/>
                <a:gd name="connsiteY11" fmla="*/ 1647825 h 1851025"/>
                <a:gd name="connsiteX12" fmla="*/ 1143000 w 2835275"/>
                <a:gd name="connsiteY12" fmla="*/ 1352550 h 1851025"/>
                <a:gd name="connsiteX13" fmla="*/ 831850 w 2835275"/>
                <a:gd name="connsiteY13" fmla="*/ 923925 h 1851025"/>
                <a:gd name="connsiteX14" fmla="*/ 463550 w 2835275"/>
                <a:gd name="connsiteY14" fmla="*/ 581025 h 1851025"/>
                <a:gd name="connsiteX15" fmla="*/ 149225 w 2835275"/>
                <a:gd name="connsiteY15" fmla="*/ 327025 h 1851025"/>
                <a:gd name="connsiteX16" fmla="*/ 0 w 2835275"/>
                <a:gd name="connsiteY16" fmla="*/ 1362075 h 1851025"/>
                <a:gd name="connsiteX17" fmla="*/ 1282700 w 2835275"/>
                <a:gd name="connsiteY17" fmla="*/ 1851025 h 1851025"/>
                <a:gd name="connsiteX18" fmla="*/ 2755900 w 2835275"/>
                <a:gd name="connsiteY18" fmla="*/ 1400175 h 1851025"/>
                <a:gd name="connsiteX19" fmla="*/ 2835275 w 2835275"/>
                <a:gd name="connsiteY19" fmla="*/ 590550 h 1851025"/>
                <a:gd name="connsiteX0" fmla="*/ 2835275 w 2835275"/>
                <a:gd name="connsiteY0" fmla="*/ 590550 h 1851025"/>
                <a:gd name="connsiteX1" fmla="*/ 2755900 w 2835275"/>
                <a:gd name="connsiteY1" fmla="*/ 428625 h 1851025"/>
                <a:gd name="connsiteX2" fmla="*/ 2257425 w 2835275"/>
                <a:gd name="connsiteY2" fmla="*/ 361950 h 1851025"/>
                <a:gd name="connsiteX3" fmla="*/ 2260600 w 2835275"/>
                <a:gd name="connsiteY3" fmla="*/ 0 h 1851025"/>
                <a:gd name="connsiteX4" fmla="*/ 1939925 w 2835275"/>
                <a:gd name="connsiteY4" fmla="*/ 41275 h 1851025"/>
                <a:gd name="connsiteX5" fmla="*/ 2089150 w 2835275"/>
                <a:gd name="connsiteY5" fmla="*/ 352425 h 1851025"/>
                <a:gd name="connsiteX6" fmla="*/ 2038350 w 2835275"/>
                <a:gd name="connsiteY6" fmla="*/ 327025 h 1851025"/>
                <a:gd name="connsiteX7" fmla="*/ 1987550 w 2835275"/>
                <a:gd name="connsiteY7" fmla="*/ 377825 h 1851025"/>
                <a:gd name="connsiteX8" fmla="*/ 1638300 w 2835275"/>
                <a:gd name="connsiteY8" fmla="*/ 269875 h 1851025"/>
                <a:gd name="connsiteX9" fmla="*/ 1368425 w 2835275"/>
                <a:gd name="connsiteY9" fmla="*/ 409575 h 1851025"/>
                <a:gd name="connsiteX10" fmla="*/ 1501775 w 2835275"/>
                <a:gd name="connsiteY10" fmla="*/ 1641475 h 1851025"/>
                <a:gd name="connsiteX11" fmla="*/ 1419225 w 2835275"/>
                <a:gd name="connsiteY11" fmla="*/ 1647825 h 1851025"/>
                <a:gd name="connsiteX12" fmla="*/ 1143000 w 2835275"/>
                <a:gd name="connsiteY12" fmla="*/ 1352550 h 1851025"/>
                <a:gd name="connsiteX13" fmla="*/ 831850 w 2835275"/>
                <a:gd name="connsiteY13" fmla="*/ 923925 h 1851025"/>
                <a:gd name="connsiteX14" fmla="*/ 463550 w 2835275"/>
                <a:gd name="connsiteY14" fmla="*/ 581025 h 1851025"/>
                <a:gd name="connsiteX15" fmla="*/ 149225 w 2835275"/>
                <a:gd name="connsiteY15" fmla="*/ 327025 h 1851025"/>
                <a:gd name="connsiteX16" fmla="*/ 0 w 2835275"/>
                <a:gd name="connsiteY16" fmla="*/ 1362075 h 1851025"/>
                <a:gd name="connsiteX17" fmla="*/ 1282700 w 2835275"/>
                <a:gd name="connsiteY17" fmla="*/ 1851025 h 1851025"/>
                <a:gd name="connsiteX18" fmla="*/ 2755900 w 2835275"/>
                <a:gd name="connsiteY18" fmla="*/ 1400175 h 1851025"/>
                <a:gd name="connsiteX19" fmla="*/ 2835275 w 2835275"/>
                <a:gd name="connsiteY19" fmla="*/ 590550 h 1851025"/>
                <a:gd name="connsiteX0" fmla="*/ 2835275 w 2835275"/>
                <a:gd name="connsiteY0" fmla="*/ 565150 h 1825625"/>
                <a:gd name="connsiteX1" fmla="*/ 2755900 w 2835275"/>
                <a:gd name="connsiteY1" fmla="*/ 403225 h 1825625"/>
                <a:gd name="connsiteX2" fmla="*/ 2257425 w 2835275"/>
                <a:gd name="connsiteY2" fmla="*/ 336550 h 1825625"/>
                <a:gd name="connsiteX3" fmla="*/ 2247900 w 2835275"/>
                <a:gd name="connsiteY3" fmla="*/ 0 h 1825625"/>
                <a:gd name="connsiteX4" fmla="*/ 1939925 w 2835275"/>
                <a:gd name="connsiteY4" fmla="*/ 15875 h 1825625"/>
                <a:gd name="connsiteX5" fmla="*/ 2089150 w 2835275"/>
                <a:gd name="connsiteY5" fmla="*/ 327025 h 1825625"/>
                <a:gd name="connsiteX6" fmla="*/ 2038350 w 2835275"/>
                <a:gd name="connsiteY6" fmla="*/ 301625 h 1825625"/>
                <a:gd name="connsiteX7" fmla="*/ 1987550 w 2835275"/>
                <a:gd name="connsiteY7" fmla="*/ 352425 h 1825625"/>
                <a:gd name="connsiteX8" fmla="*/ 1638300 w 2835275"/>
                <a:gd name="connsiteY8" fmla="*/ 244475 h 1825625"/>
                <a:gd name="connsiteX9" fmla="*/ 1368425 w 2835275"/>
                <a:gd name="connsiteY9" fmla="*/ 384175 h 1825625"/>
                <a:gd name="connsiteX10" fmla="*/ 1501775 w 2835275"/>
                <a:gd name="connsiteY10" fmla="*/ 1616075 h 1825625"/>
                <a:gd name="connsiteX11" fmla="*/ 1419225 w 2835275"/>
                <a:gd name="connsiteY11" fmla="*/ 1622425 h 1825625"/>
                <a:gd name="connsiteX12" fmla="*/ 1143000 w 2835275"/>
                <a:gd name="connsiteY12" fmla="*/ 1327150 h 1825625"/>
                <a:gd name="connsiteX13" fmla="*/ 831850 w 2835275"/>
                <a:gd name="connsiteY13" fmla="*/ 898525 h 1825625"/>
                <a:gd name="connsiteX14" fmla="*/ 463550 w 2835275"/>
                <a:gd name="connsiteY14" fmla="*/ 555625 h 1825625"/>
                <a:gd name="connsiteX15" fmla="*/ 149225 w 2835275"/>
                <a:gd name="connsiteY15" fmla="*/ 301625 h 1825625"/>
                <a:gd name="connsiteX16" fmla="*/ 0 w 2835275"/>
                <a:gd name="connsiteY16" fmla="*/ 1336675 h 1825625"/>
                <a:gd name="connsiteX17" fmla="*/ 1282700 w 2835275"/>
                <a:gd name="connsiteY17" fmla="*/ 1825625 h 1825625"/>
                <a:gd name="connsiteX18" fmla="*/ 2755900 w 2835275"/>
                <a:gd name="connsiteY18" fmla="*/ 1374775 h 1825625"/>
                <a:gd name="connsiteX19" fmla="*/ 2835275 w 2835275"/>
                <a:gd name="connsiteY19" fmla="*/ 565150 h 1825625"/>
                <a:gd name="connsiteX0" fmla="*/ 2835275 w 2835275"/>
                <a:gd name="connsiteY0" fmla="*/ 565150 h 1825625"/>
                <a:gd name="connsiteX1" fmla="*/ 2755900 w 2835275"/>
                <a:gd name="connsiteY1" fmla="*/ 403225 h 1825625"/>
                <a:gd name="connsiteX2" fmla="*/ 2257425 w 2835275"/>
                <a:gd name="connsiteY2" fmla="*/ 336550 h 1825625"/>
                <a:gd name="connsiteX3" fmla="*/ 2247900 w 2835275"/>
                <a:gd name="connsiteY3" fmla="*/ 0 h 1825625"/>
                <a:gd name="connsiteX4" fmla="*/ 1939925 w 2835275"/>
                <a:gd name="connsiteY4" fmla="*/ 15875 h 1825625"/>
                <a:gd name="connsiteX5" fmla="*/ 2089150 w 2835275"/>
                <a:gd name="connsiteY5" fmla="*/ 327025 h 1825625"/>
                <a:gd name="connsiteX6" fmla="*/ 2038350 w 2835275"/>
                <a:gd name="connsiteY6" fmla="*/ 301625 h 1825625"/>
                <a:gd name="connsiteX7" fmla="*/ 1987550 w 2835275"/>
                <a:gd name="connsiteY7" fmla="*/ 352425 h 1825625"/>
                <a:gd name="connsiteX8" fmla="*/ 1638300 w 2835275"/>
                <a:gd name="connsiteY8" fmla="*/ 244475 h 1825625"/>
                <a:gd name="connsiteX9" fmla="*/ 1368425 w 2835275"/>
                <a:gd name="connsiteY9" fmla="*/ 384175 h 1825625"/>
                <a:gd name="connsiteX10" fmla="*/ 1501775 w 2835275"/>
                <a:gd name="connsiteY10" fmla="*/ 1616075 h 1825625"/>
                <a:gd name="connsiteX11" fmla="*/ 1419225 w 2835275"/>
                <a:gd name="connsiteY11" fmla="*/ 1622425 h 1825625"/>
                <a:gd name="connsiteX12" fmla="*/ 1143000 w 2835275"/>
                <a:gd name="connsiteY12" fmla="*/ 1327150 h 1825625"/>
                <a:gd name="connsiteX13" fmla="*/ 831850 w 2835275"/>
                <a:gd name="connsiteY13" fmla="*/ 898525 h 1825625"/>
                <a:gd name="connsiteX14" fmla="*/ 463550 w 2835275"/>
                <a:gd name="connsiteY14" fmla="*/ 555625 h 1825625"/>
                <a:gd name="connsiteX15" fmla="*/ 149225 w 2835275"/>
                <a:gd name="connsiteY15" fmla="*/ 301625 h 1825625"/>
                <a:gd name="connsiteX16" fmla="*/ 0 w 2835275"/>
                <a:gd name="connsiteY16" fmla="*/ 1336675 h 1825625"/>
                <a:gd name="connsiteX17" fmla="*/ 1282700 w 2835275"/>
                <a:gd name="connsiteY17" fmla="*/ 1825625 h 1825625"/>
                <a:gd name="connsiteX18" fmla="*/ 2755900 w 2835275"/>
                <a:gd name="connsiteY18" fmla="*/ 1374775 h 1825625"/>
                <a:gd name="connsiteX19" fmla="*/ 2835275 w 2835275"/>
                <a:gd name="connsiteY19" fmla="*/ 565150 h 1825625"/>
                <a:gd name="connsiteX0" fmla="*/ 2835275 w 2835275"/>
                <a:gd name="connsiteY0" fmla="*/ 565150 h 1825625"/>
                <a:gd name="connsiteX1" fmla="*/ 2755900 w 2835275"/>
                <a:gd name="connsiteY1" fmla="*/ 403225 h 1825625"/>
                <a:gd name="connsiteX2" fmla="*/ 2257425 w 2835275"/>
                <a:gd name="connsiteY2" fmla="*/ 336550 h 1825625"/>
                <a:gd name="connsiteX3" fmla="*/ 2247900 w 2835275"/>
                <a:gd name="connsiteY3" fmla="*/ 0 h 1825625"/>
                <a:gd name="connsiteX4" fmla="*/ 1939925 w 2835275"/>
                <a:gd name="connsiteY4" fmla="*/ 15875 h 1825625"/>
                <a:gd name="connsiteX5" fmla="*/ 2089150 w 2835275"/>
                <a:gd name="connsiteY5" fmla="*/ 327025 h 1825625"/>
                <a:gd name="connsiteX6" fmla="*/ 2038350 w 2835275"/>
                <a:gd name="connsiteY6" fmla="*/ 301625 h 1825625"/>
                <a:gd name="connsiteX7" fmla="*/ 1987550 w 2835275"/>
                <a:gd name="connsiteY7" fmla="*/ 352425 h 1825625"/>
                <a:gd name="connsiteX8" fmla="*/ 1638300 w 2835275"/>
                <a:gd name="connsiteY8" fmla="*/ 244475 h 1825625"/>
                <a:gd name="connsiteX9" fmla="*/ 1368425 w 2835275"/>
                <a:gd name="connsiteY9" fmla="*/ 384175 h 1825625"/>
                <a:gd name="connsiteX10" fmla="*/ 1501775 w 2835275"/>
                <a:gd name="connsiteY10" fmla="*/ 1616075 h 1825625"/>
                <a:gd name="connsiteX11" fmla="*/ 1419225 w 2835275"/>
                <a:gd name="connsiteY11" fmla="*/ 1622425 h 1825625"/>
                <a:gd name="connsiteX12" fmla="*/ 1143000 w 2835275"/>
                <a:gd name="connsiteY12" fmla="*/ 1327150 h 1825625"/>
                <a:gd name="connsiteX13" fmla="*/ 831850 w 2835275"/>
                <a:gd name="connsiteY13" fmla="*/ 898525 h 1825625"/>
                <a:gd name="connsiteX14" fmla="*/ 463550 w 2835275"/>
                <a:gd name="connsiteY14" fmla="*/ 555625 h 1825625"/>
                <a:gd name="connsiteX15" fmla="*/ 149225 w 2835275"/>
                <a:gd name="connsiteY15" fmla="*/ 301625 h 1825625"/>
                <a:gd name="connsiteX16" fmla="*/ 0 w 2835275"/>
                <a:gd name="connsiteY16" fmla="*/ 1336675 h 1825625"/>
                <a:gd name="connsiteX17" fmla="*/ 1282700 w 2835275"/>
                <a:gd name="connsiteY17" fmla="*/ 1825625 h 1825625"/>
                <a:gd name="connsiteX18" fmla="*/ 2755900 w 2835275"/>
                <a:gd name="connsiteY18" fmla="*/ 1374775 h 1825625"/>
                <a:gd name="connsiteX19" fmla="*/ 2835275 w 2835275"/>
                <a:gd name="connsiteY19" fmla="*/ 565150 h 1825625"/>
                <a:gd name="connsiteX0" fmla="*/ 2835275 w 2835275"/>
                <a:gd name="connsiteY0" fmla="*/ 565150 h 1825625"/>
                <a:gd name="connsiteX1" fmla="*/ 2755900 w 2835275"/>
                <a:gd name="connsiteY1" fmla="*/ 403225 h 1825625"/>
                <a:gd name="connsiteX2" fmla="*/ 2257425 w 2835275"/>
                <a:gd name="connsiteY2" fmla="*/ 336550 h 1825625"/>
                <a:gd name="connsiteX3" fmla="*/ 2247900 w 2835275"/>
                <a:gd name="connsiteY3" fmla="*/ 0 h 1825625"/>
                <a:gd name="connsiteX4" fmla="*/ 1939925 w 2835275"/>
                <a:gd name="connsiteY4" fmla="*/ 15875 h 1825625"/>
                <a:gd name="connsiteX5" fmla="*/ 2089150 w 2835275"/>
                <a:gd name="connsiteY5" fmla="*/ 327025 h 1825625"/>
                <a:gd name="connsiteX6" fmla="*/ 2038350 w 2835275"/>
                <a:gd name="connsiteY6" fmla="*/ 301625 h 1825625"/>
                <a:gd name="connsiteX7" fmla="*/ 1987550 w 2835275"/>
                <a:gd name="connsiteY7" fmla="*/ 352425 h 1825625"/>
                <a:gd name="connsiteX8" fmla="*/ 1638300 w 2835275"/>
                <a:gd name="connsiteY8" fmla="*/ 244475 h 1825625"/>
                <a:gd name="connsiteX9" fmla="*/ 1368425 w 2835275"/>
                <a:gd name="connsiteY9" fmla="*/ 384175 h 1825625"/>
                <a:gd name="connsiteX10" fmla="*/ 1501775 w 2835275"/>
                <a:gd name="connsiteY10" fmla="*/ 1616075 h 1825625"/>
                <a:gd name="connsiteX11" fmla="*/ 1419225 w 2835275"/>
                <a:gd name="connsiteY11" fmla="*/ 1622425 h 1825625"/>
                <a:gd name="connsiteX12" fmla="*/ 1143000 w 2835275"/>
                <a:gd name="connsiteY12" fmla="*/ 1327150 h 1825625"/>
                <a:gd name="connsiteX13" fmla="*/ 831850 w 2835275"/>
                <a:gd name="connsiteY13" fmla="*/ 898525 h 1825625"/>
                <a:gd name="connsiteX14" fmla="*/ 463550 w 2835275"/>
                <a:gd name="connsiteY14" fmla="*/ 555625 h 1825625"/>
                <a:gd name="connsiteX15" fmla="*/ 149225 w 2835275"/>
                <a:gd name="connsiteY15" fmla="*/ 301625 h 1825625"/>
                <a:gd name="connsiteX16" fmla="*/ 0 w 2835275"/>
                <a:gd name="connsiteY16" fmla="*/ 1336675 h 1825625"/>
                <a:gd name="connsiteX17" fmla="*/ 1282700 w 2835275"/>
                <a:gd name="connsiteY17" fmla="*/ 1825625 h 1825625"/>
                <a:gd name="connsiteX18" fmla="*/ 2755900 w 2835275"/>
                <a:gd name="connsiteY18" fmla="*/ 1374775 h 1825625"/>
                <a:gd name="connsiteX19" fmla="*/ 2835275 w 2835275"/>
                <a:gd name="connsiteY19" fmla="*/ 565150 h 1825625"/>
                <a:gd name="connsiteX0" fmla="*/ 2835275 w 2835275"/>
                <a:gd name="connsiteY0" fmla="*/ 565150 h 1825625"/>
                <a:gd name="connsiteX1" fmla="*/ 2755900 w 2835275"/>
                <a:gd name="connsiteY1" fmla="*/ 403225 h 1825625"/>
                <a:gd name="connsiteX2" fmla="*/ 2257425 w 2835275"/>
                <a:gd name="connsiteY2" fmla="*/ 336550 h 1825625"/>
                <a:gd name="connsiteX3" fmla="*/ 2247900 w 2835275"/>
                <a:gd name="connsiteY3" fmla="*/ 0 h 1825625"/>
                <a:gd name="connsiteX4" fmla="*/ 1939925 w 2835275"/>
                <a:gd name="connsiteY4" fmla="*/ 15875 h 1825625"/>
                <a:gd name="connsiteX5" fmla="*/ 2089150 w 2835275"/>
                <a:gd name="connsiteY5" fmla="*/ 327025 h 1825625"/>
                <a:gd name="connsiteX6" fmla="*/ 2038350 w 2835275"/>
                <a:gd name="connsiteY6" fmla="*/ 301625 h 1825625"/>
                <a:gd name="connsiteX7" fmla="*/ 1987550 w 2835275"/>
                <a:gd name="connsiteY7" fmla="*/ 352425 h 1825625"/>
                <a:gd name="connsiteX8" fmla="*/ 1638300 w 2835275"/>
                <a:gd name="connsiteY8" fmla="*/ 244475 h 1825625"/>
                <a:gd name="connsiteX9" fmla="*/ 1368425 w 2835275"/>
                <a:gd name="connsiteY9" fmla="*/ 384175 h 1825625"/>
                <a:gd name="connsiteX10" fmla="*/ 1501775 w 2835275"/>
                <a:gd name="connsiteY10" fmla="*/ 1616075 h 1825625"/>
                <a:gd name="connsiteX11" fmla="*/ 1419225 w 2835275"/>
                <a:gd name="connsiteY11" fmla="*/ 1622425 h 1825625"/>
                <a:gd name="connsiteX12" fmla="*/ 1143000 w 2835275"/>
                <a:gd name="connsiteY12" fmla="*/ 1327150 h 1825625"/>
                <a:gd name="connsiteX13" fmla="*/ 831850 w 2835275"/>
                <a:gd name="connsiteY13" fmla="*/ 898525 h 1825625"/>
                <a:gd name="connsiteX14" fmla="*/ 463550 w 2835275"/>
                <a:gd name="connsiteY14" fmla="*/ 555625 h 1825625"/>
                <a:gd name="connsiteX15" fmla="*/ 149225 w 2835275"/>
                <a:gd name="connsiteY15" fmla="*/ 301625 h 1825625"/>
                <a:gd name="connsiteX16" fmla="*/ 0 w 2835275"/>
                <a:gd name="connsiteY16" fmla="*/ 1336675 h 1825625"/>
                <a:gd name="connsiteX17" fmla="*/ 1282700 w 2835275"/>
                <a:gd name="connsiteY17" fmla="*/ 1825625 h 1825625"/>
                <a:gd name="connsiteX18" fmla="*/ 2755900 w 2835275"/>
                <a:gd name="connsiteY18" fmla="*/ 1374775 h 1825625"/>
                <a:gd name="connsiteX19" fmla="*/ 2835275 w 2835275"/>
                <a:gd name="connsiteY19" fmla="*/ 565150 h 1825625"/>
                <a:gd name="connsiteX0" fmla="*/ 2835275 w 2835275"/>
                <a:gd name="connsiteY0" fmla="*/ 565150 h 1825625"/>
                <a:gd name="connsiteX1" fmla="*/ 2755900 w 2835275"/>
                <a:gd name="connsiteY1" fmla="*/ 403225 h 1825625"/>
                <a:gd name="connsiteX2" fmla="*/ 2257425 w 2835275"/>
                <a:gd name="connsiteY2" fmla="*/ 336550 h 1825625"/>
                <a:gd name="connsiteX3" fmla="*/ 2247900 w 2835275"/>
                <a:gd name="connsiteY3" fmla="*/ 0 h 1825625"/>
                <a:gd name="connsiteX4" fmla="*/ 1939925 w 2835275"/>
                <a:gd name="connsiteY4" fmla="*/ 15875 h 1825625"/>
                <a:gd name="connsiteX5" fmla="*/ 2089150 w 2835275"/>
                <a:gd name="connsiteY5" fmla="*/ 327025 h 1825625"/>
                <a:gd name="connsiteX6" fmla="*/ 2038350 w 2835275"/>
                <a:gd name="connsiteY6" fmla="*/ 301625 h 1825625"/>
                <a:gd name="connsiteX7" fmla="*/ 1987550 w 2835275"/>
                <a:gd name="connsiteY7" fmla="*/ 352425 h 1825625"/>
                <a:gd name="connsiteX8" fmla="*/ 1638300 w 2835275"/>
                <a:gd name="connsiteY8" fmla="*/ 244475 h 1825625"/>
                <a:gd name="connsiteX9" fmla="*/ 1368425 w 2835275"/>
                <a:gd name="connsiteY9" fmla="*/ 384175 h 1825625"/>
                <a:gd name="connsiteX10" fmla="*/ 1501775 w 2835275"/>
                <a:gd name="connsiteY10" fmla="*/ 1616075 h 1825625"/>
                <a:gd name="connsiteX11" fmla="*/ 1419225 w 2835275"/>
                <a:gd name="connsiteY11" fmla="*/ 1622425 h 1825625"/>
                <a:gd name="connsiteX12" fmla="*/ 1143000 w 2835275"/>
                <a:gd name="connsiteY12" fmla="*/ 1327150 h 1825625"/>
                <a:gd name="connsiteX13" fmla="*/ 831850 w 2835275"/>
                <a:gd name="connsiteY13" fmla="*/ 898525 h 1825625"/>
                <a:gd name="connsiteX14" fmla="*/ 463550 w 2835275"/>
                <a:gd name="connsiteY14" fmla="*/ 555625 h 1825625"/>
                <a:gd name="connsiteX15" fmla="*/ 149225 w 2835275"/>
                <a:gd name="connsiteY15" fmla="*/ 301625 h 1825625"/>
                <a:gd name="connsiteX16" fmla="*/ 0 w 2835275"/>
                <a:gd name="connsiteY16" fmla="*/ 1336675 h 1825625"/>
                <a:gd name="connsiteX17" fmla="*/ 1282700 w 2835275"/>
                <a:gd name="connsiteY17" fmla="*/ 1825625 h 1825625"/>
                <a:gd name="connsiteX18" fmla="*/ 2755900 w 2835275"/>
                <a:gd name="connsiteY18" fmla="*/ 1374775 h 1825625"/>
                <a:gd name="connsiteX19" fmla="*/ 2835275 w 2835275"/>
                <a:gd name="connsiteY19" fmla="*/ 565150 h 1825625"/>
                <a:gd name="connsiteX0" fmla="*/ 2835275 w 2852324"/>
                <a:gd name="connsiteY0" fmla="*/ 565150 h 1825625"/>
                <a:gd name="connsiteX1" fmla="*/ 2755900 w 2852324"/>
                <a:gd name="connsiteY1" fmla="*/ 403225 h 1825625"/>
                <a:gd name="connsiteX2" fmla="*/ 2257425 w 2852324"/>
                <a:gd name="connsiteY2" fmla="*/ 336550 h 1825625"/>
                <a:gd name="connsiteX3" fmla="*/ 2247900 w 2852324"/>
                <a:gd name="connsiteY3" fmla="*/ 0 h 1825625"/>
                <a:gd name="connsiteX4" fmla="*/ 1939925 w 2852324"/>
                <a:gd name="connsiteY4" fmla="*/ 15875 h 1825625"/>
                <a:gd name="connsiteX5" fmla="*/ 2089150 w 2852324"/>
                <a:gd name="connsiteY5" fmla="*/ 327025 h 1825625"/>
                <a:gd name="connsiteX6" fmla="*/ 2038350 w 2852324"/>
                <a:gd name="connsiteY6" fmla="*/ 301625 h 1825625"/>
                <a:gd name="connsiteX7" fmla="*/ 1987550 w 2852324"/>
                <a:gd name="connsiteY7" fmla="*/ 352425 h 1825625"/>
                <a:gd name="connsiteX8" fmla="*/ 1638300 w 2852324"/>
                <a:gd name="connsiteY8" fmla="*/ 244475 h 1825625"/>
                <a:gd name="connsiteX9" fmla="*/ 1368425 w 2852324"/>
                <a:gd name="connsiteY9" fmla="*/ 384175 h 1825625"/>
                <a:gd name="connsiteX10" fmla="*/ 1501775 w 2852324"/>
                <a:gd name="connsiteY10" fmla="*/ 1616075 h 1825625"/>
                <a:gd name="connsiteX11" fmla="*/ 1419225 w 2852324"/>
                <a:gd name="connsiteY11" fmla="*/ 1622425 h 1825625"/>
                <a:gd name="connsiteX12" fmla="*/ 1143000 w 2852324"/>
                <a:gd name="connsiteY12" fmla="*/ 1327150 h 1825625"/>
                <a:gd name="connsiteX13" fmla="*/ 831850 w 2852324"/>
                <a:gd name="connsiteY13" fmla="*/ 898525 h 1825625"/>
                <a:gd name="connsiteX14" fmla="*/ 463550 w 2852324"/>
                <a:gd name="connsiteY14" fmla="*/ 555625 h 1825625"/>
                <a:gd name="connsiteX15" fmla="*/ 149225 w 2852324"/>
                <a:gd name="connsiteY15" fmla="*/ 301625 h 1825625"/>
                <a:gd name="connsiteX16" fmla="*/ 0 w 2852324"/>
                <a:gd name="connsiteY16" fmla="*/ 1336675 h 1825625"/>
                <a:gd name="connsiteX17" fmla="*/ 1282700 w 2852324"/>
                <a:gd name="connsiteY17" fmla="*/ 1825625 h 1825625"/>
                <a:gd name="connsiteX18" fmla="*/ 2755900 w 2852324"/>
                <a:gd name="connsiteY18" fmla="*/ 1374775 h 1825625"/>
                <a:gd name="connsiteX19" fmla="*/ 2835275 w 2852324"/>
                <a:gd name="connsiteY19" fmla="*/ 565150 h 1825625"/>
                <a:gd name="connsiteX0" fmla="*/ 2835275 w 2848356"/>
                <a:gd name="connsiteY0" fmla="*/ 565150 h 1825625"/>
                <a:gd name="connsiteX1" fmla="*/ 2755900 w 2848356"/>
                <a:gd name="connsiteY1" fmla="*/ 403225 h 1825625"/>
                <a:gd name="connsiteX2" fmla="*/ 2257425 w 2848356"/>
                <a:gd name="connsiteY2" fmla="*/ 336550 h 1825625"/>
                <a:gd name="connsiteX3" fmla="*/ 2247900 w 2848356"/>
                <a:gd name="connsiteY3" fmla="*/ 0 h 1825625"/>
                <a:gd name="connsiteX4" fmla="*/ 1939925 w 2848356"/>
                <a:gd name="connsiteY4" fmla="*/ 15875 h 1825625"/>
                <a:gd name="connsiteX5" fmla="*/ 2089150 w 2848356"/>
                <a:gd name="connsiteY5" fmla="*/ 327025 h 1825625"/>
                <a:gd name="connsiteX6" fmla="*/ 2038350 w 2848356"/>
                <a:gd name="connsiteY6" fmla="*/ 301625 h 1825625"/>
                <a:gd name="connsiteX7" fmla="*/ 1987550 w 2848356"/>
                <a:gd name="connsiteY7" fmla="*/ 352425 h 1825625"/>
                <a:gd name="connsiteX8" fmla="*/ 1638300 w 2848356"/>
                <a:gd name="connsiteY8" fmla="*/ 244475 h 1825625"/>
                <a:gd name="connsiteX9" fmla="*/ 1368425 w 2848356"/>
                <a:gd name="connsiteY9" fmla="*/ 384175 h 1825625"/>
                <a:gd name="connsiteX10" fmla="*/ 1501775 w 2848356"/>
                <a:gd name="connsiteY10" fmla="*/ 1616075 h 1825625"/>
                <a:gd name="connsiteX11" fmla="*/ 1419225 w 2848356"/>
                <a:gd name="connsiteY11" fmla="*/ 1622425 h 1825625"/>
                <a:gd name="connsiteX12" fmla="*/ 1143000 w 2848356"/>
                <a:gd name="connsiteY12" fmla="*/ 1327150 h 1825625"/>
                <a:gd name="connsiteX13" fmla="*/ 831850 w 2848356"/>
                <a:gd name="connsiteY13" fmla="*/ 898525 h 1825625"/>
                <a:gd name="connsiteX14" fmla="*/ 463550 w 2848356"/>
                <a:gd name="connsiteY14" fmla="*/ 555625 h 1825625"/>
                <a:gd name="connsiteX15" fmla="*/ 149225 w 2848356"/>
                <a:gd name="connsiteY15" fmla="*/ 301625 h 1825625"/>
                <a:gd name="connsiteX16" fmla="*/ 0 w 2848356"/>
                <a:gd name="connsiteY16" fmla="*/ 1336675 h 1825625"/>
                <a:gd name="connsiteX17" fmla="*/ 1282700 w 2848356"/>
                <a:gd name="connsiteY17" fmla="*/ 1825625 h 1825625"/>
                <a:gd name="connsiteX18" fmla="*/ 2708275 w 2848356"/>
                <a:gd name="connsiteY18" fmla="*/ 1390650 h 1825625"/>
                <a:gd name="connsiteX19" fmla="*/ 2835275 w 2848356"/>
                <a:gd name="connsiteY19" fmla="*/ 565150 h 1825625"/>
                <a:gd name="connsiteX0" fmla="*/ 2835275 w 2853537"/>
                <a:gd name="connsiteY0" fmla="*/ 565150 h 1825625"/>
                <a:gd name="connsiteX1" fmla="*/ 2755900 w 2853537"/>
                <a:gd name="connsiteY1" fmla="*/ 403225 h 1825625"/>
                <a:gd name="connsiteX2" fmla="*/ 2257425 w 2853537"/>
                <a:gd name="connsiteY2" fmla="*/ 336550 h 1825625"/>
                <a:gd name="connsiteX3" fmla="*/ 2247900 w 2853537"/>
                <a:gd name="connsiteY3" fmla="*/ 0 h 1825625"/>
                <a:gd name="connsiteX4" fmla="*/ 1939925 w 2853537"/>
                <a:gd name="connsiteY4" fmla="*/ 15875 h 1825625"/>
                <a:gd name="connsiteX5" fmla="*/ 2089150 w 2853537"/>
                <a:gd name="connsiteY5" fmla="*/ 327025 h 1825625"/>
                <a:gd name="connsiteX6" fmla="*/ 2038350 w 2853537"/>
                <a:gd name="connsiteY6" fmla="*/ 301625 h 1825625"/>
                <a:gd name="connsiteX7" fmla="*/ 1987550 w 2853537"/>
                <a:gd name="connsiteY7" fmla="*/ 352425 h 1825625"/>
                <a:gd name="connsiteX8" fmla="*/ 1638300 w 2853537"/>
                <a:gd name="connsiteY8" fmla="*/ 244475 h 1825625"/>
                <a:gd name="connsiteX9" fmla="*/ 1368425 w 2853537"/>
                <a:gd name="connsiteY9" fmla="*/ 384175 h 1825625"/>
                <a:gd name="connsiteX10" fmla="*/ 1501775 w 2853537"/>
                <a:gd name="connsiteY10" fmla="*/ 1616075 h 1825625"/>
                <a:gd name="connsiteX11" fmla="*/ 1419225 w 2853537"/>
                <a:gd name="connsiteY11" fmla="*/ 1622425 h 1825625"/>
                <a:gd name="connsiteX12" fmla="*/ 1143000 w 2853537"/>
                <a:gd name="connsiteY12" fmla="*/ 1327150 h 1825625"/>
                <a:gd name="connsiteX13" fmla="*/ 831850 w 2853537"/>
                <a:gd name="connsiteY13" fmla="*/ 898525 h 1825625"/>
                <a:gd name="connsiteX14" fmla="*/ 463550 w 2853537"/>
                <a:gd name="connsiteY14" fmla="*/ 555625 h 1825625"/>
                <a:gd name="connsiteX15" fmla="*/ 149225 w 2853537"/>
                <a:gd name="connsiteY15" fmla="*/ 301625 h 1825625"/>
                <a:gd name="connsiteX16" fmla="*/ 0 w 2853537"/>
                <a:gd name="connsiteY16" fmla="*/ 1336675 h 1825625"/>
                <a:gd name="connsiteX17" fmla="*/ 1282700 w 2853537"/>
                <a:gd name="connsiteY17" fmla="*/ 1825625 h 1825625"/>
                <a:gd name="connsiteX18" fmla="*/ 2708275 w 2853537"/>
                <a:gd name="connsiteY18" fmla="*/ 1390650 h 1825625"/>
                <a:gd name="connsiteX19" fmla="*/ 2835275 w 285353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38417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43000 w 2861997"/>
                <a:gd name="connsiteY12" fmla="*/ 1327150 h 1825625"/>
                <a:gd name="connsiteX13" fmla="*/ 831850 w 2861997"/>
                <a:gd name="connsiteY13" fmla="*/ 898525 h 1825625"/>
                <a:gd name="connsiteX14" fmla="*/ 4635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38417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43000 w 2861997"/>
                <a:gd name="connsiteY12" fmla="*/ 1327150 h 1825625"/>
                <a:gd name="connsiteX13" fmla="*/ 831850 w 2861997"/>
                <a:gd name="connsiteY13" fmla="*/ 898525 h 1825625"/>
                <a:gd name="connsiteX14" fmla="*/ 4635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38417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52525 w 2861997"/>
                <a:gd name="connsiteY12" fmla="*/ 1339850 h 1825625"/>
                <a:gd name="connsiteX13" fmla="*/ 831850 w 2861997"/>
                <a:gd name="connsiteY13" fmla="*/ 898525 h 1825625"/>
                <a:gd name="connsiteX14" fmla="*/ 4635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38417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52525 w 2861997"/>
                <a:gd name="connsiteY12" fmla="*/ 1339850 h 1825625"/>
                <a:gd name="connsiteX13" fmla="*/ 831850 w 2861997"/>
                <a:gd name="connsiteY13" fmla="*/ 898525 h 1825625"/>
                <a:gd name="connsiteX14" fmla="*/ 4635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38417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52525 w 2861997"/>
                <a:gd name="connsiteY12" fmla="*/ 1339850 h 1825625"/>
                <a:gd name="connsiteX13" fmla="*/ 831850 w 2861997"/>
                <a:gd name="connsiteY13" fmla="*/ 898525 h 1825625"/>
                <a:gd name="connsiteX14" fmla="*/ 4635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38417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52525 w 2861997"/>
                <a:gd name="connsiteY12" fmla="*/ 1339850 h 1825625"/>
                <a:gd name="connsiteX13" fmla="*/ 831850 w 2861997"/>
                <a:gd name="connsiteY13" fmla="*/ 898525 h 1825625"/>
                <a:gd name="connsiteX14" fmla="*/ 4635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38417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52525 w 2861997"/>
                <a:gd name="connsiteY12" fmla="*/ 1339850 h 1825625"/>
                <a:gd name="connsiteX13" fmla="*/ 831850 w 2861997"/>
                <a:gd name="connsiteY13" fmla="*/ 898525 h 1825625"/>
                <a:gd name="connsiteX14" fmla="*/ 4635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38417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52525 w 2861997"/>
                <a:gd name="connsiteY12" fmla="*/ 1339850 h 1825625"/>
                <a:gd name="connsiteX13" fmla="*/ 831850 w 2861997"/>
                <a:gd name="connsiteY13" fmla="*/ 898525 h 1825625"/>
                <a:gd name="connsiteX14" fmla="*/ 4508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38417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52525 w 2861997"/>
                <a:gd name="connsiteY12" fmla="*/ 1339850 h 1825625"/>
                <a:gd name="connsiteX13" fmla="*/ 831850 w 2861997"/>
                <a:gd name="connsiteY13" fmla="*/ 898525 h 1825625"/>
                <a:gd name="connsiteX14" fmla="*/ 4508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38417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52525 w 2861997"/>
                <a:gd name="connsiteY12" fmla="*/ 1339850 h 1825625"/>
                <a:gd name="connsiteX13" fmla="*/ 831850 w 2861997"/>
                <a:gd name="connsiteY13" fmla="*/ 898525 h 1825625"/>
                <a:gd name="connsiteX14" fmla="*/ 4508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38417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52525 w 2861997"/>
                <a:gd name="connsiteY12" fmla="*/ 1339850 h 1825625"/>
                <a:gd name="connsiteX13" fmla="*/ 831850 w 2861997"/>
                <a:gd name="connsiteY13" fmla="*/ 898525 h 1825625"/>
                <a:gd name="connsiteX14" fmla="*/ 4508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41592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52525 w 2861997"/>
                <a:gd name="connsiteY12" fmla="*/ 1339850 h 1825625"/>
                <a:gd name="connsiteX13" fmla="*/ 831850 w 2861997"/>
                <a:gd name="connsiteY13" fmla="*/ 898525 h 1825625"/>
                <a:gd name="connsiteX14" fmla="*/ 4508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  <a:gd name="connsiteX0" fmla="*/ 2844800 w 2861997"/>
                <a:gd name="connsiteY0" fmla="*/ 565150 h 1825625"/>
                <a:gd name="connsiteX1" fmla="*/ 2755900 w 2861997"/>
                <a:gd name="connsiteY1" fmla="*/ 403225 h 1825625"/>
                <a:gd name="connsiteX2" fmla="*/ 2257425 w 2861997"/>
                <a:gd name="connsiteY2" fmla="*/ 336550 h 1825625"/>
                <a:gd name="connsiteX3" fmla="*/ 2247900 w 2861997"/>
                <a:gd name="connsiteY3" fmla="*/ 0 h 1825625"/>
                <a:gd name="connsiteX4" fmla="*/ 1939925 w 2861997"/>
                <a:gd name="connsiteY4" fmla="*/ 15875 h 1825625"/>
                <a:gd name="connsiteX5" fmla="*/ 2089150 w 2861997"/>
                <a:gd name="connsiteY5" fmla="*/ 327025 h 1825625"/>
                <a:gd name="connsiteX6" fmla="*/ 2038350 w 2861997"/>
                <a:gd name="connsiteY6" fmla="*/ 301625 h 1825625"/>
                <a:gd name="connsiteX7" fmla="*/ 1987550 w 2861997"/>
                <a:gd name="connsiteY7" fmla="*/ 352425 h 1825625"/>
                <a:gd name="connsiteX8" fmla="*/ 1638300 w 2861997"/>
                <a:gd name="connsiteY8" fmla="*/ 244475 h 1825625"/>
                <a:gd name="connsiteX9" fmla="*/ 1368425 w 2861997"/>
                <a:gd name="connsiteY9" fmla="*/ 415925 h 1825625"/>
                <a:gd name="connsiteX10" fmla="*/ 1501775 w 2861997"/>
                <a:gd name="connsiteY10" fmla="*/ 1616075 h 1825625"/>
                <a:gd name="connsiteX11" fmla="*/ 1419225 w 2861997"/>
                <a:gd name="connsiteY11" fmla="*/ 1622425 h 1825625"/>
                <a:gd name="connsiteX12" fmla="*/ 1152525 w 2861997"/>
                <a:gd name="connsiteY12" fmla="*/ 1339850 h 1825625"/>
                <a:gd name="connsiteX13" fmla="*/ 831850 w 2861997"/>
                <a:gd name="connsiteY13" fmla="*/ 898525 h 1825625"/>
                <a:gd name="connsiteX14" fmla="*/ 450850 w 2861997"/>
                <a:gd name="connsiteY14" fmla="*/ 555625 h 1825625"/>
                <a:gd name="connsiteX15" fmla="*/ 149225 w 2861997"/>
                <a:gd name="connsiteY15" fmla="*/ 301625 h 1825625"/>
                <a:gd name="connsiteX16" fmla="*/ 0 w 2861997"/>
                <a:gd name="connsiteY16" fmla="*/ 1336675 h 1825625"/>
                <a:gd name="connsiteX17" fmla="*/ 1282700 w 2861997"/>
                <a:gd name="connsiteY17" fmla="*/ 1825625 h 1825625"/>
                <a:gd name="connsiteX18" fmla="*/ 2708275 w 2861997"/>
                <a:gd name="connsiteY18" fmla="*/ 1390650 h 1825625"/>
                <a:gd name="connsiteX19" fmla="*/ 2844800 w 2861997"/>
                <a:gd name="connsiteY19" fmla="*/ 565150 h 182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61997" h="1825625">
                  <a:moveTo>
                    <a:pt x="2844800" y="565150"/>
                  </a:moveTo>
                  <a:cubicBezTo>
                    <a:pt x="2818342" y="511175"/>
                    <a:pt x="2798233" y="454025"/>
                    <a:pt x="2755900" y="403225"/>
                  </a:cubicBezTo>
                  <a:cubicBezTo>
                    <a:pt x="2646892" y="298450"/>
                    <a:pt x="2410883" y="311150"/>
                    <a:pt x="2257425" y="336550"/>
                  </a:cubicBezTo>
                  <a:cubicBezTo>
                    <a:pt x="2296583" y="215900"/>
                    <a:pt x="2272242" y="120650"/>
                    <a:pt x="2247900" y="0"/>
                  </a:cubicBezTo>
                  <a:lnTo>
                    <a:pt x="1939925" y="15875"/>
                  </a:lnTo>
                  <a:cubicBezTo>
                    <a:pt x="2021417" y="122767"/>
                    <a:pt x="2106083" y="255058"/>
                    <a:pt x="2089150" y="327025"/>
                  </a:cubicBezTo>
                  <a:lnTo>
                    <a:pt x="2038350" y="301625"/>
                  </a:lnTo>
                  <a:lnTo>
                    <a:pt x="1987550" y="352425"/>
                  </a:lnTo>
                  <a:cubicBezTo>
                    <a:pt x="1931458" y="256117"/>
                    <a:pt x="1757892" y="245533"/>
                    <a:pt x="1638300" y="244475"/>
                  </a:cubicBezTo>
                  <a:cubicBezTo>
                    <a:pt x="1550458" y="243417"/>
                    <a:pt x="1392767" y="296333"/>
                    <a:pt x="1368425" y="415925"/>
                  </a:cubicBezTo>
                  <a:cubicBezTo>
                    <a:pt x="1320800" y="737658"/>
                    <a:pt x="1371600" y="1202267"/>
                    <a:pt x="1501775" y="1616075"/>
                  </a:cubicBezTo>
                  <a:lnTo>
                    <a:pt x="1419225" y="1622425"/>
                  </a:lnTo>
                  <a:cubicBezTo>
                    <a:pt x="1330325" y="1528233"/>
                    <a:pt x="1231900" y="1326092"/>
                    <a:pt x="1152525" y="1339850"/>
                  </a:cubicBezTo>
                  <a:cubicBezTo>
                    <a:pt x="1144058" y="1164167"/>
                    <a:pt x="957792" y="890058"/>
                    <a:pt x="831850" y="898525"/>
                  </a:cubicBezTo>
                  <a:cubicBezTo>
                    <a:pt x="836083" y="701675"/>
                    <a:pt x="564092" y="536575"/>
                    <a:pt x="450850" y="555625"/>
                  </a:cubicBezTo>
                  <a:cubicBezTo>
                    <a:pt x="394758" y="429683"/>
                    <a:pt x="271992" y="351367"/>
                    <a:pt x="149225" y="301625"/>
                  </a:cubicBezTo>
                  <a:lnTo>
                    <a:pt x="0" y="1336675"/>
                  </a:lnTo>
                  <a:lnTo>
                    <a:pt x="1282700" y="1825625"/>
                  </a:lnTo>
                  <a:lnTo>
                    <a:pt x="2708275" y="1390650"/>
                  </a:lnTo>
                  <a:cubicBezTo>
                    <a:pt x="2798233" y="1095375"/>
                    <a:pt x="2904067" y="704850"/>
                    <a:pt x="2844800" y="56515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 rot="395032">
              <a:off x="3732618" y="2919374"/>
              <a:ext cx="1417608" cy="1863741"/>
              <a:chOff x="1953782" y="3279775"/>
              <a:chExt cx="1417608" cy="1863741"/>
            </a:xfrm>
            <a:grpFill/>
          </p:grpSpPr>
          <p:sp>
            <p:nvSpPr>
              <p:cNvPr id="90" name="Freeform 89"/>
              <p:cNvSpPr/>
              <p:nvPr/>
            </p:nvSpPr>
            <p:spPr>
              <a:xfrm>
                <a:off x="1953782" y="3579617"/>
                <a:ext cx="1417608" cy="1563899"/>
              </a:xfrm>
              <a:custGeom>
                <a:avLst/>
                <a:gdLst>
                  <a:gd name="connsiteX0" fmla="*/ 1033894 w 1417608"/>
                  <a:gd name="connsiteY0" fmla="*/ 224033 h 1563899"/>
                  <a:gd name="connsiteX1" fmla="*/ 1151369 w 1417608"/>
                  <a:gd name="connsiteY1" fmla="*/ 712983 h 1563899"/>
                  <a:gd name="connsiteX2" fmla="*/ 1164069 w 1417608"/>
                  <a:gd name="connsiteY2" fmla="*/ 341508 h 1563899"/>
                  <a:gd name="connsiteX3" fmla="*/ 1033894 w 1417608"/>
                  <a:gd name="connsiteY3" fmla="*/ 224033 h 1563899"/>
                  <a:gd name="connsiteX4" fmla="*/ 1122026 w 1417608"/>
                  <a:gd name="connsiteY4" fmla="*/ 2 h 1563899"/>
                  <a:gd name="connsiteX5" fmla="*/ 1335519 w 1417608"/>
                  <a:gd name="connsiteY5" fmla="*/ 62108 h 1563899"/>
                  <a:gd name="connsiteX6" fmla="*/ 1205344 w 1417608"/>
                  <a:gd name="connsiteY6" fmla="*/ 1303533 h 1563899"/>
                  <a:gd name="connsiteX7" fmla="*/ 929119 w 1417608"/>
                  <a:gd name="connsiteY7" fmla="*/ 1452758 h 1563899"/>
                  <a:gd name="connsiteX8" fmla="*/ 748144 w 1417608"/>
                  <a:gd name="connsiteY8" fmla="*/ 1563883 h 1563899"/>
                  <a:gd name="connsiteX9" fmla="*/ 513194 w 1417608"/>
                  <a:gd name="connsiteY9" fmla="*/ 1459108 h 1563899"/>
                  <a:gd name="connsiteX10" fmla="*/ 338569 w 1417608"/>
                  <a:gd name="connsiteY10" fmla="*/ 1465458 h 1563899"/>
                  <a:gd name="connsiteX11" fmla="*/ 24244 w 1417608"/>
                  <a:gd name="connsiteY11" fmla="*/ 135133 h 1563899"/>
                  <a:gd name="connsiteX12" fmla="*/ 443344 w 1417608"/>
                  <a:gd name="connsiteY12" fmla="*/ 65283 h 1563899"/>
                  <a:gd name="connsiteX13" fmla="*/ 211569 w 1417608"/>
                  <a:gd name="connsiteY13" fmla="*/ 157358 h 1563899"/>
                  <a:gd name="connsiteX14" fmla="*/ 386194 w 1417608"/>
                  <a:gd name="connsiteY14" fmla="*/ 224033 h 1563899"/>
                  <a:gd name="connsiteX15" fmla="*/ 462394 w 1417608"/>
                  <a:gd name="connsiteY15" fmla="*/ 1243208 h 1563899"/>
                  <a:gd name="connsiteX16" fmla="*/ 427469 w 1417608"/>
                  <a:gd name="connsiteY16" fmla="*/ 233558 h 1563899"/>
                  <a:gd name="connsiteX17" fmla="*/ 519544 w 1417608"/>
                  <a:gd name="connsiteY17" fmla="*/ 262133 h 1563899"/>
                  <a:gd name="connsiteX18" fmla="*/ 538594 w 1417608"/>
                  <a:gd name="connsiteY18" fmla="*/ 331983 h 1563899"/>
                  <a:gd name="connsiteX19" fmla="*/ 700519 w 1417608"/>
                  <a:gd name="connsiteY19" fmla="*/ 268483 h 1563899"/>
                  <a:gd name="connsiteX20" fmla="*/ 878319 w 1417608"/>
                  <a:gd name="connsiteY20" fmla="*/ 309758 h 1563899"/>
                  <a:gd name="connsiteX21" fmla="*/ 878319 w 1417608"/>
                  <a:gd name="connsiteY21" fmla="*/ 252608 h 1563899"/>
                  <a:gd name="connsiteX22" fmla="*/ 1173594 w 1417608"/>
                  <a:gd name="connsiteY22" fmla="*/ 185933 h 1563899"/>
                  <a:gd name="connsiteX23" fmla="*/ 1021194 w 1417608"/>
                  <a:gd name="connsiteY23" fmla="*/ 109733 h 1563899"/>
                  <a:gd name="connsiteX24" fmla="*/ 1099775 w 1417608"/>
                  <a:gd name="connsiteY24" fmla="*/ 195 h 1563899"/>
                  <a:gd name="connsiteX25" fmla="*/ 1122026 w 1417608"/>
                  <a:gd name="connsiteY25" fmla="*/ 2 h 156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417608" h="1563899">
                    <a:moveTo>
                      <a:pt x="1033894" y="224033"/>
                    </a:moveTo>
                    <a:cubicBezTo>
                      <a:pt x="1153486" y="374316"/>
                      <a:pt x="1142902" y="550000"/>
                      <a:pt x="1151369" y="712983"/>
                    </a:cubicBezTo>
                    <a:cubicBezTo>
                      <a:pt x="1172006" y="731504"/>
                      <a:pt x="1183648" y="423000"/>
                      <a:pt x="1164069" y="341508"/>
                    </a:cubicBezTo>
                    <a:cubicBezTo>
                      <a:pt x="1144490" y="260016"/>
                      <a:pt x="1084694" y="231971"/>
                      <a:pt x="1033894" y="224033"/>
                    </a:cubicBezTo>
                    <a:close/>
                    <a:moveTo>
                      <a:pt x="1122026" y="2"/>
                    </a:moveTo>
                    <a:cubicBezTo>
                      <a:pt x="1181391" y="93"/>
                      <a:pt x="1287828" y="6083"/>
                      <a:pt x="1335519" y="62108"/>
                    </a:cubicBezTo>
                    <a:cubicBezTo>
                      <a:pt x="1553536" y="305525"/>
                      <a:pt x="1276252" y="1110916"/>
                      <a:pt x="1205344" y="1303533"/>
                    </a:cubicBezTo>
                    <a:cubicBezTo>
                      <a:pt x="1150311" y="1428416"/>
                      <a:pt x="1012727" y="1518375"/>
                      <a:pt x="929119" y="1452758"/>
                    </a:cubicBezTo>
                    <a:cubicBezTo>
                      <a:pt x="910069" y="1515200"/>
                      <a:pt x="837044" y="1564941"/>
                      <a:pt x="748144" y="1563883"/>
                    </a:cubicBezTo>
                    <a:cubicBezTo>
                      <a:pt x="666652" y="1563883"/>
                      <a:pt x="575636" y="1563883"/>
                      <a:pt x="513194" y="1459108"/>
                    </a:cubicBezTo>
                    <a:cubicBezTo>
                      <a:pt x="464511" y="1486625"/>
                      <a:pt x="415827" y="1507791"/>
                      <a:pt x="338569" y="1465458"/>
                    </a:cubicBezTo>
                    <a:cubicBezTo>
                      <a:pt x="249669" y="1415716"/>
                      <a:pt x="-93231" y="349975"/>
                      <a:pt x="24244" y="135133"/>
                    </a:cubicBezTo>
                    <a:cubicBezTo>
                      <a:pt x="125844" y="-24675"/>
                      <a:pt x="379844" y="9191"/>
                      <a:pt x="443344" y="65283"/>
                    </a:cubicBezTo>
                    <a:cubicBezTo>
                      <a:pt x="362911" y="64225"/>
                      <a:pt x="295177" y="79041"/>
                      <a:pt x="211569" y="157358"/>
                    </a:cubicBezTo>
                    <a:lnTo>
                      <a:pt x="386194" y="224033"/>
                    </a:lnTo>
                    <a:cubicBezTo>
                      <a:pt x="75044" y="363733"/>
                      <a:pt x="357619" y="957458"/>
                      <a:pt x="462394" y="1243208"/>
                    </a:cubicBezTo>
                    <a:cubicBezTo>
                      <a:pt x="409477" y="986033"/>
                      <a:pt x="185111" y="471683"/>
                      <a:pt x="427469" y="233558"/>
                    </a:cubicBezTo>
                    <a:lnTo>
                      <a:pt x="519544" y="262133"/>
                    </a:lnTo>
                    <a:lnTo>
                      <a:pt x="538594" y="331983"/>
                    </a:lnTo>
                    <a:lnTo>
                      <a:pt x="700519" y="268483"/>
                    </a:lnTo>
                    <a:lnTo>
                      <a:pt x="878319" y="309758"/>
                    </a:lnTo>
                    <a:lnTo>
                      <a:pt x="878319" y="252608"/>
                    </a:lnTo>
                    <a:lnTo>
                      <a:pt x="1173594" y="185933"/>
                    </a:lnTo>
                    <a:lnTo>
                      <a:pt x="1021194" y="109733"/>
                    </a:lnTo>
                    <a:cubicBezTo>
                      <a:pt x="1028338" y="84333"/>
                      <a:pt x="1054531" y="47027"/>
                      <a:pt x="1099775" y="195"/>
                    </a:cubicBezTo>
                    <a:cubicBezTo>
                      <a:pt x="1106026" y="96"/>
                      <a:pt x="1113546" y="-12"/>
                      <a:pt x="1122026" y="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2273300" y="3279775"/>
                <a:ext cx="739775" cy="577850"/>
              </a:xfrm>
              <a:custGeom>
                <a:avLst/>
                <a:gdLst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49499"/>
                  <a:gd name="connsiteY0" fmla="*/ 22225 h 577850"/>
                  <a:gd name="connsiteX1" fmla="*/ 355600 w 749499"/>
                  <a:gd name="connsiteY1" fmla="*/ 390525 h 577850"/>
                  <a:gd name="connsiteX2" fmla="*/ 295275 w 749499"/>
                  <a:gd name="connsiteY2" fmla="*/ 323850 h 577850"/>
                  <a:gd name="connsiteX3" fmla="*/ 228600 w 749499"/>
                  <a:gd name="connsiteY3" fmla="*/ 368300 h 577850"/>
                  <a:gd name="connsiteX4" fmla="*/ 130175 w 749499"/>
                  <a:gd name="connsiteY4" fmla="*/ 317500 h 577850"/>
                  <a:gd name="connsiteX5" fmla="*/ 225425 w 749499"/>
                  <a:gd name="connsiteY5" fmla="*/ 441325 h 577850"/>
                  <a:gd name="connsiteX6" fmla="*/ 0 w 749499"/>
                  <a:gd name="connsiteY6" fmla="*/ 444500 h 577850"/>
                  <a:gd name="connsiteX7" fmla="*/ 231775 w 749499"/>
                  <a:gd name="connsiteY7" fmla="*/ 527050 h 577850"/>
                  <a:gd name="connsiteX8" fmla="*/ 238125 w 749499"/>
                  <a:gd name="connsiteY8" fmla="*/ 577850 h 577850"/>
                  <a:gd name="connsiteX9" fmla="*/ 377825 w 749499"/>
                  <a:gd name="connsiteY9" fmla="*/ 536575 h 577850"/>
                  <a:gd name="connsiteX10" fmla="*/ 517525 w 749499"/>
                  <a:gd name="connsiteY10" fmla="*/ 561975 h 577850"/>
                  <a:gd name="connsiteX11" fmla="*/ 523875 w 749499"/>
                  <a:gd name="connsiteY11" fmla="*/ 520700 h 577850"/>
                  <a:gd name="connsiteX12" fmla="*/ 739775 w 749499"/>
                  <a:gd name="connsiteY12" fmla="*/ 479425 h 577850"/>
                  <a:gd name="connsiteX13" fmla="*/ 650875 w 749499"/>
                  <a:gd name="connsiteY13" fmla="*/ 419100 h 577850"/>
                  <a:gd name="connsiteX14" fmla="*/ 736600 w 749499"/>
                  <a:gd name="connsiteY14" fmla="*/ 298450 h 577850"/>
                  <a:gd name="connsiteX15" fmla="*/ 476250 w 749499"/>
                  <a:gd name="connsiteY15" fmla="*/ 371475 h 577850"/>
                  <a:gd name="connsiteX16" fmla="*/ 419100 w 749499"/>
                  <a:gd name="connsiteY16" fmla="*/ 377825 h 577850"/>
                  <a:gd name="connsiteX17" fmla="*/ 403225 w 749499"/>
                  <a:gd name="connsiteY17" fmla="*/ 0 h 577850"/>
                  <a:gd name="connsiteX18" fmla="*/ 238125 w 749499"/>
                  <a:gd name="connsiteY18" fmla="*/ 22225 h 577850"/>
                  <a:gd name="connsiteX0" fmla="*/ 238125 w 749499"/>
                  <a:gd name="connsiteY0" fmla="*/ 22225 h 577850"/>
                  <a:gd name="connsiteX1" fmla="*/ 355600 w 749499"/>
                  <a:gd name="connsiteY1" fmla="*/ 390525 h 577850"/>
                  <a:gd name="connsiteX2" fmla="*/ 295275 w 749499"/>
                  <a:gd name="connsiteY2" fmla="*/ 323850 h 577850"/>
                  <a:gd name="connsiteX3" fmla="*/ 228600 w 749499"/>
                  <a:gd name="connsiteY3" fmla="*/ 368300 h 577850"/>
                  <a:gd name="connsiteX4" fmla="*/ 130175 w 749499"/>
                  <a:gd name="connsiteY4" fmla="*/ 317500 h 577850"/>
                  <a:gd name="connsiteX5" fmla="*/ 225425 w 749499"/>
                  <a:gd name="connsiteY5" fmla="*/ 441325 h 577850"/>
                  <a:gd name="connsiteX6" fmla="*/ 0 w 749499"/>
                  <a:gd name="connsiteY6" fmla="*/ 444500 h 577850"/>
                  <a:gd name="connsiteX7" fmla="*/ 231775 w 749499"/>
                  <a:gd name="connsiteY7" fmla="*/ 527050 h 577850"/>
                  <a:gd name="connsiteX8" fmla="*/ 238125 w 749499"/>
                  <a:gd name="connsiteY8" fmla="*/ 577850 h 577850"/>
                  <a:gd name="connsiteX9" fmla="*/ 377825 w 749499"/>
                  <a:gd name="connsiteY9" fmla="*/ 536575 h 577850"/>
                  <a:gd name="connsiteX10" fmla="*/ 517525 w 749499"/>
                  <a:gd name="connsiteY10" fmla="*/ 561975 h 577850"/>
                  <a:gd name="connsiteX11" fmla="*/ 523875 w 749499"/>
                  <a:gd name="connsiteY11" fmla="*/ 520700 h 577850"/>
                  <a:gd name="connsiteX12" fmla="*/ 739775 w 749499"/>
                  <a:gd name="connsiteY12" fmla="*/ 479425 h 577850"/>
                  <a:gd name="connsiteX13" fmla="*/ 650875 w 749499"/>
                  <a:gd name="connsiteY13" fmla="*/ 419100 h 577850"/>
                  <a:gd name="connsiteX14" fmla="*/ 736600 w 749499"/>
                  <a:gd name="connsiteY14" fmla="*/ 298450 h 577850"/>
                  <a:gd name="connsiteX15" fmla="*/ 476250 w 749499"/>
                  <a:gd name="connsiteY15" fmla="*/ 371475 h 577850"/>
                  <a:gd name="connsiteX16" fmla="*/ 419100 w 749499"/>
                  <a:gd name="connsiteY16" fmla="*/ 377825 h 577850"/>
                  <a:gd name="connsiteX17" fmla="*/ 403225 w 749499"/>
                  <a:gd name="connsiteY17" fmla="*/ 0 h 577850"/>
                  <a:gd name="connsiteX18" fmla="*/ 238125 w 749499"/>
                  <a:gd name="connsiteY18" fmla="*/ 22225 h 577850"/>
                  <a:gd name="connsiteX0" fmla="*/ 238125 w 749499"/>
                  <a:gd name="connsiteY0" fmla="*/ 22225 h 577850"/>
                  <a:gd name="connsiteX1" fmla="*/ 355600 w 749499"/>
                  <a:gd name="connsiteY1" fmla="*/ 390525 h 577850"/>
                  <a:gd name="connsiteX2" fmla="*/ 295275 w 749499"/>
                  <a:gd name="connsiteY2" fmla="*/ 323850 h 577850"/>
                  <a:gd name="connsiteX3" fmla="*/ 228600 w 749499"/>
                  <a:gd name="connsiteY3" fmla="*/ 368300 h 577850"/>
                  <a:gd name="connsiteX4" fmla="*/ 130175 w 749499"/>
                  <a:gd name="connsiteY4" fmla="*/ 317500 h 577850"/>
                  <a:gd name="connsiteX5" fmla="*/ 225425 w 749499"/>
                  <a:gd name="connsiteY5" fmla="*/ 441325 h 577850"/>
                  <a:gd name="connsiteX6" fmla="*/ 0 w 749499"/>
                  <a:gd name="connsiteY6" fmla="*/ 444500 h 577850"/>
                  <a:gd name="connsiteX7" fmla="*/ 231775 w 749499"/>
                  <a:gd name="connsiteY7" fmla="*/ 527050 h 577850"/>
                  <a:gd name="connsiteX8" fmla="*/ 238125 w 749499"/>
                  <a:gd name="connsiteY8" fmla="*/ 577850 h 577850"/>
                  <a:gd name="connsiteX9" fmla="*/ 377825 w 749499"/>
                  <a:gd name="connsiteY9" fmla="*/ 536575 h 577850"/>
                  <a:gd name="connsiteX10" fmla="*/ 517525 w 749499"/>
                  <a:gd name="connsiteY10" fmla="*/ 561975 h 577850"/>
                  <a:gd name="connsiteX11" fmla="*/ 523875 w 749499"/>
                  <a:gd name="connsiteY11" fmla="*/ 520700 h 577850"/>
                  <a:gd name="connsiteX12" fmla="*/ 739775 w 749499"/>
                  <a:gd name="connsiteY12" fmla="*/ 479425 h 577850"/>
                  <a:gd name="connsiteX13" fmla="*/ 650875 w 749499"/>
                  <a:gd name="connsiteY13" fmla="*/ 419100 h 577850"/>
                  <a:gd name="connsiteX14" fmla="*/ 736600 w 749499"/>
                  <a:gd name="connsiteY14" fmla="*/ 298450 h 577850"/>
                  <a:gd name="connsiteX15" fmla="*/ 476250 w 749499"/>
                  <a:gd name="connsiteY15" fmla="*/ 371475 h 577850"/>
                  <a:gd name="connsiteX16" fmla="*/ 419100 w 749499"/>
                  <a:gd name="connsiteY16" fmla="*/ 377825 h 577850"/>
                  <a:gd name="connsiteX17" fmla="*/ 403225 w 749499"/>
                  <a:gd name="connsiteY17" fmla="*/ 0 h 577850"/>
                  <a:gd name="connsiteX18" fmla="*/ 238125 w 749499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  <a:gd name="connsiteX0" fmla="*/ 238125 w 739775"/>
                  <a:gd name="connsiteY0" fmla="*/ 22225 h 577850"/>
                  <a:gd name="connsiteX1" fmla="*/ 355600 w 739775"/>
                  <a:gd name="connsiteY1" fmla="*/ 390525 h 577850"/>
                  <a:gd name="connsiteX2" fmla="*/ 295275 w 739775"/>
                  <a:gd name="connsiteY2" fmla="*/ 323850 h 577850"/>
                  <a:gd name="connsiteX3" fmla="*/ 228600 w 739775"/>
                  <a:gd name="connsiteY3" fmla="*/ 368300 h 577850"/>
                  <a:gd name="connsiteX4" fmla="*/ 130175 w 739775"/>
                  <a:gd name="connsiteY4" fmla="*/ 317500 h 577850"/>
                  <a:gd name="connsiteX5" fmla="*/ 225425 w 739775"/>
                  <a:gd name="connsiteY5" fmla="*/ 441325 h 577850"/>
                  <a:gd name="connsiteX6" fmla="*/ 0 w 739775"/>
                  <a:gd name="connsiteY6" fmla="*/ 444500 h 577850"/>
                  <a:gd name="connsiteX7" fmla="*/ 231775 w 739775"/>
                  <a:gd name="connsiteY7" fmla="*/ 527050 h 577850"/>
                  <a:gd name="connsiteX8" fmla="*/ 238125 w 739775"/>
                  <a:gd name="connsiteY8" fmla="*/ 577850 h 577850"/>
                  <a:gd name="connsiteX9" fmla="*/ 377825 w 739775"/>
                  <a:gd name="connsiteY9" fmla="*/ 536575 h 577850"/>
                  <a:gd name="connsiteX10" fmla="*/ 517525 w 739775"/>
                  <a:gd name="connsiteY10" fmla="*/ 561975 h 577850"/>
                  <a:gd name="connsiteX11" fmla="*/ 523875 w 739775"/>
                  <a:gd name="connsiteY11" fmla="*/ 520700 h 577850"/>
                  <a:gd name="connsiteX12" fmla="*/ 739775 w 739775"/>
                  <a:gd name="connsiteY12" fmla="*/ 479425 h 577850"/>
                  <a:gd name="connsiteX13" fmla="*/ 650875 w 739775"/>
                  <a:gd name="connsiteY13" fmla="*/ 419100 h 577850"/>
                  <a:gd name="connsiteX14" fmla="*/ 736600 w 739775"/>
                  <a:gd name="connsiteY14" fmla="*/ 298450 h 577850"/>
                  <a:gd name="connsiteX15" fmla="*/ 476250 w 739775"/>
                  <a:gd name="connsiteY15" fmla="*/ 371475 h 577850"/>
                  <a:gd name="connsiteX16" fmla="*/ 419100 w 739775"/>
                  <a:gd name="connsiteY16" fmla="*/ 377825 h 577850"/>
                  <a:gd name="connsiteX17" fmla="*/ 403225 w 739775"/>
                  <a:gd name="connsiteY17" fmla="*/ 0 h 577850"/>
                  <a:gd name="connsiteX18" fmla="*/ 238125 w 739775"/>
                  <a:gd name="connsiteY18" fmla="*/ 22225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9775" h="577850">
                    <a:moveTo>
                      <a:pt x="238125" y="22225"/>
                    </a:moveTo>
                    <a:cubicBezTo>
                      <a:pt x="341577" y="135467"/>
                      <a:pt x="409311" y="265377"/>
                      <a:pt x="355600" y="390525"/>
                    </a:cubicBezTo>
                    <a:lnTo>
                      <a:pt x="295275" y="323850"/>
                    </a:lnTo>
                    <a:lnTo>
                      <a:pt x="228600" y="368300"/>
                    </a:lnTo>
                    <a:cubicBezTo>
                      <a:pt x="195792" y="351367"/>
                      <a:pt x="198701" y="305858"/>
                      <a:pt x="130175" y="317500"/>
                    </a:cubicBezTo>
                    <a:cubicBezTo>
                      <a:pt x="190500" y="354012"/>
                      <a:pt x="229394" y="414338"/>
                      <a:pt x="225425" y="441325"/>
                    </a:cubicBezTo>
                    <a:cubicBezTo>
                      <a:pt x="145520" y="382851"/>
                      <a:pt x="60854" y="417248"/>
                      <a:pt x="0" y="444500"/>
                    </a:cubicBezTo>
                    <a:lnTo>
                      <a:pt x="231775" y="527050"/>
                    </a:lnTo>
                    <a:lnTo>
                      <a:pt x="238125" y="577850"/>
                    </a:lnTo>
                    <a:lnTo>
                      <a:pt x="377825" y="536575"/>
                    </a:lnTo>
                    <a:lnTo>
                      <a:pt x="517525" y="561975"/>
                    </a:lnTo>
                    <a:lnTo>
                      <a:pt x="523875" y="520700"/>
                    </a:lnTo>
                    <a:lnTo>
                      <a:pt x="739775" y="479425"/>
                    </a:lnTo>
                    <a:lnTo>
                      <a:pt x="650875" y="419100"/>
                    </a:lnTo>
                    <a:cubicBezTo>
                      <a:pt x="665163" y="381265"/>
                      <a:pt x="669925" y="343430"/>
                      <a:pt x="736600" y="298450"/>
                    </a:cubicBezTo>
                    <a:cubicBezTo>
                      <a:pt x="624738" y="303096"/>
                      <a:pt x="570177" y="313796"/>
                      <a:pt x="476250" y="371475"/>
                    </a:cubicBezTo>
                    <a:lnTo>
                      <a:pt x="419100" y="377825"/>
                    </a:lnTo>
                    <a:cubicBezTo>
                      <a:pt x="482864" y="297126"/>
                      <a:pt x="494242" y="99748"/>
                      <a:pt x="403225" y="0"/>
                    </a:cubicBezTo>
                    <a:lnTo>
                      <a:pt x="238125" y="222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 rot="15791711">
              <a:off x="1751103" y="2849999"/>
              <a:ext cx="1946915" cy="2180005"/>
              <a:chOff x="3743864" y="1914524"/>
              <a:chExt cx="2758536" cy="3088796"/>
            </a:xfrm>
            <a:grpFill/>
          </p:grpSpPr>
          <p:sp>
            <p:nvSpPr>
              <p:cNvPr id="88" name="Freeform 87"/>
              <p:cNvSpPr/>
              <p:nvPr/>
            </p:nvSpPr>
            <p:spPr>
              <a:xfrm>
                <a:off x="3743864" y="2414489"/>
                <a:ext cx="2400961" cy="2588831"/>
              </a:xfrm>
              <a:custGeom>
                <a:avLst/>
                <a:gdLst>
                  <a:gd name="connsiteX0" fmla="*/ 1562057 w 2400961"/>
                  <a:gd name="connsiteY0" fmla="*/ 178692 h 2588831"/>
                  <a:gd name="connsiteX1" fmla="*/ 1399636 w 2400961"/>
                  <a:gd name="connsiteY1" fmla="*/ 233461 h 2588831"/>
                  <a:gd name="connsiteX2" fmla="*/ 1151986 w 2400961"/>
                  <a:gd name="connsiteY2" fmla="*/ 589061 h 2588831"/>
                  <a:gd name="connsiteX3" fmla="*/ 796386 w 2400961"/>
                  <a:gd name="connsiteY3" fmla="*/ 1084361 h 2588831"/>
                  <a:gd name="connsiteX4" fmla="*/ 555086 w 2400961"/>
                  <a:gd name="connsiteY4" fmla="*/ 1744761 h 2588831"/>
                  <a:gd name="connsiteX5" fmla="*/ 282036 w 2400961"/>
                  <a:gd name="connsiteY5" fmla="*/ 2240061 h 2588831"/>
                  <a:gd name="connsiteX6" fmla="*/ 682086 w 2400961"/>
                  <a:gd name="connsiteY6" fmla="*/ 1795561 h 2588831"/>
                  <a:gd name="connsiteX7" fmla="*/ 917036 w 2400961"/>
                  <a:gd name="connsiteY7" fmla="*/ 1173261 h 2588831"/>
                  <a:gd name="connsiteX8" fmla="*/ 1266286 w 2400961"/>
                  <a:gd name="connsiteY8" fmla="*/ 671611 h 2588831"/>
                  <a:gd name="connsiteX9" fmla="*/ 2050511 w 2400961"/>
                  <a:gd name="connsiteY9" fmla="*/ 366811 h 2588831"/>
                  <a:gd name="connsiteX10" fmla="*/ 1562057 w 2400961"/>
                  <a:gd name="connsiteY10" fmla="*/ 178692 h 2588831"/>
                  <a:gd name="connsiteX11" fmla="*/ 1495360 w 2400961"/>
                  <a:gd name="connsiteY11" fmla="*/ 452 h 2588831"/>
                  <a:gd name="connsiteX12" fmla="*/ 2070340 w 2400961"/>
                  <a:gd name="connsiteY12" fmla="*/ 259699 h 2588831"/>
                  <a:gd name="connsiteX13" fmla="*/ 1992702 w 2400961"/>
                  <a:gd name="connsiteY13" fmla="*/ 1234484 h 2588831"/>
                  <a:gd name="connsiteX14" fmla="*/ 1492370 w 2400961"/>
                  <a:gd name="connsiteY14" fmla="*/ 1691684 h 2588831"/>
                  <a:gd name="connsiteX15" fmla="*/ 845389 w 2400961"/>
                  <a:gd name="connsiteY15" fmla="*/ 2053993 h 2588831"/>
                  <a:gd name="connsiteX16" fmla="*/ 0 w 2400961"/>
                  <a:gd name="connsiteY16" fmla="*/ 2588831 h 2588831"/>
                  <a:gd name="connsiteX17" fmla="*/ 439947 w 2400961"/>
                  <a:gd name="connsiteY17" fmla="*/ 1674431 h 2588831"/>
                  <a:gd name="connsiteX18" fmla="*/ 715993 w 2400961"/>
                  <a:gd name="connsiteY18" fmla="*/ 1018823 h 2588831"/>
                  <a:gd name="connsiteX19" fmla="*/ 1095555 w 2400961"/>
                  <a:gd name="connsiteY19" fmla="*/ 432227 h 2588831"/>
                  <a:gd name="connsiteX20" fmla="*/ 1495360 w 2400961"/>
                  <a:gd name="connsiteY20" fmla="*/ 452 h 258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00961" h="2588831">
                    <a:moveTo>
                      <a:pt x="1562057" y="178692"/>
                    </a:moveTo>
                    <a:cubicBezTo>
                      <a:pt x="1505403" y="182793"/>
                      <a:pt x="1450436" y="199594"/>
                      <a:pt x="1399636" y="233461"/>
                    </a:cubicBezTo>
                    <a:cubicBezTo>
                      <a:pt x="1240886" y="351994"/>
                      <a:pt x="1126586" y="521328"/>
                      <a:pt x="1151986" y="589061"/>
                    </a:cubicBezTo>
                    <a:cubicBezTo>
                      <a:pt x="957253" y="625044"/>
                      <a:pt x="759344" y="994403"/>
                      <a:pt x="796386" y="1084361"/>
                    </a:cubicBezTo>
                    <a:cubicBezTo>
                      <a:pt x="601653" y="1291794"/>
                      <a:pt x="572019" y="1575428"/>
                      <a:pt x="555086" y="1744761"/>
                    </a:cubicBezTo>
                    <a:cubicBezTo>
                      <a:pt x="432319" y="1871761"/>
                      <a:pt x="373053" y="2074961"/>
                      <a:pt x="282036" y="2240061"/>
                    </a:cubicBezTo>
                    <a:cubicBezTo>
                      <a:pt x="415386" y="2091894"/>
                      <a:pt x="513811" y="2004053"/>
                      <a:pt x="682086" y="1795561"/>
                    </a:cubicBezTo>
                    <a:cubicBezTo>
                      <a:pt x="652453" y="1556378"/>
                      <a:pt x="797444" y="1272744"/>
                      <a:pt x="917036" y="1173261"/>
                    </a:cubicBezTo>
                    <a:cubicBezTo>
                      <a:pt x="887403" y="990169"/>
                      <a:pt x="1092719" y="781678"/>
                      <a:pt x="1266286" y="671611"/>
                    </a:cubicBezTo>
                    <a:cubicBezTo>
                      <a:pt x="1282161" y="405969"/>
                      <a:pt x="1634586" y="153028"/>
                      <a:pt x="2050511" y="366811"/>
                    </a:cubicBezTo>
                    <a:cubicBezTo>
                      <a:pt x="1917161" y="268386"/>
                      <a:pt x="1732019" y="166389"/>
                      <a:pt x="1562057" y="178692"/>
                    </a:cubicBezTo>
                    <a:close/>
                    <a:moveTo>
                      <a:pt x="1495360" y="452"/>
                    </a:moveTo>
                    <a:cubicBezTo>
                      <a:pt x="1706359" y="-9573"/>
                      <a:pt x="1937574" y="149173"/>
                      <a:pt x="2070340" y="259699"/>
                    </a:cubicBezTo>
                    <a:cubicBezTo>
                      <a:pt x="2190511" y="368727"/>
                      <a:pt x="2793281" y="801606"/>
                      <a:pt x="1992702" y="1234484"/>
                    </a:cubicBezTo>
                    <a:cubicBezTo>
                      <a:pt x="1978325" y="1444034"/>
                      <a:pt x="1722647" y="1653584"/>
                      <a:pt x="1492370" y="1691684"/>
                    </a:cubicBezTo>
                    <a:cubicBezTo>
                      <a:pt x="1416410" y="1844204"/>
                      <a:pt x="1118199" y="2028473"/>
                      <a:pt x="845389" y="2053993"/>
                    </a:cubicBezTo>
                    <a:cubicBezTo>
                      <a:pt x="665193" y="2308472"/>
                      <a:pt x="281796" y="2410552"/>
                      <a:pt x="0" y="2588831"/>
                    </a:cubicBezTo>
                    <a:cubicBezTo>
                      <a:pt x="146649" y="2284031"/>
                      <a:pt x="242498" y="1890331"/>
                      <a:pt x="439947" y="1674431"/>
                    </a:cubicBezTo>
                    <a:cubicBezTo>
                      <a:pt x="436712" y="1608295"/>
                      <a:pt x="471578" y="1123059"/>
                      <a:pt x="715993" y="1018823"/>
                    </a:cubicBezTo>
                    <a:cubicBezTo>
                      <a:pt x="652014" y="823291"/>
                      <a:pt x="880134" y="488059"/>
                      <a:pt x="1095555" y="432227"/>
                    </a:cubicBezTo>
                    <a:cubicBezTo>
                      <a:pt x="1179371" y="118142"/>
                      <a:pt x="1331250" y="8249"/>
                      <a:pt x="1495360" y="45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5651500" y="1914524"/>
                <a:ext cx="850900" cy="1000125"/>
              </a:xfrm>
              <a:custGeom>
                <a:avLst/>
                <a:gdLst>
                  <a:gd name="connsiteX0" fmla="*/ 0 w 850900"/>
                  <a:gd name="connsiteY0" fmla="*/ 514350 h 984250"/>
                  <a:gd name="connsiteX1" fmla="*/ 127000 w 850900"/>
                  <a:gd name="connsiteY1" fmla="*/ 0 h 984250"/>
                  <a:gd name="connsiteX2" fmla="*/ 323850 w 850900"/>
                  <a:gd name="connsiteY2" fmla="*/ 463550 h 984250"/>
                  <a:gd name="connsiteX3" fmla="*/ 679450 w 850900"/>
                  <a:gd name="connsiteY3" fmla="*/ 450850 h 984250"/>
                  <a:gd name="connsiteX4" fmla="*/ 546100 w 850900"/>
                  <a:gd name="connsiteY4" fmla="*/ 641350 h 984250"/>
                  <a:gd name="connsiteX5" fmla="*/ 850900 w 850900"/>
                  <a:gd name="connsiteY5" fmla="*/ 984250 h 984250"/>
                  <a:gd name="connsiteX6" fmla="*/ 381000 w 850900"/>
                  <a:gd name="connsiteY6" fmla="*/ 838200 h 984250"/>
                  <a:gd name="connsiteX7" fmla="*/ 0 w 850900"/>
                  <a:gd name="connsiteY7" fmla="*/ 514350 h 984250"/>
                  <a:gd name="connsiteX0" fmla="*/ 0 w 850900"/>
                  <a:gd name="connsiteY0" fmla="*/ 514350 h 984250"/>
                  <a:gd name="connsiteX1" fmla="*/ 127000 w 850900"/>
                  <a:gd name="connsiteY1" fmla="*/ 0 h 984250"/>
                  <a:gd name="connsiteX2" fmla="*/ 323850 w 850900"/>
                  <a:gd name="connsiteY2" fmla="*/ 463550 h 984250"/>
                  <a:gd name="connsiteX3" fmla="*/ 679450 w 850900"/>
                  <a:gd name="connsiteY3" fmla="*/ 450850 h 984250"/>
                  <a:gd name="connsiteX4" fmla="*/ 546100 w 850900"/>
                  <a:gd name="connsiteY4" fmla="*/ 641350 h 984250"/>
                  <a:gd name="connsiteX5" fmla="*/ 850900 w 850900"/>
                  <a:gd name="connsiteY5" fmla="*/ 984250 h 984250"/>
                  <a:gd name="connsiteX6" fmla="*/ 381000 w 850900"/>
                  <a:gd name="connsiteY6" fmla="*/ 838200 h 984250"/>
                  <a:gd name="connsiteX7" fmla="*/ 0 w 850900"/>
                  <a:gd name="connsiteY7" fmla="*/ 514350 h 984250"/>
                  <a:gd name="connsiteX0" fmla="*/ 0 w 850900"/>
                  <a:gd name="connsiteY0" fmla="*/ 514350 h 984250"/>
                  <a:gd name="connsiteX1" fmla="*/ 127000 w 850900"/>
                  <a:gd name="connsiteY1" fmla="*/ 0 h 984250"/>
                  <a:gd name="connsiteX2" fmla="*/ 323850 w 850900"/>
                  <a:gd name="connsiteY2" fmla="*/ 463550 h 984250"/>
                  <a:gd name="connsiteX3" fmla="*/ 679450 w 850900"/>
                  <a:gd name="connsiteY3" fmla="*/ 450850 h 984250"/>
                  <a:gd name="connsiteX4" fmla="*/ 546100 w 850900"/>
                  <a:gd name="connsiteY4" fmla="*/ 641350 h 984250"/>
                  <a:gd name="connsiteX5" fmla="*/ 850900 w 850900"/>
                  <a:gd name="connsiteY5" fmla="*/ 984250 h 984250"/>
                  <a:gd name="connsiteX6" fmla="*/ 381000 w 850900"/>
                  <a:gd name="connsiteY6" fmla="*/ 838200 h 984250"/>
                  <a:gd name="connsiteX7" fmla="*/ 0 w 850900"/>
                  <a:gd name="connsiteY7" fmla="*/ 514350 h 984250"/>
                  <a:gd name="connsiteX0" fmla="*/ 0 w 850900"/>
                  <a:gd name="connsiteY0" fmla="*/ 514350 h 984250"/>
                  <a:gd name="connsiteX1" fmla="*/ 127000 w 850900"/>
                  <a:gd name="connsiteY1" fmla="*/ 0 h 984250"/>
                  <a:gd name="connsiteX2" fmla="*/ 323850 w 850900"/>
                  <a:gd name="connsiteY2" fmla="*/ 463550 h 984250"/>
                  <a:gd name="connsiteX3" fmla="*/ 679450 w 850900"/>
                  <a:gd name="connsiteY3" fmla="*/ 450850 h 984250"/>
                  <a:gd name="connsiteX4" fmla="*/ 546100 w 850900"/>
                  <a:gd name="connsiteY4" fmla="*/ 641350 h 984250"/>
                  <a:gd name="connsiteX5" fmla="*/ 850900 w 850900"/>
                  <a:gd name="connsiteY5" fmla="*/ 984250 h 984250"/>
                  <a:gd name="connsiteX6" fmla="*/ 381000 w 850900"/>
                  <a:gd name="connsiteY6" fmla="*/ 838200 h 984250"/>
                  <a:gd name="connsiteX7" fmla="*/ 0 w 850900"/>
                  <a:gd name="connsiteY7" fmla="*/ 514350 h 984250"/>
                  <a:gd name="connsiteX0" fmla="*/ 0 w 850900"/>
                  <a:gd name="connsiteY0" fmla="*/ 530225 h 1000125"/>
                  <a:gd name="connsiteX1" fmla="*/ 127000 w 850900"/>
                  <a:gd name="connsiteY1" fmla="*/ 0 h 1000125"/>
                  <a:gd name="connsiteX2" fmla="*/ 323850 w 850900"/>
                  <a:gd name="connsiteY2" fmla="*/ 479425 h 1000125"/>
                  <a:gd name="connsiteX3" fmla="*/ 679450 w 850900"/>
                  <a:gd name="connsiteY3" fmla="*/ 466725 h 1000125"/>
                  <a:gd name="connsiteX4" fmla="*/ 546100 w 850900"/>
                  <a:gd name="connsiteY4" fmla="*/ 657225 h 1000125"/>
                  <a:gd name="connsiteX5" fmla="*/ 850900 w 850900"/>
                  <a:gd name="connsiteY5" fmla="*/ 1000125 h 1000125"/>
                  <a:gd name="connsiteX6" fmla="*/ 381000 w 850900"/>
                  <a:gd name="connsiteY6" fmla="*/ 854075 h 1000125"/>
                  <a:gd name="connsiteX7" fmla="*/ 0 w 850900"/>
                  <a:gd name="connsiteY7" fmla="*/ 530225 h 1000125"/>
                  <a:gd name="connsiteX0" fmla="*/ 0 w 850900"/>
                  <a:gd name="connsiteY0" fmla="*/ 530225 h 1000125"/>
                  <a:gd name="connsiteX1" fmla="*/ 127000 w 850900"/>
                  <a:gd name="connsiteY1" fmla="*/ 0 h 1000125"/>
                  <a:gd name="connsiteX2" fmla="*/ 323850 w 850900"/>
                  <a:gd name="connsiteY2" fmla="*/ 479425 h 1000125"/>
                  <a:gd name="connsiteX3" fmla="*/ 679450 w 850900"/>
                  <a:gd name="connsiteY3" fmla="*/ 466725 h 1000125"/>
                  <a:gd name="connsiteX4" fmla="*/ 546100 w 850900"/>
                  <a:gd name="connsiteY4" fmla="*/ 657225 h 1000125"/>
                  <a:gd name="connsiteX5" fmla="*/ 850900 w 850900"/>
                  <a:gd name="connsiteY5" fmla="*/ 1000125 h 1000125"/>
                  <a:gd name="connsiteX6" fmla="*/ 381000 w 850900"/>
                  <a:gd name="connsiteY6" fmla="*/ 854075 h 1000125"/>
                  <a:gd name="connsiteX7" fmla="*/ 0 w 850900"/>
                  <a:gd name="connsiteY7" fmla="*/ 530225 h 1000125"/>
                  <a:gd name="connsiteX0" fmla="*/ 0 w 850900"/>
                  <a:gd name="connsiteY0" fmla="*/ 530225 h 1000125"/>
                  <a:gd name="connsiteX1" fmla="*/ 127000 w 850900"/>
                  <a:gd name="connsiteY1" fmla="*/ 0 h 1000125"/>
                  <a:gd name="connsiteX2" fmla="*/ 323850 w 850900"/>
                  <a:gd name="connsiteY2" fmla="*/ 479425 h 1000125"/>
                  <a:gd name="connsiteX3" fmla="*/ 673100 w 850900"/>
                  <a:gd name="connsiteY3" fmla="*/ 460375 h 1000125"/>
                  <a:gd name="connsiteX4" fmla="*/ 546100 w 850900"/>
                  <a:gd name="connsiteY4" fmla="*/ 657225 h 1000125"/>
                  <a:gd name="connsiteX5" fmla="*/ 850900 w 850900"/>
                  <a:gd name="connsiteY5" fmla="*/ 1000125 h 1000125"/>
                  <a:gd name="connsiteX6" fmla="*/ 381000 w 850900"/>
                  <a:gd name="connsiteY6" fmla="*/ 854075 h 1000125"/>
                  <a:gd name="connsiteX7" fmla="*/ 0 w 850900"/>
                  <a:gd name="connsiteY7" fmla="*/ 530225 h 1000125"/>
                  <a:gd name="connsiteX0" fmla="*/ 0 w 850900"/>
                  <a:gd name="connsiteY0" fmla="*/ 530225 h 1000125"/>
                  <a:gd name="connsiteX1" fmla="*/ 127000 w 850900"/>
                  <a:gd name="connsiteY1" fmla="*/ 0 h 1000125"/>
                  <a:gd name="connsiteX2" fmla="*/ 323850 w 850900"/>
                  <a:gd name="connsiteY2" fmla="*/ 479425 h 1000125"/>
                  <a:gd name="connsiteX3" fmla="*/ 673100 w 850900"/>
                  <a:gd name="connsiteY3" fmla="*/ 460375 h 1000125"/>
                  <a:gd name="connsiteX4" fmla="*/ 546100 w 850900"/>
                  <a:gd name="connsiteY4" fmla="*/ 657225 h 1000125"/>
                  <a:gd name="connsiteX5" fmla="*/ 850900 w 850900"/>
                  <a:gd name="connsiteY5" fmla="*/ 1000125 h 1000125"/>
                  <a:gd name="connsiteX6" fmla="*/ 381000 w 850900"/>
                  <a:gd name="connsiteY6" fmla="*/ 854075 h 1000125"/>
                  <a:gd name="connsiteX7" fmla="*/ 0 w 850900"/>
                  <a:gd name="connsiteY7" fmla="*/ 530225 h 1000125"/>
                  <a:gd name="connsiteX0" fmla="*/ 0 w 850900"/>
                  <a:gd name="connsiteY0" fmla="*/ 530225 h 1000125"/>
                  <a:gd name="connsiteX1" fmla="*/ 127000 w 850900"/>
                  <a:gd name="connsiteY1" fmla="*/ 0 h 1000125"/>
                  <a:gd name="connsiteX2" fmla="*/ 323850 w 850900"/>
                  <a:gd name="connsiteY2" fmla="*/ 479425 h 1000125"/>
                  <a:gd name="connsiteX3" fmla="*/ 673100 w 850900"/>
                  <a:gd name="connsiteY3" fmla="*/ 460375 h 1000125"/>
                  <a:gd name="connsiteX4" fmla="*/ 546100 w 850900"/>
                  <a:gd name="connsiteY4" fmla="*/ 657225 h 1000125"/>
                  <a:gd name="connsiteX5" fmla="*/ 850900 w 850900"/>
                  <a:gd name="connsiteY5" fmla="*/ 1000125 h 1000125"/>
                  <a:gd name="connsiteX6" fmla="*/ 381000 w 850900"/>
                  <a:gd name="connsiteY6" fmla="*/ 854075 h 1000125"/>
                  <a:gd name="connsiteX7" fmla="*/ 0 w 850900"/>
                  <a:gd name="connsiteY7" fmla="*/ 530225 h 1000125"/>
                  <a:gd name="connsiteX0" fmla="*/ 0 w 850900"/>
                  <a:gd name="connsiteY0" fmla="*/ 530225 h 1000125"/>
                  <a:gd name="connsiteX1" fmla="*/ 127000 w 850900"/>
                  <a:gd name="connsiteY1" fmla="*/ 0 h 1000125"/>
                  <a:gd name="connsiteX2" fmla="*/ 323850 w 850900"/>
                  <a:gd name="connsiteY2" fmla="*/ 479425 h 1000125"/>
                  <a:gd name="connsiteX3" fmla="*/ 673100 w 850900"/>
                  <a:gd name="connsiteY3" fmla="*/ 460375 h 1000125"/>
                  <a:gd name="connsiteX4" fmla="*/ 546100 w 850900"/>
                  <a:gd name="connsiteY4" fmla="*/ 657225 h 1000125"/>
                  <a:gd name="connsiteX5" fmla="*/ 850900 w 850900"/>
                  <a:gd name="connsiteY5" fmla="*/ 1000125 h 1000125"/>
                  <a:gd name="connsiteX6" fmla="*/ 381000 w 850900"/>
                  <a:gd name="connsiteY6" fmla="*/ 854075 h 1000125"/>
                  <a:gd name="connsiteX7" fmla="*/ 0 w 850900"/>
                  <a:gd name="connsiteY7" fmla="*/ 530225 h 1000125"/>
                  <a:gd name="connsiteX0" fmla="*/ 0 w 850900"/>
                  <a:gd name="connsiteY0" fmla="*/ 530225 h 1000125"/>
                  <a:gd name="connsiteX1" fmla="*/ 127000 w 850900"/>
                  <a:gd name="connsiteY1" fmla="*/ 0 h 1000125"/>
                  <a:gd name="connsiteX2" fmla="*/ 323850 w 850900"/>
                  <a:gd name="connsiteY2" fmla="*/ 479425 h 1000125"/>
                  <a:gd name="connsiteX3" fmla="*/ 673100 w 850900"/>
                  <a:gd name="connsiteY3" fmla="*/ 460375 h 1000125"/>
                  <a:gd name="connsiteX4" fmla="*/ 546100 w 850900"/>
                  <a:gd name="connsiteY4" fmla="*/ 657225 h 1000125"/>
                  <a:gd name="connsiteX5" fmla="*/ 850900 w 850900"/>
                  <a:gd name="connsiteY5" fmla="*/ 1000125 h 1000125"/>
                  <a:gd name="connsiteX6" fmla="*/ 381000 w 850900"/>
                  <a:gd name="connsiteY6" fmla="*/ 854075 h 1000125"/>
                  <a:gd name="connsiteX7" fmla="*/ 0 w 850900"/>
                  <a:gd name="connsiteY7" fmla="*/ 530225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0900" h="1000125">
                    <a:moveTo>
                      <a:pt x="0" y="530225"/>
                    </a:moveTo>
                    <a:cubicBezTo>
                      <a:pt x="83608" y="428625"/>
                      <a:pt x="148167" y="222250"/>
                      <a:pt x="127000" y="0"/>
                    </a:cubicBezTo>
                    <a:cubicBezTo>
                      <a:pt x="202142" y="91017"/>
                      <a:pt x="350308" y="216958"/>
                      <a:pt x="323850" y="479425"/>
                    </a:cubicBezTo>
                    <a:lnTo>
                      <a:pt x="673100" y="460375"/>
                    </a:lnTo>
                    <a:lnTo>
                      <a:pt x="546100" y="657225"/>
                    </a:lnTo>
                    <a:cubicBezTo>
                      <a:pt x="666750" y="698500"/>
                      <a:pt x="815975" y="863600"/>
                      <a:pt x="850900" y="1000125"/>
                    </a:cubicBezTo>
                    <a:cubicBezTo>
                      <a:pt x="700617" y="903817"/>
                      <a:pt x="556683" y="836083"/>
                      <a:pt x="381000" y="854075"/>
                    </a:cubicBezTo>
                    <a:lnTo>
                      <a:pt x="0" y="5302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8" name="Freeform 11"/>
          <p:cNvSpPr>
            <a:spLocks noEditPoints="1"/>
          </p:cNvSpPr>
          <p:nvPr/>
        </p:nvSpPr>
        <p:spPr bwMode="auto">
          <a:xfrm>
            <a:off x="371913" y="3975109"/>
            <a:ext cx="462275" cy="550703"/>
          </a:xfrm>
          <a:custGeom>
            <a:avLst/>
            <a:gdLst>
              <a:gd name="T0" fmla="*/ 232 w 379"/>
              <a:gd name="T1" fmla="*/ 436 h 451"/>
              <a:gd name="T2" fmla="*/ 346 w 379"/>
              <a:gd name="T3" fmla="*/ 293 h 451"/>
              <a:gd name="T4" fmla="*/ 344 w 379"/>
              <a:gd name="T5" fmla="*/ 282 h 451"/>
              <a:gd name="T6" fmla="*/ 346 w 379"/>
              <a:gd name="T7" fmla="*/ 216 h 451"/>
              <a:gd name="T8" fmla="*/ 336 w 379"/>
              <a:gd name="T9" fmla="*/ 206 h 451"/>
              <a:gd name="T10" fmla="*/ 273 w 379"/>
              <a:gd name="T11" fmla="*/ 131 h 451"/>
              <a:gd name="T12" fmla="*/ 195 w 379"/>
              <a:gd name="T13" fmla="*/ 159 h 451"/>
              <a:gd name="T14" fmla="*/ 203 w 379"/>
              <a:gd name="T15" fmla="*/ 184 h 451"/>
              <a:gd name="T16" fmla="*/ 58 w 379"/>
              <a:gd name="T17" fmla="*/ 436 h 451"/>
              <a:gd name="T18" fmla="*/ 91 w 379"/>
              <a:gd name="T19" fmla="*/ 353 h 451"/>
              <a:gd name="T20" fmla="*/ 46 w 379"/>
              <a:gd name="T21" fmla="*/ 220 h 451"/>
              <a:gd name="T22" fmla="*/ 33 w 379"/>
              <a:gd name="T23" fmla="*/ 225 h 451"/>
              <a:gd name="T24" fmla="*/ 259 w 379"/>
              <a:gd name="T25" fmla="*/ 98 h 451"/>
              <a:gd name="T26" fmla="*/ 254 w 379"/>
              <a:gd name="T27" fmla="*/ 96 h 451"/>
              <a:gd name="T28" fmla="*/ 251 w 379"/>
              <a:gd name="T29" fmla="*/ 0 h 451"/>
              <a:gd name="T30" fmla="*/ 351 w 379"/>
              <a:gd name="T31" fmla="*/ 215 h 451"/>
              <a:gd name="T32" fmla="*/ 353 w 379"/>
              <a:gd name="T33" fmla="*/ 282 h 451"/>
              <a:gd name="T34" fmla="*/ 351 w 379"/>
              <a:gd name="T35" fmla="*/ 293 h 451"/>
              <a:gd name="T36" fmla="*/ 379 w 379"/>
              <a:gd name="T37" fmla="*/ 436 h 451"/>
              <a:gd name="T38" fmla="*/ 0 w 379"/>
              <a:gd name="T39" fmla="*/ 451 h 451"/>
              <a:gd name="T40" fmla="*/ 58 w 379"/>
              <a:gd name="T41" fmla="*/ 436 h 451"/>
              <a:gd name="T42" fmla="*/ 120 w 379"/>
              <a:gd name="T43" fmla="*/ 353 h 451"/>
              <a:gd name="T44" fmla="*/ 143 w 379"/>
              <a:gd name="T45" fmla="*/ 436 h 451"/>
              <a:gd name="T46" fmla="*/ 172 w 379"/>
              <a:gd name="T47" fmla="*/ 184 h 451"/>
              <a:gd name="T48" fmla="*/ 180 w 379"/>
              <a:gd name="T49" fmla="*/ 165 h 451"/>
              <a:gd name="T50" fmla="*/ 71 w 379"/>
              <a:gd name="T51" fmla="*/ 220 h 451"/>
              <a:gd name="T52" fmla="*/ 101 w 379"/>
              <a:gd name="T53" fmla="*/ 353 h 451"/>
              <a:gd name="T54" fmla="*/ 216 w 379"/>
              <a:gd name="T55" fmla="*/ 427 h 451"/>
              <a:gd name="T56" fmla="*/ 158 w 379"/>
              <a:gd name="T57" fmla="*/ 436 h 451"/>
              <a:gd name="T58" fmla="*/ 177 w 379"/>
              <a:gd name="T59" fmla="*/ 225 h 451"/>
              <a:gd name="T60" fmla="*/ 200 w 379"/>
              <a:gd name="T61" fmla="*/ 241 h 451"/>
              <a:gd name="T62" fmla="*/ 177 w 379"/>
              <a:gd name="T63" fmla="*/ 225 h 451"/>
              <a:gd name="T64" fmla="*/ 178 w 379"/>
              <a:gd name="T65" fmla="*/ 217 h 451"/>
              <a:gd name="T66" fmla="*/ 180 w 379"/>
              <a:gd name="T67" fmla="*/ 199 h 451"/>
              <a:gd name="T68" fmla="*/ 196 w 379"/>
              <a:gd name="T69" fmla="*/ 199 h 451"/>
              <a:gd name="T70" fmla="*/ 164 w 379"/>
              <a:gd name="T71" fmla="*/ 375 h 451"/>
              <a:gd name="T72" fmla="*/ 160 w 379"/>
              <a:gd name="T73" fmla="*/ 412 h 451"/>
              <a:gd name="T74" fmla="*/ 214 w 379"/>
              <a:gd name="T75" fmla="*/ 406 h 451"/>
              <a:gd name="T76" fmla="*/ 211 w 379"/>
              <a:gd name="T77" fmla="*/ 370 h 451"/>
              <a:gd name="T78" fmla="*/ 207 w 379"/>
              <a:gd name="T79" fmla="*/ 318 h 451"/>
              <a:gd name="T80" fmla="*/ 210 w 379"/>
              <a:gd name="T81" fmla="*/ 355 h 451"/>
              <a:gd name="T82" fmla="*/ 166 w 379"/>
              <a:gd name="T83" fmla="*/ 348 h 451"/>
              <a:gd name="T84" fmla="*/ 169 w 379"/>
              <a:gd name="T85" fmla="*/ 313 h 451"/>
              <a:gd name="T86" fmla="*/ 174 w 379"/>
              <a:gd name="T87" fmla="*/ 261 h 451"/>
              <a:gd name="T88" fmla="*/ 170 w 379"/>
              <a:gd name="T89" fmla="*/ 298 h 451"/>
              <a:gd name="T90" fmla="*/ 204 w 379"/>
              <a:gd name="T91" fmla="*/ 289 h 451"/>
              <a:gd name="T92" fmla="*/ 201 w 379"/>
              <a:gd name="T93" fmla="*/ 256 h 451"/>
              <a:gd name="T94" fmla="*/ 328 w 379"/>
              <a:gd name="T95" fmla="*/ 103 h 451"/>
              <a:gd name="T96" fmla="*/ 315 w 379"/>
              <a:gd name="T97" fmla="*/ 116 h 451"/>
              <a:gd name="T98" fmla="*/ 312 w 379"/>
              <a:gd name="T99" fmla="*/ 73 h 451"/>
              <a:gd name="T100" fmla="*/ 331 w 379"/>
              <a:gd name="T101" fmla="*/ 183 h 451"/>
              <a:gd name="T102" fmla="*/ 334 w 379"/>
              <a:gd name="T103" fmla="*/ 120 h 451"/>
              <a:gd name="T104" fmla="*/ 304 w 379"/>
              <a:gd name="T105" fmla="*/ 155 h 451"/>
              <a:gd name="T106" fmla="*/ 263 w 379"/>
              <a:gd name="T107" fmla="*/ 39 h 451"/>
              <a:gd name="T108" fmla="*/ 282 w 379"/>
              <a:gd name="T109" fmla="*/ 73 h 451"/>
              <a:gd name="T110" fmla="*/ 273 w 379"/>
              <a:gd name="T111" fmla="*/ 32 h 451"/>
              <a:gd name="T112" fmla="*/ 264 w 379"/>
              <a:gd name="T113" fmla="*/ 87 h 451"/>
              <a:gd name="T114" fmla="*/ 261 w 379"/>
              <a:gd name="T115" fmla="*/ 93 h 451"/>
              <a:gd name="T116" fmla="*/ 270 w 379"/>
              <a:gd name="T117" fmla="*/ 93 h 451"/>
              <a:gd name="T118" fmla="*/ 275 w 379"/>
              <a:gd name="T119" fmla="*/ 126 h 451"/>
              <a:gd name="T120" fmla="*/ 279 w 379"/>
              <a:gd name="T121" fmla="*/ 128 h 451"/>
              <a:gd name="T122" fmla="*/ 292 w 379"/>
              <a:gd name="T123" fmla="*/ 121 h 451"/>
              <a:gd name="T124" fmla="*/ 264 w 379"/>
              <a:gd name="T125" fmla="*/ 8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9" h="451">
                <a:moveTo>
                  <a:pt x="210" y="184"/>
                </a:moveTo>
                <a:cubicBezTo>
                  <a:pt x="232" y="436"/>
                  <a:pt x="232" y="436"/>
                  <a:pt x="232" y="436"/>
                </a:cubicBezTo>
                <a:cubicBezTo>
                  <a:pt x="346" y="436"/>
                  <a:pt x="346" y="436"/>
                  <a:pt x="346" y="436"/>
                </a:cubicBezTo>
                <a:cubicBezTo>
                  <a:pt x="346" y="293"/>
                  <a:pt x="346" y="293"/>
                  <a:pt x="346" y="293"/>
                </a:cubicBezTo>
                <a:cubicBezTo>
                  <a:pt x="344" y="293"/>
                  <a:pt x="344" y="293"/>
                  <a:pt x="344" y="293"/>
                </a:cubicBezTo>
                <a:cubicBezTo>
                  <a:pt x="344" y="282"/>
                  <a:pt x="344" y="282"/>
                  <a:pt x="344" y="282"/>
                </a:cubicBezTo>
                <a:cubicBezTo>
                  <a:pt x="346" y="282"/>
                  <a:pt x="346" y="282"/>
                  <a:pt x="346" y="282"/>
                </a:cubicBezTo>
                <a:cubicBezTo>
                  <a:pt x="346" y="216"/>
                  <a:pt x="346" y="216"/>
                  <a:pt x="346" y="216"/>
                </a:cubicBezTo>
                <a:cubicBezTo>
                  <a:pt x="336" y="206"/>
                  <a:pt x="336" y="206"/>
                  <a:pt x="336" y="206"/>
                </a:cubicBezTo>
                <a:cubicBezTo>
                  <a:pt x="336" y="206"/>
                  <a:pt x="336" y="206"/>
                  <a:pt x="336" y="206"/>
                </a:cubicBezTo>
                <a:cubicBezTo>
                  <a:pt x="269" y="133"/>
                  <a:pt x="269" y="133"/>
                  <a:pt x="269" y="133"/>
                </a:cubicBezTo>
                <a:cubicBezTo>
                  <a:pt x="273" y="131"/>
                  <a:pt x="273" y="131"/>
                  <a:pt x="273" y="131"/>
                </a:cubicBezTo>
                <a:cubicBezTo>
                  <a:pt x="271" y="127"/>
                  <a:pt x="271" y="127"/>
                  <a:pt x="271" y="127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84"/>
                  <a:pt x="195" y="184"/>
                  <a:pt x="195" y="184"/>
                </a:cubicBezTo>
                <a:cubicBezTo>
                  <a:pt x="203" y="184"/>
                  <a:pt x="203" y="184"/>
                  <a:pt x="203" y="184"/>
                </a:cubicBezTo>
                <a:cubicBezTo>
                  <a:pt x="210" y="184"/>
                  <a:pt x="210" y="184"/>
                  <a:pt x="210" y="184"/>
                </a:cubicBezTo>
                <a:close/>
                <a:moveTo>
                  <a:pt x="58" y="436"/>
                </a:moveTo>
                <a:cubicBezTo>
                  <a:pt x="71" y="353"/>
                  <a:pt x="71" y="353"/>
                  <a:pt x="71" y="353"/>
                </a:cubicBezTo>
                <a:cubicBezTo>
                  <a:pt x="91" y="353"/>
                  <a:pt x="91" y="353"/>
                  <a:pt x="91" y="35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1" y="231"/>
                  <a:pt x="46" y="226"/>
                  <a:pt x="46" y="220"/>
                </a:cubicBezTo>
                <a:cubicBezTo>
                  <a:pt x="46" y="220"/>
                  <a:pt x="46" y="220"/>
                  <a:pt x="46" y="219"/>
                </a:cubicBezTo>
                <a:cubicBezTo>
                  <a:pt x="33" y="225"/>
                  <a:pt x="33" y="225"/>
                  <a:pt x="33" y="225"/>
                </a:cubicBezTo>
                <a:cubicBezTo>
                  <a:pt x="21" y="195"/>
                  <a:pt x="21" y="195"/>
                  <a:pt x="21" y="195"/>
                </a:cubicBezTo>
                <a:cubicBezTo>
                  <a:pt x="259" y="98"/>
                  <a:pt x="259" y="98"/>
                  <a:pt x="259" y="98"/>
                </a:cubicBezTo>
                <a:cubicBezTo>
                  <a:pt x="258" y="94"/>
                  <a:pt x="258" y="94"/>
                  <a:pt x="258" y="94"/>
                </a:cubicBezTo>
                <a:cubicBezTo>
                  <a:pt x="254" y="96"/>
                  <a:pt x="254" y="96"/>
                  <a:pt x="254" y="96"/>
                </a:cubicBezTo>
                <a:cubicBezTo>
                  <a:pt x="252" y="6"/>
                  <a:pt x="252" y="6"/>
                  <a:pt x="252" y="6"/>
                </a:cubicBezTo>
                <a:cubicBezTo>
                  <a:pt x="251" y="0"/>
                  <a:pt x="251" y="0"/>
                  <a:pt x="251" y="0"/>
                </a:cubicBezTo>
                <a:cubicBezTo>
                  <a:pt x="291" y="18"/>
                  <a:pt x="325" y="52"/>
                  <a:pt x="343" y="97"/>
                </a:cubicBezTo>
                <a:cubicBezTo>
                  <a:pt x="359" y="137"/>
                  <a:pt x="361" y="178"/>
                  <a:pt x="351" y="215"/>
                </a:cubicBezTo>
                <a:cubicBezTo>
                  <a:pt x="351" y="282"/>
                  <a:pt x="351" y="282"/>
                  <a:pt x="351" y="282"/>
                </a:cubicBezTo>
                <a:cubicBezTo>
                  <a:pt x="353" y="282"/>
                  <a:pt x="353" y="282"/>
                  <a:pt x="353" y="282"/>
                </a:cubicBezTo>
                <a:cubicBezTo>
                  <a:pt x="353" y="293"/>
                  <a:pt x="353" y="293"/>
                  <a:pt x="353" y="293"/>
                </a:cubicBezTo>
                <a:cubicBezTo>
                  <a:pt x="351" y="293"/>
                  <a:pt x="351" y="293"/>
                  <a:pt x="351" y="293"/>
                </a:cubicBezTo>
                <a:cubicBezTo>
                  <a:pt x="351" y="436"/>
                  <a:pt x="351" y="436"/>
                  <a:pt x="351" y="436"/>
                </a:cubicBezTo>
                <a:cubicBezTo>
                  <a:pt x="379" y="436"/>
                  <a:pt x="379" y="436"/>
                  <a:pt x="379" y="436"/>
                </a:cubicBezTo>
                <a:cubicBezTo>
                  <a:pt x="379" y="451"/>
                  <a:pt x="379" y="451"/>
                  <a:pt x="379" y="451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36"/>
                  <a:pt x="0" y="436"/>
                  <a:pt x="0" y="436"/>
                </a:cubicBezTo>
                <a:cubicBezTo>
                  <a:pt x="58" y="436"/>
                  <a:pt x="58" y="436"/>
                  <a:pt x="58" y="436"/>
                </a:cubicBezTo>
                <a:close/>
                <a:moveTo>
                  <a:pt x="101" y="353"/>
                </a:moveTo>
                <a:cubicBezTo>
                  <a:pt x="120" y="353"/>
                  <a:pt x="120" y="353"/>
                  <a:pt x="120" y="353"/>
                </a:cubicBezTo>
                <a:cubicBezTo>
                  <a:pt x="134" y="436"/>
                  <a:pt x="134" y="436"/>
                  <a:pt x="134" y="436"/>
                </a:cubicBezTo>
                <a:cubicBezTo>
                  <a:pt x="143" y="436"/>
                  <a:pt x="143" y="436"/>
                  <a:pt x="143" y="436"/>
                </a:cubicBezTo>
                <a:cubicBezTo>
                  <a:pt x="165" y="184"/>
                  <a:pt x="165" y="184"/>
                  <a:pt x="165" y="184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80" y="184"/>
                  <a:pt x="180" y="184"/>
                  <a:pt x="180" y="184"/>
                </a:cubicBezTo>
                <a:cubicBezTo>
                  <a:pt x="180" y="165"/>
                  <a:pt x="180" y="165"/>
                  <a:pt x="180" y="165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9" y="213"/>
                  <a:pt x="71" y="216"/>
                  <a:pt x="71" y="220"/>
                </a:cubicBezTo>
                <a:cubicBezTo>
                  <a:pt x="71" y="224"/>
                  <a:pt x="69" y="228"/>
                  <a:pt x="65" y="230"/>
                </a:cubicBezTo>
                <a:cubicBezTo>
                  <a:pt x="101" y="353"/>
                  <a:pt x="101" y="353"/>
                  <a:pt x="101" y="353"/>
                </a:cubicBezTo>
                <a:close/>
                <a:moveTo>
                  <a:pt x="217" y="436"/>
                </a:moveTo>
                <a:cubicBezTo>
                  <a:pt x="216" y="427"/>
                  <a:pt x="216" y="427"/>
                  <a:pt x="216" y="427"/>
                </a:cubicBezTo>
                <a:cubicBezTo>
                  <a:pt x="159" y="427"/>
                  <a:pt x="159" y="427"/>
                  <a:pt x="159" y="427"/>
                </a:cubicBezTo>
                <a:cubicBezTo>
                  <a:pt x="158" y="436"/>
                  <a:pt x="158" y="436"/>
                  <a:pt x="158" y="436"/>
                </a:cubicBezTo>
                <a:cubicBezTo>
                  <a:pt x="217" y="436"/>
                  <a:pt x="217" y="436"/>
                  <a:pt x="217" y="436"/>
                </a:cubicBezTo>
                <a:close/>
                <a:moveTo>
                  <a:pt x="177" y="225"/>
                </a:moveTo>
                <a:cubicBezTo>
                  <a:pt x="184" y="225"/>
                  <a:pt x="191" y="225"/>
                  <a:pt x="198" y="225"/>
                </a:cubicBezTo>
                <a:cubicBezTo>
                  <a:pt x="200" y="241"/>
                  <a:pt x="200" y="241"/>
                  <a:pt x="200" y="241"/>
                </a:cubicBezTo>
                <a:cubicBezTo>
                  <a:pt x="192" y="241"/>
                  <a:pt x="184" y="241"/>
                  <a:pt x="175" y="241"/>
                </a:cubicBezTo>
                <a:cubicBezTo>
                  <a:pt x="177" y="225"/>
                  <a:pt x="177" y="225"/>
                  <a:pt x="177" y="225"/>
                </a:cubicBezTo>
                <a:close/>
                <a:moveTo>
                  <a:pt x="198" y="217"/>
                </a:moveTo>
                <a:cubicBezTo>
                  <a:pt x="191" y="217"/>
                  <a:pt x="184" y="217"/>
                  <a:pt x="178" y="217"/>
                </a:cubicBezTo>
                <a:cubicBezTo>
                  <a:pt x="179" y="199"/>
                  <a:pt x="179" y="199"/>
                  <a:pt x="179" y="199"/>
                </a:cubicBezTo>
                <a:cubicBezTo>
                  <a:pt x="180" y="199"/>
                  <a:pt x="180" y="199"/>
                  <a:pt x="180" y="199"/>
                </a:cubicBezTo>
                <a:cubicBezTo>
                  <a:pt x="195" y="199"/>
                  <a:pt x="195" y="199"/>
                  <a:pt x="195" y="199"/>
                </a:cubicBezTo>
                <a:cubicBezTo>
                  <a:pt x="196" y="199"/>
                  <a:pt x="196" y="199"/>
                  <a:pt x="196" y="199"/>
                </a:cubicBezTo>
                <a:cubicBezTo>
                  <a:pt x="198" y="217"/>
                  <a:pt x="198" y="217"/>
                  <a:pt x="198" y="217"/>
                </a:cubicBezTo>
                <a:close/>
                <a:moveTo>
                  <a:pt x="164" y="375"/>
                </a:moveTo>
                <a:cubicBezTo>
                  <a:pt x="179" y="387"/>
                  <a:pt x="193" y="399"/>
                  <a:pt x="208" y="412"/>
                </a:cubicBezTo>
                <a:cubicBezTo>
                  <a:pt x="160" y="412"/>
                  <a:pt x="160" y="412"/>
                  <a:pt x="160" y="412"/>
                </a:cubicBezTo>
                <a:cubicBezTo>
                  <a:pt x="164" y="375"/>
                  <a:pt x="164" y="375"/>
                  <a:pt x="164" y="375"/>
                </a:cubicBezTo>
                <a:close/>
                <a:moveTo>
                  <a:pt x="214" y="406"/>
                </a:moveTo>
                <a:cubicBezTo>
                  <a:pt x="200" y="394"/>
                  <a:pt x="185" y="382"/>
                  <a:pt x="170" y="370"/>
                </a:cubicBezTo>
                <a:cubicBezTo>
                  <a:pt x="184" y="370"/>
                  <a:pt x="197" y="370"/>
                  <a:pt x="211" y="370"/>
                </a:cubicBezTo>
                <a:cubicBezTo>
                  <a:pt x="214" y="406"/>
                  <a:pt x="214" y="406"/>
                  <a:pt x="214" y="406"/>
                </a:cubicBezTo>
                <a:close/>
                <a:moveTo>
                  <a:pt x="207" y="318"/>
                </a:moveTo>
                <a:cubicBezTo>
                  <a:pt x="195" y="330"/>
                  <a:pt x="183" y="343"/>
                  <a:pt x="171" y="355"/>
                </a:cubicBezTo>
                <a:cubicBezTo>
                  <a:pt x="184" y="355"/>
                  <a:pt x="197" y="355"/>
                  <a:pt x="210" y="355"/>
                </a:cubicBezTo>
                <a:cubicBezTo>
                  <a:pt x="207" y="318"/>
                  <a:pt x="207" y="318"/>
                  <a:pt x="207" y="318"/>
                </a:cubicBezTo>
                <a:close/>
                <a:moveTo>
                  <a:pt x="166" y="348"/>
                </a:moveTo>
                <a:cubicBezTo>
                  <a:pt x="177" y="337"/>
                  <a:pt x="189" y="325"/>
                  <a:pt x="200" y="313"/>
                </a:cubicBezTo>
                <a:cubicBezTo>
                  <a:pt x="190" y="313"/>
                  <a:pt x="180" y="313"/>
                  <a:pt x="169" y="313"/>
                </a:cubicBezTo>
                <a:cubicBezTo>
                  <a:pt x="166" y="348"/>
                  <a:pt x="166" y="348"/>
                  <a:pt x="166" y="348"/>
                </a:cubicBezTo>
                <a:close/>
                <a:moveTo>
                  <a:pt x="174" y="261"/>
                </a:moveTo>
                <a:cubicBezTo>
                  <a:pt x="183" y="273"/>
                  <a:pt x="191" y="286"/>
                  <a:pt x="200" y="298"/>
                </a:cubicBezTo>
                <a:cubicBezTo>
                  <a:pt x="190" y="298"/>
                  <a:pt x="180" y="298"/>
                  <a:pt x="170" y="298"/>
                </a:cubicBezTo>
                <a:cubicBezTo>
                  <a:pt x="174" y="261"/>
                  <a:pt x="174" y="261"/>
                  <a:pt x="174" y="261"/>
                </a:cubicBezTo>
                <a:close/>
                <a:moveTo>
                  <a:pt x="204" y="289"/>
                </a:moveTo>
                <a:cubicBezTo>
                  <a:pt x="196" y="278"/>
                  <a:pt x="188" y="267"/>
                  <a:pt x="180" y="256"/>
                </a:cubicBezTo>
                <a:cubicBezTo>
                  <a:pt x="187" y="256"/>
                  <a:pt x="194" y="256"/>
                  <a:pt x="201" y="256"/>
                </a:cubicBezTo>
                <a:cubicBezTo>
                  <a:pt x="204" y="289"/>
                  <a:pt x="204" y="289"/>
                  <a:pt x="204" y="289"/>
                </a:cubicBezTo>
                <a:close/>
                <a:moveTo>
                  <a:pt x="328" y="103"/>
                </a:moveTo>
                <a:cubicBezTo>
                  <a:pt x="329" y="105"/>
                  <a:pt x="330" y="107"/>
                  <a:pt x="331" y="109"/>
                </a:cubicBezTo>
                <a:cubicBezTo>
                  <a:pt x="315" y="116"/>
                  <a:pt x="315" y="116"/>
                  <a:pt x="315" y="116"/>
                </a:cubicBezTo>
                <a:cubicBezTo>
                  <a:pt x="299" y="78"/>
                  <a:pt x="299" y="78"/>
                  <a:pt x="299" y="78"/>
                </a:cubicBezTo>
                <a:cubicBezTo>
                  <a:pt x="312" y="73"/>
                  <a:pt x="312" y="73"/>
                  <a:pt x="312" y="73"/>
                </a:cubicBezTo>
                <a:cubicBezTo>
                  <a:pt x="319" y="82"/>
                  <a:pt x="324" y="92"/>
                  <a:pt x="328" y="103"/>
                </a:cubicBezTo>
                <a:close/>
                <a:moveTo>
                  <a:pt x="331" y="183"/>
                </a:moveTo>
                <a:cubicBezTo>
                  <a:pt x="341" y="179"/>
                  <a:pt x="341" y="179"/>
                  <a:pt x="341" y="179"/>
                </a:cubicBezTo>
                <a:cubicBezTo>
                  <a:pt x="342" y="160"/>
                  <a:pt x="340" y="140"/>
                  <a:pt x="334" y="120"/>
                </a:cubicBezTo>
                <a:cubicBezTo>
                  <a:pt x="305" y="132"/>
                  <a:pt x="305" y="132"/>
                  <a:pt x="305" y="132"/>
                </a:cubicBezTo>
                <a:cubicBezTo>
                  <a:pt x="304" y="155"/>
                  <a:pt x="304" y="155"/>
                  <a:pt x="304" y="155"/>
                </a:cubicBezTo>
                <a:cubicBezTo>
                  <a:pt x="331" y="183"/>
                  <a:pt x="331" y="183"/>
                  <a:pt x="331" y="183"/>
                </a:cubicBezTo>
                <a:close/>
                <a:moveTo>
                  <a:pt x="263" y="39"/>
                </a:moveTo>
                <a:cubicBezTo>
                  <a:pt x="264" y="54"/>
                  <a:pt x="264" y="54"/>
                  <a:pt x="264" y="54"/>
                </a:cubicBezTo>
                <a:cubicBezTo>
                  <a:pt x="282" y="73"/>
                  <a:pt x="282" y="73"/>
                  <a:pt x="282" y="73"/>
                </a:cubicBezTo>
                <a:cubicBezTo>
                  <a:pt x="306" y="64"/>
                  <a:pt x="306" y="64"/>
                  <a:pt x="306" y="64"/>
                </a:cubicBezTo>
                <a:cubicBezTo>
                  <a:pt x="296" y="51"/>
                  <a:pt x="285" y="40"/>
                  <a:pt x="273" y="32"/>
                </a:cubicBezTo>
                <a:cubicBezTo>
                  <a:pt x="263" y="39"/>
                  <a:pt x="263" y="39"/>
                  <a:pt x="263" y="39"/>
                </a:cubicBezTo>
                <a:close/>
                <a:moveTo>
                  <a:pt x="264" y="87"/>
                </a:moveTo>
                <a:cubicBezTo>
                  <a:pt x="265" y="91"/>
                  <a:pt x="265" y="91"/>
                  <a:pt x="265" y="91"/>
                </a:cubicBezTo>
                <a:cubicBezTo>
                  <a:pt x="261" y="93"/>
                  <a:pt x="261" y="93"/>
                  <a:pt x="261" y="93"/>
                </a:cubicBezTo>
                <a:cubicBezTo>
                  <a:pt x="263" y="96"/>
                  <a:pt x="263" y="96"/>
                  <a:pt x="263" y="96"/>
                </a:cubicBezTo>
                <a:cubicBezTo>
                  <a:pt x="270" y="93"/>
                  <a:pt x="270" y="93"/>
                  <a:pt x="270" y="93"/>
                </a:cubicBezTo>
                <a:cubicBezTo>
                  <a:pt x="282" y="123"/>
                  <a:pt x="282" y="123"/>
                  <a:pt x="282" y="123"/>
                </a:cubicBezTo>
                <a:cubicBezTo>
                  <a:pt x="275" y="126"/>
                  <a:pt x="275" y="126"/>
                  <a:pt x="275" y="126"/>
                </a:cubicBezTo>
                <a:cubicBezTo>
                  <a:pt x="276" y="130"/>
                  <a:pt x="276" y="130"/>
                  <a:pt x="276" y="130"/>
                </a:cubicBezTo>
                <a:cubicBezTo>
                  <a:pt x="279" y="128"/>
                  <a:pt x="279" y="128"/>
                  <a:pt x="279" y="128"/>
                </a:cubicBezTo>
                <a:cubicBezTo>
                  <a:pt x="282" y="132"/>
                  <a:pt x="282" y="132"/>
                  <a:pt x="282" y="132"/>
                </a:cubicBezTo>
                <a:cubicBezTo>
                  <a:pt x="292" y="121"/>
                  <a:pt x="292" y="121"/>
                  <a:pt x="292" y="121"/>
                </a:cubicBezTo>
                <a:cubicBezTo>
                  <a:pt x="278" y="88"/>
                  <a:pt x="278" y="88"/>
                  <a:pt x="278" y="88"/>
                </a:cubicBezTo>
                <a:cubicBezTo>
                  <a:pt x="264" y="87"/>
                  <a:pt x="264" y="87"/>
                  <a:pt x="264" y="8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280569" y="4936492"/>
            <a:ext cx="644962" cy="374992"/>
            <a:chOff x="751959" y="2806416"/>
            <a:chExt cx="2371961" cy="1379098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7" name="Group 6"/>
            <p:cNvGrpSpPr/>
            <p:nvPr/>
          </p:nvGrpSpPr>
          <p:grpSpPr>
            <a:xfrm>
              <a:off x="2046652" y="2806416"/>
              <a:ext cx="1077268" cy="1379098"/>
              <a:chOff x="2046652" y="2833835"/>
              <a:chExt cx="1077268" cy="1379098"/>
            </a:xfrm>
            <a:grpFill/>
          </p:grpSpPr>
          <p:sp>
            <p:nvSpPr>
              <p:cNvPr id="99" name="Freeform 98"/>
              <p:cNvSpPr>
                <a:spLocks noEditPoints="1"/>
              </p:cNvSpPr>
              <p:nvPr/>
            </p:nvSpPr>
            <p:spPr bwMode="auto">
              <a:xfrm>
                <a:off x="2679761" y="2833835"/>
                <a:ext cx="444159" cy="1379098"/>
              </a:xfrm>
              <a:custGeom>
                <a:avLst/>
                <a:gdLst>
                  <a:gd name="T0" fmla="*/ 139 w 199"/>
                  <a:gd name="T1" fmla="*/ 76 h 617"/>
                  <a:gd name="T2" fmla="*/ 199 w 199"/>
                  <a:gd name="T3" fmla="*/ 160 h 617"/>
                  <a:gd name="T4" fmla="*/ 199 w 199"/>
                  <a:gd name="T5" fmla="*/ 561 h 617"/>
                  <a:gd name="T6" fmla="*/ 142 w 199"/>
                  <a:gd name="T7" fmla="*/ 617 h 617"/>
                  <a:gd name="T8" fmla="*/ 99 w 199"/>
                  <a:gd name="T9" fmla="*/ 606 h 617"/>
                  <a:gd name="T10" fmla="*/ 56 w 199"/>
                  <a:gd name="T11" fmla="*/ 617 h 617"/>
                  <a:gd name="T12" fmla="*/ 0 w 199"/>
                  <a:gd name="T13" fmla="*/ 561 h 617"/>
                  <a:gd name="T14" fmla="*/ 0 w 199"/>
                  <a:gd name="T15" fmla="*/ 160 h 617"/>
                  <a:gd name="T16" fmla="*/ 59 w 199"/>
                  <a:gd name="T17" fmla="*/ 76 h 617"/>
                  <a:gd name="T18" fmla="*/ 59 w 199"/>
                  <a:gd name="T19" fmla="*/ 62 h 617"/>
                  <a:gd name="T20" fmla="*/ 57 w 199"/>
                  <a:gd name="T21" fmla="*/ 62 h 617"/>
                  <a:gd name="T22" fmla="*/ 52 w 199"/>
                  <a:gd name="T23" fmla="*/ 57 h 617"/>
                  <a:gd name="T24" fmla="*/ 57 w 199"/>
                  <a:gd name="T25" fmla="*/ 52 h 617"/>
                  <a:gd name="T26" fmla="*/ 141 w 199"/>
                  <a:gd name="T27" fmla="*/ 52 h 617"/>
                  <a:gd name="T28" fmla="*/ 147 w 199"/>
                  <a:gd name="T29" fmla="*/ 57 h 617"/>
                  <a:gd name="T30" fmla="*/ 141 w 199"/>
                  <a:gd name="T31" fmla="*/ 62 h 617"/>
                  <a:gd name="T32" fmla="*/ 139 w 199"/>
                  <a:gd name="T33" fmla="*/ 62 h 617"/>
                  <a:gd name="T34" fmla="*/ 139 w 199"/>
                  <a:gd name="T35" fmla="*/ 76 h 617"/>
                  <a:gd name="T36" fmla="*/ 64 w 199"/>
                  <a:gd name="T37" fmla="*/ 0 h 617"/>
                  <a:gd name="T38" fmla="*/ 134 w 199"/>
                  <a:gd name="T39" fmla="*/ 0 h 617"/>
                  <a:gd name="T40" fmla="*/ 141 w 199"/>
                  <a:gd name="T41" fmla="*/ 7 h 617"/>
                  <a:gd name="T42" fmla="*/ 143 w 199"/>
                  <a:gd name="T43" fmla="*/ 46 h 617"/>
                  <a:gd name="T44" fmla="*/ 55 w 199"/>
                  <a:gd name="T45" fmla="*/ 46 h 617"/>
                  <a:gd name="T46" fmla="*/ 57 w 199"/>
                  <a:gd name="T47" fmla="*/ 7 h 617"/>
                  <a:gd name="T48" fmla="*/ 64 w 199"/>
                  <a:gd name="T49" fmla="*/ 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9" h="617">
                    <a:moveTo>
                      <a:pt x="139" y="76"/>
                    </a:moveTo>
                    <a:cubicBezTo>
                      <a:pt x="158" y="90"/>
                      <a:pt x="199" y="139"/>
                      <a:pt x="199" y="160"/>
                    </a:cubicBezTo>
                    <a:cubicBezTo>
                      <a:pt x="199" y="315"/>
                      <a:pt x="199" y="432"/>
                      <a:pt x="199" y="561"/>
                    </a:cubicBezTo>
                    <a:cubicBezTo>
                      <a:pt x="199" y="592"/>
                      <a:pt x="173" y="617"/>
                      <a:pt x="142" y="617"/>
                    </a:cubicBezTo>
                    <a:cubicBezTo>
                      <a:pt x="126" y="617"/>
                      <a:pt x="126" y="606"/>
                      <a:pt x="99" y="606"/>
                    </a:cubicBezTo>
                    <a:cubicBezTo>
                      <a:pt x="73" y="606"/>
                      <a:pt x="72" y="617"/>
                      <a:pt x="56" y="617"/>
                    </a:cubicBezTo>
                    <a:cubicBezTo>
                      <a:pt x="25" y="617"/>
                      <a:pt x="0" y="592"/>
                      <a:pt x="0" y="561"/>
                    </a:cubicBezTo>
                    <a:cubicBezTo>
                      <a:pt x="0" y="410"/>
                      <a:pt x="0" y="282"/>
                      <a:pt x="0" y="160"/>
                    </a:cubicBezTo>
                    <a:cubicBezTo>
                      <a:pt x="0" y="139"/>
                      <a:pt x="40" y="90"/>
                      <a:pt x="59" y="76"/>
                    </a:cubicBezTo>
                    <a:cubicBezTo>
                      <a:pt x="59" y="62"/>
                      <a:pt x="59" y="62"/>
                      <a:pt x="59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4" y="62"/>
                      <a:pt x="52" y="60"/>
                      <a:pt x="52" y="57"/>
                    </a:cubicBezTo>
                    <a:cubicBezTo>
                      <a:pt x="52" y="54"/>
                      <a:pt x="54" y="52"/>
                      <a:pt x="57" y="52"/>
                    </a:cubicBezTo>
                    <a:cubicBezTo>
                      <a:pt x="141" y="52"/>
                      <a:pt x="141" y="52"/>
                      <a:pt x="141" y="52"/>
                    </a:cubicBezTo>
                    <a:cubicBezTo>
                      <a:pt x="144" y="52"/>
                      <a:pt x="147" y="54"/>
                      <a:pt x="147" y="57"/>
                    </a:cubicBezTo>
                    <a:cubicBezTo>
                      <a:pt x="147" y="60"/>
                      <a:pt x="144" y="62"/>
                      <a:pt x="141" y="62"/>
                    </a:cubicBezTo>
                    <a:cubicBezTo>
                      <a:pt x="139" y="62"/>
                      <a:pt x="139" y="62"/>
                      <a:pt x="139" y="62"/>
                    </a:cubicBezTo>
                    <a:cubicBezTo>
                      <a:pt x="139" y="76"/>
                      <a:pt x="139" y="76"/>
                      <a:pt x="139" y="76"/>
                    </a:cubicBezTo>
                    <a:close/>
                    <a:moveTo>
                      <a:pt x="64" y="0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138" y="0"/>
                      <a:pt x="141" y="3"/>
                      <a:pt x="141" y="7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3"/>
                      <a:pt x="60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99"/>
              <p:cNvSpPr>
                <a:spLocks noEditPoints="1"/>
              </p:cNvSpPr>
              <p:nvPr/>
            </p:nvSpPr>
            <p:spPr bwMode="auto">
              <a:xfrm>
                <a:off x="2046652" y="2833835"/>
                <a:ext cx="468698" cy="1379098"/>
              </a:xfrm>
              <a:custGeom>
                <a:avLst/>
                <a:gdLst>
                  <a:gd name="T0" fmla="*/ 204 w 210"/>
                  <a:gd name="T1" fmla="*/ 157 h 617"/>
                  <a:gd name="T2" fmla="*/ 198 w 210"/>
                  <a:gd name="T3" fmla="*/ 186 h 617"/>
                  <a:gd name="T4" fmla="*/ 202 w 210"/>
                  <a:gd name="T5" fmla="*/ 224 h 617"/>
                  <a:gd name="T6" fmla="*/ 202 w 210"/>
                  <a:gd name="T7" fmla="*/ 236 h 617"/>
                  <a:gd name="T8" fmla="*/ 198 w 210"/>
                  <a:gd name="T9" fmla="*/ 274 h 617"/>
                  <a:gd name="T10" fmla="*/ 202 w 210"/>
                  <a:gd name="T11" fmla="*/ 312 h 617"/>
                  <a:gd name="T12" fmla="*/ 202 w 210"/>
                  <a:gd name="T13" fmla="*/ 325 h 617"/>
                  <a:gd name="T14" fmla="*/ 198 w 210"/>
                  <a:gd name="T15" fmla="*/ 363 h 617"/>
                  <a:gd name="T16" fmla="*/ 202 w 210"/>
                  <a:gd name="T17" fmla="*/ 400 h 617"/>
                  <a:gd name="T18" fmla="*/ 202 w 210"/>
                  <a:gd name="T19" fmla="*/ 413 h 617"/>
                  <a:gd name="T20" fmla="*/ 198 w 210"/>
                  <a:gd name="T21" fmla="*/ 451 h 617"/>
                  <a:gd name="T22" fmla="*/ 202 w 210"/>
                  <a:gd name="T23" fmla="*/ 489 h 617"/>
                  <a:gd name="T24" fmla="*/ 202 w 210"/>
                  <a:gd name="T25" fmla="*/ 502 h 617"/>
                  <a:gd name="T26" fmla="*/ 198 w 210"/>
                  <a:gd name="T27" fmla="*/ 539 h 617"/>
                  <a:gd name="T28" fmla="*/ 148 w 210"/>
                  <a:gd name="T29" fmla="*/ 617 h 617"/>
                  <a:gd name="T30" fmla="*/ 62 w 210"/>
                  <a:gd name="T31" fmla="*/ 617 h 617"/>
                  <a:gd name="T32" fmla="*/ 12 w 210"/>
                  <a:gd name="T33" fmla="*/ 539 h 617"/>
                  <a:gd name="T34" fmla="*/ 7 w 210"/>
                  <a:gd name="T35" fmla="*/ 502 h 617"/>
                  <a:gd name="T36" fmla="*/ 7 w 210"/>
                  <a:gd name="T37" fmla="*/ 489 h 617"/>
                  <a:gd name="T38" fmla="*/ 12 w 210"/>
                  <a:gd name="T39" fmla="*/ 451 h 617"/>
                  <a:gd name="T40" fmla="*/ 7 w 210"/>
                  <a:gd name="T41" fmla="*/ 413 h 617"/>
                  <a:gd name="T42" fmla="*/ 7 w 210"/>
                  <a:gd name="T43" fmla="*/ 400 h 617"/>
                  <a:gd name="T44" fmla="*/ 12 w 210"/>
                  <a:gd name="T45" fmla="*/ 363 h 617"/>
                  <a:gd name="T46" fmla="*/ 7 w 210"/>
                  <a:gd name="T47" fmla="*/ 325 h 617"/>
                  <a:gd name="T48" fmla="*/ 85 w 210"/>
                  <a:gd name="T49" fmla="*/ 324 h 617"/>
                  <a:gd name="T50" fmla="*/ 85 w 210"/>
                  <a:gd name="T51" fmla="*/ 312 h 617"/>
                  <a:gd name="T52" fmla="*/ 7 w 210"/>
                  <a:gd name="T53" fmla="*/ 312 h 617"/>
                  <a:gd name="T54" fmla="*/ 8 w 210"/>
                  <a:gd name="T55" fmla="*/ 280 h 617"/>
                  <a:gd name="T56" fmla="*/ 91 w 210"/>
                  <a:gd name="T57" fmla="*/ 274 h 617"/>
                  <a:gd name="T58" fmla="*/ 8 w 210"/>
                  <a:gd name="T59" fmla="*/ 268 h 617"/>
                  <a:gd name="T60" fmla="*/ 7 w 210"/>
                  <a:gd name="T61" fmla="*/ 236 h 617"/>
                  <a:gd name="T62" fmla="*/ 85 w 210"/>
                  <a:gd name="T63" fmla="*/ 236 h 617"/>
                  <a:gd name="T64" fmla="*/ 85 w 210"/>
                  <a:gd name="T65" fmla="*/ 224 h 617"/>
                  <a:gd name="T66" fmla="*/ 7 w 210"/>
                  <a:gd name="T67" fmla="*/ 224 h 617"/>
                  <a:gd name="T68" fmla="*/ 8 w 210"/>
                  <a:gd name="T69" fmla="*/ 192 h 617"/>
                  <a:gd name="T70" fmla="*/ 91 w 210"/>
                  <a:gd name="T71" fmla="*/ 186 h 617"/>
                  <a:gd name="T72" fmla="*/ 8 w 210"/>
                  <a:gd name="T73" fmla="*/ 180 h 617"/>
                  <a:gd name="T74" fmla="*/ 6 w 210"/>
                  <a:gd name="T75" fmla="*/ 157 h 617"/>
                  <a:gd name="T76" fmla="*/ 65 w 210"/>
                  <a:gd name="T77" fmla="*/ 62 h 617"/>
                  <a:gd name="T78" fmla="*/ 57 w 210"/>
                  <a:gd name="T79" fmla="*/ 57 h 617"/>
                  <a:gd name="T80" fmla="*/ 147 w 210"/>
                  <a:gd name="T81" fmla="*/ 51 h 617"/>
                  <a:gd name="T82" fmla="*/ 147 w 210"/>
                  <a:gd name="T83" fmla="*/ 62 h 617"/>
                  <a:gd name="T84" fmla="*/ 145 w 210"/>
                  <a:gd name="T85" fmla="*/ 76 h 617"/>
                  <a:gd name="T86" fmla="*/ 140 w 210"/>
                  <a:gd name="T87" fmla="*/ 0 h 617"/>
                  <a:gd name="T88" fmla="*/ 148 w 210"/>
                  <a:gd name="T89" fmla="*/ 46 h 617"/>
                  <a:gd name="T90" fmla="*/ 63 w 210"/>
                  <a:gd name="T91" fmla="*/ 7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0" h="617">
                    <a:moveTo>
                      <a:pt x="145" y="76"/>
                    </a:moveTo>
                    <a:cubicBezTo>
                      <a:pt x="163" y="89"/>
                      <a:pt x="201" y="134"/>
                      <a:pt x="204" y="157"/>
                    </a:cubicBezTo>
                    <a:cubicBezTo>
                      <a:pt x="205" y="161"/>
                      <a:pt x="206" y="178"/>
                      <a:pt x="202" y="179"/>
                    </a:cubicBezTo>
                    <a:cubicBezTo>
                      <a:pt x="200" y="180"/>
                      <a:pt x="198" y="183"/>
                      <a:pt x="198" y="186"/>
                    </a:cubicBezTo>
                    <a:cubicBezTo>
                      <a:pt x="198" y="189"/>
                      <a:pt x="200" y="191"/>
                      <a:pt x="202" y="192"/>
                    </a:cubicBezTo>
                    <a:cubicBezTo>
                      <a:pt x="206" y="193"/>
                      <a:pt x="207" y="222"/>
                      <a:pt x="202" y="224"/>
                    </a:cubicBezTo>
                    <a:cubicBezTo>
                      <a:pt x="200" y="224"/>
                      <a:pt x="198" y="227"/>
                      <a:pt x="198" y="230"/>
                    </a:cubicBezTo>
                    <a:cubicBezTo>
                      <a:pt x="198" y="233"/>
                      <a:pt x="200" y="236"/>
                      <a:pt x="202" y="236"/>
                    </a:cubicBezTo>
                    <a:cubicBezTo>
                      <a:pt x="206" y="237"/>
                      <a:pt x="207" y="266"/>
                      <a:pt x="202" y="268"/>
                    </a:cubicBezTo>
                    <a:cubicBezTo>
                      <a:pt x="200" y="269"/>
                      <a:pt x="198" y="271"/>
                      <a:pt x="198" y="274"/>
                    </a:cubicBezTo>
                    <a:cubicBezTo>
                      <a:pt x="198" y="277"/>
                      <a:pt x="200" y="280"/>
                      <a:pt x="202" y="281"/>
                    </a:cubicBezTo>
                    <a:cubicBezTo>
                      <a:pt x="206" y="282"/>
                      <a:pt x="207" y="311"/>
                      <a:pt x="202" y="312"/>
                    </a:cubicBezTo>
                    <a:cubicBezTo>
                      <a:pt x="200" y="313"/>
                      <a:pt x="198" y="315"/>
                      <a:pt x="198" y="318"/>
                    </a:cubicBezTo>
                    <a:cubicBezTo>
                      <a:pt x="198" y="321"/>
                      <a:pt x="200" y="324"/>
                      <a:pt x="202" y="325"/>
                    </a:cubicBezTo>
                    <a:cubicBezTo>
                      <a:pt x="206" y="326"/>
                      <a:pt x="207" y="355"/>
                      <a:pt x="202" y="356"/>
                    </a:cubicBezTo>
                    <a:cubicBezTo>
                      <a:pt x="200" y="357"/>
                      <a:pt x="198" y="360"/>
                      <a:pt x="198" y="363"/>
                    </a:cubicBezTo>
                    <a:cubicBezTo>
                      <a:pt x="198" y="366"/>
                      <a:pt x="200" y="368"/>
                      <a:pt x="202" y="369"/>
                    </a:cubicBezTo>
                    <a:cubicBezTo>
                      <a:pt x="206" y="370"/>
                      <a:pt x="207" y="399"/>
                      <a:pt x="202" y="400"/>
                    </a:cubicBezTo>
                    <a:cubicBezTo>
                      <a:pt x="200" y="401"/>
                      <a:pt x="198" y="404"/>
                      <a:pt x="198" y="407"/>
                    </a:cubicBezTo>
                    <a:cubicBezTo>
                      <a:pt x="198" y="410"/>
                      <a:pt x="200" y="412"/>
                      <a:pt x="202" y="413"/>
                    </a:cubicBezTo>
                    <a:cubicBezTo>
                      <a:pt x="206" y="414"/>
                      <a:pt x="207" y="443"/>
                      <a:pt x="202" y="445"/>
                    </a:cubicBezTo>
                    <a:cubicBezTo>
                      <a:pt x="200" y="445"/>
                      <a:pt x="198" y="448"/>
                      <a:pt x="198" y="451"/>
                    </a:cubicBezTo>
                    <a:cubicBezTo>
                      <a:pt x="198" y="454"/>
                      <a:pt x="200" y="457"/>
                      <a:pt x="202" y="457"/>
                    </a:cubicBezTo>
                    <a:cubicBezTo>
                      <a:pt x="206" y="458"/>
                      <a:pt x="207" y="487"/>
                      <a:pt x="202" y="489"/>
                    </a:cubicBezTo>
                    <a:cubicBezTo>
                      <a:pt x="200" y="490"/>
                      <a:pt x="198" y="492"/>
                      <a:pt x="198" y="495"/>
                    </a:cubicBezTo>
                    <a:cubicBezTo>
                      <a:pt x="198" y="498"/>
                      <a:pt x="200" y="501"/>
                      <a:pt x="202" y="502"/>
                    </a:cubicBezTo>
                    <a:cubicBezTo>
                      <a:pt x="206" y="503"/>
                      <a:pt x="207" y="532"/>
                      <a:pt x="202" y="533"/>
                    </a:cubicBezTo>
                    <a:cubicBezTo>
                      <a:pt x="200" y="534"/>
                      <a:pt x="198" y="536"/>
                      <a:pt x="198" y="539"/>
                    </a:cubicBezTo>
                    <a:cubicBezTo>
                      <a:pt x="198" y="542"/>
                      <a:pt x="200" y="545"/>
                      <a:pt x="202" y="546"/>
                    </a:cubicBezTo>
                    <a:cubicBezTo>
                      <a:pt x="210" y="548"/>
                      <a:pt x="205" y="617"/>
                      <a:pt x="148" y="617"/>
                    </a:cubicBezTo>
                    <a:cubicBezTo>
                      <a:pt x="132" y="617"/>
                      <a:pt x="131" y="606"/>
                      <a:pt x="105" y="606"/>
                    </a:cubicBezTo>
                    <a:cubicBezTo>
                      <a:pt x="78" y="606"/>
                      <a:pt x="78" y="617"/>
                      <a:pt x="62" y="617"/>
                    </a:cubicBezTo>
                    <a:cubicBezTo>
                      <a:pt x="5" y="617"/>
                      <a:pt x="0" y="548"/>
                      <a:pt x="7" y="546"/>
                    </a:cubicBezTo>
                    <a:cubicBezTo>
                      <a:pt x="10" y="545"/>
                      <a:pt x="12" y="542"/>
                      <a:pt x="12" y="539"/>
                    </a:cubicBezTo>
                    <a:cubicBezTo>
                      <a:pt x="12" y="536"/>
                      <a:pt x="10" y="534"/>
                      <a:pt x="7" y="533"/>
                    </a:cubicBezTo>
                    <a:cubicBezTo>
                      <a:pt x="3" y="532"/>
                      <a:pt x="4" y="503"/>
                      <a:pt x="7" y="502"/>
                    </a:cubicBezTo>
                    <a:cubicBezTo>
                      <a:pt x="10" y="501"/>
                      <a:pt x="12" y="498"/>
                      <a:pt x="12" y="495"/>
                    </a:cubicBezTo>
                    <a:cubicBezTo>
                      <a:pt x="12" y="492"/>
                      <a:pt x="10" y="490"/>
                      <a:pt x="7" y="489"/>
                    </a:cubicBezTo>
                    <a:cubicBezTo>
                      <a:pt x="3" y="488"/>
                      <a:pt x="4" y="458"/>
                      <a:pt x="7" y="457"/>
                    </a:cubicBezTo>
                    <a:cubicBezTo>
                      <a:pt x="10" y="457"/>
                      <a:pt x="12" y="454"/>
                      <a:pt x="12" y="451"/>
                    </a:cubicBezTo>
                    <a:cubicBezTo>
                      <a:pt x="12" y="448"/>
                      <a:pt x="10" y="445"/>
                      <a:pt x="7" y="445"/>
                    </a:cubicBezTo>
                    <a:cubicBezTo>
                      <a:pt x="3" y="443"/>
                      <a:pt x="4" y="414"/>
                      <a:pt x="7" y="413"/>
                    </a:cubicBezTo>
                    <a:cubicBezTo>
                      <a:pt x="10" y="412"/>
                      <a:pt x="12" y="410"/>
                      <a:pt x="12" y="407"/>
                    </a:cubicBezTo>
                    <a:cubicBezTo>
                      <a:pt x="12" y="404"/>
                      <a:pt x="10" y="401"/>
                      <a:pt x="7" y="400"/>
                    </a:cubicBezTo>
                    <a:cubicBezTo>
                      <a:pt x="3" y="399"/>
                      <a:pt x="4" y="370"/>
                      <a:pt x="7" y="369"/>
                    </a:cubicBezTo>
                    <a:cubicBezTo>
                      <a:pt x="10" y="368"/>
                      <a:pt x="12" y="366"/>
                      <a:pt x="12" y="363"/>
                    </a:cubicBezTo>
                    <a:cubicBezTo>
                      <a:pt x="12" y="360"/>
                      <a:pt x="10" y="357"/>
                      <a:pt x="7" y="356"/>
                    </a:cubicBezTo>
                    <a:cubicBezTo>
                      <a:pt x="3" y="355"/>
                      <a:pt x="4" y="326"/>
                      <a:pt x="7" y="325"/>
                    </a:cubicBezTo>
                    <a:cubicBezTo>
                      <a:pt x="8" y="325"/>
                      <a:pt x="8" y="325"/>
                      <a:pt x="8" y="324"/>
                    </a:cubicBezTo>
                    <a:cubicBezTo>
                      <a:pt x="85" y="324"/>
                      <a:pt x="85" y="324"/>
                      <a:pt x="85" y="324"/>
                    </a:cubicBezTo>
                    <a:cubicBezTo>
                      <a:pt x="88" y="324"/>
                      <a:pt x="91" y="322"/>
                      <a:pt x="91" y="318"/>
                    </a:cubicBezTo>
                    <a:cubicBezTo>
                      <a:pt x="91" y="315"/>
                      <a:pt x="88" y="312"/>
                      <a:pt x="85" y="312"/>
                    </a:cubicBezTo>
                    <a:cubicBezTo>
                      <a:pt x="8" y="312"/>
                      <a:pt x="8" y="312"/>
                      <a:pt x="8" y="312"/>
                    </a:cubicBezTo>
                    <a:cubicBezTo>
                      <a:pt x="8" y="312"/>
                      <a:pt x="8" y="312"/>
                      <a:pt x="7" y="312"/>
                    </a:cubicBezTo>
                    <a:cubicBezTo>
                      <a:pt x="3" y="311"/>
                      <a:pt x="4" y="282"/>
                      <a:pt x="7" y="281"/>
                    </a:cubicBezTo>
                    <a:cubicBezTo>
                      <a:pt x="8" y="280"/>
                      <a:pt x="8" y="280"/>
                      <a:pt x="8" y="280"/>
                    </a:cubicBezTo>
                    <a:cubicBezTo>
                      <a:pt x="85" y="280"/>
                      <a:pt x="85" y="280"/>
                      <a:pt x="85" y="280"/>
                    </a:cubicBezTo>
                    <a:cubicBezTo>
                      <a:pt x="88" y="280"/>
                      <a:pt x="91" y="277"/>
                      <a:pt x="91" y="274"/>
                    </a:cubicBezTo>
                    <a:cubicBezTo>
                      <a:pt x="91" y="271"/>
                      <a:pt x="88" y="268"/>
                      <a:pt x="85" y="268"/>
                    </a:cubicBezTo>
                    <a:cubicBezTo>
                      <a:pt x="8" y="268"/>
                      <a:pt x="8" y="268"/>
                      <a:pt x="8" y="268"/>
                    </a:cubicBezTo>
                    <a:cubicBezTo>
                      <a:pt x="8" y="268"/>
                      <a:pt x="8" y="268"/>
                      <a:pt x="7" y="268"/>
                    </a:cubicBezTo>
                    <a:cubicBezTo>
                      <a:pt x="3" y="266"/>
                      <a:pt x="4" y="237"/>
                      <a:pt x="7" y="236"/>
                    </a:cubicBezTo>
                    <a:cubicBezTo>
                      <a:pt x="8" y="236"/>
                      <a:pt x="8" y="236"/>
                      <a:pt x="8" y="236"/>
                    </a:cubicBezTo>
                    <a:cubicBezTo>
                      <a:pt x="85" y="236"/>
                      <a:pt x="85" y="236"/>
                      <a:pt x="85" y="236"/>
                    </a:cubicBezTo>
                    <a:cubicBezTo>
                      <a:pt x="88" y="236"/>
                      <a:pt x="91" y="233"/>
                      <a:pt x="91" y="230"/>
                    </a:cubicBezTo>
                    <a:cubicBezTo>
                      <a:pt x="91" y="227"/>
                      <a:pt x="88" y="224"/>
                      <a:pt x="85" y="224"/>
                    </a:cubicBezTo>
                    <a:cubicBezTo>
                      <a:pt x="8" y="224"/>
                      <a:pt x="8" y="224"/>
                      <a:pt x="8" y="224"/>
                    </a:cubicBezTo>
                    <a:cubicBezTo>
                      <a:pt x="8" y="224"/>
                      <a:pt x="8" y="224"/>
                      <a:pt x="7" y="224"/>
                    </a:cubicBezTo>
                    <a:cubicBezTo>
                      <a:pt x="3" y="222"/>
                      <a:pt x="4" y="193"/>
                      <a:pt x="7" y="192"/>
                    </a:cubicBezTo>
                    <a:cubicBezTo>
                      <a:pt x="8" y="192"/>
                      <a:pt x="8" y="192"/>
                      <a:pt x="8" y="192"/>
                    </a:cubicBezTo>
                    <a:cubicBezTo>
                      <a:pt x="85" y="192"/>
                      <a:pt x="85" y="192"/>
                      <a:pt x="85" y="192"/>
                    </a:cubicBezTo>
                    <a:cubicBezTo>
                      <a:pt x="88" y="192"/>
                      <a:pt x="91" y="189"/>
                      <a:pt x="91" y="186"/>
                    </a:cubicBezTo>
                    <a:cubicBezTo>
                      <a:pt x="91" y="182"/>
                      <a:pt x="88" y="180"/>
                      <a:pt x="85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0"/>
                      <a:pt x="8" y="179"/>
                      <a:pt x="7" y="179"/>
                    </a:cubicBezTo>
                    <a:cubicBezTo>
                      <a:pt x="3" y="178"/>
                      <a:pt x="5" y="161"/>
                      <a:pt x="6" y="157"/>
                    </a:cubicBezTo>
                    <a:cubicBezTo>
                      <a:pt x="9" y="134"/>
                      <a:pt x="47" y="89"/>
                      <a:pt x="65" y="76"/>
                    </a:cubicBezTo>
                    <a:cubicBezTo>
                      <a:pt x="65" y="62"/>
                      <a:pt x="65" y="62"/>
                      <a:pt x="65" y="62"/>
                    </a:cubicBezTo>
                    <a:cubicBezTo>
                      <a:pt x="63" y="62"/>
                      <a:pt x="63" y="62"/>
                      <a:pt x="63" y="62"/>
                    </a:cubicBezTo>
                    <a:cubicBezTo>
                      <a:pt x="60" y="62"/>
                      <a:pt x="57" y="59"/>
                      <a:pt x="57" y="57"/>
                    </a:cubicBezTo>
                    <a:cubicBezTo>
                      <a:pt x="57" y="54"/>
                      <a:pt x="60" y="51"/>
                      <a:pt x="63" y="51"/>
                    </a:cubicBezTo>
                    <a:cubicBezTo>
                      <a:pt x="147" y="51"/>
                      <a:pt x="147" y="51"/>
                      <a:pt x="147" y="51"/>
                    </a:cubicBezTo>
                    <a:cubicBezTo>
                      <a:pt x="150" y="51"/>
                      <a:pt x="152" y="54"/>
                      <a:pt x="152" y="57"/>
                    </a:cubicBezTo>
                    <a:cubicBezTo>
                      <a:pt x="152" y="59"/>
                      <a:pt x="150" y="62"/>
                      <a:pt x="147" y="62"/>
                    </a:cubicBezTo>
                    <a:cubicBezTo>
                      <a:pt x="145" y="62"/>
                      <a:pt x="145" y="62"/>
                      <a:pt x="145" y="62"/>
                    </a:cubicBezTo>
                    <a:cubicBezTo>
                      <a:pt x="145" y="76"/>
                      <a:pt x="145" y="76"/>
                      <a:pt x="145" y="76"/>
                    </a:cubicBezTo>
                    <a:close/>
                    <a:moveTo>
                      <a:pt x="70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144" y="0"/>
                      <a:pt x="147" y="3"/>
                      <a:pt x="147" y="7"/>
                    </a:cubicBezTo>
                    <a:cubicBezTo>
                      <a:pt x="148" y="46"/>
                      <a:pt x="148" y="46"/>
                      <a:pt x="148" y="46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3"/>
                      <a:pt x="66" y="0"/>
                      <a:pt x="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1" name="Freeform 15"/>
            <p:cNvSpPr>
              <a:spLocks noEditPoints="1"/>
            </p:cNvSpPr>
            <p:nvPr/>
          </p:nvSpPr>
          <p:spPr bwMode="auto">
            <a:xfrm>
              <a:off x="751959" y="2845884"/>
              <a:ext cx="1093788" cy="1300163"/>
            </a:xfrm>
            <a:custGeom>
              <a:avLst/>
              <a:gdLst>
                <a:gd name="T0" fmla="*/ 256 w 291"/>
                <a:gd name="T1" fmla="*/ 175 h 346"/>
                <a:gd name="T2" fmla="*/ 172 w 291"/>
                <a:gd name="T3" fmla="*/ 256 h 346"/>
                <a:gd name="T4" fmla="*/ 175 w 291"/>
                <a:gd name="T5" fmla="*/ 93 h 346"/>
                <a:gd name="T6" fmla="*/ 250 w 291"/>
                <a:gd name="T7" fmla="*/ 31 h 346"/>
                <a:gd name="T8" fmla="*/ 217 w 291"/>
                <a:gd name="T9" fmla="*/ 13 h 346"/>
                <a:gd name="T10" fmla="*/ 134 w 291"/>
                <a:gd name="T11" fmla="*/ 153 h 346"/>
                <a:gd name="T12" fmla="*/ 153 w 291"/>
                <a:gd name="T13" fmla="*/ 58 h 346"/>
                <a:gd name="T14" fmla="*/ 155 w 291"/>
                <a:gd name="T15" fmla="*/ 55 h 346"/>
                <a:gd name="T16" fmla="*/ 156 w 291"/>
                <a:gd name="T17" fmla="*/ 53 h 346"/>
                <a:gd name="T18" fmla="*/ 157 w 291"/>
                <a:gd name="T19" fmla="*/ 50 h 346"/>
                <a:gd name="T20" fmla="*/ 158 w 291"/>
                <a:gd name="T21" fmla="*/ 48 h 346"/>
                <a:gd name="T22" fmla="*/ 159 w 291"/>
                <a:gd name="T23" fmla="*/ 46 h 346"/>
                <a:gd name="T24" fmla="*/ 161 w 291"/>
                <a:gd name="T25" fmla="*/ 43 h 346"/>
                <a:gd name="T26" fmla="*/ 162 w 291"/>
                <a:gd name="T27" fmla="*/ 41 h 346"/>
                <a:gd name="T28" fmla="*/ 163 w 291"/>
                <a:gd name="T29" fmla="*/ 39 h 346"/>
                <a:gd name="T30" fmla="*/ 165 w 291"/>
                <a:gd name="T31" fmla="*/ 37 h 346"/>
                <a:gd name="T32" fmla="*/ 166 w 291"/>
                <a:gd name="T33" fmla="*/ 35 h 346"/>
                <a:gd name="T34" fmla="*/ 168 w 291"/>
                <a:gd name="T35" fmla="*/ 33 h 346"/>
                <a:gd name="T36" fmla="*/ 169 w 291"/>
                <a:gd name="T37" fmla="*/ 31 h 346"/>
                <a:gd name="T38" fmla="*/ 170 w 291"/>
                <a:gd name="T39" fmla="*/ 29 h 346"/>
                <a:gd name="T40" fmla="*/ 172 w 291"/>
                <a:gd name="T41" fmla="*/ 27 h 346"/>
                <a:gd name="T42" fmla="*/ 173 w 291"/>
                <a:gd name="T43" fmla="*/ 25 h 346"/>
                <a:gd name="T44" fmla="*/ 175 w 291"/>
                <a:gd name="T45" fmla="*/ 24 h 346"/>
                <a:gd name="T46" fmla="*/ 176 w 291"/>
                <a:gd name="T47" fmla="*/ 22 h 346"/>
                <a:gd name="T48" fmla="*/ 178 w 291"/>
                <a:gd name="T49" fmla="*/ 21 h 346"/>
                <a:gd name="T50" fmla="*/ 179 w 291"/>
                <a:gd name="T51" fmla="*/ 19 h 346"/>
                <a:gd name="T52" fmla="*/ 181 w 291"/>
                <a:gd name="T53" fmla="*/ 18 h 346"/>
                <a:gd name="T54" fmla="*/ 182 w 291"/>
                <a:gd name="T55" fmla="*/ 16 h 346"/>
                <a:gd name="T56" fmla="*/ 184 w 291"/>
                <a:gd name="T57" fmla="*/ 15 h 346"/>
                <a:gd name="T58" fmla="*/ 186 w 291"/>
                <a:gd name="T59" fmla="*/ 14 h 346"/>
                <a:gd name="T60" fmla="*/ 187 w 291"/>
                <a:gd name="T61" fmla="*/ 13 h 346"/>
                <a:gd name="T62" fmla="*/ 189 w 291"/>
                <a:gd name="T63" fmla="*/ 12 h 346"/>
                <a:gd name="T64" fmla="*/ 191 w 291"/>
                <a:gd name="T65" fmla="*/ 11 h 346"/>
                <a:gd name="T66" fmla="*/ 192 w 291"/>
                <a:gd name="T67" fmla="*/ 10 h 346"/>
                <a:gd name="T68" fmla="*/ 194 w 291"/>
                <a:gd name="T69" fmla="*/ 9 h 346"/>
                <a:gd name="T70" fmla="*/ 196 w 291"/>
                <a:gd name="T71" fmla="*/ 8 h 346"/>
                <a:gd name="T72" fmla="*/ 198 w 291"/>
                <a:gd name="T73" fmla="*/ 7 h 346"/>
                <a:gd name="T74" fmla="*/ 200 w 291"/>
                <a:gd name="T75" fmla="*/ 7 h 346"/>
                <a:gd name="T76" fmla="*/ 198 w 291"/>
                <a:gd name="T77" fmla="*/ 3 h 346"/>
                <a:gd name="T78" fmla="*/ 64 w 291"/>
                <a:gd name="T79" fmla="*/ 23 h 346"/>
                <a:gd name="T80" fmla="*/ 7 w 291"/>
                <a:gd name="T81" fmla="*/ 213 h 346"/>
                <a:gd name="T82" fmla="*/ 39 w 291"/>
                <a:gd name="T83" fmla="*/ 302 h 346"/>
                <a:gd name="T84" fmla="*/ 174 w 291"/>
                <a:gd name="T85" fmla="*/ 346 h 346"/>
                <a:gd name="T86" fmla="*/ 289 w 291"/>
                <a:gd name="T87" fmla="*/ 175 h 346"/>
                <a:gd name="T88" fmla="*/ 214 w 291"/>
                <a:gd name="T89" fmla="*/ 52 h 346"/>
                <a:gd name="T90" fmla="*/ 209 w 291"/>
                <a:gd name="T91" fmla="*/ 297 h 346"/>
                <a:gd name="T92" fmla="*/ 214 w 291"/>
                <a:gd name="T93" fmla="*/ 5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1" h="346">
                  <a:moveTo>
                    <a:pt x="210" y="62"/>
                  </a:moveTo>
                  <a:cubicBezTo>
                    <a:pt x="237" y="62"/>
                    <a:pt x="258" y="113"/>
                    <a:pt x="256" y="175"/>
                  </a:cubicBezTo>
                  <a:cubicBezTo>
                    <a:pt x="255" y="237"/>
                    <a:pt x="232" y="287"/>
                    <a:pt x="205" y="287"/>
                  </a:cubicBezTo>
                  <a:cubicBezTo>
                    <a:pt x="192" y="287"/>
                    <a:pt x="181" y="275"/>
                    <a:pt x="172" y="256"/>
                  </a:cubicBezTo>
                  <a:cubicBezTo>
                    <a:pt x="186" y="249"/>
                    <a:pt x="197" y="215"/>
                    <a:pt x="197" y="174"/>
                  </a:cubicBezTo>
                  <a:cubicBezTo>
                    <a:pt x="197" y="136"/>
                    <a:pt x="188" y="104"/>
                    <a:pt x="175" y="93"/>
                  </a:cubicBezTo>
                  <a:cubicBezTo>
                    <a:pt x="185" y="74"/>
                    <a:pt x="197" y="62"/>
                    <a:pt x="210" y="62"/>
                  </a:cubicBezTo>
                  <a:close/>
                  <a:moveTo>
                    <a:pt x="250" y="31"/>
                  </a:moveTo>
                  <a:cubicBezTo>
                    <a:pt x="246" y="26"/>
                    <a:pt x="241" y="21"/>
                    <a:pt x="235" y="17"/>
                  </a:cubicBezTo>
                  <a:cubicBezTo>
                    <a:pt x="230" y="14"/>
                    <a:pt x="223" y="13"/>
                    <a:pt x="217" y="13"/>
                  </a:cubicBezTo>
                  <a:cubicBezTo>
                    <a:pt x="178" y="13"/>
                    <a:pt x="145" y="74"/>
                    <a:pt x="138" y="153"/>
                  </a:cubicBezTo>
                  <a:cubicBezTo>
                    <a:pt x="137" y="169"/>
                    <a:pt x="135" y="164"/>
                    <a:pt x="134" y="153"/>
                  </a:cubicBezTo>
                  <a:cubicBezTo>
                    <a:pt x="133" y="121"/>
                    <a:pt x="140" y="87"/>
                    <a:pt x="153" y="58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4" y="57"/>
                    <a:pt x="154" y="57"/>
                    <a:pt x="154" y="56"/>
                  </a:cubicBezTo>
                  <a:cubicBezTo>
                    <a:pt x="154" y="56"/>
                    <a:pt x="154" y="56"/>
                    <a:pt x="155" y="55"/>
                  </a:cubicBezTo>
                  <a:cubicBezTo>
                    <a:pt x="155" y="55"/>
                    <a:pt x="155" y="54"/>
                    <a:pt x="155" y="54"/>
                  </a:cubicBezTo>
                  <a:cubicBezTo>
                    <a:pt x="155" y="53"/>
                    <a:pt x="156" y="53"/>
                    <a:pt x="156" y="53"/>
                  </a:cubicBezTo>
                  <a:cubicBezTo>
                    <a:pt x="156" y="52"/>
                    <a:pt x="156" y="52"/>
                    <a:pt x="157" y="51"/>
                  </a:cubicBezTo>
                  <a:cubicBezTo>
                    <a:pt x="157" y="51"/>
                    <a:pt x="157" y="51"/>
                    <a:pt x="157" y="50"/>
                  </a:cubicBezTo>
                  <a:cubicBezTo>
                    <a:pt x="157" y="50"/>
                    <a:pt x="157" y="49"/>
                    <a:pt x="158" y="49"/>
                  </a:cubicBezTo>
                  <a:cubicBezTo>
                    <a:pt x="158" y="49"/>
                    <a:pt x="158" y="48"/>
                    <a:pt x="158" y="48"/>
                  </a:cubicBezTo>
                  <a:cubicBezTo>
                    <a:pt x="158" y="48"/>
                    <a:pt x="159" y="47"/>
                    <a:pt x="159" y="47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60" y="45"/>
                    <a:pt x="160" y="45"/>
                    <a:pt x="160" y="44"/>
                  </a:cubicBezTo>
                  <a:cubicBezTo>
                    <a:pt x="160" y="44"/>
                    <a:pt x="161" y="44"/>
                    <a:pt x="161" y="43"/>
                  </a:cubicBezTo>
                  <a:cubicBezTo>
                    <a:pt x="161" y="43"/>
                    <a:pt x="161" y="43"/>
                    <a:pt x="161" y="42"/>
                  </a:cubicBezTo>
                  <a:cubicBezTo>
                    <a:pt x="162" y="42"/>
                    <a:pt x="162" y="42"/>
                    <a:pt x="162" y="41"/>
                  </a:cubicBezTo>
                  <a:cubicBezTo>
                    <a:pt x="162" y="41"/>
                    <a:pt x="163" y="40"/>
                    <a:pt x="163" y="40"/>
                  </a:cubicBezTo>
                  <a:cubicBezTo>
                    <a:pt x="163" y="40"/>
                    <a:pt x="163" y="39"/>
                    <a:pt x="163" y="39"/>
                  </a:cubicBezTo>
                  <a:cubicBezTo>
                    <a:pt x="164" y="39"/>
                    <a:pt x="164" y="38"/>
                    <a:pt x="164" y="38"/>
                  </a:cubicBezTo>
                  <a:cubicBezTo>
                    <a:pt x="164" y="38"/>
                    <a:pt x="165" y="37"/>
                    <a:pt x="165" y="37"/>
                  </a:cubicBezTo>
                  <a:cubicBezTo>
                    <a:pt x="165" y="37"/>
                    <a:pt x="165" y="36"/>
                    <a:pt x="165" y="36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4"/>
                    <a:pt x="167" y="34"/>
                    <a:pt x="167" y="34"/>
                  </a:cubicBezTo>
                  <a:cubicBezTo>
                    <a:pt x="167" y="33"/>
                    <a:pt x="167" y="33"/>
                    <a:pt x="168" y="33"/>
                  </a:cubicBezTo>
                  <a:cubicBezTo>
                    <a:pt x="168" y="33"/>
                    <a:pt x="168" y="32"/>
                    <a:pt x="168" y="32"/>
                  </a:cubicBezTo>
                  <a:cubicBezTo>
                    <a:pt x="168" y="32"/>
                    <a:pt x="169" y="31"/>
                    <a:pt x="169" y="31"/>
                  </a:cubicBezTo>
                  <a:cubicBezTo>
                    <a:pt x="169" y="31"/>
                    <a:pt x="169" y="30"/>
                    <a:pt x="170" y="30"/>
                  </a:cubicBezTo>
                  <a:cubicBezTo>
                    <a:pt x="170" y="30"/>
                    <a:pt x="170" y="29"/>
                    <a:pt x="170" y="29"/>
                  </a:cubicBezTo>
                  <a:cubicBezTo>
                    <a:pt x="171" y="29"/>
                    <a:pt x="171" y="28"/>
                    <a:pt x="171" y="28"/>
                  </a:cubicBezTo>
                  <a:cubicBezTo>
                    <a:pt x="171" y="28"/>
                    <a:pt x="172" y="28"/>
                    <a:pt x="172" y="27"/>
                  </a:cubicBezTo>
                  <a:cubicBezTo>
                    <a:pt x="172" y="27"/>
                    <a:pt x="172" y="27"/>
                    <a:pt x="173" y="26"/>
                  </a:cubicBezTo>
                  <a:cubicBezTo>
                    <a:pt x="173" y="26"/>
                    <a:pt x="173" y="26"/>
                    <a:pt x="173" y="25"/>
                  </a:cubicBezTo>
                  <a:cubicBezTo>
                    <a:pt x="174" y="25"/>
                    <a:pt x="174" y="25"/>
                    <a:pt x="174" y="25"/>
                  </a:cubicBezTo>
                  <a:cubicBezTo>
                    <a:pt x="174" y="24"/>
                    <a:pt x="175" y="24"/>
                    <a:pt x="175" y="24"/>
                  </a:cubicBezTo>
                  <a:cubicBezTo>
                    <a:pt x="175" y="24"/>
                    <a:pt x="175" y="23"/>
                    <a:pt x="176" y="23"/>
                  </a:cubicBezTo>
                  <a:cubicBezTo>
                    <a:pt x="176" y="23"/>
                    <a:pt x="176" y="22"/>
                    <a:pt x="176" y="22"/>
                  </a:cubicBezTo>
                  <a:cubicBezTo>
                    <a:pt x="177" y="22"/>
                    <a:pt x="177" y="22"/>
                    <a:pt x="177" y="21"/>
                  </a:cubicBezTo>
                  <a:cubicBezTo>
                    <a:pt x="177" y="21"/>
                    <a:pt x="178" y="21"/>
                    <a:pt x="178" y="21"/>
                  </a:cubicBezTo>
                  <a:cubicBezTo>
                    <a:pt x="178" y="20"/>
                    <a:pt x="178" y="20"/>
                    <a:pt x="179" y="20"/>
                  </a:cubicBezTo>
                  <a:cubicBezTo>
                    <a:pt x="179" y="20"/>
                    <a:pt x="179" y="19"/>
                    <a:pt x="179" y="19"/>
                  </a:cubicBezTo>
                  <a:cubicBezTo>
                    <a:pt x="180" y="19"/>
                    <a:pt x="180" y="19"/>
                    <a:pt x="180" y="18"/>
                  </a:cubicBezTo>
                  <a:cubicBezTo>
                    <a:pt x="180" y="18"/>
                    <a:pt x="181" y="18"/>
                    <a:pt x="181" y="18"/>
                  </a:cubicBezTo>
                  <a:cubicBezTo>
                    <a:pt x="181" y="17"/>
                    <a:pt x="181" y="17"/>
                    <a:pt x="182" y="17"/>
                  </a:cubicBezTo>
                  <a:cubicBezTo>
                    <a:pt x="182" y="17"/>
                    <a:pt x="182" y="17"/>
                    <a:pt x="182" y="16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4" y="16"/>
                    <a:pt x="184" y="15"/>
                    <a:pt x="184" y="15"/>
                  </a:cubicBezTo>
                  <a:cubicBezTo>
                    <a:pt x="184" y="15"/>
                    <a:pt x="185" y="15"/>
                    <a:pt x="185" y="14"/>
                  </a:cubicBezTo>
                  <a:cubicBezTo>
                    <a:pt x="185" y="14"/>
                    <a:pt x="185" y="14"/>
                    <a:pt x="186" y="14"/>
                  </a:cubicBezTo>
                  <a:cubicBezTo>
                    <a:pt x="186" y="14"/>
                    <a:pt x="186" y="13"/>
                    <a:pt x="186" y="13"/>
                  </a:cubicBezTo>
                  <a:cubicBezTo>
                    <a:pt x="187" y="13"/>
                    <a:pt x="187" y="13"/>
                    <a:pt x="187" y="13"/>
                  </a:cubicBezTo>
                  <a:cubicBezTo>
                    <a:pt x="188" y="13"/>
                    <a:pt x="188" y="12"/>
                    <a:pt x="188" y="12"/>
                  </a:cubicBezTo>
                  <a:cubicBezTo>
                    <a:pt x="188" y="12"/>
                    <a:pt x="189" y="12"/>
                    <a:pt x="189" y="12"/>
                  </a:cubicBezTo>
                  <a:cubicBezTo>
                    <a:pt x="189" y="11"/>
                    <a:pt x="189" y="11"/>
                    <a:pt x="190" y="11"/>
                  </a:cubicBezTo>
                  <a:cubicBezTo>
                    <a:pt x="190" y="11"/>
                    <a:pt x="190" y="11"/>
                    <a:pt x="191" y="11"/>
                  </a:cubicBezTo>
                  <a:cubicBezTo>
                    <a:pt x="191" y="10"/>
                    <a:pt x="191" y="10"/>
                    <a:pt x="191" y="10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3" y="10"/>
                    <a:pt x="193" y="9"/>
                    <a:pt x="193" y="9"/>
                  </a:cubicBezTo>
                  <a:cubicBezTo>
                    <a:pt x="193" y="9"/>
                    <a:pt x="194" y="9"/>
                    <a:pt x="194" y="9"/>
                  </a:cubicBezTo>
                  <a:cubicBezTo>
                    <a:pt x="194" y="9"/>
                    <a:pt x="194" y="9"/>
                    <a:pt x="195" y="8"/>
                  </a:cubicBezTo>
                  <a:cubicBezTo>
                    <a:pt x="195" y="8"/>
                    <a:pt x="195" y="8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7" y="8"/>
                    <a:pt x="197" y="7"/>
                    <a:pt x="198" y="7"/>
                  </a:cubicBezTo>
                  <a:cubicBezTo>
                    <a:pt x="198" y="7"/>
                    <a:pt x="198" y="7"/>
                    <a:pt x="198" y="7"/>
                  </a:cubicBezTo>
                  <a:cubicBezTo>
                    <a:pt x="199" y="7"/>
                    <a:pt x="199" y="7"/>
                    <a:pt x="200" y="7"/>
                  </a:cubicBezTo>
                  <a:cubicBezTo>
                    <a:pt x="202" y="6"/>
                    <a:pt x="205" y="5"/>
                    <a:pt x="208" y="5"/>
                  </a:cubicBezTo>
                  <a:cubicBezTo>
                    <a:pt x="204" y="4"/>
                    <a:pt x="201" y="4"/>
                    <a:pt x="198" y="3"/>
                  </a:cubicBezTo>
                  <a:cubicBezTo>
                    <a:pt x="194" y="3"/>
                    <a:pt x="189" y="2"/>
                    <a:pt x="184" y="2"/>
                  </a:cubicBezTo>
                  <a:cubicBezTo>
                    <a:pt x="148" y="1"/>
                    <a:pt x="94" y="0"/>
                    <a:pt x="64" y="23"/>
                  </a:cubicBezTo>
                  <a:cubicBezTo>
                    <a:pt x="47" y="35"/>
                    <a:pt x="31" y="56"/>
                    <a:pt x="20" y="87"/>
                  </a:cubicBezTo>
                  <a:cubicBezTo>
                    <a:pt x="6" y="123"/>
                    <a:pt x="0" y="169"/>
                    <a:pt x="7" y="213"/>
                  </a:cubicBezTo>
                  <a:cubicBezTo>
                    <a:pt x="9" y="228"/>
                    <a:pt x="11" y="241"/>
                    <a:pt x="15" y="253"/>
                  </a:cubicBezTo>
                  <a:cubicBezTo>
                    <a:pt x="21" y="273"/>
                    <a:pt x="29" y="289"/>
                    <a:pt x="39" y="302"/>
                  </a:cubicBezTo>
                  <a:cubicBezTo>
                    <a:pt x="55" y="323"/>
                    <a:pt x="73" y="332"/>
                    <a:pt x="100" y="338"/>
                  </a:cubicBezTo>
                  <a:cubicBezTo>
                    <a:pt x="129" y="343"/>
                    <a:pt x="154" y="346"/>
                    <a:pt x="174" y="346"/>
                  </a:cubicBezTo>
                  <a:cubicBezTo>
                    <a:pt x="204" y="346"/>
                    <a:pt x="225" y="340"/>
                    <a:pt x="246" y="317"/>
                  </a:cubicBezTo>
                  <a:cubicBezTo>
                    <a:pt x="271" y="290"/>
                    <a:pt x="288" y="236"/>
                    <a:pt x="289" y="175"/>
                  </a:cubicBezTo>
                  <a:cubicBezTo>
                    <a:pt x="291" y="112"/>
                    <a:pt x="275" y="57"/>
                    <a:pt x="250" y="31"/>
                  </a:cubicBezTo>
                  <a:close/>
                  <a:moveTo>
                    <a:pt x="214" y="52"/>
                  </a:moveTo>
                  <a:cubicBezTo>
                    <a:pt x="184" y="52"/>
                    <a:pt x="156" y="107"/>
                    <a:pt x="155" y="175"/>
                  </a:cubicBezTo>
                  <a:cubicBezTo>
                    <a:pt x="153" y="242"/>
                    <a:pt x="179" y="297"/>
                    <a:pt x="209" y="297"/>
                  </a:cubicBezTo>
                  <a:cubicBezTo>
                    <a:pt x="239" y="297"/>
                    <a:pt x="264" y="242"/>
                    <a:pt x="265" y="175"/>
                  </a:cubicBezTo>
                  <a:cubicBezTo>
                    <a:pt x="266" y="107"/>
                    <a:pt x="243" y="52"/>
                    <a:pt x="21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2" name="Group 101"/>
          <p:cNvGrpSpPr/>
          <p:nvPr/>
        </p:nvGrpSpPr>
        <p:grpSpPr bwMode="gray">
          <a:xfrm>
            <a:off x="306556" y="5696768"/>
            <a:ext cx="592990" cy="513256"/>
            <a:chOff x="5179340" y="1835468"/>
            <a:chExt cx="1220594" cy="105647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Rounded Rectangle 108"/>
            <p:cNvSpPr/>
            <p:nvPr/>
          </p:nvSpPr>
          <p:spPr bwMode="gray">
            <a:xfrm rot="13464347">
              <a:off x="5327624" y="1872062"/>
              <a:ext cx="327363" cy="423831"/>
            </a:xfrm>
            <a:custGeom>
              <a:avLst/>
              <a:gdLst/>
              <a:ahLst/>
              <a:cxnLst/>
              <a:rect l="l" t="t" r="r" b="b"/>
              <a:pathLst>
                <a:path w="312737" h="406002">
                  <a:moveTo>
                    <a:pt x="0" y="255688"/>
                  </a:moveTo>
                  <a:lnTo>
                    <a:pt x="0" y="0"/>
                  </a:lnTo>
                  <a:lnTo>
                    <a:pt x="312737" y="0"/>
                  </a:lnTo>
                  <a:lnTo>
                    <a:pt x="312737" y="255688"/>
                  </a:lnTo>
                  <a:cubicBezTo>
                    <a:pt x="312737" y="338704"/>
                    <a:pt x="245439" y="406002"/>
                    <a:pt x="162423" y="406002"/>
                  </a:cubicBezTo>
                  <a:lnTo>
                    <a:pt x="150314" y="406002"/>
                  </a:lnTo>
                  <a:cubicBezTo>
                    <a:pt x="67298" y="406002"/>
                    <a:pt x="0" y="338704"/>
                    <a:pt x="0" y="255688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 bwMode="gray">
            <a:xfrm rot="13464347">
              <a:off x="5179340" y="1835468"/>
              <a:ext cx="327363" cy="799805"/>
            </a:xfrm>
            <a:prstGeom prst="roundRect">
              <a:avLst>
                <a:gd name="adj" fmla="val 48064"/>
              </a:avLst>
            </a:prstGeom>
            <a:grp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105" name="Group 104"/>
            <p:cNvGrpSpPr>
              <a:grpSpLocks/>
            </p:cNvGrpSpPr>
            <p:nvPr/>
          </p:nvGrpSpPr>
          <p:grpSpPr bwMode="gray">
            <a:xfrm rot="964454">
              <a:off x="6011429" y="2223078"/>
              <a:ext cx="388505" cy="388505"/>
              <a:chOff x="5499417" y="2480211"/>
              <a:chExt cx="437833" cy="437833"/>
            </a:xfrm>
            <a:grpFill/>
          </p:grpSpPr>
          <p:sp>
            <p:nvSpPr>
              <p:cNvPr id="109" name="Oval 108"/>
              <p:cNvSpPr/>
              <p:nvPr/>
            </p:nvSpPr>
            <p:spPr bwMode="gray">
              <a:xfrm>
                <a:off x="5499417" y="2480211"/>
                <a:ext cx="437833" cy="437833"/>
              </a:xfrm>
              <a:prstGeom prst="ellips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0" name="Straight Connector 109"/>
              <p:cNvCxnSpPr>
                <a:stCxn id="109" idx="1"/>
                <a:endCxn id="109" idx="5"/>
              </p:cNvCxnSpPr>
              <p:nvPr/>
            </p:nvCxnSpPr>
            <p:spPr bwMode="gray">
              <a:xfrm>
                <a:off x="5563536" y="2544330"/>
                <a:ext cx="309595" cy="309595"/>
              </a:xfrm>
              <a:prstGeom prst="lin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>
              <a:grpSpLocks/>
            </p:cNvGrpSpPr>
            <p:nvPr/>
          </p:nvGrpSpPr>
          <p:grpSpPr bwMode="gray">
            <a:xfrm rot="17164454">
              <a:off x="5556823" y="2446541"/>
              <a:ext cx="445398" cy="445399"/>
              <a:chOff x="6041406" y="2480211"/>
              <a:chExt cx="437833" cy="437833"/>
            </a:xfrm>
            <a:grpFill/>
          </p:grpSpPr>
          <p:sp>
            <p:nvSpPr>
              <p:cNvPr id="107" name="Oval 106"/>
              <p:cNvSpPr/>
              <p:nvPr/>
            </p:nvSpPr>
            <p:spPr bwMode="gray">
              <a:xfrm>
                <a:off x="6041406" y="2480211"/>
                <a:ext cx="437833" cy="437833"/>
              </a:xfrm>
              <a:prstGeom prst="ellipse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err="1" smtClean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8" name="Straight Connector 107"/>
              <p:cNvCxnSpPr>
                <a:stCxn id="107" idx="1"/>
                <a:endCxn id="107" idx="5"/>
              </p:cNvCxnSpPr>
              <p:nvPr/>
            </p:nvCxnSpPr>
            <p:spPr bwMode="gray">
              <a:xfrm>
                <a:off x="6105525" y="2544330"/>
                <a:ext cx="309595" cy="309595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582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72975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20" name="think-cell Slide" r:id="rId25" imgW="359" imgH="358" progId="TCLayout.ActiveDocument.1">
                  <p:embed/>
                </p:oleObj>
              </mc:Choice>
              <mc:Fallback>
                <p:oleObj name="think-cell Slide" r:id="rId2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/>
          </p:cNvSpPr>
          <p:nvPr/>
        </p:nvSpPr>
        <p:spPr>
          <a:xfrm>
            <a:off x="169863" y="821594"/>
            <a:ext cx="4296166" cy="490787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53" name="Rectangle 52"/>
          <p:cNvSpPr>
            <a:spLocks/>
          </p:cNvSpPr>
          <p:nvPr/>
        </p:nvSpPr>
        <p:spPr>
          <a:xfrm>
            <a:off x="4519613" y="821594"/>
            <a:ext cx="4296166" cy="490787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169863" y="821593"/>
            <a:ext cx="4296166" cy="47272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" name="Rectangle 7"/>
          <p:cNvSpPr>
            <a:spLocks noChangeArrowheads="1"/>
          </p:cNvSpPr>
          <p:nvPr/>
        </p:nvSpPr>
        <p:spPr bwMode="auto">
          <a:xfrm>
            <a:off x="4519613" y="821593"/>
            <a:ext cx="4296166" cy="47272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Рост экспорта </a:t>
            </a:r>
            <a:r>
              <a:rPr lang="ru-RU" dirty="0" err="1" smtClean="0"/>
              <a:t>высокообработанной</a:t>
            </a:r>
            <a:r>
              <a:rPr lang="ru-RU" dirty="0" smtClean="0"/>
              <a:t> продукции</a:t>
            </a:r>
            <a:endParaRPr lang="en-US" dirty="0"/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228600" y="842513"/>
            <a:ext cx="4047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Рост экспорта по выделенным позициям, </a:t>
            </a:r>
            <a:r>
              <a:rPr lang="ru-RU" sz="1400" dirty="0" smtClean="0">
                <a:solidFill>
                  <a:schemeClr val="accent6"/>
                </a:solidFill>
              </a:rPr>
              <a:t>млн. долл. США</a:t>
            </a:r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4576762" y="842513"/>
            <a:ext cx="42132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Рост экспорта товаров глубокой переработки, </a:t>
            </a:r>
            <a:r>
              <a:rPr lang="ru-RU" sz="1400" dirty="0" smtClean="0">
                <a:solidFill>
                  <a:schemeClr val="accent6"/>
                </a:solidFill>
              </a:rPr>
              <a:t>проценты </a:t>
            </a:r>
            <a:r>
              <a:rPr lang="ru-RU" sz="1400" dirty="0">
                <a:solidFill>
                  <a:schemeClr val="accent6"/>
                </a:solidFill>
              </a:rPr>
              <a:t>за первое полугодие 2016 года</a:t>
            </a:r>
            <a:endParaRPr lang="ru-RU" sz="1400" dirty="0" smtClean="0">
              <a:solidFill>
                <a:schemeClr val="accent6"/>
              </a:solidFill>
            </a:endParaRPr>
          </a:p>
        </p:txBody>
      </p:sp>
      <p:graphicFrame>
        <p:nvGraphicFramePr>
          <p:cNvPr id="4" name="Object 38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32399296"/>
              </p:ext>
            </p:extLst>
          </p:nvPr>
        </p:nvGraphicFramePr>
        <p:xfrm>
          <a:off x="5880099" y="1346201"/>
          <a:ext cx="2481514" cy="432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41" name="Rectangle 40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4589463" y="3405188"/>
            <a:ext cx="6826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3ACBA93-6E1C-4BEA-BB94-D0DCF08F1DCF}" type="datetime'''''''Н''''''''''''а''''''''''пит''''''к''''''''и'''''''''''''">
              <a:rPr lang="en-US" altLang="en-US" sz="1400"/>
              <a:pPr/>
              <a:t>Напитки</a:t>
            </a:fld>
            <a:endParaRPr lang="en-US" sz="1400" noProof="0" dirty="0">
              <a:sym typeface="+mn-lt"/>
            </a:endParaRPr>
          </a:p>
        </p:txBody>
      </p:sp>
      <p:sp>
        <p:nvSpPr>
          <p:cNvPr id="45" name="Rectangle 44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4589463" y="5218113"/>
            <a:ext cx="8937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9AF2E7B-AFE0-48DD-BCFC-038F44332E71}" type="datetime'У''''д''''''''''''о''''''''''бр''''''''е''''''''ни''я'''">
              <a:rPr lang="en-US" altLang="en-US" sz="1400"/>
              <a:pPr/>
              <a:t>Удобрения</a:t>
            </a:fld>
            <a:endParaRPr lang="en-US" sz="1400" noProof="0" dirty="0">
              <a:sym typeface="+mn-lt"/>
            </a:endParaRPr>
          </a:p>
        </p:txBody>
      </p:sp>
      <p:sp>
        <p:nvSpPr>
          <p:cNvPr id="61" name="Rectangle 60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gray">
          <a:xfrm>
            <a:off x="6083300" y="4006850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418543DC-70A7-48E1-A46B-21BA2C65F5DB}" type="datetime'''''''''''''''''''''''''''''''''''''''''''''''4'',''4'''">
              <a:rPr lang="en-US" altLang="en-US" sz="1400">
                <a:sym typeface="+mn-lt"/>
              </a:rPr>
              <a:pPr/>
              <a:t>4,4</a:t>
            </a:fld>
            <a:endParaRPr lang="en-US" sz="1400" noProof="0" dirty="0">
              <a:sym typeface="+mn-lt"/>
            </a:endParaRPr>
          </a:p>
        </p:txBody>
      </p:sp>
      <p:sp>
        <p:nvSpPr>
          <p:cNvPr id="62" name="Rectangle 61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7463005" y="4577570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51,2</a:t>
            </a:r>
            <a:endParaRPr lang="en-US" sz="1400" noProof="0" dirty="0">
              <a:sym typeface="+mn-lt"/>
            </a:endParaRPr>
          </a:p>
        </p:txBody>
      </p:sp>
      <p:sp>
        <p:nvSpPr>
          <p:cNvPr id="63" name="Rectangle 62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8357783" y="5218113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82,2</a:t>
            </a:r>
            <a:endParaRPr lang="en-US" sz="1400" noProof="0" dirty="0">
              <a:sym typeface="+mn-lt"/>
            </a:endParaRPr>
          </a:p>
        </p:txBody>
      </p:sp>
      <p:sp>
        <p:nvSpPr>
          <p:cNvPr id="44" name="Rectangle 43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4589463" y="3841750"/>
            <a:ext cx="11160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en-US" sz="1400" dirty="0"/>
              <a:t>Текстильные </a:t>
            </a:r>
            <a:r>
              <a:rPr lang="ru-RU" altLang="en-US" sz="1400" dirty="0" smtClean="0"/>
              <a:t/>
            </a:r>
            <a:br>
              <a:rPr lang="ru-RU" altLang="en-US" sz="1400" dirty="0" smtClean="0"/>
            </a:br>
            <a:r>
              <a:rPr lang="ru-RU" altLang="en-US" sz="1400" dirty="0" smtClean="0"/>
              <a:t>материалы </a:t>
            </a:r>
            <a:br>
              <a:rPr lang="ru-RU" altLang="en-US" sz="1400" dirty="0" smtClean="0"/>
            </a:br>
            <a:r>
              <a:rPr lang="ru-RU" altLang="en-US" sz="1400" dirty="0" smtClean="0"/>
              <a:t>и изделия</a:t>
            </a:r>
            <a:endParaRPr lang="en-US" sz="1400" noProof="0" dirty="0">
              <a:sym typeface="+mn-lt"/>
            </a:endParaRPr>
          </a:p>
        </p:txBody>
      </p:sp>
      <p:sp>
        <p:nvSpPr>
          <p:cNvPr id="40" name="Rectangle 39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4589463" y="4613275"/>
            <a:ext cx="10429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7AA63CC-1665-4B2A-8CF9-0789D9512376}" type="datetime'''''''''''''''''''''По''''д''''шипни''''''''''''''''''''ки'">
              <a:rPr lang="en-US" altLang="en-US" sz="1400"/>
              <a:pPr/>
              <a:t>Подшипники</a:t>
            </a:fld>
            <a:endParaRPr lang="en-US" sz="1400" noProof="0" dirty="0">
              <a:sym typeface="+mn-lt"/>
            </a:endParaRPr>
          </a:p>
        </p:txBody>
      </p:sp>
      <p:sp>
        <p:nvSpPr>
          <p:cNvPr id="42" name="Rectangle 41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4589463" y="1427163"/>
            <a:ext cx="1120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ru-RU" altLang="en-US" sz="1400" dirty="0"/>
              <a:t>Сахар и </a:t>
            </a:r>
            <a:r>
              <a:rPr lang="ru-RU" altLang="en-US" sz="1400" dirty="0" smtClean="0"/>
              <a:t/>
            </a:r>
            <a:br>
              <a:rPr lang="ru-RU" altLang="en-US" sz="1400" dirty="0" smtClean="0"/>
            </a:br>
            <a:r>
              <a:rPr lang="ru-RU" altLang="en-US" sz="1400" dirty="0" smtClean="0"/>
              <a:t>кондитерские</a:t>
            </a:r>
            <a:br>
              <a:rPr lang="ru-RU" altLang="en-US" sz="1400" dirty="0" smtClean="0"/>
            </a:br>
            <a:r>
              <a:rPr lang="ru-RU" altLang="en-US" sz="1400" dirty="0" smtClean="0"/>
              <a:t>изделия</a:t>
            </a:r>
            <a:endParaRPr lang="en-US" sz="1400" noProof="0" dirty="0">
              <a:sym typeface="+mn-lt"/>
            </a:endParaRPr>
          </a:p>
        </p:txBody>
      </p:sp>
      <p:sp>
        <p:nvSpPr>
          <p:cNvPr id="57" name="Rectangle 56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8361613" y="1614100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84,0</a:t>
            </a:r>
            <a:endParaRPr lang="en-US" sz="1400" noProof="0" dirty="0">
              <a:sym typeface="+mn-lt"/>
            </a:endParaRPr>
          </a:p>
        </p:txBody>
      </p:sp>
      <p:sp>
        <p:nvSpPr>
          <p:cNvPr id="60" name="Rectangle 59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gray">
          <a:xfrm>
            <a:off x="6089650" y="3405188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79019A1-A3B5-4FF8-A06C-BDD90A9ED90D}" type="datetime'4,6'''''''''''''">
              <a:rPr lang="en-US" altLang="en-US" sz="1400">
                <a:sym typeface="+mn-lt"/>
              </a:rPr>
              <a:pPr/>
              <a:t>4,6</a:t>
            </a:fld>
            <a:endParaRPr lang="en-US" sz="1400" noProof="0" dirty="0">
              <a:sym typeface="+mn-lt"/>
            </a:endParaRPr>
          </a:p>
        </p:txBody>
      </p:sp>
      <p:sp>
        <p:nvSpPr>
          <p:cNvPr id="43" name="Rectangle 42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4589463" y="2197100"/>
            <a:ext cx="1182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AD68604-4866-4A52-AD0A-9C2DE61BCA53}" type="datetime'М''''''а''с''''''''''''л''''''''а'''''' ''''''''и ж''иры'">
              <a:rPr lang="en-US" altLang="en-US" sz="1400"/>
              <a:pPr/>
              <a:t>Масла и жиры</a:t>
            </a:fld>
            <a:endParaRPr lang="en-US" sz="1400" noProof="0" dirty="0">
              <a:sym typeface="+mn-lt"/>
            </a:endParaRPr>
          </a:p>
        </p:txBody>
      </p:sp>
      <p:sp>
        <p:nvSpPr>
          <p:cNvPr id="58" name="Rectangle 57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6771481" y="2224401"/>
            <a:ext cx="3889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26,9</a:t>
            </a:r>
            <a:endParaRPr lang="en-US" sz="1400" noProof="0" dirty="0">
              <a:sym typeface="+mn-lt"/>
            </a:endParaRPr>
          </a:p>
        </p:txBody>
      </p:sp>
      <p:sp>
        <p:nvSpPr>
          <p:cNvPr id="48" name="Rectangle 47"/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4589463" y="2697163"/>
            <a:ext cx="12652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en-US" sz="1400" dirty="0"/>
              <a:t>Мясо и </a:t>
            </a:r>
            <a:r>
              <a:rPr lang="ru-RU" altLang="en-US" sz="1400" dirty="0" smtClean="0"/>
              <a:t>мясные</a:t>
            </a:r>
            <a:br>
              <a:rPr lang="ru-RU" altLang="en-US" sz="1400" dirty="0" smtClean="0"/>
            </a:br>
            <a:r>
              <a:rPr lang="ru-RU" altLang="en-US" sz="1400" dirty="0" smtClean="0"/>
              <a:t>продукты</a:t>
            </a:r>
            <a:endParaRPr lang="en-US" sz="1400" noProof="0" dirty="0">
              <a:sym typeface="+mn-lt"/>
            </a:endParaRPr>
          </a:p>
        </p:txBody>
      </p:sp>
      <p:sp>
        <p:nvSpPr>
          <p:cNvPr id="59" name="Rectangle 58"/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gray">
          <a:xfrm>
            <a:off x="6326981" y="2810029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sz="1400" noProof="0" dirty="0" smtClean="0">
                <a:sym typeface="+mn-lt"/>
              </a:rPr>
              <a:t>12,5</a:t>
            </a:r>
            <a:endParaRPr lang="en-US" sz="1400" noProof="0" dirty="0"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863" y="5822829"/>
            <a:ext cx="8645916" cy="5489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</a:rPr>
              <a:t>оложительное </a:t>
            </a:r>
            <a:r>
              <a:rPr lang="ru-RU" sz="1400" b="1" dirty="0">
                <a:solidFill>
                  <a:schemeClr val="bg1"/>
                </a:solidFill>
              </a:rPr>
              <a:t>влияние </a:t>
            </a:r>
            <a:r>
              <a:rPr lang="ru-RU" sz="1400" b="1" dirty="0" smtClean="0">
                <a:solidFill>
                  <a:schemeClr val="bg1"/>
                </a:solidFill>
              </a:rPr>
              <a:t>на </a:t>
            </a:r>
            <a:r>
              <a:rPr lang="ru-RU" sz="1400" b="1" dirty="0">
                <a:solidFill>
                  <a:schemeClr val="bg1"/>
                </a:solidFill>
              </a:rPr>
              <a:t>рост экспорта </a:t>
            </a:r>
            <a:r>
              <a:rPr lang="ru-RU" sz="1400" b="1" dirty="0" smtClean="0">
                <a:solidFill>
                  <a:schemeClr val="bg1"/>
                </a:solidFill>
              </a:rPr>
              <a:t>оказала </a:t>
            </a:r>
            <a:r>
              <a:rPr lang="ru-RU" sz="1400" b="1" dirty="0">
                <a:solidFill>
                  <a:schemeClr val="bg1"/>
                </a:solidFill>
              </a:rPr>
              <a:t>корректировка курса тенге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4587875" y="2007483"/>
            <a:ext cx="4158846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587875" y="2605109"/>
            <a:ext cx="4158846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4587875" y="3202735"/>
            <a:ext cx="4158846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587875" y="3800361"/>
            <a:ext cx="4158846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587875" y="4397987"/>
            <a:ext cx="4158846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587875" y="4995612"/>
            <a:ext cx="4158846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63"/>
          <p:cNvGraphicFramePr>
            <a:graphicFrameLocks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684460142"/>
              </p:ext>
            </p:extLst>
          </p:nvPr>
        </p:nvGraphicFramePr>
        <p:xfrm>
          <a:off x="152400" y="2476499"/>
          <a:ext cx="4229034" cy="288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21" name="Chart" r:id="rId28" imgW="4229034" imgH="2880360" progId="MSGraph.Chart.8">
                  <p:embed followColorScheme="full"/>
                </p:oleObj>
              </mc:Choice>
              <mc:Fallback>
                <p:oleObj name="Chart" r:id="rId28" imgW="4229034" imgH="288036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2400" y="2476499"/>
                        <a:ext cx="4229034" cy="2880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2330450" y="5376863"/>
            <a:ext cx="189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dirty="0" smtClean="0">
                <a:sym typeface="+mn-lt"/>
              </a:rPr>
              <a:t>я</a:t>
            </a:r>
            <a:r>
              <a:rPr lang="ru-RU" noProof="0" dirty="0" err="1" smtClean="0">
                <a:sym typeface="+mn-lt"/>
              </a:rPr>
              <a:t>нварь</a:t>
            </a:r>
            <a:r>
              <a:rPr lang="ru-RU" noProof="0" dirty="0" smtClean="0">
                <a:sym typeface="+mn-lt"/>
              </a:rPr>
              <a:t>-июнь 2016 г.</a:t>
            </a:r>
            <a:endParaRPr lang="en-GB" noProof="0" dirty="0">
              <a:sym typeface="+mn-lt"/>
            </a:endParaRPr>
          </a:p>
        </p:txBody>
      </p:sp>
      <p:sp>
        <p:nvSpPr>
          <p:cNvPr id="66" name="Rectangle 65"/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gray">
          <a:xfrm>
            <a:off x="3000375" y="2335213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7C14643-DD8B-498D-A45E-237CD596EC1F}" type="datetime'''''''''''''''1''''''''''''''''''9''7'''''''',''''7'''''''">
              <a:rPr lang="en-US" altLang="en-US"/>
              <a:pPr/>
              <a:t>197,7</a:t>
            </a:fld>
            <a:endParaRPr lang="en-US" noProof="0" dirty="0">
              <a:sym typeface="+mn-lt"/>
            </a:endParaRPr>
          </a:p>
        </p:txBody>
      </p:sp>
      <p:sp>
        <p:nvSpPr>
          <p:cNvPr id="67" name="Rectangle 66"/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gray">
          <a:xfrm>
            <a:off x="1000125" y="2517775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1901F75-EBC8-4F2D-A2F8-6E6B19A3C642}" type="datetime'''1''''''''''''''''''''''''''''''8''''''4,''''1'">
              <a:rPr lang="en-US" altLang="en-US"/>
              <a:pPr/>
              <a:t>184,1</a:t>
            </a:fld>
            <a:endParaRPr lang="en-US" noProof="0" dirty="0">
              <a:sym typeface="+mn-lt"/>
            </a:endParaRPr>
          </a:p>
        </p:txBody>
      </p:sp>
      <p:sp>
        <p:nvSpPr>
          <p:cNvPr id="68" name="Rectangle 67"/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330200" y="5376863"/>
            <a:ext cx="1898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ru-RU" altLang="en-US" dirty="0" smtClean="0"/>
              <a:t>январь-июнь 2015 г.</a:t>
            </a:r>
            <a:endParaRPr lang="en-GB" noProof="0" dirty="0">
              <a:sym typeface="+mn-lt"/>
            </a:endParaRPr>
          </a:p>
        </p:txBody>
      </p:sp>
      <p:sp>
        <p:nvSpPr>
          <p:cNvPr id="70" name="Tracker circle"/>
          <p:cNvSpPr/>
          <p:nvPr/>
        </p:nvSpPr>
        <p:spPr>
          <a:xfrm>
            <a:off x="2284184" y="1363579"/>
            <a:ext cx="454247" cy="249587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>
              <a:buClr>
                <a:schemeClr val="lt1"/>
              </a:buClr>
            </a:pPr>
            <a:r>
              <a:rPr lang="ru-RU" sz="1000" b="1" dirty="0"/>
              <a:t>х</a:t>
            </a:r>
            <a:endParaRPr lang="ru-RU" sz="1000" b="1" dirty="0" smtClean="0"/>
          </a:p>
        </p:txBody>
      </p:sp>
      <p:sp>
        <p:nvSpPr>
          <p:cNvPr id="81" name="5. Source"/>
          <p:cNvSpPr>
            <a:spLocks noChangeArrowheads="1"/>
          </p:cNvSpPr>
          <p:nvPr/>
        </p:nvSpPr>
        <p:spPr bwMode="auto">
          <a:xfrm>
            <a:off x="2832237" y="1355308"/>
            <a:ext cx="15137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spAutoFit/>
          </a:bodyPr>
          <a:lstStyle/>
          <a:p>
            <a:pPr marL="469900" indent="-469900" defTabSz="895255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Доля в общем экспорте,</a:t>
            </a:r>
          </a:p>
          <a:p>
            <a:pPr marL="469900" indent="-469900" defTabSz="895255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процент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7" name="Tracker circle"/>
          <p:cNvSpPr/>
          <p:nvPr/>
        </p:nvSpPr>
        <p:spPr>
          <a:xfrm>
            <a:off x="960115" y="1805275"/>
            <a:ext cx="604603" cy="33220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>
              <a:buClr>
                <a:schemeClr val="lt1"/>
              </a:buClr>
            </a:pPr>
            <a:r>
              <a:rPr lang="ru-RU" sz="1400" b="1" dirty="0" smtClean="0"/>
              <a:t>0.7</a:t>
            </a:r>
          </a:p>
        </p:txBody>
      </p:sp>
      <p:sp>
        <p:nvSpPr>
          <p:cNvPr id="88" name="Tracker circle"/>
          <p:cNvSpPr/>
          <p:nvPr/>
        </p:nvSpPr>
        <p:spPr>
          <a:xfrm>
            <a:off x="3000375" y="1805275"/>
            <a:ext cx="604603" cy="332201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>
              <a:buClr>
                <a:schemeClr val="lt1"/>
              </a:buClr>
            </a:pPr>
            <a:r>
              <a:rPr lang="ru-RU" sz="1400" b="1" dirty="0" smtClean="0"/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20427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36799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2" name="think-cell Slide" r:id="rId18" imgW="359" imgH="358" progId="TCLayout.ActiveDocument.1">
                  <p:embed/>
                </p:oleObj>
              </mc:Choice>
              <mc:Fallback>
                <p:oleObj name="think-cell Slide" r:id="rId18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1400" dirty="0" err="1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/>
          </p:cNvSpPr>
          <p:nvPr/>
        </p:nvSpPr>
        <p:spPr>
          <a:xfrm>
            <a:off x="169862" y="821594"/>
            <a:ext cx="8393845" cy="490787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1200" dirty="0" err="1">
              <a:latin typeface="+mn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169862" y="821593"/>
            <a:ext cx="8393845" cy="47272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30188"/>
            <a:ext cx="8618537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Объемы промышленного производства в региональном разрезе</a:t>
            </a:r>
            <a:endParaRPr lang="en-US" dirty="0"/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228600" y="842513"/>
            <a:ext cx="79080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ru-RU" sz="1400" b="1" dirty="0" smtClean="0">
                <a:solidFill>
                  <a:schemeClr val="accent2"/>
                </a:solidFill>
              </a:rPr>
              <a:t>Рост объема промышленного производства по регионам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38746464"/>
              </p:ext>
            </p:extLst>
          </p:nvPr>
        </p:nvGraphicFramePr>
        <p:xfrm>
          <a:off x="2209800" y="1295401"/>
          <a:ext cx="5913120" cy="4427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3" name="Chart" r:id="rId20" imgW="5913120" imgH="4427103" progId="MSGraph.Chart.8">
                  <p:embed followColorScheme="full"/>
                </p:oleObj>
              </mc:Choice>
              <mc:Fallback>
                <p:oleObj name="Chart" r:id="rId20" imgW="5913120" imgH="4427103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209800" y="1295401"/>
                        <a:ext cx="5913120" cy="4427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336550" y="5173663"/>
            <a:ext cx="1130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7EA84801-25D9-419D-A171-9BD629524675}" type="datetime'''''''''Ко''ст''ан''''''''''''''''''''''''''а''''йск''''а''я'">
              <a:rPr lang="en-US" altLang="en-US" sz="1400"/>
              <a:pPr/>
              <a:t>Костанайская</a:t>
            </a:fld>
            <a:endParaRPr lang="en-US" sz="1400" noProof="0" dirty="0">
              <a:sym typeface="+mn-lt"/>
            </a:endParaRPr>
          </a:p>
        </p:txBody>
      </p:sp>
      <p:sp>
        <p:nvSpPr>
          <p:cNvPr id="67" name="Rectangle 66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336550" y="4468813"/>
            <a:ext cx="1257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k-KZ" altLang="en-US" sz="1400" dirty="0" smtClean="0"/>
              <a:t>Мангистауская</a:t>
            </a:r>
            <a:endParaRPr lang="en-US" sz="1400" noProof="0" dirty="0">
              <a:sym typeface="+mn-lt"/>
            </a:endParaRPr>
          </a:p>
        </p:txBody>
      </p:sp>
      <p:sp>
        <p:nvSpPr>
          <p:cNvPr id="66" name="Rectangle 65"/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336550" y="3763963"/>
            <a:ext cx="1406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E17AF18-4245-43B1-9AA5-86F8AC89B1BE}" type="datetime'К''ы''з''''ыло''рди''''''''''''''''н''''ск''''''ая'''''''''">
              <a:rPr lang="en-US" altLang="en-US" sz="1400"/>
              <a:pPr/>
              <a:t>Кызылординская</a:t>
            </a:fld>
            <a:endParaRPr lang="en-US" sz="1400" noProof="0" dirty="0">
              <a:sym typeface="+mn-lt"/>
            </a:endParaRPr>
          </a:p>
        </p:txBody>
      </p:sp>
      <p:sp>
        <p:nvSpPr>
          <p:cNvPr id="54" name="Rectangle 53"/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gray">
          <a:xfrm>
            <a:off x="4394200" y="5173663"/>
            <a:ext cx="349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01FF7832-98AC-496B-A28F-F734B7A5CAC6}" type="datetime'''''''''''''''-''4'',''''1'''''''''''''''''''">
              <a:rPr lang="en-US" altLang="en-US" sz="1400"/>
              <a:pPr algn="r"/>
              <a:t>-4,1</a:t>
            </a:fld>
            <a:endParaRPr lang="en-US" sz="1400" noProof="0" dirty="0">
              <a:sym typeface="+mn-lt"/>
            </a:endParaRPr>
          </a:p>
        </p:txBody>
      </p:sp>
      <p:sp>
        <p:nvSpPr>
          <p:cNvPr id="52" name="Rectangle 51"/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gray">
          <a:xfrm>
            <a:off x="4470400" y="4468813"/>
            <a:ext cx="3492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08DE5FD2-6337-4382-A09C-3ADD991E5064}" type="datetime'''''''-''''''3'''',''''''''''''''''9'''''''''''''''''''''''">
              <a:rPr lang="en-US" altLang="en-US" sz="1400"/>
              <a:pPr/>
              <a:t>-3,9</a:t>
            </a:fld>
            <a:endParaRPr lang="en-US" sz="1400" noProof="0" dirty="0">
              <a:sym typeface="+mn-lt"/>
            </a:endParaRPr>
          </a:p>
        </p:txBody>
      </p:sp>
      <p:sp>
        <p:nvSpPr>
          <p:cNvPr id="20" name="Rectangle 19"/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336550" y="1649413"/>
            <a:ext cx="419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0DB3F35-65ED-4B24-9DAE-881B1EE2CDF4}" type="datetime'''''''Ю''К''''''''''''''''''''О'''''''''''''''''''''''''''''''">
              <a:rPr lang="en-US" altLang="en-US" sz="1400"/>
              <a:pPr/>
              <a:t>ЮКО</a:t>
            </a:fld>
            <a:endParaRPr lang="en-US" sz="1400" noProof="0" dirty="0">
              <a:sym typeface="+mn-lt"/>
            </a:endParaRPr>
          </a:p>
        </p:txBody>
      </p:sp>
      <p:sp>
        <p:nvSpPr>
          <p:cNvPr id="46" name="Rectangle 45"/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gray">
          <a:xfrm>
            <a:off x="8040688" y="164941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C021F596-3337-4C49-888A-21F06784CA44}" type="datetime'''''''''''''''''''''''''''''4'''''''''''''',''''''''''5'''''''">
              <a:rPr lang="en-US" altLang="en-US" sz="1400"/>
              <a:pPr/>
              <a:t>4,5</a:t>
            </a:fld>
            <a:endParaRPr lang="en-US" sz="1400" noProof="0" dirty="0">
              <a:sym typeface="+mn-lt"/>
            </a:endParaRPr>
          </a:p>
        </p:txBody>
      </p:sp>
      <p:sp>
        <p:nvSpPr>
          <p:cNvPr id="51" name="Rectangle 50"/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gray">
          <a:xfrm>
            <a:off x="1843088" y="3763963"/>
            <a:ext cx="447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511683E3-BE7E-4327-86A3-EDE2E5F8BDB7}" type="datetime'''-''1''''''''''''''''''''''''''0'',''''''''''''''''6'''''">
              <a:rPr lang="en-US" altLang="en-US" sz="1400"/>
              <a:pPr/>
              <a:t>-10,6</a:t>
            </a:fld>
            <a:endParaRPr lang="en-US" sz="1400" noProof="0" dirty="0">
              <a:sym typeface="+mn-lt"/>
            </a:endParaRPr>
          </a:p>
        </p:txBody>
      </p:sp>
      <p:sp>
        <p:nvSpPr>
          <p:cNvPr id="49" name="Rectangle 48"/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gray">
          <a:xfrm>
            <a:off x="7888288" y="305911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05C3600C-8F96-4470-A322-E5971E0793E1}" type="datetime'''''''''''''''''''''''''''''''4'''''''''''''''',''''''1'''">
              <a:rPr lang="en-US" altLang="en-US" sz="1400"/>
              <a:pPr/>
              <a:t>4,1</a:t>
            </a:fld>
            <a:endParaRPr lang="en-US" sz="1400" noProof="0" dirty="0">
              <a:sym typeface="+mn-lt"/>
            </a:endParaRPr>
          </a:p>
        </p:txBody>
      </p:sp>
      <p:sp>
        <p:nvSpPr>
          <p:cNvPr id="65" name="Rectangle 64"/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336550" y="3059113"/>
            <a:ext cx="358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DE2B8564-5D72-405D-BC6D-DB04E1BBBC03}" type="datetime'''''''''''''ВК''''''''''''''''О'''''''''''''''''''''''''''''''">
              <a:rPr lang="en-US" altLang="en-US" sz="1400"/>
              <a:pPr/>
              <a:t>ВКО</a:t>
            </a:fld>
            <a:endParaRPr lang="en-US" sz="1400" noProof="0" dirty="0">
              <a:sym typeface="+mn-lt"/>
            </a:endParaRPr>
          </a:p>
        </p:txBody>
      </p:sp>
      <p:sp>
        <p:nvSpPr>
          <p:cNvPr id="64" name="Rectangle 63"/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336550" y="2354263"/>
            <a:ext cx="1081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C62FA9A-81FE-4B22-8B42-189ADD3C2001}" type="datetime'''А''''''''кмо''ли''''''н''''''''''с''к''''''ая'''''''''''''">
              <a:rPr lang="en-US" altLang="en-US" sz="1400"/>
              <a:pPr/>
              <a:t>Акмолинская</a:t>
            </a:fld>
            <a:endParaRPr lang="en-US" sz="1400" noProof="0" dirty="0">
              <a:sym typeface="+mn-lt"/>
            </a:endParaRPr>
          </a:p>
        </p:txBody>
      </p:sp>
      <p:sp>
        <p:nvSpPr>
          <p:cNvPr id="47" name="Rectangle 46"/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gray">
          <a:xfrm>
            <a:off x="7926388" y="2354263"/>
            <a:ext cx="2905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225" tIns="0" rIns="22225" bIns="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57151" indent="-261910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14298" indent="-155558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728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BB0FE94D-8120-4F56-A70B-12E782A5AE7D}" type="datetime'''''''4'''''''''''''''''''''',2'">
              <a:rPr lang="en-US" altLang="en-US" sz="1400"/>
              <a:pPr/>
              <a:t>4,2</a:t>
            </a:fld>
            <a:endParaRPr lang="en-US" sz="1400" noProof="0" dirty="0">
              <a:sym typeface="+mn-lt"/>
            </a:endParaRPr>
          </a:p>
        </p:txBody>
      </p:sp>
      <p:sp>
        <p:nvSpPr>
          <p:cNvPr id="50" name="3. Unit of measure"/>
          <p:cNvSpPr txBox="1">
            <a:spLocks noChangeArrowheads="1"/>
          </p:cNvSpPr>
          <p:nvPr/>
        </p:nvSpPr>
        <p:spPr bwMode="auto">
          <a:xfrm>
            <a:off x="168317" y="531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defTabSz="895350">
              <a:defRPr baseline="0">
                <a:solidFill>
                  <a:srgbClr val="808080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dirty="0"/>
              <a:t>Проценты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863" y="5822829"/>
            <a:ext cx="8393844" cy="54894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255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3655" lvl="1" indent="-192067" defTabSz="895255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151" lvl="2" indent="-261910" defTabSz="895255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298" lvl="3" indent="-155558" defTabSz="895255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728" lvl="4" indent="-130162" defTabSz="895255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728" indent="-130162" defTabSz="89525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</a:rPr>
              <a:t>оложительное </a:t>
            </a:r>
            <a:r>
              <a:rPr lang="ru-RU" sz="1400" b="1" dirty="0">
                <a:solidFill>
                  <a:schemeClr val="bg1"/>
                </a:solidFill>
              </a:rPr>
              <a:t>влияние </a:t>
            </a:r>
            <a:r>
              <a:rPr lang="ru-RU" sz="1400" b="1" dirty="0" smtClean="0">
                <a:solidFill>
                  <a:schemeClr val="bg1"/>
                </a:solidFill>
              </a:rPr>
              <a:t>на </a:t>
            </a:r>
            <a:r>
              <a:rPr lang="ru-RU" sz="1400" b="1" dirty="0">
                <a:solidFill>
                  <a:schemeClr val="bg1"/>
                </a:solidFill>
              </a:rPr>
              <a:t>рост экспорта </a:t>
            </a:r>
            <a:r>
              <a:rPr lang="ru-RU" sz="1400" b="1" dirty="0" smtClean="0">
                <a:solidFill>
                  <a:schemeClr val="bg1"/>
                </a:solidFill>
              </a:rPr>
              <a:t>оказала </a:t>
            </a:r>
            <a:r>
              <a:rPr lang="ru-RU" sz="1400" b="1" dirty="0">
                <a:solidFill>
                  <a:schemeClr val="bg1"/>
                </a:solidFill>
              </a:rPr>
              <a:t>корректировка курса тенге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238125" y="2083097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38125" y="2796132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38125" y="3509168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38125" y="4222204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38125" y="4935239"/>
            <a:ext cx="8125549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MTBTACCENT" val="Accent2"/>
  <p:tag name="THINKCELLPRESENTATIONDONOTDELETE" val="&lt;?xml version=&quot;1.0&quot; encoding=&quot;UTF-16&quot; standalone=&quot;yes&quot;?&gt;&lt;root reqver=&quot;23045&quot;&gt;&lt;version val=&quot;24173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8&quot;&gt;&lt;elem m_fUsage=&quot;4.02937780609000030000E+000&quot;&gt;&lt;m_msothmcolidx val=&quot;0&quot;/&gt;&lt;m_rgb r=&quot;B5&quot; g=&quot;B5&quot; b=&quot;B5&quot;/&gt;&lt;m_nBrightness val=&quot;0&quot;/&gt;&lt;/elem&gt;&lt;elem m_fUsage=&quot;3.28060289638251130000E+000&quot;&gt;&lt;m_msothmcolidx val=&quot;0&quot;/&gt;&lt;m_rgb r=&quot;A6&quot; g=&quot;A6&quot; b=&quot;A6&quot;/&gt;&lt;m_nBrightness val=&quot;0&quot;/&gt;&lt;/elem&gt;&lt;elem m_fUsage=&quot;4.67731555366184380000E-001&quot;&gt;&lt;m_msothmcolidx val=&quot;0&quot;/&gt;&lt;m_rgb r=&quot;FA&quot; g=&quot;34&quot; b=&quot;0A&quot;/&gt;&lt;m_nBrightness val=&quot;0&quot;/&gt;&lt;/elem&gt;&lt;elem m_fUsage=&quot;3.48678440100000150000E-001&quot;&gt;&lt;m_msothmcolidx val=&quot;0&quot;/&gt;&lt;m_rgb r=&quot;EF&quot; g=&quot;EF&quot; b=&quot;EF&quot;/&gt;&lt;m_nBrightness val=&quot;0&quot;/&gt;&lt;/elem&gt;&lt;elem m_fUsage=&quot;3.29472733940442960000E-001&quot;&gt;&lt;m_msothmcolidx val=&quot;0&quot;/&gt;&lt;m_rgb r=&quot;0F&quot; g=&quot;C4&quot; b=&quot;0B&quot;/&gt;&lt;m_nBrightness val=&quot;0&quot;/&gt;&lt;/elem&gt;&lt;elem m_fUsage=&quot;2.85179807064298410000E-001&quot;&gt;&lt;m_msothmcolidx val=&quot;0&quot;/&gt;&lt;m_rgb r=&quot;C6&quot; g=&quot;38&quot; b=&quot;09&quot;/&gt;&lt;m_nBrightness val=&quot;0&quot;/&gt;&lt;/elem&gt;&lt;elem m_fUsage=&quot;2.05891132094649100000E-001&quot;&gt;&lt;m_msothmcolidx val=&quot;0&quot;/&gt;&lt;m_rgb r=&quot;BF&quot; g=&quot;BF&quot; b=&quot;BF&quot;/&gt;&lt;m_nBrightness val=&quot;0&quot;/&gt;&lt;/elem&gt;&lt;elem m_fUsage=&quot;1.66771816996665770000E-001&quot;&gt;&lt;m_msothmcolidx val=&quot;0&quot;/&gt;&lt;m_rgb r=&quot;0A&quot; g=&quot;B8&quot; b=&quot;6D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ISNEWSLIDENUMBER" val="True"/>
  <p:tag name="PREVIOUSNAME" val="C:\Users\Dulatbek Ikbayev\Documents\Projects\Tax reform and agriculture\Presentations\20160918_State of economy, ___ 13-00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FpPd90S.SgSnxQY.0RE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_ndcXBPQkeGLvUb7JIdb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Okv9OaT2GuPU9FzJAd4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WS5WEoTFqde.XMwwJPw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dSgm2LQ6Ob3OneRKdF8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Lz3Ht8RoeoKX5mA2Zh_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cMmf2hQWmivkcVt1IyU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oAgfhaT527UTjzPDwuf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4EYE9ySSuNvuerH3yZU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U8PqwSS0GSqEHuj806G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kCIU7CRnKd30ALRvVGi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4MbLcrQjG.0MjNpiYEn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iGMPzWRWy61LlUO8w70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1CYlUVQ3yp5BH9tCavz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hMiDDHRmeeHPYRdna4.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f3wI2uQqeUGdA97n0pQ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PvKCrWTTe7ADcHp7iD2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LJ1jw4RYSdAr5M3SnR5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7azmvKQLSln9WCdPm0H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w5P6zfQLCmBrKXxPG7O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WTo2OCRgK0FYrDTrON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3XyzHiQemej6YMIl0cX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l75w6tSgisKCBLRemsF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ZCMYGHQ3.a6eH1osk5d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dlthgyQxmzXnrBvBFxb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74WEkRcWStGJryNsfs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jzQkbbSuu2C4fnGD9sX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WFyrIGTcu_7fYqiIWt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ybbR6ySUm0sQ5oYzxyB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u.UnZ6QZeVTHZ5xFEIb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LJ1jw4RYSdAr5M3SnR5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7azmvKQLSln9WCdPm0H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w5P6zfQLCmBrKXxPG7O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WTo2OCRgK0FYrDTrONg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3XyzHiQemej6YMIl0cX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l75w6tSgisKCBLRemsF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dlthgyQxmzXnrBvBFxb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jzQkbbSuu2C4fnGD9sX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WFyrIGTcu_7fYqiIWt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ybbR6ySUm0sQ5oYzxyB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u.UnZ6QZeVTHZ5xFEIb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SAociDQDSoyj5OxSAUR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L1OZHWThO61wEVcgVpZ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NmtPjRRfOooxEqV7X8L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tUjcK7QhuOo_beQumO5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.je6q.4SAqLJSGDWxivz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QcHEs4R3q9Xaw_5OK.i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4ix9xkS.2x2icwq4L1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SBtQuES3yMO0hs1TFyI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gj0BBnTTq25YTB0Bkkh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uDGrreTo2TJWngOI6d5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YbnXLJR8KGB85UVUzXH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nMPnO9Que1jb83ZvpBP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LJ1jw4RYSdAr5M3SnR5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7azmvKQLSln9WCdPm0H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Yw5P6zfQLCmBrKXxPG7O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WTo2OCRgK0FYrDTrONg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3XyzHiQemej6YMIl0cX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l75w6tSgisKCBLRemsF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ZCMYGHQ3.a6eH1osk5d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dlthgyQxmzXnrBvBFxb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S74WEkRcWStGJryNsfs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2jzQkbbSuu2C4fnGD9sX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WFyrIGTcu_7fYqiIWtN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ybbR6ySUm0sQ5oYzxyB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u.UnZ6QZeVTHZ5xFEIb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7z4NsBTKuOWAYiOLayG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0uVDzvT2iVdeiR4NcpX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JBH1zgQJa5IcJu9Khqe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EHS6Ii9T9q9cY8EUSTnS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YD6hPfQr.kDyijSbPVv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5iuoLiSXehgc6QE9Xll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eIuvqoR82fX8ConDoj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cR1WrCS5ifreL2hR5fW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tYwFuaT6KdyxKo7GFEI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ZnSLPbTD6h.0wAInxml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c5jC_ST9WzVQ8vaKyeB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3W2sGYQiK27EejKhmBr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DzSirGeQqimsoXjx4EvZ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hjIvb8ReaeOdubGp.gl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c6Bg9BQMC.je9Pu2Cjt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7npjNXSDKKw7eYZcd3X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5sO_jnSZKt2Qaz3s8mK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sm8GG.QV.PNFvGKeEPr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08F6C9YSRKt6gMDIp2DH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J5gAhDQYerAnySmmqdD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pvx4jcQ3.hNvADrZ6QF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omKNgDRriTHizRAiEVJg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cxpKxjRJiH.NAboGdje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L3ZlhHRq6W_gkrzd7W2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RiBcQBTwCOF9GXjfIsw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SRRp53SDyv_lUjgQGHi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X4WJL5SUuKE4ny4wkmS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mpnrnrSbaUWRhkpmNim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nO67NhQyiRNvZoQDHti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3P9Yf2dS.6iXY8msC0ii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JQnYN1S3mLP.GMV1GFM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oiuwK9RY2HWiI6vwqLW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5IFMdSSXeJZ7zio6EXc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I87WSKSnS9nVmT6aWFd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rb.MxxSXG.w7knVa2O_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VAUbnTT1GNQu_b789Ir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WJx.IwSU2LX0l5JXgIg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dD3q7STXesQy_DXwoV2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IZQY70Qvab.OLYVxILE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2K4bN2yT.6gRcVLBm48x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ty.hqsQ6GHLEWv5Cq_K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4HyixFSQKKu08F_5QE_D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FAcWGJQ4qKiJ8t0voYo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dcU8BAb0yuwRiRFmaKE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S95Pm8sEeVpPTagVOwn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y9j3SH8066_ucllMMyG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i_AEhJ.EWZxPkBFHR0O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rTwRarX0Wi0Mc09nYJ4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qN0yhHLUqLjJCXWjRu1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.A7MFZMkuaTKqUwDU3h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0kb6udJki5hFYu21xcj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Q0zmEMZEymxHSZgs_Mc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EXMdGJSRKg33ueq5zeT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Jx6OXcSGOdOIJzOTOhK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7z4NsBTKuOWAYiOLayG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mUNwCcSlqKQm.2jr5ni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qFISJoSNSd2qaSfTaKT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4qqkrQQcmi8v2QFIpCG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l6a0btTCqzFVf2ZBqxB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PPMsp9TTmahzmNEGktV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TuBgdZQlqH2zzw.b5f6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qintnYRYSvO3ah8eqDH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hc8mafRf2PM_Mb3MJBn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FJLCb8Q2qij9WEpwJH0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.pzisyTq6v3glJ0uVhL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tEiWxGTR2qRw1kM2RBg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Ltj3Z1T7SBCLYrt5tSx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k3do65TMuaalMeDoBoE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msarrjQR2TYAmjkusSD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04AedWrTTK37AAiHxlv_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EXMdGJSRKg33ueq5zeT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Jx6OXcSGOdOIJzOTOhK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mUNwCcSlqKQm.2jr5ni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4qqkrQQcmi8v2QFIpCG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qFISJoSNSd2qaSfTaKT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QJcTRJTZ6MofuoJ_4Fj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Gxcr7SR_m.Nu92Xy8Kx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Ul6a0btTCqzFVf2ZBqxB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PPMsp9TTmahzmNEGktV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vgbo6VQW.aC4qcYW7z5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kPk_KsSPKChslt4ttgG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CgR5ejS46t9D8tRYECV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EG2XRGSOmhIaLNJeVxI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ZMCI8dTnW.uLyiDj6f4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YzMmOfT3iN.2MFch5PJ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ytWbXBTuKCPoykX0Ge0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ejMem6.TemqR87kdBh.K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0rZCxJTgyw_BfqMsQED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bVYXmTQBuLMhhv10tX2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SXYTM7RMm.pQEkZJ05C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Qm3UJ9TM6m33KEbReur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m60RmWTG2Mfe9Y6vmjt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4.USByTqO.9WhkCSgeR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R6oBzSRneFcZlXM3DA8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Y_ifs3QlOzrg_aq4.C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t9tvWlOTmCq7RXG_LDZg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JPBmdCQDOVMxJU5RoBh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vGZ3IlTb6wxp9uv.8m1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xc2oLnS9Oyv6afTHP33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cuibwgRsiF8hAhs7vtA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Z0qzG6S9qWMsTphGD9n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dr_AlQT6CuQcfd3zPSkg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KmTYpIT.GN5.wy5fjFO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7GIxMTTsSvRO3q7mEPN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qFigUmES86CWYcJlFYaD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415me21Spa.bAxxgi.s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8ibBOgRxeP48ertIhwG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iiCbCbSl.YIRGHzkNZf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aFSP5oQceXW70AjUf3V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0dzkxnQgmAnehtW_PKl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8C.soDSzOqfp4byiMsZ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3DmUjESQ6N91yO97eEQ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dBWjC2T36TeS8cPNerv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i6TwLER6mnAxdwrJKHR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9K59rOS6mY6F6FZ3NAF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.KiYs9RRWtcyKcPfF6q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1lYRzJcQDu65S4q8NbL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GiQ3jmS7edyJWU3ZCe6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T_CxyHQw..kD2NiqlfS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DbDBOMQlW9IGNB0XFxY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7hJC7rQz.nkQa_hylfe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HBHGwQQVqwNPWsHppcK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8UD1tOS1ys4cD.7cKQwg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ThZIZvQ1eQzc7P8gV9w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HPG1A0QKarM.B3gdDEp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PvCDmcQh.zEQZU4WwTF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e0u59EoRlapm1TLaXXRBg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sCnPi2RqGWBEtHBc3Bc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GlhkBXQ6m5xu8YZ46HZ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TOr6IyQxiGntmYXfe0N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rZBRSGSCSveb51DnsdT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y3kVaKRhKvubjno0y2s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tLtdodQhqrMQYYutvRe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1Iv.7cQEeAOChz5dbhz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m_rHGXBQQiZTeT2S2XEU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x.Nn5eT5y1Ig6m6PT1G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2vPeJBQcy426.VNxTh9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xHUW.tQS.4APeCH.BRL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0rsP.6TZumZSgSjzruR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DWpSTNS8aVeDWx3py2v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4dEvD10QLOXuAssfXxMJ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QNiisURFGIylUfWWyO2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QFnj_GQw6buSV25U9K.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STvk0RQD6ph0g3zsA4ng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Dyl4tESCSLq1zWbRlNa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smyZlmTFaEqRG1QNfsu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41c8EQsiXBhIJxLdkF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JFDoy1Sh23jODz5jRXo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3vASKURHyM7Y3SlBuJC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0uVDzvT2iVdeiR4NcpX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70IxjYSeadVRdWRVjwjw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zObCCwS3atOTesYm4Ti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RMA06vT1.Mg4Pm49kxP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nP2PtsSxacqjrvB0WQL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WsJE5bQ9S8pbwUmM8dT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Rolu0fT82QGojD8T9er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zBL_kGTfO2CY27KO5Ox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Wj59iWZSDC2emV77Loh.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jcV5J0Q3WDvbW00Pn4C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w2gqx0iQM2Kj0bxiPl6q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X4XXqXSDylv6nh1.ZjE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SRRp53SDyv_lUjgQGHi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OJV4JyQqaA0bgohti7v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9.374961"/>
  <p:tag name="WIDTH" val="219.5416"/>
  <p:tag name="TOP" val="93.19378"/>
  <p:tag name="HEIGHT" val="28.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9.374961"/>
  <p:tag name="WIDTH" val="219.5416"/>
  <p:tag name="TOP" val="131.9938"/>
  <p:tag name="HEIGHT" val="14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9.374961"/>
  <p:tag name="WIDTH" val="219.5416"/>
  <p:tag name="TOP" val="285.9938"/>
  <p:tag name="HEIGHT" val="93.0717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9.374961"/>
  <p:tag name="WIDTH" val="219.5416"/>
  <p:tag name="TOP" val="389.0656"/>
  <p:tag name="HEIGHT" val="93.0717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238.9166"/>
  <p:tag name="WIDTH" val="219.5416"/>
  <p:tag name="TOP" val="107.7344"/>
  <p:tag name="HEIGHT" val="28.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238.9166"/>
  <p:tag name="WIDTH" val="219.5416"/>
  <p:tag name="TOP" val="285.9938"/>
  <p:tag name="HEIGHT" val="93.071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93YHrmSeyAllnl6Jb_t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238.9166"/>
  <p:tag name="WIDTH" val="219.5416"/>
  <p:tag name="TOP" val="389.0656"/>
  <p:tag name="HEIGHT" val="93.0717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BBox"/>
  <p:tag name="MTNUMBER" val="0.51263057231559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51263057231559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51263057231559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468.4582"/>
  <p:tag name="WIDTH" val="219.5416"/>
  <p:tag name="TOP" val="107.7344"/>
  <p:tag name="HEIGHT" val="28.8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468.4582"/>
  <p:tag name="WIDTH" val="219.5416"/>
  <p:tag name="TOP" val="285.9938"/>
  <p:tag name="HEIGHT" val="93.0717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468.4582"/>
  <p:tag name="WIDTH" val="219.5416"/>
  <p:tag name="TOP" val="389.0656"/>
  <p:tag name="HEIGHT" val="93.0717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51263057231559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51263057231559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238.9166"/>
  <p:tag name="WIDTH" val="219.5416"/>
  <p:tag name="TOP" val="131.9938"/>
  <p:tag name="HEIGHT" val="1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Xtkui9S.SfVewiYJug3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468.4582"/>
  <p:tag name="WIDTH" val="219.5416"/>
  <p:tag name="TOP" val="131.9938"/>
  <p:tag name="HEIGHT" val="14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OJV4JyQqaA0bgohti7v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9.374961"/>
  <p:tag name="WIDTH" val="219.5416"/>
  <p:tag name="TOP" val="93.19378"/>
  <p:tag name="HEIGHT" val="28.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9.374961"/>
  <p:tag name="WIDTH" val="219.5416"/>
  <p:tag name="TOP" val="131.9938"/>
  <p:tag name="HEIGHT" val="110.047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9.374961"/>
  <p:tag name="WIDTH" val="219.5416"/>
  <p:tag name="TOP" val="252.0417"/>
  <p:tag name="HEIGHT" val="110.047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9.374961"/>
  <p:tag name="WIDTH" val="219.5416"/>
  <p:tag name="TOP" val="372.0895"/>
  <p:tag name="HEIGHT" val="110.047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238.9166"/>
  <p:tag name="WIDTH" val="219.5416"/>
  <p:tag name="TOP" val="131.9938"/>
  <p:tag name="HEIGHT" val="110.047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238.9166"/>
  <p:tag name="WIDTH" val="219.5416"/>
  <p:tag name="TOP" val="252.0417"/>
  <p:tag name="HEIGHT" val="110.047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238.9166"/>
  <p:tag name="WIDTH" val="219.5416"/>
  <p:tag name="TOP" val="372.0895"/>
  <p:tag name="HEIGHT" val="110.047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YD6hPfQr.kDyijSbPVvg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BBox"/>
  <p:tag name="MTNUMBER" val="0.512630572315599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51263057231559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512630572315599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468.4582"/>
  <p:tag name="WIDTH" val="219.5416"/>
  <p:tag name="TOP" val="131.9938"/>
  <p:tag name="HEIGHT" val="110.0479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468.4582"/>
  <p:tag name="WIDTH" val="219.5416"/>
  <p:tag name="TOP" val="252.0417"/>
  <p:tag name="HEIGHT" val="110.047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468.4582"/>
  <p:tag name="WIDTH" val="219.5416"/>
  <p:tag name="TOP" val="372.0895"/>
  <p:tag name="HEIGHT" val="110.047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51263057231559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51263057231559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19.5416"/>
  <p:tag name="MTTABLE" val="Cell"/>
  <p:tag name="MTNUMBER" val="0.512630572315599"/>
  <p:tag name="LEFT" val="238.9166"/>
  <p:tag name="TOP" val="131.4063"/>
  <p:tag name="HEIGHT" val="28.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19.5416"/>
  <p:tag name="MTTABLE" val="Cell"/>
  <p:tag name="MTNUMBER" val="0.512630572315599"/>
  <p:tag name="LEFT" val="468.4582"/>
  <p:tag name="TOP" val="131.4063"/>
  <p:tag name="HEIGHT" val="28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YDk.RNRyiPD_KhI7hbF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238.9166"/>
  <p:tag name="WIDTH" val="219.5416"/>
  <p:tag name="TOP" val="131.9937"/>
  <p:tag name="HEIGHT" val="144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468.4582"/>
  <p:tag name="WIDTH" val="219.5416"/>
  <p:tag name="TOP" val="131.9937"/>
  <p:tag name="HEIGHT" val="14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OJV4JyQqaA0bgohti7v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9.374961"/>
  <p:tag name="WIDTH" val="219.5416"/>
  <p:tag name="TOP" val="93.19378"/>
  <p:tag name="HEIGHT" val="28.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9.374961"/>
  <p:tag name="WIDTH" val="219.5416"/>
  <p:tag name="TOP" val="131.9938"/>
  <p:tag name="HEIGHT" val="206.606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9.374961"/>
  <p:tag name="WIDTH" val="219.5416"/>
  <p:tag name="TOP" val="348.6007"/>
  <p:tag name="HEIGHT" val="133.536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238.9166"/>
  <p:tag name="WIDTH" val="219.5416"/>
  <p:tag name="TOP" val="348.6007"/>
  <p:tag name="HEIGHT" val="133.536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BBox"/>
  <p:tag name="MTNUMBER" val="0.51263057231559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51263057231559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JiGEvwQkedUjmxkujbH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468.4582"/>
  <p:tag name="WIDTH" val="219.5416"/>
  <p:tag name="TOP" val="348.6007"/>
  <p:tag name="HEIGHT" val="133.536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512630572315599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TitleDiv"/>
  <p:tag name="MTNUMBER" val="0.51263057231559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19.5416"/>
  <p:tag name="MTTABLE" val="Cell"/>
  <p:tag name="MTNUMBER" val="0.512630572315599"/>
  <p:tag name="LEFT" val="238.9166"/>
  <p:tag name="TOP" val="93.19378"/>
  <p:tag name="HEIGHT" val="28.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DTH" val="219.5416"/>
  <p:tag name="MTTABLE" val="Cell"/>
  <p:tag name="MTNUMBER" val="0.512630572315599"/>
  <p:tag name="LEFT" val="468.4582"/>
  <p:tag name="TOP" val="93.19378"/>
  <p:tag name="HEIGHT" val="28.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238.9166"/>
  <p:tag name="WIDTH" val="219.5416"/>
  <p:tag name="TOP" val="131.9938"/>
  <p:tag name="HEIGHT" val="14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468.4582"/>
  <p:tag name="WIDTH" val="219.5416"/>
  <p:tag name="TOP" val="131.9938"/>
  <p:tag name="HEIGHT" val="14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238.9166"/>
  <p:tag name="WIDTH" val="219.5416"/>
  <p:tag name="TOP" val="131.9938"/>
  <p:tag name="HEIGHT" val="206.606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12630572315599"/>
  <p:tag name="LEFT" val="468.4582"/>
  <p:tag name="WIDTH" val="219.5416"/>
  <p:tag name="TOP" val="131.9938"/>
  <p:tag name="HEIGHT" val="206.606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czxZUBSO.Ti2L4fLZsD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CJPVDqTu267nGwiwyHew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ZlRXZPT9OyKvobX1qDE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N4JAMjQY.aLVx2NA6cO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UoIX7rR.qYb_SprEPA6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fin73tQQaND9tUX0GUv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qI9.qXSfWqnySrmGKeh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Fy_ErmSCCq2qXaPlx_z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OJV4JyQqaA0bgohti7v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g.NxfJRjStm6cJjA6OK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hoaoNbRhCa0mSO0e5NF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nWrbM1TPKNdhu3NEUPpg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B0_jgaTrORAmKhcnfGe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4U4L5gRxekzS3AORi_t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cvC7XUS8SFdO05RvWJF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irEaT_nQ5K1QZLbBByqe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PDIEi2TBOyC5NG81HKi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9gc6PuR3Ci5XsfP6y7p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CCe6cmSJ6ljXsSGX9KX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_PNUPf0S9aMvItSgmEzX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FjKkU_T5WdrRpS4yox3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5mNMDuTZCQncDygYa49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lUW8NRFGwQluKq92nr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21dxxCTOiGNg6iVjqw9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xqU1gMRRqqJ_sG0XGq9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ICkX83Q9CDRUfJy8COQg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gGQm7WRB.lw5omNW6pU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7z4NsBTKuOWAYiOLayG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ZDe6ioRTGR_bS9iNgqM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88QZGMSqSc163NZKcmt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Cuf2GES4iotUPg3LCRDg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wc6bbbSzqHuTedV7CvB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LtILuITTWBvehVKIQbI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_zObDITE6p44hMnF4nM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MQ40.hTLSq5fRYapyVYQ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pQNwNvQdCS7vXF2tqeK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JhOrPxJS3e_oMGz6mLfU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YD6hPfQr.kDyijSbPVvg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UOltxuQlGfpUYfnuHJh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P86Nc.SYqcCQy9DKsTK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SgbDoGQsqHOzTCS9ie8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JzAvs3StW9oqJcQqCw.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FZOsOXROKPWZQeueBk0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dWZ1tXTeWqdATvgAziGw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cMnUHsQwSg4kCrQP9x2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VOG29LWRwiMIpNttWeKS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vmDRGLRwWmL6LsdobELg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MmbBK0nRf.oT.uHKt0AW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VmkzIuAQlCM6rqhLv.Bf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dh1KT3SqumOZSSryXby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LtILuITTWBvehVKIQbI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GzYtEBSkKOr7ffHSd_r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UMwn1WQLqVc0EarIRh4Q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SHZr4zTpqqyE66khNBy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VhrIYES.q.8BvT.yCz1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d7IK0ARRadxmpK.CH9O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.VaIPAS6iv5_PKwrYeh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7eX3fRFeLV6KrIG2Zbw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A0q60tTKCljMpSPKZy_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naS3IIQKmJY.ErM8fipw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jclyzYQ86jLuAhYVf44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bJGIl_RhOWmDUCjVp3e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bmnB38TmyGXDxenF4f7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Kdu6P7Qc.WVhQcrxfTVQ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qFZbi0Sn2XKCe9oM1i9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1_1wZmQQKyBQtrUT0W.Q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keC8FCT2iFzhP.UF_4q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X4XXqXSDylv6nh1.ZjE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DJaUOPTvSTXjffxNrcUQ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YbsjoBjSrKlHd4GrmNKSw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1YcnSePSf.QjZI_cZKOz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OJV4JyQqaA0bgohti7vg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8g.NxfJRjStm6cJjA6OK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7LXfZPtQvWZ9.bznOJkr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okgt9yQemUmrjSw4a0kw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gEFcASQdqX7iGLDeV0E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8ibBOgRxeP48ertIhwG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hoaoNbRhCa0mSO0e5NF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HWLXytTja7JTupjNxmg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IvJ7lwR6OJ5dAeJfN9MQ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G19YRUSOigQTcypeEs8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vlWRJ3DT7eZ.yN24U0rfg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BdAgss_TlCOMn7y2.g6O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wu2IF8Q5KMSbu9itji4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MCjYnmRkO4Yugdn1lGj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RYdaVJQ5yVpDNh.k0Fd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Uc.8R2Rea6uxYrGaJIzg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fUaqfZQUmsOvJ0Zgrvd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fR4OoHSb6VLBp8dxkl2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zqxHwbTiOMZ75yL7FNj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eVDXeZSvWVpe2nwoqLt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qVFNWxvQwqfLHxhtrO.K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LtILuITTWBvehVKIQbI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f5B2HTQS6a.Qznr39QnQ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TCPGN0STC3CypA8B1Z3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FG2pseTc..7fzYJM8fPw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Q6yWf7TNaouDw5_9jRwQ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Ode6SSQFydZadYMPQTz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PlwnHgQrSxYGXf7mpWU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4roORsSqCtjmyVF8yD2w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.y0btaQD2A.q7_pAMXn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vBAUkRSPCzBCS4DFUNJ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_D69S9QZyBXjn6.gR6mw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GIrDTuRoKzoOq4qMqE6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S94oddR72lnFR5MyoMuQ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CjdCbFTTyRgjnkTMeip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0uVDzvT2iVdeiR4NcpXA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fy6WstSdya3Ak.WsRQR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VvJCrhSVCJyy9b58MO7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4BehtRS2yLJ1e7pfp1v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bHBoMhSX69Rq2bXRgSm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LtILuITTWBvehVKIQbI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WsVXjLTk6XTKu6b.xf7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OqqdG3Suya2L6V.XqTGg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1LoUjMkTFGdr9psTxkOr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V4W55nTruexOTJZ5a85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ya1aEJSlaXVNxoGtwsm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LtILuITTWBvehVKIQbI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4f5B2HTQS6a.Qznr39Qn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Q6yWf7TNaouDw5_9jRwQ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4roORsSqCtjmyVF8yD2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TCPGN0STC3CypA8B1Z3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.y0btaQD2A.q7_pAMXn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Gm.YOTTgetfWsVTREFdg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OLRetYQ5CWCkma4qjUR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vBAUkRSPCzBCS4DFUNJQ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GIrDTuRoKzoOq4qMqE6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mS94oddR72lnFR5MyoMu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_D69S9QZyBXjn6.gR6mw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CjdCbFTTyRgjnkTMeip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VvJCrhSVCJyy9b58MO7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fy6WstSdya3Ak.WsRQR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4BehtRS2yLJ1e7pfp1v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h4PPcIRj2JdMmr4Q_mVg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bHBoMhSX69Rq2bXRgSm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SRRp53SDyv_lUjgQGHi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tjZ14kAE.7eSgJ4dduF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9mtaxxS4ix8hr9mz.E4w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N8JtQ1T0uHMFUtx7UQ3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b1pbVwS0mQ2nE5Dfzlr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o3tLPIQnSSKJD8LJgppg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FFqu4yQuChvfBt7xmiS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e_yfRwTO6hH.bXMDWwu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zj4TijQFWR4Hf12j14L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m22BTAQk6pNgCByIFl3w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H9oueZRHC8avLfmIiGA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LO6c1ZTv6cDjCGtBuENg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Y8OBSSQsiFiJgihE6_tQ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CXajWigEivciQK8zpjvg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zwAi8tx0q1x.BryHAxz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mvalIwTO.FRRM9zfQKIw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FphOPbCUWMY6vuNspOZw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VbEsaqvUGfi_m19Eqrs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sDJcYlSE.R3eLqapCMfg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2Q6.N9aUyOrhOlm0zV6Q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1VAcgGbkurBp6z3LifjQ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sFvA4N00ylP2IFzrSNT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Ubd5YR50Om7ikT3Th6JQ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PA5kcs.kynlXyud0Up1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9telJod0Kattwu9afB2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ZWtJB2H0KTPZ7c7bV78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5S0xAboRwOyaSq5C1gZzg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rxT2CXb06zHkwfil38i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P_a..TTyirMD9jAdfcK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NIlZlORrmv9xhP9D5Nbw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cLXiTKQIyQ2IJj5B8CD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O2.L4OTF6UsNdQKqz9d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8EelBaQmWArjtX2sAND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clT0B0TD67ZMUwVh90DQ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2wqfziS6Cu3VSEb8diu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6r9iTnQFCablmi53DXHQ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CXajWigEivciQK8zpjvg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zwAi8tx0q1x.BryHAxzQ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FphOPbCUWMY6vuNspOZ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VbEsaqvUGfi_m19Eqrs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sDJcYlSE.R3eLqapCMfg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2Q6.N9aUyOrhOlm0zV6Q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1VAcgGbkurBp6z3Lifj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hRc0FuTFqFqCCTGcQqSA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sFvA4N00ylP2IFzrSNTg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Ubd5YR50Om7ikT3Th6JQ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PA5kcs.kynlXyud0Up1A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9telJod0Kattwu9afB2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ZWtJB2H0KTPZ7c7bV78w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rxT2CXb06zHkwfil38i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282309279443"/>
  <p:tag name="LEFT" val="9.375039"/>
  <p:tag name="WIDTH" val="334.3125"/>
  <p:tag name="HEIGHT" val="19.38748"/>
  <p:tag name="TOP" val="80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282309279443"/>
  <p:tag name="LEFT" val="9.375039"/>
  <p:tag name="WIDTH" val="334.3125"/>
  <p:tag name="TOP" val="109.3875"/>
  <p:tag name="HEIGHT" val="79.9655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282309279443"/>
  <p:tag name="LEFT" val="9.375039"/>
  <p:tag name="WIDTH" val="334.3125"/>
  <p:tag name="TOP" val="199.3531"/>
  <p:tag name="HEIGHT" val="79.9655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282309279443"/>
  <p:tag name="LEFT" val="9.375039"/>
  <p:tag name="WIDTH" val="334.3125"/>
  <p:tag name="TOP" val="289.3187"/>
  <p:tag name="HEIGHT" val="79.9655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lWCau.S62B_E.PpbnNk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282309279443"/>
  <p:tag name="LEFT" val="353.6875"/>
  <p:tag name="WIDTH" val="334.3125"/>
  <p:tag name="TOP" val="109.3875"/>
  <p:tag name="HEIGHT" val="79.96563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282309279443"/>
  <p:tag name="LEFT" val="353.6875"/>
  <p:tag name="WIDTH" val="334.3125"/>
  <p:tag name="TOP" val="199.3531"/>
  <p:tag name="HEIGHT" val="79.9656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282309279443"/>
  <p:tag name="LEFT" val="353.6875"/>
  <p:tag name="WIDTH" val="334.3125"/>
  <p:tag name="TOP" val="289.3187"/>
  <p:tag name="HEIGHT" val="79.96563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537282309279443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53728230927944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BBox"/>
  <p:tag name="MTNUMBER" val="0.53728230927944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282309279443"/>
  <p:tag name="LEFT" val="353.6875"/>
  <p:tag name="WIDTH" val="334.3125"/>
  <p:tag name="TOP" val="199.3531"/>
  <p:tag name="HEIGHT" val="79.9656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HDiv"/>
  <p:tag name="MTNUMBER" val="0.53728230927944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282309279443"/>
  <p:tag name="LEFT" val="9.375039"/>
  <p:tag name="WIDTH" val="334.3125"/>
  <p:tag name="TOP" val="199.3531"/>
  <p:tag name="HEIGHT" val="79.9655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TABLE" val="Cell"/>
  <p:tag name="MTNUMBER" val="0.537282309279443"/>
  <p:tag name="LEFT" val="9.375039"/>
  <p:tag name="WIDTH" val="334.3125"/>
  <p:tag name="HEIGHT" val="19.38748"/>
  <p:tag name="TOP" val="8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7ASsQhmTmGzaXIMxkDw8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h4PPcIRj2JdMmr4Q_mV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nABXw3UTaWSzCEmFpIp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_sNgJUTkCrtEH29txsZ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QzJTjgjT0CMLTXvHjqfS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KnWOczRJ6V9eUEvwuMz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h74qw5TwKHEaK1eC2.L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5PNBtGQfumqiG76Qm4W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IOotbw8Sra222WbADlL1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rgJFQQTNm01UXfM5DXf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Dw5RcSScSPgwH74E9Hg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1qsNXHTlWM1J8UL7lU7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h4PPcIRj2JdMmr4Q_mV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rJL4lvThSW.qdEHkjsu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uwCIgSRVariB_f.Q3bQ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WY54NHbQK.dQzSybROVW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T8TtzdQIKn7XS_ATQmG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6r9iTnQFCablmi53DXH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2.FtvNTzeedjQwP_fjs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VGKin8RCGOPa7xzH2R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5g1WOxS5a8R6rDGA6b0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cHnjr0SIKTPLj8QR1Cd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cweTRHT1mIYR6I7NVLs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mvalIwTO.FRRM9zfQKI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xxH4vNSZuvCxcH0Aevt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WAAWanS6.uwC5s1ppr9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CD751cT62yM_R7w48AJ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03JFwnRhi4zR_0BQ4Ng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i.QpGiTLOjSvrBqohpCg"/>
</p:tagLst>
</file>

<file path=ppt/theme/theme1.xml><?xml version="1.0" encoding="utf-8"?>
<a:theme xmlns:a="http://schemas.openxmlformats.org/drawingml/2006/main" name="Ministry of National Economy of Kazakhstan Template">
  <a:themeElements>
    <a:clrScheme name="Current">
      <a:dk1>
        <a:srgbClr val="000000"/>
      </a:dk1>
      <a:lt1>
        <a:srgbClr val="FFFFFF"/>
      </a:lt1>
      <a:dk2>
        <a:srgbClr val="00457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00457E"/>
      </a:accent4>
      <a:accent5>
        <a:srgbClr val="F9C61B"/>
      </a:accent5>
      <a:accent6>
        <a:srgbClr val="808080"/>
      </a:accent6>
      <a:hlink>
        <a:srgbClr val="0070CE"/>
      </a:hlink>
      <a:folHlink>
        <a:srgbClr val="00457E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457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00457E"/>
        </a:accent4>
        <a:accent5>
          <a:srgbClr val="F9C61B"/>
        </a:accent5>
        <a:accent6>
          <a:srgbClr val="808080"/>
        </a:accent6>
        <a:hlink>
          <a:srgbClr val="0070CE"/>
        </a:hlink>
        <a:folHlink>
          <a:srgbClr val="0045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0 Baseform.potx" id="{2159DD3E-2A1C-4F97-A703-BAFC1D6962B2}" vid="{E96B58C4-C6ED-4B68-9616-32754B0CC41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Ministry of National Economy of Kazakhstan Template</Template>
  <TotalTime>19445</TotalTime>
  <Words>2946</Words>
  <Application>Microsoft Office PowerPoint</Application>
  <PresentationFormat>Произвольный</PresentationFormat>
  <Paragraphs>683</Paragraphs>
  <Slides>46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Arial Narrow</vt:lpstr>
      <vt:lpstr>Wingdings</vt:lpstr>
      <vt:lpstr>Ministry of National Economy of Kazakhstan Template</vt:lpstr>
      <vt:lpstr>think-cell Slide</vt:lpstr>
      <vt:lpstr>Chart</vt:lpstr>
      <vt:lpstr>Роль «Нұрлы жол» в обеспечении экономического роста и основные направления среднесрочной экономической политики</vt:lpstr>
      <vt:lpstr>Содержание</vt:lpstr>
      <vt:lpstr>Динамика ВВП Казахстана в 2016 г.</vt:lpstr>
      <vt:lpstr>Динамика роста ВВП в странах ЕАЭС за январь-июль 2016 года</vt:lpstr>
      <vt:lpstr>Отрасли с положительной динамикой роста</vt:lpstr>
      <vt:lpstr>Горнодобывающая промышленность</vt:lpstr>
      <vt:lpstr>Обрабатывающая промышленность</vt:lpstr>
      <vt:lpstr>Рост экспорта высокообработанной продукции</vt:lpstr>
      <vt:lpstr>Объемы промышленного производства в региональном разрезе</vt:lpstr>
      <vt:lpstr>Сельское хозяйство</vt:lpstr>
      <vt:lpstr>Объемы выпуска продукции сельского хозяйства в региональном разрезе </vt:lpstr>
      <vt:lpstr>Строительство</vt:lpstr>
      <vt:lpstr>Объемы ввода в эксплуатацию жилья в региональном разрезе</vt:lpstr>
      <vt:lpstr>Инвестиции в основной капитал</vt:lpstr>
      <vt:lpstr>Рост прямых иностранных инвестиций</vt:lpstr>
      <vt:lpstr>Международные резервы РК</vt:lpstr>
      <vt:lpstr>Кредитование экономики</vt:lpstr>
      <vt:lpstr>Внешнеторговый оборот РК</vt:lpstr>
      <vt:lpstr>Инфляция</vt:lpstr>
      <vt:lpstr>Содержание</vt:lpstr>
      <vt:lpstr>Реализация Госпрограммы "Нұрлы жол"</vt:lpstr>
      <vt:lpstr>Направления Госпрограммы "Нұрлы жол" (1/3)</vt:lpstr>
      <vt:lpstr>Направления Госпрограммы "Нұрлы жол" (2/3)</vt:lpstr>
      <vt:lpstr>Направления Госпрограммы "Нұрлы жол" (3/3)</vt:lpstr>
      <vt:lpstr>Средства для реализации проектов "Нұрлы жол"</vt:lpstr>
      <vt:lpstr>1. "Нұрлы жол": Развитие транспортно-логистической и индустриальной инфраструктуры (1/2)</vt:lpstr>
      <vt:lpstr>1. "Нұрлы жол": Развитие транспортно-логистической и индустриальной инфраструктуры (2/2)</vt:lpstr>
      <vt:lpstr>2. "Нұрлы жол": Развитие социальной инфраструктуры </vt:lpstr>
      <vt:lpstr>3. "Нұрлы жол": модернизация систем тепло-, водоснабжения и водоотведения</vt:lpstr>
      <vt:lpstr>4. "Нұрлы жол": Строительство жилищной инфраструктуры</vt:lpstr>
      <vt:lpstr>5. "Нұрлы жол": строительство жилья</vt:lpstr>
      <vt:lpstr>6. "Нұрлы жол" и Антикризисный план: Стимулирование предпринимательской активности</vt:lpstr>
      <vt:lpstr>7. "Нұрлы жол": софинансирование проектов с МФО</vt:lpstr>
      <vt:lpstr>Вклад "Нұрлы жол" в 2015-2016 годы</vt:lpstr>
      <vt:lpstr>Содержание</vt:lpstr>
      <vt:lpstr>Реализация поручений Главы государства</vt:lpstr>
      <vt:lpstr>1. Программа жилищного строительства «Нұрлы жер»</vt:lpstr>
      <vt:lpstr>2. Продуктивная занятость и массовое предпринимательство </vt:lpstr>
      <vt:lpstr>3. Стимулирование частных инициатив и привлечение инвестиций (1/2)</vt:lpstr>
      <vt:lpstr>3. Стимулирование частных инициатив и привлечение инвестиций (2/2)</vt:lpstr>
      <vt:lpstr>4. Диверсификация экономики – Обрабатывающая промышленность</vt:lpstr>
      <vt:lpstr>4. Диверсификация экономики – Транспортно-логистическая инфраструктура</vt:lpstr>
      <vt:lpstr>4. Диверсификация экономики – Агропромышленный комплекс</vt:lpstr>
      <vt:lpstr>4. Диверсификация экономики – Агропромышленный комплекс</vt:lpstr>
      <vt:lpstr>5. Стабильная макроэкономика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производительности в отраслях ГПИИР-2</dc:title>
  <dc:creator>Neethy Raju</dc:creator>
  <cp:lastModifiedBy>Алия Савазиева</cp:lastModifiedBy>
  <cp:revision>2611</cp:revision>
  <cp:lastPrinted>2016-09-16T10:43:55Z</cp:lastPrinted>
  <dcterms:created xsi:type="dcterms:W3CDTF">2015-04-09T13:34:58Z</dcterms:created>
  <dcterms:modified xsi:type="dcterms:W3CDTF">2016-09-19T02:34:38Z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Office2010WasSaved">
    <vt:lpwstr>1</vt:lpwstr>
  </property>
  <property fmtid="{D5CDD505-2E9C-101B-9397-08002B2CF9AE}" pid="10" name="VGCompatibilityCheck Run By">
    <vt:lpwstr>Chandrasekar N</vt:lpwstr>
  </property>
  <property fmtid="{D5CDD505-2E9C-101B-9397-08002B2CF9AE}" pid="11" name="VGCompatibilityCheck Run On ">
    <vt:lpwstr>4/2/2015 12:52:39 PM</vt:lpwstr>
  </property>
  <property fmtid="{D5CDD505-2E9C-101B-9397-08002B2CF9AE}" pid="12" name="DocID">
    <vt:lpwstr>MSW-KFO043-20160615-DI1wm_cf</vt:lpwstr>
  </property>
</Properties>
</file>