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notesMasterIdLst>
    <p:notesMasterId r:id="rId15"/>
  </p:notesMasterIdLst>
  <p:handoutMasterIdLst>
    <p:handoutMasterId r:id="rId16"/>
  </p:handoutMasterIdLst>
  <p:sldIdLst>
    <p:sldId id="417" r:id="rId2"/>
    <p:sldId id="418" r:id="rId3"/>
    <p:sldId id="419" r:id="rId4"/>
    <p:sldId id="410" r:id="rId5"/>
    <p:sldId id="409" r:id="rId6"/>
    <p:sldId id="420" r:id="rId7"/>
    <p:sldId id="371" r:id="rId8"/>
    <p:sldId id="424" r:id="rId9"/>
    <p:sldId id="404" r:id="rId10"/>
    <p:sldId id="421" r:id="rId11"/>
    <p:sldId id="422" r:id="rId12"/>
    <p:sldId id="423" r:id="rId13"/>
    <p:sldId id="408" r:id="rId14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66"/>
    <a:srgbClr val="FFFF00"/>
    <a:srgbClr val="336699"/>
    <a:srgbClr val="003366"/>
    <a:srgbClr val="FF6A47"/>
    <a:srgbClr val="1C4B58"/>
    <a:srgbClr val="FF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44" autoAdjust="0"/>
    <p:restoredTop sz="99846" autoAdjust="0"/>
  </p:normalViewPr>
  <p:slideViewPr>
    <p:cSldViewPr>
      <p:cViewPr>
        <p:scale>
          <a:sx n="75" d="100"/>
          <a:sy n="75" d="100"/>
        </p:scale>
        <p:origin x="2508" y="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22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FBD897-09E4-42BB-90DF-64FCBA46C7CD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5FF8AA-B286-43C5-A9BC-4E6C84BD3859}">
      <dgm:prSet phldrT="[Текст]"/>
      <dgm:spPr/>
      <dgm:t>
        <a:bodyPr/>
        <a:lstStyle/>
        <a:p>
          <a:r>
            <a:rPr lang="ru-RU" dirty="0" smtClean="0"/>
            <a:t>Г</a:t>
          </a:r>
          <a:r>
            <a:rPr lang="ru-RU" dirty="0" smtClean="0">
              <a:latin typeface="Arial" pitchFamily="34" charset="0"/>
              <a:cs typeface="Arial" pitchFamily="34" charset="0"/>
            </a:rPr>
            <a:t>мин </a:t>
          </a:r>
          <a:r>
            <a:rPr lang="ru-RU" dirty="0" err="1" smtClean="0">
              <a:latin typeface="Arial" pitchFamily="34" charset="0"/>
              <a:cs typeface="Arial" pitchFamily="34" charset="0"/>
            </a:rPr>
            <a:t>бюджеті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F91F598F-083E-4303-BBB6-F713C1C5FF1D}" type="parTrans" cxnId="{E4775B69-3A4B-49B2-B92C-CD0A6B6E89DB}">
      <dgm:prSet/>
      <dgm:spPr/>
      <dgm:t>
        <a:bodyPr/>
        <a:lstStyle/>
        <a:p>
          <a:endParaRPr lang="ru-RU"/>
        </a:p>
      </dgm:t>
    </dgm:pt>
    <dgm:pt modelId="{CD8EDD30-778B-4A77-AD23-A86AAA812C7F}" type="sibTrans" cxnId="{E4775B69-3A4B-49B2-B92C-CD0A6B6E89DB}">
      <dgm:prSet/>
      <dgm:spPr/>
      <dgm:t>
        <a:bodyPr/>
        <a:lstStyle/>
        <a:p>
          <a:endParaRPr lang="ru-RU"/>
        </a:p>
      </dgm:t>
    </dgm:pt>
    <dgm:pt modelId="{3D2F3F96-5301-4AB9-85AE-DB916188B10E}">
      <dgm:prSet phldrT="[Текст]" custT="1"/>
      <dgm:spPr>
        <a:solidFill>
          <a:schemeClr val="accent3">
            <a:alpha val="47000"/>
          </a:schemeClr>
        </a:solidFill>
      </dgm:spPr>
      <dgm:t>
        <a:bodyPr/>
        <a:lstStyle/>
        <a:p>
          <a:r>
            <a:rPr lang="ru-RU" sz="1200" b="0" i="0" dirty="0" err="1" smtClean="0">
              <a:latin typeface="Arial" pitchFamily="34" charset="0"/>
              <a:cs typeface="Arial" pitchFamily="34" charset="0"/>
            </a:rPr>
            <a:t>жеке</a:t>
          </a:r>
          <a:r>
            <a:rPr lang="ru-RU" sz="12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i="0" dirty="0" err="1" smtClean="0">
              <a:latin typeface="Arial" pitchFamily="34" charset="0"/>
              <a:cs typeface="Arial" pitchFamily="34" charset="0"/>
            </a:rPr>
            <a:t>кірістер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786A7836-0C47-4761-956E-DB3CBCC04C11}" type="parTrans" cxnId="{2F1D1C53-F207-4A23-8C4F-76CF02ECD88B}">
      <dgm:prSet/>
      <dgm:spPr/>
      <dgm:t>
        <a:bodyPr/>
        <a:lstStyle/>
        <a:p>
          <a:endParaRPr lang="ru-RU"/>
        </a:p>
      </dgm:t>
    </dgm:pt>
    <dgm:pt modelId="{41F979D4-7B48-4B79-BC99-7F7D4AB3B7F9}" type="sibTrans" cxnId="{2F1D1C53-F207-4A23-8C4F-76CF02ECD88B}">
      <dgm:prSet/>
      <dgm:spPr/>
      <dgm:t>
        <a:bodyPr/>
        <a:lstStyle/>
        <a:p>
          <a:endParaRPr lang="ru-RU"/>
        </a:p>
      </dgm:t>
    </dgm:pt>
    <dgm:pt modelId="{891F3DB3-AAD1-42F4-B381-02CF879450E1}">
      <dgm:prSet phldrT="[Текст]"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sz="1150" dirty="0" err="1" smtClean="0">
              <a:latin typeface="Arial" pitchFamily="34" charset="0"/>
              <a:cs typeface="Arial" pitchFamily="34" charset="0"/>
            </a:rPr>
            <a:t>Мақсатты дотациялар</a:t>
          </a:r>
          <a:endParaRPr lang="ru-RU" sz="1150" dirty="0">
            <a:latin typeface="Arial" pitchFamily="34" charset="0"/>
            <a:cs typeface="Arial" pitchFamily="34" charset="0"/>
          </a:endParaRPr>
        </a:p>
      </dgm:t>
    </dgm:pt>
    <dgm:pt modelId="{1BF3D8CB-80A4-436A-BE7E-3DA4172E1548}" type="parTrans" cxnId="{26DF00AD-5FCA-4D33-BE22-679A44DE5E42}">
      <dgm:prSet/>
      <dgm:spPr/>
      <dgm:t>
        <a:bodyPr/>
        <a:lstStyle/>
        <a:p>
          <a:endParaRPr lang="ru-RU"/>
        </a:p>
      </dgm:t>
    </dgm:pt>
    <dgm:pt modelId="{0C1BFFEA-7205-4464-819E-F027A6D95D67}" type="sibTrans" cxnId="{26DF00AD-5FCA-4D33-BE22-679A44DE5E42}">
      <dgm:prSet/>
      <dgm:spPr/>
      <dgm:t>
        <a:bodyPr/>
        <a:lstStyle/>
        <a:p>
          <a:endParaRPr lang="ru-RU"/>
        </a:p>
      </dgm:t>
    </dgm:pt>
    <dgm:pt modelId="{716C06FF-1E01-435A-9A21-DABC550D972D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1130" dirty="0" err="1" smtClean="0"/>
            <a:t>Жалпы</a:t>
          </a:r>
          <a:r>
            <a:rPr lang="ru-RU" sz="1130" dirty="0" smtClean="0"/>
            <a:t> </a:t>
          </a:r>
          <a:r>
            <a:rPr lang="ru-RU" sz="1130" dirty="0" err="1" smtClean="0"/>
            <a:t>субвенциялар</a:t>
          </a:r>
          <a:endParaRPr lang="ru-RU" sz="1130" dirty="0">
            <a:latin typeface="Arial" pitchFamily="34" charset="0"/>
            <a:cs typeface="Arial" pitchFamily="34" charset="0"/>
          </a:endParaRPr>
        </a:p>
      </dgm:t>
    </dgm:pt>
    <dgm:pt modelId="{E1D2EEA5-8302-4073-9832-C0E45A989894}" type="parTrans" cxnId="{25D2BA8A-8DDF-43A2-96A4-240C5B92CD1C}">
      <dgm:prSet/>
      <dgm:spPr/>
      <dgm:t>
        <a:bodyPr/>
        <a:lstStyle/>
        <a:p>
          <a:endParaRPr lang="ru-RU"/>
        </a:p>
      </dgm:t>
    </dgm:pt>
    <dgm:pt modelId="{4A8C7BBA-9079-48B4-8BAA-38520866BA9A}" type="sibTrans" cxnId="{25D2BA8A-8DDF-43A2-96A4-240C5B92CD1C}">
      <dgm:prSet/>
      <dgm:spPr/>
      <dgm:t>
        <a:bodyPr/>
        <a:lstStyle/>
        <a:p>
          <a:endParaRPr lang="ru-RU"/>
        </a:p>
      </dgm:t>
    </dgm:pt>
    <dgm:pt modelId="{D84D9F0A-B96A-41FA-A07F-CE96DBA00846}" type="pres">
      <dgm:prSet presAssocID="{06FBD897-09E4-42BB-90DF-64FCBA46C7C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C72E64-9166-4A16-8F1F-B91F7F751309}" type="pres">
      <dgm:prSet presAssocID="{06FBD897-09E4-42BB-90DF-64FCBA46C7CD}" presName="radial" presStyleCnt="0">
        <dgm:presLayoutVars>
          <dgm:animLvl val="ctr"/>
        </dgm:presLayoutVars>
      </dgm:prSet>
      <dgm:spPr/>
    </dgm:pt>
    <dgm:pt modelId="{99047B10-65A1-4FCE-A598-ACE5DC7BE30D}" type="pres">
      <dgm:prSet presAssocID="{D75FF8AA-B286-43C5-A9BC-4E6C84BD3859}" presName="centerShape" presStyleLbl="vennNode1" presStyleIdx="0" presStyleCnt="4" custLinFactNeighborX="1410" custLinFactNeighborY="-753"/>
      <dgm:spPr/>
      <dgm:t>
        <a:bodyPr/>
        <a:lstStyle/>
        <a:p>
          <a:endParaRPr lang="ru-RU"/>
        </a:p>
      </dgm:t>
    </dgm:pt>
    <dgm:pt modelId="{84EA8CD7-8DCA-4674-9A45-01B4C4B90C36}" type="pres">
      <dgm:prSet presAssocID="{3D2F3F96-5301-4AB9-85AE-DB916188B10E}" presName="node" presStyleLbl="vennNode1" presStyleIdx="1" presStyleCnt="4" custScaleX="195802" custRadScaleRad="106926" custRadScaleInc="-106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F5B3A-F281-42B8-A0A3-A19EE8AD630C}" type="pres">
      <dgm:prSet presAssocID="{891F3DB3-AAD1-42F4-B381-02CF879450E1}" presName="node" presStyleLbl="vennNode1" presStyleIdx="2" presStyleCnt="4" custScaleX="156450" custRadScaleRad="109343" custRadScaleInc="3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2392A7-2C5D-40B2-A357-865CA51D923F}" type="pres">
      <dgm:prSet presAssocID="{716C06FF-1E01-435A-9A21-DABC550D972D}" presName="node" presStyleLbl="vennNode1" presStyleIdx="3" presStyleCnt="4" custScaleX="167821" custScaleY="71828" custRadScaleRad="81963" custRadScaleInc="1002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B6D410-14B9-4855-9A52-6289E16772DB}" type="presOf" srcId="{891F3DB3-AAD1-42F4-B381-02CF879450E1}" destId="{8E1F5B3A-F281-42B8-A0A3-A19EE8AD630C}" srcOrd="0" destOrd="0" presId="urn:microsoft.com/office/officeart/2005/8/layout/radial3"/>
    <dgm:cxn modelId="{25D2BA8A-8DDF-43A2-96A4-240C5B92CD1C}" srcId="{D75FF8AA-B286-43C5-A9BC-4E6C84BD3859}" destId="{716C06FF-1E01-435A-9A21-DABC550D972D}" srcOrd="2" destOrd="0" parTransId="{E1D2EEA5-8302-4073-9832-C0E45A989894}" sibTransId="{4A8C7BBA-9079-48B4-8BAA-38520866BA9A}"/>
    <dgm:cxn modelId="{26DF00AD-5FCA-4D33-BE22-679A44DE5E42}" srcId="{D75FF8AA-B286-43C5-A9BC-4E6C84BD3859}" destId="{891F3DB3-AAD1-42F4-B381-02CF879450E1}" srcOrd="1" destOrd="0" parTransId="{1BF3D8CB-80A4-436A-BE7E-3DA4172E1548}" sibTransId="{0C1BFFEA-7205-4464-819E-F027A6D95D67}"/>
    <dgm:cxn modelId="{89298632-CF07-4536-89B0-0AF2E3470D07}" type="presOf" srcId="{716C06FF-1E01-435A-9A21-DABC550D972D}" destId="{7F2392A7-2C5D-40B2-A357-865CA51D923F}" srcOrd="0" destOrd="0" presId="urn:microsoft.com/office/officeart/2005/8/layout/radial3"/>
    <dgm:cxn modelId="{2F1D1C53-F207-4A23-8C4F-76CF02ECD88B}" srcId="{D75FF8AA-B286-43C5-A9BC-4E6C84BD3859}" destId="{3D2F3F96-5301-4AB9-85AE-DB916188B10E}" srcOrd="0" destOrd="0" parTransId="{786A7836-0C47-4761-956E-DB3CBCC04C11}" sibTransId="{41F979D4-7B48-4B79-BC99-7F7D4AB3B7F9}"/>
    <dgm:cxn modelId="{638F8B3B-929D-496C-8787-37AF14F7ABDF}" type="presOf" srcId="{3D2F3F96-5301-4AB9-85AE-DB916188B10E}" destId="{84EA8CD7-8DCA-4674-9A45-01B4C4B90C36}" srcOrd="0" destOrd="0" presId="urn:microsoft.com/office/officeart/2005/8/layout/radial3"/>
    <dgm:cxn modelId="{E4775B69-3A4B-49B2-B92C-CD0A6B6E89DB}" srcId="{06FBD897-09E4-42BB-90DF-64FCBA46C7CD}" destId="{D75FF8AA-B286-43C5-A9BC-4E6C84BD3859}" srcOrd="0" destOrd="0" parTransId="{F91F598F-083E-4303-BBB6-F713C1C5FF1D}" sibTransId="{CD8EDD30-778B-4A77-AD23-A86AAA812C7F}"/>
    <dgm:cxn modelId="{EC6EE42D-C76A-4ACB-A7E3-D8D820A702A3}" type="presOf" srcId="{D75FF8AA-B286-43C5-A9BC-4E6C84BD3859}" destId="{99047B10-65A1-4FCE-A598-ACE5DC7BE30D}" srcOrd="0" destOrd="0" presId="urn:microsoft.com/office/officeart/2005/8/layout/radial3"/>
    <dgm:cxn modelId="{947FD9A7-64A2-4CA9-8B07-782E11E9DF4B}" type="presOf" srcId="{06FBD897-09E4-42BB-90DF-64FCBA46C7CD}" destId="{D84D9F0A-B96A-41FA-A07F-CE96DBA00846}" srcOrd="0" destOrd="0" presId="urn:microsoft.com/office/officeart/2005/8/layout/radial3"/>
    <dgm:cxn modelId="{5EE08689-354F-4A22-ABFD-DCF16A770372}" type="presParOf" srcId="{D84D9F0A-B96A-41FA-A07F-CE96DBA00846}" destId="{B0C72E64-9166-4A16-8F1F-B91F7F751309}" srcOrd="0" destOrd="0" presId="urn:microsoft.com/office/officeart/2005/8/layout/radial3"/>
    <dgm:cxn modelId="{CD009363-EBA0-4721-BFCD-85AD76326361}" type="presParOf" srcId="{B0C72E64-9166-4A16-8F1F-B91F7F751309}" destId="{99047B10-65A1-4FCE-A598-ACE5DC7BE30D}" srcOrd="0" destOrd="0" presId="urn:microsoft.com/office/officeart/2005/8/layout/radial3"/>
    <dgm:cxn modelId="{FDCF65D1-E9CF-418E-908E-B0EA65FE1A41}" type="presParOf" srcId="{B0C72E64-9166-4A16-8F1F-B91F7F751309}" destId="{84EA8CD7-8DCA-4674-9A45-01B4C4B90C36}" srcOrd="1" destOrd="0" presId="urn:microsoft.com/office/officeart/2005/8/layout/radial3"/>
    <dgm:cxn modelId="{74AE06A9-8190-4C58-8A1A-12E962F0DC4A}" type="presParOf" srcId="{B0C72E64-9166-4A16-8F1F-B91F7F751309}" destId="{8E1F5B3A-F281-42B8-A0A3-A19EE8AD630C}" srcOrd="2" destOrd="0" presId="urn:microsoft.com/office/officeart/2005/8/layout/radial3"/>
    <dgm:cxn modelId="{1527FDE8-D63B-4B02-A26F-E90969906782}" type="presParOf" srcId="{B0C72E64-9166-4A16-8F1F-B91F7F751309}" destId="{7F2392A7-2C5D-40B2-A357-865CA51D923F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47B10-65A1-4FCE-A598-ACE5DC7BE30D}">
      <dsp:nvSpPr>
        <dsp:cNvPr id="0" name=""/>
        <dsp:cNvSpPr/>
      </dsp:nvSpPr>
      <dsp:spPr>
        <a:xfrm>
          <a:off x="2583405" y="708773"/>
          <a:ext cx="1518234" cy="15182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Г</a:t>
          </a:r>
          <a:r>
            <a:rPr lang="ru-RU" sz="2100" kern="1200" dirty="0" smtClean="0">
              <a:latin typeface="Arial" pitchFamily="34" charset="0"/>
              <a:cs typeface="Arial" pitchFamily="34" charset="0"/>
            </a:rPr>
            <a:t>мин </a:t>
          </a:r>
          <a:r>
            <a:rPr lang="ru-RU" sz="2100" kern="1200" dirty="0" err="1" smtClean="0">
              <a:latin typeface="Arial" pitchFamily="34" charset="0"/>
              <a:cs typeface="Arial" pitchFamily="34" charset="0"/>
            </a:rPr>
            <a:t>бюджеті</a:t>
          </a:r>
          <a:endParaRPr lang="ru-RU" sz="2100" kern="1200" dirty="0">
            <a:latin typeface="Arial" pitchFamily="34" charset="0"/>
            <a:cs typeface="Arial" pitchFamily="34" charset="0"/>
          </a:endParaRPr>
        </a:p>
      </dsp:txBody>
      <dsp:txXfrm>
        <a:off x="2805745" y="931113"/>
        <a:ext cx="1073554" cy="1073554"/>
      </dsp:txXfrm>
    </dsp:sp>
    <dsp:sp modelId="{84EA8CD7-8DCA-4674-9A45-01B4C4B90C36}">
      <dsp:nvSpPr>
        <dsp:cNvPr id="0" name=""/>
        <dsp:cNvSpPr/>
      </dsp:nvSpPr>
      <dsp:spPr>
        <a:xfrm>
          <a:off x="1742224" y="1712538"/>
          <a:ext cx="1486366" cy="759117"/>
        </a:xfrm>
        <a:prstGeom prst="ellipse">
          <a:avLst/>
        </a:prstGeom>
        <a:solidFill>
          <a:schemeClr val="accent3">
            <a:alpha val="47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err="1" smtClean="0">
              <a:latin typeface="Arial" pitchFamily="34" charset="0"/>
              <a:cs typeface="Arial" pitchFamily="34" charset="0"/>
            </a:rPr>
            <a:t>жеке</a:t>
          </a:r>
          <a:r>
            <a:rPr lang="ru-RU" sz="1200" b="0" i="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i="0" kern="1200" dirty="0" err="1" smtClean="0">
              <a:latin typeface="Arial" pitchFamily="34" charset="0"/>
              <a:cs typeface="Arial" pitchFamily="34" charset="0"/>
            </a:rPr>
            <a:t>кірістер</a:t>
          </a:r>
          <a:endParaRPr lang="ru-RU" sz="1200" kern="1200" dirty="0">
            <a:latin typeface="Arial" pitchFamily="34" charset="0"/>
            <a:cs typeface="Arial" pitchFamily="34" charset="0"/>
          </a:endParaRPr>
        </a:p>
      </dsp:txBody>
      <dsp:txXfrm>
        <a:off x="1959897" y="1823708"/>
        <a:ext cx="1051020" cy="536777"/>
      </dsp:txXfrm>
    </dsp:sp>
    <dsp:sp modelId="{8E1F5B3A-F281-42B8-A0A3-A19EE8AD630C}">
      <dsp:nvSpPr>
        <dsp:cNvPr id="0" name=""/>
        <dsp:cNvSpPr/>
      </dsp:nvSpPr>
      <dsp:spPr>
        <a:xfrm>
          <a:off x="3612586" y="1712538"/>
          <a:ext cx="1187638" cy="759117"/>
        </a:xfrm>
        <a:prstGeom prst="ellipse">
          <a:avLst/>
        </a:prstGeom>
        <a:solidFill>
          <a:srgbClr val="FF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kern="1200" dirty="0" err="1" smtClean="0">
              <a:latin typeface="Arial" pitchFamily="34" charset="0"/>
              <a:cs typeface="Arial" pitchFamily="34" charset="0"/>
            </a:rPr>
            <a:t>Мақсатты дотациялар</a:t>
          </a:r>
          <a:endParaRPr lang="ru-RU" sz="1150" kern="1200" dirty="0">
            <a:latin typeface="Arial" pitchFamily="34" charset="0"/>
            <a:cs typeface="Arial" pitchFamily="34" charset="0"/>
          </a:endParaRPr>
        </a:p>
      </dsp:txBody>
      <dsp:txXfrm>
        <a:off x="3786512" y="1823708"/>
        <a:ext cx="839786" cy="536777"/>
      </dsp:txXfrm>
    </dsp:sp>
    <dsp:sp modelId="{7F2392A7-2C5D-40B2-A357-865CA51D923F}">
      <dsp:nvSpPr>
        <dsp:cNvPr id="0" name=""/>
        <dsp:cNvSpPr/>
      </dsp:nvSpPr>
      <dsp:spPr>
        <a:xfrm>
          <a:off x="2682555" y="400559"/>
          <a:ext cx="1273957" cy="545258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50228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30" kern="1200" dirty="0" err="1" smtClean="0"/>
            <a:t>Жалпы</a:t>
          </a:r>
          <a:r>
            <a:rPr lang="ru-RU" sz="1130" kern="1200" dirty="0" smtClean="0"/>
            <a:t> </a:t>
          </a:r>
          <a:r>
            <a:rPr lang="ru-RU" sz="1130" kern="1200" dirty="0" err="1" smtClean="0"/>
            <a:t>субвенциялар</a:t>
          </a:r>
          <a:endParaRPr lang="ru-RU" sz="1130" kern="1200" dirty="0">
            <a:latin typeface="Arial" pitchFamily="34" charset="0"/>
            <a:cs typeface="Arial" pitchFamily="34" charset="0"/>
          </a:endParaRPr>
        </a:p>
      </dsp:txBody>
      <dsp:txXfrm>
        <a:off x="2869122" y="480410"/>
        <a:ext cx="900823" cy="385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601" cy="496015"/>
          </a:xfrm>
          <a:prstGeom prst="rect">
            <a:avLst/>
          </a:prstGeom>
        </p:spPr>
        <p:txBody>
          <a:bodyPr vert="horz" lIns="91196" tIns="45598" rIns="91196" bIns="45598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2491" y="0"/>
            <a:ext cx="2943600" cy="496015"/>
          </a:xfrm>
          <a:prstGeom prst="rect">
            <a:avLst/>
          </a:prstGeom>
        </p:spPr>
        <p:txBody>
          <a:bodyPr vert="horz" lIns="91196" tIns="45598" rIns="91196" bIns="45598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A6A9F01-F303-47DA-9E8D-B34A35F07026}" type="datetimeFigureOut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039"/>
            <a:ext cx="2943601" cy="496015"/>
          </a:xfrm>
          <a:prstGeom prst="rect">
            <a:avLst/>
          </a:prstGeom>
        </p:spPr>
        <p:txBody>
          <a:bodyPr vert="horz" lIns="91196" tIns="45598" rIns="91196" bIns="45598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2491" y="9429039"/>
            <a:ext cx="2943600" cy="496015"/>
          </a:xfrm>
          <a:prstGeom prst="rect">
            <a:avLst/>
          </a:prstGeom>
        </p:spPr>
        <p:txBody>
          <a:bodyPr vert="horz" wrap="square" lIns="91196" tIns="45598" rIns="91196" bIns="455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4D1BF5F-A7B4-4F1F-931C-562EBCD1A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4077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84" cy="497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79" tIns="45688" rIns="91379" bIns="456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907" y="0"/>
            <a:ext cx="2945184" cy="497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79" tIns="45688" rIns="91379" bIns="456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93" y="4716105"/>
            <a:ext cx="5439089" cy="446571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79" tIns="45688" rIns="91379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7454"/>
            <a:ext cx="2945184" cy="497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79" tIns="45688" rIns="91379" bIns="456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907" y="9427454"/>
            <a:ext cx="2945184" cy="497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79" tIns="45688" rIns="91379" bIns="456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674C0EE-1F31-4417-BA65-4BBCFA7B1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7880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039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90" indent="-2851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060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684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3079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31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555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179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7803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EB086F-5608-46E3-939A-24544EFEDDBF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11851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90" indent="-2851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060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684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3079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31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555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179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7803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7DC8192-48C8-4F19-9515-DCF4829BEBA8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98374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90" indent="-2851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060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684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3079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31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555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179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7803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605ACD8-7206-4376-9FE9-C7B614EA5913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994631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90" indent="-2851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060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96840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3079" indent="-22812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0931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6555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179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78039" indent="-2281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3248AA8-D068-4EAA-9E7A-7C20429ED990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9513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40FF4-F876-4A04-BA38-39F8D0F14CBA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DE154-2800-4FDB-8CC8-40B6E02EA8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710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8EAE0-E25E-4CC5-9850-E459484E98A3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3543-20A6-4B9C-92F0-FE2D3C8D8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64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F8CA-F208-4E54-9EFC-FC1B6791600B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DB1FE-D25A-48EC-A1B7-540ED44F3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757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343EA-E04D-4C1C-9082-7DEEA8CA5554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1386B-7F8D-4545-8FE3-BDDAD1599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34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8FBFF-71A4-464C-A1F4-CCF1C9DBFE1A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015CC-CB8A-46A0-8818-6E1849C0E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59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48A35-5451-40D8-AFFE-873C68D125F7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205DC-8ABE-460C-9CA5-5A54D810A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60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089F9-DCD5-459E-B01C-731049D6DDC7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B17B6-5E93-4D0D-8C36-2C3344BDA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76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8D678-C89A-4115-8E6A-D1AA3D6A6193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D25A0-D936-49E0-B724-928024B7D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73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A9F79-9011-4108-8CD6-CC6B51ECBBDA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A1E36-DB97-47B2-8593-1C253878BC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83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0C0B7-7246-4ACE-9FF0-3909D25B70B7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0D75-E076-4A5A-ADAD-EB4DA4989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94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1E52B-C7CB-4B82-86E7-FEDA7F00E295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0F3BD-E4FB-47F8-B485-8A00C47BC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44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A12B85-8B8B-46E7-A065-BF920D64091F}" type="datetime1">
              <a:rPr lang="ru-RU"/>
              <a:pPr>
                <a:defRPr/>
              </a:pPr>
              <a:t>11.09.2016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A007979-5122-4040-98E0-B17936B0F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15888"/>
            <a:ext cx="9144000" cy="625475"/>
          </a:xfrm>
        </p:spPr>
        <p:txBody>
          <a:bodyPr/>
          <a:lstStyle/>
          <a:p>
            <a:pPr eaLnBrk="1" hangingPunct="1"/>
            <a:r>
              <a:rPr lang="ru-RU" altLang="ru-RU" sz="700" b="1" smtClean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altLang="ru-RU" sz="700" b="1" smtClean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altLang="ru-RU" sz="1800" b="1" smtClean="0">
                <a:solidFill>
                  <a:srgbClr val="002060"/>
                </a:solidFill>
                <a:latin typeface="Arial" panose="020B0604020202020204" pitchFamily="34" charset="0"/>
              </a:rPr>
              <a:t>ҚАЗАҚСТАН РЕСПУБЛИКАСЫНЫҢ ҰЛТТЫҚ ЭКОНОМИКА МИНИСТРЛІГІ</a:t>
            </a:r>
            <a:endParaRPr lang="en-US" altLang="ru-RU" sz="1800" b="1" smtClean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099" name="Прямоугольник 6"/>
          <p:cNvSpPr>
            <a:spLocks noChangeArrowheads="1"/>
          </p:cNvSpPr>
          <p:nvPr/>
        </p:nvSpPr>
        <p:spPr bwMode="auto">
          <a:xfrm>
            <a:off x="642938" y="2286000"/>
            <a:ext cx="7921625" cy="1214438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kk-KZ" altLang="ru-RU" sz="2800">
                <a:solidFill>
                  <a:schemeClr val="bg1"/>
                </a:solidFill>
              </a:rPr>
              <a:t>Жергілікті өзін-өзі басқару  саласындағы заңнаманы жетілдіру </a:t>
            </a:r>
            <a:endParaRPr lang="ru-RU" altLang="ru-RU" sz="2800">
              <a:solidFill>
                <a:schemeClr val="bg1"/>
              </a:solidFill>
            </a:endParaRPr>
          </a:p>
        </p:txBody>
      </p:sp>
      <p:sp>
        <p:nvSpPr>
          <p:cNvPr id="4100" name="Прямоугольник 5"/>
          <p:cNvSpPr>
            <a:spLocks noChangeArrowheads="1"/>
          </p:cNvSpPr>
          <p:nvPr/>
        </p:nvSpPr>
        <p:spPr bwMode="auto">
          <a:xfrm>
            <a:off x="3132138" y="6453188"/>
            <a:ext cx="2743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>
                <a:solidFill>
                  <a:srgbClr val="002060"/>
                </a:solidFill>
              </a:rPr>
              <a:t>АСТАНА – 2016 ЖЫЛ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4"/>
          <p:cNvSpPr>
            <a:spLocks noChangeArrowheads="1"/>
          </p:cNvSpPr>
          <p:nvPr/>
        </p:nvSpPr>
        <p:spPr bwMode="auto">
          <a:xfrm>
            <a:off x="0" y="-11113"/>
            <a:ext cx="9144000" cy="79692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000">
                <a:solidFill>
                  <a:schemeClr val="bg1"/>
                </a:solidFill>
              </a:rPr>
              <a:t>ЖЕРГІЛІКТІ ӨЗІН-ӨЗІ БАСҚАРУ ШЫҒЫСТАРЫНЫҢ 19 БАҒЫТЫ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125538"/>
            <a:ext cx="9144000" cy="56308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1</a:t>
            </a:r>
            <a:r>
              <a:rPr lang="ru-RU" dirty="0">
                <a:solidFill>
                  <a:schemeClr val="dk1"/>
                </a:solidFill>
              </a:rPr>
              <a:t>.</a:t>
            </a:r>
            <a:r>
              <a:rPr lang="ru-RU" dirty="0">
                <a:solidFill>
                  <a:schemeClr val="dk1"/>
                </a:solidFill>
              </a:rPr>
              <a:t>    </a:t>
            </a:r>
            <a:r>
              <a:rPr lang="ru-RU" dirty="0" err="1">
                <a:solidFill>
                  <a:schemeClr val="dk1"/>
                </a:solidFill>
              </a:rPr>
              <a:t>әкімдер аппараттарының жұмысын қамтамасыз ету</a:t>
            </a:r>
            <a:r>
              <a:rPr lang="ru-RU" dirty="0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2.    </a:t>
            </a:r>
            <a:r>
              <a:rPr lang="ru-RU" dirty="0" err="1">
                <a:latin typeface="Arial" charset="0"/>
                <a:cs typeface="Arial" charset="0"/>
              </a:rPr>
              <a:t>мектепке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дейінгі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тәрбие және оқыту</a:t>
            </a:r>
            <a:r>
              <a:rPr lang="ru-RU" dirty="0" err="1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3.    </a:t>
            </a:r>
            <a:r>
              <a:rPr lang="ru-RU" dirty="0" err="1">
                <a:latin typeface="Arial" charset="0"/>
                <a:cs typeface="Arial" charset="0"/>
              </a:rPr>
              <a:t>елді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мекендерді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абаттандыру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және көгалдандыру</a:t>
            </a:r>
            <a:r>
              <a:rPr lang="ru-RU" dirty="0" err="1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4.    </a:t>
            </a:r>
            <a:r>
              <a:rPr lang="ru-RU" dirty="0">
                <a:latin typeface="Arial" charset="0"/>
                <a:cs typeface="Arial" charset="0"/>
              </a:rPr>
              <a:t>автомобиль </a:t>
            </a:r>
            <a:r>
              <a:rPr lang="ru-RU" dirty="0" err="1">
                <a:latin typeface="Arial" charset="0"/>
                <a:cs typeface="Arial" charset="0"/>
              </a:rPr>
              <a:t>жолдарын</a:t>
            </a:r>
            <a:r>
              <a:rPr lang="ru-RU" dirty="0">
                <a:latin typeface="Arial" charset="0"/>
                <a:cs typeface="Arial" charset="0"/>
              </a:rPr>
              <a:t> салу, </a:t>
            </a:r>
            <a:r>
              <a:rPr lang="ru-RU" dirty="0" err="1">
                <a:latin typeface="Arial" charset="0"/>
                <a:cs typeface="Arial" charset="0"/>
              </a:rPr>
              <a:t>реконструкциялау</a:t>
            </a:r>
            <a:r>
              <a:rPr lang="ru-RU" dirty="0">
                <a:latin typeface="Arial" charset="0"/>
                <a:cs typeface="Arial" charset="0"/>
              </a:rPr>
              <a:t>, </a:t>
            </a:r>
            <a:r>
              <a:rPr lang="ru-RU" dirty="0" err="1">
                <a:latin typeface="Arial" charset="0"/>
                <a:cs typeface="Arial" charset="0"/>
              </a:rPr>
              <a:t>жөндеу және күтіп-ұстау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5.    </a:t>
            </a:r>
            <a:r>
              <a:rPr lang="ru-RU" dirty="0" err="1">
                <a:latin typeface="Arial" charset="0"/>
                <a:cs typeface="Arial" charset="0"/>
              </a:rPr>
              <a:t>елді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мекендерді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сумен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жабдықтауды ұйымдастыру</a:t>
            </a:r>
            <a:r>
              <a:rPr lang="ru-RU" dirty="0" err="1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 marL="342900" indent="-342900">
              <a:spcAft>
                <a:spcPts val="0"/>
              </a:spcAft>
              <a:buFontTx/>
              <a:buAutoNum type="arabicPeriod" startAt="6"/>
              <a:defRPr/>
            </a:pPr>
            <a:r>
              <a:rPr lang="ru-RU" dirty="0">
                <a:latin typeface="Arial" charset="0"/>
                <a:cs typeface="Arial" charset="0"/>
              </a:rPr>
              <a:t>  </a:t>
            </a:r>
            <a:r>
              <a:rPr lang="ru-RU" dirty="0" err="1">
                <a:latin typeface="Arial" charset="0"/>
                <a:cs typeface="Arial" charset="0"/>
              </a:rPr>
              <a:t>елді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мекендерде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көшелерді жарықтандыру</a:t>
            </a:r>
            <a:r>
              <a:rPr lang="ru-RU" dirty="0" err="1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 marL="342900" indent="-342900">
              <a:spcAft>
                <a:spcPts val="0"/>
              </a:spcAft>
              <a:buFontTx/>
              <a:buAutoNum type="arabicPeriod" startAt="6"/>
              <a:defRPr/>
            </a:pPr>
            <a:r>
              <a:rPr lang="ru-RU" dirty="0">
                <a:latin typeface="Arial" charset="0"/>
                <a:cs typeface="Arial" charset="0"/>
              </a:rPr>
              <a:t>  </a:t>
            </a:r>
            <a:r>
              <a:rPr lang="ru-RU" dirty="0" err="1">
                <a:latin typeface="Arial" charset="0"/>
                <a:cs typeface="Arial" charset="0"/>
              </a:rPr>
              <a:t>шұғыл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жағдайларда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ауыр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науқасты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адамдарды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жеткізуді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ұйымдастыру</a:t>
            </a:r>
            <a:r>
              <a:rPr lang="ru-RU" dirty="0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8.    </a:t>
            </a:r>
            <a:r>
              <a:rPr lang="ru-RU" dirty="0" err="1">
                <a:latin typeface="Arial" charset="0"/>
                <a:cs typeface="Arial" charset="0"/>
              </a:rPr>
              <a:t>мұқтаж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азаматтарға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үйінде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әлеуметтік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көмек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көрсету</a:t>
            </a:r>
            <a:r>
              <a:rPr lang="ru-RU" dirty="0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9.    </a:t>
            </a:r>
            <a:r>
              <a:rPr lang="ru-RU" dirty="0" err="1">
                <a:latin typeface="Arial" charset="0"/>
                <a:cs typeface="Arial" charset="0"/>
              </a:rPr>
              <a:t>мемлекеттік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тұрғын үй қорының сақталуын ұйымдастыру</a:t>
            </a:r>
            <a:r>
              <a:rPr lang="ru-RU" dirty="0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>
                <a:solidFill>
                  <a:schemeClr val="dk1"/>
                </a:solidFill>
              </a:rPr>
              <a:t>10.  </a:t>
            </a:r>
            <a:r>
              <a:rPr lang="ru-RU" dirty="0" err="1">
                <a:latin typeface="Arial" charset="0"/>
                <a:cs typeface="Arial" charset="0"/>
              </a:rPr>
              <a:t>елді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мекендердің санитариясын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қамтамасыз ету</a:t>
            </a:r>
            <a:r>
              <a:rPr lang="ru-RU" dirty="0">
                <a:solidFill>
                  <a:schemeClr val="dk1"/>
                </a:solidFill>
              </a:rPr>
              <a:t> ;</a:t>
            </a:r>
            <a:endParaRPr lang="ru-RU" dirty="0">
              <a:solidFill>
                <a:schemeClr val="dk1"/>
              </a:solidFill>
            </a:endParaRPr>
          </a:p>
          <a:p>
            <a:pPr>
              <a:defRPr/>
            </a:pPr>
            <a:r>
              <a:rPr lang="ru-RU" dirty="0">
                <a:solidFill>
                  <a:schemeClr val="dk1"/>
                </a:solidFill>
              </a:rPr>
              <a:t>11.  </a:t>
            </a:r>
            <a:r>
              <a:rPr lang="ru-RU" dirty="0" err="1">
                <a:latin typeface="Arial" charset="0"/>
                <a:cs typeface="Arial" charset="0"/>
              </a:rPr>
              <a:t>жерлеу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орындарын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күтіп-ұстау және туған-туысы жоқтарды жерлеу</a:t>
            </a:r>
            <a:r>
              <a:rPr lang="ru-RU" dirty="0">
                <a:solidFill>
                  <a:schemeClr val="dk1"/>
                </a:solidFill>
              </a:rPr>
              <a:t>;</a:t>
            </a:r>
            <a:r>
              <a:rPr lang="ru-RU" dirty="0">
                <a:solidFill>
                  <a:schemeClr val="dk1"/>
                </a:solidFill>
              </a:rPr>
              <a:t/>
            </a:r>
            <a:br>
              <a:rPr lang="ru-RU" dirty="0">
                <a:solidFill>
                  <a:schemeClr val="dk1"/>
                </a:solidFill>
              </a:rPr>
            </a:br>
            <a:r>
              <a:rPr lang="ru-RU" dirty="0">
                <a:solidFill>
                  <a:schemeClr val="dk1"/>
                </a:solidFill>
              </a:rPr>
              <a:t>12.  </a:t>
            </a:r>
            <a:r>
              <a:rPr lang="ru-RU" dirty="0" err="1">
                <a:latin typeface="Arial" charset="0"/>
                <a:cs typeface="Arial" charset="0"/>
              </a:rPr>
              <a:t>жақын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мектепке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дейін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тегін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алып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баруды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ұйымдастыру</a:t>
            </a:r>
            <a:r>
              <a:rPr lang="ru-RU" dirty="0">
                <a:solidFill>
                  <a:schemeClr val="dk1"/>
                </a:solidFill>
              </a:rPr>
              <a:t>;</a:t>
            </a:r>
          </a:p>
          <a:p>
            <a:pPr marL="342900" indent="-342900">
              <a:defRPr/>
            </a:pPr>
            <a:r>
              <a:rPr lang="ru-RU" dirty="0">
                <a:solidFill>
                  <a:schemeClr val="dk1"/>
                </a:solidFill>
              </a:rPr>
              <a:t>13.  </a:t>
            </a:r>
            <a:r>
              <a:rPr lang="ru-RU" dirty="0">
                <a:latin typeface="Arial" charset="0"/>
                <a:cs typeface="Arial" charset="0"/>
              </a:rPr>
              <a:t>АХАЖ </a:t>
            </a:r>
            <a:r>
              <a:rPr lang="ru-RU" dirty="0" err="1">
                <a:latin typeface="Arial" charset="0"/>
                <a:cs typeface="Arial" charset="0"/>
              </a:rPr>
              <a:t>қызмет</a:t>
            </a:r>
            <a:r>
              <a:rPr lang="en-US" dirty="0" err="1">
                <a:latin typeface="Arial" charset="0"/>
                <a:cs typeface="Arial" charset="0"/>
              </a:rPr>
              <a:t>i</a:t>
            </a:r>
            <a:r>
              <a:rPr lang="ru-RU" dirty="0">
                <a:latin typeface="Arial" charset="0"/>
                <a:cs typeface="Arial" charset="0"/>
              </a:rPr>
              <a:t>н </a:t>
            </a:r>
            <a:r>
              <a:rPr lang="ru-RU" dirty="0" err="1">
                <a:latin typeface="Arial" charset="0"/>
                <a:cs typeface="Arial" charset="0"/>
              </a:rPr>
              <a:t>қамтамасыз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 smtClean="0">
                <a:latin typeface="Arial" charset="0"/>
                <a:cs typeface="Arial" charset="0"/>
              </a:rPr>
              <a:t>ету</a:t>
            </a:r>
            <a:r>
              <a:rPr lang="ru-RU" dirty="0" smtClean="0">
                <a:solidFill>
                  <a:schemeClr val="dk1"/>
                </a:solidFill>
              </a:rPr>
              <a:t>; </a:t>
            </a:r>
            <a:endParaRPr lang="ru-RU" dirty="0">
              <a:solidFill>
                <a:schemeClr val="dk1"/>
              </a:solidFill>
            </a:endParaRPr>
          </a:p>
          <a:p>
            <a:pPr marL="342900" indent="-342900">
              <a:buFontTx/>
              <a:buAutoNum type="arabicPeriod" startAt="14"/>
              <a:defRPr/>
            </a:pP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жергілікті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деңгейде мәдени-демалыс жұмысын қолдау</a:t>
            </a:r>
            <a:r>
              <a:rPr lang="ru-RU" dirty="0" err="1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 marL="342900" indent="-342900">
              <a:buFontTx/>
              <a:buAutoNum type="arabicPeriod" startAt="14"/>
              <a:defRPr/>
            </a:pP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шаруашылық бойынша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есепке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алуды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жүзеге асыру</a:t>
            </a:r>
            <a:r>
              <a:rPr lang="ru-RU" dirty="0">
                <a:solidFill>
                  <a:schemeClr val="dk1"/>
                </a:solidFill>
              </a:rPr>
              <a:t>;</a:t>
            </a:r>
          </a:p>
          <a:p>
            <a:pPr marL="342900" indent="-342900">
              <a:buFontTx/>
              <a:buAutoNum type="arabicPeriod" startAt="14"/>
              <a:defRPr/>
            </a:pP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халықты жұмыспен қамтуды қамтамасыз ету</a:t>
            </a:r>
            <a:r>
              <a:rPr lang="ru-RU" dirty="0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 marL="342900" indent="-342900">
              <a:buFontTx/>
              <a:buAutoNum type="arabicPeriod" startAt="14"/>
              <a:defRPr/>
            </a:pP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дене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шынықтыру-сауықтыру және спорттық іс-шараларды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өткізу</a:t>
            </a:r>
            <a:r>
              <a:rPr lang="ru-RU" dirty="0" err="1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defRPr/>
            </a:pPr>
            <a:r>
              <a:rPr lang="ru-RU" dirty="0">
                <a:solidFill>
                  <a:schemeClr val="dk1"/>
                </a:solidFill>
              </a:rPr>
              <a:t>18.  </a:t>
            </a:r>
            <a:r>
              <a:rPr lang="ru-RU" dirty="0" err="1">
                <a:solidFill>
                  <a:schemeClr val="dk1"/>
                </a:solidFill>
              </a:rPr>
              <a:t>мемлекеттік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және үкіметтік бағдарламалар шеңберінде ауылды</a:t>
            </a:r>
            <a:r>
              <a:rPr lang="kk-KZ" dirty="0">
                <a:solidFill>
                  <a:schemeClr val="dk1"/>
                </a:solidFill>
              </a:rPr>
              <a:t>қ елді        мекендерді жайластыру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мәселесін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шешуге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арналған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іс-шараларды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іске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 smtClean="0">
                <a:solidFill>
                  <a:schemeClr val="dk1"/>
                </a:solidFill>
              </a:rPr>
              <a:t>асыру</a:t>
            </a:r>
            <a:r>
              <a:rPr lang="ru-RU" dirty="0" smtClean="0">
                <a:solidFill>
                  <a:schemeClr val="dk1"/>
                </a:solidFill>
              </a:rPr>
              <a:t>;</a:t>
            </a:r>
            <a:endParaRPr lang="ru-RU" dirty="0">
              <a:solidFill>
                <a:schemeClr val="dk1"/>
              </a:solidFill>
            </a:endParaRPr>
          </a:p>
          <a:p>
            <a:pPr>
              <a:defRPr/>
            </a:pPr>
            <a:r>
              <a:rPr lang="ru-RU" dirty="0">
                <a:solidFill>
                  <a:schemeClr val="dk1"/>
                </a:solidFill>
              </a:rPr>
              <a:t>19.  </a:t>
            </a:r>
            <a:r>
              <a:rPr lang="ru-RU" dirty="0" err="1">
                <a:solidFill>
                  <a:schemeClr val="dk1"/>
                </a:solidFill>
              </a:rPr>
              <a:t>а</a:t>
            </a:r>
            <a:r>
              <a:rPr lang="ru-RU" dirty="0" err="1">
                <a:latin typeface="Arial" charset="0"/>
                <a:cs typeface="Arial" charset="0"/>
              </a:rPr>
              <a:t>удандық </a:t>
            </a:r>
            <a:r>
              <a:rPr lang="ru-RU" dirty="0">
                <a:latin typeface="Arial" charset="0"/>
                <a:cs typeface="Arial" charset="0"/>
              </a:rPr>
              <a:t>(</a:t>
            </a:r>
            <a:r>
              <a:rPr lang="ru-RU" dirty="0" err="1">
                <a:latin typeface="Arial" charset="0"/>
                <a:cs typeface="Arial" charset="0"/>
              </a:rPr>
              <a:t>облыс</a:t>
            </a:r>
            <a:r>
              <a:rPr lang="kk-KZ" dirty="0">
                <a:latin typeface="Arial" charset="0"/>
                <a:cs typeface="Arial" charset="0"/>
              </a:rPr>
              <a:t>тық маңызы бар қала</a:t>
            </a:r>
            <a:r>
              <a:rPr lang="ru-RU" dirty="0">
                <a:latin typeface="Arial" charset="0"/>
                <a:cs typeface="Arial" charset="0"/>
              </a:rPr>
              <a:t>) </a:t>
            </a:r>
            <a:r>
              <a:rPr lang="ru-RU" dirty="0" err="1">
                <a:latin typeface="Arial" charset="0"/>
                <a:cs typeface="Arial" charset="0"/>
              </a:rPr>
              <a:t>бюджетке</a:t>
            </a:r>
            <a:r>
              <a:rPr lang="ru-RU" dirty="0">
                <a:latin typeface="Arial" charset="0"/>
                <a:cs typeface="Arial" charset="0"/>
              </a:rPr>
              <a:t> </a:t>
            </a:r>
            <a:r>
              <a:rPr lang="ru-RU" dirty="0" err="1">
                <a:latin typeface="Arial" charset="0"/>
                <a:cs typeface="Arial" charset="0"/>
              </a:rPr>
              <a:t>трансферттер</a:t>
            </a:r>
            <a:r>
              <a:rPr lang="ru-RU" dirty="0">
                <a:solidFill>
                  <a:schemeClr val="dk1"/>
                </a:solidFill>
              </a:rPr>
              <a:t>.</a:t>
            </a:r>
            <a:endParaRPr lang="ru-RU" dirty="0">
              <a:latin typeface="Arial" charset="0"/>
              <a:cs typeface="Arial" charset="0"/>
            </a:endParaRP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altLang="ru-RU">
                <a:solidFill>
                  <a:schemeClr val="bg1"/>
                </a:solidFill>
              </a:rPr>
              <a:t>10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r>
              <a:rPr lang="ru-RU" altLang="ru-RU" smtClean="0">
                <a:solidFill>
                  <a:srgbClr val="000000"/>
                </a:solidFill>
              </a:rPr>
              <a:t/>
            </a:r>
            <a:br>
              <a:rPr lang="ru-RU" altLang="ru-RU" smtClean="0">
                <a:solidFill>
                  <a:srgbClr val="000000"/>
                </a:solidFill>
              </a:rPr>
            </a:br>
            <a:endParaRPr lang="ru-RU" altLang="ru-RU" smtClean="0"/>
          </a:p>
        </p:txBody>
      </p:sp>
      <p:sp>
        <p:nvSpPr>
          <p:cNvPr id="19459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dirty="0">
              <a:solidFill>
                <a:schemeClr val="bg1"/>
              </a:solidFill>
            </a:endParaRPr>
          </a:p>
          <a:p>
            <a:pPr algn="ctr"/>
            <a:r>
              <a:rPr lang="ru-RU" altLang="ru-RU" dirty="0">
                <a:solidFill>
                  <a:schemeClr val="bg1"/>
                </a:solidFill>
              </a:rPr>
              <a:t>АЗАМАТТЫҚ КОДЕКС</a:t>
            </a:r>
            <a:r>
              <a:rPr lang="kk-KZ" altLang="ru-RU" dirty="0">
                <a:solidFill>
                  <a:schemeClr val="bg1"/>
                </a:solidFill>
              </a:rPr>
              <a:t> ЖӘНЕ</a:t>
            </a:r>
            <a:r>
              <a:rPr lang="ru-RU" altLang="ru-RU" dirty="0">
                <a:solidFill>
                  <a:schemeClr val="bg1"/>
                </a:solidFill>
              </a:rPr>
              <a:t> МЕМЛЕКЕТТІК МҮЛІК ТУРАЛЫ ЗАҢҒА </a:t>
            </a:r>
            <a:r>
              <a:rPr lang="kk-KZ" altLang="ru-RU" dirty="0" smtClean="0">
                <a:solidFill>
                  <a:schemeClr val="bg1"/>
                </a:solidFill>
              </a:rPr>
              <a:t>ТҮЗЕТУЛЕР</a:t>
            </a:r>
            <a:endParaRPr lang="en-US" altLang="ru-RU" dirty="0">
              <a:solidFill>
                <a:schemeClr val="bg1"/>
              </a:solidFill>
            </a:endParaRPr>
          </a:p>
          <a:p>
            <a:pPr algn="ctr"/>
            <a:endParaRPr lang="ru-RU" altLang="ru-RU" sz="2200" dirty="0">
              <a:solidFill>
                <a:srgbClr val="3333FF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799253"/>
              </p:ext>
            </p:extLst>
          </p:nvPr>
        </p:nvGraphicFramePr>
        <p:xfrm>
          <a:off x="12005" y="776263"/>
          <a:ext cx="8678863" cy="5987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975"/>
                <a:gridCol w="6157888"/>
              </a:tblGrid>
              <a:tr h="350436">
                <a:tc>
                  <a:txBody>
                    <a:bodyPr/>
                    <a:lstStyle/>
                    <a:p>
                      <a:pPr algn="ctr"/>
                      <a:r>
                        <a:rPr lang="kk-KZ" sz="1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Түзетулер</a:t>
                      </a:r>
                      <a:endParaRPr lang="ru-RU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Ескертпе</a:t>
                      </a:r>
                      <a:endParaRPr lang="ru-RU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5579">
                <a:tc>
                  <a:txBody>
                    <a:bodyPr/>
                    <a:lstStyle/>
                    <a:p>
                      <a:pPr marL="3175" lvl="0" indent="0" algn="ctr" defTabSz="844083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kk-KZ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kk-KZ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басқарудың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</a:t>
                      </a:r>
                      <a:r>
                        <a:rPr lang="ru-RU" sz="15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оммуналдық</a:t>
                      </a:r>
                      <a:r>
                        <a:rPr lang="ru-RU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меншігі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</a:t>
                      </a:r>
                      <a:r>
                        <a:rPr lang="ru-RU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туралы</a:t>
                      </a:r>
                      <a:r>
                        <a:rPr lang="ru-RU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ұғым</a:t>
                      </a:r>
                      <a:r>
                        <a:rPr lang="ru-RU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енгізілді</a:t>
                      </a:r>
                      <a:endParaRPr lang="ru-RU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Мемлекеттік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оммуналдық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меншік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түрі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ретінде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енгізіледі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1" marR="91441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2482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kk-KZ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kk-KZ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басқарудың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</a:t>
                      </a:r>
                      <a:r>
                        <a:rPr lang="ru-RU" sz="15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оммуналдық мүлкінің құрамы</a:t>
                      </a:r>
                      <a:endParaRPr lang="ru-RU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just" defTabSz="844083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kk-KZ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kk-KZ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басқару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бюджетінің қаражаты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lvl="0" algn="just" defTabSz="844083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 заңды тұлғаларға бекітіліп</a:t>
                      </a:r>
                      <a:r>
                        <a:rPr lang="ru-RU" sz="1500" b="1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берілмеген</a:t>
                      </a:r>
                      <a:r>
                        <a:rPr lang="ru-RU" sz="1500" b="1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өзге </a:t>
                      </a:r>
                      <a:r>
                        <a:rPr lang="ru-RU" sz="1500" b="1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 </a:t>
                      </a:r>
                      <a:r>
                        <a:rPr lang="ru-RU" sz="1500" b="1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 мүлік </a:t>
                      </a:r>
                      <a:r>
                        <a:rPr lang="ru-RU" sz="1500" b="0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ru-RU" sz="1500" b="0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өсімдіктер </a:t>
                      </a:r>
                      <a:r>
                        <a:rPr lang="ru-RU" sz="1500" b="0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 </a:t>
                      </a:r>
                      <a:r>
                        <a:rPr lang="ru-RU" sz="1500" b="0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жануарлар</a:t>
                      </a:r>
                      <a:r>
                        <a:rPr lang="ru-RU" sz="1500" b="0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0" i="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әлемі</a:t>
                      </a:r>
                      <a:r>
                        <a:rPr lang="ru-RU" sz="1500" b="0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kk-KZ" sz="1500" b="0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 т.б.</a:t>
                      </a:r>
                      <a:r>
                        <a:rPr lang="ru-RU" sz="1500" b="0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ru-RU" sz="1500" i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коммуналдық заңды тұлғаларға бекітіліп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берілген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мүлік  </a:t>
                      </a:r>
                      <a:r>
                        <a:rPr lang="ru-RU" sz="1500" b="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(көлік, ғимараттар, жабдықтар, шикізат</a:t>
                      </a:r>
                      <a:r>
                        <a:rPr lang="ru-RU" sz="15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b="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өнімдер</a:t>
                      </a:r>
                      <a:r>
                        <a:rPr lang="ru-RU" sz="1500" b="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).</a:t>
                      </a:r>
                    </a:p>
                  </a:txBody>
                  <a:tcPr marL="91441" marR="91441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462656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басқарудың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мүлкін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қалыптастыру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тәртібі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белгіленді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1" marR="91441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Ауданның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мүлкіне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ұқсас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i="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бойынша</a:t>
                      </a:r>
                      <a:r>
                        <a:rPr lang="ru-RU" sz="15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аудандық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коммуналдық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заңды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тұлғалардың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мүліктік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кешендері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қоғамдастық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жиналыспен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келісім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ауданның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облыстық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маңызы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бар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қаланың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атқарушы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органының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шешімі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басқару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коммуналдық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мүлік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құрамына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беріледі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ru-RU" sz="1500" i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919733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kk-KZ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мүлікті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жөніндегі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ергілікті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органдарының</a:t>
                      </a:r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өкілеттіктері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белгіленді</a:t>
                      </a:r>
                      <a:endParaRPr lang="ru-RU" sz="15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1" marR="91441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kk-KZ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мүлікті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қоғамдастық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жиналысымен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келісім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бойынша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ауыл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әкімінің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аппаратына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жүктеледі</a:t>
                      </a:r>
                      <a:r>
                        <a:rPr lang="ru-RU" sz="15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басқарудың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коммуналдық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меншігін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жекешелендіруін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жүзеге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асырады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басқарудың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</a:t>
                      </a:r>
                      <a:r>
                        <a:rPr lang="kk-KZ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ық</a:t>
                      </a:r>
                      <a:r>
                        <a:rPr lang="kk-KZ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мүлкін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мүліктік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жалдауға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жалға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алуға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 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береді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аудан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әкімімен келісім </a:t>
                      </a:r>
                      <a:r>
                        <a:rPr lang="kk-KZ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бойынша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өзін-өзі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басқарудың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коммуналдық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заңды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тұлғаларын</a:t>
                      </a:r>
                      <a:r>
                        <a:rPr lang="ru-RU" sz="1500" i="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құру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атауын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өзгерту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тарату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туралы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шешім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i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қабылдайды</a:t>
                      </a:r>
                      <a:r>
                        <a:rPr lang="ru-RU" sz="1500" i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ru-RU" sz="1500" i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480" name="TextBox 6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altLang="ru-RU">
                <a:solidFill>
                  <a:schemeClr val="bg1"/>
                </a:solidFill>
              </a:rPr>
              <a:t>11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chemeClr val="bg1"/>
                </a:solidFill>
              </a:rPr>
              <a:t>ҚАЗАҚСТАН РЕСПУБЛИКАСЫНДАҒЫ ЖЕРГІЛІКТІ МЕМЛЕКЕТТІК БАСҚАРУ ЖӘНЕ ӨЗІН-ӨЗІ БАСҚАРУ ТУРАЛЫ ЗАҢҒА ӨЗГЕРТУЛЕР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274263"/>
              </p:ext>
            </p:extLst>
          </p:nvPr>
        </p:nvGraphicFramePr>
        <p:xfrm>
          <a:off x="285750" y="981075"/>
          <a:ext cx="8572501" cy="5796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63"/>
                <a:gridCol w="5786438"/>
              </a:tblGrid>
              <a:tr h="370820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Түзетулер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Ескертпе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10568">
                <a:tc>
                  <a:txBody>
                    <a:bodyPr/>
                    <a:lstStyle/>
                    <a:p>
                      <a:pPr marL="3175" marR="0" lvl="0" indent="-3175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қоғамдастық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жиналысы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қызметінің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тәртібі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регламенттелді</a:t>
                      </a:r>
                      <a:endParaRPr lang="ru-RU" sz="1600" dirty="0"/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қоғамдастықтың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жиналысы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қызметін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аудандық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мәслихат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бекітетін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ережелер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нег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нде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жүзеге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асырады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Уәкілетті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орган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үлгілік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ережені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әзірлейді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оны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бекітеді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6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Жиналысқа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қатысушылардың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өкілеттік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мерзімі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- 4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жыл</a:t>
                      </a:r>
                      <a:endParaRPr lang="ru-RU" sz="1600" kern="120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493438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қоғамдастық жиналысының өкілеттіктері кеңейтілді</a:t>
                      </a:r>
                      <a:endParaRPr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Жиналысқа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мынадай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өкілеттіктер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беріледі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     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- 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басқарудың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мүлкін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мәселелері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бойынша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келісім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беру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- бюджет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процесіне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қатысу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бюджет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жобасын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аудандық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мәслихатқа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енгізгенге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дейін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келіседі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оны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атқарылу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есеб</a:t>
                      </a:r>
                      <a:r>
                        <a:rPr lang="en-US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ru-RU" sz="1400" i="0" baseline="0" dirty="0" smtClean="0">
                          <a:latin typeface="Arial" pitchFamily="34" charset="0"/>
                          <a:cs typeface="Arial" pitchFamily="34" charset="0"/>
                        </a:rPr>
                        <a:t>н </a:t>
                      </a:r>
                      <a:r>
                        <a:rPr lang="ru-RU" sz="14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тыңдайды</a:t>
                      </a:r>
                      <a:r>
                        <a:rPr lang="ru-RU" sz="1400" i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66742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Ауыл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әкімі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аппаратының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өкілеттіктері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кеңейтілді</a:t>
                      </a:r>
                      <a:endParaRPr lang="ru-RU" sz="1600" dirty="0"/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Ұлттық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комиссияның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ұсынымдарына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сәйкес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ауыл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әкімінің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аппаратына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бюджетін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атқару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жергілікті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басқарудың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мүлкін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60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ө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кілеттіктер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беріледі</a:t>
                      </a:r>
                      <a:endParaRPr lang="ru-RU" sz="1600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554395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ергілікті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өзін-өзі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органдарының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менш</a:t>
                      </a:r>
                      <a:r>
                        <a:rPr lang="en-US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кті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жөніндегі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өкілеттіктері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белгіленді</a:t>
                      </a:r>
                      <a:endParaRPr lang="ru-RU" sz="16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just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Коммуналдық менш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кті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басқару жергілікті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қоғамдастық жиналысының келісімі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бойынша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ауыл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әкімінің аппаратына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жүктеледі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</a:txBody>
                  <a:tcPr marL="91439" marR="91439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503" name="TextBox 6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altLang="ru-RU">
                <a:solidFill>
                  <a:schemeClr val="bg1"/>
                </a:solidFill>
              </a:rPr>
              <a:t>12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590550" y="2492375"/>
            <a:ext cx="8229600" cy="1143000"/>
          </a:xfrm>
        </p:spPr>
        <p:txBody>
          <a:bodyPr/>
          <a:lstStyle/>
          <a:p>
            <a:r>
              <a:rPr lang="kk-KZ" altLang="ru-RU" sz="2400" b="1" smtClean="0">
                <a:latin typeface="Arial" panose="020B0604020202020204" pitchFamily="34" charset="0"/>
              </a:rPr>
              <a:t>НАЗАРЛАРЫҢЫЗҒА  РАХМЕТ !</a:t>
            </a:r>
            <a:endParaRPr lang="ru-RU" altLang="ru-RU" sz="2400" b="1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450" y="1489075"/>
            <a:ext cx="6592888" cy="7270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ЖЕРГІЛІКТІ ӨЗІН-ӨЗІ БАСҚАРУДЫ ДАМЫТУ ТҰЖЫРЫМДАМАСЫ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(ҚР </a:t>
            </a:r>
            <a:r>
              <a:rPr lang="ru-RU" sz="14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Президентінің </a:t>
            </a:r>
            <a:r>
              <a:rPr lang="ru-RU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 </a:t>
            </a:r>
            <a:r>
              <a:rPr lang="ru-RU" sz="14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 </a:t>
            </a:r>
            <a:r>
              <a:rPr lang="ru-RU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  <a:r>
              <a:rPr lang="ru-RU" sz="14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қарашадағы Жарлығы</a:t>
            </a:r>
            <a:r>
              <a:rPr lang="ru-RU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7675" y="2863850"/>
            <a:ext cx="6062663" cy="7254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ЖЕРГІЛІКТІ ӨЗІН-ӨЗІ БАСҚАРУДЫ ДАМЫТУ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 (2013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2014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51013" y="3919538"/>
            <a:ext cx="6061075" cy="7270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ЖЕРГІЛІКТІ ӨЗІН-ӨЗІ БАСҚАРУДЫ ДАМЫТУ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 (2015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4213" y="5373688"/>
            <a:ext cx="7775575" cy="869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КЕЙБІР ЗАҢНАМАЛЫҚ АКТІЛЕРІНЕ ЖЕРГІЛІКТІ ӨЗІН-ӨЗІ БАСҚАРУДЫ ДАМЫТУ МӘСЕЛЕЛЕРІ БОЙЫНША ӨЗГЕРІСТЕР МЕН ТОЛЫҚТЫРУЛАР ЕНГІЗУ ТУРАЛЫ ЗАҢНЫҢ ҚАБЫЛДАНУЫ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450" y="2808288"/>
            <a:ext cx="600075" cy="836612"/>
          </a:xfrm>
          <a:prstGeom prst="rect">
            <a:avLst/>
          </a:prstGeom>
          <a:solidFill>
            <a:srgbClr val="C00000"/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bg1"/>
                </a:solidFill>
              </a:rPr>
              <a:t>1</a:t>
            </a:r>
            <a:endParaRPr lang="ru-RU" sz="3600" b="1" u="sng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96975" y="3860800"/>
            <a:ext cx="600075" cy="838200"/>
          </a:xfrm>
          <a:prstGeom prst="rect">
            <a:avLst/>
          </a:prstGeom>
          <a:solidFill>
            <a:srgbClr val="C00000"/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bg1"/>
                </a:solidFill>
              </a:rPr>
              <a:t>2</a:t>
            </a:r>
            <a:endParaRPr lang="ru-RU" sz="3600" b="1" u="sng" dirty="0">
              <a:solidFill>
                <a:schemeClr val="bg1"/>
              </a:solidFill>
            </a:endParaRPr>
          </a:p>
        </p:txBody>
      </p:sp>
      <p:sp>
        <p:nvSpPr>
          <p:cNvPr id="6152" name="Прямоугольник 10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kk-KZ" altLang="ru-RU" sz="2400">
                <a:solidFill>
                  <a:srgbClr val="FFFFFF"/>
                </a:solidFill>
              </a:rPr>
              <a:t>ЖЕРГІЛІКТІ ӨЗІН-ӨЗІ БАСҚАРУДЫ ЕНГІЗУ</a:t>
            </a:r>
            <a:endParaRPr lang="ru-RU" altLang="ru-RU" sz="2400">
              <a:solidFill>
                <a:schemeClr val="bg1"/>
              </a:solidFill>
            </a:endParaRPr>
          </a:p>
        </p:txBody>
      </p:sp>
      <p:sp>
        <p:nvSpPr>
          <p:cNvPr id="15" name="Равнобедренный треугольник 14"/>
          <p:cNvSpPr/>
          <p:nvPr/>
        </p:nvSpPr>
        <p:spPr>
          <a:xfrm rot="10800000">
            <a:off x="3006725" y="4830763"/>
            <a:ext cx="2906713" cy="358775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2987675" y="2349500"/>
            <a:ext cx="2906713" cy="358775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55" name="TextBox 20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altLang="ru-RU">
                <a:solidFill>
                  <a:schemeClr val="bg1"/>
                </a:solidFill>
              </a:rPr>
              <a:t>2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928688"/>
            <a:ext cx="9144000" cy="2092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  <a:tabLst>
                <a:tab pos="354013" algn="l"/>
              </a:tabLst>
              <a:defRPr/>
            </a:pPr>
            <a:r>
              <a:rPr lang="ru-RU" sz="1400" dirty="0">
                <a:latin typeface="Arial" charset="0"/>
                <a:cs typeface="Arial" charset="0"/>
              </a:rPr>
              <a:t>	</a:t>
            </a:r>
            <a:r>
              <a:rPr lang="ru-RU" sz="1500" dirty="0" err="1">
                <a:latin typeface="Arial" charset="0"/>
                <a:cs typeface="Arial" charset="0"/>
              </a:rPr>
              <a:t>Жергілікті</a:t>
            </a:r>
            <a:r>
              <a:rPr lang="ru-RU" sz="1500" dirty="0">
                <a:latin typeface="Arial" charset="0"/>
                <a:cs typeface="Arial" charset="0"/>
              </a:rPr>
              <a:t> </a:t>
            </a:r>
            <a:r>
              <a:rPr lang="ru-RU" sz="1500" dirty="0" err="1">
                <a:latin typeface="Arial" charset="0"/>
                <a:cs typeface="Arial" charset="0"/>
              </a:rPr>
              <a:t>өзін-өзі басқаруды дамыту</a:t>
            </a:r>
            <a:r>
              <a:rPr lang="ru-RU" sz="1500" dirty="0">
                <a:latin typeface="Arial" charset="0"/>
                <a:cs typeface="Arial" charset="0"/>
              </a:rPr>
              <a:t> </a:t>
            </a:r>
            <a:r>
              <a:rPr lang="ru-RU" sz="1500" dirty="0" err="1">
                <a:latin typeface="Arial" charset="0"/>
                <a:cs typeface="Arial" charset="0"/>
              </a:rPr>
              <a:t>туралы</a:t>
            </a:r>
            <a:r>
              <a:rPr lang="ru-RU" sz="1500" dirty="0">
                <a:latin typeface="Arial" charset="0"/>
                <a:cs typeface="Arial" charset="0"/>
              </a:rPr>
              <a:t> </a:t>
            </a:r>
            <a:r>
              <a:rPr lang="ru-RU" sz="1500" dirty="0" err="1">
                <a:latin typeface="Arial" charset="0"/>
                <a:cs typeface="Arial" charset="0"/>
              </a:rPr>
              <a:t>Заң қабылданды, көзделетін мәселелер:</a:t>
            </a:r>
            <a:r>
              <a:rPr lang="ru-RU" sz="1500" dirty="0">
                <a:latin typeface="Arial" charset="0"/>
                <a:cs typeface="Arial" charset="0"/>
              </a:rPr>
              <a:t> </a:t>
            </a:r>
          </a:p>
          <a:p>
            <a:pPr marL="628650" algn="just">
              <a:spcAft>
                <a:spcPts val="600"/>
              </a:spcAft>
              <a:buFont typeface="Arial" pitchFamily="34" charset="0"/>
              <a:buChar char="•"/>
              <a:tabLst>
                <a:tab pos="263525" algn="l"/>
              </a:tabLst>
              <a:defRPr/>
            </a:pP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жергілікті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қоғамдастықтың жиындары</a:t>
            </a:r>
            <a:r>
              <a:rPr lang="ru-RU" sz="1300" dirty="0">
                <a:latin typeface="Arial" charset="0"/>
                <a:cs typeface="Arial" charset="0"/>
              </a:rPr>
              <a:t> мен </a:t>
            </a:r>
            <a:r>
              <a:rPr lang="ru-RU" sz="1300" dirty="0" err="1">
                <a:latin typeface="Arial" charset="0"/>
                <a:cs typeface="Arial" charset="0"/>
              </a:rPr>
              <a:t>жиналыстарының қызметі</a:t>
            </a:r>
            <a:r>
              <a:rPr lang="ru-RU" sz="1300" dirty="0">
                <a:latin typeface="Arial" charset="0"/>
                <a:cs typeface="Arial" charset="0"/>
              </a:rPr>
              <a:t>;</a:t>
            </a:r>
          </a:p>
          <a:p>
            <a:pPr marL="628650" algn="just">
              <a:spcAft>
                <a:spcPts val="600"/>
              </a:spcAft>
              <a:buFont typeface="Arial" pitchFamily="34" charset="0"/>
              <a:buChar char="•"/>
              <a:tabLst>
                <a:tab pos="263525" algn="l"/>
              </a:tabLst>
              <a:defRPr/>
            </a:pP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ауыл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әкімдері сайлауларын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жүргізу тәртібі;</a:t>
            </a:r>
            <a:endParaRPr lang="ru-RU" sz="1300" dirty="0">
              <a:latin typeface="Arial" charset="0"/>
              <a:cs typeface="Arial" charset="0"/>
            </a:endParaRPr>
          </a:p>
          <a:p>
            <a:pPr marL="628650" algn="just">
              <a:spcAft>
                <a:spcPts val="600"/>
              </a:spcAft>
              <a:buFont typeface="Arial" pitchFamily="34" charset="0"/>
              <a:buChar char="•"/>
              <a:tabLst>
                <a:tab pos="263525" algn="l"/>
              </a:tabLst>
              <a:defRPr/>
            </a:pP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жергілікті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өзін-өзі басқару органдарының кіріс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көздерін қалыптастыру және қолма-қол   ақшаны бақылау шоттарын</a:t>
            </a:r>
            <a:r>
              <a:rPr lang="ru-RU" sz="1300" dirty="0">
                <a:latin typeface="Arial" charset="0"/>
                <a:cs typeface="Arial" charset="0"/>
              </a:rPr>
              <a:t> (ҚБШ) </a:t>
            </a:r>
            <a:r>
              <a:rPr lang="ru-RU" sz="1300" dirty="0" err="1">
                <a:latin typeface="Arial" charset="0"/>
                <a:cs typeface="Arial" charset="0"/>
              </a:rPr>
              <a:t>ашу</a:t>
            </a:r>
            <a:r>
              <a:rPr lang="ru-RU" sz="1300" dirty="0">
                <a:latin typeface="Arial" charset="0"/>
                <a:cs typeface="Arial" charset="0"/>
              </a:rPr>
              <a:t>;</a:t>
            </a:r>
            <a:endParaRPr lang="ru-RU" sz="1300" dirty="0">
              <a:latin typeface="Arial" charset="0"/>
              <a:cs typeface="Arial" charset="0"/>
            </a:endParaRPr>
          </a:p>
          <a:p>
            <a:pPr marL="628650" algn="just">
              <a:spcAft>
                <a:spcPts val="600"/>
              </a:spcAft>
              <a:buFont typeface="Arial" pitchFamily="34" charset="0"/>
              <a:buChar char="•"/>
              <a:tabLst>
                <a:tab pos="263525" algn="l"/>
              </a:tabLst>
              <a:defRPr/>
            </a:pP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аудандық коммуналдық меншігін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ауыл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әкімінің басқаруына </a:t>
            </a:r>
            <a:r>
              <a:rPr lang="ru-RU" sz="1300" dirty="0">
                <a:latin typeface="Arial" charset="0"/>
                <a:cs typeface="Arial" charset="0"/>
              </a:rPr>
              <a:t>беру;</a:t>
            </a:r>
            <a:endParaRPr lang="ru-RU" sz="1300" dirty="0">
              <a:latin typeface="Arial" charset="0"/>
              <a:cs typeface="Arial" charset="0"/>
            </a:endParaRPr>
          </a:p>
          <a:p>
            <a:pPr marL="628650" algn="just">
              <a:spcAft>
                <a:spcPts val="600"/>
              </a:spcAft>
              <a:buFont typeface="Arial" pitchFamily="34" charset="0"/>
              <a:buChar char="•"/>
              <a:tabLst>
                <a:tab pos="263525" algn="l"/>
              </a:tabLst>
              <a:defRPr/>
            </a:pP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 smtClean="0">
                <a:latin typeface="Arial" charset="0"/>
                <a:cs typeface="Arial" charset="0"/>
              </a:rPr>
              <a:t>ауыл</a:t>
            </a:r>
            <a:r>
              <a:rPr lang="ru-RU" sz="1300" dirty="0" smtClean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әкімі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өкілеттіктерін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dirty="0" err="1">
                <a:latin typeface="Arial" charset="0"/>
                <a:cs typeface="Arial" charset="0"/>
              </a:rPr>
              <a:t>кеңейту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i="1" dirty="0">
                <a:latin typeface="Arial" charset="0"/>
                <a:cs typeface="Arial" charset="0"/>
              </a:rPr>
              <a:t>(</a:t>
            </a:r>
            <a:r>
              <a:rPr lang="ru-RU" sz="1300" i="1" dirty="0" err="1">
                <a:latin typeface="Arial" charset="0"/>
                <a:cs typeface="Arial" charset="0"/>
              </a:rPr>
              <a:t>коммуналдық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меншікті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жалға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беруді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қамтамасыз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ету</a:t>
            </a:r>
            <a:r>
              <a:rPr lang="ru-RU" sz="1300" i="1" dirty="0">
                <a:latin typeface="Arial" charset="0"/>
                <a:cs typeface="Arial" charset="0"/>
              </a:rPr>
              <a:t>, ҚБШ </a:t>
            </a:r>
            <a:r>
              <a:rPr lang="ru-RU" sz="1300" i="1" dirty="0" err="1">
                <a:latin typeface="Arial" charset="0"/>
                <a:cs typeface="Arial" charset="0"/>
              </a:rPr>
              <a:t>қаражатын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қалыптастыру</a:t>
            </a:r>
            <a:r>
              <a:rPr lang="ru-RU" sz="1300" i="1" dirty="0">
                <a:latin typeface="Arial" charset="0"/>
                <a:cs typeface="Arial" charset="0"/>
              </a:rPr>
              <a:t> мен </a:t>
            </a:r>
            <a:r>
              <a:rPr lang="ru-RU" sz="1300" i="1" dirty="0" err="1">
                <a:latin typeface="Arial" charset="0"/>
                <a:cs typeface="Arial" charset="0"/>
              </a:rPr>
              <a:t>жұмсау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  <a:r>
              <a:rPr lang="ru-RU" sz="1300" i="1" dirty="0" err="1">
                <a:latin typeface="Arial" charset="0"/>
                <a:cs typeface="Arial" charset="0"/>
              </a:rPr>
              <a:t>және</a:t>
            </a:r>
            <a:r>
              <a:rPr lang="ru-RU" sz="1300" i="1" dirty="0">
                <a:latin typeface="Arial" charset="0"/>
                <a:cs typeface="Arial" charset="0"/>
              </a:rPr>
              <a:t> </a:t>
            </a:r>
            <a:r>
              <a:rPr lang="ru-RU" sz="1300" i="1" dirty="0">
                <a:latin typeface="Arial" charset="0"/>
                <a:cs typeface="Arial" charset="0"/>
              </a:rPr>
              <a:t>т.б.)</a:t>
            </a:r>
            <a:r>
              <a:rPr lang="ru-RU" sz="1300" dirty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8195" name="Прямоугольник 7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ҚР ЖЕРГІЛІКТІ ӨЗІН-ӨЗІ БАСҚАРУДЫ ДАМЫТУ КЕЗЕҢДЕРІ </a:t>
            </a:r>
          </a:p>
        </p:txBody>
      </p:sp>
      <p:sp>
        <p:nvSpPr>
          <p:cNvPr id="8196" name="Прямоугольник 3"/>
          <p:cNvSpPr>
            <a:spLocks noChangeArrowheads="1"/>
          </p:cNvSpPr>
          <p:nvPr/>
        </p:nvSpPr>
        <p:spPr bwMode="auto">
          <a:xfrm>
            <a:off x="142875" y="642938"/>
            <a:ext cx="38879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kk-KZ" altLang="ru-RU" sz="1600" dirty="0" smtClean="0"/>
              <a:t>БІРІНШІ</a:t>
            </a:r>
            <a:r>
              <a:rPr lang="en-US" altLang="ru-RU" sz="1600" dirty="0" smtClean="0"/>
              <a:t> </a:t>
            </a:r>
            <a:r>
              <a:rPr lang="ru-RU" altLang="ru-RU" sz="1600" dirty="0"/>
              <a:t>КЕЗЕҢ (2013-2014 ЖЫЛДАР):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71863"/>
            <a:ext cx="9144000" cy="33861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marL="354013" indent="-354013"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ru-RU" altLang="ru-RU" sz="2000" dirty="0"/>
              <a:t>    </a:t>
            </a:r>
            <a:r>
              <a:rPr lang="ru-RU" altLang="ru-RU" sz="2000" dirty="0" smtClean="0"/>
              <a:t> </a:t>
            </a:r>
            <a:r>
              <a:rPr lang="ru-RU" altLang="ru-RU" sz="1500" dirty="0" err="1" smtClean="0"/>
              <a:t>Салық</a:t>
            </a:r>
            <a:r>
              <a:rPr lang="ru-RU" altLang="ru-RU" sz="1500" dirty="0" smtClean="0"/>
              <a:t> </a:t>
            </a:r>
            <a:r>
              <a:rPr lang="ru-RU" altLang="ru-RU" sz="1500" dirty="0"/>
              <a:t>салу </a:t>
            </a:r>
            <a:r>
              <a:rPr lang="ru-RU" altLang="ru-RU" sz="1500" dirty="0" err="1"/>
              <a:t>мәселелері</a:t>
            </a:r>
            <a:r>
              <a:rPr lang="ru-RU" altLang="ru-RU" sz="1500" dirty="0"/>
              <a:t> </a:t>
            </a:r>
            <a:r>
              <a:rPr lang="ru-RU" altLang="ru-RU" sz="1500" dirty="0" err="1"/>
              <a:t>жөнінде</a:t>
            </a:r>
            <a:r>
              <a:rPr lang="ru-RU" altLang="ru-RU" sz="1500" dirty="0"/>
              <a:t> </a:t>
            </a:r>
            <a:r>
              <a:rPr lang="ru-RU" altLang="ru-RU" sz="1500" dirty="0" err="1"/>
              <a:t>және</a:t>
            </a:r>
            <a:r>
              <a:rPr lang="ru-RU" altLang="ru-RU" sz="1500" dirty="0"/>
              <a:t> </a:t>
            </a:r>
            <a:r>
              <a:rPr lang="ru-RU" altLang="ru-RU" sz="1500" dirty="0" err="1"/>
              <a:t>жергілікті</a:t>
            </a:r>
            <a:r>
              <a:rPr lang="ru-RU" altLang="ru-RU" sz="1500" dirty="0"/>
              <a:t> </a:t>
            </a:r>
            <a:r>
              <a:rPr lang="ru-RU" altLang="ru-RU" sz="1500" dirty="0" err="1"/>
              <a:t>өзін-өзі</a:t>
            </a:r>
            <a:r>
              <a:rPr lang="ru-RU" altLang="ru-RU" sz="1500" dirty="0"/>
              <a:t> </a:t>
            </a:r>
            <a:r>
              <a:rPr lang="ru-RU" altLang="ru-RU" sz="1500" dirty="0" err="1"/>
              <a:t>басқаруды</a:t>
            </a:r>
            <a:r>
              <a:rPr lang="ru-RU" altLang="ru-RU" sz="1500" dirty="0"/>
              <a:t> </a:t>
            </a:r>
            <a:r>
              <a:rPr lang="ru-RU" altLang="ru-RU" sz="1500" dirty="0" err="1"/>
              <a:t>дамыту</a:t>
            </a:r>
            <a:r>
              <a:rPr lang="ru-RU" altLang="ru-RU" sz="1500" dirty="0"/>
              <a:t> </a:t>
            </a:r>
            <a:r>
              <a:rPr lang="ru-RU" altLang="ru-RU" sz="1500" dirty="0" err="1"/>
              <a:t>туралы</a:t>
            </a:r>
            <a:r>
              <a:rPr lang="ru-RU" altLang="ru-RU" sz="1500" dirty="0"/>
              <a:t> </a:t>
            </a:r>
            <a:r>
              <a:rPr lang="ru-RU" altLang="ru-RU" sz="1500" dirty="0" err="1" smtClean="0"/>
              <a:t>заңдарын</a:t>
            </a:r>
            <a:r>
              <a:rPr lang="ru-RU" altLang="ru-RU" sz="1500" dirty="0" smtClean="0"/>
              <a:t> </a:t>
            </a:r>
            <a:r>
              <a:rPr lang="ru-RU" altLang="ru-RU" sz="1500" dirty="0" err="1" smtClean="0"/>
              <a:t>қабылдау</a:t>
            </a:r>
            <a:r>
              <a:rPr lang="ru-RU" altLang="ru-RU" sz="1500" dirty="0" smtClean="0"/>
              <a:t>, </a:t>
            </a:r>
            <a:r>
              <a:rPr lang="ru-RU" altLang="ru-RU" sz="1500" dirty="0" err="1"/>
              <a:t>көзделетін</a:t>
            </a:r>
            <a:r>
              <a:rPr lang="ru-RU" altLang="ru-RU" sz="1500" dirty="0"/>
              <a:t> </a:t>
            </a:r>
            <a:r>
              <a:rPr lang="ru-RU" altLang="ru-RU" sz="1500" dirty="0" err="1"/>
              <a:t>мәселелер</a:t>
            </a:r>
            <a:r>
              <a:rPr lang="ru-RU" altLang="ru-RU" sz="1500" dirty="0"/>
              <a:t>: 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300" dirty="0" err="1" smtClean="0"/>
              <a:t>салықтың</a:t>
            </a:r>
            <a:r>
              <a:rPr lang="ru-RU" altLang="ru-RU" sz="1300" dirty="0" smtClean="0"/>
              <a:t> </a:t>
            </a:r>
            <a:r>
              <a:rPr lang="ru-RU" altLang="ru-RU" sz="1300" dirty="0"/>
              <a:t>6 </a:t>
            </a:r>
            <a:r>
              <a:rPr lang="ru-RU" altLang="ru-RU" sz="1300" dirty="0" err="1"/>
              <a:t>түрін</a:t>
            </a:r>
            <a:r>
              <a:rPr lang="ru-RU" altLang="ru-RU" sz="1300" dirty="0"/>
              <a:t> беру;</a:t>
            </a:r>
            <a:r>
              <a:rPr lang="ru-RU" altLang="ru-RU" sz="1300" i="1" dirty="0"/>
              <a:t> 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300" dirty="0" err="1" smtClean="0"/>
              <a:t>жергілікті</a:t>
            </a:r>
            <a:r>
              <a:rPr lang="ru-RU" altLang="ru-RU" sz="1300" dirty="0" smtClean="0"/>
              <a:t> </a:t>
            </a:r>
            <a:r>
              <a:rPr lang="ru-RU" altLang="ru-RU" sz="1300" dirty="0" err="1"/>
              <a:t>өзін-өзі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басқару</a:t>
            </a:r>
            <a:r>
              <a:rPr lang="ru-RU" altLang="ru-RU" sz="1300" dirty="0"/>
              <a:t> </a:t>
            </a:r>
            <a:r>
              <a:rPr lang="ru-RU" altLang="ru-RU" sz="1300" dirty="0" err="1"/>
              <a:t>қаражаты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есебінен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алынған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коммуналдық</a:t>
            </a:r>
            <a:r>
              <a:rPr lang="ru-RU" altLang="ru-RU" sz="1300" dirty="0"/>
              <a:t> </a:t>
            </a:r>
            <a:r>
              <a:rPr lang="ru-RU" altLang="ru-RU" sz="1300" dirty="0" err="1" smtClean="0"/>
              <a:t>меншікті</a:t>
            </a:r>
            <a:r>
              <a:rPr lang="ru-RU" altLang="ru-RU" sz="1300" dirty="0" smtClean="0"/>
              <a:t> </a:t>
            </a:r>
            <a:r>
              <a:rPr lang="ru-RU" altLang="ru-RU" sz="1300" dirty="0" err="1"/>
              <a:t>басқару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процесіне</a:t>
            </a:r>
            <a:r>
              <a:rPr lang="ru-RU" altLang="ru-RU" sz="1300" dirty="0"/>
              <a:t> </a:t>
            </a:r>
            <a:r>
              <a:rPr lang="ru-RU" altLang="ru-RU" sz="1300" dirty="0" err="1"/>
              <a:t>халықты</a:t>
            </a:r>
            <a:r>
              <a:rPr lang="ru-RU" altLang="ru-RU" sz="1300" dirty="0"/>
              <a:t> </a:t>
            </a:r>
            <a:r>
              <a:rPr lang="ru-RU" altLang="ru-RU" sz="1300" dirty="0" err="1"/>
              <a:t>тарту</a:t>
            </a:r>
            <a:r>
              <a:rPr lang="ru-RU" altLang="ru-RU" sz="1300" dirty="0"/>
              <a:t> </a:t>
            </a:r>
            <a:r>
              <a:rPr lang="ru-RU" altLang="ru-RU" sz="1300" i="1" dirty="0"/>
              <a:t>(</a:t>
            </a:r>
            <a:r>
              <a:rPr lang="ru-RU" altLang="ru-RU" sz="1300" i="1" dirty="0" err="1"/>
              <a:t>мүлікті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иеліктен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айыруды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келісу</a:t>
            </a:r>
            <a:r>
              <a:rPr lang="ru-RU" altLang="ru-RU" sz="1300" i="1" dirty="0"/>
              <a:t>) ; 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300" dirty="0" err="1" smtClean="0"/>
              <a:t>ауыл</a:t>
            </a:r>
            <a:r>
              <a:rPr lang="ru-RU" altLang="ru-RU" sz="1300" dirty="0" smtClean="0"/>
              <a:t> </a:t>
            </a:r>
            <a:r>
              <a:rPr lang="ru-RU" altLang="ru-RU" sz="1300" dirty="0" err="1"/>
              <a:t>әкімінің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кандидатурасын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келісу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және</a:t>
            </a:r>
            <a:r>
              <a:rPr lang="ru-RU" altLang="ru-RU" sz="1300" dirty="0"/>
              <a:t> оны </a:t>
            </a:r>
            <a:r>
              <a:rPr lang="ru-RU" altLang="ru-RU" sz="1300" dirty="0" err="1"/>
              <a:t>босату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мәселесіне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бастамашылық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етуге</a:t>
            </a:r>
            <a:r>
              <a:rPr lang="ru-RU" altLang="ru-RU" sz="1300" dirty="0"/>
              <a:t> </a:t>
            </a:r>
            <a:r>
              <a:rPr lang="ru-RU" altLang="ru-RU" sz="1300" dirty="0" err="1" smtClean="0"/>
              <a:t>қатысты</a:t>
            </a:r>
            <a:r>
              <a:rPr lang="ru-RU" altLang="ru-RU" sz="1300" dirty="0" smtClean="0"/>
              <a:t> </a:t>
            </a:r>
            <a:r>
              <a:rPr lang="ru-RU" altLang="ru-RU" sz="1300" dirty="0" err="1" smtClean="0"/>
              <a:t>жергілікті</a:t>
            </a:r>
            <a:r>
              <a:rPr lang="ru-RU" altLang="ru-RU" sz="1300" dirty="0" smtClean="0"/>
              <a:t> </a:t>
            </a:r>
            <a:r>
              <a:rPr lang="ru-RU" altLang="ru-RU" sz="1300" dirty="0" err="1" smtClean="0"/>
              <a:t>қоғамдастық</a:t>
            </a:r>
            <a:r>
              <a:rPr lang="ru-RU" altLang="ru-RU" sz="1300" dirty="0" smtClean="0"/>
              <a:t> </a:t>
            </a:r>
            <a:r>
              <a:rPr lang="ru-RU" altLang="ru-RU" sz="1300" dirty="0" err="1" smtClean="0"/>
              <a:t>жиналысының</a:t>
            </a:r>
            <a:r>
              <a:rPr lang="ru-RU" altLang="ru-RU" sz="1300" dirty="0" smtClean="0"/>
              <a:t> </a:t>
            </a:r>
            <a:r>
              <a:rPr lang="ru-RU" altLang="ru-RU" sz="1300" dirty="0" err="1"/>
              <a:t>өкілеттіктерін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кеңейту</a:t>
            </a:r>
            <a:r>
              <a:rPr lang="ru-RU" altLang="ru-RU" sz="1300" dirty="0"/>
              <a:t>; 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altLang="ru-RU" sz="1300" dirty="0" smtClean="0"/>
              <a:t>ауыл </a:t>
            </a:r>
            <a:r>
              <a:rPr lang="kk-KZ" altLang="ru-RU" sz="1300" dirty="0"/>
              <a:t>әкімінің жер </a:t>
            </a:r>
            <a:r>
              <a:rPr lang="kk-KZ" altLang="ru-RU" sz="1300" dirty="0" smtClean="0"/>
              <a:t>телімдерің </a:t>
            </a:r>
            <a:r>
              <a:rPr lang="kk-KZ" altLang="ru-RU" sz="1300" dirty="0"/>
              <a:t>мақсатты </a:t>
            </a:r>
            <a:r>
              <a:rPr lang="kk-KZ" altLang="ru-RU" sz="1300" dirty="0" smtClean="0"/>
              <a:t>пайдалануды </a:t>
            </a:r>
            <a:r>
              <a:rPr lang="kk-KZ" altLang="ru-RU" sz="1300" dirty="0"/>
              <a:t>бақылау өкілеттіктерін кеңейту </a:t>
            </a:r>
            <a:r>
              <a:rPr lang="ru-RU" altLang="ru-RU" sz="1300" i="1" dirty="0"/>
              <a:t>(</a:t>
            </a:r>
            <a:r>
              <a:rPr lang="ru-RU" altLang="ru-RU" sz="1300" i="1" dirty="0" err="1" smtClean="0"/>
              <a:t>әкімшілік</a:t>
            </a:r>
            <a:r>
              <a:rPr lang="ru-RU" altLang="ru-RU" sz="1300" i="1" dirty="0" smtClean="0"/>
              <a:t> </a:t>
            </a:r>
            <a:r>
              <a:rPr lang="ru-RU" altLang="ru-RU" sz="1300" i="1" dirty="0" err="1"/>
              <a:t>айыппұл</a:t>
            </a:r>
            <a:r>
              <a:rPr lang="ru-RU" altLang="ru-RU" sz="1300" i="1" dirty="0"/>
              <a:t> салу </a:t>
            </a:r>
            <a:r>
              <a:rPr lang="ru-RU" altLang="ru-RU" sz="1300" i="1" dirty="0" err="1"/>
              <a:t>құзыретін</a:t>
            </a:r>
            <a:r>
              <a:rPr lang="ru-RU" altLang="ru-RU" sz="1300" i="1" dirty="0"/>
              <a:t> беру);</a:t>
            </a:r>
          </a:p>
          <a:p>
            <a:pPr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300" dirty="0" err="1" smtClean="0"/>
              <a:t>қала</a:t>
            </a:r>
            <a:r>
              <a:rPr lang="ru-RU" altLang="ru-RU" sz="1300" dirty="0" smtClean="0"/>
              <a:t> </a:t>
            </a:r>
            <a:r>
              <a:rPr lang="ru-RU" altLang="ru-RU" sz="1300" dirty="0" err="1"/>
              <a:t>әкімінің</a:t>
            </a:r>
            <a:r>
              <a:rPr lang="ru-RU" altLang="ru-RU" sz="1300" dirty="0"/>
              <a:t> </a:t>
            </a:r>
            <a:r>
              <a:rPr lang="ru-RU" altLang="ru-RU" sz="1300" dirty="0" err="1"/>
              <a:t>халықпен</a:t>
            </a:r>
            <a:r>
              <a:rPr lang="ru-RU" altLang="ru-RU" sz="1300" dirty="0"/>
              <a:t> </a:t>
            </a:r>
            <a:r>
              <a:rPr lang="ru-RU" altLang="ru-RU" sz="1300" dirty="0" err="1"/>
              <a:t>өзара</a:t>
            </a:r>
            <a:r>
              <a:rPr lang="ru-RU" altLang="ru-RU" sz="1300" dirty="0"/>
              <a:t> </a:t>
            </a:r>
            <a:r>
              <a:rPr lang="ru-RU" altLang="ru-RU" sz="1300" dirty="0" err="1"/>
              <a:t>іс-қимыл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жөніндегі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аумақтық</a:t>
            </a:r>
            <a:r>
              <a:rPr lang="ru-RU" altLang="ru-RU" sz="1300" dirty="0"/>
              <a:t> </a:t>
            </a:r>
            <a:r>
              <a:rPr lang="ru-RU" altLang="ru-RU" sz="1300" dirty="0" err="1"/>
              <a:t>өзін-өзі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басқару</a:t>
            </a:r>
            <a:r>
              <a:rPr lang="ru-RU" altLang="ru-RU" sz="1300" dirty="0"/>
              <a:t> </a:t>
            </a:r>
            <a:r>
              <a:rPr lang="ru-RU" altLang="ru-RU" sz="1300" dirty="0" err="1"/>
              <a:t>кеңестерін</a:t>
            </a:r>
            <a:r>
              <a:rPr lang="ru-RU" altLang="ru-RU" sz="1300" dirty="0"/>
              <a:t> </a:t>
            </a:r>
            <a:r>
              <a:rPr lang="ru-RU" altLang="ru-RU" sz="1300" dirty="0" err="1"/>
              <a:t>құру</a:t>
            </a:r>
            <a:r>
              <a:rPr lang="ru-RU" altLang="ru-RU" sz="1300" dirty="0"/>
              <a:t> </a:t>
            </a:r>
            <a:r>
              <a:rPr lang="ru-RU" altLang="ru-RU" sz="1300" i="1" dirty="0"/>
              <a:t>(</a:t>
            </a:r>
            <a:r>
              <a:rPr lang="ru-RU" altLang="ru-RU" sz="1300" i="1" dirty="0" err="1"/>
              <a:t>тұрғын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үй-коммуналдық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шаруашылығының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қызметі</a:t>
            </a:r>
            <a:r>
              <a:rPr lang="ru-RU" altLang="ru-RU" sz="1300" i="1" dirty="0"/>
              <a:t>, </a:t>
            </a:r>
            <a:r>
              <a:rPr lang="ru-RU" altLang="ru-RU" sz="1300" i="1" dirty="0" err="1"/>
              <a:t>аумақтың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санитарлық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жағдайы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және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құқық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бұзушылықтардың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алдын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алу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мәселелері</a:t>
            </a:r>
            <a:r>
              <a:rPr lang="ru-RU" altLang="ru-RU" sz="1300" i="1" dirty="0"/>
              <a:t> </a:t>
            </a:r>
            <a:r>
              <a:rPr lang="ru-RU" altLang="ru-RU" sz="1300" i="1" dirty="0" err="1"/>
              <a:t>бойынша</a:t>
            </a:r>
            <a:r>
              <a:rPr lang="ru-RU" altLang="ru-RU" sz="1300" i="1" dirty="0"/>
              <a:t>)</a:t>
            </a:r>
            <a:r>
              <a:rPr lang="ru-RU" altLang="ru-RU" sz="1300" dirty="0"/>
              <a:t>.</a:t>
            </a:r>
            <a:endParaRPr lang="ru-RU" altLang="ru-RU" sz="1300" dirty="0">
              <a:solidFill>
                <a:srgbClr val="260ED8"/>
              </a:solidFill>
            </a:endParaRPr>
          </a:p>
          <a:p>
            <a:endParaRPr lang="ru-RU" altLang="ru-RU" dirty="0"/>
          </a:p>
        </p:txBody>
      </p:sp>
      <p:sp>
        <p:nvSpPr>
          <p:cNvPr id="8198" name="Прямоугольник 5"/>
          <p:cNvSpPr>
            <a:spLocks noChangeArrowheads="1"/>
          </p:cNvSpPr>
          <p:nvPr/>
        </p:nvSpPr>
        <p:spPr bwMode="auto">
          <a:xfrm>
            <a:off x="-47108" y="3143250"/>
            <a:ext cx="39312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kk-KZ" altLang="ru-RU" sz="1600" dirty="0" smtClean="0"/>
              <a:t>ЕКІНШІ</a:t>
            </a:r>
            <a:r>
              <a:rPr lang="en-US" altLang="ru-RU" sz="1600" dirty="0" smtClean="0"/>
              <a:t> </a:t>
            </a:r>
            <a:r>
              <a:rPr lang="ru-RU" altLang="ru-RU" sz="1600" dirty="0"/>
              <a:t>КЕЗЕҢ (2015 - 2020 ЖЫЛДАР):</a:t>
            </a:r>
          </a:p>
        </p:txBody>
      </p:sp>
      <p:sp>
        <p:nvSpPr>
          <p:cNvPr id="8199" name="TextBox 6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altLang="ru-RU">
                <a:solidFill>
                  <a:schemeClr val="bg1"/>
                </a:solidFill>
              </a:rPr>
              <a:t>3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 txBox="1">
            <a:spLocks noChangeArrowheads="1"/>
          </p:cNvSpPr>
          <p:nvPr/>
        </p:nvSpPr>
        <p:spPr bwMode="auto">
          <a:xfrm>
            <a:off x="250825" y="1123950"/>
            <a:ext cx="8840788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lvl="1" algn="ctr" eaLnBrk="1" hangingPunct="1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120000"/>
              <a:tabLst>
                <a:tab pos="-3074454" algn="l"/>
              </a:tabLst>
              <a:defRPr/>
            </a:pPr>
            <a:endParaRPr lang="ru-RU" sz="1477" b="1" dirty="0">
              <a:solidFill>
                <a:srgbClr val="003366"/>
              </a:solidFill>
              <a:latin typeface="Arial" charset="0"/>
              <a:cs typeface="Tahoma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85738" y="1160463"/>
            <a:ext cx="2259012" cy="1993900"/>
          </a:xfrm>
          <a:prstGeom prst="roundRect">
            <a:avLst>
              <a:gd name="adj" fmla="val 7364"/>
            </a:avLst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ru-RU" sz="1600" b="1" dirty="0" err="1">
                <a:solidFill>
                  <a:srgbClr val="003366"/>
                </a:solidFill>
              </a:rPr>
              <a:t>Аудандық </a:t>
            </a:r>
            <a:r>
              <a:rPr lang="ru-RU" sz="1600" b="1" dirty="0">
                <a:solidFill>
                  <a:srgbClr val="003366"/>
                </a:solidFill>
              </a:rPr>
              <a:t>бюджет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3973513" y="1077913"/>
            <a:ext cx="2193925" cy="2290762"/>
          </a:xfrm>
          <a:prstGeom prst="roundRect">
            <a:avLst>
              <a:gd name="adj" fmla="val 7366"/>
            </a:avLst>
          </a:prstGeom>
          <a:noFill/>
          <a:ln w="19050">
            <a:solidFill>
              <a:srgbClr val="0066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RU" sz="1400" b="1">
                <a:solidFill>
                  <a:srgbClr val="0066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Әкімдер аппараттары</a:t>
            </a:r>
            <a:endParaRPr lang="ru-RU" altLang="ru-RU" sz="1400" b="1">
              <a:solidFill>
                <a:srgbClr val="006600"/>
              </a:solidFill>
              <a:latin typeface="Arial Narrow" panose="020B0606020202030204" pitchFamily="34" charset="0"/>
            </a:endParaRPr>
          </a:p>
        </p:txBody>
      </p:sp>
      <p:sp>
        <p:nvSpPr>
          <p:cNvPr id="9221" name="Text Box 14"/>
          <p:cNvSpPr txBox="1">
            <a:spLocks noChangeArrowheads="1"/>
          </p:cNvSpPr>
          <p:nvPr/>
        </p:nvSpPr>
        <p:spPr bwMode="auto">
          <a:xfrm>
            <a:off x="6372225" y="1071563"/>
            <a:ext cx="262731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3366"/>
              </a:buClr>
            </a:pP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ЖӨБ (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аудандық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маңызы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бар </a:t>
            </a:r>
            <a:r>
              <a:rPr lang="ru-RU" altLang="ru-RU" sz="1400" dirty="0" err="1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қалалар</a:t>
            </a:r>
            <a:r>
              <a:rPr lang="ru-RU" alt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ауылдық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округтер</a:t>
            </a:r>
            <a:r>
              <a:rPr lang="ru-RU" alt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400" dirty="0" err="1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ауылдар</a:t>
            </a:r>
            <a:r>
              <a:rPr lang="ru-RU" alt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, </a:t>
            </a:r>
            <a:r>
              <a:rPr lang="ru-RU" altLang="ru-RU" sz="1400" dirty="0" err="1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кенттер</a:t>
            </a:r>
            <a:r>
              <a:rPr lang="ru-RU" altLang="ru-RU" sz="1400" dirty="0" smtClean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)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дербес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бюджеті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жоқ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және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19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бюджеттік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бағдарлама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бойынша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аудандық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бюджеттен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қаржыландырылады</a:t>
            </a:r>
            <a:endParaRPr lang="ru-RU" altLang="ru-RU" sz="1400" dirty="0">
              <a:solidFill>
                <a:srgbClr val="000000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214313" y="1538288"/>
            <a:ext cx="2125662" cy="465137"/>
          </a:xfrm>
          <a:prstGeom prst="roundRect">
            <a:avLst>
              <a:gd name="adj" fmla="val 7364"/>
            </a:avLst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19 </a:t>
            </a:r>
            <a:r>
              <a:rPr lang="ru-RU" sz="1400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бюджеттік</a:t>
            </a:r>
            <a:r>
              <a:rPr lang="ru-RU" sz="1400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бағдарлама</a:t>
            </a:r>
            <a:endParaRPr lang="ru-RU" sz="1400" dirty="0" smtClean="0">
              <a:solidFill>
                <a:srgbClr val="000000"/>
              </a:solidFill>
              <a:latin typeface="Arial Narrow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(2016 </a:t>
            </a:r>
            <a:r>
              <a:rPr lang="ru-RU" sz="1200" i="1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жылы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94,8 млрд. </a:t>
            </a:r>
            <a:r>
              <a:rPr lang="ru-RU" sz="1200" i="1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теңге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51" name="Rectangle 5"/>
          <p:cNvSpPr>
            <a:spLocks noChangeArrowheads="1"/>
          </p:cNvSpPr>
          <p:nvPr/>
        </p:nvSpPr>
        <p:spPr bwMode="auto">
          <a:xfrm>
            <a:off x="4078288" y="2343150"/>
            <a:ext cx="2060575" cy="596900"/>
          </a:xfrm>
          <a:prstGeom prst="roundRect">
            <a:avLst>
              <a:gd name="adj" fmla="val 7364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400" b="1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Қолма-қол ақша бақылау шоты</a:t>
            </a:r>
            <a:r>
              <a:rPr lang="ru-RU" sz="1400" b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 (ҚБШ)</a:t>
            </a:r>
          </a:p>
          <a:p>
            <a:pPr algn="ctr" eaLnBrk="1" hangingPunct="1">
              <a:defRPr/>
            </a:pPr>
            <a:r>
              <a:rPr lang="kk-KZ" sz="9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(2016 жыл ішінде  7,3  млрд. теңге)</a:t>
            </a:r>
            <a:endParaRPr lang="ru-RU" sz="900" b="1" dirty="0" smtClean="0">
              <a:solidFill>
                <a:srgbClr val="000000"/>
              </a:solidFill>
              <a:latin typeface="Arial Narrow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Rectangle 5"/>
          <p:cNvSpPr>
            <a:spLocks noChangeArrowheads="1"/>
          </p:cNvSpPr>
          <p:nvPr/>
        </p:nvSpPr>
        <p:spPr bwMode="auto">
          <a:xfrm>
            <a:off x="223838" y="2297113"/>
            <a:ext cx="2125662" cy="596900"/>
          </a:xfrm>
          <a:prstGeom prst="roundRect">
            <a:avLst>
              <a:gd name="adj" fmla="val 7364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200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Жергілікті</a:t>
            </a:r>
            <a:r>
              <a:rPr lang="ru-RU" sz="1200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салықтық түсімдер 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(</a:t>
            </a:r>
            <a:r>
              <a:rPr lang="ru-RU" sz="1200" i="1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жылына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ru-RU" sz="1200" i="1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шамамен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 26 млрд. </a:t>
            </a:r>
            <a:r>
              <a:rPr lang="ru-RU" sz="1200" i="1" dirty="0" err="1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теңге</a:t>
            </a:r>
            <a:r>
              <a:rPr lang="ru-RU" sz="1200" i="1" dirty="0" smtClean="0">
                <a:solidFill>
                  <a:srgbClr val="000000"/>
                </a:solidFill>
                <a:latin typeface="Arial Narrow" pitchFamily="34" charset="0"/>
                <a:ea typeface="Calibri" panose="020F050202020403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250825" y="3465513"/>
            <a:ext cx="2790825" cy="2320925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0599" indent="-80599" algn="just" eaLnBrk="1" hangingPunct="1">
              <a:spcAft>
                <a:spcPts val="554"/>
              </a:spcAft>
              <a:buClr>
                <a:srgbClr val="003366"/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төлем көздерінен салық салынбайтын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кірістерден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алынатын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табыс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салығы</a:t>
            </a:r>
            <a:endParaRPr lang="ru-RU" sz="12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80599" indent="-80599" algn="just" eaLnBrk="1" hangingPunct="1">
              <a:spcAft>
                <a:spcPts val="554"/>
              </a:spcAft>
              <a:buClr>
                <a:srgbClr val="003366"/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тұлғалардың мүлік салығы</a:t>
            </a:r>
            <a:endParaRPr lang="ru-RU" sz="12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80599" indent="-80599" algn="just" eaLnBrk="1" hangingPunct="1">
              <a:spcAft>
                <a:spcPts val="554"/>
              </a:spcAft>
              <a:buClr>
                <a:srgbClr val="003366"/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200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және заңды тұлғалардан алынатын</a:t>
            </a:r>
            <a:r>
              <a:rPr lang="ru-RU" sz="1200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көлік салығы</a:t>
            </a:r>
            <a:r>
              <a:rPr lang="ru-RU" sz="1200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0599" indent="-80599" algn="just" eaLnBrk="1" hangingPunct="1">
              <a:spcAft>
                <a:spcPts val="554"/>
              </a:spcAft>
              <a:buClr>
                <a:srgbClr val="003366"/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sz="12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лді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мекендердің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жері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тұлғалардан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алынатын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салығы</a:t>
            </a:r>
            <a:endParaRPr lang="ru-RU" sz="12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Штриховая стрелка вправо 61"/>
          <p:cNvSpPr/>
          <p:nvPr/>
        </p:nvSpPr>
        <p:spPr>
          <a:xfrm>
            <a:off x="2500313" y="2301875"/>
            <a:ext cx="1462087" cy="531813"/>
          </a:xfrm>
          <a:prstGeom prst="striped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292" b="1" dirty="0" err="1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>трансферттер</a:t>
            </a: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7629525" y="2487613"/>
            <a:ext cx="1381125" cy="596900"/>
          </a:xfrm>
          <a:prstGeom prst="roundRect">
            <a:avLst>
              <a:gd name="adj" fmla="val 7364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92" b="1" dirty="0" err="1">
                <a:solidFill>
                  <a:srgbClr val="F79646">
                    <a:lumMod val="50000"/>
                  </a:srgbClr>
                </a:solidFill>
                <a:latin typeface="Arial Narrow" pitchFamily="34" charset="0"/>
                <a:ea typeface="Calibri"/>
                <a:cs typeface="Tahoma" pitchFamily="34" charset="0"/>
              </a:rPr>
              <a:t>жеке</a:t>
            </a:r>
            <a:r>
              <a:rPr lang="ru-RU" sz="1292" b="1" dirty="0">
                <a:solidFill>
                  <a:srgbClr val="F79646">
                    <a:lumMod val="50000"/>
                  </a:srgbClr>
                </a:solidFill>
                <a:latin typeface="Arial Narrow" pitchFamily="34" charset="0"/>
                <a:ea typeface="Calibri"/>
                <a:cs typeface="Tahoma" pitchFamily="34" charset="0"/>
              </a:rPr>
              <a:t> </a:t>
            </a:r>
            <a:r>
              <a:rPr lang="ru-RU" sz="1292" b="1" dirty="0" err="1">
                <a:solidFill>
                  <a:srgbClr val="F79646">
                    <a:lumMod val="50000"/>
                  </a:srgbClr>
                </a:solidFill>
                <a:latin typeface="Arial Narrow" pitchFamily="34" charset="0"/>
                <a:ea typeface="Calibri"/>
                <a:cs typeface="Tahoma" pitchFamily="34" charset="0"/>
              </a:rPr>
              <a:t>кірістер</a:t>
            </a:r>
            <a:endParaRPr lang="ru-RU" sz="1292" b="1" dirty="0">
              <a:solidFill>
                <a:srgbClr val="F79646">
                  <a:lumMod val="50000"/>
                </a:srgbClr>
              </a:solidFill>
              <a:latin typeface="Arial Narrow" pitchFamily="34" charset="0"/>
              <a:ea typeface="Calibri"/>
              <a:cs typeface="Tahoma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365875" y="3417888"/>
            <a:ext cx="2725738" cy="229711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0599" indent="-80599" algn="just" eaLnBrk="1" hangingPunct="1">
              <a:lnSpc>
                <a:spcPct val="90000"/>
              </a:lnSpc>
              <a:spcAft>
                <a:spcPts val="554"/>
              </a:spcAft>
              <a:buClr>
                <a:srgbClr val="F79646">
                  <a:lumMod val="50000"/>
                </a:srgbClr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сыртқы (көрнекі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жарнаманы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орналастырғаны үшін төлемақы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0599" indent="-80599" algn="just" eaLnBrk="1" hangingPunct="1">
              <a:lnSpc>
                <a:spcPct val="90000"/>
              </a:lnSpc>
              <a:spcAft>
                <a:spcPts val="554"/>
              </a:spcAft>
              <a:buClr>
                <a:srgbClr val="F79646">
                  <a:lumMod val="50000"/>
                </a:srgbClr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әкімшілік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құқық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бұзушылықтар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алынатын</a:t>
            </a:r>
            <a:r>
              <a:rPr lang="ru-RU" sz="1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айыппұлдар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0599" indent="-80599" algn="just" eaLnBrk="1" hangingPunct="1">
              <a:lnSpc>
                <a:spcPct val="90000"/>
              </a:lnSpc>
              <a:spcAft>
                <a:spcPts val="554"/>
              </a:spcAft>
              <a:buClr>
                <a:srgbClr val="F79646">
                  <a:lumMod val="50000"/>
                </a:srgbClr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Ауыл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әкімінің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басқаруына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берілген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коммуналдық</a:t>
            </a:r>
            <a:r>
              <a:rPr lang="ru-RU" sz="12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мүлікті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жалға</a:t>
            </a:r>
            <a:r>
              <a:rPr lang="ru-RU" sz="12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жалдауға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беруден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түсетін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кірістер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0599" indent="-80599" algn="just" eaLnBrk="1" hangingPunct="1">
              <a:lnSpc>
                <a:spcPct val="90000"/>
              </a:lnSpc>
              <a:spcAft>
                <a:spcPts val="554"/>
              </a:spcAft>
              <a:buClr>
                <a:srgbClr val="F79646">
                  <a:lumMod val="50000"/>
                </a:srgbClr>
              </a:buClr>
              <a:buSzPct val="120000"/>
              <a:buFont typeface="Arial" pitchFamily="34" charset="0"/>
              <a:buChar char="•"/>
              <a:defRPr/>
            </a:pPr>
            <a:r>
              <a:rPr lang="ru-RU" sz="1200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200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және заңды тұлғалардан алынатын</a:t>
            </a:r>
            <a:r>
              <a:rPr lang="ru-RU" sz="1200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ерікті</a:t>
            </a:r>
            <a:r>
              <a:rPr lang="ru-RU" sz="12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түрдегі алымдар</a:t>
            </a:r>
            <a:endParaRPr lang="ru-RU" sz="12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Штриховая стрелка вправо 65"/>
          <p:cNvSpPr/>
          <p:nvPr/>
        </p:nvSpPr>
        <p:spPr>
          <a:xfrm flipH="1" flipV="1">
            <a:off x="6234113" y="2552700"/>
            <a:ext cx="1328737" cy="531813"/>
          </a:xfrm>
          <a:prstGeom prst="striped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7" name="Rectangle 5"/>
          <p:cNvSpPr>
            <a:spLocks noChangeArrowheads="1"/>
          </p:cNvSpPr>
          <p:nvPr/>
        </p:nvSpPr>
        <p:spPr bwMode="auto">
          <a:xfrm>
            <a:off x="4102100" y="1539875"/>
            <a:ext cx="2060575" cy="465138"/>
          </a:xfrm>
          <a:prstGeom prst="roundRect">
            <a:avLst>
              <a:gd name="adj" fmla="val 7364"/>
            </a:avLst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ru-RU" sz="1400" b="1" dirty="0" err="1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ahoma" pitchFamily="34" charset="0"/>
              </a:rPr>
              <a:t>Бюджеттік</a:t>
            </a:r>
            <a:r>
              <a:rPr lang="ru-RU" sz="1400" b="1" dirty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ahoma" pitchFamily="34" charset="0"/>
              </a:rPr>
              <a:t>шот</a:t>
            </a:r>
            <a:endParaRPr lang="ru-RU" sz="1400" b="1" dirty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Tahoma" pitchFamily="34" charset="0"/>
            </a:endParaRP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ahoma" pitchFamily="34" charset="0"/>
              </a:rPr>
              <a:t>(19 </a:t>
            </a:r>
            <a:r>
              <a:rPr lang="ru-RU" sz="1100" dirty="0" err="1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ahoma" pitchFamily="34" charset="0"/>
              </a:rPr>
              <a:t>бағдарлама</a:t>
            </a:r>
            <a:r>
              <a:rPr lang="ru-RU" sz="1100" dirty="0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ahoma" pitchFamily="34" charset="0"/>
              </a:rPr>
              <a:t>)</a:t>
            </a:r>
            <a:endParaRPr lang="ru-RU" sz="1100" dirty="0">
              <a:solidFill>
                <a:srgbClr val="000000"/>
              </a:solidFill>
              <a:latin typeface="Arial Narrow" pitchFamily="34" charset="0"/>
              <a:ea typeface="Calibri" pitchFamily="34" charset="0"/>
              <a:cs typeface="Tahoma" pitchFamily="34" charset="0"/>
            </a:endParaRPr>
          </a:p>
        </p:txBody>
      </p:sp>
      <p:sp>
        <p:nvSpPr>
          <p:cNvPr id="76" name="Штриховая стрелка вправо 75"/>
          <p:cNvSpPr/>
          <p:nvPr/>
        </p:nvSpPr>
        <p:spPr>
          <a:xfrm>
            <a:off x="2500313" y="1554163"/>
            <a:ext cx="1462087" cy="531812"/>
          </a:xfrm>
          <a:prstGeom prst="striped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27300" y="2740025"/>
            <a:ext cx="1471613" cy="2222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850" i="1" dirty="0">
                <a:solidFill>
                  <a:prstClr val="black"/>
                </a:solidFill>
              </a:rPr>
              <a:t>2015 ж. </a:t>
            </a:r>
            <a:r>
              <a:rPr lang="ru-RU" sz="850" i="1" dirty="0" err="1">
                <a:solidFill>
                  <a:prstClr val="black"/>
                </a:solidFill>
              </a:rPr>
              <a:t>сәуірінен бастап</a:t>
            </a:r>
            <a:endParaRPr lang="ru-RU" sz="850" i="1" dirty="0">
              <a:solidFill>
                <a:prstClr val="black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632575" y="2487613"/>
            <a:ext cx="965200" cy="247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1015" i="1" dirty="0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2013 </a:t>
            </a:r>
            <a:r>
              <a:rPr lang="ru-RU" sz="1015" i="1" dirty="0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ж</a:t>
            </a:r>
            <a:r>
              <a:rPr lang="ru-RU" sz="1015" i="1" dirty="0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. </a:t>
            </a:r>
            <a:r>
              <a:rPr lang="ru-RU" sz="1015" i="1" dirty="0" err="1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бастап</a:t>
            </a:r>
            <a:endParaRPr lang="ru-RU" sz="1015" i="1" dirty="0">
              <a:solidFill>
                <a:prstClr val="black"/>
              </a:solidFill>
              <a:latin typeface="Arial Narrow" pitchFamily="34" charset="0"/>
              <a:cs typeface="Tahoma" pitchFamily="34" charset="0"/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flipV="1">
            <a:off x="147638" y="3429000"/>
            <a:ext cx="0" cy="17700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 flipH="1" flipV="1">
            <a:off x="115094" y="3186907"/>
            <a:ext cx="274637" cy="209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6300788" y="3351213"/>
            <a:ext cx="0" cy="1328737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flipV="1">
            <a:off x="6286500" y="3084513"/>
            <a:ext cx="1343025" cy="284162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Штриховая стрелка вправо 93"/>
          <p:cNvSpPr/>
          <p:nvPr/>
        </p:nvSpPr>
        <p:spPr>
          <a:xfrm rot="5400000" flipH="1">
            <a:off x="4606132" y="3531393"/>
            <a:ext cx="863600" cy="531813"/>
          </a:xfrm>
          <a:prstGeom prst="striped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109913" y="3565525"/>
            <a:ext cx="1727200" cy="944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331185" algn="just" eaLnBrk="1" hangingPunct="1">
              <a:defRPr/>
            </a:pPr>
            <a:r>
              <a:rPr lang="ru-RU" sz="1108" b="1" dirty="0">
                <a:solidFill>
                  <a:srgbClr val="C00000"/>
                </a:solidFill>
              </a:rPr>
              <a:t>ҚБШ </a:t>
            </a:r>
            <a:r>
              <a:rPr lang="ru-RU" sz="1108" b="1" dirty="0" err="1">
                <a:solidFill>
                  <a:srgbClr val="C00000"/>
                </a:solidFill>
              </a:rPr>
              <a:t>қаражаты жергілікті</a:t>
            </a:r>
            <a:r>
              <a:rPr lang="ru-RU" sz="1108" b="1" dirty="0">
                <a:solidFill>
                  <a:srgbClr val="C00000"/>
                </a:solidFill>
              </a:rPr>
              <a:t> </a:t>
            </a:r>
            <a:r>
              <a:rPr lang="ru-RU" sz="1108" b="1" dirty="0" err="1">
                <a:solidFill>
                  <a:srgbClr val="C00000"/>
                </a:solidFill>
              </a:rPr>
              <a:t>қоғамның жиыны</a:t>
            </a:r>
            <a:r>
              <a:rPr lang="ru-RU" sz="1108" b="1" dirty="0">
                <a:solidFill>
                  <a:srgbClr val="C00000"/>
                </a:solidFill>
              </a:rPr>
              <a:t> мен </a:t>
            </a:r>
            <a:r>
              <a:rPr lang="ru-RU" sz="1108" b="1" dirty="0" err="1">
                <a:solidFill>
                  <a:srgbClr val="C00000"/>
                </a:solidFill>
              </a:rPr>
              <a:t>жиналысы</a:t>
            </a:r>
            <a:r>
              <a:rPr lang="ru-RU" sz="1108" b="1" dirty="0">
                <a:solidFill>
                  <a:srgbClr val="C00000"/>
                </a:solidFill>
              </a:rPr>
              <a:t> </a:t>
            </a:r>
            <a:r>
              <a:rPr lang="ru-RU" sz="1108" b="1" dirty="0" err="1">
                <a:solidFill>
                  <a:srgbClr val="C00000"/>
                </a:solidFill>
              </a:rPr>
              <a:t>арқылы үлестіріледі</a:t>
            </a:r>
            <a:endParaRPr lang="ru-RU" sz="1108" b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377537" y="4295859"/>
            <a:ext cx="1390904" cy="119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1" name="Text Box 14"/>
          <p:cNvSpPr>
            <a:spLocks noChangeArrowheads="1"/>
          </p:cNvSpPr>
          <p:nvPr/>
        </p:nvSpPr>
        <p:spPr bwMode="auto">
          <a:xfrm>
            <a:off x="3176588" y="3498850"/>
            <a:ext cx="331787" cy="265113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200" b="1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!</a:t>
            </a:r>
          </a:p>
        </p:txBody>
      </p:sp>
      <p:sp>
        <p:nvSpPr>
          <p:cNvPr id="9242" name="Прямоугольник 33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kk-KZ" altLang="ru-RU" sz="2000">
                <a:solidFill>
                  <a:schemeClr val="bg1"/>
                </a:solidFill>
              </a:rPr>
              <a:t>ШЫҒЫСТАРДЫ ҚАРЖЫЛАНДЫРУДЫҢ АҒЫМДАҒЫ СХЕМАСЫ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9243" name="TextBox 26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6"/>
          <p:cNvSpPr>
            <a:spLocks noChangeArrowheads="1"/>
          </p:cNvSpPr>
          <p:nvPr/>
        </p:nvSpPr>
        <p:spPr bwMode="auto">
          <a:xfrm>
            <a:off x="0" y="3175"/>
            <a:ext cx="9144000" cy="496888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>
                <a:solidFill>
                  <a:schemeClr val="bg1"/>
                </a:solidFill>
              </a:rPr>
              <a:t>ЖӨБ АҚШАЛАЙ ҚАРАЖАТ ТҮСІМДЕРІ ТУРАЛЫ АҚПАРАТ</a:t>
            </a:r>
          </a:p>
        </p:txBody>
      </p:sp>
      <p:sp>
        <p:nvSpPr>
          <p:cNvPr id="11267" name="TextBox 5"/>
          <p:cNvSpPr txBox="1">
            <a:spLocks noChangeArrowheads="1"/>
          </p:cNvSpPr>
          <p:nvPr/>
        </p:nvSpPr>
        <p:spPr bwMode="auto">
          <a:xfrm>
            <a:off x="8102600" y="428625"/>
            <a:ext cx="105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/>
              <a:t>млн. те</a:t>
            </a:r>
            <a:r>
              <a:rPr lang="kk-KZ" altLang="ru-RU" sz="1400"/>
              <a:t>ң</a:t>
            </a:r>
            <a:r>
              <a:rPr lang="ru-RU" altLang="ru-RU" sz="1400"/>
              <a:t>ге</a:t>
            </a:r>
          </a:p>
        </p:txBody>
      </p:sp>
      <p:sp>
        <p:nvSpPr>
          <p:cNvPr id="11268" name="TextBox 9"/>
          <p:cNvSpPr txBox="1">
            <a:spLocks noChangeArrowheads="1"/>
          </p:cNvSpPr>
          <p:nvPr/>
        </p:nvSpPr>
        <p:spPr bwMode="auto">
          <a:xfrm>
            <a:off x="3276600" y="447675"/>
            <a:ext cx="29384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600" dirty="0" smtClean="0"/>
              <a:t>(</a:t>
            </a:r>
            <a:r>
              <a:rPr lang="ru-RU" altLang="ru-RU" sz="1600" dirty="0" smtClean="0"/>
              <a:t>2016 </a:t>
            </a:r>
            <a:r>
              <a:rPr lang="ru-RU" altLang="ru-RU" sz="1600" dirty="0" err="1" smtClean="0"/>
              <a:t>жылғы</a:t>
            </a:r>
            <a:r>
              <a:rPr lang="ru-RU" altLang="ru-RU" sz="1600" dirty="0" smtClean="0"/>
              <a:t> </a:t>
            </a:r>
            <a:r>
              <a:rPr lang="ru-RU" altLang="ru-RU" sz="1600" dirty="0" err="1" smtClean="0"/>
              <a:t>қаңтар-тамыз</a:t>
            </a:r>
            <a:r>
              <a:rPr lang="ru-RU" altLang="ru-RU" sz="1600" dirty="0" smtClean="0"/>
              <a:t>)</a:t>
            </a:r>
            <a:endParaRPr lang="ru-RU" altLang="ru-RU" sz="1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261920"/>
              </p:ext>
            </p:extLst>
          </p:nvPr>
        </p:nvGraphicFramePr>
        <p:xfrm>
          <a:off x="107950" y="857250"/>
          <a:ext cx="8750300" cy="5547154"/>
        </p:xfrm>
        <a:graphic>
          <a:graphicData uri="http://schemas.openxmlformats.org/drawingml/2006/table">
            <a:tbl>
              <a:tblPr/>
              <a:tblGrid>
                <a:gridCol w="1238250"/>
                <a:gridCol w="976313"/>
                <a:gridCol w="976312"/>
                <a:gridCol w="844550"/>
                <a:gridCol w="844550"/>
                <a:gridCol w="727075"/>
                <a:gridCol w="1039813"/>
                <a:gridCol w="1201737"/>
                <a:gridCol w="901700"/>
              </a:tblGrid>
              <a:tr h="35718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893763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893763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8937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8937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8937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8937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8937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8937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893763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893763" algn="l"/>
                        </a:tabLst>
                      </a:pPr>
                      <a:r>
                        <a:rPr kumimoji="0" lang="kk-KZ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Облыс атауы</a:t>
                      </a: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ҚБШ–</a:t>
                      </a:r>
                      <a:r>
                        <a:rPr kumimoji="0" lang="ru-RU" alt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ға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ru-RU" alt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түскен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ru-RU" alt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қаражат</a:t>
                      </a: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Жергілікті өзін-өзі басқарудың табыс көздері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ҚБШ шығындалған қаражат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19 бюджеттік бағдарлама шеңберінде қаржыландыру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Ерікті түрдегі алымдар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Жарнаманы орналастырғаны үшін төлемақы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Мүліктік жалға беруден түсетін кірістер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Әкімш. айыппұлдар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ЖӨБ </a:t>
                      </a:r>
                      <a:r>
                        <a:rPr kumimoji="0" lang="ru-RU" alt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органдарына</a:t>
                      </a: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ru-RU" alt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трансферттер</a:t>
                      </a: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 (6 </a:t>
                      </a:r>
                      <a:r>
                        <a:rPr kumimoji="0" lang="ru-RU" alt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салық</a:t>
                      </a: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) 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Республика б/ша</a:t>
                      </a:r>
                    </a:p>
                  </a:txBody>
                  <a:tcPr marL="2465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7 333,3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63,0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64,5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141,3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7 052,7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4 260,7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94 766,5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4E3"/>
                    </a:solidFill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Ақмола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335,1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319,3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212,3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3 958,0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Ақтөбе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587,9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9,3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18,0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560,2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299,7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3 139,7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Алматы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1143,2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27,4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14,8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1095,2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801,3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7 483,1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Атырау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380,7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13,7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365,3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220,1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6 436,7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ШҚО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1081,2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21,9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1052,9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721,3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5 371,0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Жамбыл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957,9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7,9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948,3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515,1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4 177,7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БҚО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521,7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16,1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500,0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138,5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3 303,9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Қарағанды</a:t>
                      </a:r>
                      <a:endParaRPr kumimoji="0" lang="ru-RU" alt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356,8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23,7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326,7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177,0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4 354,0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Қостанай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245,0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9,1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227,6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175,5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3 589,5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Қызылорда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344,8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336,0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165,2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15 143,7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Маңғыстау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24,6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10,7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13,9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26,5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7 736,4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Павлодар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392,7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0,006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384,6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254,8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6 227,8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СҚО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109,9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104,8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65,4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3 498,2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ОҚО</a:t>
                      </a:r>
                    </a:p>
                  </a:txBody>
                  <a:tcPr marL="36000" marR="2465" marT="246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851,7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16,9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8,7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2,4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818,4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488,1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20 347,1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43" name="TextBox 7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право 12"/>
          <p:cNvSpPr/>
          <p:nvPr/>
        </p:nvSpPr>
        <p:spPr>
          <a:xfrm>
            <a:off x="1979613" y="5146675"/>
            <a:ext cx="619125" cy="484188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ru-RU" sz="1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984375" y="3100388"/>
            <a:ext cx="619125" cy="485775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ru-RU" sz="1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Прямоугольник 6"/>
          <p:cNvSpPr>
            <a:spLocks noChangeArrowheads="1"/>
          </p:cNvSpPr>
          <p:nvPr/>
        </p:nvSpPr>
        <p:spPr bwMode="auto">
          <a:xfrm>
            <a:off x="0" y="-11113"/>
            <a:ext cx="9144000" cy="79692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000">
              <a:solidFill>
                <a:srgbClr val="3333FF"/>
              </a:solidFill>
            </a:endParaRPr>
          </a:p>
          <a:p>
            <a:pPr algn="ctr" eaLnBrk="1" hangingPunct="1"/>
            <a:r>
              <a:rPr lang="kk-KZ" altLang="ru-RU" sz="2000">
                <a:solidFill>
                  <a:schemeClr val="bg1"/>
                </a:solidFill>
              </a:rPr>
              <a:t>ЖЕРГІЛІКТІ ӨЗІН-ӨЗІ БАСҚАРУДЫҢ ДЕРБЕС БЮДЖЕТІ МЕН КОММУНАЛДЫҚ МЕНШІГІН ЕНГІЗУ ЖӨНІНДЕ ЗАҢ ЖОБАСЫ</a:t>
            </a:r>
            <a:endParaRPr lang="ru-RU" altLang="ru-RU" sz="2000">
              <a:solidFill>
                <a:schemeClr val="bg1"/>
              </a:solidFill>
            </a:endParaRPr>
          </a:p>
          <a:p>
            <a:pPr algn="ctr" eaLnBrk="1" hangingPunct="1"/>
            <a:r>
              <a:rPr lang="ru-RU" altLang="ru-RU" sz="200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2293" name="TextBox 9"/>
          <p:cNvSpPr txBox="1">
            <a:spLocks noChangeArrowheads="1"/>
          </p:cNvSpPr>
          <p:nvPr/>
        </p:nvSpPr>
        <p:spPr bwMode="auto">
          <a:xfrm>
            <a:off x="1571625" y="5500688"/>
            <a:ext cx="1841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 sz="2000"/>
          </a:p>
          <a:p>
            <a:endParaRPr lang="ru-RU" altLang="ru-RU" sz="2000"/>
          </a:p>
          <a:p>
            <a:endParaRPr lang="ru-RU" altLang="ru-RU" sz="2000"/>
          </a:p>
          <a:p>
            <a:endParaRPr lang="ru-RU" altLang="ru-RU" sz="2000"/>
          </a:p>
          <a:p>
            <a:endParaRPr lang="ru-RU" altLang="ru-RU" sz="2000"/>
          </a:p>
        </p:txBody>
      </p:sp>
      <p:sp>
        <p:nvSpPr>
          <p:cNvPr id="11" name="Выноска со стрелкой вниз 10"/>
          <p:cNvSpPr/>
          <p:nvPr/>
        </p:nvSpPr>
        <p:spPr>
          <a:xfrm>
            <a:off x="857250" y="1071563"/>
            <a:ext cx="7858125" cy="1285875"/>
          </a:xfrm>
          <a:prstGeom prst="downArrowCallou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Аудандық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ауылдық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округ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кент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деңгейінде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басқарудың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дербес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бюджетін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98-қадам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комиссияның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ұсынымдары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03500" y="2492375"/>
            <a:ext cx="6121400" cy="1792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басқарудың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дербес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бюджетін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басқарудың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коммуналдық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меншігін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басқарудың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бюджет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коммуналдық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меншігін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органдарының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өкілеттіктерін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750" y="2997200"/>
            <a:ext cx="1522413" cy="6921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МІНДЕТТЕР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03500" y="4538663"/>
            <a:ext cx="6111875" cy="21764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кодексі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мүлік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Республикасындағы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Жарнама туралы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9750" y="5041900"/>
            <a:ext cx="1479550" cy="6921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ТҮЗЕТУЛЕР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9" name="TextBox 15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altLang="ru-RU">
                <a:solidFill>
                  <a:schemeClr val="bg1"/>
                </a:solidFill>
              </a:rPr>
              <a:t>6</a:t>
            </a:r>
            <a:endParaRPr lang="ru-RU" alt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673475" y="1143000"/>
            <a:ext cx="4826000" cy="7921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Республикалық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бюджет -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</a:t>
            </a:r>
            <a:endParaRPr lang="kk-KZ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73475" y="2141538"/>
            <a:ext cx="4826000" cy="9366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Облыстық 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бюджет -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</a:p>
          <a:p>
            <a:pPr>
              <a:defRPr/>
            </a:pPr>
            <a:r>
              <a:rPr lang="ru-RU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Республикалық маңызы 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бар </a:t>
            </a:r>
            <a:r>
              <a:rPr lang="ru-RU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қала бюджеті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</a:t>
            </a:r>
          </a:p>
          <a:p>
            <a:pPr>
              <a:defRPr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Астана </a:t>
            </a:r>
            <a:r>
              <a:rPr lang="ru-RU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бюджеті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81413" y="3325813"/>
            <a:ext cx="4851400" cy="752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Аудандық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бюджет –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160</a:t>
            </a:r>
          </a:p>
          <a:p>
            <a:pPr>
              <a:defRPr/>
            </a:pPr>
            <a:r>
              <a:rPr lang="ru-RU" sz="175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Облыстық маңызы </a:t>
            </a:r>
            <a:r>
              <a:rPr lang="ru-RU" sz="17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бар </a:t>
            </a:r>
            <a:r>
              <a:rPr lang="ru-RU" sz="175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қалалар бюджеті</a:t>
            </a:r>
            <a:r>
              <a:rPr lang="ru-RU" sz="17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75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 </a:t>
            </a:r>
            <a:endParaRPr lang="ru-RU" sz="17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4140200"/>
            <a:ext cx="8135938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kk-KZ" altLang="ru-RU" b="1" dirty="0"/>
              <a:t>Аудандық маңызы бар </a:t>
            </a:r>
            <a:r>
              <a:rPr lang="kk-KZ" altLang="ru-RU" b="1" dirty="0" smtClean="0"/>
              <a:t>қалалардың</a:t>
            </a:r>
            <a:r>
              <a:rPr lang="kk-KZ" altLang="ru-RU" b="1" dirty="0"/>
              <a:t>, </a:t>
            </a:r>
            <a:r>
              <a:rPr lang="kk-KZ" altLang="ru-RU" b="1" dirty="0" smtClean="0"/>
              <a:t>ауылдардың</a:t>
            </a:r>
            <a:r>
              <a:rPr lang="kk-KZ" altLang="ru-RU" b="1" dirty="0"/>
              <a:t>, </a:t>
            </a:r>
            <a:r>
              <a:rPr lang="kk-KZ" altLang="ru-RU" b="1" dirty="0" smtClean="0"/>
              <a:t>кенттердің</a:t>
            </a:r>
            <a:r>
              <a:rPr lang="kk-KZ" altLang="ru-RU" b="1" dirty="0"/>
              <a:t>, ауылдық </a:t>
            </a:r>
            <a:r>
              <a:rPr lang="kk-KZ" altLang="ru-RU" b="1" dirty="0" smtClean="0"/>
              <a:t>округтердің </a:t>
            </a:r>
            <a:r>
              <a:rPr lang="kk-KZ" altLang="ru-RU" b="1" dirty="0">
                <a:solidFill>
                  <a:srgbClr val="FF0000"/>
                </a:solidFill>
              </a:rPr>
              <a:t>дербес бюджеті жоқ </a:t>
            </a:r>
            <a:r>
              <a:rPr lang="kk-KZ" altLang="ru-RU" b="1" dirty="0"/>
              <a:t>және </a:t>
            </a:r>
            <a:r>
              <a:rPr lang="kk-KZ" altLang="ru-RU" b="1" dirty="0" smtClean="0"/>
              <a:t>олар аудандық </a:t>
            </a:r>
            <a:r>
              <a:rPr lang="en-US" altLang="ru-RU" b="1" dirty="0"/>
              <a:t>(</a:t>
            </a:r>
            <a:r>
              <a:rPr lang="kk-KZ" altLang="ru-RU" b="1" dirty="0"/>
              <a:t>облыстық маңызы бар қала</a:t>
            </a:r>
            <a:r>
              <a:rPr lang="en-US" altLang="ru-RU" b="1" dirty="0"/>
              <a:t>)</a:t>
            </a:r>
            <a:r>
              <a:rPr lang="kk-KZ" altLang="ru-RU" b="1" dirty="0"/>
              <a:t> бюджеттен қаржыландырылады – </a:t>
            </a:r>
            <a:r>
              <a:rPr lang="kk-KZ" altLang="ru-RU" b="1" dirty="0" smtClean="0"/>
              <a:t>            2 </a:t>
            </a:r>
            <a:r>
              <a:rPr lang="kk-KZ" altLang="ru-RU" b="1" dirty="0"/>
              <a:t>445 </a:t>
            </a:r>
            <a:endParaRPr lang="ru-RU" altLang="ru-RU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27088" y="1143000"/>
            <a:ext cx="2232025" cy="7921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деңгей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27088" y="2141538"/>
            <a:ext cx="2230437" cy="9366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деңгей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27088" y="3325813"/>
            <a:ext cx="2232025" cy="752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деңгей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3132138" y="1308100"/>
            <a:ext cx="474662" cy="484188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3132138" y="2379663"/>
            <a:ext cx="474662" cy="484187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3132138" y="3451225"/>
            <a:ext cx="474662" cy="484188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24" name="Прямоугольник 20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ҚАЗАҚСТАН РЕСПУБЛИКАСЫНЫҢ БЮДЖЕТ ЖҮЙЕСІ</a:t>
            </a:r>
          </a:p>
        </p:txBody>
      </p:sp>
      <p:sp>
        <p:nvSpPr>
          <p:cNvPr id="13325" name="TextBox 12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bg1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Выгнутая влево стрелка 20"/>
          <p:cNvSpPr/>
          <p:nvPr/>
        </p:nvSpPr>
        <p:spPr>
          <a:xfrm rot="10800000">
            <a:off x="7834313" y="922338"/>
            <a:ext cx="828675" cy="324008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лево стрелка 18"/>
          <p:cNvSpPr/>
          <p:nvPr/>
        </p:nvSpPr>
        <p:spPr>
          <a:xfrm>
            <a:off x="4881563" y="1138238"/>
            <a:ext cx="612775" cy="169703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429125" y="1219200"/>
            <a:ext cx="2714625" cy="3357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kk-KZ" b="1" dirty="0">
              <a:latin typeface="+mj-lt"/>
              <a:ea typeface="+mj-ea"/>
              <a:cs typeface="+mj-cs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ru-RU" b="1" dirty="0"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86213" y="857250"/>
            <a:ext cx="3884612" cy="57626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 err="1">
                <a:latin typeface="Arial" pitchFamily="34" charset="0"/>
                <a:cs typeface="Arial" pitchFamily="34" charset="0"/>
              </a:rPr>
              <a:t>Гминнің кеңесі </a:t>
            </a:r>
            <a:br>
              <a:rPr lang="ru-RU" sz="1300" dirty="0" err="1">
                <a:latin typeface="Arial" pitchFamily="34" charset="0"/>
                <a:cs typeface="Arial" pitchFamily="34" charset="0"/>
              </a:rPr>
            </a:br>
            <a:r>
              <a:rPr lang="ru-RU" sz="1300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300" dirty="0" err="1">
                <a:latin typeface="Arial" pitchFamily="34" charset="0"/>
                <a:cs typeface="Arial" pitchFamily="34" charset="0"/>
              </a:rPr>
              <a:t>бюджетті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latin typeface="Arial" pitchFamily="34" charset="0"/>
                <a:cs typeface="Arial" pitchFamily="34" charset="0"/>
              </a:rPr>
              <a:t>бекіту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latin typeface="Arial" pitchFamily="34" charset="0"/>
                <a:cs typeface="Arial" pitchFamily="34" charset="0"/>
              </a:rPr>
              <a:t>және атқарылуы туралы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latin typeface="Arial" pitchFamily="34" charset="0"/>
                <a:cs typeface="Arial" pitchFamily="34" charset="0"/>
              </a:rPr>
              <a:t>есепті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1300" dirty="0" err="1">
                <a:latin typeface="Arial" pitchFamily="34" charset="0"/>
                <a:cs typeface="Arial" pitchFamily="34" charset="0"/>
              </a:rPr>
              <a:t>қабылдау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)</a:t>
            </a:r>
            <a:endParaRPr lang="ru-RU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81563" y="3719513"/>
            <a:ext cx="2989262" cy="6477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/>
          </a:p>
          <a:p>
            <a:pPr algn="ctr">
              <a:defRPr/>
            </a:pPr>
            <a:r>
              <a:rPr lang="ru-RU" dirty="0" err="1"/>
              <a:t>Вуйт</a:t>
            </a:r>
            <a:r>
              <a:rPr lang="ru-RU" dirty="0"/>
              <a:t> </a:t>
            </a:r>
          </a:p>
          <a:p>
            <a:pPr algn="ctr">
              <a:defRPr/>
            </a:pPr>
            <a:r>
              <a:rPr lang="ru-RU" dirty="0" err="1"/>
              <a:t>бюджетті</a:t>
            </a:r>
            <a:r>
              <a:rPr lang="ru-RU" dirty="0"/>
              <a:t> </a:t>
            </a:r>
            <a:r>
              <a:rPr lang="ru-RU" dirty="0" err="1"/>
              <a:t>атқару</a:t>
            </a:r>
            <a:r>
              <a:rPr lang="ru-RU" dirty="0"/>
              <a:t> </a:t>
            </a:r>
          </a:p>
          <a:p>
            <a:pPr algn="ctr">
              <a:defRPr/>
            </a:pPr>
            <a:r>
              <a:rPr lang="ru-RU" sz="1400" dirty="0"/>
              <a:t> 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86213" y="4648200"/>
            <a:ext cx="1939925" cy="485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err="1">
                <a:latin typeface="Arial" pitchFamily="34" charset="0"/>
                <a:cs typeface="Arial" pitchFamily="34" charset="0"/>
              </a:rPr>
              <a:t>Гминдік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басқарма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62763" y="4648200"/>
            <a:ext cx="2087562" cy="504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err="1">
                <a:latin typeface="Arial" pitchFamily="34" charset="0"/>
                <a:cs typeface="Arial" pitchFamily="34" charset="0"/>
              </a:rPr>
              <a:t>Гминдік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ұйымдар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Схема 17"/>
          <p:cNvGraphicFramePr/>
          <p:nvPr/>
        </p:nvGraphicFramePr>
        <p:xfrm>
          <a:off x="2986484" y="1247656"/>
          <a:ext cx="6586176" cy="2471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Стрелка вниз 19"/>
          <p:cNvSpPr/>
          <p:nvPr/>
        </p:nvSpPr>
        <p:spPr>
          <a:xfrm flipH="1">
            <a:off x="6357938" y="3433763"/>
            <a:ext cx="46037" cy="214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371" name="Рисунок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4362450"/>
            <a:ext cx="936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Рисунок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0" y="4362450"/>
            <a:ext cx="9366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Прямоугольник 26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kk-KZ" altLang="ru-RU" sz="2000">
                <a:solidFill>
                  <a:schemeClr val="bg1"/>
                </a:solidFill>
              </a:rPr>
              <a:t>ЭЫДҰ ЕЛДЕРІНІҢ ТӘЖІРИБЕСІ (Польша) 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5374" name="TextBox 15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bg1"/>
                </a:solidFill>
              </a:rPr>
              <a:t>8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5050"/>
              </p:ext>
            </p:extLst>
          </p:nvPr>
        </p:nvGraphicFramePr>
        <p:xfrm>
          <a:off x="142875" y="5357813"/>
          <a:ext cx="6072188" cy="1489710"/>
        </p:xfrm>
        <a:graphic>
          <a:graphicData uri="http://schemas.openxmlformats.org/drawingml/2006/table">
            <a:tbl>
              <a:tblPr/>
              <a:tblGrid>
                <a:gridCol w="2060575"/>
                <a:gridCol w="1725613"/>
                <a:gridCol w="2286000"/>
              </a:tblGrid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Польша: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Қазақстан: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Әкімшілік-аумақтық бөлініс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воеводство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повят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гмин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аудан</a:t>
                      </a:r>
                      <a:endParaRPr kumimoji="0" lang="ru-RU" alt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ауылдық  округ</a:t>
                      </a:r>
                      <a:endParaRPr kumimoji="0" lang="ru-RU" alt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Орташа халық саны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гмин– 7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мың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адам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ауылдық  округ– 2 мың адам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2" name="Прямоугольная выноска 21"/>
          <p:cNvSpPr/>
          <p:nvPr/>
        </p:nvSpPr>
        <p:spPr>
          <a:xfrm>
            <a:off x="285750" y="857250"/>
            <a:ext cx="3286125" cy="3357563"/>
          </a:xfrm>
          <a:prstGeom prst="wedgeRectCallout">
            <a:avLst>
              <a:gd name="adj1" fmla="val 89308"/>
              <a:gd name="adj2" fmla="val 19912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66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79375" indent="-793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Aft>
                <a:spcPts val="275"/>
              </a:spcAft>
              <a:buClr>
                <a:srgbClr val="003366"/>
              </a:buClr>
              <a:buSzPct val="120000"/>
            </a:pPr>
            <a:r>
              <a:rPr lang="ru-RU" altLang="ru-RU" sz="1100" b="1" i="1" dirty="0" err="1">
                <a:solidFill>
                  <a:srgbClr val="000000"/>
                </a:solidFill>
              </a:rPr>
              <a:t>Салықтық</a:t>
            </a:r>
            <a:r>
              <a:rPr lang="ru-RU" altLang="ru-RU" sz="1100" b="1" i="1" dirty="0">
                <a:solidFill>
                  <a:srgbClr val="000000"/>
                </a:solidFill>
              </a:rPr>
              <a:t> </a:t>
            </a:r>
            <a:r>
              <a:rPr lang="ru-RU" altLang="ru-RU" sz="1100" b="1" i="1" dirty="0" err="1">
                <a:solidFill>
                  <a:srgbClr val="000000"/>
                </a:solidFill>
              </a:rPr>
              <a:t>түсімдер</a:t>
            </a:r>
            <a:r>
              <a:rPr lang="en-US" altLang="ru-RU" sz="1100" b="1" i="1" dirty="0">
                <a:solidFill>
                  <a:srgbClr val="000000"/>
                </a:solidFill>
              </a:rPr>
              <a:t>:</a:t>
            </a:r>
            <a:endParaRPr lang="ru-RU" altLang="ru-RU" sz="1100" b="1" i="1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жылжымайтын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мүлік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салығы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а/ш </a:t>
            </a:r>
            <a:r>
              <a:rPr lang="ru-RU" altLang="ru-RU" sz="1100" dirty="0" err="1">
                <a:solidFill>
                  <a:srgbClr val="000000"/>
                </a:solidFill>
              </a:rPr>
              <a:t>жер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салығы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мұраға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немесе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сыйға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салынатын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 smtClean="0">
                <a:solidFill>
                  <a:srgbClr val="000000"/>
                </a:solidFill>
              </a:rPr>
              <a:t>салық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орман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салығы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көлік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құралы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салығы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жеке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және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заңды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тұлғалардың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табыс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салығы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жарнаманы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орналастырғаны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үшін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төлемақы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 algn="just"/>
            <a:endParaRPr lang="ru-RU" altLang="ru-RU" sz="1100" dirty="0">
              <a:solidFill>
                <a:srgbClr val="000000"/>
              </a:solidFill>
            </a:endParaRPr>
          </a:p>
          <a:p>
            <a:pPr algn="just" eaLnBrk="1" hangingPunct="1">
              <a:spcAft>
                <a:spcPts val="300"/>
              </a:spcAft>
            </a:pPr>
            <a:r>
              <a:rPr lang="ru-RU" altLang="ru-RU" sz="1100" b="1" i="1" dirty="0" err="1">
                <a:solidFill>
                  <a:srgbClr val="000000"/>
                </a:solidFill>
              </a:rPr>
              <a:t>Басқа</a:t>
            </a:r>
            <a:r>
              <a:rPr lang="ru-RU" altLang="ru-RU" sz="1100" b="1" i="1" dirty="0">
                <a:solidFill>
                  <a:srgbClr val="000000"/>
                </a:solidFill>
              </a:rPr>
              <a:t> да </a:t>
            </a:r>
            <a:r>
              <a:rPr lang="ru-RU" altLang="ru-RU" sz="1100" b="1" i="1" dirty="0" err="1">
                <a:solidFill>
                  <a:srgbClr val="000000"/>
                </a:solidFill>
              </a:rPr>
              <a:t>түсімдер</a:t>
            </a:r>
            <a:r>
              <a:rPr lang="ru-RU" altLang="ru-RU" sz="1100" b="1" i="1" dirty="0">
                <a:solidFill>
                  <a:srgbClr val="000000"/>
                </a:solidFill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елтаңбалық</a:t>
            </a:r>
            <a:r>
              <a:rPr lang="ru-RU" altLang="ru-RU" sz="1100" dirty="0">
                <a:solidFill>
                  <a:srgbClr val="000000"/>
                </a:solidFill>
              </a:rPr>
              <a:t> алым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айыппұлдар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 </a:t>
            </a:r>
            <a:r>
              <a:rPr lang="ru-RU" altLang="ru-RU" sz="1100" dirty="0" err="1">
                <a:solidFill>
                  <a:srgbClr val="000000"/>
                </a:solidFill>
              </a:rPr>
              <a:t>муниципалдық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менш</a:t>
            </a:r>
            <a:r>
              <a:rPr lang="en-US" altLang="ru-RU" sz="1100" dirty="0" err="1">
                <a:solidFill>
                  <a:srgbClr val="000000"/>
                </a:solidFill>
              </a:rPr>
              <a:t>i</a:t>
            </a:r>
            <a:r>
              <a:rPr lang="ru-RU" altLang="ru-RU" sz="1100" dirty="0" err="1">
                <a:solidFill>
                  <a:srgbClr val="000000"/>
                </a:solidFill>
              </a:rPr>
              <a:t>кті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сатудан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немесе</a:t>
            </a:r>
            <a:r>
              <a:rPr lang="ru-RU" altLang="ru-RU" sz="1100" dirty="0">
                <a:solidFill>
                  <a:srgbClr val="000000"/>
                </a:solidFill>
              </a:rPr>
              <a:t>     </a:t>
            </a:r>
            <a:r>
              <a:rPr lang="ru-RU" altLang="ru-RU" sz="1100" dirty="0" err="1">
                <a:solidFill>
                  <a:srgbClr val="000000"/>
                </a:solidFill>
              </a:rPr>
              <a:t>жалға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беруден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түсетін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кіріс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базардағы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сату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үшін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төлемақы</a:t>
            </a:r>
            <a:endParaRPr lang="ru-RU" altLang="ru-RU" sz="11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100" i="1" dirty="0">
                <a:solidFill>
                  <a:srgbClr val="000000"/>
                </a:solidFill>
              </a:rPr>
              <a:t> </a:t>
            </a:r>
            <a:r>
              <a:rPr lang="ru-RU" altLang="ru-RU" sz="1100" i="1" dirty="0" err="1">
                <a:solidFill>
                  <a:srgbClr val="000000"/>
                </a:solidFill>
              </a:rPr>
              <a:t>және</a:t>
            </a:r>
            <a:r>
              <a:rPr lang="ru-RU" altLang="ru-RU" sz="1100" i="1" dirty="0">
                <a:solidFill>
                  <a:srgbClr val="000000"/>
                </a:solidFill>
              </a:rPr>
              <a:t> </a:t>
            </a:r>
            <a:r>
              <a:rPr lang="ru-RU" altLang="ru-RU" sz="1100" i="1" dirty="0" err="1">
                <a:solidFill>
                  <a:srgbClr val="000000"/>
                </a:solidFill>
              </a:rPr>
              <a:t>басқалар</a:t>
            </a:r>
            <a:endParaRPr lang="ru-RU" altLang="ru-RU" sz="11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 txBox="1">
            <a:spLocks noChangeArrowheads="1"/>
          </p:cNvSpPr>
          <p:nvPr/>
        </p:nvSpPr>
        <p:spPr bwMode="auto">
          <a:xfrm>
            <a:off x="171450" y="836613"/>
            <a:ext cx="88392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-3073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algn="ctr" eaLnBrk="1" hangingPunct="1">
              <a:buClr>
                <a:srgbClr val="003366"/>
              </a:buClr>
              <a:buSzPct val="120000"/>
            </a:pPr>
            <a:endParaRPr lang="ru-RU" altLang="ru-RU" sz="1600" b="1">
              <a:solidFill>
                <a:srgbClr val="003366"/>
              </a:solidFill>
              <a:cs typeface="Tahoma" panose="020B060403050404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2388" y="2559050"/>
            <a:ext cx="2127250" cy="1727200"/>
          </a:xfrm>
          <a:prstGeom prst="roundRect">
            <a:avLst>
              <a:gd name="adj" fmla="val 7364"/>
            </a:avLst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ru-RU" sz="1477" b="1" dirty="0" err="1">
                <a:solidFill>
                  <a:srgbClr val="003366"/>
                </a:solidFill>
              </a:rPr>
              <a:t>Аудандық</a:t>
            </a:r>
            <a:r>
              <a:rPr lang="ru-RU" sz="1477" b="1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ru-RU" sz="1477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бюджет</a:t>
            </a:r>
            <a:endParaRPr lang="ru-RU" sz="1477" b="1" dirty="0">
              <a:solidFill>
                <a:srgbClr val="003366"/>
              </a:solidFill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2714625" y="1169988"/>
            <a:ext cx="2857500" cy="4973637"/>
          </a:xfrm>
          <a:prstGeom prst="roundRect">
            <a:avLst>
              <a:gd name="adj" fmla="val 4551"/>
            </a:avLst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ru-RU" altLang="zh-CN" sz="1200" b="1" dirty="0" err="1">
                <a:solidFill>
                  <a:srgbClr val="006600"/>
                </a:solidFill>
              </a:rPr>
              <a:t>Аудандық маңызы </a:t>
            </a:r>
            <a:r>
              <a:rPr lang="ru-RU" altLang="zh-CN" sz="1200" b="1" dirty="0">
                <a:solidFill>
                  <a:srgbClr val="006600"/>
                </a:solidFill>
              </a:rPr>
              <a:t>бар </a:t>
            </a:r>
            <a:r>
              <a:rPr lang="ru-RU" altLang="zh-CN" sz="1200" b="1" dirty="0" err="1">
                <a:solidFill>
                  <a:srgbClr val="006600"/>
                </a:solidFill>
              </a:rPr>
              <a:t>қаланың</a:t>
            </a:r>
            <a:r>
              <a:rPr lang="ru-RU" altLang="zh-CN" sz="1200" b="1" dirty="0">
                <a:solidFill>
                  <a:srgbClr val="006600"/>
                </a:solidFill>
              </a:rPr>
              <a:t>, </a:t>
            </a:r>
            <a:r>
              <a:rPr lang="ru-RU" altLang="zh-CN" sz="1200" b="1" dirty="0" err="1">
                <a:solidFill>
                  <a:srgbClr val="006600"/>
                </a:solidFill>
              </a:rPr>
              <a:t>кенттің</a:t>
            </a:r>
            <a:r>
              <a:rPr lang="ru-RU" altLang="zh-CN" sz="1200" b="1" dirty="0">
                <a:solidFill>
                  <a:srgbClr val="006600"/>
                </a:solidFill>
              </a:rPr>
              <a:t>, </a:t>
            </a:r>
            <a:r>
              <a:rPr lang="ru-RU" altLang="zh-CN" sz="1200" b="1" dirty="0" err="1">
                <a:solidFill>
                  <a:srgbClr val="006600"/>
                </a:solidFill>
              </a:rPr>
              <a:t>ауылдың</a:t>
            </a:r>
            <a:r>
              <a:rPr lang="ru-RU" altLang="zh-CN" sz="1200" b="1" dirty="0">
                <a:solidFill>
                  <a:srgbClr val="006600"/>
                </a:solidFill>
              </a:rPr>
              <a:t>, </a:t>
            </a:r>
            <a:r>
              <a:rPr lang="ru-RU" altLang="zh-CN" sz="1200" b="1" dirty="0" err="1">
                <a:solidFill>
                  <a:srgbClr val="006600"/>
                </a:solidFill>
              </a:rPr>
              <a:t>ауылдық округтің бюджеті</a:t>
            </a:r>
            <a:endParaRPr lang="ru-RU" sz="1200" b="1" dirty="0">
              <a:solidFill>
                <a:srgbClr val="006600"/>
              </a:solidFill>
            </a:endParaRP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119063" y="3090863"/>
            <a:ext cx="2001837" cy="465137"/>
          </a:xfrm>
          <a:prstGeom prst="roundRect">
            <a:avLst>
              <a:gd name="adj" fmla="val 7364"/>
            </a:avLst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solidFill>
                  <a:srgbClr val="000000"/>
                </a:solidFill>
                <a:cs typeface="Calibri" panose="020F0502020204030204" pitchFamily="34" charset="0"/>
              </a:rPr>
              <a:t>Ауылдық бюджетке субвенциялар</a:t>
            </a:r>
            <a:endParaRPr lang="ru-RU" altLang="ru-RU" sz="1000" i="1">
              <a:solidFill>
                <a:srgbClr val="000000"/>
              </a:solidFill>
            </a:endParaRPr>
          </a:p>
        </p:txBody>
      </p:sp>
      <p:sp>
        <p:nvSpPr>
          <p:cNvPr id="51" name="Rectangle 5"/>
          <p:cNvSpPr>
            <a:spLocks noChangeArrowheads="1"/>
          </p:cNvSpPr>
          <p:nvPr/>
        </p:nvSpPr>
        <p:spPr bwMode="auto">
          <a:xfrm>
            <a:off x="2819400" y="2025650"/>
            <a:ext cx="2689225" cy="465138"/>
          </a:xfrm>
          <a:prstGeom prst="roundRect">
            <a:avLst>
              <a:gd name="adj" fmla="val 7364"/>
            </a:avLst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77" b="1" dirty="0">
                <a:solidFill>
                  <a:prstClr val="black"/>
                </a:solidFill>
              </a:rPr>
              <a:t>I. </a:t>
            </a:r>
            <a:r>
              <a:rPr lang="ru-RU" sz="1477" b="1" dirty="0" err="1">
                <a:solidFill>
                  <a:prstClr val="black"/>
                </a:solidFill>
              </a:rPr>
              <a:t>Түсімдер</a:t>
            </a:r>
            <a:endParaRPr lang="ru-RU" sz="923" b="1" dirty="0">
              <a:solidFill>
                <a:prstClr val="black"/>
              </a:solidFill>
            </a:endParaRPr>
          </a:p>
        </p:txBody>
      </p:sp>
      <p:sp>
        <p:nvSpPr>
          <p:cNvPr id="61" name="Прямоугольная выноска 60"/>
          <p:cNvSpPr/>
          <p:nvPr/>
        </p:nvSpPr>
        <p:spPr>
          <a:xfrm>
            <a:off x="5715000" y="928688"/>
            <a:ext cx="3286125" cy="3571875"/>
          </a:xfrm>
          <a:prstGeom prst="wedgeRectCallout">
            <a:avLst>
              <a:gd name="adj1" fmla="val -56448"/>
              <a:gd name="adj2" fmla="val -142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66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-1588" algn="just" defTabSz="844083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1100" b="1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салықтық түсімдер:</a:t>
            </a:r>
            <a:endParaRPr lang="ru-RU" sz="1100" b="1" i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төлем көздерінен салық салынбайтын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кірістерден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алынатын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табыс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салығы;</a:t>
            </a:r>
            <a:endParaRPr lang="ru-RU" sz="1100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тұлғалардан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алынатын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мүлік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салығы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және заңды тұлғалардан алынатын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көлік салығы;</a:t>
            </a:r>
            <a:endParaRPr lang="ru-RU" sz="1100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және заңды тұлғалардан алынатын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салығы;</a:t>
            </a:r>
            <a:endParaRPr lang="ru-RU" sz="1100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сыртқы (көрнекі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жарнаманы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орналастырғаны үшін төлемақы;</a:t>
            </a:r>
            <a:endParaRPr lang="ru-RU" sz="1100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indent="-1588" algn="just" defTabSz="844083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ru-RU" sz="1100" b="1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салықтық емес</a:t>
            </a:r>
            <a:r>
              <a:rPr lang="ru-RU" sz="1100" b="1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i="1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түсімдер:</a:t>
            </a:r>
            <a:endParaRPr lang="ru-RU" sz="1100" b="1" i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мүлікті мүліктік жалға (жалдауға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беруден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түсетін кірістер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әкімшілік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құқық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бұзушылықтар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әкімдермен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алынатын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айыппұлдар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коммуналдық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меншікті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сатудан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түскен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кірістер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ерікті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түрдегі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алымдар</a:t>
            </a:r>
            <a:r>
              <a:rPr lang="ru-RU" sz="11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100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аудандық бюджеттен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берілетін</a:t>
            </a:r>
            <a:r>
              <a:rPr lang="ru-RU" sz="11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трансферттер</a:t>
            </a:r>
            <a:r>
              <a:rPr lang="ru-RU" sz="12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80599" indent="-80599" algn="just" eaLnBrk="1" hangingPunct="1">
              <a:spcAft>
                <a:spcPts val="277"/>
              </a:spcAft>
              <a:buClr>
                <a:srgbClr val="003366"/>
              </a:buClr>
              <a:buSzPct val="120000"/>
              <a:buFont typeface="Arial" pitchFamily="34" charset="0"/>
              <a:buChar char="•"/>
              <a:defRPr/>
            </a:pPr>
            <a:endParaRPr lang="ru-RU" sz="923" i="1" dirty="0">
              <a:solidFill>
                <a:prstClr val="black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6" name="Штриховая стрелка вправо 75"/>
          <p:cNvSpPr/>
          <p:nvPr/>
        </p:nvSpPr>
        <p:spPr>
          <a:xfrm>
            <a:off x="2246313" y="3157538"/>
            <a:ext cx="468312" cy="371475"/>
          </a:xfrm>
          <a:prstGeom prst="striped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94" name="Штриховая стрелка вправо 93"/>
          <p:cNvSpPr/>
          <p:nvPr/>
        </p:nvSpPr>
        <p:spPr>
          <a:xfrm rot="10800000" flipV="1">
            <a:off x="5643563" y="5478463"/>
            <a:ext cx="531812" cy="331787"/>
          </a:xfrm>
          <a:prstGeom prst="striped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824821" y="5239234"/>
            <a:ext cx="87160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2781300" y="5341938"/>
            <a:ext cx="2689225" cy="587375"/>
          </a:xfrm>
          <a:prstGeom prst="roundRect">
            <a:avLst>
              <a:gd name="adj" fmla="val 7364"/>
            </a:avLst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1400" b="1">
                <a:solidFill>
                  <a:srgbClr val="000000"/>
                </a:solidFill>
              </a:rPr>
              <a:t>II. </a:t>
            </a:r>
            <a:r>
              <a:rPr lang="ru-RU" altLang="ru-RU" sz="1400" b="1">
                <a:solidFill>
                  <a:srgbClr val="000000"/>
                </a:solidFill>
              </a:rPr>
              <a:t>Шығыстар </a:t>
            </a:r>
          </a:p>
          <a:p>
            <a:pPr algn="ctr" eaLnBrk="1" hangingPunct="1"/>
            <a:r>
              <a:rPr lang="ru-RU" altLang="ru-RU" sz="1200">
                <a:solidFill>
                  <a:srgbClr val="000000"/>
                </a:solidFill>
              </a:rPr>
              <a:t>(соның ішінде</a:t>
            </a:r>
            <a:r>
              <a:rPr lang="ru-RU" altLang="ru-RU" sz="1200">
                <a:solidFill>
                  <a:srgbClr val="000000"/>
                </a:solidFill>
                <a:cs typeface="Calibri" panose="020F0502020204030204" pitchFamily="34" charset="0"/>
              </a:rPr>
              <a:t> 19 бюджеттік бағдарламалар)</a:t>
            </a:r>
            <a:r>
              <a:rPr lang="ru-RU" altLang="ru-RU" sz="12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2813050" y="3101975"/>
            <a:ext cx="2689225" cy="531813"/>
          </a:xfrm>
          <a:prstGeom prst="roundRect">
            <a:avLst>
              <a:gd name="adj" fmla="val 7364"/>
            </a:avLst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77" dirty="0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2. </a:t>
            </a:r>
            <a:r>
              <a:rPr lang="ru-RU" sz="1300" dirty="0" err="1">
                <a:solidFill>
                  <a:prstClr val="black"/>
                </a:solidFill>
              </a:rPr>
              <a:t>Жоғары тұрған бюджеттің трансферттері</a:t>
            </a:r>
            <a:endParaRPr lang="ru-RU" sz="1300" dirty="0">
              <a:solidFill>
                <a:prstClr val="black"/>
              </a:solidFill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2813050" y="2490788"/>
            <a:ext cx="2689225" cy="500062"/>
          </a:xfrm>
          <a:prstGeom prst="roundRect">
            <a:avLst>
              <a:gd name="adj" fmla="val 7364"/>
            </a:avLst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77" dirty="0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1. </a:t>
            </a:r>
            <a:r>
              <a:rPr lang="ru-RU" sz="1477" dirty="0" err="1">
                <a:solidFill>
                  <a:prstClr val="black"/>
                </a:solidFill>
                <a:latin typeface="Arial Narrow" pitchFamily="34" charset="0"/>
                <a:cs typeface="Tahoma" pitchFamily="34" charset="0"/>
              </a:rPr>
              <a:t>Кірістер</a:t>
            </a:r>
            <a:endParaRPr lang="ru-RU" sz="923" dirty="0">
              <a:solidFill>
                <a:prstClr val="black"/>
              </a:solidFill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16398" name="Rectangle 5"/>
          <p:cNvSpPr>
            <a:spLocks noChangeArrowheads="1"/>
          </p:cNvSpPr>
          <p:nvPr/>
        </p:nvSpPr>
        <p:spPr bwMode="auto">
          <a:xfrm>
            <a:off x="2822575" y="3857625"/>
            <a:ext cx="1139825" cy="1071563"/>
          </a:xfrm>
          <a:prstGeom prst="roundRect">
            <a:avLst>
              <a:gd name="adj" fmla="val 7366"/>
            </a:avLst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1100">
                <a:solidFill>
                  <a:srgbClr val="000000"/>
                </a:solidFill>
              </a:rPr>
              <a:t>Аудандық бюджеттің субвенциялары</a:t>
            </a:r>
          </a:p>
        </p:txBody>
      </p:sp>
      <p:sp>
        <p:nvSpPr>
          <p:cNvPr id="16399" name="Rectangle 5"/>
          <p:cNvSpPr>
            <a:spLocks noChangeArrowheads="1"/>
          </p:cNvSpPr>
          <p:nvPr/>
        </p:nvSpPr>
        <p:spPr bwMode="auto">
          <a:xfrm>
            <a:off x="4248150" y="3857625"/>
            <a:ext cx="1214438" cy="1071563"/>
          </a:xfrm>
          <a:prstGeom prst="roundRect">
            <a:avLst>
              <a:gd name="adj" fmla="val 7366"/>
            </a:avLst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100" dirty="0" err="1">
                <a:solidFill>
                  <a:srgbClr val="000000"/>
                </a:solidFill>
              </a:rPr>
              <a:t>Жоғары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тұрған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бюджеттің</a:t>
            </a:r>
            <a:r>
              <a:rPr lang="ru-RU" altLang="ru-RU" sz="1100" dirty="0">
                <a:solidFill>
                  <a:srgbClr val="000000"/>
                </a:solidFill>
              </a:rPr>
              <a:t> </a:t>
            </a:r>
            <a:r>
              <a:rPr lang="ru-RU" altLang="ru-RU" sz="1100" dirty="0" err="1" smtClean="0">
                <a:solidFill>
                  <a:srgbClr val="000000"/>
                </a:solidFill>
              </a:rPr>
              <a:t>нысаналы</a:t>
            </a:r>
            <a:r>
              <a:rPr lang="ru-RU" altLang="ru-RU" sz="1100" dirty="0" smtClean="0">
                <a:solidFill>
                  <a:srgbClr val="000000"/>
                </a:solidFill>
              </a:rPr>
              <a:t> </a:t>
            </a:r>
            <a:r>
              <a:rPr lang="ru-RU" altLang="ru-RU" sz="1100" dirty="0" err="1">
                <a:solidFill>
                  <a:srgbClr val="000000"/>
                </a:solidFill>
              </a:rPr>
              <a:t>трансферттері</a:t>
            </a:r>
            <a:endParaRPr lang="ru-RU" altLang="ru-RU" sz="1100" dirty="0">
              <a:solidFill>
                <a:srgbClr val="000000"/>
              </a:solidFill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19063" y="3689350"/>
            <a:ext cx="2001837" cy="465138"/>
          </a:xfrm>
          <a:prstGeom prst="roundRect">
            <a:avLst>
              <a:gd name="adj" fmla="val 7364"/>
            </a:avLst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rgbClr val="003366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 dirty="0" err="1" smtClean="0">
                <a:solidFill>
                  <a:srgbClr val="000000"/>
                </a:solidFill>
                <a:cs typeface="Calibri" panose="020F0502020204030204" pitchFamily="34" charset="0"/>
              </a:rPr>
              <a:t>Нысаналы</a:t>
            </a:r>
            <a:r>
              <a:rPr lang="ru-RU" altLang="ru-RU" sz="1200" dirty="0" smtClean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ru-RU" altLang="ru-RU" sz="1200" dirty="0" err="1">
                <a:solidFill>
                  <a:srgbClr val="000000"/>
                </a:solidFill>
                <a:cs typeface="Calibri" panose="020F0502020204030204" pitchFamily="34" charset="0"/>
              </a:rPr>
              <a:t>трансферттер</a:t>
            </a:r>
            <a:endParaRPr lang="ru-RU" altLang="ru-RU" sz="1200" i="1" dirty="0">
              <a:solidFill>
                <a:srgbClr val="000000"/>
              </a:solidFill>
            </a:endParaRPr>
          </a:p>
        </p:txBody>
      </p:sp>
      <p:pic>
        <p:nvPicPr>
          <p:cNvPr id="16401" name="Picture 2" descr="Новые возможности для работодателей обсудили за круглым столо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5" y="5218113"/>
            <a:ext cx="1077913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Штриховая стрелка вправо 37"/>
          <p:cNvSpPr/>
          <p:nvPr/>
        </p:nvSpPr>
        <p:spPr>
          <a:xfrm rot="10800000" flipV="1">
            <a:off x="7288213" y="5478463"/>
            <a:ext cx="465137" cy="331787"/>
          </a:xfrm>
          <a:prstGeom prst="striped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40" name="Штриховая стрелка вправо 39"/>
          <p:cNvSpPr/>
          <p:nvPr/>
        </p:nvSpPr>
        <p:spPr>
          <a:xfrm rot="10800000" flipV="1">
            <a:off x="2214563" y="5465763"/>
            <a:ext cx="428625" cy="333375"/>
          </a:xfrm>
          <a:prstGeom prst="striped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292" b="1" dirty="0">
              <a:solidFill>
                <a:prstClr val="white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6404" name="TextBox 26"/>
          <p:cNvSpPr txBox="1">
            <a:spLocks noChangeArrowheads="1"/>
          </p:cNvSpPr>
          <p:nvPr/>
        </p:nvSpPr>
        <p:spPr bwMode="auto">
          <a:xfrm>
            <a:off x="5718175" y="4572000"/>
            <a:ext cx="2678113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/>
              <a:t>ЖӨБ </a:t>
            </a:r>
            <a:r>
              <a:rPr lang="ru-RU" altLang="ru-RU" sz="1200" b="1" dirty="0" err="1"/>
              <a:t>дербес</a:t>
            </a:r>
            <a:r>
              <a:rPr lang="ru-RU" altLang="ru-RU" sz="1200" b="1" dirty="0"/>
              <a:t> </a:t>
            </a:r>
            <a:r>
              <a:rPr lang="ru-RU" altLang="ru-RU" sz="1200" b="1" dirty="0" err="1"/>
              <a:t>бюджетін</a:t>
            </a:r>
            <a:r>
              <a:rPr lang="ru-RU" altLang="ru-RU" sz="1200" b="1" dirty="0"/>
              <a:t> </a:t>
            </a:r>
            <a:r>
              <a:rPr lang="ru-RU" altLang="ru-RU" sz="1200" b="1" dirty="0" err="1"/>
              <a:t>бекіту</a:t>
            </a:r>
            <a:r>
              <a:rPr lang="ru-RU" altLang="ru-RU" sz="1200" b="1" dirty="0"/>
              <a:t> </a:t>
            </a:r>
          </a:p>
          <a:p>
            <a:r>
              <a:rPr lang="ru-RU" altLang="ru-RU" sz="1200" dirty="0"/>
              <a:t>       </a:t>
            </a:r>
            <a:r>
              <a:rPr lang="ru-RU" altLang="ru-RU" sz="1200" dirty="0" err="1"/>
              <a:t>Аудандық</a:t>
            </a:r>
            <a:r>
              <a:rPr lang="ru-RU" altLang="ru-RU" sz="1200" dirty="0"/>
              <a:t> </a:t>
            </a:r>
            <a:r>
              <a:rPr lang="ru-RU" altLang="ru-RU" sz="1200" dirty="0" err="1" smtClean="0"/>
              <a:t>мәслихатпен</a:t>
            </a:r>
            <a:endParaRPr lang="ru-RU" altLang="ru-RU" sz="1200" dirty="0"/>
          </a:p>
        </p:txBody>
      </p:sp>
      <p:sp>
        <p:nvSpPr>
          <p:cNvPr id="16405" name="Прямоугольник 33"/>
          <p:cNvSpPr>
            <a:spLocks noChangeArrowheads="1"/>
          </p:cNvSpPr>
          <p:nvPr/>
        </p:nvSpPr>
        <p:spPr bwMode="auto">
          <a:xfrm>
            <a:off x="142875" y="5041900"/>
            <a:ext cx="2071688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ru-RU" altLang="ru-RU" sz="1400" b="1" dirty="0" err="1">
                <a:solidFill>
                  <a:srgbClr val="000000"/>
                </a:solidFill>
              </a:rPr>
              <a:t>Бюджетт</a:t>
            </a:r>
            <a:r>
              <a:rPr lang="kk-KZ" altLang="ru-RU" sz="1400" b="1" dirty="0">
                <a:solidFill>
                  <a:srgbClr val="000000"/>
                </a:solidFill>
              </a:rPr>
              <a:t>ің</a:t>
            </a:r>
            <a:r>
              <a:rPr lang="ru-RU" altLang="ru-RU" sz="1400" b="1" dirty="0">
                <a:solidFill>
                  <a:srgbClr val="000000"/>
                </a:solidFill>
              </a:rPr>
              <a:t> </a:t>
            </a:r>
            <a:r>
              <a:rPr lang="ru-RU" altLang="ru-RU" sz="1400" b="1" dirty="0" err="1">
                <a:solidFill>
                  <a:srgbClr val="000000"/>
                </a:solidFill>
              </a:rPr>
              <a:t>атқарылуы</a:t>
            </a:r>
            <a:endParaRPr lang="ru-RU" altLang="ru-RU" sz="1400" b="1" dirty="0">
              <a:solidFill>
                <a:srgbClr val="000000"/>
              </a:solidFill>
            </a:endParaRPr>
          </a:p>
          <a:p>
            <a:pPr algn="ctr" eaLnBrk="1" hangingPunct="1">
              <a:spcAft>
                <a:spcPts val="600"/>
              </a:spcAft>
            </a:pP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Атқарушы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органдардың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міндетін</a:t>
            </a:r>
            <a:r>
              <a:rPr lang="ru-RU" altLang="ru-RU" sz="1400" dirty="0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 smtClean="0">
                <a:solidFill>
                  <a:srgbClr val="FF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әкімнің</a:t>
            </a:r>
            <a:r>
              <a:rPr lang="ru-RU" altLang="ru-RU" sz="1400" dirty="0" smtClean="0">
                <a:solidFill>
                  <a:srgbClr val="FF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FF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аппаратына</a:t>
            </a:r>
            <a:r>
              <a:rPr lang="ru-RU" altLang="ru-RU" sz="1400" dirty="0">
                <a:solidFill>
                  <a:srgbClr val="FF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400" dirty="0" err="1">
                <a:solidFill>
                  <a:srgbClr val="000000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жүктеу</a:t>
            </a:r>
            <a:endParaRPr lang="ru-RU" altLang="ru-RU" sz="1400" b="1" dirty="0">
              <a:solidFill>
                <a:srgbClr val="C00000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rot="3900000">
            <a:off x="3341688" y="3713163"/>
            <a:ext cx="185737" cy="841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6920000" flipH="1">
            <a:off x="4726782" y="3720306"/>
            <a:ext cx="214312" cy="412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8" name="Прямоугольник 30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ДЕРБЕС БЮДЖЕТТІ ЕНГІЗУ</a:t>
            </a:r>
            <a:r>
              <a:rPr lang="kk-KZ" altLang="ru-RU" sz="2000">
                <a:solidFill>
                  <a:schemeClr val="bg1"/>
                </a:solidFill>
              </a:rPr>
              <a:t> 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6409" name="Прямоугольник 43"/>
          <p:cNvSpPr>
            <a:spLocks noChangeArrowheads="1"/>
          </p:cNvSpPr>
          <p:nvPr/>
        </p:nvSpPr>
        <p:spPr bwMode="auto">
          <a:xfrm>
            <a:off x="71438" y="1169988"/>
            <a:ext cx="2500312" cy="1354137"/>
          </a:xfrm>
          <a:prstGeom prst="rect">
            <a:avLst/>
          </a:prstGeom>
          <a:noFill/>
          <a:ln w="19050">
            <a:solidFill>
              <a:srgbClr val="FF33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indent="-1588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429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429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Aft>
                <a:spcPts val="600"/>
              </a:spcAft>
            </a:pPr>
            <a:r>
              <a:rPr lang="ru-RU" altLang="ru-RU" sz="1200" b="1" dirty="0" err="1">
                <a:solidFill>
                  <a:srgbClr val="000000"/>
                </a:solidFill>
              </a:rPr>
              <a:t>Ауылдық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>
                <a:solidFill>
                  <a:srgbClr val="000000"/>
                </a:solidFill>
              </a:rPr>
              <a:t>елді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 smtClean="0">
                <a:solidFill>
                  <a:srgbClr val="000000"/>
                </a:solidFill>
              </a:rPr>
              <a:t>мекендерде</a:t>
            </a:r>
            <a:r>
              <a:rPr lang="ru-RU" altLang="ru-RU" sz="1200" b="1" dirty="0" smtClean="0">
                <a:solidFill>
                  <a:srgbClr val="000000"/>
                </a:solidFill>
              </a:rPr>
              <a:t> </a:t>
            </a:r>
            <a:r>
              <a:rPr lang="ru-RU" altLang="ru-RU" sz="1200" b="1" dirty="0">
                <a:solidFill>
                  <a:srgbClr val="000000"/>
                </a:solidFill>
              </a:rPr>
              <a:t>ЖӨБ </a:t>
            </a:r>
            <a:r>
              <a:rPr lang="ru-RU" altLang="ru-RU" sz="1200" b="1" dirty="0" err="1">
                <a:solidFill>
                  <a:srgbClr val="000000"/>
                </a:solidFill>
              </a:rPr>
              <a:t>бюджеті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>
                <a:solidFill>
                  <a:srgbClr val="000000"/>
                </a:solidFill>
              </a:rPr>
              <a:t>енгізіледі</a:t>
            </a:r>
            <a:r>
              <a:rPr lang="ru-RU" altLang="ru-RU" sz="1200" b="1" dirty="0">
                <a:solidFill>
                  <a:srgbClr val="000000"/>
                </a:solidFill>
              </a:rPr>
              <a:t>:</a:t>
            </a:r>
          </a:p>
          <a:p>
            <a:pPr algn="just" eaLnBrk="1" hangingPunct="1">
              <a:spcAft>
                <a:spcPts val="600"/>
              </a:spcAft>
              <a:buFontTx/>
              <a:buChar char="-"/>
            </a:pPr>
            <a:r>
              <a:rPr lang="ru-RU" altLang="ru-RU" sz="1200" b="1" dirty="0">
                <a:solidFill>
                  <a:srgbClr val="000000"/>
                </a:solidFill>
              </a:rPr>
              <a:t>  2018 </a:t>
            </a:r>
            <a:r>
              <a:rPr lang="ru-RU" altLang="ru-RU" sz="1200" b="1" dirty="0" err="1">
                <a:solidFill>
                  <a:srgbClr val="000000"/>
                </a:solidFill>
              </a:rPr>
              <a:t>жылдан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>
                <a:solidFill>
                  <a:srgbClr val="000000"/>
                </a:solidFill>
              </a:rPr>
              <a:t>бастап</a:t>
            </a:r>
            <a:r>
              <a:rPr lang="ru-RU" altLang="ru-RU" sz="1200" b="1" dirty="0">
                <a:solidFill>
                  <a:srgbClr val="000000"/>
                </a:solidFill>
              </a:rPr>
              <a:t> – 2000 </a:t>
            </a:r>
            <a:r>
              <a:rPr lang="ru-RU" altLang="ru-RU" sz="1200" b="1" dirty="0" err="1">
                <a:solidFill>
                  <a:srgbClr val="000000"/>
                </a:solidFill>
              </a:rPr>
              <a:t>адамнан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>
                <a:solidFill>
                  <a:srgbClr val="000000"/>
                </a:solidFill>
              </a:rPr>
              <a:t>астам</a:t>
            </a:r>
            <a:r>
              <a:rPr lang="ru-RU" altLang="ru-RU" sz="1200" b="1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spcAft>
                <a:spcPts val="600"/>
              </a:spcAft>
            </a:pPr>
            <a:r>
              <a:rPr lang="ru-RU" altLang="ru-RU" sz="1200" b="1" dirty="0">
                <a:solidFill>
                  <a:srgbClr val="000000"/>
                </a:solidFill>
              </a:rPr>
              <a:t>- 2020 </a:t>
            </a:r>
            <a:r>
              <a:rPr lang="ru-RU" altLang="ru-RU" sz="1200" b="1" dirty="0" err="1">
                <a:solidFill>
                  <a:srgbClr val="000000"/>
                </a:solidFill>
              </a:rPr>
              <a:t>жылдан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>
                <a:solidFill>
                  <a:srgbClr val="000000"/>
                </a:solidFill>
              </a:rPr>
              <a:t>бастап</a:t>
            </a:r>
            <a:r>
              <a:rPr lang="ru-RU" altLang="ru-RU" sz="1200" b="1" dirty="0">
                <a:solidFill>
                  <a:srgbClr val="000000"/>
                </a:solidFill>
              </a:rPr>
              <a:t> – </a:t>
            </a:r>
            <a:r>
              <a:rPr lang="ru-RU" altLang="ru-RU" sz="1200" b="1" dirty="0" err="1">
                <a:solidFill>
                  <a:srgbClr val="000000"/>
                </a:solidFill>
              </a:rPr>
              <a:t>барлық</a:t>
            </a:r>
            <a:r>
              <a:rPr lang="ru-RU" altLang="ru-RU" sz="1200" b="1" dirty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 smtClean="0">
                <a:solidFill>
                  <a:srgbClr val="000000"/>
                </a:solidFill>
              </a:rPr>
              <a:t>елді</a:t>
            </a:r>
            <a:r>
              <a:rPr lang="ru-RU" altLang="ru-RU" sz="1200" b="1" dirty="0" smtClean="0">
                <a:solidFill>
                  <a:srgbClr val="000000"/>
                </a:solidFill>
              </a:rPr>
              <a:t> </a:t>
            </a:r>
            <a:r>
              <a:rPr lang="ru-RU" altLang="ru-RU" sz="1200" b="1" dirty="0" err="1">
                <a:solidFill>
                  <a:srgbClr val="000000"/>
                </a:solidFill>
              </a:rPr>
              <a:t>мекендерде</a:t>
            </a:r>
            <a:endParaRPr lang="ru-RU" altLang="ru-RU" sz="1200" b="1" dirty="0">
              <a:solidFill>
                <a:srgbClr val="000000"/>
              </a:solidFill>
            </a:endParaRPr>
          </a:p>
        </p:txBody>
      </p:sp>
      <p:sp>
        <p:nvSpPr>
          <p:cNvPr id="16410" name="TextBox 26"/>
          <p:cNvSpPr txBox="1"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7397</TotalTime>
  <Words>1410</Words>
  <Application>Microsoft Office PowerPoint</Application>
  <PresentationFormat>Экран (4:3)</PresentationFormat>
  <Paragraphs>365</Paragraphs>
  <Slides>13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Tahoma</vt:lpstr>
      <vt:lpstr>Arial Narrow</vt:lpstr>
      <vt:lpstr>Times New Roman</vt:lpstr>
      <vt:lpstr>Wingdings</vt:lpstr>
      <vt:lpstr>Verdana</vt:lpstr>
      <vt:lpstr>宋体</vt:lpstr>
      <vt:lpstr>Тема Office</vt:lpstr>
      <vt:lpstr> ҚАЗАҚСТАН РЕСПУБЛИКАСЫНЫҢ ҰЛТТЫҚ ЭКОНОМИКА МИНИСТРЛІГІ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</vt:lpstr>
      <vt:lpstr>Презентация PowerPoint</vt:lpstr>
      <vt:lpstr>НАЗАРЛАРЫҢЫЗҒА  РАХМЕТ !</vt:lpstr>
    </vt:vector>
  </TitlesOfParts>
  <Company>Minselhoz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MCX_1295</dc:creator>
  <cp:lastModifiedBy>user</cp:lastModifiedBy>
  <cp:revision>1169</cp:revision>
  <cp:lastPrinted>2016-09-11T08:28:17Z</cp:lastPrinted>
  <dcterms:created xsi:type="dcterms:W3CDTF">2009-07-07T13:21:52Z</dcterms:created>
  <dcterms:modified xsi:type="dcterms:W3CDTF">2016-09-11T08:30:09Z</dcterms:modified>
</cp:coreProperties>
</file>