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5"/>
  </p:notesMasterIdLst>
  <p:sldIdLst>
    <p:sldId id="256" r:id="rId3"/>
    <p:sldId id="481" r:id="rId4"/>
    <p:sldId id="477" r:id="rId5"/>
    <p:sldId id="466" r:id="rId6"/>
    <p:sldId id="467" r:id="rId7"/>
    <p:sldId id="468" r:id="rId8"/>
    <p:sldId id="469" r:id="rId9"/>
    <p:sldId id="470" r:id="rId10"/>
    <p:sldId id="482" r:id="rId11"/>
    <p:sldId id="476" r:id="rId12"/>
    <p:sldId id="453" r:id="rId13"/>
    <p:sldId id="479" r:id="rId14"/>
  </p:sldIdLst>
  <p:sldSz cx="11161713" cy="6840538"/>
  <p:notesSz cx="6735763" cy="9866313"/>
  <p:defaultTextStyle>
    <a:defPPr>
      <a:defRPr lang="ru-RU"/>
    </a:defPPr>
    <a:lvl1pPr marL="0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4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8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2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6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0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4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48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12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5" userDrawn="1">
          <p15:clr>
            <a:srgbClr val="A4A3A4"/>
          </p15:clr>
        </p15:guide>
        <p15:guide id="2" pos="342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lzhan T. Shaikhybekova" initials="GT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A7E"/>
    <a:srgbClr val="00B0F0"/>
    <a:srgbClr val="0B141F"/>
    <a:srgbClr val="F7EAE9"/>
    <a:srgbClr val="FFFFDD"/>
    <a:srgbClr val="E7F4D8"/>
    <a:srgbClr val="FFFFEB"/>
    <a:srgbClr val="0000FF"/>
    <a:srgbClr val="FFFEEB"/>
    <a:srgbClr val="00B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824" autoAdjust="0"/>
    <p:restoredTop sz="91335" autoAdjust="0"/>
  </p:normalViewPr>
  <p:slideViewPr>
    <p:cSldViewPr>
      <p:cViewPr varScale="1">
        <p:scale>
          <a:sx n="67" d="100"/>
          <a:sy n="67" d="100"/>
        </p:scale>
        <p:origin x="-126" y="-270"/>
      </p:cViewPr>
      <p:guideLst>
        <p:guide orient="horz" pos="2155"/>
        <p:guide pos="34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chemeClr val="bg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0.75000000000000222</c:v>
                </c:pt>
                <c:pt idx="3" formatCode="0%">
                  <c:v>0.18000000000000024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5A-4964-9491-19F347AE21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2060"/>
            </a:solidFill>
            <a:ln w="19050">
              <a:solidFill>
                <a:schemeClr val="bg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0" i="0" u="none" strike="noStrike" kern="1200" baseline="0">
                    <a:solidFill>
                      <a:prstClr val="white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0.2</c:v>
                </c:pt>
                <c:pt idx="3" formatCode="0%">
                  <c:v>0.31000000000000105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5A-4964-9491-19F347AE21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chemeClr val="bg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0" i="0" u="none" strike="noStrike" kern="1200" baseline="0">
                    <a:solidFill>
                      <a:prstClr val="white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5.000000000000001E-2</c:v>
                </c:pt>
                <c:pt idx="3" formatCode="0%">
                  <c:v>0.51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75A-4964-9491-19F347AE2113}"/>
            </c:ext>
          </c:extLst>
        </c:ser>
        <c:dLbls/>
        <c:gapWidth val="0"/>
        <c:overlap val="100"/>
        <c:axId val="94448640"/>
        <c:axId val="94659712"/>
      </c:barChart>
      <c:catAx>
        <c:axId val="9444864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8100">
            <a:solidFill>
              <a:schemeClr val="tx1"/>
            </a:solidFill>
          </a:ln>
        </c:spPr>
        <c:crossAx val="94659712"/>
        <c:crosses val="autoZero"/>
        <c:auto val="1"/>
        <c:lblAlgn val="ctr"/>
        <c:lblOffset val="100"/>
      </c:catAx>
      <c:valAx>
        <c:axId val="94659712"/>
        <c:scaling>
          <c:orientation val="minMax"/>
        </c:scaling>
        <c:delete val="1"/>
        <c:axPos val="l"/>
        <c:numFmt formatCode="0%" sourceLinked="1"/>
        <c:tickLblPos val="none"/>
        <c:crossAx val="944486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284498351618859"/>
          <c:y val="0.10538721006307943"/>
          <c:w val="0.88715501648381145"/>
          <c:h val="0.78199181572417886"/>
        </c:manualLayout>
      </c:layout>
      <c:barChart>
        <c:barDir val="bar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ЖДА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BB-422F-A940-4CC1E2DCFFA4}"/>
              </c:ext>
            </c:extLst>
          </c:dPt>
          <c:dLbls>
            <c:dLbl>
              <c:idx val="0"/>
              <c:layout>
                <c:manualLayout>
                  <c:x val="-5.6877545520948227E-3"/>
                  <c:y val="-1.46974410250711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BB-422F-A940-4CC1E2DCFFA4}"/>
                </c:ext>
              </c:extLst>
            </c:dLbl>
            <c:dLbl>
              <c:idx val="1"/>
              <c:layout>
                <c:manualLayout>
                  <c:x val="-2.3198359675040301E-3"/>
                  <c:y val="2.99294654408939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BB-422F-A940-4CC1E2DCFF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6-7 л.</c:v>
                </c:pt>
                <c:pt idx="1">
                  <c:v>8 - 13 л.</c:v>
                </c:pt>
                <c:pt idx="2">
                  <c:v>14 - 17 л.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50.1</c:v>
                </c:pt>
                <c:pt idx="1">
                  <c:v>37</c:v>
                </c:pt>
                <c:pt idx="2">
                  <c:v>40.300000000000004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BB-422F-A940-4CC1E2DCFFA4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Органы дыхания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1.8762690670303776E-3"/>
                  <c:y val="-2.44957350417854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BB-422F-A940-4CC1E2DCFF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6-7 л.</c:v>
                </c:pt>
                <c:pt idx="1">
                  <c:v>8 - 13 л.</c:v>
                </c:pt>
                <c:pt idx="2">
                  <c:v>14 - 17 л.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36.300000000000004</c:v>
                </c:pt>
                <c:pt idx="1">
                  <c:v>35.200000000000003</c:v>
                </c:pt>
                <c:pt idx="2">
                  <c:v>32.5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7BB-422F-A940-4CC1E2DCFFA4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Глаза и его придатков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6.8795737723547817E-17"/>
                  <c:y val="-1.46974410250712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BB-422F-A940-4CC1E2DCFFA4}"/>
                </c:ext>
              </c:extLst>
            </c:dLbl>
            <c:dLbl>
              <c:idx val="2"/>
              <c:layout>
                <c:manualLayout>
                  <c:x val="1.30792207313062E-3"/>
                  <c:y val="-4.4908328791760359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8920539605630996E-2"/>
                      <c:h val="7.09153458257724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7BB-422F-A940-4CC1E2DCFF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6-7 л.</c:v>
                </c:pt>
                <c:pt idx="1">
                  <c:v>8 - 13 л.</c:v>
                </c:pt>
                <c:pt idx="2">
                  <c:v>14 - 17 л.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29.2</c:v>
                </c:pt>
                <c:pt idx="2">
                  <c:v>70.3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7BB-422F-A940-4CC1E2DCFFA4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Нервной системы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254779834304841E-2"/>
                  <c:y val="-5.564028163620981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BB-422F-A940-4CC1E2DCFFA4}"/>
                </c:ext>
              </c:extLst>
            </c:dLbl>
            <c:dLbl>
              <c:idx val="1"/>
              <c:layout>
                <c:manualLayout>
                  <c:x val="-4.2551418636699954E-3"/>
                  <c:y val="-1.345028021577858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7BB-422F-A940-4CC1E2DCFFA4}"/>
                </c:ext>
              </c:extLst>
            </c:dLbl>
            <c:dLbl>
              <c:idx val="2"/>
              <c:layout>
                <c:manualLayout>
                  <c:x val="-6.9596285991863809E-3"/>
                  <c:y val="-2.37419607697910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BB-422F-A940-4CC1E2DCFF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6-7 л.</c:v>
                </c:pt>
                <c:pt idx="1">
                  <c:v>8 - 13 л.</c:v>
                </c:pt>
                <c:pt idx="2">
                  <c:v>14 - 17 л.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14.6</c:v>
                </c:pt>
                <c:pt idx="1">
                  <c:v>14.8</c:v>
                </c:pt>
                <c:pt idx="2">
                  <c:v>24.3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7BB-422F-A940-4CC1E2DCFFA4}"/>
            </c:ext>
          </c:extLst>
        </c:ser>
        <c:dLbls/>
        <c:axId val="101065088"/>
        <c:axId val="101066624"/>
      </c:barChart>
      <c:catAx>
        <c:axId val="101065088"/>
        <c:scaling>
          <c:orientation val="minMax"/>
        </c:scaling>
        <c:axPos val="l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01066624"/>
        <c:crosses val="autoZero"/>
        <c:auto val="1"/>
        <c:lblAlgn val="ctr"/>
        <c:lblOffset val="100"/>
      </c:catAx>
      <c:valAx>
        <c:axId val="10106662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0106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2.8597147598257409E-2"/>
          <c:y val="0.886855550000617"/>
          <c:w val="0.94630727927916369"/>
          <c:h val="7.544493513066451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solidFill>
        <a:srgbClr val="002060"/>
      </a:solidFill>
      <a:prstDash val="solid"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8283705740681341"/>
          <c:y val="7.4470270500514121E-2"/>
          <c:w val="0.73972241394483018"/>
          <c:h val="0.86305726130697968"/>
        </c:manualLayout>
      </c:layout>
      <c:barChart>
        <c:barDir val="bar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сколиоз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pPr>
                      <a:defRPr sz="1100" b="0">
                        <a:latin typeface="Arial Narrow" panose="020B0606020202030204" pitchFamily="34" charset="0"/>
                      </a:defRPr>
                    </a:pPr>
                    <a:r>
                      <a:rPr lang="en-US" sz="1100"/>
                      <a:t>5,7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40-433D-8F2E-4378883596D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100" b="0">
                        <a:latin typeface="Arial Narrow" panose="020B0606020202030204" pitchFamily="34" charset="0"/>
                      </a:defRPr>
                    </a:pPr>
                    <a:r>
                      <a:rPr lang="en-US" sz="1100"/>
                      <a:t>13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40-433D-8F2E-4378883596D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100" b="0">
                        <a:latin typeface="Arial Narrow" panose="020B0606020202030204" pitchFamily="34" charset="0"/>
                      </a:defRPr>
                    </a:pPr>
                    <a:r>
                      <a:rPr lang="en-US" sz="1100" b="0" dirty="0"/>
                      <a:t>34</a:t>
                    </a:r>
                    <a:endParaRPr lang="en-US" sz="11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40-433D-8F2E-4378883596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Лист1!$B$1:$D$1</c:f>
              <c:strCache>
                <c:ptCount val="3"/>
                <c:pt idx="0">
                  <c:v>6 - 7 л.</c:v>
                </c:pt>
                <c:pt idx="1">
                  <c:v>8 - 13 л.</c:v>
                </c:pt>
                <c:pt idx="2">
                  <c:v>14 - 17 л.</c:v>
                </c:pt>
              </c:strCache>
            </c:strRef>
          </c:cat>
          <c:val>
            <c:numRef>
              <c:f>Лист1!$B$2:$D$2</c:f>
              <c:numCache>
                <c:formatCode>0%</c:formatCode>
                <c:ptCount val="3"/>
                <c:pt idx="0" formatCode="0.00%">
                  <c:v>5.7000000000000016E-2</c:v>
                </c:pt>
                <c:pt idx="1">
                  <c:v>0.13</c:v>
                </c:pt>
                <c:pt idx="2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40-433D-8F2E-4378883596D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нарушение осанки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/>
                      <a:t>13,8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40-433D-8F2E-4378883596D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/>
                      <a:t>14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40-433D-8F2E-4378883596D7}"/>
                </c:ext>
              </c:extLst>
            </c:dLbl>
            <c:dLbl>
              <c:idx val="2"/>
              <c:layout>
                <c:manualLayout>
                  <c:x val="0"/>
                  <c:y val="-3.572256087163052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0" dirty="0"/>
                      <a:t>15</a:t>
                    </a:r>
                    <a:endParaRPr lang="en-US" sz="11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40-433D-8F2E-4378883596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Лист1!$B$1:$D$1</c:f>
              <c:strCache>
                <c:ptCount val="3"/>
                <c:pt idx="0">
                  <c:v>6 - 7 л.</c:v>
                </c:pt>
                <c:pt idx="1">
                  <c:v>8 - 13 л.</c:v>
                </c:pt>
                <c:pt idx="2">
                  <c:v>14 - 17 л.</c:v>
                </c:pt>
              </c:strCache>
            </c:strRef>
          </c:cat>
          <c:val>
            <c:numRef>
              <c:f>Лист1!$B$3:$D$3</c:f>
              <c:numCache>
                <c:formatCode>0%</c:formatCode>
                <c:ptCount val="3"/>
                <c:pt idx="0" formatCode="0.00%">
                  <c:v>0.13800000000000001</c:v>
                </c:pt>
                <c:pt idx="1">
                  <c:v>0.14000000000000001</c:v>
                </c:pt>
                <c:pt idx="2">
                  <c:v>0.15000000000000005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B40-433D-8F2E-4378883596D7}"/>
            </c:ext>
          </c:extLst>
        </c:ser>
        <c:dLbls/>
        <c:axId val="101254656"/>
        <c:axId val="101256192"/>
      </c:barChart>
      <c:catAx>
        <c:axId val="101254656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01256192"/>
        <c:crosses val="autoZero"/>
        <c:auto val="1"/>
        <c:lblAlgn val="ctr"/>
        <c:lblOffset val="100"/>
      </c:catAx>
      <c:valAx>
        <c:axId val="101256192"/>
        <c:scaling>
          <c:orientation val="minMax"/>
        </c:scaling>
        <c:delete val="1"/>
        <c:axPos val="b"/>
        <c:numFmt formatCode="0.00%" sourceLinked="1"/>
        <c:majorTickMark val="none"/>
        <c:tickLblPos val="none"/>
        <c:crossAx val="101254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79282051282052"/>
          <c:y val="0.75359861280128648"/>
          <c:w val="0.28855619658119652"/>
          <c:h val="0.17686126790396264"/>
        </c:manualLayout>
      </c:layout>
      <c:txPr>
        <a:bodyPr/>
        <a:lstStyle/>
        <a:p>
          <a:pPr>
            <a:defRPr sz="105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</c:chart>
  <c:spPr>
    <a:ln>
      <a:solidFill>
        <a:srgbClr val="002060"/>
      </a:solidFill>
    </a:ln>
  </c:spPr>
  <c:txPr>
    <a:bodyPr/>
    <a:lstStyle/>
    <a:p>
      <a:pPr>
        <a:defRPr sz="1200">
          <a:latin typeface="Century Gothic" panose="020B0502020202020204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347308632374178"/>
          <c:y val="2.7444204594239976E-2"/>
          <c:w val="0.85863052253453354"/>
          <c:h val="0.9483193353529121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>
                        <a:solidFill>
                          <a:schemeClr val="tx1"/>
                        </a:solidFill>
                      </a:rPr>
                      <a:t>9</a:t>
                    </a:r>
                    <a:endParaRPr lang="en-US" sz="110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6F-4C06-BEC3-21C791D596A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>
                        <a:solidFill>
                          <a:schemeClr val="tx1"/>
                        </a:solidFill>
                      </a:rPr>
                      <a:t>9</a:t>
                    </a:r>
                    <a:endParaRPr lang="en-US" sz="110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6F-4C06-BEC3-21C791D596A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>
                        <a:solidFill>
                          <a:schemeClr val="tx1"/>
                        </a:solidFill>
                      </a:rPr>
                      <a:t>10</a:t>
                    </a:r>
                    <a:endParaRPr lang="en-US" sz="110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6F-4C06-BEC3-21C791D596A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>
                        <a:solidFill>
                          <a:schemeClr val="tx1"/>
                        </a:solidFill>
                      </a:rPr>
                      <a:t>11</a:t>
                    </a:r>
                    <a:endParaRPr lang="en-US" sz="110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6F-4C06-BEC3-21C791D596A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100">
                        <a:solidFill>
                          <a:schemeClr val="tx1"/>
                        </a:solidFill>
                      </a:rPr>
                      <a:t>21</a:t>
                    </a:r>
                    <a:endParaRPr lang="en-US" sz="110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6F-4C06-BEC3-21C791D596A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100">
                        <a:solidFill>
                          <a:schemeClr val="tx1"/>
                        </a:solidFill>
                      </a:rPr>
                      <a:t>19</a:t>
                    </a:r>
                    <a:endParaRPr lang="en-US" sz="110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6F-4C06-BEC3-21C791D596A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100">
                        <a:solidFill>
                          <a:schemeClr val="tx1"/>
                        </a:solidFill>
                      </a:rPr>
                      <a:t>27</a:t>
                    </a:r>
                    <a:endParaRPr lang="en-US" sz="110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6F-4C06-BEC3-21C791D596A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100">
                        <a:solidFill>
                          <a:schemeClr val="tx1"/>
                        </a:solidFill>
                      </a:rPr>
                      <a:t>21</a:t>
                    </a:r>
                    <a:endParaRPr lang="en-US" sz="110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6F-4C06-BEC3-21C791D596AD}"/>
                </c:ext>
              </c:extLst>
            </c:dLbl>
            <c:dLbl>
              <c:idx val="8"/>
              <c:layout>
                <c:manualLayout>
                  <c:x val="-1.3738300315345724E-3"/>
                  <c:y val="1.3619234574696834E-4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tx1"/>
                        </a:solidFill>
                      </a:rPr>
                      <a:t>26</a:t>
                    </a:r>
                    <a:endParaRPr lang="en-US" sz="11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6F-4C06-BEC3-21C791D596AD}"/>
                </c:ext>
              </c:extLst>
            </c:dLbl>
            <c:dLbl>
              <c:idx val="9"/>
              <c:layout>
                <c:manualLayout>
                  <c:x val="6.3833256214437724E-5"/>
                  <c:y val="-9.3082487936061806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tx1"/>
                        </a:solidFill>
                      </a:rPr>
                      <a:t>28</a:t>
                    </a:r>
                    <a:endParaRPr lang="en-US" sz="11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6F-4C06-BEC3-21C791D596AD}"/>
                </c:ext>
              </c:extLst>
            </c:dLbl>
            <c:dLbl>
              <c:idx val="10"/>
              <c:layout>
                <c:manualLayout>
                  <c:x val="-9.9677359051533639E-3"/>
                  <c:y val="-7.2221787647710209E-4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tx1"/>
                        </a:solidFill>
                      </a:rPr>
                      <a:t>32</a:t>
                    </a:r>
                    <a:endParaRPr lang="en-US" sz="11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6F-4C06-BEC3-21C791D596AD}"/>
                </c:ext>
              </c:extLst>
            </c:dLbl>
            <c:dLbl>
              <c:idx val="11"/>
              <c:layout>
                <c:manualLayout>
                  <c:x val="-4.0573423888512769E-3"/>
                  <c:y val="-6.9601977703630394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tx1"/>
                        </a:solidFill>
                      </a:rPr>
                      <a:t>31</a:t>
                    </a:r>
                    <a:endParaRPr lang="en-US" sz="11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6F-4C06-BEC3-21C791D596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6 лет</c:v>
                </c:pt>
                <c:pt idx="1">
                  <c:v>7 лет</c:v>
                </c:pt>
                <c:pt idx="2">
                  <c:v>8 лет</c:v>
                </c:pt>
                <c:pt idx="3">
                  <c:v>9 лет</c:v>
                </c:pt>
                <c:pt idx="4">
                  <c:v>10 лет</c:v>
                </c:pt>
                <c:pt idx="5">
                  <c:v>11 лет</c:v>
                </c:pt>
                <c:pt idx="6">
                  <c:v>12 лет</c:v>
                </c:pt>
                <c:pt idx="7">
                  <c:v>13 лет</c:v>
                </c:pt>
                <c:pt idx="8">
                  <c:v>14 лет</c:v>
                </c:pt>
                <c:pt idx="9">
                  <c:v>15 лет</c:v>
                </c:pt>
                <c:pt idx="10">
                  <c:v>16 лет</c:v>
                </c:pt>
                <c:pt idx="11">
                  <c:v>17 лет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9.0000000000000011E-2</c:v>
                </c:pt>
                <c:pt idx="1">
                  <c:v>9.2000000000000026E-2</c:v>
                </c:pt>
                <c:pt idx="2">
                  <c:v>0.10199999999999998</c:v>
                </c:pt>
                <c:pt idx="3">
                  <c:v>0.114</c:v>
                </c:pt>
                <c:pt idx="4">
                  <c:v>0.21100000000000002</c:v>
                </c:pt>
                <c:pt idx="5">
                  <c:v>0.18600000000000003</c:v>
                </c:pt>
                <c:pt idx="6">
                  <c:v>0.26600000000000001</c:v>
                </c:pt>
                <c:pt idx="7">
                  <c:v>0.21300000000000002</c:v>
                </c:pt>
                <c:pt idx="8">
                  <c:v>0.26400000000000001</c:v>
                </c:pt>
                <c:pt idx="9">
                  <c:v>0.27600000000000002</c:v>
                </c:pt>
                <c:pt idx="10">
                  <c:v>0.32200000000000006</c:v>
                </c:pt>
                <c:pt idx="11">
                  <c:v>0.31100000000000005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96F-4C06-BEC3-21C791D596AD}"/>
            </c:ext>
          </c:extLst>
        </c:ser>
        <c:dLbls/>
        <c:gapWidth val="35"/>
        <c:axId val="101316096"/>
        <c:axId val="101317632"/>
      </c:barChart>
      <c:catAx>
        <c:axId val="1013160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01317632"/>
        <c:crosses val="autoZero"/>
        <c:auto val="1"/>
        <c:lblAlgn val="ctr"/>
        <c:lblOffset val="100"/>
      </c:catAx>
      <c:valAx>
        <c:axId val="101317632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01316096"/>
        <c:crosses val="autoZero"/>
        <c:crossBetween val="between"/>
      </c:valAx>
      <c:spPr>
        <a:noFill/>
        <a:ln w="9525">
          <a:solidFill>
            <a:schemeClr val="bg1"/>
          </a:solidFill>
        </a:ln>
        <a:effectLst/>
      </c:spPr>
    </c:plotArea>
    <c:plotVisOnly val="1"/>
    <c:dispBlanksAs val="gap"/>
  </c:chart>
  <c:spPr>
    <a:noFill/>
    <a:ln>
      <a:solidFill>
        <a:srgbClr val="002060"/>
      </a:solidFill>
    </a:ln>
    <a:effectLst/>
  </c:spPr>
  <c:txPr>
    <a:bodyPr/>
    <a:lstStyle/>
    <a:p>
      <a:pPr>
        <a:defRPr sz="1000">
          <a:solidFill>
            <a:srgbClr val="C00000"/>
          </a:solidFill>
          <a:latin typeface="Century Gothic" panose="020B0502020202020204" pitchFamily="34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0.36066</cdr:x>
      <cdr:y>0.03226</cdr:y>
    </cdr:from>
    <cdr:to>
      <cdr:x>0.56883</cdr:x>
      <cdr:y>0.23707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4176" y="1440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19564" cy="493869"/>
          </a:xfrm>
          <a:prstGeom prst="rect">
            <a:avLst/>
          </a:prstGeom>
        </p:spPr>
        <p:txBody>
          <a:bodyPr vert="horz" lIns="90168" tIns="45083" rIns="90168" bIns="450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32" y="4"/>
            <a:ext cx="2919564" cy="493869"/>
          </a:xfrm>
          <a:prstGeom prst="rect">
            <a:avLst/>
          </a:prstGeom>
        </p:spPr>
        <p:txBody>
          <a:bodyPr vert="horz" lIns="90168" tIns="45083" rIns="90168" bIns="45083" rtlCol="0"/>
          <a:lstStyle>
            <a:lvl1pPr algn="r">
              <a:defRPr sz="1200"/>
            </a:lvl1pPr>
          </a:lstStyle>
          <a:p>
            <a:fld id="{E548064C-3889-4D47-9B29-FF8D9BB98B05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1236663"/>
            <a:ext cx="5430837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68" tIns="45083" rIns="90168" bIns="4508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5" y="4747765"/>
            <a:ext cx="5389241" cy="3884673"/>
          </a:xfrm>
          <a:prstGeom prst="rect">
            <a:avLst/>
          </a:prstGeom>
        </p:spPr>
        <p:txBody>
          <a:bodyPr vert="horz" lIns="90168" tIns="45083" rIns="90168" bIns="4508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2449"/>
            <a:ext cx="2919564" cy="493869"/>
          </a:xfrm>
          <a:prstGeom prst="rect">
            <a:avLst/>
          </a:prstGeom>
        </p:spPr>
        <p:txBody>
          <a:bodyPr vert="horz" lIns="90168" tIns="45083" rIns="90168" bIns="450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32" y="9372449"/>
            <a:ext cx="2919564" cy="493869"/>
          </a:xfrm>
          <a:prstGeom prst="rect">
            <a:avLst/>
          </a:prstGeom>
        </p:spPr>
        <p:txBody>
          <a:bodyPr vert="horz" lIns="90168" tIns="45083" rIns="90168" bIns="45083" rtlCol="0" anchor="b"/>
          <a:lstStyle>
            <a:lvl1pPr algn="r">
              <a:defRPr sz="1200"/>
            </a:lvl1pPr>
          </a:lstStyle>
          <a:p>
            <a:fld id="{E2D6EA3A-60DB-4BFC-AB32-9C9425162C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39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4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8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2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56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0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84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48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12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8822">
              <a:defRPr/>
            </a:pPr>
            <a:r>
              <a:rPr lang="ru-RU" dirty="0"/>
              <a:t>Все это явилось причинами пересмотра системы здравоохранения в РК. Был проведен анализ международного опыта. В мире существуют 3 модели здравоохранения: </a:t>
            </a:r>
            <a:r>
              <a:rPr lang="ru-RU" dirty="0" err="1"/>
              <a:t>Бюджетноое</a:t>
            </a:r>
            <a:r>
              <a:rPr lang="ru-RU" dirty="0"/>
              <a:t> (Великобритания, Канада),  социальное медицинское (Германия, Франция)и частное медицинское страхование (США). Основанием выбора </a:t>
            </a:r>
            <a:r>
              <a:rPr lang="ru-RU" dirty="0" err="1"/>
              <a:t>мождели</a:t>
            </a:r>
            <a:r>
              <a:rPr lang="ru-RU" dirty="0"/>
              <a:t> ОСМС является.</a:t>
            </a:r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F0914B-96A6-4E3B-90D0-2D01DD6722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259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Целью внедрению ОСМС является создание сбалансированной и устойчивой системы обеспечения гарантий и обязательств оказания медицинской помощи, основанной на солидарном участии государства, работодателей и граждан. </a:t>
            </a:r>
          </a:p>
          <a:p>
            <a:r>
              <a:rPr lang="ru-RU" dirty="0"/>
              <a:t>ОСМС дает каждому застрахованному право на ЕДИНЫЙ и широкий пакет медицинских услуг вне зависимости от размеров его дохода и взносов. ОСМС позволяет перераспределять средства и помощь от менее нуждающихся к более нуждающимся, что наглядно демонстрирует система медицинского страхования во Франции на данном графике. </a:t>
            </a:r>
          </a:p>
          <a:p>
            <a:r>
              <a:rPr lang="ru-RU" dirty="0"/>
              <a:t>Для обеспечения справедливости, размеры взносов будут зависеть от платежеспособности участника системы. За тех, кто не имеет возможности платить – платит государство из бюджета (это 15 категорий граждан). Также система должна быть обязательной для всех без права отказа в участии. </a:t>
            </a: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F0914B-96A6-4E3B-90D0-2D01DD67223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453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8822">
              <a:defRPr/>
            </a:pPr>
            <a:r>
              <a:rPr lang="ru-RU" dirty="0"/>
              <a:t>Согласно Закону об ОСМС определены 2 </a:t>
            </a:r>
            <a:r>
              <a:rPr lang="kk-KZ" dirty="0"/>
              <a:t>вида </a:t>
            </a:r>
            <a:r>
              <a:rPr lang="ru-RU" dirty="0"/>
              <a:t>пакета медицинской помощи которые будут оказываться гражданам.</a:t>
            </a:r>
            <a:endParaRPr lang="ru-RU" sz="1000" dirty="0"/>
          </a:p>
          <a:p>
            <a:r>
              <a:rPr lang="ru-RU" sz="1000" dirty="0" err="1"/>
              <a:t>Перв</a:t>
            </a:r>
            <a:r>
              <a:rPr lang="kk-KZ" sz="1000" dirty="0"/>
              <a:t>ый </a:t>
            </a:r>
            <a:r>
              <a:rPr lang="ru-RU" sz="1000" dirty="0"/>
              <a:t>из них – базовый пакет или медицинская помощь гарантированная государством. Этот пакет предназначен для обеспечения Конституционного права граждан и будет полностью финансироваться</a:t>
            </a:r>
            <a:r>
              <a:rPr lang="kk-KZ" sz="1000" dirty="0"/>
              <a:t> из</a:t>
            </a:r>
            <a:r>
              <a:rPr lang="ru-RU" sz="1000" dirty="0"/>
              <a:t> республиканского бюджета. Данный пакет включает услуги скорой</a:t>
            </a:r>
            <a:r>
              <a:rPr lang="en-US" sz="1000" dirty="0"/>
              <a:t>/</a:t>
            </a:r>
            <a:r>
              <a:rPr lang="ru-RU" sz="1000" dirty="0"/>
              <a:t>неотложной медицинской помощи; социально-значимые  заболевания; профилактические мероприятия. Эти виды медицинской помощи будут доступны для всех граждан Республики Казахстан и </a:t>
            </a:r>
            <a:r>
              <a:rPr lang="ru-RU" sz="1000" dirty="0" err="1"/>
              <a:t>оралманов</a:t>
            </a:r>
            <a:r>
              <a:rPr lang="ru-RU" sz="1000" dirty="0"/>
              <a:t>.</a:t>
            </a:r>
          </a:p>
          <a:p>
            <a:r>
              <a:rPr lang="ru-RU" sz="1000" dirty="0"/>
              <a:t>Втор</a:t>
            </a:r>
            <a:r>
              <a:rPr lang="kk-KZ" sz="1000" dirty="0"/>
              <a:t>ой</a:t>
            </a:r>
            <a:r>
              <a:rPr lang="ru-RU" sz="1000" dirty="0"/>
              <a:t> – дополнительный страховой пакет финансируемый в рамках системы обязательного социального медицинского страхования. Этот пакет будет охватывать виды дополнительной медицинской помощи не вошедшие в базовый пакет, такие как: амбулаторно-поликлиническая помощь; стационарная и </a:t>
            </a:r>
            <a:r>
              <a:rPr lang="ru-RU" sz="1000" dirty="0" err="1"/>
              <a:t>стационарозамещающая</a:t>
            </a:r>
            <a:r>
              <a:rPr lang="ru-RU" sz="1000" dirty="0"/>
              <a:t> помощи; высокотехнологичная помощь</a:t>
            </a:r>
            <a:r>
              <a:rPr lang="kk-KZ" sz="1000" dirty="0"/>
              <a:t>.</a:t>
            </a:r>
            <a:r>
              <a:rPr lang="ru-RU" sz="1000" dirty="0"/>
              <a:t> Этот дополнительный пакет будет доступен только для лиц входящих в систему обязательного социального медицинского страхования.</a:t>
            </a:r>
          </a:p>
          <a:p>
            <a:r>
              <a:rPr lang="ru-RU" sz="1000" dirty="0"/>
              <a:t>Также, согласно </a:t>
            </a:r>
            <a:r>
              <a:rPr lang="kk-KZ" sz="1000" dirty="0"/>
              <a:t>действующим</a:t>
            </a:r>
            <a:r>
              <a:rPr lang="ru-RU" sz="1000" dirty="0"/>
              <a:t> закон</a:t>
            </a:r>
            <a:r>
              <a:rPr lang="kk-KZ" sz="1000" dirty="0"/>
              <a:t>ам</a:t>
            </a:r>
            <a:r>
              <a:rPr lang="ru-RU" sz="1000" dirty="0"/>
              <a:t> граждане могут получить индивидуальный пакет,  финансируемый за счет добровольных страховых взносов граждан или работодателей.</a:t>
            </a:r>
          </a:p>
          <a:p>
            <a:r>
              <a:rPr lang="ru-RU" sz="1000" dirty="0"/>
              <a:t>Система ОСМС будет построена на обязательных страховых платежах государства, работающего населения, работодателей и </a:t>
            </a:r>
            <a:r>
              <a:rPr lang="ru-RU" sz="1000" dirty="0" err="1"/>
              <a:t>самозанятого</a:t>
            </a:r>
            <a:r>
              <a:rPr lang="ru-RU" sz="1000" dirty="0"/>
              <a:t> населения.</a:t>
            </a:r>
          </a:p>
          <a:p>
            <a:r>
              <a:rPr lang="ru-RU" sz="1000" dirty="0"/>
              <a:t>Государство будет вносить взносы в размере составляющем 7 % от средней заработной платы в экономике, за граждан входящих в социально уязвимые группы населения. Общее количество таких граждан составляет 8,1 </a:t>
            </a:r>
            <a:r>
              <a:rPr lang="ru-RU" sz="1000" dirty="0" err="1"/>
              <a:t>млн</a:t>
            </a:r>
            <a:r>
              <a:rPr lang="ru-RU" sz="1000" dirty="0"/>
              <a:t> или 52 % всего населения.</a:t>
            </a:r>
          </a:p>
          <a:p>
            <a:r>
              <a:rPr lang="ru-RU" sz="1000" dirty="0"/>
              <a:t>Работодатели будут вносить за своих работников взносы в размере 5 % от фонда оплаты труда, работники – 2 %, самостоятельно занятые лица – 7 % от  дохода. Взносы поэтапно будут расти начиная с 2017 года. </a:t>
            </a: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F0914B-96A6-4E3B-90D0-2D01DD67223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302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75" y="1225550"/>
            <a:ext cx="5381625" cy="3298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6EA3A-60DB-4BFC-AB32-9C9425162C6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5359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0563" y="1227138"/>
            <a:ext cx="5394325" cy="33051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6EA3A-60DB-4BFC-AB32-9C9425162C6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630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25001"/>
            <a:ext cx="9487456" cy="146628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259" y="3876315"/>
            <a:ext cx="7813200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6F37-7E3F-4495-B03F-19291E23D9FE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ECA0-A9B1-4234-8293-E36FD9912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698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6F37-7E3F-4495-B03F-19291E23D9FE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ECA0-A9B1-4234-8293-E36FD9912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979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834235" y="273948"/>
            <a:ext cx="3360141" cy="582079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7990" y="273948"/>
            <a:ext cx="9900208" cy="582079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6F37-7E3F-4495-B03F-19291E23D9FE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ECA0-A9B1-4234-8293-E36FD9912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355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218" y="1121674"/>
            <a:ext cx="8371285" cy="2381521"/>
          </a:xfrm>
        </p:spPr>
        <p:txBody>
          <a:bodyPr anchor="b">
            <a:normAutofit/>
          </a:bodyPr>
          <a:lstStyle>
            <a:lvl1pPr algn="ctr">
              <a:defRPr sz="549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218" y="3592866"/>
            <a:ext cx="8371285" cy="1651546"/>
          </a:xfrm>
        </p:spPr>
        <p:txBody>
          <a:bodyPr>
            <a:normAutofit/>
          </a:bodyPr>
          <a:lstStyle>
            <a:lvl1pPr marL="0" indent="0" algn="ctr">
              <a:buNone/>
              <a:defRPr sz="219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8575" indent="0" algn="ctr">
              <a:buNone/>
              <a:defRPr sz="2563"/>
            </a:lvl2pPr>
            <a:lvl3pPr marL="837149" indent="0" algn="ctr">
              <a:buNone/>
              <a:defRPr sz="2197"/>
            </a:lvl3pPr>
            <a:lvl4pPr marL="1255724" indent="0" algn="ctr">
              <a:buNone/>
              <a:defRPr sz="1831"/>
            </a:lvl4pPr>
            <a:lvl5pPr marL="1674298" indent="0" algn="ctr">
              <a:buNone/>
              <a:defRPr sz="1831"/>
            </a:lvl5pPr>
            <a:lvl6pPr marL="2092873" indent="0" algn="ctr">
              <a:buNone/>
              <a:defRPr sz="1831"/>
            </a:lvl6pPr>
            <a:lvl7pPr marL="2511447" indent="0" algn="ctr">
              <a:buNone/>
              <a:defRPr sz="1831"/>
            </a:lvl7pPr>
            <a:lvl8pPr marL="2930022" indent="0" algn="ctr">
              <a:buNone/>
              <a:defRPr sz="1831"/>
            </a:lvl8pPr>
            <a:lvl9pPr marL="3348597" indent="0" algn="ctr">
              <a:buNone/>
              <a:defRPr sz="183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1922-1E5A-427D-A97C-A9EED1C198A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0C0B-A2B9-476C-8CE5-55CFCAFA04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053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425A-569D-498B-AF27-2101E14AE51C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0C0B-A2B9-476C-8CE5-55CFCAFA04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286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557" y="1708064"/>
            <a:ext cx="9626977" cy="2843948"/>
          </a:xfrm>
        </p:spPr>
        <p:txBody>
          <a:bodyPr anchor="b">
            <a:normAutofit/>
          </a:bodyPr>
          <a:lstStyle>
            <a:lvl1pPr>
              <a:defRPr sz="54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557" y="4541048"/>
            <a:ext cx="9626977" cy="1496367"/>
          </a:xfrm>
        </p:spPr>
        <p:txBody>
          <a:bodyPr anchor="t">
            <a:normAutofit/>
          </a:bodyPr>
          <a:lstStyle>
            <a:lvl1pPr marL="0" indent="0">
              <a:buNone/>
              <a:defRPr sz="219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8575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2pPr>
            <a:lvl3pPr marL="837149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255724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4pPr>
            <a:lvl5pPr marL="1674298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5pPr>
            <a:lvl6pPr marL="2092873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6pPr>
            <a:lvl7pPr marL="2511447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7pPr>
            <a:lvl8pPr marL="2930022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8pPr>
            <a:lvl9pPr marL="3348597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067E-D886-4622-AD96-D3C5E866B2A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0C0B-A2B9-476C-8CE5-55CFCAFA04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3710" y="1824144"/>
            <a:ext cx="4743728" cy="43402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618" y="1824144"/>
            <a:ext cx="4743728" cy="43402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7241-D7F0-4178-8C3D-9B76AD64287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0C0B-A2B9-476C-8CE5-55CFCAFA04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0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710" y="1677570"/>
            <a:ext cx="4720474" cy="82359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97" b="1"/>
            </a:lvl1pPr>
            <a:lvl2pPr marL="418575" indent="0">
              <a:buNone/>
              <a:defRPr sz="1831" b="1"/>
            </a:lvl2pPr>
            <a:lvl3pPr marL="837149" indent="0">
              <a:buNone/>
              <a:defRPr sz="1648" b="1"/>
            </a:lvl3pPr>
            <a:lvl4pPr marL="1255724" indent="0">
              <a:buNone/>
              <a:defRPr sz="1465" b="1"/>
            </a:lvl4pPr>
            <a:lvl5pPr marL="1674298" indent="0">
              <a:buNone/>
              <a:defRPr sz="1465" b="1"/>
            </a:lvl5pPr>
            <a:lvl6pPr marL="2092873" indent="0">
              <a:buNone/>
              <a:defRPr sz="1465" b="1"/>
            </a:lvl6pPr>
            <a:lvl7pPr marL="2511447" indent="0">
              <a:buNone/>
              <a:defRPr sz="1465" b="1"/>
            </a:lvl7pPr>
            <a:lvl8pPr marL="2930022" indent="0">
              <a:buNone/>
              <a:defRPr sz="1465" b="1"/>
            </a:lvl8pPr>
            <a:lvl9pPr marL="3348597" indent="0">
              <a:buNone/>
              <a:defRPr sz="146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710" y="2501165"/>
            <a:ext cx="4720474" cy="367115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0621" y="1677568"/>
            <a:ext cx="4743729" cy="82359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197" b="1"/>
            </a:lvl1pPr>
            <a:lvl2pPr marL="418575" indent="0">
              <a:buNone/>
              <a:defRPr sz="1831" b="1"/>
            </a:lvl2pPr>
            <a:lvl3pPr marL="837149" indent="0">
              <a:buNone/>
              <a:defRPr sz="1648" b="1"/>
            </a:lvl3pPr>
            <a:lvl4pPr marL="1255724" indent="0">
              <a:buNone/>
              <a:defRPr sz="1465" b="1"/>
            </a:lvl4pPr>
            <a:lvl5pPr marL="1674298" indent="0">
              <a:buNone/>
              <a:defRPr sz="1465" b="1"/>
            </a:lvl5pPr>
            <a:lvl6pPr marL="2092873" indent="0">
              <a:buNone/>
              <a:defRPr sz="1465" b="1"/>
            </a:lvl6pPr>
            <a:lvl7pPr marL="2511447" indent="0">
              <a:buNone/>
              <a:defRPr sz="1465" b="1"/>
            </a:lvl7pPr>
            <a:lvl8pPr marL="2930022" indent="0">
              <a:buNone/>
              <a:defRPr sz="1465" b="1"/>
            </a:lvl8pPr>
            <a:lvl9pPr marL="3348597" indent="0">
              <a:buNone/>
              <a:defRPr sz="146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0621" y="2501165"/>
            <a:ext cx="4743729" cy="367115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7C22-A59C-4CC6-A73F-AA840CF2EBB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0C0B-A2B9-476C-8CE5-55CFCAFA04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2183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11DA-98FA-4574-9FE0-EE70525B65B1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0C0B-A2B9-476C-8CE5-55CFCAFA04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6693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F5DB-FFB0-463E-8436-DC1BFBDCDFA9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0C0B-A2B9-476C-8CE5-55CFCAFA04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936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159" y="456042"/>
            <a:ext cx="3599652" cy="1596123"/>
          </a:xfrm>
        </p:spPr>
        <p:txBody>
          <a:bodyPr anchor="b">
            <a:normAutofit/>
          </a:bodyPr>
          <a:lstStyle>
            <a:lvl1pPr>
              <a:defRPr sz="293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731" y="988083"/>
            <a:ext cx="5650617" cy="4864383"/>
          </a:xfrm>
        </p:spPr>
        <p:txBody>
          <a:bodyPr/>
          <a:lstStyle>
            <a:lvl1pPr>
              <a:defRPr sz="2930"/>
            </a:lvl1pPr>
            <a:lvl2pPr>
              <a:defRPr sz="2563"/>
            </a:lvl2pPr>
            <a:lvl3pPr>
              <a:defRPr sz="2197"/>
            </a:lvl3pPr>
            <a:lvl4pPr>
              <a:defRPr sz="1831"/>
            </a:lvl4pPr>
            <a:lvl5pPr>
              <a:defRPr sz="1831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0159" y="2052161"/>
            <a:ext cx="3599652" cy="38003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65"/>
            </a:lvl1pPr>
            <a:lvl2pPr marL="418575" indent="0">
              <a:buNone/>
              <a:defRPr sz="1099"/>
            </a:lvl2pPr>
            <a:lvl3pPr marL="837149" indent="0">
              <a:buNone/>
              <a:defRPr sz="915"/>
            </a:lvl3pPr>
            <a:lvl4pPr marL="1255724" indent="0">
              <a:buNone/>
              <a:defRPr sz="824"/>
            </a:lvl4pPr>
            <a:lvl5pPr marL="1674298" indent="0">
              <a:buNone/>
              <a:defRPr sz="824"/>
            </a:lvl5pPr>
            <a:lvl6pPr marL="2092873" indent="0">
              <a:buNone/>
              <a:defRPr sz="824"/>
            </a:lvl6pPr>
            <a:lvl7pPr marL="2511447" indent="0">
              <a:buNone/>
              <a:defRPr sz="824"/>
            </a:lvl7pPr>
            <a:lvl8pPr marL="2930022" indent="0">
              <a:buNone/>
              <a:defRPr sz="824"/>
            </a:lvl8pPr>
            <a:lvl9pPr marL="3348597" indent="0">
              <a:buNone/>
              <a:defRPr sz="82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D896-874D-430D-886C-6C916221C83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0C0B-A2B9-476C-8CE5-55CFCAFA0476}" type="slidenum">
              <a:rPr lang="ru-RU" smtClean="0">
                <a:solidFill>
                  <a:srgbClr val="344068"/>
                </a:solidFill>
              </a:rPr>
              <a:pPr/>
              <a:t>‹#›</a:t>
            </a:fld>
            <a:endParaRPr lang="ru-RU" dirty="0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34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6F37-7E3F-4495-B03F-19291E23D9FE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ECA0-A9B1-4234-8293-E36FD9912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6886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159" y="456036"/>
            <a:ext cx="3599652" cy="1596126"/>
          </a:xfrm>
        </p:spPr>
        <p:txBody>
          <a:bodyPr anchor="b">
            <a:normAutofit/>
          </a:bodyPr>
          <a:lstStyle>
            <a:lvl1pPr>
              <a:defRPr sz="293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43731" y="988083"/>
            <a:ext cx="5650617" cy="4864383"/>
          </a:xfrm>
        </p:spPr>
        <p:txBody>
          <a:bodyPr/>
          <a:lstStyle>
            <a:lvl1pPr marL="0" indent="0">
              <a:buNone/>
              <a:defRPr sz="2930"/>
            </a:lvl1pPr>
            <a:lvl2pPr marL="418575" indent="0">
              <a:buNone/>
              <a:defRPr sz="2563"/>
            </a:lvl2pPr>
            <a:lvl3pPr marL="837149" indent="0">
              <a:buNone/>
              <a:defRPr sz="2197"/>
            </a:lvl3pPr>
            <a:lvl4pPr marL="1255724" indent="0">
              <a:buNone/>
              <a:defRPr sz="1831"/>
            </a:lvl4pPr>
            <a:lvl5pPr marL="1674298" indent="0">
              <a:buNone/>
              <a:defRPr sz="1831"/>
            </a:lvl5pPr>
            <a:lvl6pPr marL="2092873" indent="0">
              <a:buNone/>
              <a:defRPr sz="1831"/>
            </a:lvl6pPr>
            <a:lvl7pPr marL="2511447" indent="0">
              <a:buNone/>
              <a:defRPr sz="1831"/>
            </a:lvl7pPr>
            <a:lvl8pPr marL="2930022" indent="0">
              <a:buNone/>
              <a:defRPr sz="1831"/>
            </a:lvl8pPr>
            <a:lvl9pPr marL="3348597" indent="0">
              <a:buNone/>
              <a:defRPr sz="1831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0159" y="2052165"/>
            <a:ext cx="3599652" cy="380029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65"/>
            </a:lvl1pPr>
            <a:lvl2pPr marL="418575" indent="0">
              <a:buNone/>
              <a:defRPr sz="1099"/>
            </a:lvl2pPr>
            <a:lvl3pPr marL="837149" indent="0">
              <a:buNone/>
              <a:defRPr sz="915"/>
            </a:lvl3pPr>
            <a:lvl4pPr marL="1255724" indent="0">
              <a:buNone/>
              <a:defRPr sz="824"/>
            </a:lvl4pPr>
            <a:lvl5pPr marL="1674298" indent="0">
              <a:buNone/>
              <a:defRPr sz="824"/>
            </a:lvl5pPr>
            <a:lvl6pPr marL="2092873" indent="0">
              <a:buNone/>
              <a:defRPr sz="824"/>
            </a:lvl6pPr>
            <a:lvl7pPr marL="2511447" indent="0">
              <a:buNone/>
              <a:defRPr sz="824"/>
            </a:lvl7pPr>
            <a:lvl8pPr marL="2930022" indent="0">
              <a:buNone/>
              <a:defRPr sz="824"/>
            </a:lvl8pPr>
            <a:lvl9pPr marL="3348597" indent="0">
              <a:buNone/>
              <a:defRPr sz="82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6058-1B58-445C-815D-BA563C1E009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0C0B-A2B9-476C-8CE5-55CFCAFA04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378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75C3-9219-4E3D-AC8E-14FE46086E9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0C0B-A2B9-476C-8CE5-55CFCAFA04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023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601" y="359444"/>
            <a:ext cx="2406744" cy="579704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370" y="359452"/>
            <a:ext cx="7080713" cy="57970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A0F6-015E-4BA8-AA70-A96B96ACFBB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0C0B-A2B9-476C-8CE5-55CFCAFA04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38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699" y="4395690"/>
            <a:ext cx="9487456" cy="1358607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699" y="2899322"/>
            <a:ext cx="9487456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6F37-7E3F-4495-B03F-19291E23D9FE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ECA0-A9B1-4234-8293-E36FD9912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5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7992" y="1591377"/>
            <a:ext cx="6629205" cy="450335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63231" y="1591377"/>
            <a:ext cx="6631143" cy="450335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6F37-7E3F-4495-B03F-19291E23D9FE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ECA0-A9B1-4234-8293-E36FD9912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385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9" y="273939"/>
            <a:ext cx="10045541" cy="114009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085" y="1531208"/>
            <a:ext cx="4931696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8" indent="0">
              <a:buNone/>
              <a:defRPr sz="2000" b="1"/>
            </a:lvl2pPr>
            <a:lvl3pPr marL="914417" indent="0">
              <a:buNone/>
              <a:defRPr sz="1800" b="1"/>
            </a:lvl3pPr>
            <a:lvl4pPr marL="1371625" indent="0">
              <a:buNone/>
              <a:defRPr sz="1600" b="1"/>
            </a:lvl4pPr>
            <a:lvl5pPr marL="1828836" indent="0">
              <a:buNone/>
              <a:defRPr sz="1600" b="1"/>
            </a:lvl5pPr>
            <a:lvl6pPr marL="2286044" indent="0">
              <a:buNone/>
              <a:defRPr sz="1600" b="1"/>
            </a:lvl6pPr>
            <a:lvl7pPr marL="2743252" indent="0">
              <a:buNone/>
              <a:defRPr sz="1600" b="1"/>
            </a:lvl7pPr>
            <a:lvl8pPr marL="3200461" indent="0">
              <a:buNone/>
              <a:defRPr sz="1600" b="1"/>
            </a:lvl8pPr>
            <a:lvl9pPr marL="365766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8085" y="2169339"/>
            <a:ext cx="4931696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69998" y="1531208"/>
            <a:ext cx="4933632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8" indent="0">
              <a:buNone/>
              <a:defRPr sz="2000" b="1"/>
            </a:lvl2pPr>
            <a:lvl3pPr marL="914417" indent="0">
              <a:buNone/>
              <a:defRPr sz="1800" b="1"/>
            </a:lvl3pPr>
            <a:lvl4pPr marL="1371625" indent="0">
              <a:buNone/>
              <a:defRPr sz="1600" b="1"/>
            </a:lvl4pPr>
            <a:lvl5pPr marL="1828836" indent="0">
              <a:buNone/>
              <a:defRPr sz="1600" b="1"/>
            </a:lvl5pPr>
            <a:lvl6pPr marL="2286044" indent="0">
              <a:buNone/>
              <a:defRPr sz="1600" b="1"/>
            </a:lvl6pPr>
            <a:lvl7pPr marL="2743252" indent="0">
              <a:buNone/>
              <a:defRPr sz="1600" b="1"/>
            </a:lvl7pPr>
            <a:lvl8pPr marL="3200461" indent="0">
              <a:buNone/>
              <a:defRPr sz="1600" b="1"/>
            </a:lvl8pPr>
            <a:lvl9pPr marL="365766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69998" y="2169339"/>
            <a:ext cx="4933632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6F37-7E3F-4495-B03F-19291E23D9FE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ECA0-A9B1-4234-8293-E36FD9912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706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6F37-7E3F-4495-B03F-19291E23D9FE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ECA0-A9B1-4234-8293-E36FD9912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258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6F37-7E3F-4495-B03F-19291E23D9FE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ECA0-A9B1-4234-8293-E36FD9912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361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92" y="272362"/>
            <a:ext cx="3672127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3919" y="272357"/>
            <a:ext cx="6239708" cy="5838210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92" y="1431448"/>
            <a:ext cx="3672127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8" indent="0">
              <a:buNone/>
              <a:defRPr sz="1201"/>
            </a:lvl2pPr>
            <a:lvl3pPr marL="914417" indent="0">
              <a:buNone/>
              <a:defRPr sz="1001"/>
            </a:lvl3pPr>
            <a:lvl4pPr marL="1371625" indent="0">
              <a:buNone/>
              <a:defRPr sz="899"/>
            </a:lvl4pPr>
            <a:lvl5pPr marL="1828836" indent="0">
              <a:buNone/>
              <a:defRPr sz="899"/>
            </a:lvl5pPr>
            <a:lvl6pPr marL="2286044" indent="0">
              <a:buNone/>
              <a:defRPr sz="899"/>
            </a:lvl6pPr>
            <a:lvl7pPr marL="2743252" indent="0">
              <a:buNone/>
              <a:defRPr sz="899"/>
            </a:lvl7pPr>
            <a:lvl8pPr marL="3200461" indent="0">
              <a:buNone/>
              <a:defRPr sz="899"/>
            </a:lvl8pPr>
            <a:lvl9pPr marL="3657669" indent="0">
              <a:buNone/>
              <a:defRPr sz="8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6F37-7E3F-4495-B03F-19291E23D9FE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ECA0-A9B1-4234-8293-E36FD9912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263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7776" y="4788387"/>
            <a:ext cx="6697028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87776" y="611224"/>
            <a:ext cx="6697028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8" indent="0">
              <a:buNone/>
              <a:defRPr sz="2801"/>
            </a:lvl2pPr>
            <a:lvl3pPr marL="914417" indent="0">
              <a:buNone/>
              <a:defRPr sz="2400"/>
            </a:lvl3pPr>
            <a:lvl4pPr marL="1371625" indent="0">
              <a:buNone/>
              <a:defRPr sz="2000"/>
            </a:lvl4pPr>
            <a:lvl5pPr marL="1828836" indent="0">
              <a:buNone/>
              <a:defRPr sz="2000"/>
            </a:lvl5pPr>
            <a:lvl6pPr marL="2286044" indent="0">
              <a:buNone/>
              <a:defRPr sz="2000"/>
            </a:lvl6pPr>
            <a:lvl7pPr marL="2743252" indent="0">
              <a:buNone/>
              <a:defRPr sz="2000"/>
            </a:lvl7pPr>
            <a:lvl8pPr marL="3200461" indent="0">
              <a:buNone/>
              <a:defRPr sz="2000"/>
            </a:lvl8pPr>
            <a:lvl9pPr marL="365766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87776" y="5353682"/>
            <a:ext cx="6697028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8" indent="0">
              <a:buNone/>
              <a:defRPr sz="1201"/>
            </a:lvl2pPr>
            <a:lvl3pPr marL="914417" indent="0">
              <a:buNone/>
              <a:defRPr sz="1001"/>
            </a:lvl3pPr>
            <a:lvl4pPr marL="1371625" indent="0">
              <a:buNone/>
              <a:defRPr sz="899"/>
            </a:lvl4pPr>
            <a:lvl5pPr marL="1828836" indent="0">
              <a:buNone/>
              <a:defRPr sz="899"/>
            </a:lvl5pPr>
            <a:lvl6pPr marL="2286044" indent="0">
              <a:buNone/>
              <a:defRPr sz="899"/>
            </a:lvl6pPr>
            <a:lvl7pPr marL="2743252" indent="0">
              <a:buNone/>
              <a:defRPr sz="899"/>
            </a:lvl7pPr>
            <a:lvl8pPr marL="3200461" indent="0">
              <a:buNone/>
              <a:defRPr sz="899"/>
            </a:lvl8pPr>
            <a:lvl9pPr marL="3657669" indent="0">
              <a:buNone/>
              <a:defRPr sz="8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6F37-7E3F-4495-B03F-19291E23D9FE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ECA0-A9B1-4234-8293-E36FD9912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91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9" y="273939"/>
            <a:ext cx="10045541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089" y="1596131"/>
            <a:ext cx="10045541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58088" y="6340177"/>
            <a:ext cx="2604400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26F37-7E3F-4495-B03F-19291E23D9FE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13587" y="6340177"/>
            <a:ext cx="353454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99228" y="6340177"/>
            <a:ext cx="2604400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1ECA0-A9B1-4234-8293-E36FD9912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678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1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6" indent="-342906" algn="l" defTabSz="914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4" indent="-285756" algn="l" defTabSz="91441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2" indent="-228605" algn="l" defTabSz="914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0" indent="-228605" algn="l" defTabSz="91441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39" indent="-228605" algn="l" defTabSz="91441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48" indent="-228605" algn="l" defTabSz="914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6" indent="-228605" algn="l" defTabSz="914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6" indent="-228605" algn="l" defTabSz="914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4" indent="-228605" algn="l" defTabSz="9144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8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5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2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9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3712" y="364831"/>
            <a:ext cx="9626977" cy="132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712" y="1824144"/>
            <a:ext cx="9626977" cy="4340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371" y="6340172"/>
            <a:ext cx="251138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EFDEE7-5072-4079-B8C4-9FC50AD033B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7319" y="6340172"/>
            <a:ext cx="376707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9305" y="6340172"/>
            <a:ext cx="251138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40C0B-A2B9-476C-8CE5-55CFCAFA04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10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837149" rtl="0" eaLnBrk="1" latinLnBrk="0" hangingPunct="1">
        <a:lnSpc>
          <a:spcPct val="90000"/>
        </a:lnSpc>
        <a:spcBef>
          <a:spcPct val="0"/>
        </a:spcBef>
        <a:buNone/>
        <a:defRPr sz="40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87" indent="-209287" algn="l" defTabSz="837149" rtl="0" eaLnBrk="1" latinLnBrk="0" hangingPunct="1">
        <a:lnSpc>
          <a:spcPct val="90000"/>
        </a:lnSpc>
        <a:spcBef>
          <a:spcPts val="915"/>
        </a:spcBef>
        <a:buFont typeface="Wingdings 2" pitchFamily="18" charset="2"/>
        <a:buChar char="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862" indent="-209287" algn="l" defTabSz="837149" rtl="0" eaLnBrk="1" latinLnBrk="0" hangingPunct="1">
        <a:lnSpc>
          <a:spcPct val="90000"/>
        </a:lnSpc>
        <a:spcBef>
          <a:spcPts val="458"/>
        </a:spcBef>
        <a:buFont typeface="Wingdings 2" pitchFamily="18" charset="2"/>
        <a:buChar char="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436" indent="-209287" algn="l" defTabSz="837149" rtl="0" eaLnBrk="1" latinLnBrk="0" hangingPunct="1">
        <a:lnSpc>
          <a:spcPct val="90000"/>
        </a:lnSpc>
        <a:spcBef>
          <a:spcPts val="458"/>
        </a:spcBef>
        <a:buFont typeface="Wingdings 2" pitchFamily="18" charset="2"/>
        <a:buChar char="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5011" indent="-209287" algn="l" defTabSz="837149" rtl="0" eaLnBrk="1" latinLnBrk="0" hangingPunct="1">
        <a:lnSpc>
          <a:spcPct val="90000"/>
        </a:lnSpc>
        <a:spcBef>
          <a:spcPts val="458"/>
        </a:spcBef>
        <a:buFont typeface="Wingdings 2" pitchFamily="18" charset="2"/>
        <a:buChar char="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586" indent="-209287" algn="l" defTabSz="837149" rtl="0" eaLnBrk="1" latinLnBrk="0" hangingPunct="1">
        <a:lnSpc>
          <a:spcPct val="90000"/>
        </a:lnSpc>
        <a:spcBef>
          <a:spcPts val="458"/>
        </a:spcBef>
        <a:buFont typeface="Wingdings 2" pitchFamily="18" charset="2"/>
        <a:buChar char="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2159" indent="-209287" algn="l" defTabSz="837149" rtl="0" eaLnBrk="1" latinLnBrk="0" hangingPunct="1">
        <a:spcBef>
          <a:spcPct val="20000"/>
        </a:spcBef>
        <a:buFont typeface="Wingdings 2" pitchFamily="18" charset="2"/>
        <a:buChar char="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734" indent="-209287" algn="l" defTabSz="837149" rtl="0" eaLnBrk="1" latinLnBrk="0" hangingPunct="1">
        <a:spcBef>
          <a:spcPct val="20000"/>
        </a:spcBef>
        <a:buFont typeface="Wingdings 2" pitchFamily="18" charset="2"/>
        <a:buChar char="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310" indent="-209287" algn="l" defTabSz="837149" rtl="0" eaLnBrk="1" latinLnBrk="0" hangingPunct="1">
        <a:spcBef>
          <a:spcPct val="20000"/>
        </a:spcBef>
        <a:buFont typeface="Wingdings 2" pitchFamily="18" charset="2"/>
        <a:buChar char="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884" indent="-209287" algn="l" defTabSz="837149" rtl="0" eaLnBrk="1" latinLnBrk="0" hangingPunct="1">
        <a:spcBef>
          <a:spcPct val="20000"/>
        </a:spcBef>
        <a:buFont typeface="Wingdings 2" pitchFamily="18" charset="2"/>
        <a:buChar char="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149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75" algn="l" defTabSz="837149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149" algn="l" defTabSz="837149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724" algn="l" defTabSz="837149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298" algn="l" defTabSz="837149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873" algn="l" defTabSz="837149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447" algn="l" defTabSz="837149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30022" algn="l" defTabSz="837149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597" algn="l" defTabSz="837149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60376" y="4673492"/>
            <a:ext cx="10517361" cy="1699105"/>
          </a:xfrm>
        </p:spPr>
        <p:txBody>
          <a:bodyPr>
            <a:noAutofit/>
          </a:bodyPr>
          <a:lstStyle/>
          <a:p>
            <a:pPr algn="r"/>
            <a:r>
              <a:rPr lang="kk-KZ" sz="28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Проект закона РК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«О внесении изменений в некоторые законодательные акты РК по вопросам обязательного социального медицинского страхования»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utoShape 6" descr="http://liter.kz/public/uploads/3894-6-orynbasar_buirakulov_v__ru.jpg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4" t="4489" r="4722" b="2877"/>
          <a:stretch/>
        </p:blipFill>
        <p:spPr>
          <a:xfrm>
            <a:off x="4716759" y="251917"/>
            <a:ext cx="6260977" cy="381642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2831267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9406993" y="35893"/>
            <a:ext cx="1772677" cy="430469"/>
          </a:xfrm>
          <a:prstGeom prst="rect">
            <a:avLst/>
          </a:prstGeom>
          <a:solidFill>
            <a:srgbClr val="002060"/>
          </a:solidFill>
          <a:ln>
            <a:noFill/>
            <a:prstDash val="dash"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75000"/>
              </a:lnSpc>
            </a:pPr>
            <a:endParaRPr lang="ru-RU" sz="8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9406993" y="49744"/>
            <a:ext cx="1638290" cy="416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F3439A-D5B4-4342-981B-584488BA5B72}" type="slidenum">
              <a:rPr lang="ru-RU" sz="240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10</a:t>
            </a:fld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5633" y="50280"/>
            <a:ext cx="903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prstClr val="black"/>
                </a:solidFill>
                <a:latin typeface="Impact" panose="020B0806030902050204" pitchFamily="34" charset="0"/>
                <a:cs typeface="Arial"/>
              </a:rPr>
              <a:t>Предпосылки изменения сроков внедрения ОСМС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933958" y="2087519"/>
            <a:ext cx="0" cy="35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5109" y="5868541"/>
            <a:ext cx="10585176" cy="720080"/>
          </a:xfrm>
          <a:prstGeom prst="rect">
            <a:avLst/>
          </a:prstGeom>
          <a:solidFill>
            <a:schemeClr val="bg1"/>
          </a:solidFill>
          <a:ln w="19050">
            <a:noFill/>
            <a:prstDash val="solid"/>
          </a:ln>
        </p:spPr>
        <p:txBody>
          <a:bodyPr wrap="square" anchor="t">
            <a:noAutofit/>
          </a:bodyPr>
          <a:lstStyle>
            <a:defPPr>
              <a:defRPr lang="ru-RU"/>
            </a:defPPr>
            <a:lvl1pPr marL="193679" algn="just">
              <a:lnSpc>
                <a:spcPct val="85000"/>
              </a:lnSpc>
              <a:spcAft>
                <a:spcPts val="300"/>
              </a:spcAft>
              <a:buSzPct val="120000"/>
              <a:defRPr sz="1600" b="1" u="sng">
                <a:solidFill>
                  <a:prstClr val="black"/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ru-RU" sz="2000" u="none" dirty="0">
                <a:solidFill>
                  <a:srgbClr val="C00000"/>
                </a:solidFill>
              </a:rPr>
              <a:t>Все эти меры требуют переходного периода, предусматривающего внесение изменений </a:t>
            </a:r>
          </a:p>
          <a:p>
            <a:pPr algn="ctr"/>
            <a:r>
              <a:rPr lang="ru-RU" sz="2000" u="none" dirty="0">
                <a:solidFill>
                  <a:srgbClr val="C00000"/>
                </a:solidFill>
              </a:rPr>
              <a:t>в нормативные правовые акты и подготовки институциональной базы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319" y="1054777"/>
            <a:ext cx="9797739" cy="720080"/>
          </a:xfrm>
          <a:prstGeom prst="rect">
            <a:avLst/>
          </a:prstGeom>
          <a:solidFill>
            <a:schemeClr val="bg1"/>
          </a:solidFill>
          <a:ln w="19050">
            <a:noFill/>
            <a:prstDash val="solid"/>
          </a:ln>
        </p:spPr>
        <p:txBody>
          <a:bodyPr wrap="square" anchor="t">
            <a:noAutofit/>
          </a:bodyPr>
          <a:lstStyle>
            <a:defPPr>
              <a:defRPr lang="ru-RU"/>
            </a:defPPr>
            <a:lvl1pPr marL="193679" algn="just">
              <a:lnSpc>
                <a:spcPct val="85000"/>
              </a:lnSpc>
              <a:spcAft>
                <a:spcPts val="300"/>
              </a:spcAft>
              <a:buSzPct val="120000"/>
              <a:defRPr sz="1600" b="1" u="sng">
                <a:solidFill>
                  <a:prstClr val="black"/>
                </a:solidFill>
                <a:latin typeface="Arial Narrow" panose="020B0606020202030204" pitchFamily="34" charset="0"/>
              </a:defRPr>
            </a:lvl1pPr>
          </a:lstStyle>
          <a:p>
            <a:pPr marL="0" indent="3619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920" b="0" u="none" dirty="0"/>
              <a:t>Основными предпосылками изменения сроков внедрения ОСМС стали изменения принципов межбюджетных отношений, которые предусматривают: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6417" y="2057140"/>
            <a:ext cx="9809388" cy="865636"/>
          </a:xfrm>
          <a:prstGeom prst="rect">
            <a:avLst/>
          </a:prstGeom>
          <a:solidFill>
            <a:srgbClr val="F7EAE9"/>
          </a:solidFill>
          <a:ln w="19050">
            <a:noFill/>
            <a:prstDash val="solid"/>
          </a:ln>
        </p:spPr>
        <p:txBody>
          <a:bodyPr wrap="square" anchor="ctr">
            <a:noAutofit/>
          </a:bodyPr>
          <a:lstStyle/>
          <a:p>
            <a:pPr marL="44926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ru-RU" dirty="0">
                <a:latin typeface="Arial Narrow" panose="020B0606020202030204" pitchFamily="34" charset="0"/>
              </a:rPr>
              <a:t>Необходимость консолидации бюджетных средств, финансируемых из местных бюджетов и республиканского бюджета на республиканском уровне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6418" y="3204245"/>
            <a:ext cx="9797640" cy="12970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  <a:prstDash val="solid"/>
          </a:ln>
        </p:spPr>
        <p:txBody>
          <a:bodyPr wrap="square" anchor="ctr">
            <a:noAutofit/>
          </a:bodyPr>
          <a:lstStyle/>
          <a:p>
            <a:pPr marL="44926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ru-RU" dirty="0">
                <a:latin typeface="Arial Narrow" panose="020B0606020202030204" pitchFamily="34" charset="0"/>
              </a:rPr>
              <a:t>Определение Фонда социального медицинского страхования как Единого финансового оператора, осуществляемого финансирование ГОБМП за счет трансфертов республиканского бюджета и финансирование медицинских услуг за счет взносов и отчислений, поступающих от  государства, работодателя и работника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0865" y="4810111"/>
            <a:ext cx="9794940" cy="770398"/>
          </a:xfrm>
          <a:prstGeom prst="rect">
            <a:avLst/>
          </a:prstGeom>
          <a:solidFill>
            <a:srgbClr val="F7EAE9"/>
          </a:solidFill>
          <a:ln w="19050">
            <a:noFill/>
            <a:prstDash val="solid"/>
          </a:ln>
        </p:spPr>
        <p:txBody>
          <a:bodyPr wrap="square" anchor="ctr">
            <a:noAutofit/>
          </a:bodyPr>
          <a:lstStyle/>
          <a:p>
            <a:pPr marL="44926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ru-RU" dirty="0">
                <a:latin typeface="Arial Narrow" panose="020B0606020202030204" pitchFamily="34" charset="0"/>
              </a:rPr>
              <a:t>Необходимость выравнивания тарифов по медицинским услугам, ранее </a:t>
            </a:r>
            <a:r>
              <a:rPr lang="ru-RU" dirty="0" err="1">
                <a:latin typeface="Arial Narrow" panose="020B0606020202030204" pitchFamily="34" charset="0"/>
              </a:rPr>
              <a:t>финансировавшимся</a:t>
            </a:r>
            <a:r>
              <a:rPr lang="ru-RU" dirty="0">
                <a:latin typeface="Arial Narrow" panose="020B0606020202030204" pitchFamily="34" charset="0"/>
              </a:rPr>
              <a:t> из местных бюджетов</a:t>
            </a:r>
          </a:p>
        </p:txBody>
      </p:sp>
      <p:sp>
        <p:nvSpPr>
          <p:cNvPr id="13" name="Скругленный прямоугольник 36"/>
          <p:cNvSpPr/>
          <p:nvPr/>
        </p:nvSpPr>
        <p:spPr>
          <a:xfrm>
            <a:off x="756417" y="2052117"/>
            <a:ext cx="443657" cy="869634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320" y="2104979"/>
            <a:ext cx="443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5" name="Скругленный прямоугольник 36"/>
          <p:cNvSpPr/>
          <p:nvPr/>
        </p:nvSpPr>
        <p:spPr>
          <a:xfrm>
            <a:off x="770865" y="3206179"/>
            <a:ext cx="443657" cy="1295164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6321" y="3373484"/>
            <a:ext cx="443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7" name="Скругленный прямоугольник 36"/>
          <p:cNvSpPr/>
          <p:nvPr/>
        </p:nvSpPr>
        <p:spPr>
          <a:xfrm>
            <a:off x="770767" y="4801740"/>
            <a:ext cx="443657" cy="778769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6320" y="4810111"/>
            <a:ext cx="443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658176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32584" y="692312"/>
            <a:ext cx="5472608" cy="351693"/>
          </a:xfrm>
        </p:spPr>
        <p:txBody>
          <a:bodyPr>
            <a:noAutofit/>
          </a:bodyPr>
          <a:lstStyle/>
          <a:p>
            <a:pPr>
              <a:defRPr sz="1200" b="1" i="0" u="none" strike="noStrike" kern="1200" baseline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Общая структура заболеваемости школьников </a:t>
            </a:r>
            <a:r>
              <a:rPr lang="en-US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  <a:r>
              <a:rPr lang="en-US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)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70929566"/>
              </p:ext>
            </p:extLst>
          </p:nvPr>
        </p:nvGraphicFramePr>
        <p:xfrm>
          <a:off x="2412504" y="1044005"/>
          <a:ext cx="640871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4164695983"/>
              </p:ext>
            </p:extLst>
          </p:nvPr>
        </p:nvGraphicFramePr>
        <p:xfrm>
          <a:off x="6003509" y="4097842"/>
          <a:ext cx="4680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110573868"/>
              </p:ext>
            </p:extLst>
          </p:nvPr>
        </p:nvGraphicFramePr>
        <p:xfrm>
          <a:off x="468288" y="4068341"/>
          <a:ext cx="4680000" cy="2027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35484" y="112126"/>
            <a:ext cx="8289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>
                <a:solidFill>
                  <a:prstClr val="black"/>
                </a:solidFill>
                <a:latin typeface="Impact" panose="020B0806030902050204" pitchFamily="34" charset="0"/>
                <a:cs typeface="Arial"/>
              </a:rPr>
              <a:t>ТЕКУЩЕЕ СОСТОЯНИЕ: Школьно-обусловленные заболевания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1139" y="3544540"/>
            <a:ext cx="5205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Возрастная динамика нарушения органов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зрения у школьников (%)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25472" y="3545121"/>
            <a:ext cx="540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40" b="1" i="0" u="none" strike="noStrike" kern="1200" baseline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Возрастная динамика нарушений опорно-двигательного</a:t>
            </a:r>
          </a:p>
          <a:p>
            <a:pPr algn="ctr">
              <a:defRPr sz="1440" b="1" i="0" u="none" strike="noStrike" kern="1200" baseline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аппарата школьников (%)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800" y="6156573"/>
            <a:ext cx="1022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С начала обучения в школе отмечается рост </a:t>
            </a:r>
            <a:r>
              <a:rPr lang="ru-RU" b="1" dirty="0">
                <a:latin typeface="Arial Narrow" panose="020B0606020202030204" pitchFamily="34" charset="0"/>
              </a:rPr>
              <a:t>нарушений органов зрения и опорно-двигательного аппарата школьников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406993" y="107901"/>
            <a:ext cx="1772677" cy="430469"/>
          </a:xfrm>
          <a:prstGeom prst="rect">
            <a:avLst/>
          </a:prstGeom>
          <a:solidFill>
            <a:srgbClr val="002060"/>
          </a:solidFill>
          <a:ln>
            <a:noFill/>
            <a:prstDash val="dash"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75000"/>
              </a:lnSpc>
            </a:pPr>
            <a:endParaRPr lang="ru-RU" sz="8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>
          <a:xfrm>
            <a:off x="9406993" y="121752"/>
            <a:ext cx="1638290" cy="416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F3439A-D5B4-4342-981B-584488BA5B72}" type="slidenum">
              <a:rPr lang="ru-RU" sz="240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11</a:t>
            </a:fld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677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431" y="1194249"/>
            <a:ext cx="2970170" cy="848486"/>
          </a:xfrm>
          <a:ln w="19050">
            <a:solidFill>
              <a:srgbClr val="002060"/>
            </a:solidFill>
            <a:prstDash val="sysDash"/>
          </a:ln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buClr>
                <a:srgbClr val="002060"/>
              </a:buClr>
              <a:buFont typeface="Arial Narrow" panose="020B0606020202030204" pitchFamily="34" charset="0"/>
              <a:buChar char="►"/>
            </a:pPr>
            <a:r>
              <a:rPr lang="ru-RU" sz="1600" b="1" dirty="0">
                <a:latin typeface="Arial Narrow" panose="020B0606020202030204" pitchFamily="34" charset="0"/>
              </a:rPr>
              <a:t>Всеобщий школьный подход к здоровью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90571" y="2196133"/>
            <a:ext cx="4697962" cy="4392488"/>
          </a:xfrm>
          <a:prstGeom prst="rect">
            <a:avLst/>
          </a:prstGeom>
          <a:ln w="19050">
            <a:solidFill>
              <a:srgbClr val="002060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64" indent="-285756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2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0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9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8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6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6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4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0" algn="just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prstClr val="black"/>
                </a:solidFill>
                <a:latin typeface="Arial Narrow" panose="020B0606020202030204" pitchFamily="34" charset="0"/>
              </a:rPr>
              <a:t>Организация работы мед. пунктов</a:t>
            </a:r>
          </a:p>
          <a:p>
            <a:pPr marL="541338" indent="177800" algn="just">
              <a:spcBef>
                <a:spcPts val="0"/>
              </a:spcBef>
              <a:spcAft>
                <a:spcPts val="600"/>
              </a:spcAft>
            </a:pPr>
            <a:r>
              <a:rPr lang="ru-RU" sz="1700" dirty="0">
                <a:solidFill>
                  <a:prstClr val="black"/>
                </a:solidFill>
                <a:latin typeface="Arial Narrow" panose="020B0606020202030204" pitchFamily="34" charset="0"/>
              </a:rPr>
              <a:t>Медицинский пункт </a:t>
            </a:r>
            <a:r>
              <a:rPr lang="kk-KZ" sz="1700" dirty="0">
                <a:solidFill>
                  <a:prstClr val="black"/>
                </a:solidFill>
                <a:latin typeface="Arial Narrow" panose="020B0606020202030204" pitchFamily="34" charset="0"/>
              </a:rPr>
              <a:t>в школе </a:t>
            </a:r>
            <a:r>
              <a:rPr lang="ru-RU" sz="1700" dirty="0">
                <a:solidFill>
                  <a:prstClr val="black"/>
                </a:solidFill>
                <a:latin typeface="Arial Narrow" panose="020B0606020202030204" pitchFamily="34" charset="0"/>
              </a:rPr>
              <a:t>станет структурной единицей поликлиники</a:t>
            </a:r>
          </a:p>
          <a:p>
            <a:pPr marL="541338" indent="177800" algn="just">
              <a:spcBef>
                <a:spcPts val="0"/>
              </a:spcBef>
              <a:spcAft>
                <a:spcPts val="600"/>
              </a:spcAft>
            </a:pPr>
            <a:r>
              <a:rPr lang="ru-RU" sz="1700" dirty="0">
                <a:solidFill>
                  <a:prstClr val="black"/>
                </a:solidFill>
                <a:latin typeface="Arial Narrow" panose="020B0606020202030204" pitchFamily="34" charset="0"/>
              </a:rPr>
              <a:t>Медицинские работники школ будут включены в штатную численность поликлиник</a:t>
            </a:r>
          </a:p>
          <a:p>
            <a:pPr marL="541338" indent="177800" algn="just">
              <a:spcBef>
                <a:spcPts val="0"/>
              </a:spcBef>
              <a:spcAft>
                <a:spcPts val="600"/>
              </a:spcAft>
            </a:pPr>
            <a:r>
              <a:rPr lang="ru-RU" sz="1700" dirty="0">
                <a:solidFill>
                  <a:prstClr val="black"/>
                </a:solidFill>
                <a:latin typeface="Arial Narrow" panose="020B0606020202030204" pitchFamily="34" charset="0"/>
              </a:rPr>
              <a:t>Все занятые медицинские работники школ пройдут обучение и сертификацию</a:t>
            </a:r>
          </a:p>
          <a:p>
            <a:pPr marL="541338" indent="177800" algn="just">
              <a:spcBef>
                <a:spcPts val="0"/>
              </a:spcBef>
              <a:spcAft>
                <a:spcPts val="600"/>
              </a:spcAft>
            </a:pPr>
            <a:r>
              <a:rPr lang="ru-RU" sz="1700" dirty="0">
                <a:solidFill>
                  <a:prstClr val="black"/>
                </a:solidFill>
                <a:latin typeface="Arial Narrow" panose="020B0606020202030204" pitchFamily="34" charset="0"/>
              </a:rPr>
              <a:t>Будет принят стандарт оказания медицинской помощи школьникам</a:t>
            </a:r>
          </a:p>
          <a:p>
            <a:pPr marL="541338" indent="177800" algn="just">
              <a:spcBef>
                <a:spcPts val="0"/>
              </a:spcBef>
              <a:spcAft>
                <a:spcPts val="600"/>
              </a:spcAft>
            </a:pPr>
            <a:r>
              <a:rPr lang="ru-RU" sz="1700" dirty="0">
                <a:solidFill>
                  <a:prstClr val="black"/>
                </a:solidFill>
                <a:latin typeface="Arial Narrow" panose="020B0606020202030204" pitchFamily="34" charset="0"/>
              </a:rPr>
              <a:t>Будет организована тесная работа медицинских пунктов с участковыми отделениями поликлиник </a:t>
            </a:r>
            <a:r>
              <a:rPr lang="ru-RU" sz="1400" i="1" dirty="0">
                <a:solidFill>
                  <a:prstClr val="black"/>
                </a:solidFill>
                <a:latin typeface="Arial Narrow" panose="020B0606020202030204" pitchFamily="34" charset="0"/>
              </a:rPr>
              <a:t>(педиатры, </a:t>
            </a:r>
            <a:r>
              <a:rPr lang="ru-RU" sz="1400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узкопро-фильные</a:t>
            </a:r>
            <a:r>
              <a:rPr lang="ru-RU" sz="1400" i="1" dirty="0">
                <a:solidFill>
                  <a:prstClr val="black"/>
                </a:solidFill>
                <a:latin typeface="Arial Narrow" panose="020B0606020202030204" pitchFamily="34" charset="0"/>
              </a:rPr>
              <a:t> специалисты)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40" y="102794"/>
            <a:ext cx="9236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>
                <a:solidFill>
                  <a:prstClr val="black"/>
                </a:solidFill>
                <a:latin typeface="Impact" panose="020B0806030902050204" pitchFamily="34" charset="0"/>
                <a:cs typeface="Arial"/>
              </a:rPr>
              <a:t>ПЕРЕДАЧА ШКОЛЬНОЙ МЕДИЦИНЫ В СИСТЕМУ ЗДРАВООХРАНЕНИЯ С 2017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0571" y="683965"/>
            <a:ext cx="3706109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СТРАТЕГИЯ ШКОЛЬНОЙ МЕДИЦИНЫ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877000" y="1205651"/>
            <a:ext cx="3672408" cy="857868"/>
          </a:xfrm>
          <a:prstGeom prst="rect">
            <a:avLst/>
          </a:prstGeom>
          <a:ln w="19050">
            <a:noFill/>
            <a:prstDash val="sysDash"/>
          </a:ln>
        </p:spPr>
        <p:txBody>
          <a:bodyPr vert="horz" lIns="91440" tIns="45720" rIns="91440" bIns="45720" rtlCol="0" anchor="t">
            <a:noAutofit/>
          </a:bodyPr>
          <a:lstStyle>
            <a:lvl1pPr marL="342906" indent="-342906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64" indent="-285756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2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0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9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8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6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6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4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177800">
              <a:spcBef>
                <a:spcPts val="0"/>
              </a:spcBef>
              <a:buClr>
                <a:srgbClr val="002060"/>
              </a:buClr>
            </a:pPr>
            <a:r>
              <a:rPr lang="ru-RU" sz="1600" dirty="0">
                <a:latin typeface="Arial Narrow" panose="020B0606020202030204" pitchFamily="34" charset="0"/>
              </a:rPr>
              <a:t>Навыки в области здоровья и обучения</a:t>
            </a:r>
          </a:p>
          <a:p>
            <a:pPr marL="355600" indent="-177800">
              <a:spcBef>
                <a:spcPts val="0"/>
              </a:spcBef>
              <a:buClr>
                <a:srgbClr val="002060"/>
              </a:buClr>
            </a:pPr>
            <a:r>
              <a:rPr lang="ru-RU" sz="1600" dirty="0">
                <a:latin typeface="Arial Narrow" panose="020B0606020202030204" pitchFamily="34" charset="0"/>
              </a:rPr>
              <a:t>Связи с сообществом и родителями</a:t>
            </a:r>
          </a:p>
          <a:p>
            <a:pPr marL="355600" indent="-177800">
              <a:spcBef>
                <a:spcPts val="0"/>
              </a:spcBef>
              <a:buClr>
                <a:srgbClr val="002060"/>
              </a:buClr>
            </a:pPr>
            <a:r>
              <a:rPr lang="ru-RU" sz="1600" dirty="0">
                <a:latin typeface="Arial Narrow" panose="020B0606020202030204" pitchFamily="34" charset="0"/>
              </a:rPr>
              <a:t>Школьные медицинские услуги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996680" y="1194199"/>
            <a:ext cx="6912768" cy="857918"/>
          </a:xfrm>
          <a:prstGeom prst="rect">
            <a:avLst/>
          </a:prstGeom>
          <a:ln w="19050">
            <a:solidFill>
              <a:srgbClr val="002060"/>
            </a:solidFill>
            <a:prstDash val="sysDash"/>
          </a:ln>
        </p:spPr>
        <p:txBody>
          <a:bodyPr vert="horz" lIns="91440" tIns="45720" rIns="91440" bIns="45720" rtlCol="0" anchor="t">
            <a:noAutofit/>
          </a:bodyPr>
          <a:lstStyle>
            <a:lvl1pPr marL="342906" indent="-342906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64" indent="-285756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2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0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9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8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6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6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4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177800">
              <a:spcBef>
                <a:spcPts val="0"/>
              </a:spcBef>
              <a:buClr>
                <a:srgbClr val="002060"/>
              </a:buClr>
            </a:pPr>
            <a:r>
              <a:rPr lang="ru-RU" sz="1600" dirty="0">
                <a:latin typeface="Arial Narrow" panose="020B0606020202030204" pitchFamily="34" charset="0"/>
              </a:rPr>
              <a:t>Здоровая школьная политика</a:t>
            </a:r>
          </a:p>
          <a:p>
            <a:pPr marL="355600" indent="-177800">
              <a:spcBef>
                <a:spcPts val="0"/>
              </a:spcBef>
              <a:buClr>
                <a:srgbClr val="002060"/>
              </a:buClr>
            </a:pPr>
            <a:r>
              <a:rPr lang="ru-RU" sz="1600" dirty="0">
                <a:latin typeface="Arial Narrow" panose="020B0606020202030204" pitchFamily="34" charset="0"/>
              </a:rPr>
              <a:t>Физическая школьная среда</a:t>
            </a:r>
          </a:p>
          <a:p>
            <a:pPr marL="355600" indent="-177800">
              <a:spcBef>
                <a:spcPts val="0"/>
              </a:spcBef>
              <a:buClr>
                <a:srgbClr val="002060"/>
              </a:buClr>
            </a:pPr>
            <a:r>
              <a:rPr lang="ru-RU" sz="1600" dirty="0">
                <a:latin typeface="Arial Narrow" panose="020B0606020202030204" pitchFamily="34" charset="0"/>
              </a:rPr>
              <a:t>Социальные школьные условия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420616" y="1332037"/>
            <a:ext cx="432048" cy="5760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Shape 219"/>
          <p:cNvSpPr/>
          <p:nvPr/>
        </p:nvSpPr>
        <p:spPr>
          <a:xfrm>
            <a:off x="6588969" y="2629063"/>
            <a:ext cx="4115639" cy="614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  <a:prstDash val="dash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noAutofit/>
          </a:bodyPr>
          <a:lstStyle>
            <a:lvl1pPr algn="l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1800" b="1" dirty="0" err="1">
                <a:latin typeface="Arial Narrow" panose="020B0606020202030204" pitchFamily="34" charset="0"/>
              </a:rPr>
              <a:t>Ведение</a:t>
            </a:r>
            <a:r>
              <a:rPr sz="1800" b="1" dirty="0">
                <a:latin typeface="Arial Narrow" panose="020B0606020202030204" pitchFamily="34" charset="0"/>
              </a:rPr>
              <a:t> </a:t>
            </a:r>
            <a:r>
              <a:rPr lang="kk-KZ" sz="1800" b="1" dirty="0">
                <a:latin typeface="Arial Narrow" panose="020B0606020202030204" pitchFamily="34" charset="0"/>
              </a:rPr>
              <a:t>единого </a:t>
            </a:r>
            <a:r>
              <a:rPr sz="1800" b="1" dirty="0" err="1">
                <a:latin typeface="Arial Narrow" panose="020B0606020202030204" pitchFamily="34" charset="0"/>
              </a:rPr>
              <a:t>регистра</a:t>
            </a:r>
            <a:r>
              <a:rPr sz="1800" b="1" dirty="0">
                <a:latin typeface="Arial Narrow" panose="020B0606020202030204" pitchFamily="34" charset="0"/>
              </a:rPr>
              <a:t> </a:t>
            </a:r>
            <a:r>
              <a:rPr sz="1800" b="1" dirty="0" err="1">
                <a:latin typeface="Arial Narrow" panose="020B0606020202030204" pitchFamily="34" charset="0"/>
              </a:rPr>
              <a:t>детей</a:t>
            </a:r>
            <a:r>
              <a:rPr sz="1800" b="1" dirty="0">
                <a:latin typeface="Arial Narrow" panose="020B0606020202030204" pitchFamily="34" charset="0"/>
              </a:rPr>
              <a:t> в </a:t>
            </a:r>
            <a:r>
              <a:rPr sz="1800" b="1" dirty="0" err="1">
                <a:latin typeface="Arial Narrow" panose="020B0606020202030204" pitchFamily="34" charset="0"/>
              </a:rPr>
              <a:t>школах</a:t>
            </a:r>
            <a:r>
              <a:rPr lang="ru-RU" sz="1800" b="1" dirty="0">
                <a:latin typeface="Arial Narrow" panose="020B0606020202030204" pitchFamily="34" charset="0"/>
              </a:rPr>
              <a:t> </a:t>
            </a:r>
            <a:r>
              <a:rPr lang="ru-RU" sz="1400" i="1" dirty="0">
                <a:latin typeface="Arial Narrow" panose="020B0606020202030204" pitchFamily="34" charset="0"/>
              </a:rPr>
              <a:t>(интегрированный с ПМСП)</a:t>
            </a:r>
            <a:endParaRPr sz="1400" i="1" dirty="0">
              <a:latin typeface="Arial Narrow" panose="020B0606020202030204" pitchFamily="34" charset="0"/>
            </a:endParaRPr>
          </a:p>
        </p:txBody>
      </p:sp>
      <p:sp>
        <p:nvSpPr>
          <p:cNvPr id="26" name="Shape 220"/>
          <p:cNvSpPr/>
          <p:nvPr/>
        </p:nvSpPr>
        <p:spPr>
          <a:xfrm>
            <a:off x="6587356" y="3348261"/>
            <a:ext cx="4115640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  <a:prstDash val="dash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noAutofit/>
          </a:bodyPr>
          <a:lstStyle>
            <a:lvl1pPr algn="l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just"/>
            <a:r>
              <a:rPr sz="1800" b="1" dirty="0" err="1">
                <a:latin typeface="Arial Narrow" panose="020B0606020202030204" pitchFamily="34" charset="0"/>
              </a:rPr>
              <a:t>Проведение</a:t>
            </a:r>
            <a:r>
              <a:rPr sz="1800" b="1" dirty="0">
                <a:latin typeface="Arial Narrow" panose="020B0606020202030204" pitchFamily="34" charset="0"/>
              </a:rPr>
              <a:t> </a:t>
            </a:r>
            <a:r>
              <a:rPr sz="1800" b="1" dirty="0" err="1">
                <a:latin typeface="Arial Narrow" panose="020B0606020202030204" pitchFamily="34" charset="0"/>
              </a:rPr>
              <a:t>профосмотров</a:t>
            </a:r>
            <a:r>
              <a:rPr lang="ru-RU" sz="1800" b="1" dirty="0">
                <a:latin typeface="Arial Narrow" panose="020B0606020202030204" pitchFamily="34" charset="0"/>
              </a:rPr>
              <a:t> </a:t>
            </a:r>
            <a:r>
              <a:rPr lang="ru-RU" sz="1800" b="1" dirty="0" err="1">
                <a:latin typeface="Arial Narrow" panose="020B0606020202030204" pitchFamily="34" charset="0"/>
              </a:rPr>
              <a:t>специалис-тами</a:t>
            </a:r>
            <a:r>
              <a:rPr lang="ru-RU" sz="1800" b="1" dirty="0">
                <a:latin typeface="Arial Narrow" panose="020B0606020202030204" pitchFamily="34" charset="0"/>
              </a:rPr>
              <a:t> ПМСП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400" i="1" dirty="0">
                <a:latin typeface="Arial Narrow" panose="020B0606020202030204" pitchFamily="34" charset="0"/>
              </a:rPr>
              <a:t>(включая поэтапное тестирование на </a:t>
            </a:r>
            <a:r>
              <a:rPr lang="ru-RU" sz="1400" i="1" dirty="0" err="1">
                <a:latin typeface="Arial Narrow" panose="020B0606020202030204" pitchFamily="34" charset="0"/>
              </a:rPr>
              <a:t>употре-бление</a:t>
            </a:r>
            <a:r>
              <a:rPr lang="ru-RU" sz="1400" i="1" dirty="0">
                <a:latin typeface="Arial Narrow" panose="020B0606020202030204" pitchFamily="34" charset="0"/>
              </a:rPr>
              <a:t> табака, алкоголя и наркотических веществ)</a:t>
            </a:r>
            <a:endParaRPr sz="2000" i="1" dirty="0">
              <a:latin typeface="Arial Narrow" panose="020B0606020202030204" pitchFamily="34" charset="0"/>
            </a:endParaRPr>
          </a:p>
        </p:txBody>
      </p:sp>
      <p:sp>
        <p:nvSpPr>
          <p:cNvPr id="27" name="Shape 221"/>
          <p:cNvSpPr/>
          <p:nvPr/>
        </p:nvSpPr>
        <p:spPr>
          <a:xfrm>
            <a:off x="6589063" y="4284365"/>
            <a:ext cx="4113933" cy="684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  <a:prstDash val="dash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noAutofit/>
          </a:bodyPr>
          <a:lstStyle>
            <a:lvl1pPr algn="l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just"/>
            <a:r>
              <a:rPr sz="1800" b="1" dirty="0" err="1">
                <a:latin typeface="Arial Narrow" panose="020B0606020202030204" pitchFamily="34" charset="0"/>
              </a:rPr>
              <a:t>Динамическое</a:t>
            </a:r>
            <a:r>
              <a:rPr sz="1800" b="1" dirty="0">
                <a:latin typeface="Arial Narrow" panose="020B0606020202030204" pitchFamily="34" charset="0"/>
              </a:rPr>
              <a:t> </a:t>
            </a:r>
            <a:r>
              <a:rPr sz="1800" b="1" dirty="0" err="1">
                <a:latin typeface="Arial Narrow" panose="020B0606020202030204" pitchFamily="34" charset="0"/>
              </a:rPr>
              <a:t>наблюдение</a:t>
            </a:r>
            <a:r>
              <a:rPr lang="ru-RU" sz="1800" b="1" dirty="0">
                <a:latin typeface="Arial Narrow" panose="020B0606020202030204" pitchFamily="34" charset="0"/>
              </a:rPr>
              <a:t> </a:t>
            </a:r>
            <a:r>
              <a:rPr lang="ru-RU" sz="1400" i="1" dirty="0">
                <a:latin typeface="Arial Narrow" panose="020B0606020202030204" pitchFamily="34" charset="0"/>
              </a:rPr>
              <a:t>(определение групп здоровья, организация мер по их оздоровлению)</a:t>
            </a:r>
            <a:endParaRPr sz="1800" i="1" dirty="0">
              <a:latin typeface="Arial Narrow" panose="020B0606020202030204" pitchFamily="34" charset="0"/>
            </a:endParaRPr>
          </a:p>
        </p:txBody>
      </p:sp>
      <p:sp>
        <p:nvSpPr>
          <p:cNvPr id="28" name="Shape 222"/>
          <p:cNvSpPr/>
          <p:nvPr/>
        </p:nvSpPr>
        <p:spPr>
          <a:xfrm>
            <a:off x="6587356" y="5040509"/>
            <a:ext cx="4115639" cy="5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  <a:prstDash val="dash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noAutofit/>
          </a:bodyPr>
          <a:lstStyle>
            <a:lvl1pPr algn="l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just"/>
            <a:r>
              <a:rPr sz="1800" dirty="0" err="1">
                <a:latin typeface="Arial Narrow" panose="020B0606020202030204" pitchFamily="34" charset="0"/>
              </a:rPr>
              <a:t>Психологическая</a:t>
            </a:r>
            <a:r>
              <a:rPr lang="kk-KZ" sz="1800" dirty="0">
                <a:latin typeface="Arial Narrow" panose="020B0606020202030204" pitchFamily="34" charset="0"/>
              </a:rPr>
              <a:t> </a:t>
            </a:r>
            <a:r>
              <a:rPr sz="1800" dirty="0" err="1">
                <a:latin typeface="Arial Narrow" panose="020B0606020202030204" pitchFamily="34" charset="0"/>
              </a:rPr>
              <a:t>помощь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400" i="1" dirty="0">
                <a:latin typeface="Arial Narrow" panose="020B0606020202030204" pitchFamily="34" charset="0"/>
              </a:rPr>
              <a:t>(определение групп риска, работа с психологом)</a:t>
            </a:r>
          </a:p>
        </p:txBody>
      </p:sp>
      <p:sp>
        <p:nvSpPr>
          <p:cNvPr id="29" name="Shape 222"/>
          <p:cNvSpPr/>
          <p:nvPr/>
        </p:nvSpPr>
        <p:spPr>
          <a:xfrm>
            <a:off x="6589563" y="5688581"/>
            <a:ext cx="4115639" cy="75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  <a:prstDash val="dash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noAutofit/>
          </a:bodyPr>
          <a:lstStyle>
            <a:lvl1pPr algn="l"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just"/>
            <a:r>
              <a:rPr lang="ru-RU" sz="1800" dirty="0">
                <a:latin typeface="Arial Narrow" panose="020B0606020202030204" pitchFamily="34" charset="0"/>
              </a:rPr>
              <a:t>Разъяснительная работа среди </a:t>
            </a:r>
            <a:r>
              <a:rPr lang="ru-RU" sz="1800" dirty="0" err="1">
                <a:latin typeface="Arial Narrow" panose="020B0606020202030204" pitchFamily="34" charset="0"/>
              </a:rPr>
              <a:t>препода-вателей</a:t>
            </a:r>
            <a:r>
              <a:rPr lang="ru-RU" sz="1800" dirty="0">
                <a:latin typeface="Arial Narrow" panose="020B0606020202030204" pitchFamily="34" charset="0"/>
              </a:rPr>
              <a:t> и родителей </a:t>
            </a:r>
            <a:r>
              <a:rPr lang="ru-RU" sz="1400" i="1" dirty="0">
                <a:latin typeface="Arial Narrow" panose="020B0606020202030204" pitchFamily="34" charset="0"/>
              </a:rPr>
              <a:t>(создание центров здоровья для родителей)</a:t>
            </a:r>
            <a:endParaRPr sz="1800" i="1" dirty="0"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59415" y="217113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Организация медицинской помощи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5292825" y="2193019"/>
            <a:ext cx="5616624" cy="4395601"/>
          </a:xfrm>
          <a:prstGeom prst="rect">
            <a:avLst/>
          </a:prstGeom>
          <a:ln w="19050">
            <a:solidFill>
              <a:srgbClr val="002060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64" indent="-285756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2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0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9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8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6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6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4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300"/>
              </a:spcBef>
              <a:spcAft>
                <a:spcPts val="1200"/>
              </a:spcAft>
              <a:buNone/>
            </a:pPr>
            <a:endParaRPr lang="ru-RU" sz="1800" i="1" dirty="0">
              <a:latin typeface="Arial Narrow" panose="020B060602020203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85946" y="2193019"/>
            <a:ext cx="443657" cy="533087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5948" y="2079775"/>
            <a:ext cx="443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</a:p>
        </p:txBody>
      </p:sp>
      <p:pic>
        <p:nvPicPr>
          <p:cNvPr id="30" name="origin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4033" y="2622850"/>
            <a:ext cx="677780" cy="626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co-mas-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54032" y="3438364"/>
            <a:ext cx="692635" cy="657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brai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51493" y="4986429"/>
            <a:ext cx="677781" cy="648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co-outsourcing-seguridad-procesos-seleccio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54032" y="4284365"/>
            <a:ext cx="677781" cy="617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6"/>
          <a:srcRect l="4534" r="7344"/>
          <a:stretch/>
        </p:blipFill>
        <p:spPr>
          <a:xfrm>
            <a:off x="5844283" y="5728954"/>
            <a:ext cx="677781" cy="61738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5" name="Скругленный прямоугольник 44"/>
          <p:cNvSpPr/>
          <p:nvPr/>
        </p:nvSpPr>
        <p:spPr>
          <a:xfrm>
            <a:off x="5292824" y="2196133"/>
            <a:ext cx="477340" cy="533087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05632" y="2105473"/>
            <a:ext cx="443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406993" y="107901"/>
            <a:ext cx="1772677" cy="430469"/>
          </a:xfrm>
          <a:prstGeom prst="rect">
            <a:avLst/>
          </a:prstGeom>
          <a:solidFill>
            <a:srgbClr val="002060"/>
          </a:solidFill>
          <a:ln>
            <a:noFill/>
            <a:prstDash val="dash"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75000"/>
              </a:lnSpc>
            </a:pPr>
            <a:endParaRPr lang="ru-RU" sz="8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Номер слайда 1"/>
          <p:cNvSpPr txBox="1">
            <a:spLocks/>
          </p:cNvSpPr>
          <p:nvPr/>
        </p:nvSpPr>
        <p:spPr>
          <a:xfrm>
            <a:off x="9406993" y="121752"/>
            <a:ext cx="1638290" cy="416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F3439A-D5B4-4342-981B-584488BA5B72}" type="slidenum">
              <a:rPr lang="ru-RU" sz="240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12</a:t>
            </a:fld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16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539545" y="144852"/>
            <a:ext cx="1627019" cy="395097"/>
          </a:xfrm>
          <a:prstGeom prst="rect">
            <a:avLst/>
          </a:prstGeom>
          <a:solidFill>
            <a:srgbClr val="002060"/>
          </a:solidFill>
          <a:ln>
            <a:noFill/>
            <a:prstDash val="dash"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75000"/>
              </a:lnSpc>
            </a:pPr>
            <a:endParaRPr lang="ru-RU" sz="183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9548459" y="157563"/>
            <a:ext cx="1503675" cy="382386"/>
          </a:xfrm>
          <a:prstGeom prst="rect">
            <a:avLst/>
          </a:prstGeom>
        </p:spPr>
        <p:txBody>
          <a:bodyPr vert="horz" lIns="83926" tIns="41964" rIns="83926" bIns="41964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F3439A-D5B4-4342-981B-584488BA5B72}" type="slidenum">
              <a:rPr lang="ru-RU" sz="229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</a:t>
            </a:fld>
            <a:endParaRPr lang="ru-RU" sz="229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5484" y="112126"/>
            <a:ext cx="8289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>
                <a:solidFill>
                  <a:prstClr val="black"/>
                </a:solidFill>
                <a:latin typeface="Impact" panose="020B0806030902050204" pitchFamily="34" charset="0"/>
                <a:cs typeface="Arial"/>
              </a:rPr>
              <a:t>ОСНОВНЫЕ ПОДХОДЫ ИЗМЕНЕНИЙ В ЗАКОНОДАТЕЛЬСТВО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57120" y="4428381"/>
            <a:ext cx="2952328" cy="1421928"/>
          </a:xfrm>
          <a:prstGeom prst="rect">
            <a:avLst/>
          </a:prstGeom>
          <a:noFill/>
          <a:ln w="19050">
            <a:solidFill>
              <a:srgbClr val="002A7E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b="1" dirty="0">
                <a:latin typeface="Arial Narrow" panose="020B0606020202030204" pitchFamily="34" charset="0"/>
              </a:rPr>
              <a:t>П</a:t>
            </a:r>
            <a:r>
              <a:rPr lang="x-none" sz="1600" b="1" dirty="0">
                <a:latin typeface="Arial Narrow" panose="020B0606020202030204" pitchFamily="34" charset="0"/>
              </a:rPr>
              <a:t>роект ЗРК «О внесении изменений и дополнений в некоторые законодательные акты </a:t>
            </a:r>
            <a:r>
              <a:rPr lang="ru-RU" sz="1600" b="1" dirty="0">
                <a:latin typeface="Arial Narrow" panose="020B0606020202030204" pitchFamily="34" charset="0"/>
              </a:rPr>
              <a:t>РК </a:t>
            </a:r>
            <a:r>
              <a:rPr lang="x-none" sz="1600" b="1" dirty="0">
                <a:latin typeface="Arial Narrow" panose="020B0606020202030204" pitchFamily="34" charset="0"/>
              </a:rPr>
              <a:t>по вопросам здравоохранения и социально-трудовой сферы»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57120" y="2009492"/>
            <a:ext cx="2952328" cy="978729"/>
          </a:xfrm>
          <a:prstGeom prst="rect">
            <a:avLst/>
          </a:prstGeom>
          <a:noFill/>
          <a:ln w="19050">
            <a:solidFill>
              <a:srgbClr val="002A7E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kk-KZ" sz="1600" b="1" dirty="0">
                <a:latin typeface="Arial Narrow" panose="020B0606020202030204" pitchFamily="34" charset="0"/>
              </a:rPr>
              <a:t>Проект ЗРК </a:t>
            </a:r>
            <a:r>
              <a:rPr lang="ru-RU" sz="1600" b="1" dirty="0">
                <a:latin typeface="Arial Narrow" panose="020B0606020202030204" pitchFamily="34" charset="0"/>
              </a:rPr>
              <a:t>«О внесении изменений и дополнений в некоторые законодательные акты РК по вопросам ОСМС»</a:t>
            </a:r>
            <a:r>
              <a:rPr lang="ru-RU" sz="1600" i="1" dirty="0">
                <a:latin typeface="Arial Narrow" panose="020B0606020202030204" pitchFamily="34" charset="0"/>
              </a:rPr>
              <a:t>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54452" y="2333865"/>
            <a:ext cx="486644" cy="43833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ru-RU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468288" y="1942510"/>
            <a:ext cx="5904659" cy="540000"/>
          </a:xfrm>
          <a:custGeom>
            <a:avLst/>
            <a:gdLst>
              <a:gd name="connsiteX0" fmla="*/ 84327 w 505950"/>
              <a:gd name="connsiteY0" fmla="*/ 0 h 6738218"/>
              <a:gd name="connsiteX1" fmla="*/ 421623 w 505950"/>
              <a:gd name="connsiteY1" fmla="*/ 0 h 6738218"/>
              <a:gd name="connsiteX2" fmla="*/ 505950 w 505950"/>
              <a:gd name="connsiteY2" fmla="*/ 84327 h 6738218"/>
              <a:gd name="connsiteX3" fmla="*/ 505950 w 505950"/>
              <a:gd name="connsiteY3" fmla="*/ 6738218 h 6738218"/>
              <a:gd name="connsiteX4" fmla="*/ 505950 w 505950"/>
              <a:gd name="connsiteY4" fmla="*/ 6738218 h 6738218"/>
              <a:gd name="connsiteX5" fmla="*/ 0 w 505950"/>
              <a:gd name="connsiteY5" fmla="*/ 6738218 h 6738218"/>
              <a:gd name="connsiteX6" fmla="*/ 0 w 505950"/>
              <a:gd name="connsiteY6" fmla="*/ 6738218 h 6738218"/>
              <a:gd name="connsiteX7" fmla="*/ 0 w 505950"/>
              <a:gd name="connsiteY7" fmla="*/ 84327 h 6738218"/>
              <a:gd name="connsiteX8" fmla="*/ 84327 w 505950"/>
              <a:gd name="connsiteY8" fmla="*/ 0 h 673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950" h="6738218">
                <a:moveTo>
                  <a:pt x="505950" y="1123067"/>
                </a:moveTo>
                <a:lnTo>
                  <a:pt x="505950" y="5615151"/>
                </a:lnTo>
                <a:cubicBezTo>
                  <a:pt x="505950" y="6235406"/>
                  <a:pt x="503115" y="6738211"/>
                  <a:pt x="499618" y="6738211"/>
                </a:cubicBezTo>
                <a:lnTo>
                  <a:pt x="0" y="6738211"/>
                </a:lnTo>
                <a:lnTo>
                  <a:pt x="0" y="6738211"/>
                </a:lnTo>
                <a:lnTo>
                  <a:pt x="0" y="7"/>
                </a:lnTo>
                <a:lnTo>
                  <a:pt x="0" y="7"/>
                </a:lnTo>
                <a:lnTo>
                  <a:pt x="499618" y="7"/>
                </a:lnTo>
                <a:cubicBezTo>
                  <a:pt x="503115" y="7"/>
                  <a:pt x="505950" y="502812"/>
                  <a:pt x="505950" y="1123067"/>
                </a:cubicBezTo>
                <a:close/>
              </a:path>
            </a:pathLst>
          </a:custGeom>
          <a:solidFill>
            <a:srgbClr val="002060">
              <a:alpha val="90000"/>
            </a:srgbClr>
          </a:solidFill>
          <a:ln w="12700">
            <a:noFill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332" tIns="29663" rIns="29663" bIns="29663" numCol="1" spcCol="1270" anchor="ctr" anchorCtr="0">
            <a:noAutofit/>
          </a:bodyPr>
          <a:lstStyle/>
          <a:p>
            <a:pPr marL="261604" lvl="1" indent="-261604" defTabSz="48959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bg1"/>
              </a:buClr>
              <a:buFontTx/>
              <a:buChar char="►"/>
            </a:pPr>
            <a:r>
              <a:rPr lang="ru-RU" sz="1600" u="sng" dirty="0">
                <a:solidFill>
                  <a:schemeClr val="bg1"/>
                </a:solidFill>
                <a:latin typeface="Arial Narrow" panose="020B0606020202030204" pitchFamily="34" charset="0"/>
              </a:rPr>
              <a:t>С</a:t>
            </a:r>
            <a:r>
              <a:rPr lang="kk-KZ" sz="1600" u="sng" dirty="0">
                <a:solidFill>
                  <a:schemeClr val="bg1"/>
                </a:solidFill>
                <a:latin typeface="Arial Narrow" panose="020B0606020202030204" pitchFamily="34" charset="0"/>
              </a:rPr>
              <a:t>РОКИ НАЧАЛА </a:t>
            </a:r>
            <a:r>
              <a:rPr lang="kk-KZ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сборов отчислений и взносов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и сроки выплат по ОСМС</a:t>
            </a:r>
          </a:p>
        </p:txBody>
      </p:sp>
      <p:sp>
        <p:nvSpPr>
          <p:cNvPr id="39" name="Полилиния 38"/>
          <p:cNvSpPr/>
          <p:nvPr/>
        </p:nvSpPr>
        <p:spPr>
          <a:xfrm>
            <a:off x="468284" y="2554638"/>
            <a:ext cx="5904661" cy="540000"/>
          </a:xfrm>
          <a:custGeom>
            <a:avLst/>
            <a:gdLst>
              <a:gd name="connsiteX0" fmla="*/ 84240 w 505431"/>
              <a:gd name="connsiteY0" fmla="*/ 0 h 6738218"/>
              <a:gd name="connsiteX1" fmla="*/ 421191 w 505431"/>
              <a:gd name="connsiteY1" fmla="*/ 0 h 6738218"/>
              <a:gd name="connsiteX2" fmla="*/ 505431 w 505431"/>
              <a:gd name="connsiteY2" fmla="*/ 84240 h 6738218"/>
              <a:gd name="connsiteX3" fmla="*/ 505431 w 505431"/>
              <a:gd name="connsiteY3" fmla="*/ 6738218 h 6738218"/>
              <a:gd name="connsiteX4" fmla="*/ 505431 w 505431"/>
              <a:gd name="connsiteY4" fmla="*/ 6738218 h 6738218"/>
              <a:gd name="connsiteX5" fmla="*/ 0 w 505431"/>
              <a:gd name="connsiteY5" fmla="*/ 6738218 h 6738218"/>
              <a:gd name="connsiteX6" fmla="*/ 0 w 505431"/>
              <a:gd name="connsiteY6" fmla="*/ 6738218 h 6738218"/>
              <a:gd name="connsiteX7" fmla="*/ 0 w 505431"/>
              <a:gd name="connsiteY7" fmla="*/ 84240 h 6738218"/>
              <a:gd name="connsiteX8" fmla="*/ 84240 w 505431"/>
              <a:gd name="connsiteY8" fmla="*/ 0 h 673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431" h="6738218">
                <a:moveTo>
                  <a:pt x="505431" y="1123061"/>
                </a:moveTo>
                <a:lnTo>
                  <a:pt x="505431" y="5615157"/>
                </a:lnTo>
                <a:cubicBezTo>
                  <a:pt x="505431" y="6235397"/>
                  <a:pt x="502602" y="6738211"/>
                  <a:pt x="499112" y="6738211"/>
                </a:cubicBezTo>
                <a:lnTo>
                  <a:pt x="0" y="6738211"/>
                </a:lnTo>
                <a:lnTo>
                  <a:pt x="0" y="6738211"/>
                </a:lnTo>
                <a:lnTo>
                  <a:pt x="0" y="7"/>
                </a:lnTo>
                <a:lnTo>
                  <a:pt x="0" y="7"/>
                </a:lnTo>
                <a:lnTo>
                  <a:pt x="499112" y="7"/>
                </a:lnTo>
                <a:cubicBezTo>
                  <a:pt x="502602" y="7"/>
                  <a:pt x="505431" y="502821"/>
                  <a:pt x="505431" y="1123061"/>
                </a:cubicBezTo>
                <a:close/>
              </a:path>
            </a:pathLst>
          </a:custGeom>
          <a:solidFill>
            <a:srgbClr val="002060">
              <a:alpha val="90000"/>
            </a:srgbClr>
          </a:solidFill>
          <a:ln w="12700">
            <a:noFill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332" tIns="29639" rIns="29639" bIns="29640" numCol="1" spcCol="1270" anchor="ctr" anchorCtr="0">
            <a:noAutofit/>
          </a:bodyPr>
          <a:lstStyle/>
          <a:p>
            <a:pPr marL="261604" lvl="1" indent="-261604" defTabSz="48959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bg1"/>
              </a:buClr>
              <a:buFontTx/>
              <a:buChar char="►"/>
            </a:pP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Передача </a:t>
            </a:r>
            <a:r>
              <a:rPr lang="ru-RU" sz="1600" u="sng" dirty="0">
                <a:solidFill>
                  <a:schemeClr val="bg1"/>
                </a:solidFill>
                <a:latin typeface="Arial Narrow" panose="020B0606020202030204" pitchFamily="34" charset="0"/>
              </a:rPr>
              <a:t>ШКОЛЬНОЙ МЕДИЦИНЫ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в систему здравоохранения</a:t>
            </a:r>
          </a:p>
        </p:txBody>
      </p:sp>
      <p:sp>
        <p:nvSpPr>
          <p:cNvPr id="40" name="Полилиния 39"/>
          <p:cNvSpPr/>
          <p:nvPr/>
        </p:nvSpPr>
        <p:spPr>
          <a:xfrm>
            <a:off x="468290" y="3924325"/>
            <a:ext cx="5904655" cy="494367"/>
          </a:xfrm>
          <a:custGeom>
            <a:avLst/>
            <a:gdLst>
              <a:gd name="connsiteX0" fmla="*/ 84627 w 507753"/>
              <a:gd name="connsiteY0" fmla="*/ 0 h 6738218"/>
              <a:gd name="connsiteX1" fmla="*/ 423126 w 507753"/>
              <a:gd name="connsiteY1" fmla="*/ 0 h 6738218"/>
              <a:gd name="connsiteX2" fmla="*/ 507753 w 507753"/>
              <a:gd name="connsiteY2" fmla="*/ 84627 h 6738218"/>
              <a:gd name="connsiteX3" fmla="*/ 507753 w 507753"/>
              <a:gd name="connsiteY3" fmla="*/ 6738218 h 6738218"/>
              <a:gd name="connsiteX4" fmla="*/ 507753 w 507753"/>
              <a:gd name="connsiteY4" fmla="*/ 6738218 h 6738218"/>
              <a:gd name="connsiteX5" fmla="*/ 0 w 507753"/>
              <a:gd name="connsiteY5" fmla="*/ 6738218 h 6738218"/>
              <a:gd name="connsiteX6" fmla="*/ 0 w 507753"/>
              <a:gd name="connsiteY6" fmla="*/ 6738218 h 6738218"/>
              <a:gd name="connsiteX7" fmla="*/ 0 w 507753"/>
              <a:gd name="connsiteY7" fmla="*/ 84627 h 6738218"/>
              <a:gd name="connsiteX8" fmla="*/ 84627 w 507753"/>
              <a:gd name="connsiteY8" fmla="*/ 0 h 673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753" h="6738218">
                <a:moveTo>
                  <a:pt x="507753" y="1123061"/>
                </a:moveTo>
                <a:lnTo>
                  <a:pt x="507753" y="5615157"/>
                </a:lnTo>
                <a:cubicBezTo>
                  <a:pt x="507753" y="6235400"/>
                  <a:pt x="504898" y="6738211"/>
                  <a:pt x="501376" y="6738211"/>
                </a:cubicBezTo>
                <a:lnTo>
                  <a:pt x="0" y="6738211"/>
                </a:lnTo>
                <a:lnTo>
                  <a:pt x="0" y="6738211"/>
                </a:lnTo>
                <a:lnTo>
                  <a:pt x="0" y="7"/>
                </a:lnTo>
                <a:lnTo>
                  <a:pt x="0" y="7"/>
                </a:lnTo>
                <a:lnTo>
                  <a:pt x="501376" y="7"/>
                </a:lnTo>
                <a:cubicBezTo>
                  <a:pt x="504898" y="7"/>
                  <a:pt x="507753" y="502818"/>
                  <a:pt x="507753" y="112306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332" tIns="29744" rIns="29744" bIns="29744" numCol="1" spcCol="1270" anchor="ctr" anchorCtr="0">
            <a:noAutofit/>
          </a:bodyPr>
          <a:lstStyle/>
          <a:p>
            <a:pPr marL="261604" lvl="1" indent="-261604" defTabSz="48959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FontTx/>
              <a:buChar char="►"/>
              <a:defRPr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Финансовая устойчивость ОСМС, </a:t>
            </a:r>
            <a:r>
              <a:rPr lang="ru-RU" sz="1600" u="sng" dirty="0">
                <a:solidFill>
                  <a:schemeClr val="tx1"/>
                </a:solidFill>
                <a:latin typeface="Arial Narrow" panose="020B0606020202030204" pitchFamily="34" charset="0"/>
              </a:rPr>
              <a:t>РАСШИРЕНИЕ ОХВАТА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участников системы ОСМС</a:t>
            </a:r>
          </a:p>
        </p:txBody>
      </p:sp>
      <p:sp>
        <p:nvSpPr>
          <p:cNvPr id="41" name="Полилиния 40"/>
          <p:cNvSpPr/>
          <p:nvPr/>
        </p:nvSpPr>
        <p:spPr>
          <a:xfrm>
            <a:off x="468288" y="3348261"/>
            <a:ext cx="5904655" cy="494367"/>
          </a:xfrm>
          <a:custGeom>
            <a:avLst/>
            <a:gdLst>
              <a:gd name="connsiteX0" fmla="*/ 97328 w 583959"/>
              <a:gd name="connsiteY0" fmla="*/ 0 h 6738218"/>
              <a:gd name="connsiteX1" fmla="*/ 486631 w 583959"/>
              <a:gd name="connsiteY1" fmla="*/ 0 h 6738218"/>
              <a:gd name="connsiteX2" fmla="*/ 583959 w 583959"/>
              <a:gd name="connsiteY2" fmla="*/ 97328 h 6738218"/>
              <a:gd name="connsiteX3" fmla="*/ 583959 w 583959"/>
              <a:gd name="connsiteY3" fmla="*/ 6738218 h 6738218"/>
              <a:gd name="connsiteX4" fmla="*/ 583959 w 583959"/>
              <a:gd name="connsiteY4" fmla="*/ 6738218 h 6738218"/>
              <a:gd name="connsiteX5" fmla="*/ 0 w 583959"/>
              <a:gd name="connsiteY5" fmla="*/ 6738218 h 6738218"/>
              <a:gd name="connsiteX6" fmla="*/ 0 w 583959"/>
              <a:gd name="connsiteY6" fmla="*/ 6738218 h 6738218"/>
              <a:gd name="connsiteX7" fmla="*/ 0 w 583959"/>
              <a:gd name="connsiteY7" fmla="*/ 97328 h 6738218"/>
              <a:gd name="connsiteX8" fmla="*/ 97328 w 583959"/>
              <a:gd name="connsiteY8" fmla="*/ 0 h 673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959" h="6738218">
                <a:moveTo>
                  <a:pt x="583959" y="1123057"/>
                </a:moveTo>
                <a:lnTo>
                  <a:pt x="583959" y="5615161"/>
                </a:lnTo>
                <a:cubicBezTo>
                  <a:pt x="583959" y="6235408"/>
                  <a:pt x="580183" y="6738212"/>
                  <a:pt x="575524" y="6738212"/>
                </a:cubicBezTo>
                <a:lnTo>
                  <a:pt x="0" y="6738212"/>
                </a:lnTo>
                <a:lnTo>
                  <a:pt x="0" y="6738212"/>
                </a:lnTo>
                <a:lnTo>
                  <a:pt x="0" y="6"/>
                </a:lnTo>
                <a:lnTo>
                  <a:pt x="0" y="6"/>
                </a:lnTo>
                <a:lnTo>
                  <a:pt x="575524" y="6"/>
                </a:lnTo>
                <a:cubicBezTo>
                  <a:pt x="580183" y="6"/>
                  <a:pt x="583959" y="502810"/>
                  <a:pt x="583959" y="112305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332" tIns="33158" rIns="33158" bIns="33159" numCol="1" spcCol="1270" anchor="ctr" anchorCtr="0">
            <a:noAutofit/>
          </a:bodyPr>
          <a:lstStyle/>
          <a:p>
            <a:pPr marL="261604" lvl="1" indent="-261604" defTabSz="48959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FontTx/>
              <a:buChar char="►"/>
            </a:pPr>
            <a:r>
              <a:rPr lang="ru-RU" sz="1600" u="sng" dirty="0">
                <a:solidFill>
                  <a:schemeClr val="tx1"/>
                </a:solidFill>
                <a:latin typeface="Arial Narrow" panose="020B0606020202030204" pitchFamily="34" charset="0"/>
              </a:rPr>
              <a:t>МЕДОБЕСПЕЧЕНИЕ ВОЕННОСЛУЖАЩИХ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, сотрудников специальных и правоохранительных органов и членов их семей</a:t>
            </a:r>
          </a:p>
        </p:txBody>
      </p:sp>
      <p:sp>
        <p:nvSpPr>
          <p:cNvPr id="42" name="Полилиния 41"/>
          <p:cNvSpPr/>
          <p:nvPr/>
        </p:nvSpPr>
        <p:spPr>
          <a:xfrm>
            <a:off x="468289" y="4500389"/>
            <a:ext cx="5904655" cy="494367"/>
          </a:xfrm>
          <a:custGeom>
            <a:avLst/>
            <a:gdLst>
              <a:gd name="connsiteX0" fmla="*/ 86929 w 521565"/>
              <a:gd name="connsiteY0" fmla="*/ 0 h 6738218"/>
              <a:gd name="connsiteX1" fmla="*/ 434636 w 521565"/>
              <a:gd name="connsiteY1" fmla="*/ 0 h 6738218"/>
              <a:gd name="connsiteX2" fmla="*/ 521565 w 521565"/>
              <a:gd name="connsiteY2" fmla="*/ 86929 h 6738218"/>
              <a:gd name="connsiteX3" fmla="*/ 521565 w 521565"/>
              <a:gd name="connsiteY3" fmla="*/ 6738218 h 6738218"/>
              <a:gd name="connsiteX4" fmla="*/ 521565 w 521565"/>
              <a:gd name="connsiteY4" fmla="*/ 6738218 h 6738218"/>
              <a:gd name="connsiteX5" fmla="*/ 0 w 521565"/>
              <a:gd name="connsiteY5" fmla="*/ 6738218 h 6738218"/>
              <a:gd name="connsiteX6" fmla="*/ 0 w 521565"/>
              <a:gd name="connsiteY6" fmla="*/ 6738218 h 6738218"/>
              <a:gd name="connsiteX7" fmla="*/ 0 w 521565"/>
              <a:gd name="connsiteY7" fmla="*/ 86929 h 6738218"/>
              <a:gd name="connsiteX8" fmla="*/ 86929 w 521565"/>
              <a:gd name="connsiteY8" fmla="*/ 0 h 673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565" h="6738218">
                <a:moveTo>
                  <a:pt x="521565" y="1123060"/>
                </a:moveTo>
                <a:lnTo>
                  <a:pt x="521565" y="5615158"/>
                </a:lnTo>
                <a:cubicBezTo>
                  <a:pt x="521565" y="6235409"/>
                  <a:pt x="518552" y="6738212"/>
                  <a:pt x="514836" y="6738212"/>
                </a:cubicBezTo>
                <a:lnTo>
                  <a:pt x="0" y="6738212"/>
                </a:lnTo>
                <a:lnTo>
                  <a:pt x="0" y="6738212"/>
                </a:lnTo>
                <a:lnTo>
                  <a:pt x="0" y="6"/>
                </a:lnTo>
                <a:lnTo>
                  <a:pt x="0" y="6"/>
                </a:lnTo>
                <a:lnTo>
                  <a:pt x="514836" y="6"/>
                </a:lnTo>
                <a:cubicBezTo>
                  <a:pt x="518552" y="6"/>
                  <a:pt x="521565" y="502809"/>
                  <a:pt x="521565" y="112306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332" tIns="30362" rIns="30362" bIns="30363" numCol="1" spcCol="1270" anchor="ctr" anchorCtr="0">
            <a:noAutofit/>
          </a:bodyPr>
          <a:lstStyle/>
          <a:p>
            <a:pPr marL="261604" lvl="1" indent="-261604" defTabSz="48959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FontTx/>
              <a:buChar char="►"/>
              <a:defRPr/>
            </a:pPr>
            <a:r>
              <a:rPr lang="ru-RU" sz="1600" u="sng" dirty="0">
                <a:solidFill>
                  <a:schemeClr val="tx1"/>
                </a:solidFill>
                <a:latin typeface="Arial Narrow" panose="020B0606020202030204" pitchFamily="34" charset="0"/>
              </a:rPr>
              <a:t>МЕДИЦИНСКОЕ ОБЕСПЕЧЕНИЕ ОТДЕЛЬНЫХ КАТЕГОРИЙ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государственных служащих, членов их семей</a:t>
            </a:r>
          </a:p>
        </p:txBody>
      </p:sp>
      <p:sp>
        <p:nvSpPr>
          <p:cNvPr id="43" name="Полилиния 42"/>
          <p:cNvSpPr/>
          <p:nvPr/>
        </p:nvSpPr>
        <p:spPr>
          <a:xfrm>
            <a:off x="468289" y="5076453"/>
            <a:ext cx="5904655" cy="494367"/>
          </a:xfrm>
          <a:custGeom>
            <a:avLst/>
            <a:gdLst>
              <a:gd name="connsiteX0" fmla="*/ 84240 w 505431"/>
              <a:gd name="connsiteY0" fmla="*/ 0 h 6738218"/>
              <a:gd name="connsiteX1" fmla="*/ 421191 w 505431"/>
              <a:gd name="connsiteY1" fmla="*/ 0 h 6738218"/>
              <a:gd name="connsiteX2" fmla="*/ 505431 w 505431"/>
              <a:gd name="connsiteY2" fmla="*/ 84240 h 6738218"/>
              <a:gd name="connsiteX3" fmla="*/ 505431 w 505431"/>
              <a:gd name="connsiteY3" fmla="*/ 6738218 h 6738218"/>
              <a:gd name="connsiteX4" fmla="*/ 505431 w 505431"/>
              <a:gd name="connsiteY4" fmla="*/ 6738218 h 6738218"/>
              <a:gd name="connsiteX5" fmla="*/ 0 w 505431"/>
              <a:gd name="connsiteY5" fmla="*/ 6738218 h 6738218"/>
              <a:gd name="connsiteX6" fmla="*/ 0 w 505431"/>
              <a:gd name="connsiteY6" fmla="*/ 6738218 h 6738218"/>
              <a:gd name="connsiteX7" fmla="*/ 0 w 505431"/>
              <a:gd name="connsiteY7" fmla="*/ 84240 h 6738218"/>
              <a:gd name="connsiteX8" fmla="*/ 84240 w 505431"/>
              <a:gd name="connsiteY8" fmla="*/ 0 h 673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431" h="6738218">
                <a:moveTo>
                  <a:pt x="505431" y="1123061"/>
                </a:moveTo>
                <a:lnTo>
                  <a:pt x="505431" y="5615157"/>
                </a:lnTo>
                <a:cubicBezTo>
                  <a:pt x="505431" y="6235397"/>
                  <a:pt x="502602" y="6738211"/>
                  <a:pt x="499112" y="6738211"/>
                </a:cubicBezTo>
                <a:lnTo>
                  <a:pt x="0" y="6738211"/>
                </a:lnTo>
                <a:lnTo>
                  <a:pt x="0" y="6738211"/>
                </a:lnTo>
                <a:lnTo>
                  <a:pt x="0" y="7"/>
                </a:lnTo>
                <a:lnTo>
                  <a:pt x="0" y="7"/>
                </a:lnTo>
                <a:lnTo>
                  <a:pt x="499112" y="7"/>
                </a:lnTo>
                <a:cubicBezTo>
                  <a:pt x="502602" y="7"/>
                  <a:pt x="505431" y="502821"/>
                  <a:pt x="505431" y="112306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332" tIns="29639" rIns="29639" bIns="29640" numCol="1" spcCol="1270" anchor="ctr" anchorCtr="0">
            <a:noAutofit/>
          </a:bodyPr>
          <a:lstStyle/>
          <a:p>
            <a:pPr marL="261604" lvl="1" indent="-261604" defTabSz="48959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FontTx/>
              <a:buChar char="►"/>
              <a:defRPr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Определение </a:t>
            </a:r>
            <a:r>
              <a:rPr lang="ru-RU" sz="1600" u="sng" dirty="0">
                <a:solidFill>
                  <a:schemeClr val="tx1"/>
                </a:solidFill>
                <a:latin typeface="Arial Narrow" panose="020B0606020202030204" pitchFamily="34" charset="0"/>
              </a:rPr>
              <a:t>ПРАВА НА МЕДИЦИНСКУЮ ПОМОЩЬ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в системе ОСМС и ГОБМП</a:t>
            </a:r>
          </a:p>
        </p:txBody>
      </p:sp>
      <p:sp>
        <p:nvSpPr>
          <p:cNvPr id="44" name="Полилиния 43"/>
          <p:cNvSpPr/>
          <p:nvPr/>
        </p:nvSpPr>
        <p:spPr>
          <a:xfrm>
            <a:off x="468289" y="5652517"/>
            <a:ext cx="5904655" cy="494367"/>
          </a:xfrm>
          <a:custGeom>
            <a:avLst/>
            <a:gdLst>
              <a:gd name="connsiteX0" fmla="*/ 83919 w 503504"/>
              <a:gd name="connsiteY0" fmla="*/ 0 h 6738218"/>
              <a:gd name="connsiteX1" fmla="*/ 419585 w 503504"/>
              <a:gd name="connsiteY1" fmla="*/ 0 h 6738218"/>
              <a:gd name="connsiteX2" fmla="*/ 503504 w 503504"/>
              <a:gd name="connsiteY2" fmla="*/ 83919 h 6738218"/>
              <a:gd name="connsiteX3" fmla="*/ 503504 w 503504"/>
              <a:gd name="connsiteY3" fmla="*/ 6738218 h 6738218"/>
              <a:gd name="connsiteX4" fmla="*/ 503504 w 503504"/>
              <a:gd name="connsiteY4" fmla="*/ 6738218 h 6738218"/>
              <a:gd name="connsiteX5" fmla="*/ 0 w 503504"/>
              <a:gd name="connsiteY5" fmla="*/ 6738218 h 6738218"/>
              <a:gd name="connsiteX6" fmla="*/ 0 w 503504"/>
              <a:gd name="connsiteY6" fmla="*/ 6738218 h 6738218"/>
              <a:gd name="connsiteX7" fmla="*/ 0 w 503504"/>
              <a:gd name="connsiteY7" fmla="*/ 83919 h 6738218"/>
              <a:gd name="connsiteX8" fmla="*/ 83919 w 503504"/>
              <a:gd name="connsiteY8" fmla="*/ 0 h 673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504" h="6738218">
                <a:moveTo>
                  <a:pt x="503504" y="1123063"/>
                </a:moveTo>
                <a:lnTo>
                  <a:pt x="503504" y="5615155"/>
                </a:lnTo>
                <a:cubicBezTo>
                  <a:pt x="503504" y="6235399"/>
                  <a:pt x="500696" y="6738211"/>
                  <a:pt x="497233" y="6738211"/>
                </a:cubicBezTo>
                <a:lnTo>
                  <a:pt x="0" y="6738211"/>
                </a:lnTo>
                <a:lnTo>
                  <a:pt x="0" y="6738211"/>
                </a:lnTo>
                <a:lnTo>
                  <a:pt x="0" y="7"/>
                </a:lnTo>
                <a:lnTo>
                  <a:pt x="0" y="7"/>
                </a:lnTo>
                <a:lnTo>
                  <a:pt x="497233" y="7"/>
                </a:lnTo>
                <a:cubicBezTo>
                  <a:pt x="500696" y="7"/>
                  <a:pt x="503504" y="502819"/>
                  <a:pt x="503504" y="112306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332" tIns="29554" rIns="29552" bIns="29553" numCol="1" spcCol="1270" anchor="ctr" anchorCtr="0">
            <a:noAutofit/>
          </a:bodyPr>
          <a:lstStyle/>
          <a:p>
            <a:pPr marL="261604" lvl="1" indent="-261604" defTabSz="48959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FontTx/>
              <a:buChar char="►"/>
              <a:defRPr/>
            </a:pPr>
            <a:r>
              <a:rPr lang="ru-RU" sz="1600" u="sng" dirty="0">
                <a:solidFill>
                  <a:schemeClr val="tx1"/>
                </a:solidFill>
                <a:latin typeface="Arial Narrow" panose="020B0606020202030204" pitchFamily="34" charset="0"/>
              </a:rPr>
              <a:t>ЛЕКАРСТВЕННОЕ ОБЕСПЕЧЕНИЕ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(в системе ОСМС, гармонизация с нормами ЕАЭС)</a:t>
            </a:r>
          </a:p>
        </p:txBody>
      </p:sp>
      <p:sp>
        <p:nvSpPr>
          <p:cNvPr id="45" name="Полилиния 44"/>
          <p:cNvSpPr/>
          <p:nvPr/>
        </p:nvSpPr>
        <p:spPr>
          <a:xfrm>
            <a:off x="468289" y="6228581"/>
            <a:ext cx="5904655" cy="494367"/>
          </a:xfrm>
          <a:custGeom>
            <a:avLst/>
            <a:gdLst>
              <a:gd name="connsiteX0" fmla="*/ 83919 w 503504"/>
              <a:gd name="connsiteY0" fmla="*/ 0 h 6738218"/>
              <a:gd name="connsiteX1" fmla="*/ 419585 w 503504"/>
              <a:gd name="connsiteY1" fmla="*/ 0 h 6738218"/>
              <a:gd name="connsiteX2" fmla="*/ 503504 w 503504"/>
              <a:gd name="connsiteY2" fmla="*/ 83919 h 6738218"/>
              <a:gd name="connsiteX3" fmla="*/ 503504 w 503504"/>
              <a:gd name="connsiteY3" fmla="*/ 6738218 h 6738218"/>
              <a:gd name="connsiteX4" fmla="*/ 503504 w 503504"/>
              <a:gd name="connsiteY4" fmla="*/ 6738218 h 6738218"/>
              <a:gd name="connsiteX5" fmla="*/ 0 w 503504"/>
              <a:gd name="connsiteY5" fmla="*/ 6738218 h 6738218"/>
              <a:gd name="connsiteX6" fmla="*/ 0 w 503504"/>
              <a:gd name="connsiteY6" fmla="*/ 6738218 h 6738218"/>
              <a:gd name="connsiteX7" fmla="*/ 0 w 503504"/>
              <a:gd name="connsiteY7" fmla="*/ 83919 h 6738218"/>
              <a:gd name="connsiteX8" fmla="*/ 83919 w 503504"/>
              <a:gd name="connsiteY8" fmla="*/ 0 h 673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504" h="6738218">
                <a:moveTo>
                  <a:pt x="503504" y="1123063"/>
                </a:moveTo>
                <a:lnTo>
                  <a:pt x="503504" y="5615155"/>
                </a:lnTo>
                <a:cubicBezTo>
                  <a:pt x="503504" y="6235399"/>
                  <a:pt x="500696" y="6738211"/>
                  <a:pt x="497233" y="6738211"/>
                </a:cubicBezTo>
                <a:lnTo>
                  <a:pt x="0" y="6738211"/>
                </a:lnTo>
                <a:lnTo>
                  <a:pt x="0" y="6738211"/>
                </a:lnTo>
                <a:lnTo>
                  <a:pt x="0" y="7"/>
                </a:lnTo>
                <a:lnTo>
                  <a:pt x="0" y="7"/>
                </a:lnTo>
                <a:lnTo>
                  <a:pt x="497233" y="7"/>
                </a:lnTo>
                <a:cubicBezTo>
                  <a:pt x="500696" y="7"/>
                  <a:pt x="503504" y="502819"/>
                  <a:pt x="503504" y="112306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332" tIns="29553" rIns="29552" bIns="29553" numCol="1" spcCol="1270" anchor="ctr" anchorCtr="0">
            <a:noAutofit/>
          </a:bodyPr>
          <a:lstStyle/>
          <a:p>
            <a:pPr marL="261604" lvl="1" indent="-261604" defTabSz="48959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FontTx/>
              <a:buChar char="►"/>
              <a:defRPr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Отдельные вопросы </a:t>
            </a:r>
            <a:r>
              <a:rPr lang="ru-RU" sz="1600" u="sng" dirty="0">
                <a:solidFill>
                  <a:schemeClr val="tx1"/>
                </a:solidFill>
                <a:latin typeface="Arial Narrow" panose="020B0606020202030204" pitchFamily="34" charset="0"/>
              </a:rPr>
              <a:t>ТРУДОВЫХ ОТНОШЕНИЙ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309048" y="4860429"/>
            <a:ext cx="486644" cy="438332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ru-RU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8288" y="899989"/>
            <a:ext cx="5904655" cy="78889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Был разработан один законопроект, предусматривающий поправки </a:t>
            </a:r>
            <a:b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в 6 кодексов и 15 законов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957120" y="899989"/>
            <a:ext cx="2952328" cy="79208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По рекомендации Министерства юстиции РК, </a:t>
            </a:r>
            <a:r>
              <a:rPr lang="ru-RU" sz="16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законопроект был разделен на два</a:t>
            </a: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6588969" y="2052117"/>
            <a:ext cx="540000" cy="972000"/>
          </a:xfrm>
          <a:prstGeom prst="rightBrace">
            <a:avLst>
              <a:gd name="adj1" fmla="val 15892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9" name="Правая фигурная скобка 48"/>
          <p:cNvSpPr/>
          <p:nvPr/>
        </p:nvSpPr>
        <p:spPr>
          <a:xfrm>
            <a:off x="6588967" y="3564629"/>
            <a:ext cx="540000" cy="3096000"/>
          </a:xfrm>
          <a:prstGeom prst="rightBrace">
            <a:avLst>
              <a:gd name="adj1" fmla="val 20931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525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4542309" y="2281212"/>
            <a:ext cx="2910753" cy="819966"/>
          </a:xfrm>
          <a:prstGeom prst="roundRect">
            <a:avLst>
              <a:gd name="adj" fmla="val 0"/>
            </a:avLst>
          </a:prstGeom>
          <a:solidFill>
            <a:srgbClr val="002060">
              <a:alpha val="14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93" b="1" dirty="0">
                <a:solidFill>
                  <a:schemeClr val="tx1"/>
                </a:solidFill>
              </a:rPr>
              <a:t>2014 г.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006304" y="2273858"/>
            <a:ext cx="2903143" cy="840287"/>
          </a:xfrm>
          <a:prstGeom prst="roundRect">
            <a:avLst>
              <a:gd name="adj" fmla="val 0"/>
            </a:avLst>
          </a:prstGeom>
          <a:solidFill>
            <a:srgbClr val="00206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93" b="1" dirty="0">
                <a:solidFill>
                  <a:schemeClr val="tx1"/>
                </a:solidFill>
              </a:rPr>
              <a:t>2015 г.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461984" y="4046175"/>
            <a:ext cx="3447464" cy="25129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indent="266700" algn="just"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80. ВНЕДРЕНИЕ ОБЯЗАТЕЛЬНОГО СОЦИАЛЬНОГО МЕДИЦИНСКОГО СТРАХОВАНИЯ. </a:t>
            </a:r>
            <a:r>
              <a:rPr lang="ru-RU" sz="1200" i="1" dirty="0">
                <a:solidFill>
                  <a:schemeClr val="tx1"/>
                </a:solidFill>
                <a:latin typeface="Century Gothic" panose="020B0502020202020204" pitchFamily="34" charset="0"/>
              </a:rPr>
              <a:t>Усиление финансовой устойчивости системы здравоохранения на основе принципа СОЛИДАРНОЙ ОТВЕТСТВЕННОСТИ государства, работодателей и граждан. Приоритетное финансирование первичной медико-санитарной помощи (ПМСП). Первичная помощь станет центральным звеном национального здравоохранения для предупреждения и ранней борьбы с заболеваниями.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6280" y="2273281"/>
            <a:ext cx="670641" cy="846026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5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16046" y="2273858"/>
            <a:ext cx="680638" cy="837256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5"/>
          </a:p>
        </p:txBody>
      </p:sp>
      <p:sp>
        <p:nvSpPr>
          <p:cNvPr id="7" name="TextBox 6"/>
          <p:cNvSpPr txBox="1"/>
          <p:nvPr/>
        </p:nvSpPr>
        <p:spPr>
          <a:xfrm>
            <a:off x="467373" y="2128626"/>
            <a:ext cx="442623" cy="1013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985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33824" y="3110766"/>
            <a:ext cx="3519239" cy="931510"/>
          </a:xfrm>
          <a:prstGeom prst="roundRect">
            <a:avLst>
              <a:gd name="adj" fmla="val 0"/>
            </a:avLst>
          </a:prstGeom>
          <a:solidFill>
            <a:schemeClr val="bg1">
              <a:alpha val="1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97" b="1" dirty="0">
                <a:solidFill>
                  <a:schemeClr val="tx1"/>
                </a:solidFill>
                <a:latin typeface="Century Gothic" panose="020B0502020202020204" pitchFamily="34" charset="0"/>
              </a:rPr>
              <a:t>СТРАТЕГИЯ «КАЗАХСТАН-2050» </a:t>
            </a:r>
          </a:p>
          <a:p>
            <a:pPr algn="ctr"/>
            <a:r>
              <a:rPr lang="ru-RU" sz="1397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Новый политический курс состоявшегося государства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461690" y="2273281"/>
            <a:ext cx="670641" cy="850750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5"/>
          </a:p>
        </p:txBody>
      </p:sp>
      <p:sp>
        <p:nvSpPr>
          <p:cNvPr id="23" name="TextBox 22"/>
          <p:cNvSpPr txBox="1"/>
          <p:nvPr/>
        </p:nvSpPr>
        <p:spPr>
          <a:xfrm>
            <a:off x="7523765" y="2140514"/>
            <a:ext cx="442623" cy="1013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985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81706" y="2125652"/>
            <a:ext cx="442623" cy="1013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985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8160" y="1907086"/>
            <a:ext cx="474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</a:rPr>
              <a:t>ПОРУЧЕНИЯ ГЛАВЫ ГОСУДАРСТВА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28551" y="4044332"/>
            <a:ext cx="3524513" cy="25147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indent="354711" algn="just"/>
            <a:r>
              <a:rPr lang="ru-RU" sz="1200" i="1" dirty="0">
                <a:latin typeface="Century Gothic" panose="020B0502020202020204" pitchFamily="34" charset="0"/>
              </a:rPr>
              <a:t>«…Наша главная цель - к 2050 году войти </a:t>
            </a:r>
            <a:r>
              <a:rPr lang="ru-RU" sz="1200" b="1" i="1" dirty="0">
                <a:latin typeface="Century Gothic" panose="020B0502020202020204" pitchFamily="34" charset="0"/>
              </a:rPr>
              <a:t>в число 30-ти самых развитых государств мира.».</a:t>
            </a:r>
          </a:p>
          <a:p>
            <a:pPr indent="354711" algn="just"/>
            <a:r>
              <a:rPr lang="ru-RU" sz="1200" i="1" dirty="0">
                <a:latin typeface="Century Gothic" panose="020B0502020202020204" pitchFamily="34" charset="0"/>
              </a:rPr>
              <a:t>…В рамках долгосрочной модернизации национальной системы здравоохранения мы должны на всей территории страны внедрить </a:t>
            </a:r>
            <a:r>
              <a:rPr lang="ru-RU" sz="1200" b="1" i="1" dirty="0">
                <a:latin typeface="Century Gothic" panose="020B0502020202020204" pitchFamily="34" charset="0"/>
              </a:rPr>
              <a:t>единые стандарты качества</a:t>
            </a:r>
            <a:r>
              <a:rPr lang="ru-RU" sz="1200" i="1" dirty="0">
                <a:latin typeface="Century Gothic" panose="020B0502020202020204" pitchFamily="34" charset="0"/>
              </a:rPr>
              <a:t> медицинских услуг, а также </a:t>
            </a:r>
            <a:r>
              <a:rPr lang="ru-RU" sz="1200" b="1" i="1" dirty="0">
                <a:latin typeface="Century Gothic" panose="020B0502020202020204" pitchFamily="34" charset="0"/>
              </a:rPr>
              <a:t>усовершенствовать</a:t>
            </a:r>
            <a:r>
              <a:rPr lang="ru-RU" sz="1200" i="1" dirty="0">
                <a:latin typeface="Century Gothic" panose="020B0502020202020204" pitchFamily="34" charset="0"/>
              </a:rPr>
              <a:t>  и </a:t>
            </a:r>
            <a:r>
              <a:rPr lang="ru-RU" sz="1200" b="1" i="1" dirty="0">
                <a:latin typeface="Century Gothic" panose="020B0502020202020204" pitchFamily="34" charset="0"/>
              </a:rPr>
              <a:t>унифицировать</a:t>
            </a:r>
            <a:r>
              <a:rPr lang="ru-RU" sz="1200" i="1" dirty="0">
                <a:latin typeface="Century Gothic" panose="020B0502020202020204" pitchFamily="34" charset="0"/>
              </a:rPr>
              <a:t> </a:t>
            </a:r>
            <a:r>
              <a:rPr lang="ru-RU" sz="1200" b="1" i="1" dirty="0">
                <a:latin typeface="Century Gothic" panose="020B0502020202020204" pitchFamily="34" charset="0"/>
              </a:rPr>
              <a:t>материально-техническое</a:t>
            </a:r>
            <a:r>
              <a:rPr lang="ru-RU" sz="1200" i="1" dirty="0">
                <a:latin typeface="Century Gothic" panose="020B0502020202020204" pitchFamily="34" charset="0"/>
              </a:rPr>
              <a:t> </a:t>
            </a:r>
            <a:r>
              <a:rPr lang="ru-RU" sz="1200" b="1" i="1" dirty="0">
                <a:latin typeface="Century Gothic" panose="020B0502020202020204" pitchFamily="34" charset="0"/>
              </a:rPr>
              <a:t>оснащение </a:t>
            </a:r>
            <a:r>
              <a:rPr lang="ru-RU" sz="1200" i="1" dirty="0">
                <a:latin typeface="Century Gothic" panose="020B0502020202020204" pitchFamily="34" charset="0"/>
              </a:rPr>
              <a:t>медицинских учреждений…»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063568" y="2281212"/>
            <a:ext cx="2877688" cy="830741"/>
          </a:xfrm>
          <a:prstGeom prst="roundRect">
            <a:avLst>
              <a:gd name="adj" fmla="val 0"/>
            </a:avLst>
          </a:prstGeom>
          <a:solidFill>
            <a:srgbClr val="002060">
              <a:alpha val="14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4" b="1" dirty="0">
                <a:solidFill>
                  <a:schemeClr val="tx1"/>
                </a:solidFill>
              </a:rPr>
              <a:t>Глобальные вызовы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662683" y="3111985"/>
            <a:ext cx="2256948" cy="34470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endParaRPr lang="en-US" altLang="ru-RU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ru-RU" alt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1. Рост рождаемости и ожидаемой продолжительности жизни (старение населения) </a:t>
            </a:r>
          </a:p>
          <a:p>
            <a:endParaRPr lang="ru-RU" altLang="ru-RU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ru-RU" altLang="ru-RU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alt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2. Рост числа неинфекционных заболеваний, связанных с образом жизни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ru-RU" altLang="ru-RU" sz="1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altLang="ru-RU" sz="1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ru-RU" altLang="ru-RU" sz="1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altLang="ru-RU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3. Рост затрат за счет внедрения новых медицинских технологий</a:t>
            </a:r>
            <a:endParaRPr lang="ru-RU" altLang="ru-RU" sz="3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ru-RU" altLang="ru-RU" sz="3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451" y="3206776"/>
            <a:ext cx="1101162" cy="926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" name="Прямоугольник 51"/>
          <p:cNvSpPr/>
          <p:nvPr/>
        </p:nvSpPr>
        <p:spPr>
          <a:xfrm>
            <a:off x="383234" y="818891"/>
            <a:ext cx="10513168" cy="10172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Конституция Республики Казахстан, статья 29</a:t>
            </a:r>
          </a:p>
          <a:p>
            <a:pPr lvl="0" algn="ctr"/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 defTabSz="5320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latin typeface="Arial Narrow" panose="020B0606020202030204" pitchFamily="34" charset="0"/>
              </a:rPr>
              <a:t>1</a:t>
            </a:r>
            <a:r>
              <a:rPr lang="ru-RU" sz="1400" dirty="0">
                <a:latin typeface="Arial Narrow" panose="020B0606020202030204" pitchFamily="34" charset="0"/>
              </a:rPr>
              <a:t>. Граждане Республики Казахстан имеют право на охрану здоровья.</a:t>
            </a:r>
          </a:p>
          <a:p>
            <a:pPr algn="just" defTabSz="5320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latin typeface="Arial Narrow" panose="020B0606020202030204" pitchFamily="34" charset="0"/>
              </a:rPr>
              <a:t>2. Граждане Республики вправе получать бесплатно гарантированный объем медицинской помощи, установленный законом.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667" y="5513511"/>
            <a:ext cx="1092481" cy="977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667" y="4300732"/>
            <a:ext cx="1092481" cy="985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210915" y="135493"/>
            <a:ext cx="9094700" cy="483854"/>
          </a:xfrm>
          <a:prstGeom prst="rect">
            <a:avLst/>
          </a:prstGeom>
          <a:noFill/>
        </p:spPr>
        <p:txBody>
          <a:bodyPr wrap="square" lIns="88585" tIns="44293" rIns="88585" bIns="44293" rtlCol="0">
            <a:spAutoFit/>
          </a:bodyPr>
          <a:lstStyle/>
          <a:p>
            <a:pPr algn="r"/>
            <a:r>
              <a:rPr lang="ru-RU" altLang="ru-RU" sz="2563" dirty="0">
                <a:latin typeface="Impact" panose="020B0806030902050204" pitchFamily="34" charset="0"/>
                <a:cs typeface="Arial"/>
              </a:rPr>
              <a:t>Предпосылки внедрения ОСМС</a:t>
            </a:r>
            <a:endParaRPr lang="ru-RU" sz="2563" dirty="0">
              <a:latin typeface="Impact" panose="020B0806030902050204" pitchFamily="34" charset="0"/>
              <a:cs typeface="Arial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406993" y="181488"/>
            <a:ext cx="1772677" cy="430469"/>
          </a:xfrm>
          <a:prstGeom prst="rect">
            <a:avLst/>
          </a:prstGeom>
          <a:solidFill>
            <a:srgbClr val="002060"/>
          </a:solidFill>
          <a:ln>
            <a:noFill/>
            <a:prstDash val="dash"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75000"/>
              </a:lnSpc>
            </a:pPr>
            <a:endParaRPr lang="ru-RU" sz="8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Номер слайда 1"/>
          <p:cNvSpPr txBox="1">
            <a:spLocks/>
          </p:cNvSpPr>
          <p:nvPr/>
        </p:nvSpPr>
        <p:spPr>
          <a:xfrm>
            <a:off x="9406993" y="195339"/>
            <a:ext cx="1638290" cy="416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F3439A-D5B4-4342-981B-584488BA5B72}" type="slidenum">
              <a:rPr lang="ru-RU" sz="240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3</a:t>
            </a:fld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72215" y="3108015"/>
            <a:ext cx="3437234" cy="940454"/>
          </a:xfrm>
          <a:prstGeom prst="rect">
            <a:avLst/>
          </a:prstGeom>
          <a:solidFill>
            <a:schemeClr val="bg1">
              <a:alpha val="14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  <a:defRPr/>
            </a:pPr>
            <a:r>
              <a:rPr lang="ru-RU" sz="1397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ПЛАН НАЦИИ - 100 конкретных шагов по реализации 5-ти институциональных реформ </a:t>
            </a:r>
          </a:p>
        </p:txBody>
      </p:sp>
    </p:spTree>
    <p:extLst>
      <p:ext uri="{BB962C8B-B14F-4D97-AF65-F5344CB8AC3E}">
        <p14:creationId xmlns:p14="http://schemas.microsoft.com/office/powerpoint/2010/main" xmlns="" val="204025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19279" y="147004"/>
            <a:ext cx="9230529" cy="512196"/>
          </a:xfrm>
          <a:prstGeom prst="rect">
            <a:avLst/>
          </a:prstGeom>
          <a:noFill/>
        </p:spPr>
        <p:txBody>
          <a:bodyPr wrap="square" lIns="88585" tIns="44293" rIns="88585" bIns="44293" rtlCol="0">
            <a:spAutoFit/>
          </a:bodyPr>
          <a:lstStyle/>
          <a:p>
            <a:pPr algn="r"/>
            <a:r>
              <a:rPr lang="ru-RU" sz="2747" dirty="0">
                <a:latin typeface="Impact" panose="020B0806030902050204" pitchFamily="34" charset="0"/>
                <a:cs typeface="Arial"/>
              </a:rPr>
              <a:t>Глобальные модели финансирования здравоохранения</a:t>
            </a:r>
          </a:p>
        </p:txBody>
      </p:sp>
      <p:sp>
        <p:nvSpPr>
          <p:cNvPr id="2" name="AutoShape 2" descr="data:image/jpeg;base64,/9j/4AAQSkZJRgABAQAAAQABAAD/2wCEAAkGBxASEBAQDxAQEBAQDw8QEBAQEA8PDRAPFRUWFxUSFRUYHSggGBolHRUVITEhJSkrLi4uFx8zODMsNygtLisBCgoKBQUFDgUFDisZExkrKysrKysrKysrKysrKysrKysrKysrKysrKysrKysrKysrKysrKysrKysrKysrKysrK//AABEIAOEA4QMBIgACEQEDEQH/xAAbAAABBQEBAAAAAAAAAAAAAAAAAQMEBQYCB//EAEUQAAEDAgMFBAcEBggHAAAAAAEAAgMEEQUSIQYxQVFhE3GBkRQiI3KhscEyQlLRBxWSstLxJDNDYoKiwvAWc3STs8Ph/8QAFAEBAAAAAAAAAAAAAAAAAAAAAP/EABQRAQAAAAAAAAAAAAAAAAAAAAD/2gAMAwEAAhEDEQA/APcUIQgEIQgEIQgEIQgEIQgEIQgEIQgELl7wE0ZkD6FH7VAlQSEJpsw4p1AIQhAIQhAIQhAIQhAIQhAIQhAIQhAIQhAISEqJLPfuQSTIEnaqEZUnaoJvarpsoKgdouHPQWqZqJg0dTuUWkrdQxx36NPXkVUTYkJHuIPq3Ib3DigtDMjtFXNmXYlQTe0R2ihdql7VBNEikU8/AqrEq7bKgvEJqllzNB47j3p1AIQhAIQhAIQhAIQhAIQhAIQhAIQhBErprWbz1PcoDpU3iM3tHdCB8FDMyCaZUnaqCZknbIJ/arl0qhdskMyDqsfoVm6GfK5zL/ZcQO7gripl0WVnmyznqAg1kU6eEypKeo0UpsyCy7VL2yr+2R2yCw7ZdiVVomXQmQanBJLteORB8/5KyVPs3qx7ubgPIf8A1XCAQhCAQhCAQhCAQhCAQhCAQhCAQhCDKY0/LM8c7EdxAVeZ1b7X0xsyYcPUf3H7J87jxCypnQWJqEnpCrDOuTOgtfSEjp1V9uuXVKCZUVGiymIT+2HcVZ1VVorN2xz5cObUMafSi50zW8XwEACPvsA4dSRxQVVJU6Ke2oWZp5yOh+KmsqEF4KhL6QqM1ascHoZqg+oMrAbGR32e4DiUE0VC6bNy16K/o9mIQPaOfIeOuRvgBr8VY0+C0zHte2OzmG4u57hfgbEoLHCqXsoWMP2rXd7x1P5eClppsw4p1AIQhAIQhAIQhAIQhAIQhAIQhAIQmKuqbG3M4gICtZG5jmykBjgQbkDTv5ry/FWdjIWZmvFzke0gte3npx5jgtDjuOs1u8HoDdYTF6xkp9XQjcRvQTDU9VyalU8Yl/C4/NdZn8QR3hBaGpTb6lV5eV3TROe4WZK9lxnMTC9wHG3C/eg0OymCurJruB9HiIMp4PO8RDv48h3hesAcAsRhm1EcMbYYaJ8bWDRr3hrr8S7S5J5qY7aec/Zhjb7znP8AlZBC242RD89XTC0gu6aMbpBxe0fj5jj378JHTvI3FbuqxGqlBa6XK072xgMBHK+/4qB6MANyDP4VhDppQ11wwavPG3IdSvR6ONrGhrAGtaAABuAVFhtm35kq1ZMgsxIuu1Vd2yO2QWIlUmln1ynw/JU3bLplRxQaJC5jfdoPMA+a6QCEIQCEIQCEIQCEIQCEIQNzyZWk+SwO2OJnKWkn1tFoNrcWEIa29iQXeG781g+19KnZp6kdyeRPBAzh+B5m55b67mknd1VrTYLGNzQna2qDbBT8PNxdBE/VzRwQaEHTLcnQCytXhOULRcuPDQIOcN2cgbZ8jGvfvsRdjfDj4q9aABYAADgNAonbI7dA9URNcLOaCOouqKupQzVv2eI5K2dMotS+4KCsa8JuY6KKZcry3gDp3Lt77hAxTVNnOHIqwZUrNVcpZJfg75qVFWdUF/6Ql7dUwq116V1QW/pC6FQqb0nqpuFMM0zIxuJu7owbz9PEIN3RD2Ud9+RvyT6AhAIQhAIQhAIQhAIQhAIQuJX5Wud+FpPkEGe2v2dZVhhzuZKzQWIDS0m5DgQfC3NUP6rFM3KBbrxPW6bxDaZzXOY5rmuufWsS0+Krf1nJMNz3W0AALifAII00LqiR7Q7K2OJ8rnd1gxvi9zR4laugjysA6KkoouygLpg5jqmoaC1ws8QQjMNDuJe4fs3VvHUNI9W+Xhff4oHpnJuCptcdUzPNoqeSryv70Gk9KR6QqJlZ1TnpXVBcmoTE1Qq01fVRp6vTegbqZ/a+ClMdcKgiqM0hPC9grunOiCLiUGYKjbO5pyn+a1UwFlWT4O+Q6Cw5n8kFe2rK79KKuIdnBbUlOnZ1vMoKRtUb2Wz2WqI4PWc4Zn6O4kjkAshiWByxkvj9Ztvs7nDu5qw2Myue90rrFhAs7Qjig9Uhna4XafoU4s56bd7GxHW9zb8IWgifcAoO0IQgEIQgEIQgEIQgExXf1UnuO+SfTc7MzHN/E1w8wgx1bBE8WIF+aq5IKmM+wdFl5XLD8lzJVG5vvUeepPNA5UU9RIxwlfFzb6ziQ4dbKNh1YQ0tcLEOsb77gpqSrPNNlpbZzt7jdBZvm0VNiBU2AOf9lpd3bvNShgEj97mt83FBmmVhGhTwrCr+PZRgN3Oc7poGqR/w9F+EoMyawprFDKxkZc0tEzS5l9HFg0zW5HgeK1X6gjGobu56jyUPbGkqKiRs5DTkibGWMBBsC45gD727ogoMNar2J9gqagU98mmncgusKaHXe4XA3XVrDKx25QKSLLCQPw/RQtnpi5tzzI8jZBpWxhdmJJGU6SgrMQjAaVjq2ieZGmAnO9wbYcRxv3LX4+60LzyaSoezcTWQtkd60jxck/dB1sEFngOHGJuZ7szyNT9FoKCpu7Lz1Hes4as3Uqin9rH1e0eZsg1KEIQCEIQCEIQCEIQCEIQYvaHZaYyOmpsrw8lzoiQ1wcd+UnQg8jZZuXDau7gaeRuUXc57csYG77e4+F16wq3aF39Hf1LR8Qfog8oq4nxEOJDgN4A0B59V2KzPrx5KdiTN6zzrsddvkg1VJWAAXOqs6WsusBJWPPEBT8Cr5BKGuNw7d3oPRInXTmVRKV2ilByBC0KJUTNG9SZHLJbQ1jmyRtH3ifIfzQQsbDWzEt0Dxf8AxcVGpH55WN/vfLVdY06+Q9D9FXUFVkmY47r280Ho8MPq26KqwmPLmbye/wDeKuMNmDmgjiotZCI5Sfuv17ncUE+NydzKKxpyhw1HTUjwQJUHOJR543N5tIWRwnFC0di/R0ZLNeNty17nKgl2dEsr37gSN3PmgeNWBqSr/ZeAyuE39mwnKeD37tOg+fioOz+BxtqGBze1s15IeM4AtvsetluGgDQaAaADcAgVCEIBCEIBCEIBCEIBCEIBVm0Q9gfearNV+Pj+jv6Fn7wQef17NCszWs1K1tW3RZrEGalB1sjgXptQ+Jz3RsZE55c0AnNcBo177+BTmBUJFSWu3xGQHldpLVffopHt6r/lRfvOXOFRATVT+dTMB3Z3H6hBdxaJ0yqI6UJszoJMsqyO0LryR9M30WikkuFlceNpIzwJcPkgYxJ12tVSIHPeyNv2pHtY33nEAfEqzrtzU7shBnxCkadbS5/2GuePi0INpVURopWtBcYHj2bnG5a4b2E8+I6dxUyR0crbO8xvCZ/SNMf6MwfikkP+ENA/eKpaGc2GqC8oqVsf9q4jgNB8VOdkcNSD72/zCzVVDI8eo4tPNQIoqtri10txwJaCg1rqZo1z6crglcy1LGNs3fwA1JKoKWB4OeSQvPAWytHgrjZ6IPqWl2oaCWjhntofDX4INHg9CY2Zn/1j7F/Tkzw+d1YIQgEIQgEIQgEIQgEJEIFQkQgVQsZF4JO4HyIUy6iYr/US+44oMLVKgrmb1d1BVNWoLb9GsobVVAO70YvP+F7f4k5hh9lnO97nvPeSVV7HuImrCOGG1R+LLK5w9vsY/dCCFWVllDbiHVSMXpxYlZalLnSZb8Sg10FTdVW0g9Vh5PB+BVnRUlhcqvx5vqgc3BBErovZxu4H8lY/o9jviMZ/DHM7/Ll/1KOBmpNd7RfyVr+i+C9XNJwZT5fF72/wFBabdG9VE3lAD+0938Kz0c3Zuse8K/2u1re6CMf5nn6qhxWnu243jUFBMixAqdFMx4s4hp4Hqsc2vLRZzdd1+CDXHfr03oNTPOWEtfoR8eRCt9mz7WM8y6/i0rGUcskr2l97NFmg/wC+q2eB6Sx+8B56INkhIhAqEiECoSIQKhIhBzdF1xmSXQOXRdN5kmZA5dN1TczHt/ExzfMEJM6TOgwUjdFS17d608tPvsOJVBikJF0HWxUd3V55UErf2tf9Kt8PHsY/cCqNjpMoxH/ozbyf+YVrA+0bB/cb8kDGJNu0rN4PS3Mj7bp2MHdllLvkzzWgrpdCoOHNtSMk/FXTX8Y2W/dKC6jZ6vgs7tKbZe8n4K9jqNFR47q5hPX6IGahwFNGB97Q9w3rXfovgtFUScXytZ4Mbf8A9hWGczReh7BWbRN/vSyk+dvoEELaJwNbJ0ZE3xyg/VQJxcKTiutZUe8z/wAbE1KzRBlsYiALbc1zFFo3v+iexUXkA5D5/wAlIjpz2d+Rafjb6oJ1DGAtDhUgEkfvs+YVJRsVtSNs5vvN+aDb3S3TRcjMgdulumg5LmQOXRdN3S3Qd3QuLoQNXSErm65LkHeZclybL026RA6XpuSayYkmVTi9a5jQ6ziAdcoJNudkEyZrbWWWxuHQkE+a7dtNFuLwOh0KqcSxyNwNnA9BqggYVVObNIxu+eIwnlq5rifJp81r2xmwHIALE4J2jqqMhpDXOykkW04n4L02Cnbb80GWxjRjj0Kh4RVB1JNDxZLHM3xIY7/fVarGcIEkbmhwaSNDbS6w+A0cpqnwn1cukp3jKCCLc7kBBoYGGyiVMIc8A8itWKJrW6HzAWcxxwj9obAN38rbkDE2HttoFdbI1OWBzD92Z1u4hp/NZiXaCK2jrnkNSo1DikjcxbcNcb66cEGrnOepmI5sHkxoT80By7lW4U+/3tTq53EkrQwQstrc95JQYeSDNO/pYfBOVkTmNuDodCOitdo6VkF6hpsLgSDhroHD4BZyrxpj7NBGpA+KDS4ZFcBXEcBBB6g/FQsEiGUFx8OCvgWWsgniRdB6rWzeKeZIgmh66DlFa9OByCRmS5kyCugUDuZCbuhA2VyU5ZIQgYIXDmqQWrktQRXRpp8Kmli5LEFXLQMdva094BUZ2FR/gb5BXhjXPZoM/LhDTu9U8CNCDzCY7OsZoMkreBzZJPEbj8FpTEk7JBmX1Nbu9HPeZI7fAqrjwytbK6doizP+00uNrcNbLc9ik7FBlTLXnTsY/wDu6fJRZMHnlN5y2w3MZct8Sd62nYJOwQZOPAWj7o8l0/BARay1fYI7BBio8CmiN4HgD8D7lvgd4Utorh9yI90h+rVquwR2CDJ1FFVzDLKI2sNrgOc8n4KLLsoCLCwPOy24hXQhQY6moq6MWaI5ANxzFjvKyktjr3f2cTepk0+AWqES6EaCtw+le1o7Qgu42va/RT2Rp4MXQag4a1dgLsNSgIEAXQS2S2QIhLZCBEFCEHJSIQgRIUIQIkKEIESJUIESIQgEIQgEJUIAIQhAqUJEIOkqRCDoJQlQgAukIQKlQhAIQhB//9k="/>
          <p:cNvSpPr>
            <a:spLocks noChangeAspect="1" noChangeArrowheads="1"/>
          </p:cNvSpPr>
          <p:nvPr/>
        </p:nvSpPr>
        <p:spPr bwMode="auto">
          <a:xfrm>
            <a:off x="155575" y="148446"/>
            <a:ext cx="304800" cy="27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88585" tIns="44293" rIns="88585" bIns="44293" numCol="1" anchor="t" anchorCtr="0" compatLnSpc="1">
            <a:prstTxWarp prst="textNoShape">
              <a:avLst/>
            </a:prstTxWarp>
          </a:bodyPr>
          <a:lstStyle/>
          <a:p>
            <a:endParaRPr lang="ru-RU" sz="1648"/>
          </a:p>
        </p:txBody>
      </p:sp>
      <p:sp>
        <p:nvSpPr>
          <p:cNvPr id="3" name="AutoShape 4" descr="data:image/jpeg;base64,/9j/4AAQSkZJRgABAQAAAQABAAD/2wCEAAkGBxASEBAQDxAQEBAQDw8QEBAQEA8PDRAPFRUWFxUSFRUYHSggGBolHRUVITEhJSkrLi4uFx8zODMsNygtLisBCgoKBQUFDgUFDisZExkrKysrKysrKysrKysrKysrKysrKysrKysrKysrKysrKysrKysrKysrKysrKysrKysrK//AABEIAOEA4QMBIgACEQEDEQH/xAAbAAABBQEBAAAAAAAAAAAAAAAAAQMEBQYCB//EAEUQAAEDAgMFBAcEBggHAAAAAAEAAgMEEQUSIQYxQVFhE3GBkRQiI3KhscEyQlLRBxWSstLxJDNDYoKiwvAWc3STs8Ph/8QAFAEBAAAAAAAAAAAAAAAAAAAAAP/EABQRAQAAAAAAAAAAAAAAAAAAAAD/2gAMAwEAAhEDEQA/APcUIQgEIQgEIQgEIQgEIQgEIQgEIQgELl7wE0ZkD6FH7VAlQSEJpsw4p1AIQhAIQhAIQhAIQhAIQhAIQhAIQhAIQhAISEqJLPfuQSTIEnaqEZUnaoJvarpsoKgdouHPQWqZqJg0dTuUWkrdQxx36NPXkVUTYkJHuIPq3Ib3DigtDMjtFXNmXYlQTe0R2ihdql7VBNEikU8/AqrEq7bKgvEJqllzNB47j3p1AIQhAIQhAIQhAIQhAIQhAIQhAIQhBErprWbz1PcoDpU3iM3tHdCB8FDMyCaZUnaqCZknbIJ/arl0qhdskMyDqsfoVm6GfK5zL/ZcQO7gripl0WVnmyznqAg1kU6eEypKeo0UpsyCy7VL2yr+2R2yCw7ZdiVVomXQmQanBJLteORB8/5KyVPs3qx7ubgPIf8A1XCAQhCAQhCAQhCAQhCAQhCAQhCAQhCDKY0/LM8c7EdxAVeZ1b7X0xsyYcPUf3H7J87jxCypnQWJqEnpCrDOuTOgtfSEjp1V9uuXVKCZUVGiymIT+2HcVZ1VVorN2xz5cObUMafSi50zW8XwEACPvsA4dSRxQVVJU6Ke2oWZp5yOh+KmsqEF4KhL6QqM1ascHoZqg+oMrAbGR32e4DiUE0VC6bNy16K/o9mIQPaOfIeOuRvgBr8VY0+C0zHte2OzmG4u57hfgbEoLHCqXsoWMP2rXd7x1P5eClppsw4p1AIQhAIQhAIQhAIQhAIQhAIQhAIQmKuqbG3M4gICtZG5jmykBjgQbkDTv5ry/FWdjIWZmvFzke0gte3npx5jgtDjuOs1u8HoDdYTF6xkp9XQjcRvQTDU9VyalU8Yl/C4/NdZn8QR3hBaGpTb6lV5eV3TROe4WZK9lxnMTC9wHG3C/eg0OymCurJruB9HiIMp4PO8RDv48h3hesAcAsRhm1EcMbYYaJ8bWDRr3hrr8S7S5J5qY7aec/Zhjb7znP8AlZBC242RD89XTC0gu6aMbpBxe0fj5jj378JHTvI3FbuqxGqlBa6XK072xgMBHK+/4qB6MANyDP4VhDppQ11wwavPG3IdSvR6ONrGhrAGtaAABuAVFhtm35kq1ZMgsxIuu1Vd2yO2QWIlUmln1ynw/JU3bLplRxQaJC5jfdoPMA+a6QCEIQCEIQCEIQCEIQCEIQNzyZWk+SwO2OJnKWkn1tFoNrcWEIa29iQXeG781g+19KnZp6kdyeRPBAzh+B5m55b67mknd1VrTYLGNzQna2qDbBT8PNxdBE/VzRwQaEHTLcnQCytXhOULRcuPDQIOcN2cgbZ8jGvfvsRdjfDj4q9aABYAADgNAonbI7dA9URNcLOaCOouqKupQzVv2eI5K2dMotS+4KCsa8JuY6KKZcry3gDp3Lt77hAxTVNnOHIqwZUrNVcpZJfg75qVFWdUF/6Ql7dUwq116V1QW/pC6FQqb0nqpuFMM0zIxuJu7owbz9PEIN3RD2Ud9+RvyT6AhAIQhAIQhAIQhAIQhAIQuJX5Wud+FpPkEGe2v2dZVhhzuZKzQWIDS0m5DgQfC3NUP6rFM3KBbrxPW6bxDaZzXOY5rmuufWsS0+Krf1nJMNz3W0AALifAII00LqiR7Q7K2OJ8rnd1gxvi9zR4laugjysA6KkoouygLpg5jqmoaC1ws8QQjMNDuJe4fs3VvHUNI9W+Xhff4oHpnJuCptcdUzPNoqeSryv70Gk9KR6QqJlZ1TnpXVBcmoTE1Qq01fVRp6vTegbqZ/a+ClMdcKgiqM0hPC9grunOiCLiUGYKjbO5pyn+a1UwFlWT4O+Q6Cw5n8kFe2rK79KKuIdnBbUlOnZ1vMoKRtUb2Wz2WqI4PWc4Zn6O4kjkAshiWByxkvj9Ztvs7nDu5qw2Myue90rrFhAs7Qjig9Uhna4XafoU4s56bd7GxHW9zb8IWgifcAoO0IQgEIQgEIQgEIQgExXf1UnuO+SfTc7MzHN/E1w8wgx1bBE8WIF+aq5IKmM+wdFl5XLD8lzJVG5vvUeepPNA5UU9RIxwlfFzb6ziQ4dbKNh1YQ0tcLEOsb77gpqSrPNNlpbZzt7jdBZvm0VNiBU2AOf9lpd3bvNShgEj97mt83FBmmVhGhTwrCr+PZRgN3Oc7poGqR/w9F+EoMyawprFDKxkZc0tEzS5l9HFg0zW5HgeK1X6gjGobu56jyUPbGkqKiRs5DTkibGWMBBsC45gD727ogoMNar2J9gqagU98mmncgusKaHXe4XA3XVrDKx25QKSLLCQPw/RQtnpi5tzzI8jZBpWxhdmJJGU6SgrMQjAaVjq2ieZGmAnO9wbYcRxv3LX4+60LzyaSoezcTWQtkd60jxck/dB1sEFngOHGJuZ7szyNT9FoKCpu7Lz1Hes4as3Uqin9rH1e0eZsg1KEIQCEIQCEIQCEIQCEIQYvaHZaYyOmpsrw8lzoiQ1wcd+UnQg8jZZuXDau7gaeRuUXc57csYG77e4+F16wq3aF39Hf1LR8Qfog8oq4nxEOJDgN4A0B59V2KzPrx5KdiTN6zzrsddvkg1VJWAAXOqs6WsusBJWPPEBT8Cr5BKGuNw7d3oPRInXTmVRKV2ilByBC0KJUTNG9SZHLJbQ1jmyRtH3ifIfzQQsbDWzEt0Dxf8AxcVGpH55WN/vfLVdY06+Q9D9FXUFVkmY47r280Ho8MPq26KqwmPLmbye/wDeKuMNmDmgjiotZCI5Sfuv17ncUE+NydzKKxpyhw1HTUjwQJUHOJR543N5tIWRwnFC0di/R0ZLNeNty17nKgl2dEsr37gSN3PmgeNWBqSr/ZeAyuE39mwnKeD37tOg+fioOz+BxtqGBze1s15IeM4AtvsetluGgDQaAaADcAgVCEIBCEIBCEIBCEIBCEIBVm0Q9gfearNV+Pj+jv6Fn7wQef17NCszWs1K1tW3RZrEGalB1sjgXptQ+Jz3RsZE55c0AnNcBo177+BTmBUJFSWu3xGQHldpLVffopHt6r/lRfvOXOFRATVT+dTMB3Z3H6hBdxaJ0yqI6UJszoJMsqyO0LryR9M30WikkuFlceNpIzwJcPkgYxJ12tVSIHPeyNv2pHtY33nEAfEqzrtzU7shBnxCkadbS5/2GuePi0INpVURopWtBcYHj2bnG5a4b2E8+I6dxUyR0crbO8xvCZ/SNMf6MwfikkP+ENA/eKpaGc2GqC8oqVsf9q4jgNB8VOdkcNSD72/zCzVVDI8eo4tPNQIoqtri10txwJaCg1rqZo1z6crglcy1LGNs3fwA1JKoKWB4OeSQvPAWytHgrjZ6IPqWl2oaCWjhntofDX4INHg9CY2Zn/1j7F/Tkzw+d1YIQgEIQgEIQgEIQgEJEIFQkQgVQsZF4JO4HyIUy6iYr/US+44oMLVKgrmb1d1BVNWoLb9GsobVVAO70YvP+F7f4k5hh9lnO97nvPeSVV7HuImrCOGG1R+LLK5w9vsY/dCCFWVllDbiHVSMXpxYlZalLnSZb8Sg10FTdVW0g9Vh5PB+BVnRUlhcqvx5vqgc3BBErovZxu4H8lY/o9jviMZ/DHM7/Ll/1KOBmpNd7RfyVr+i+C9XNJwZT5fF72/wFBabdG9VE3lAD+0938Kz0c3Zuse8K/2u1re6CMf5nn6qhxWnu243jUFBMixAqdFMx4s4hp4Hqsc2vLRZzdd1+CDXHfr03oNTPOWEtfoR8eRCt9mz7WM8y6/i0rGUcskr2l97NFmg/wC+q2eB6Sx+8B56INkhIhAqEiECoSIQKhIhBzdF1xmSXQOXRdN5kmZA5dN1TczHt/ExzfMEJM6TOgwUjdFS17d608tPvsOJVBikJF0HWxUd3V55UErf2tf9Kt8PHsY/cCqNjpMoxH/ozbyf+YVrA+0bB/cb8kDGJNu0rN4PS3Mj7bp2MHdllLvkzzWgrpdCoOHNtSMk/FXTX8Y2W/dKC6jZ6vgs7tKbZe8n4K9jqNFR47q5hPX6IGahwFNGB97Q9w3rXfovgtFUScXytZ4Mbf8A9hWGczReh7BWbRN/vSyk+dvoEELaJwNbJ0ZE3xyg/VQJxcKTiutZUe8z/wAbE1KzRBlsYiALbc1zFFo3v+iexUXkA5D5/wAlIjpz2d+Rafjb6oJ1DGAtDhUgEkfvs+YVJRsVtSNs5vvN+aDb3S3TRcjMgdulumg5LmQOXRdN3S3Qd3QuLoQNXSErm65LkHeZclybL026RA6XpuSayYkmVTi9a5jQ6ziAdcoJNudkEyZrbWWWxuHQkE+a7dtNFuLwOh0KqcSxyNwNnA9BqggYVVObNIxu+eIwnlq5rifJp81r2xmwHIALE4J2jqqMhpDXOykkW04n4L02Cnbb80GWxjRjj0Kh4RVB1JNDxZLHM3xIY7/fVarGcIEkbmhwaSNDbS6w+A0cpqnwn1cukp3jKCCLc7kBBoYGGyiVMIc8A8itWKJrW6HzAWcxxwj9obAN38rbkDE2HttoFdbI1OWBzD92Z1u4hp/NZiXaCK2jrnkNSo1DikjcxbcNcb66cEGrnOepmI5sHkxoT80By7lW4U+/3tTq53EkrQwQstrc95JQYeSDNO/pYfBOVkTmNuDodCOitdo6VkF6hpsLgSDhroHD4BZyrxpj7NBGpA+KDS4ZFcBXEcBBB6g/FQsEiGUFx8OCvgWWsgniRdB6rWzeKeZIgmh66DlFa9OByCRmS5kyCugUDuZCbuhA2VyU5ZIQgYIXDmqQWrktQRXRpp8Kmli5LEFXLQMdva094BUZ2FR/gb5BXhjXPZoM/LhDTu9U8CNCDzCY7OsZoMkreBzZJPEbj8FpTEk7JBmX1Nbu9HPeZI7fAqrjwytbK6doizP+00uNrcNbLc9ik7FBlTLXnTsY/wDu6fJRZMHnlN5y2w3MZct8Sd62nYJOwQZOPAWj7o8l0/BARay1fYI7BBio8CmiN4HgD8D7lvgd4Utorh9yI90h+rVquwR2CDJ1FFVzDLKI2sNrgOc8n4KLLsoCLCwPOy24hXQhQY6moq6MWaI5ANxzFjvKyktjr3f2cTepk0+AWqES6EaCtw+le1o7Qgu42va/RT2Rp4MXQag4a1dgLsNSgIEAXQS2S2QIhLZCBEFCEHJSIQgRIUIQIkKEIESJUIESIQgEIQgEJUIAIQhAqUJEIOkqRCDoJQlQgAukIQKlQhAIQhB//9k="/>
          <p:cNvSpPr>
            <a:spLocks noChangeAspect="1" noChangeArrowheads="1"/>
          </p:cNvSpPr>
          <p:nvPr/>
        </p:nvSpPr>
        <p:spPr bwMode="auto">
          <a:xfrm>
            <a:off x="307975" y="486796"/>
            <a:ext cx="304800" cy="27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88585" tIns="44293" rIns="88585" bIns="44293" numCol="1" anchor="t" anchorCtr="0" compatLnSpc="1">
            <a:prstTxWarp prst="textNoShape">
              <a:avLst/>
            </a:prstTxWarp>
          </a:bodyPr>
          <a:lstStyle/>
          <a:p>
            <a:endParaRPr lang="ru-RU" sz="1648"/>
          </a:p>
        </p:txBody>
      </p:sp>
      <p:sp>
        <p:nvSpPr>
          <p:cNvPr id="4" name="AutoShape 6" descr="data:image/jpeg;base64,/9j/4AAQSkZJRgABAQAAAQABAAD/2wCEAAkGBxASEBAQDxAQEBAQDw8QEBAQEA8PDRAPFRUWFxUSFRUYHSggGBolHRUVITEhJSkrLi4uFx8zODMsNygtLisBCgoKBQUFDgUFDisZExkrKysrKysrKysrKysrKysrKysrKysrKysrKysrKysrKysrKysrKysrKysrKysrKysrK//AABEIAOEA4QMBIgACEQEDEQH/xAAbAAABBQEBAAAAAAAAAAAAAAAAAQMEBQYCB//EAEUQAAEDAgMFBAcEBggHAAAAAAEAAgMEEQUSIQYxQVFhE3GBkRQiI3KhscEyQlLRBxWSstLxJDNDYoKiwvAWc3STs8Ph/8QAFAEBAAAAAAAAAAAAAAAAAAAAAP/EABQRAQAAAAAAAAAAAAAAAAAAAAD/2gAMAwEAAhEDEQA/APcUIQgEIQgEIQgEIQgEIQgEIQgEIQgELl7wE0ZkD6FH7VAlQSEJpsw4p1AIQhAIQhAIQhAIQhAIQhAIQhAIQhAIQhAISEqJLPfuQSTIEnaqEZUnaoJvarpsoKgdouHPQWqZqJg0dTuUWkrdQxx36NPXkVUTYkJHuIPq3Ib3DigtDMjtFXNmXYlQTe0R2ihdql7VBNEikU8/AqrEq7bKgvEJqllzNB47j3p1AIQhAIQhAIQhAIQhAIQhAIQhAIQhBErprWbz1PcoDpU3iM3tHdCB8FDMyCaZUnaqCZknbIJ/arl0qhdskMyDqsfoVm6GfK5zL/ZcQO7gripl0WVnmyznqAg1kU6eEypKeo0UpsyCy7VL2yr+2R2yCw7ZdiVVomXQmQanBJLteORB8/5KyVPs3qx7ubgPIf8A1XCAQhCAQhCAQhCAQhCAQhCAQhCAQhCDKY0/LM8c7EdxAVeZ1b7X0xsyYcPUf3H7J87jxCypnQWJqEnpCrDOuTOgtfSEjp1V9uuXVKCZUVGiymIT+2HcVZ1VVorN2xz5cObUMafSi50zW8XwEACPvsA4dSRxQVVJU6Ke2oWZp5yOh+KmsqEF4KhL6QqM1ascHoZqg+oMrAbGR32e4DiUE0VC6bNy16K/o9mIQPaOfIeOuRvgBr8VY0+C0zHte2OzmG4u57hfgbEoLHCqXsoWMP2rXd7x1P5eClppsw4p1AIQhAIQhAIQhAIQhAIQhAIQhAIQmKuqbG3M4gICtZG5jmykBjgQbkDTv5ry/FWdjIWZmvFzke0gte3npx5jgtDjuOs1u8HoDdYTF6xkp9XQjcRvQTDU9VyalU8Yl/C4/NdZn8QR3hBaGpTb6lV5eV3TROe4WZK9lxnMTC9wHG3C/eg0OymCurJruB9HiIMp4PO8RDv48h3hesAcAsRhm1EcMbYYaJ8bWDRr3hrr8S7S5J5qY7aec/Zhjb7znP8AlZBC242RD89XTC0gu6aMbpBxe0fj5jj378JHTvI3FbuqxGqlBa6XK072xgMBHK+/4qB6MANyDP4VhDppQ11wwavPG3IdSvR6ONrGhrAGtaAABuAVFhtm35kq1ZMgsxIuu1Vd2yO2QWIlUmln1ynw/JU3bLplRxQaJC5jfdoPMA+a6QCEIQCEIQCEIQCEIQCEIQNzyZWk+SwO2OJnKWkn1tFoNrcWEIa29iQXeG781g+19KnZp6kdyeRPBAzh+B5m55b67mknd1VrTYLGNzQna2qDbBT8PNxdBE/VzRwQaEHTLcnQCytXhOULRcuPDQIOcN2cgbZ8jGvfvsRdjfDj4q9aABYAADgNAonbI7dA9URNcLOaCOouqKupQzVv2eI5K2dMotS+4KCsa8JuY6KKZcry3gDp3Lt77hAxTVNnOHIqwZUrNVcpZJfg75qVFWdUF/6Ql7dUwq116V1QW/pC6FQqb0nqpuFMM0zIxuJu7owbz9PEIN3RD2Ud9+RvyT6AhAIQhAIQhAIQhAIQhAIQuJX5Wud+FpPkEGe2v2dZVhhzuZKzQWIDS0m5DgQfC3NUP6rFM3KBbrxPW6bxDaZzXOY5rmuufWsS0+Krf1nJMNz3W0AALifAII00LqiR7Q7K2OJ8rnd1gxvi9zR4laugjysA6KkoouygLpg5jqmoaC1ws8QQjMNDuJe4fs3VvHUNI9W+Xhff4oHpnJuCptcdUzPNoqeSryv70Gk9KR6QqJlZ1TnpXVBcmoTE1Qq01fVRp6vTegbqZ/a+ClMdcKgiqM0hPC9grunOiCLiUGYKjbO5pyn+a1UwFlWT4O+Q6Cw5n8kFe2rK79KKuIdnBbUlOnZ1vMoKRtUb2Wz2WqI4PWc4Zn6O4kjkAshiWByxkvj9Ztvs7nDu5qw2Myue90rrFhAs7Qjig9Uhna4XafoU4s56bd7GxHW9zb8IWgifcAoO0IQgEIQgEIQgEIQgExXf1UnuO+SfTc7MzHN/E1w8wgx1bBE8WIF+aq5IKmM+wdFl5XLD8lzJVG5vvUeepPNA5UU9RIxwlfFzb6ziQ4dbKNh1YQ0tcLEOsb77gpqSrPNNlpbZzt7jdBZvm0VNiBU2AOf9lpd3bvNShgEj97mt83FBmmVhGhTwrCr+PZRgN3Oc7poGqR/w9F+EoMyawprFDKxkZc0tEzS5l9HFg0zW5HgeK1X6gjGobu56jyUPbGkqKiRs5DTkibGWMBBsC45gD727ogoMNar2J9gqagU98mmncgusKaHXe4XA3XVrDKx25QKSLLCQPw/RQtnpi5tzzI8jZBpWxhdmJJGU6SgrMQjAaVjq2ieZGmAnO9wbYcRxv3LX4+60LzyaSoezcTWQtkd60jxck/dB1sEFngOHGJuZ7szyNT9FoKCpu7Lz1Hes4as3Uqin9rH1e0eZsg1KEIQCEIQCEIQCEIQCEIQYvaHZaYyOmpsrw8lzoiQ1wcd+UnQg8jZZuXDau7gaeRuUXc57csYG77e4+F16wq3aF39Hf1LR8Qfog8oq4nxEOJDgN4A0B59V2KzPrx5KdiTN6zzrsddvkg1VJWAAXOqs6WsusBJWPPEBT8Cr5BKGuNw7d3oPRInXTmVRKV2ilByBC0KJUTNG9SZHLJbQ1jmyRtH3ifIfzQQsbDWzEt0Dxf8AxcVGpH55WN/vfLVdY06+Q9D9FXUFVkmY47r280Ho8MPq26KqwmPLmbye/wDeKuMNmDmgjiotZCI5Sfuv17ncUE+NydzKKxpyhw1HTUjwQJUHOJR543N5tIWRwnFC0di/R0ZLNeNty17nKgl2dEsr37gSN3PmgeNWBqSr/ZeAyuE39mwnKeD37tOg+fioOz+BxtqGBze1s15IeM4AtvsetluGgDQaAaADcAgVCEIBCEIBCEIBCEIBCEIBVm0Q9gfearNV+Pj+jv6Fn7wQef17NCszWs1K1tW3RZrEGalB1sjgXptQ+Jz3RsZE55c0AnNcBo177+BTmBUJFSWu3xGQHldpLVffopHt6r/lRfvOXOFRATVT+dTMB3Z3H6hBdxaJ0yqI6UJszoJMsqyO0LryR9M30WikkuFlceNpIzwJcPkgYxJ12tVSIHPeyNv2pHtY33nEAfEqzrtzU7shBnxCkadbS5/2GuePi0INpVURopWtBcYHj2bnG5a4b2E8+I6dxUyR0crbO8xvCZ/SNMf6MwfikkP+ENA/eKpaGc2GqC8oqVsf9q4jgNB8VOdkcNSD72/zCzVVDI8eo4tPNQIoqtri10txwJaCg1rqZo1z6crglcy1LGNs3fwA1JKoKWB4OeSQvPAWytHgrjZ6IPqWl2oaCWjhntofDX4INHg9CY2Zn/1j7F/Tkzw+d1YIQgEIQgEIQgEIQgEJEIFQkQgVQsZF4JO4HyIUy6iYr/US+44oMLVKgrmb1d1BVNWoLb9GsobVVAO70YvP+F7f4k5hh9lnO97nvPeSVV7HuImrCOGG1R+LLK5w9vsY/dCCFWVllDbiHVSMXpxYlZalLnSZb8Sg10FTdVW0g9Vh5PB+BVnRUlhcqvx5vqgc3BBErovZxu4H8lY/o9jviMZ/DHM7/Ll/1KOBmpNd7RfyVr+i+C9XNJwZT5fF72/wFBabdG9VE3lAD+0938Kz0c3Zuse8K/2u1re6CMf5nn6qhxWnu243jUFBMixAqdFMx4s4hp4Hqsc2vLRZzdd1+CDXHfr03oNTPOWEtfoR8eRCt9mz7WM8y6/i0rGUcskr2l97NFmg/wC+q2eB6Sx+8B56INkhIhAqEiECoSIQKhIhBzdF1xmSXQOXRdN5kmZA5dN1TczHt/ExzfMEJM6TOgwUjdFS17d608tPvsOJVBikJF0HWxUd3V55UErf2tf9Kt8PHsY/cCqNjpMoxH/ozbyf+YVrA+0bB/cb8kDGJNu0rN4PS3Mj7bp2MHdllLvkzzWgrpdCoOHNtSMk/FXTX8Y2W/dKC6jZ6vgs7tKbZe8n4K9jqNFR47q5hPX6IGahwFNGB97Q9w3rXfovgtFUScXytZ4Mbf8A9hWGczReh7BWbRN/vSyk+dvoEELaJwNbJ0ZE3xyg/VQJxcKTiutZUe8z/wAbE1KzRBlsYiALbc1zFFo3v+iexUXkA5D5/wAlIjpz2d+Rafjb6oJ1DGAtDhUgEkfvs+YVJRsVtSNs5vvN+aDb3S3TRcjMgdulumg5LmQOXRdN3S3Qd3QuLoQNXSErm65LkHeZclybL026RA6XpuSayYkmVTi9a5jQ6ziAdcoJNudkEyZrbWWWxuHQkE+a7dtNFuLwOh0KqcSxyNwNnA9BqggYVVObNIxu+eIwnlq5rifJp81r2xmwHIALE4J2jqqMhpDXOykkW04n4L02Cnbb80GWxjRjj0Kh4RVB1JNDxZLHM3xIY7/fVarGcIEkbmhwaSNDbS6w+A0cpqnwn1cukp3jKCCLc7kBBoYGGyiVMIc8A8itWKJrW6HzAWcxxwj9obAN38rbkDE2HttoFdbI1OWBzD92Z1u4hp/NZiXaCK2jrnkNSo1DikjcxbcNcb66cEGrnOepmI5sHkxoT80By7lW4U+/3tTq53EkrQwQstrc95JQYeSDNO/pYfBOVkTmNuDodCOitdo6VkF6hpsLgSDhroHD4BZyrxpj7NBGpA+KDS4ZFcBXEcBBB6g/FQsEiGUFx8OCvgWWsgniRdB6rWzeKeZIgmh66DlFa9OByCRmS5kyCugUDuZCbuhA2VyU5ZIQgYIXDmqQWrktQRXRpp8Kmli5LEFXLQMdva094BUZ2FR/gb5BXhjXPZoM/LhDTu9U8CNCDzCY7OsZoMkreBzZJPEbj8FpTEk7JBmX1Nbu9HPeZI7fAqrjwytbK6doizP+00uNrcNbLc9ik7FBlTLXnTsY/wDu6fJRZMHnlN5y2w3MZct8Sd62nYJOwQZOPAWj7o8l0/BARay1fYI7BBio8CmiN4HgD8D7lvgd4Utorh9yI90h+rVquwR2CDJ1FFVzDLKI2sNrgOc8n4KLLsoCLCwPOy24hXQhQY6moq6MWaI5ANxzFjvKyktjr3f2cTepk0+AWqES6EaCtw+le1o7Qgu42va/RT2Rp4MXQag4a1dgLsNSgIEAXQS2S2QIhLZCBEFCEHJSIQgRIUIQIkKEIESJUIESIQgEIQgEJUIAIQhAqUJEIOkqRCDoJQlQgAukIQKlQhAIQhB//9k="/>
          <p:cNvSpPr>
            <a:spLocks noChangeAspect="1" noChangeArrowheads="1"/>
          </p:cNvSpPr>
          <p:nvPr/>
        </p:nvSpPr>
        <p:spPr bwMode="auto">
          <a:xfrm>
            <a:off x="460375" y="428201"/>
            <a:ext cx="304800" cy="27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88585" tIns="44293" rIns="88585" bIns="44293" numCol="1" anchor="t" anchorCtr="0" compatLnSpc="1">
            <a:prstTxWarp prst="textNoShape">
              <a:avLst/>
            </a:prstTxWarp>
          </a:bodyPr>
          <a:lstStyle/>
          <a:p>
            <a:endParaRPr lang="ru-RU" sz="1648"/>
          </a:p>
        </p:txBody>
      </p:sp>
      <p:sp>
        <p:nvSpPr>
          <p:cNvPr id="59" name="TextBox 58"/>
          <p:cNvSpPr txBox="1"/>
          <p:nvPr/>
        </p:nvSpPr>
        <p:spPr>
          <a:xfrm>
            <a:off x="36240" y="1197808"/>
            <a:ext cx="1440000" cy="1295491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88585" tIns="44293" rIns="88585" bIns="44293" rtlCol="0" anchor="ctr">
            <a:noAutofit/>
          </a:bodyPr>
          <a:lstStyle/>
          <a:p>
            <a:pPr algn="ctr" defTabSz="885854">
              <a:defRPr/>
            </a:pPr>
            <a:endParaRPr lang="ru-RU" sz="1739" b="1" kern="0" dirty="0">
              <a:solidFill>
                <a:schemeClr val="bg1"/>
              </a:solidFill>
            </a:endParaRPr>
          </a:p>
          <a:p>
            <a:pPr algn="ctr" defTabSz="885854">
              <a:defRPr/>
            </a:pPr>
            <a:r>
              <a:rPr lang="ru-RU" sz="1923" b="1" kern="0" dirty="0">
                <a:solidFill>
                  <a:schemeClr val="bg1"/>
                </a:solidFill>
              </a:rPr>
              <a:t>Примеры</a:t>
            </a:r>
            <a:endParaRPr lang="ru-RU" sz="1373" b="1" kern="0" dirty="0">
              <a:solidFill>
                <a:schemeClr val="bg1"/>
              </a:solidFill>
            </a:endParaRPr>
          </a:p>
          <a:p>
            <a:pPr defTabSz="885854">
              <a:defRPr/>
            </a:pPr>
            <a:endParaRPr lang="ru-RU" sz="1739" b="1" kern="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240" y="2726084"/>
            <a:ext cx="1440000" cy="3331329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88585" tIns="44293" rIns="88585" bIns="44293" rtlCol="0" anchor="ctr">
            <a:noAutofit/>
          </a:bodyPr>
          <a:lstStyle/>
          <a:p>
            <a:pPr algn="ctr" defTabSz="885854">
              <a:defRPr/>
            </a:pPr>
            <a:r>
              <a:rPr lang="ru-RU" sz="1923" b="1" kern="0" dirty="0">
                <a:solidFill>
                  <a:schemeClr val="bg1"/>
                </a:solidFill>
              </a:rPr>
              <a:t>Механизм</a:t>
            </a:r>
            <a:endParaRPr lang="ru-RU" sz="1739" b="1" kern="0" dirty="0">
              <a:solidFill>
                <a:schemeClr val="bg1"/>
              </a:solidFill>
            </a:endParaRPr>
          </a:p>
        </p:txBody>
      </p:sp>
      <p:grpSp>
        <p:nvGrpSpPr>
          <p:cNvPr id="5" name="Группа 60"/>
          <p:cNvGrpSpPr/>
          <p:nvPr/>
        </p:nvGrpSpPr>
        <p:grpSpPr>
          <a:xfrm>
            <a:off x="1581031" y="1640185"/>
            <a:ext cx="2976331" cy="777967"/>
            <a:chOff x="1680632" y="1677237"/>
            <a:chExt cx="2232248" cy="847615"/>
          </a:xfrm>
        </p:grpSpPr>
        <p:sp>
          <p:nvSpPr>
            <p:cNvPr id="63" name="TextBox 62"/>
            <p:cNvSpPr txBox="1"/>
            <p:nvPr/>
          </p:nvSpPr>
          <p:spPr>
            <a:xfrm>
              <a:off x="1680632" y="1677237"/>
              <a:ext cx="2232248" cy="361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5854">
                <a:defRPr/>
              </a:pPr>
              <a:r>
                <a:rPr lang="ru-RU" sz="1556" b="1" kern="0" dirty="0">
                  <a:solidFill>
                    <a:sysClr val="windowText" lastClr="000000"/>
                  </a:solidFill>
                </a:rPr>
                <a:t>Государственная </a:t>
              </a:r>
            </a:p>
          </p:txBody>
        </p:sp>
        <p:pic>
          <p:nvPicPr>
            <p:cNvPr id="64" name="Picture 2" descr="C:\Users\Margo\Desktop\скачанные файлы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1" y="2172314"/>
              <a:ext cx="537495" cy="34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3" descr="C:\Users\Margo\Desktop\скачанные файлы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261531" y="2172314"/>
              <a:ext cx="480112" cy="352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 descr="C:\Users\Margo\Desktop\скачанные файлы (2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287" y="2172315"/>
              <a:ext cx="465814" cy="349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5" descr="C:\Users\Margo\Desktop\скачанные файлы (3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606" y="2173848"/>
              <a:ext cx="488454" cy="343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67"/>
          <p:cNvGrpSpPr/>
          <p:nvPr/>
        </p:nvGrpSpPr>
        <p:grpSpPr>
          <a:xfrm>
            <a:off x="4430696" y="1621055"/>
            <a:ext cx="3752473" cy="797099"/>
            <a:chOff x="3873882" y="1656393"/>
            <a:chExt cx="2814355" cy="868459"/>
          </a:xfrm>
        </p:grpSpPr>
        <p:sp>
          <p:nvSpPr>
            <p:cNvPr id="69" name="TextBox 68"/>
            <p:cNvSpPr txBox="1"/>
            <p:nvPr/>
          </p:nvSpPr>
          <p:spPr>
            <a:xfrm>
              <a:off x="3873882" y="1656393"/>
              <a:ext cx="2814355" cy="361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5854">
                <a:defRPr/>
              </a:pPr>
              <a:r>
                <a:rPr lang="ru-RU" sz="1556" b="1" kern="0" dirty="0">
                  <a:solidFill>
                    <a:sysClr val="windowText" lastClr="000000"/>
                  </a:solidFill>
                </a:rPr>
                <a:t>Общественное страхование</a:t>
              </a:r>
            </a:p>
          </p:txBody>
        </p:sp>
        <p:pic>
          <p:nvPicPr>
            <p:cNvPr id="70" name="Picture 6" descr="C:\Users\Margo\Desktop\images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796" y="2191315"/>
              <a:ext cx="445021" cy="327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" descr="C:\Users\Margo\Desktop\скачанные файлы (4)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841" y="2217023"/>
              <a:ext cx="526045" cy="175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8" descr="C:\Users\Margo\Desktop\images (1)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1827" y="2217024"/>
              <a:ext cx="508847" cy="289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7" descr="C:\Users\Margo\Desktop\скачанные файлы (4)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841" y="2179874"/>
              <a:ext cx="526045" cy="344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8" descr="C:\Users\Margo\Desktop\images (1)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1827" y="2179874"/>
              <a:ext cx="508847" cy="33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75"/>
          <p:cNvGrpSpPr/>
          <p:nvPr/>
        </p:nvGrpSpPr>
        <p:grpSpPr>
          <a:xfrm>
            <a:off x="8114331" y="1633871"/>
            <a:ext cx="2784309" cy="754591"/>
            <a:chOff x="6786166" y="1700133"/>
            <a:chExt cx="2088232" cy="822145"/>
          </a:xfrm>
        </p:grpSpPr>
        <p:sp>
          <p:nvSpPr>
            <p:cNvPr id="78" name="TextBox 77"/>
            <p:cNvSpPr txBox="1"/>
            <p:nvPr/>
          </p:nvSpPr>
          <p:spPr>
            <a:xfrm>
              <a:off x="6786166" y="1700133"/>
              <a:ext cx="2088232" cy="361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5854">
                <a:defRPr/>
              </a:pPr>
              <a:r>
                <a:rPr lang="ru-RU" sz="1556" b="1" kern="0" dirty="0">
                  <a:solidFill>
                    <a:sysClr val="windowText" lastClr="000000"/>
                  </a:solidFill>
                </a:rPr>
                <a:t>Частное страхование</a:t>
              </a:r>
            </a:p>
          </p:txBody>
        </p:sp>
        <p:pic>
          <p:nvPicPr>
            <p:cNvPr id="79" name="Picture 9" descr="C:\Users\Margo\Desktop\скачанные файлы (5)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582" y="2220814"/>
              <a:ext cx="491110" cy="30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TextBox 80"/>
          <p:cNvSpPr txBox="1"/>
          <p:nvPr/>
        </p:nvSpPr>
        <p:spPr>
          <a:xfrm>
            <a:off x="5706594" y="5520536"/>
            <a:ext cx="371396" cy="357088"/>
          </a:xfrm>
          <a:prstGeom prst="rect">
            <a:avLst/>
          </a:prstGeom>
          <a:solidFill>
            <a:schemeClr val="bg1"/>
          </a:solidFill>
        </p:spPr>
        <p:txBody>
          <a:bodyPr wrap="square" lIns="88585" tIns="44293" rIns="88585" bIns="44293" rtlCol="0">
            <a:spAutoFit/>
          </a:bodyPr>
          <a:lstStyle/>
          <a:p>
            <a:pPr defTabSz="885854">
              <a:defRPr/>
            </a:pPr>
            <a:endParaRPr lang="ru-RU" sz="1739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Группа 82"/>
          <p:cNvGrpSpPr/>
          <p:nvPr/>
        </p:nvGrpSpPr>
        <p:grpSpPr>
          <a:xfrm>
            <a:off x="8173144" y="4703441"/>
            <a:ext cx="2909818" cy="1381124"/>
            <a:chOff x="6790187" y="4044499"/>
            <a:chExt cx="2182362" cy="1582888"/>
          </a:xfrm>
        </p:grpSpPr>
        <p:cxnSp>
          <p:nvCxnSpPr>
            <p:cNvPr id="84" name="Прямая со стрелкой 83"/>
            <p:cNvCxnSpPr/>
            <p:nvPr/>
          </p:nvCxnSpPr>
          <p:spPr>
            <a:xfrm flipV="1">
              <a:off x="7551192" y="4441105"/>
              <a:ext cx="697795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Группа 84"/>
            <p:cNvGrpSpPr/>
            <p:nvPr/>
          </p:nvGrpSpPr>
          <p:grpSpPr>
            <a:xfrm>
              <a:off x="6790188" y="4044499"/>
              <a:ext cx="2182361" cy="1582888"/>
              <a:chOff x="1728573" y="4040679"/>
              <a:chExt cx="2182361" cy="1582888"/>
            </a:xfrm>
          </p:grpSpPr>
          <p:pic>
            <p:nvPicPr>
              <p:cNvPr id="89" name="Picture 12" descr="C:\Users\Margo\Desktop\скачанные файлы (7)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1229" y="4953556"/>
                <a:ext cx="517369" cy="5173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0" name="TextBox 89"/>
              <p:cNvSpPr txBox="1"/>
              <p:nvPr/>
            </p:nvSpPr>
            <p:spPr>
              <a:xfrm>
                <a:off x="1728573" y="4040679"/>
                <a:ext cx="756709" cy="283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 defTabSz="885854">
                  <a:defRPr/>
                </a:pPr>
                <a:r>
                  <a:rPr lang="ru-RU" sz="1007" b="1" kern="0" dirty="0">
                    <a:solidFill>
                      <a:sysClr val="windowText" lastClr="000000"/>
                    </a:solidFill>
                  </a:rPr>
                  <a:t>Част.страх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180559" y="4079683"/>
                <a:ext cx="730375" cy="6699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defTabSz="885854">
                  <a:defRPr/>
                </a:pPr>
                <a:endParaRPr lang="ru-RU" sz="1000" b="1" kern="0" dirty="0">
                  <a:solidFill>
                    <a:sysClr val="windowText" lastClr="000000"/>
                  </a:solidFill>
                </a:endParaRPr>
              </a:p>
              <a:p>
                <a:pPr algn="ctr" defTabSz="885854">
                  <a:defRPr/>
                </a:pPr>
                <a:r>
                  <a:rPr lang="ru-RU" sz="1099" b="1" kern="0" dirty="0">
                    <a:solidFill>
                      <a:sysClr val="windowText" lastClr="000000"/>
                    </a:solidFill>
                  </a:rPr>
                  <a:t>Клиника</a:t>
                </a:r>
                <a:endParaRPr lang="ru-RU" sz="1190" b="1" kern="0" dirty="0">
                  <a:solidFill>
                    <a:sysClr val="windowText" lastClr="000000"/>
                  </a:solidFill>
                </a:endParaRPr>
              </a:p>
              <a:p>
                <a:pPr algn="ctr" defTabSz="885854">
                  <a:defRPr/>
                </a:pPr>
                <a:endParaRPr lang="ru-RU" sz="1000" b="1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2694688" y="4233314"/>
                <a:ext cx="278547" cy="4125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885854">
                  <a:defRPr/>
                </a:pPr>
                <a:r>
                  <a:rPr lang="ru-RU" sz="1739" kern="0" dirty="0">
                    <a:solidFill>
                      <a:sysClr val="windowText" lastClr="000000"/>
                    </a:solidFill>
                  </a:rPr>
                  <a:t>$</a:t>
                </a:r>
              </a:p>
            </p:txBody>
          </p:sp>
          <p:cxnSp>
            <p:nvCxnSpPr>
              <p:cNvPr id="102" name="Прямая соединительная линия 101"/>
              <p:cNvCxnSpPr>
                <a:stCxn id="100" idx="2"/>
              </p:cNvCxnSpPr>
              <p:nvPr/>
            </p:nvCxnSpPr>
            <p:spPr>
              <a:xfrm>
                <a:off x="3545747" y="4749592"/>
                <a:ext cx="1" cy="47177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 стрелкой 102"/>
              <p:cNvCxnSpPr/>
              <p:nvPr/>
            </p:nvCxnSpPr>
            <p:spPr>
              <a:xfrm flipH="1" flipV="1">
                <a:off x="3005626" y="5277424"/>
                <a:ext cx="540121" cy="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/>
              <p:cNvCxnSpPr/>
              <p:nvPr/>
            </p:nvCxnSpPr>
            <p:spPr>
              <a:xfrm flipH="1" flipV="1">
                <a:off x="2106926" y="5281212"/>
                <a:ext cx="423585" cy="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 стрелкой 105"/>
              <p:cNvCxnSpPr/>
              <p:nvPr/>
            </p:nvCxnSpPr>
            <p:spPr>
              <a:xfrm flipV="1">
                <a:off x="2096934" y="4964110"/>
                <a:ext cx="9993" cy="313314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>
                <a:off x="1875752" y="5323886"/>
                <a:ext cx="652799" cy="299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85854">
                  <a:defRPr/>
                </a:pPr>
                <a:r>
                  <a:rPr lang="ru-RU" sz="1099" kern="0" dirty="0">
                    <a:solidFill>
                      <a:sysClr val="windowText" lastClr="000000"/>
                    </a:solidFill>
                  </a:rPr>
                  <a:t>$ взносы</a:t>
                </a: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6794483" y="4358378"/>
              <a:ext cx="756709" cy="28344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885854">
                <a:defRPr/>
              </a:pPr>
              <a:r>
                <a:rPr lang="ru-RU" sz="1007" b="1" kern="0" dirty="0">
                  <a:solidFill>
                    <a:sysClr val="windowText" lastClr="000000"/>
                  </a:solidFill>
                </a:rPr>
                <a:t>Част.страх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790187" y="4670584"/>
              <a:ext cx="756709" cy="28344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885854">
                <a:defRPr/>
              </a:pPr>
              <a:r>
                <a:rPr lang="ru-RU" sz="1007" b="1" kern="0" dirty="0">
                  <a:solidFill>
                    <a:sysClr val="windowText" lastClr="000000"/>
                  </a:solidFill>
                </a:rPr>
                <a:t>Част.страх</a:t>
              </a:r>
            </a:p>
          </p:txBody>
        </p:sp>
        <p:sp useBgFill="1">
          <p:nvSpPr>
            <p:cNvPr id="88" name="TextBox 87"/>
            <p:cNvSpPr txBox="1"/>
            <p:nvPr/>
          </p:nvSpPr>
          <p:spPr>
            <a:xfrm>
              <a:off x="8296962" y="4856468"/>
              <a:ext cx="643492" cy="29968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 defTabSz="885854">
                <a:defRPr/>
              </a:pPr>
              <a:r>
                <a:rPr lang="ru-RU" sz="1099" kern="0" dirty="0">
                  <a:solidFill>
                    <a:sysClr val="windowText" lastClr="000000"/>
                  </a:solidFill>
                </a:rPr>
                <a:t>Услуги</a:t>
              </a:r>
            </a:p>
          </p:txBody>
        </p:sp>
      </p:grpSp>
      <p:grpSp>
        <p:nvGrpSpPr>
          <p:cNvPr id="10" name="Группа 107"/>
          <p:cNvGrpSpPr/>
          <p:nvPr/>
        </p:nvGrpSpPr>
        <p:grpSpPr>
          <a:xfrm>
            <a:off x="4356719" y="4841481"/>
            <a:ext cx="3269013" cy="1243085"/>
            <a:chOff x="6524757" y="4083983"/>
            <a:chExt cx="2451760" cy="1575031"/>
          </a:xfrm>
        </p:grpSpPr>
        <p:cxnSp>
          <p:nvCxnSpPr>
            <p:cNvPr id="109" name="Прямая со стрелкой 108"/>
            <p:cNvCxnSpPr/>
            <p:nvPr/>
          </p:nvCxnSpPr>
          <p:spPr>
            <a:xfrm>
              <a:off x="7551192" y="4459299"/>
              <a:ext cx="697796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Группа 109"/>
            <p:cNvGrpSpPr/>
            <p:nvPr/>
          </p:nvGrpSpPr>
          <p:grpSpPr>
            <a:xfrm>
              <a:off x="6524757" y="4083983"/>
              <a:ext cx="2451760" cy="1575031"/>
              <a:chOff x="1463142" y="4080163"/>
              <a:chExt cx="2451760" cy="1575031"/>
            </a:xfrm>
          </p:grpSpPr>
          <p:pic>
            <p:nvPicPr>
              <p:cNvPr id="114" name="Picture 12" descr="C:\Users\Margo\Desktop\скачанные файлы (7)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1229" y="4953556"/>
                <a:ext cx="517369" cy="5959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5" name="TextBox 114"/>
              <p:cNvSpPr txBox="1"/>
              <p:nvPr/>
            </p:nvSpPr>
            <p:spPr>
              <a:xfrm>
                <a:off x="1728573" y="4080163"/>
                <a:ext cx="756709" cy="3133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 defTabSz="885854">
                  <a:defRPr/>
                </a:pPr>
                <a:r>
                  <a:rPr lang="ru-RU" sz="1007" b="1" kern="0" dirty="0">
                    <a:solidFill>
                      <a:sysClr val="windowText" lastClr="000000"/>
                    </a:solidFill>
                  </a:rPr>
                  <a:t>Гос.страх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3184527" y="4161024"/>
                <a:ext cx="730375" cy="60428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defTabSz="885854">
                  <a:defRPr/>
                </a:pPr>
                <a:endParaRPr lang="ru-RU" sz="700" b="1" kern="0" dirty="0">
                  <a:solidFill>
                    <a:sysClr val="windowText" lastClr="000000"/>
                  </a:solidFill>
                </a:endParaRPr>
              </a:p>
              <a:p>
                <a:pPr algn="ctr" defTabSz="885854">
                  <a:defRPr/>
                </a:pPr>
                <a:r>
                  <a:rPr lang="ru-RU" sz="1099" b="1" kern="0" dirty="0">
                    <a:solidFill>
                      <a:sysClr val="windowText" lastClr="000000"/>
                    </a:solidFill>
                  </a:rPr>
                  <a:t>Клиника</a:t>
                </a:r>
                <a:endParaRPr lang="ru-RU" sz="1190" b="1" kern="0" dirty="0">
                  <a:solidFill>
                    <a:sysClr val="windowText" lastClr="000000"/>
                  </a:solidFill>
                </a:endParaRPr>
              </a:p>
              <a:p>
                <a:pPr algn="ctr" defTabSz="885854">
                  <a:defRPr/>
                </a:pPr>
                <a:endParaRPr lang="ru-RU" sz="700" b="1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694688" y="4242605"/>
                <a:ext cx="278547" cy="4560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885854">
                  <a:defRPr/>
                </a:pPr>
                <a:r>
                  <a:rPr lang="ru-RU" sz="1739" kern="0" dirty="0">
                    <a:solidFill>
                      <a:sysClr val="windowText" lastClr="000000"/>
                    </a:solidFill>
                  </a:rPr>
                  <a:t>$</a:t>
                </a:r>
              </a:p>
            </p:txBody>
          </p:sp>
          <p:cxnSp>
            <p:nvCxnSpPr>
              <p:cNvPr id="118" name="Прямая соединительная линия 117"/>
              <p:cNvCxnSpPr>
                <a:stCxn id="116" idx="2"/>
              </p:cNvCxnSpPr>
              <p:nvPr/>
            </p:nvCxnSpPr>
            <p:spPr>
              <a:xfrm>
                <a:off x="3549715" y="4765304"/>
                <a:ext cx="0" cy="53740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 стрелкой 138"/>
              <p:cNvCxnSpPr/>
              <p:nvPr/>
            </p:nvCxnSpPr>
            <p:spPr>
              <a:xfrm flipH="1" flipV="1">
                <a:off x="3009097" y="5292901"/>
                <a:ext cx="540121" cy="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 flipH="1" flipV="1">
                <a:off x="2101931" y="5281097"/>
                <a:ext cx="423585" cy="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 стрелкой 140"/>
              <p:cNvCxnSpPr/>
              <p:nvPr/>
            </p:nvCxnSpPr>
            <p:spPr>
              <a:xfrm flipV="1">
                <a:off x="2096934" y="4972131"/>
                <a:ext cx="9993" cy="308595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141"/>
              <p:cNvSpPr txBox="1"/>
              <p:nvPr/>
            </p:nvSpPr>
            <p:spPr>
              <a:xfrm>
                <a:off x="1463142" y="5323887"/>
                <a:ext cx="1391630" cy="33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85854">
                  <a:defRPr/>
                </a:pPr>
                <a:r>
                  <a:rPr lang="ru-RU" sz="1099" kern="0" dirty="0">
                    <a:solidFill>
                      <a:sysClr val="windowText" lastClr="000000"/>
                    </a:solidFill>
                  </a:rPr>
                  <a:t>$ взносы</a:t>
                </a:r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6787340" y="4387218"/>
              <a:ext cx="756709" cy="3133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885854">
                <a:defRPr/>
              </a:pPr>
              <a:r>
                <a:rPr lang="ru-RU" sz="1007" b="1" kern="0" dirty="0">
                  <a:solidFill>
                    <a:sysClr val="windowText" lastClr="000000"/>
                  </a:solidFill>
                </a:rPr>
                <a:t>Гос.страх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790187" y="4699113"/>
              <a:ext cx="756709" cy="3133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885854">
                <a:defRPr/>
              </a:pPr>
              <a:r>
                <a:rPr lang="ru-RU" sz="1007" b="1" kern="0" dirty="0">
                  <a:solidFill>
                    <a:sysClr val="windowText" lastClr="000000"/>
                  </a:solidFill>
                </a:rPr>
                <a:t>Гос.страх</a:t>
              </a:r>
            </a:p>
          </p:txBody>
        </p:sp>
        <p:sp useBgFill="1">
          <p:nvSpPr>
            <p:cNvPr id="113" name="TextBox 112"/>
            <p:cNvSpPr txBox="1"/>
            <p:nvPr/>
          </p:nvSpPr>
          <p:spPr>
            <a:xfrm>
              <a:off x="8265767" y="4872956"/>
              <a:ext cx="643492" cy="3217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 defTabSz="885854">
                <a:defRPr/>
              </a:pPr>
              <a:r>
                <a:rPr lang="ru-RU" sz="1050" kern="0" dirty="0">
                  <a:solidFill>
                    <a:sysClr val="windowText" lastClr="000000"/>
                  </a:solidFill>
                </a:rPr>
                <a:t>Услуги</a:t>
              </a: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1476401" y="1197957"/>
            <a:ext cx="2753460" cy="357088"/>
          </a:xfrm>
          <a:prstGeom prst="rect">
            <a:avLst/>
          </a:prstGeom>
          <a:noFill/>
        </p:spPr>
        <p:txBody>
          <a:bodyPr wrap="square" lIns="88585" tIns="44293" rIns="88585" bIns="44293" rtlCol="0">
            <a:spAutoFit/>
          </a:bodyPr>
          <a:lstStyle/>
          <a:p>
            <a:pPr algn="ctr" defTabSz="885854">
              <a:defRPr/>
            </a:pPr>
            <a:r>
              <a:rPr lang="ru-RU" sz="1739" b="1" kern="0" dirty="0">
                <a:solidFill>
                  <a:sysClr val="windowText" lastClr="000000"/>
                </a:solidFill>
              </a:rPr>
              <a:t>Налоговая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453420" y="1173167"/>
            <a:ext cx="2427949" cy="357088"/>
          </a:xfrm>
          <a:prstGeom prst="rect">
            <a:avLst/>
          </a:prstGeom>
          <a:noFill/>
        </p:spPr>
        <p:txBody>
          <a:bodyPr wrap="square" lIns="88585" tIns="44293" rIns="88585" bIns="44293" rtlCol="0">
            <a:spAutoFit/>
          </a:bodyPr>
          <a:lstStyle/>
          <a:p>
            <a:pPr algn="ctr" defTabSz="885854">
              <a:defRPr/>
            </a:pPr>
            <a:r>
              <a:rPr lang="ru-RU" sz="1739" b="1" kern="0" dirty="0">
                <a:solidFill>
                  <a:sysClr val="windowText" lastClr="000000"/>
                </a:solidFill>
              </a:rPr>
              <a:t>Страховая</a:t>
            </a:r>
          </a:p>
        </p:txBody>
      </p:sp>
      <p:cxnSp>
        <p:nvCxnSpPr>
          <p:cNvPr id="145" name="Прямая соединительная линия 144"/>
          <p:cNvCxnSpPr/>
          <p:nvPr/>
        </p:nvCxnSpPr>
        <p:spPr>
          <a:xfrm>
            <a:off x="1632499" y="1536942"/>
            <a:ext cx="279034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4554558" y="1536942"/>
            <a:ext cx="617544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1520221" y="2696876"/>
            <a:ext cx="2980515" cy="1737595"/>
          </a:xfrm>
          <a:prstGeom prst="rect">
            <a:avLst/>
          </a:prstGeom>
          <a:noFill/>
        </p:spPr>
        <p:txBody>
          <a:bodyPr wrap="square" lIns="88585" tIns="44293" rIns="88585" bIns="44293" rtlCol="0">
            <a:spAutoFit/>
          </a:bodyPr>
          <a:lstStyle/>
          <a:p>
            <a:pPr indent="86125" algn="just" defTabSz="885854">
              <a:defRPr/>
            </a:pPr>
            <a:r>
              <a:rPr lang="ru-RU" sz="119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Охват медицинских услуг обеспечивается за счет налогов и государственного бюджета. Министерство здравоохранения отделено от Агентства по распределению ресурсов </a:t>
            </a:r>
            <a:endParaRPr lang="en-GB" sz="119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indent="86125" algn="just" defTabSz="885854">
              <a:defRPr/>
            </a:pPr>
            <a:r>
              <a:rPr lang="ru-RU" sz="119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(+) Социальная направленность, равенство доступа, контроль цен</a:t>
            </a:r>
          </a:p>
          <a:p>
            <a:pPr indent="86125" algn="just" defTabSz="885854">
              <a:defRPr/>
            </a:pPr>
            <a:r>
              <a:rPr lang="ru-RU" sz="119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(–) Зависимость от бюджета, медленная адаптация к изменяющимся потребностям населения, ограниченность выбора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4611141" y="2686905"/>
            <a:ext cx="3249699" cy="2103849"/>
          </a:xfrm>
          <a:prstGeom prst="rect">
            <a:avLst/>
          </a:prstGeom>
          <a:noFill/>
        </p:spPr>
        <p:txBody>
          <a:bodyPr wrap="square" lIns="88585" tIns="44293" rIns="88585" bIns="44293" rtlCol="0">
            <a:spAutoFit/>
          </a:bodyPr>
          <a:lstStyle/>
          <a:p>
            <a:pPr indent="86125" algn="just" defTabSz="885854">
              <a:defRPr/>
            </a:pPr>
            <a:r>
              <a:rPr lang="ru-RU" sz="119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Охват медицинских услуг осуществляется за счет обязательных социальных взносов, собранных и находящихся в ведении Фонда(</a:t>
            </a:r>
            <a:r>
              <a:rPr lang="en-GB" sz="119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o</a:t>
            </a:r>
            <a:r>
              <a:rPr lang="ru-RU" sz="119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в), отделенного от Министерства здравоохранения</a:t>
            </a:r>
            <a:endParaRPr lang="en-GB" sz="119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indent="86125" algn="just" defTabSz="885854">
              <a:defRPr/>
            </a:pPr>
            <a:r>
              <a:rPr lang="en-GB" sz="119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(+)</a:t>
            </a:r>
            <a:r>
              <a:rPr lang="ru-RU" sz="119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Социальная направленность, солидарная ответственность, повышение конкуренции и контроля качества, снижение неформальных платежей</a:t>
            </a:r>
          </a:p>
          <a:p>
            <a:pPr indent="86125" algn="just" defTabSz="885854">
              <a:defRPr/>
            </a:pPr>
            <a:r>
              <a:rPr lang="ru-RU" sz="119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(–)</a:t>
            </a:r>
            <a:r>
              <a:rPr lang="ru-RU" sz="1190" i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ru-RU" sz="119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Риск недофинансирования из-за уклонения от уплаты взносов</a:t>
            </a:r>
            <a:r>
              <a:rPr lang="en-GB" sz="119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;</a:t>
            </a:r>
            <a:r>
              <a:rPr lang="ru-RU" sz="119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n-GB" sz="119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      </a:t>
            </a:r>
            <a:r>
              <a:rPr lang="ru-RU" sz="119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необходима соответствующая ИТ инфраструктура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8011327" y="2692921"/>
            <a:ext cx="2988000" cy="1951499"/>
          </a:xfrm>
          <a:prstGeom prst="rect">
            <a:avLst/>
          </a:prstGeom>
          <a:noFill/>
        </p:spPr>
        <p:txBody>
          <a:bodyPr wrap="square" lIns="88585" tIns="44293" rIns="88585" bIns="44293" rtlCol="0">
            <a:spAutoFit/>
          </a:bodyPr>
          <a:lstStyle/>
          <a:p>
            <a:pPr indent="173788" algn="just" defTabSz="885854">
              <a:defRPr/>
            </a:pPr>
            <a:r>
              <a:rPr lang="ru-RU" sz="11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Непринудительный сбор доходов исключает накопление достаточных средств для покрытия потребностей в области здравоохранения  для всех. Существует множество отдельных "систем".</a:t>
            </a:r>
            <a:endParaRPr lang="en-GB" sz="11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indent="173788" algn="just" defTabSz="885854">
              <a:defRPr/>
            </a:pPr>
            <a:r>
              <a:rPr lang="ru-RU" sz="11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(+) Дифференцированный пакет услуг в зависимости от желания и дохода гражданина</a:t>
            </a:r>
          </a:p>
          <a:p>
            <a:pPr indent="173788" algn="just" defTabSz="885854">
              <a:defRPr/>
            </a:pPr>
            <a:r>
              <a:rPr lang="ru-RU" sz="11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(–) Отсутствие контроля цен, конкуренция мед. организаций по не медицинским факторам, высокие расходы экономики на здравоохранение, отсутствие доступа к мед. услугам при отсутствии платежеспособности</a:t>
            </a:r>
          </a:p>
        </p:txBody>
      </p:sp>
      <p:grpSp>
        <p:nvGrpSpPr>
          <p:cNvPr id="12" name="Группа 149"/>
          <p:cNvGrpSpPr/>
          <p:nvPr/>
        </p:nvGrpSpPr>
        <p:grpSpPr>
          <a:xfrm>
            <a:off x="1612289" y="4626716"/>
            <a:ext cx="2589253" cy="1313833"/>
            <a:chOff x="1854368" y="4936403"/>
            <a:chExt cx="1941940" cy="1445801"/>
          </a:xfrm>
        </p:grpSpPr>
        <p:grpSp>
          <p:nvGrpSpPr>
            <p:cNvPr id="13" name="Группа 150"/>
            <p:cNvGrpSpPr/>
            <p:nvPr/>
          </p:nvGrpSpPr>
          <p:grpSpPr>
            <a:xfrm>
              <a:off x="1854368" y="4936403"/>
              <a:ext cx="1941940" cy="1445801"/>
              <a:chOff x="1854923" y="4097427"/>
              <a:chExt cx="1941940" cy="1445801"/>
            </a:xfrm>
          </p:grpSpPr>
          <p:pic>
            <p:nvPicPr>
              <p:cNvPr id="171" name="Picture 12" descr="C:\Users\Margo\Desktop\скачанные файлы (7)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1229" y="4953556"/>
                <a:ext cx="517369" cy="5173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TextBox 171"/>
              <p:cNvSpPr txBox="1"/>
              <p:nvPr/>
            </p:nvSpPr>
            <p:spPr>
              <a:xfrm>
                <a:off x="1871768" y="4099017"/>
                <a:ext cx="619110" cy="70617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defTabSz="885854">
                  <a:defRPr/>
                </a:pPr>
                <a:endParaRPr lang="ru-RU" sz="1190" b="1" kern="0" dirty="0">
                  <a:solidFill>
                    <a:sysClr val="windowText" lastClr="000000"/>
                  </a:solidFill>
                </a:endParaRPr>
              </a:p>
              <a:p>
                <a:pPr algn="ctr" defTabSz="885854">
                  <a:defRPr/>
                </a:pPr>
                <a:r>
                  <a:rPr lang="ru-RU" sz="1190" b="1" kern="0" dirty="0">
                    <a:solidFill>
                      <a:sysClr val="windowText" lastClr="000000"/>
                    </a:solidFill>
                  </a:rPr>
                  <a:t>Гос-во</a:t>
                </a:r>
              </a:p>
              <a:p>
                <a:pPr defTabSz="885854">
                  <a:defRPr/>
                </a:pPr>
                <a:endParaRPr lang="ru-RU" sz="1190" b="1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3066488" y="4097427"/>
                <a:ext cx="730375" cy="67540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defTabSz="885854">
                  <a:defRPr/>
                </a:pPr>
                <a:endParaRPr lang="ru-RU" sz="1190" b="1" kern="0" dirty="0">
                  <a:solidFill>
                    <a:sysClr val="windowText" lastClr="000000"/>
                  </a:solidFill>
                </a:endParaRPr>
              </a:p>
              <a:p>
                <a:pPr algn="ctr" defTabSz="885854">
                  <a:defRPr/>
                </a:pPr>
                <a:r>
                  <a:rPr lang="ru-RU" sz="1099" b="1" kern="0" dirty="0">
                    <a:solidFill>
                      <a:sysClr val="windowText" lastClr="000000"/>
                    </a:solidFill>
                  </a:rPr>
                  <a:t>Клиника</a:t>
                </a:r>
                <a:endParaRPr lang="ru-RU" sz="1190" b="1" kern="0" dirty="0">
                  <a:solidFill>
                    <a:sysClr val="windowText" lastClr="000000"/>
                  </a:solidFill>
                </a:endParaRPr>
              </a:p>
              <a:p>
                <a:pPr algn="ctr" defTabSz="885854">
                  <a:defRPr/>
                </a:pPr>
                <a:endParaRPr lang="ru-RU" sz="1099" b="1" kern="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74" name="Прямая со стрелкой 173"/>
              <p:cNvCxnSpPr>
                <a:stCxn id="172" idx="3"/>
              </p:cNvCxnSpPr>
              <p:nvPr/>
            </p:nvCxnSpPr>
            <p:spPr>
              <a:xfrm flipV="1">
                <a:off x="2490878" y="4422186"/>
                <a:ext cx="575610" cy="29917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TextBox 174"/>
              <p:cNvSpPr txBox="1"/>
              <p:nvPr/>
            </p:nvSpPr>
            <p:spPr>
              <a:xfrm>
                <a:off x="2580172" y="4243034"/>
                <a:ext cx="278547" cy="3961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885854">
                  <a:defRPr/>
                </a:pPr>
                <a:r>
                  <a:rPr lang="ru-RU" sz="1739" kern="0" dirty="0">
                    <a:solidFill>
                      <a:sysClr val="windowText" lastClr="000000"/>
                    </a:solidFill>
                  </a:rPr>
                  <a:t>$</a:t>
                </a:r>
              </a:p>
            </p:txBody>
          </p:sp>
          <p:cxnSp>
            <p:nvCxnSpPr>
              <p:cNvPr id="176" name="Прямая соединительная линия 175"/>
              <p:cNvCxnSpPr/>
              <p:nvPr/>
            </p:nvCxnSpPr>
            <p:spPr>
              <a:xfrm>
                <a:off x="3431676" y="4804124"/>
                <a:ext cx="0" cy="42731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Прямая со стрелкой 176"/>
              <p:cNvCxnSpPr/>
              <p:nvPr/>
            </p:nvCxnSpPr>
            <p:spPr>
              <a:xfrm flipH="1">
                <a:off x="2987824" y="5219395"/>
                <a:ext cx="443851" cy="980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Прямая соединительная линия 177"/>
              <p:cNvCxnSpPr/>
              <p:nvPr/>
            </p:nvCxnSpPr>
            <p:spPr>
              <a:xfrm flipH="1" flipV="1">
                <a:off x="2117644" y="5229198"/>
                <a:ext cx="423585" cy="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Прямая со стрелкой 178"/>
              <p:cNvCxnSpPr/>
              <p:nvPr/>
            </p:nvCxnSpPr>
            <p:spPr>
              <a:xfrm flipV="1">
                <a:off x="2118529" y="4745348"/>
                <a:ext cx="0" cy="48385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TextBox 179"/>
              <p:cNvSpPr txBox="1"/>
              <p:nvPr/>
            </p:nvSpPr>
            <p:spPr>
              <a:xfrm>
                <a:off x="1854923" y="5255481"/>
                <a:ext cx="652799" cy="28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85854">
                  <a:defRPr/>
                </a:pPr>
                <a:r>
                  <a:rPr lang="ru-RU" sz="1099" kern="0" dirty="0">
                    <a:solidFill>
                      <a:sysClr val="windowText" lastClr="000000"/>
                    </a:solidFill>
                  </a:rPr>
                  <a:t>$ налоги</a:t>
                </a:r>
              </a:p>
            </p:txBody>
          </p:sp>
        </p:grpSp>
        <p:sp useBgFill="1">
          <p:nvSpPr>
            <p:cNvPr id="152" name="TextBox 151"/>
            <p:cNvSpPr txBox="1"/>
            <p:nvPr/>
          </p:nvSpPr>
          <p:spPr>
            <a:xfrm>
              <a:off x="3108272" y="5670860"/>
              <a:ext cx="643492" cy="28774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 defTabSz="885854">
                <a:defRPr/>
              </a:pPr>
              <a:r>
                <a:rPr lang="ru-RU" sz="1099" kern="0" dirty="0">
                  <a:solidFill>
                    <a:sysClr val="windowText" lastClr="000000"/>
                  </a:solidFill>
                </a:rPr>
                <a:t>Услуги</a:t>
              </a:r>
            </a:p>
          </p:txBody>
        </p:sp>
      </p:grpSp>
      <p:cxnSp>
        <p:nvCxnSpPr>
          <p:cNvPr id="182" name="Прямая соединительная линия 181"/>
          <p:cNvCxnSpPr/>
          <p:nvPr/>
        </p:nvCxnSpPr>
        <p:spPr>
          <a:xfrm>
            <a:off x="4500735" y="1197809"/>
            <a:ext cx="0" cy="485960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 flipH="1">
            <a:off x="7860840" y="1545171"/>
            <a:ext cx="18383" cy="452047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9406993" y="253496"/>
            <a:ext cx="1772677" cy="430469"/>
          </a:xfrm>
          <a:prstGeom prst="rect">
            <a:avLst/>
          </a:prstGeom>
          <a:solidFill>
            <a:srgbClr val="002060"/>
          </a:solidFill>
          <a:ln>
            <a:noFill/>
            <a:prstDash val="dash"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75000"/>
              </a:lnSpc>
            </a:pPr>
            <a:endParaRPr lang="ru-RU" sz="8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82" name="Номер слайда 1"/>
          <p:cNvSpPr txBox="1">
            <a:spLocks/>
          </p:cNvSpPr>
          <p:nvPr/>
        </p:nvSpPr>
        <p:spPr>
          <a:xfrm>
            <a:off x="9406993" y="267347"/>
            <a:ext cx="1638290" cy="416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F3439A-D5B4-4342-981B-584488BA5B72}" type="slidenum">
              <a:rPr lang="ru-RU" sz="240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4</a:t>
            </a:fld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036515" y="6189200"/>
            <a:ext cx="8944941" cy="369332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Большинство стран скорее комбинируют  их, чем фокусируются на одной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476400" y="2428126"/>
            <a:ext cx="29464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Arial Narrow" panose="020B0606020202030204" pitchFamily="34" charset="0"/>
              </a:rPr>
              <a:t>      Великобритания               Италия                     Испания                 Швеция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035144" y="2426626"/>
            <a:ext cx="27462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Arial Narrow" panose="020B0606020202030204" pitchFamily="34" charset="0"/>
              </a:rPr>
              <a:t>      Германия                        Франция                      Бельгия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502621" y="2379048"/>
            <a:ext cx="191028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latin typeface="Arial Narrow" panose="020B0606020202030204" pitchFamily="34" charset="0"/>
              </a:rPr>
              <a:t>Соединенные Штаты Америки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533415" y="1871993"/>
            <a:ext cx="746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u="sng" dirty="0">
                <a:latin typeface="Arial Narrow" panose="020B0606020202030204" pitchFamily="34" charset="0"/>
              </a:rPr>
              <a:t>22 страны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017013" y="1867983"/>
            <a:ext cx="746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u="sng" dirty="0">
                <a:latin typeface="Arial Narrow" panose="020B0606020202030204" pitchFamily="34" charset="0"/>
              </a:rPr>
              <a:t>30 стран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9230781" y="1902175"/>
            <a:ext cx="746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u="sng" dirty="0">
                <a:latin typeface="Arial Narrow" panose="020B0606020202030204" pitchFamily="34" charset="0"/>
              </a:rPr>
              <a:t>1 страна</a:t>
            </a:r>
          </a:p>
        </p:txBody>
      </p:sp>
    </p:spTree>
    <p:extLst>
      <p:ext uri="{BB962C8B-B14F-4D97-AF65-F5344CB8AC3E}">
        <p14:creationId xmlns:p14="http://schemas.microsoft.com/office/powerpoint/2010/main" xmlns="" val="4841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912232" y="86833"/>
            <a:ext cx="6297090" cy="512196"/>
          </a:xfrm>
          <a:prstGeom prst="rect">
            <a:avLst/>
          </a:prstGeom>
          <a:noFill/>
        </p:spPr>
        <p:txBody>
          <a:bodyPr wrap="square" lIns="88585" tIns="44293" rIns="88585" bIns="44293" rtlCol="0">
            <a:spAutoFit/>
          </a:bodyPr>
          <a:lstStyle/>
          <a:p>
            <a:pPr algn="r"/>
            <a:r>
              <a:rPr lang="ru-RU" sz="2747" dirty="0">
                <a:latin typeface="Impact" panose="020B0806030902050204" pitchFamily="34" charset="0"/>
                <a:cs typeface="Arial"/>
              </a:rPr>
              <a:t>Мировые тренды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260375" y="1403862"/>
            <a:ext cx="536370" cy="864279"/>
          </a:xfrm>
          <a:prstGeom prst="rect">
            <a:avLst/>
          </a:prstGeom>
          <a:noFill/>
        </p:spPr>
        <p:txBody>
          <a:bodyPr wrap="none" lIns="88585" tIns="44293" rIns="88585" bIns="44293" rtlCol="0">
            <a:spAutoFit/>
          </a:bodyPr>
          <a:lstStyle/>
          <a:p>
            <a:r>
              <a:rPr lang="ru-RU" sz="5035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707040" y="1551738"/>
            <a:ext cx="7258191" cy="506385"/>
          </a:xfrm>
          <a:prstGeom prst="rect">
            <a:avLst/>
          </a:prstGeom>
          <a:ln>
            <a:noFill/>
            <a:prstDash val="dash"/>
          </a:ln>
        </p:spPr>
        <p:txBody>
          <a:bodyPr wrap="square" lIns="88585" tIns="44293" rIns="88585" bIns="44293" anchor="ctr">
            <a:noAutofit/>
          </a:bodyPr>
          <a:lstStyle/>
          <a:p>
            <a:r>
              <a:rPr lang="ru-RU" sz="2289" dirty="0">
                <a:solidFill>
                  <a:prstClr val="black"/>
                </a:solidFill>
                <a:latin typeface="Impact" panose="020B0806030902050204" pitchFamily="34" charset="0"/>
              </a:rPr>
              <a:t>   СБЛИЖЕНИЕ МОДЕЛЕЙ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74494" y="909808"/>
            <a:ext cx="10080000" cy="53329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88585" tIns="44293" rIns="88585" bIns="44293" rtlCol="0">
            <a:spAutoFit/>
          </a:bodyPr>
          <a:lstStyle/>
          <a:p>
            <a:pPr algn="just" defTabSz="688998">
              <a:lnSpc>
                <a:spcPct val="75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23" dirty="0">
                <a:solidFill>
                  <a:prstClr val="black"/>
                </a:solidFill>
                <a:latin typeface="Arial Narrow" panose="020B0606020202030204" pitchFamily="34" charset="0"/>
              </a:rPr>
              <a:t>Большинство стран комбинируют модели и источники финансирования, при этом выделяются следующие глобальные тенденции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225977" y="4788238"/>
            <a:ext cx="536370" cy="864279"/>
          </a:xfrm>
          <a:prstGeom prst="rect">
            <a:avLst/>
          </a:prstGeom>
          <a:noFill/>
        </p:spPr>
        <p:txBody>
          <a:bodyPr wrap="none" lIns="88585" tIns="44293" rIns="88585" bIns="44293" rtlCol="0">
            <a:spAutoFit/>
          </a:bodyPr>
          <a:lstStyle/>
          <a:p>
            <a:r>
              <a:rPr lang="ru-RU" sz="5035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4" name="Прямоугольник 113"/>
          <p:cNvSpPr/>
          <p:nvPr/>
        </p:nvSpPr>
        <p:spPr>
          <a:xfrm>
            <a:off x="1844394" y="4980102"/>
            <a:ext cx="7978272" cy="506385"/>
          </a:xfrm>
          <a:prstGeom prst="rect">
            <a:avLst/>
          </a:prstGeom>
          <a:ln>
            <a:noFill/>
            <a:prstDash val="dash"/>
          </a:ln>
        </p:spPr>
        <p:txBody>
          <a:bodyPr wrap="square" lIns="88585" tIns="44293" rIns="88585" bIns="44293" anchor="ctr">
            <a:noAutofit/>
          </a:bodyPr>
          <a:lstStyle/>
          <a:p>
            <a:r>
              <a:rPr lang="ru-RU" sz="2289" dirty="0">
                <a:solidFill>
                  <a:prstClr val="black"/>
                </a:solidFill>
                <a:latin typeface="Impact" panose="020B0806030902050204" pitchFamily="34" charset="0"/>
              </a:rPr>
              <a:t>НАПРАВЛЕНИЕ НА СОЦИАЛЬНОЕ МЕДИЦИНСКОЕ СТРАХОВАНИЕ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659" y="5652517"/>
            <a:ext cx="10080000" cy="7126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88585" tIns="44293" rIns="88585" bIns="44293" rtlCol="0">
            <a:spAutoFit/>
          </a:bodyPr>
          <a:lstStyle/>
          <a:p>
            <a:pPr marL="258374" algn="just" defTabSz="688998">
              <a:lnSpc>
                <a:spcPct val="75000"/>
              </a:lnSpc>
              <a:spcBef>
                <a:spcPct val="0"/>
              </a:spcBef>
              <a:spcAft>
                <a:spcPts val="581"/>
              </a:spcAft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16 стран </a:t>
            </a:r>
            <a:r>
              <a:rPr lang="ru-RU" u="sng" dirty="0">
                <a:solidFill>
                  <a:prstClr val="black"/>
                </a:solidFill>
                <a:latin typeface="Arial Narrow" panose="020B0606020202030204" pitchFamily="34" charset="0"/>
              </a:rPr>
              <a:t>Центральной и Восточной Европы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, так же </a:t>
            </a:r>
            <a:r>
              <a:rPr lang="ru-RU" u="sng" dirty="0">
                <a:solidFill>
                  <a:prstClr val="black"/>
                </a:solidFill>
                <a:latin typeface="Arial Narrow" panose="020B0606020202030204" pitchFamily="34" charset="0"/>
              </a:rPr>
              <a:t>Турция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, проводя реформы финансирования здравоохранения, вместо бюджетного финансирования выбрали модель обязательного социального медицинского страхования (ОСМС); к этому движется </a:t>
            </a:r>
            <a:r>
              <a:rPr lang="ru-RU" u="sng" dirty="0">
                <a:solidFill>
                  <a:prstClr val="black"/>
                </a:solidFill>
                <a:latin typeface="Arial Narrow" panose="020B0606020202030204" pitchFamily="34" charset="0"/>
              </a:rPr>
              <a:t>Китай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6659" y="2190269"/>
            <a:ext cx="10080000" cy="252088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88585" tIns="44293" rIns="88585" bIns="44293" rtlCol="0">
            <a:spAutoFit/>
          </a:bodyPr>
          <a:lstStyle/>
          <a:p>
            <a:pPr marL="258374" algn="just" defTabSz="688998">
              <a:lnSpc>
                <a:spcPct val="75000"/>
              </a:lnSpc>
              <a:spcBef>
                <a:spcPct val="0"/>
              </a:spcBef>
              <a:spcAft>
                <a:spcPts val="581"/>
              </a:spcAft>
            </a:pPr>
            <a:r>
              <a:rPr lang="ru-RU" dirty="0">
                <a:latin typeface="Arial Narrow" panose="020B0606020202030204" pitchFamily="34" charset="0"/>
              </a:rPr>
              <a:t>Бюджетно-налоговые модели внедряют и совершенствуют или перенимают страховые принципы распределения средств (контракты, оплата за оказываемые услуги), в то же время страховые модели перенимают бюджетные принципы сбора и накопления средств. Также в страховых моделях наблюдается тенденция увеличения роли государства</a:t>
            </a:r>
          </a:p>
          <a:p>
            <a:pPr marL="602873" indent="-332196" algn="just" defTabSz="688998">
              <a:lnSpc>
                <a:spcPct val="75000"/>
              </a:lnSpc>
              <a:spcBef>
                <a:spcPct val="0"/>
              </a:spcBef>
              <a:spcAft>
                <a:spcPts val="581"/>
              </a:spcAft>
              <a:buFont typeface="Arial Narrow" panose="020B0606020202030204" pitchFamily="34" charset="0"/>
              <a:buChar char="−"/>
            </a:pPr>
            <a:r>
              <a:rPr lang="ru-RU" sz="1600" dirty="0">
                <a:latin typeface="Arial Narrow" panose="020B0606020202030204" pitchFamily="34" charset="0"/>
              </a:rPr>
              <a:t>до реформы конца 1990-х годов поступления из бюджета во Франции составляли лишь 1,6% от финансирования системы здравоохранения, а после реформы – более 35% (как напрямую, так и через общественное страхование)</a:t>
            </a:r>
          </a:p>
          <a:p>
            <a:pPr marL="602873" indent="-332196" algn="just" defTabSz="688998">
              <a:lnSpc>
                <a:spcPct val="75000"/>
              </a:lnSpc>
              <a:spcBef>
                <a:spcPct val="0"/>
              </a:spcBef>
              <a:spcAft>
                <a:spcPts val="581"/>
              </a:spcAft>
              <a:buFont typeface="Arial Narrow" panose="020B0606020202030204" pitchFamily="34" charset="0"/>
              <a:buChar char="−"/>
            </a:pPr>
            <a:r>
              <a:rPr lang="ru-RU" sz="1600" dirty="0">
                <a:latin typeface="Arial Narrow" panose="020B0606020202030204" pitchFamily="34" charset="0"/>
              </a:rPr>
              <a:t>в 2006 году федеральное правительство Германии начало вносить взносы в общественное страхование за детей</a:t>
            </a:r>
          </a:p>
          <a:p>
            <a:pPr marL="602873" indent="-332196" algn="just" defTabSz="688998">
              <a:lnSpc>
                <a:spcPct val="75000"/>
              </a:lnSpc>
              <a:spcBef>
                <a:spcPct val="0"/>
              </a:spcBef>
              <a:spcAft>
                <a:spcPts val="581"/>
              </a:spcAft>
              <a:buFont typeface="Arial Narrow" panose="020B0606020202030204" pitchFamily="34" charset="0"/>
              <a:buChar char="−"/>
            </a:pPr>
            <a:r>
              <a:rPr lang="ru-RU" sz="1600" dirty="0">
                <a:latin typeface="Arial Narrow" panose="020B0606020202030204" pitchFamily="34" charset="0"/>
              </a:rPr>
              <a:t>также с 2006 года Нидерланды ввели финансирование из средств государственного бюджета</a:t>
            </a:r>
          </a:p>
          <a:p>
            <a:pPr marL="602873" indent="-332196" algn="just" defTabSz="688998">
              <a:lnSpc>
                <a:spcPct val="75000"/>
              </a:lnSpc>
              <a:spcBef>
                <a:spcPct val="0"/>
              </a:spcBef>
              <a:spcAft>
                <a:spcPts val="581"/>
              </a:spcAft>
              <a:buFont typeface="Arial Narrow" panose="020B0606020202030204" pitchFamily="34" charset="0"/>
              <a:buChar char="−"/>
            </a:pPr>
            <a:r>
              <a:rPr lang="ru-RU" sz="1600" dirty="0">
                <a:latin typeface="Arial Narrow" panose="020B0606020202030204" pitchFamily="34" charset="0"/>
              </a:rPr>
              <a:t>администрация Билла Клинтона пыталась провести реформу здравоохранения, чтобы ввести в модель частного страхования принципы обязательности и социальной ответственности, сегодня реформа Обамы «продвинулась» к увеличению покрытия страхованием граждан и усилению регулирующей роли государства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406993" y="181488"/>
            <a:ext cx="1772677" cy="430469"/>
          </a:xfrm>
          <a:prstGeom prst="rect">
            <a:avLst/>
          </a:prstGeom>
          <a:solidFill>
            <a:srgbClr val="002060"/>
          </a:solidFill>
          <a:ln>
            <a:noFill/>
            <a:prstDash val="dash"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75000"/>
              </a:lnSpc>
            </a:pPr>
            <a:endParaRPr lang="ru-RU" sz="8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9406993" y="195339"/>
            <a:ext cx="1638290" cy="416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F3439A-D5B4-4342-981B-584488BA5B72}" type="slidenum">
              <a:rPr lang="ru-RU" sz="240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5</a:t>
            </a:fld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94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40560" y="1186791"/>
            <a:ext cx="6038096" cy="5352795"/>
          </a:xfrm>
          <a:prstGeom prst="rect">
            <a:avLst/>
          </a:prstGeom>
          <a:solidFill>
            <a:srgbClr val="FFF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85" tIns="44293" rIns="88585" bIns="44293" rtlCol="0" anchor="ctr"/>
          <a:lstStyle/>
          <a:p>
            <a:pPr algn="ctr"/>
            <a:endParaRPr lang="ru-RU" sz="1648"/>
          </a:p>
        </p:txBody>
      </p:sp>
      <p:sp>
        <p:nvSpPr>
          <p:cNvPr id="62" name="TextBox 61"/>
          <p:cNvSpPr txBox="1"/>
          <p:nvPr/>
        </p:nvSpPr>
        <p:spPr>
          <a:xfrm>
            <a:off x="429054" y="50415"/>
            <a:ext cx="8891725" cy="864471"/>
          </a:xfrm>
          <a:prstGeom prst="rect">
            <a:avLst/>
          </a:prstGeom>
          <a:noFill/>
        </p:spPr>
        <p:txBody>
          <a:bodyPr wrap="square" lIns="88585" tIns="44293" rIns="88585" bIns="44293" rtlCol="0">
            <a:spAutoFit/>
          </a:bodyPr>
          <a:lstStyle/>
          <a:p>
            <a:pPr algn="r"/>
            <a:r>
              <a:rPr lang="ru-RU" sz="2747" dirty="0">
                <a:latin typeface="Impact" panose="020B0806030902050204" pitchFamily="34" charset="0"/>
                <a:cs typeface="Arial"/>
              </a:rPr>
              <a:t>Почему ОСМС: </a:t>
            </a:r>
            <a:r>
              <a:rPr lang="ru-RU" sz="2289" dirty="0">
                <a:latin typeface="Impact" panose="020B0806030902050204" pitchFamily="34" charset="0"/>
                <a:cs typeface="Arial"/>
              </a:rPr>
              <a:t>распределение бремени финансирования между государством, работодателями и населением</a:t>
            </a:r>
            <a:endParaRPr lang="ru-RU" sz="2289" dirty="0">
              <a:solidFill>
                <a:srgbClr val="002060"/>
              </a:solidFill>
              <a:latin typeface="Impact" panose="020B0806030902050204" pitchFamily="34" charset="0"/>
              <a:cs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0296" y="5849068"/>
            <a:ext cx="2664559" cy="660912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lIns="88585" tIns="44293" rIns="88585" bIns="44293" anchor="ctr">
            <a:noAutofit/>
          </a:bodyPr>
          <a:lstStyle/>
          <a:p>
            <a:pPr marL="89201">
              <a:lnSpc>
                <a:spcPct val="75000"/>
              </a:lnSpc>
            </a:pPr>
            <a:r>
              <a:rPr lang="ru-RU" sz="1373" b="1" dirty="0">
                <a:latin typeface="Century Gothic" panose="020B0502020202020204" pitchFamily="34" charset="0"/>
              </a:rPr>
              <a:t>СТРУКТУРА НАСЕЛЕНИЯ</a:t>
            </a:r>
          </a:p>
          <a:p>
            <a:pPr marL="89201">
              <a:lnSpc>
                <a:spcPct val="75000"/>
              </a:lnSpc>
            </a:pPr>
            <a:endParaRPr lang="ru-RU" sz="1190" dirty="0">
              <a:latin typeface="Century Gothic" panose="020B0502020202020204" pitchFamily="34" charset="0"/>
            </a:endParaRPr>
          </a:p>
          <a:p>
            <a:pPr marL="89201">
              <a:lnSpc>
                <a:spcPct val="75000"/>
              </a:lnSpc>
            </a:pPr>
            <a:r>
              <a:rPr lang="ru-RU" sz="1190" dirty="0">
                <a:latin typeface="Century Gothic" panose="020B0502020202020204" pitchFamily="34" charset="0"/>
              </a:rPr>
              <a:t>ПО КАТЕГОРИЯМ НАСЕЛЕНИЯ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52927" y="5849068"/>
            <a:ext cx="2725728" cy="660912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lIns="88585" tIns="44293" rIns="88585" bIns="44293" anchor="ctr">
            <a:noAutofit/>
          </a:bodyPr>
          <a:lstStyle/>
          <a:p>
            <a:pPr marL="89201" algn="r">
              <a:lnSpc>
                <a:spcPct val="75000"/>
              </a:lnSpc>
            </a:pPr>
            <a:r>
              <a:rPr lang="ru-RU" sz="1373" b="1" dirty="0">
                <a:latin typeface="Century Gothic" panose="020B0502020202020204" pitchFamily="34" charset="0"/>
              </a:rPr>
              <a:t>СТРУКТУРА РАСХОДОВ</a:t>
            </a:r>
          </a:p>
          <a:p>
            <a:pPr marL="89201" algn="r">
              <a:lnSpc>
                <a:spcPct val="75000"/>
              </a:lnSpc>
            </a:pPr>
            <a:r>
              <a:rPr lang="ru-RU" sz="1190" dirty="0">
                <a:latin typeface="Century Gothic" panose="020B0502020202020204" pitchFamily="34" charset="0"/>
              </a:rPr>
              <a:t>ИЗ СТРАХОВОГО МЕДФОНДА</a:t>
            </a:r>
          </a:p>
          <a:p>
            <a:pPr marL="89201" algn="r">
              <a:lnSpc>
                <a:spcPct val="75000"/>
              </a:lnSpc>
            </a:pPr>
            <a:r>
              <a:rPr lang="ru-RU" sz="1190" dirty="0">
                <a:latin typeface="Century Gothic" panose="020B0502020202020204" pitchFamily="34" charset="0"/>
              </a:rPr>
              <a:t>ПО КАТЕГОРИЯМ НАСЕЛЕНИЯ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5031345" y="2081868"/>
            <a:ext cx="45719" cy="1949393"/>
          </a:xfrm>
          <a:prstGeom prst="rect">
            <a:avLst/>
          </a:prstGeom>
          <a:noFill/>
          <a:ln>
            <a:noFill/>
          </a:ln>
        </p:spPr>
        <p:txBody>
          <a:bodyPr vert="horz" lIns="88585" tIns="44293" rIns="88585" bIns="4429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ru-RU" sz="1923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2052728" y="2081869"/>
            <a:ext cx="72008" cy="264365"/>
          </a:xfrm>
          <a:prstGeom prst="rect">
            <a:avLst/>
          </a:prstGeom>
          <a:noFill/>
          <a:ln>
            <a:noFill/>
          </a:ln>
        </p:spPr>
        <p:txBody>
          <a:bodyPr vert="horz" lIns="88585" tIns="44293" rIns="88585" bIns="4429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ru-RU" sz="1923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052728" y="2280141"/>
            <a:ext cx="72008" cy="727004"/>
          </a:xfrm>
          <a:prstGeom prst="rect">
            <a:avLst/>
          </a:prstGeom>
          <a:noFill/>
          <a:ln>
            <a:noFill/>
          </a:ln>
        </p:spPr>
        <p:txBody>
          <a:bodyPr vert="horz" lIns="88585" tIns="44293" rIns="88585" bIns="4429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ru-RU" sz="1923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2052728" y="3014544"/>
            <a:ext cx="72008" cy="2834524"/>
          </a:xfrm>
          <a:prstGeom prst="rect">
            <a:avLst/>
          </a:prstGeom>
          <a:noFill/>
          <a:ln>
            <a:noFill/>
          </a:ln>
        </p:spPr>
        <p:txBody>
          <a:bodyPr vert="horz" lIns="88585" tIns="44293" rIns="88585" bIns="4429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ru-RU" sz="1923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031344" y="4031857"/>
            <a:ext cx="45719" cy="1156468"/>
          </a:xfrm>
          <a:prstGeom prst="rect">
            <a:avLst/>
          </a:prstGeom>
          <a:noFill/>
          <a:ln>
            <a:noFill/>
          </a:ln>
        </p:spPr>
        <p:txBody>
          <a:bodyPr vert="horz" lIns="88585" tIns="44293" rIns="88585" bIns="4429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ru-RU" sz="1923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031344" y="5221329"/>
            <a:ext cx="45719" cy="627797"/>
          </a:xfrm>
          <a:prstGeom prst="rect">
            <a:avLst/>
          </a:prstGeom>
          <a:noFill/>
          <a:ln>
            <a:noFill/>
          </a:ln>
        </p:spPr>
        <p:txBody>
          <a:bodyPr vert="horz" lIns="88585" tIns="44293" rIns="88585" bIns="4429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ru-RU" sz="1923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/>
          </p:nvPr>
        </p:nvGraphicFramePr>
        <p:xfrm>
          <a:off x="540560" y="1966262"/>
          <a:ext cx="6038096" cy="4129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2916824" y="2280143"/>
            <a:ext cx="1368151" cy="343183"/>
          </a:xfrm>
          <a:prstGeom prst="rect">
            <a:avLst/>
          </a:prstGeom>
          <a:noFill/>
        </p:spPr>
        <p:txBody>
          <a:bodyPr vert="horz" lIns="88585" tIns="44293" rIns="88585" bIns="4429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190" dirty="0">
                <a:latin typeface="Arial Narrow" panose="020B0606020202030204" pitchFamily="34" charset="0"/>
                <a:cs typeface="Arial" panose="020B0604020202020204" pitchFamily="34" charset="0"/>
              </a:rPr>
              <a:t>НАСЕЛЕНИЕ </a:t>
            </a:r>
          </a:p>
          <a:p>
            <a:pPr>
              <a:lnSpc>
                <a:spcPct val="80000"/>
              </a:lnSpc>
            </a:pPr>
            <a:r>
              <a:rPr lang="ru-RU" sz="1190" dirty="0">
                <a:latin typeface="Arial Narrow" panose="020B0606020202030204" pitchFamily="34" charset="0"/>
                <a:cs typeface="Arial" panose="020B0604020202020204" pitchFamily="34" charset="0"/>
              </a:rPr>
              <a:t>С НИЗКИМИ ДОХОДАМИ </a:t>
            </a:r>
          </a:p>
          <a:p>
            <a:pPr>
              <a:lnSpc>
                <a:spcPct val="80000"/>
              </a:lnSpc>
            </a:pPr>
            <a:r>
              <a:rPr lang="ru-RU" sz="1190" dirty="0">
                <a:latin typeface="Arial Narrow" panose="020B0606020202030204" pitchFamily="34" charset="0"/>
                <a:cs typeface="Arial" panose="020B0604020202020204" pitchFamily="34" charset="0"/>
              </a:rPr>
              <a:t>и множественными заболеваниями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916824" y="3601967"/>
            <a:ext cx="1368151" cy="343183"/>
          </a:xfrm>
          <a:prstGeom prst="rect">
            <a:avLst/>
          </a:prstGeom>
          <a:noFill/>
        </p:spPr>
        <p:txBody>
          <a:bodyPr vert="horz" lIns="88585" tIns="44293" rIns="88585" bIns="4429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190" dirty="0">
                <a:latin typeface="Arial Narrow" panose="020B0606020202030204" pitchFamily="34" charset="0"/>
                <a:cs typeface="Arial" panose="020B0604020202020204" pitchFamily="34" charset="0"/>
              </a:rPr>
              <a:t>НАСЕЛЕНИЕ </a:t>
            </a:r>
          </a:p>
          <a:p>
            <a:pPr>
              <a:lnSpc>
                <a:spcPct val="80000"/>
              </a:lnSpc>
            </a:pPr>
            <a:r>
              <a:rPr lang="ru-RU" sz="1190" dirty="0">
                <a:latin typeface="Arial Narrow" panose="020B0606020202030204" pitchFamily="34" charset="0"/>
                <a:cs typeface="Arial" panose="020B0604020202020204" pitchFamily="34" charset="0"/>
              </a:rPr>
              <a:t>СО СРЕДНИМ ДОХОДОМ, хроническими </a:t>
            </a:r>
          </a:p>
          <a:p>
            <a:pPr>
              <a:lnSpc>
                <a:spcPct val="80000"/>
              </a:lnSpc>
            </a:pPr>
            <a:r>
              <a:rPr lang="ru-RU" sz="1190" dirty="0">
                <a:latin typeface="Arial Narrow" panose="020B0606020202030204" pitchFamily="34" charset="0"/>
                <a:cs typeface="Arial" panose="020B0604020202020204" pitchFamily="34" charset="0"/>
              </a:rPr>
              <a:t>заболеваниями и болезнями </a:t>
            </a:r>
          </a:p>
          <a:p>
            <a:pPr>
              <a:lnSpc>
                <a:spcPct val="80000"/>
              </a:lnSpc>
            </a:pPr>
            <a:r>
              <a:rPr lang="ru-RU" sz="1190" dirty="0">
                <a:latin typeface="Arial Narrow" panose="020B0606020202030204" pitchFamily="34" charset="0"/>
                <a:cs typeface="Arial" panose="020B0604020202020204" pitchFamily="34" charset="0"/>
              </a:rPr>
              <a:t>среднего риска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916824" y="4857700"/>
            <a:ext cx="1368152" cy="396547"/>
          </a:xfrm>
          <a:prstGeom prst="rect">
            <a:avLst/>
          </a:prstGeom>
          <a:noFill/>
        </p:spPr>
        <p:txBody>
          <a:bodyPr vert="horz" lIns="88585" tIns="44293" rIns="88585" bIns="4429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190" dirty="0">
                <a:latin typeface="Arial Narrow" panose="020B0606020202030204" pitchFamily="34" charset="0"/>
                <a:cs typeface="Arial" panose="020B0604020202020204" pitchFamily="34" charset="0"/>
              </a:rPr>
              <a:t>НАСЕЛЕНИЕ </a:t>
            </a:r>
          </a:p>
          <a:p>
            <a:pPr>
              <a:lnSpc>
                <a:spcPct val="80000"/>
              </a:lnSpc>
            </a:pPr>
            <a:r>
              <a:rPr lang="ru-RU" sz="1190" dirty="0">
                <a:latin typeface="Arial Narrow" panose="020B0606020202030204" pitchFamily="34" charset="0"/>
                <a:cs typeface="Arial" panose="020B0604020202020204" pitchFamily="34" charset="0"/>
              </a:rPr>
              <a:t>С ДОХОДАМИ ВЫШЕ СРЕДНЕГО, </a:t>
            </a:r>
          </a:p>
          <a:p>
            <a:pPr>
              <a:lnSpc>
                <a:spcPct val="80000"/>
              </a:lnSpc>
            </a:pPr>
            <a:r>
              <a:rPr lang="ru-RU" sz="1190" dirty="0">
                <a:latin typeface="Arial Narrow" panose="020B0606020202030204" pitchFamily="34" charset="0"/>
                <a:cs typeface="Arial" panose="020B0604020202020204" pitchFamily="34" charset="0"/>
              </a:rPr>
              <a:t>здоровые или </a:t>
            </a:r>
          </a:p>
          <a:p>
            <a:pPr>
              <a:lnSpc>
                <a:spcPct val="80000"/>
              </a:lnSpc>
            </a:pPr>
            <a:r>
              <a:rPr lang="ru-RU" sz="1190" dirty="0">
                <a:latin typeface="Arial Narrow" panose="020B0606020202030204" pitchFamily="34" charset="0"/>
                <a:cs typeface="Arial" panose="020B0604020202020204" pitchFamily="34" charset="0"/>
              </a:rPr>
              <a:t>с небольшим проблемами</a:t>
            </a:r>
          </a:p>
        </p:txBody>
      </p:sp>
      <p:cxnSp>
        <p:nvCxnSpPr>
          <p:cNvPr id="3" name="Соединительная линия уступом 2"/>
          <p:cNvCxnSpPr>
            <a:stCxn id="24" idx="1"/>
            <a:endCxn id="28" idx="3"/>
          </p:cNvCxnSpPr>
          <p:nvPr/>
        </p:nvCxnSpPr>
        <p:spPr>
          <a:xfrm rot="10800000">
            <a:off x="2124736" y="2214052"/>
            <a:ext cx="792088" cy="237683"/>
          </a:xfrm>
          <a:prstGeom prst="bentConnector3">
            <a:avLst/>
          </a:prstGeom>
          <a:ln w="127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stCxn id="27" idx="1"/>
            <a:endCxn id="24" idx="3"/>
          </p:cNvCxnSpPr>
          <p:nvPr/>
        </p:nvCxnSpPr>
        <p:spPr>
          <a:xfrm rot="10800000">
            <a:off x="4284975" y="2451733"/>
            <a:ext cx="746370" cy="604831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31" idx="1"/>
            <a:endCxn id="25" idx="3"/>
          </p:cNvCxnSpPr>
          <p:nvPr/>
        </p:nvCxnSpPr>
        <p:spPr>
          <a:xfrm rot="10800000">
            <a:off x="4284976" y="3773560"/>
            <a:ext cx="746369" cy="836533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002A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>
            <a:stCxn id="29" idx="3"/>
            <a:endCxn id="25" idx="1"/>
          </p:cNvCxnSpPr>
          <p:nvPr/>
        </p:nvCxnSpPr>
        <p:spPr>
          <a:xfrm>
            <a:off x="2124736" y="2643643"/>
            <a:ext cx="792088" cy="1129916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002A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stCxn id="30" idx="3"/>
            <a:endCxn id="26" idx="1"/>
          </p:cNvCxnSpPr>
          <p:nvPr/>
        </p:nvCxnSpPr>
        <p:spPr>
          <a:xfrm>
            <a:off x="2124736" y="4431807"/>
            <a:ext cx="792088" cy="624167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32" idx="1"/>
            <a:endCxn id="26" idx="3"/>
          </p:cNvCxnSpPr>
          <p:nvPr/>
        </p:nvCxnSpPr>
        <p:spPr>
          <a:xfrm rot="10800000">
            <a:off x="4284976" y="5055973"/>
            <a:ext cx="746368" cy="479255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745056" y="1382956"/>
            <a:ext cx="5711685" cy="660912"/>
          </a:xfrm>
          <a:prstGeom prst="rect">
            <a:avLst/>
          </a:prstGeom>
          <a:solidFill>
            <a:srgbClr val="00B0F0"/>
          </a:solidFill>
          <a:ln>
            <a:noFill/>
            <a:prstDash val="solid"/>
          </a:ln>
        </p:spPr>
        <p:txBody>
          <a:bodyPr wrap="square" lIns="88585" tIns="44293" rIns="88585" bIns="44293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190" dirty="0">
                <a:solidFill>
                  <a:schemeClr val="bg1"/>
                </a:solidFill>
                <a:latin typeface="Arial Narrow" panose="020B0606020202030204" pitchFamily="34" charset="0"/>
              </a:rPr>
              <a:t>СРАВНЕНИЕ СТРУКТУРЫ НАСЕЛЕНИЯ И РАСХОДОВ ПО КАТЕГОРИЯМ  НАСЕЛЕНИЯ </a:t>
            </a:r>
          </a:p>
          <a:p>
            <a:pPr algn="ctr">
              <a:lnSpc>
                <a:spcPct val="90000"/>
              </a:lnSpc>
            </a:pPr>
            <a:r>
              <a:rPr lang="ru-RU" sz="1190" dirty="0">
                <a:solidFill>
                  <a:schemeClr val="bg1"/>
                </a:solidFill>
                <a:latin typeface="Arial Narrow" panose="020B0606020202030204" pitchFamily="34" charset="0"/>
              </a:rPr>
              <a:t>НА ПРИМЕРЕ ЕДИНОГО СТРАХОВОГО МЕДИЦИНСКОГО ФОНДА ФРАНЦИИ </a:t>
            </a:r>
          </a:p>
          <a:p>
            <a:pPr algn="ctr">
              <a:lnSpc>
                <a:spcPct val="90000"/>
              </a:lnSpc>
            </a:pPr>
            <a:r>
              <a:rPr lang="ru-RU" sz="1190" dirty="0">
                <a:solidFill>
                  <a:schemeClr val="bg1"/>
                </a:solidFill>
                <a:latin typeface="Arial Narrow" panose="020B0606020202030204" pitchFamily="34" charset="0"/>
              </a:rPr>
              <a:t>ПО ДАННЫМ ВСЕМИРНОГО БАНКА В 2013 ГОДУ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540295" y="1107672"/>
            <a:ext cx="0" cy="535279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6588968" y="1107672"/>
            <a:ext cx="0" cy="535279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6804993" y="1239258"/>
            <a:ext cx="3816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804993" y="6262192"/>
            <a:ext cx="3816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Объект 2"/>
          <p:cNvSpPr txBox="1">
            <a:spLocks/>
          </p:cNvSpPr>
          <p:nvPr/>
        </p:nvSpPr>
        <p:spPr bwMode="auto">
          <a:xfrm>
            <a:off x="6659964" y="1238193"/>
            <a:ext cx="3961030" cy="480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8585" tIns="44293" rIns="88585" bIns="44293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1778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55298">
              <a:lnSpc>
                <a:spcPct val="70000"/>
              </a:lnSpc>
              <a:spcAft>
                <a:spcPts val="581"/>
              </a:spcAft>
              <a:tabLst>
                <a:tab pos="221464" algn="l"/>
              </a:tabLst>
            </a:pPr>
            <a:r>
              <a:rPr lang="ru-RU" altLang="zh-CN" sz="1923" b="1" u="sng" dirty="0">
                <a:latin typeface="Arial Narrow" pitchFamily="18" charset="0"/>
                <a:cs typeface="Arial Narrow" pitchFamily="18" charset="0"/>
              </a:rPr>
              <a:t>Основные принципы ОСМС:</a:t>
            </a:r>
          </a:p>
          <a:p>
            <a:pPr marL="255298">
              <a:lnSpc>
                <a:spcPct val="70000"/>
              </a:lnSpc>
              <a:spcAft>
                <a:spcPts val="581"/>
              </a:spcAft>
              <a:tabLst>
                <a:tab pos="221464" algn="l"/>
              </a:tabLst>
            </a:pPr>
            <a:endParaRPr lang="ru-RU" altLang="zh-CN" sz="1465" dirty="0">
              <a:solidFill>
                <a:srgbClr val="000000"/>
              </a:solidFill>
              <a:latin typeface="Arial Narrow" pitchFamily="18" charset="0"/>
              <a:cs typeface="Arial Narrow" pitchFamily="18" charset="0"/>
            </a:endParaRPr>
          </a:p>
          <a:p>
            <a:pPr>
              <a:lnSpc>
                <a:spcPct val="70000"/>
              </a:lnSpc>
              <a:spcAft>
                <a:spcPts val="581"/>
              </a:spcAft>
              <a:tabLst>
                <a:tab pos="516748" algn="l"/>
              </a:tabLst>
            </a:pPr>
            <a:r>
              <a:rPr lang="ru-RU" altLang="zh-CN" sz="1465" b="1" dirty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СОЛИДАРНОСТЬ И РАВЕНСТВО</a:t>
            </a:r>
          </a:p>
          <a:p>
            <a:pPr marL="250685" indent="-166097">
              <a:lnSpc>
                <a:spcPct val="70000"/>
              </a:lnSpc>
              <a:spcAft>
                <a:spcPts val="581"/>
              </a:spcAft>
              <a:buFont typeface="Arial Narrow" panose="020B0606020202030204" pitchFamily="34" charset="0"/>
              <a:buChar char="−"/>
              <a:tabLst>
                <a:tab pos="255298" algn="l"/>
                <a:tab pos="258374" algn="l"/>
              </a:tabLst>
            </a:pPr>
            <a:r>
              <a:rPr lang="ru-RU" altLang="zh-CN" sz="1465" dirty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ОСМС дает каждому застрахованному право на </a:t>
            </a:r>
            <a:r>
              <a:rPr lang="ru-RU" altLang="zh-CN" sz="1465" b="1" dirty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ЕДИНЫЙ</a:t>
            </a:r>
            <a:r>
              <a:rPr lang="ru-RU" altLang="zh-CN" sz="1465" dirty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 и широкий пакет медицинских услуг вне зависимости от размеров его дохода и соответствующих сумм уплаченных им взносов </a:t>
            </a:r>
          </a:p>
          <a:p>
            <a:pPr marL="250685" indent="-166097">
              <a:lnSpc>
                <a:spcPct val="70000"/>
              </a:lnSpc>
              <a:spcAft>
                <a:spcPts val="581"/>
              </a:spcAft>
              <a:buFont typeface="Arial Narrow" panose="020B0606020202030204" pitchFamily="34" charset="0"/>
              <a:buChar char="−"/>
              <a:tabLst>
                <a:tab pos="255298" algn="l"/>
                <a:tab pos="258374" algn="l"/>
              </a:tabLst>
            </a:pPr>
            <a:r>
              <a:rPr lang="ru-RU" altLang="zh-CN" sz="1465" dirty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ОСМС позволяет перераспределять средства и помощь от менее нуждающихся к более нуждающимся, тем самым повышая возможности для тех, кто ограничен в доступе из-за размеров доходов, плохого здоровья или проживания в регионах с малым бюджетом</a:t>
            </a:r>
          </a:p>
          <a:p>
            <a:pPr>
              <a:lnSpc>
                <a:spcPct val="70000"/>
              </a:lnSpc>
              <a:spcAft>
                <a:spcPts val="581"/>
              </a:spcAft>
              <a:tabLst>
                <a:tab pos="255298" algn="l"/>
                <a:tab pos="258374" algn="l"/>
              </a:tabLst>
            </a:pPr>
            <a:r>
              <a:rPr lang="ru-RU" altLang="zh-CN" sz="1465" b="1" dirty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СПРАВЕДЛИВОСТЬ</a:t>
            </a:r>
          </a:p>
          <a:p>
            <a:pPr marL="250685" indent="-166097">
              <a:lnSpc>
                <a:spcPct val="70000"/>
              </a:lnSpc>
              <a:spcAft>
                <a:spcPts val="581"/>
              </a:spcAft>
              <a:buFont typeface="Arial Narrow" panose="020B0606020202030204" pitchFamily="34" charset="0"/>
              <a:buChar char="−"/>
              <a:tabLst>
                <a:tab pos="255298" algn="l"/>
                <a:tab pos="258374" algn="l"/>
              </a:tabLst>
            </a:pPr>
            <a:r>
              <a:rPr lang="ru-RU" altLang="zh-CN" sz="1465" dirty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размеры взносов будут зависеть от платежеспособности участника ОСМС, т.е. пропорциональны его доходу</a:t>
            </a:r>
          </a:p>
          <a:p>
            <a:pPr marL="250685" indent="-166097">
              <a:lnSpc>
                <a:spcPct val="70000"/>
              </a:lnSpc>
              <a:spcAft>
                <a:spcPts val="581"/>
              </a:spcAft>
              <a:buFont typeface="Arial Narrow" panose="020B0606020202030204" pitchFamily="34" charset="0"/>
              <a:buChar char="−"/>
              <a:tabLst>
                <a:tab pos="255298" algn="l"/>
                <a:tab pos="258374" algn="l"/>
              </a:tabLst>
            </a:pPr>
            <a:r>
              <a:rPr lang="ru-RU" altLang="zh-CN" sz="1465" dirty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за тех, кто не имеет возможности платить – платит государство из бюджета (15 категорий)</a:t>
            </a:r>
          </a:p>
          <a:p>
            <a:pPr marL="84588">
              <a:lnSpc>
                <a:spcPct val="70000"/>
              </a:lnSpc>
              <a:spcAft>
                <a:spcPts val="581"/>
              </a:spcAft>
              <a:tabLst>
                <a:tab pos="255298" algn="l"/>
                <a:tab pos="258374" algn="l"/>
              </a:tabLst>
            </a:pPr>
            <a:r>
              <a:rPr lang="ru-RU" altLang="zh-CN" sz="1465" b="1" dirty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ОБЯЗАТЕЛЬНОСТЬ</a:t>
            </a:r>
          </a:p>
          <a:p>
            <a:pPr marL="250685" indent="-166097">
              <a:lnSpc>
                <a:spcPct val="70000"/>
              </a:lnSpc>
              <a:spcAft>
                <a:spcPts val="581"/>
              </a:spcAft>
              <a:buFont typeface="Arial Narrow" panose="020B0606020202030204" pitchFamily="34" charset="0"/>
              <a:buChar char="−"/>
              <a:tabLst>
                <a:tab pos="255298" algn="l"/>
                <a:tab pos="258374" algn="l"/>
              </a:tabLst>
            </a:pPr>
            <a:r>
              <a:rPr lang="ru-RU" altLang="zh-CN" sz="1465" dirty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из психологии : богатые люди добровольно не будут перечислять свои деньги в пользу бедных</a:t>
            </a:r>
          </a:p>
          <a:p>
            <a:pPr marL="250685" indent="-166097">
              <a:lnSpc>
                <a:spcPct val="70000"/>
              </a:lnSpc>
              <a:spcAft>
                <a:spcPts val="581"/>
              </a:spcAft>
              <a:buFont typeface="Arial Narrow" panose="020B0606020202030204" pitchFamily="34" charset="0"/>
              <a:buChar char="−"/>
              <a:tabLst>
                <a:tab pos="258374" algn="l"/>
              </a:tabLst>
            </a:pPr>
            <a:r>
              <a:rPr lang="ru-RU" altLang="zh-CN" sz="1465" dirty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поэтому для эффективного функционирования </a:t>
            </a:r>
            <a:r>
              <a:rPr lang="ru-RU" altLang="zh-CN" sz="1465" b="1" u="sng" dirty="0">
                <a:solidFill>
                  <a:srgbClr val="000000"/>
                </a:solidFill>
                <a:latin typeface="Arial Narrow" pitchFamily="18" charset="0"/>
                <a:cs typeface="Arial Narrow" pitchFamily="18" charset="0"/>
              </a:rPr>
              <a:t>система должна быть обязательной для всех без права отказа в участии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406993" y="179909"/>
            <a:ext cx="1772677" cy="430469"/>
          </a:xfrm>
          <a:prstGeom prst="rect">
            <a:avLst/>
          </a:prstGeom>
          <a:solidFill>
            <a:srgbClr val="002060"/>
          </a:solidFill>
          <a:ln>
            <a:noFill/>
            <a:prstDash val="dash"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75000"/>
              </a:lnSpc>
            </a:pPr>
            <a:endParaRPr lang="ru-RU" sz="8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Номер слайда 1"/>
          <p:cNvSpPr txBox="1">
            <a:spLocks/>
          </p:cNvSpPr>
          <p:nvPr/>
        </p:nvSpPr>
        <p:spPr>
          <a:xfrm>
            <a:off x="9406993" y="193760"/>
            <a:ext cx="1638290" cy="416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F3439A-D5B4-4342-981B-584488BA5B72}" type="slidenum">
              <a:rPr lang="ru-RU" sz="240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6</a:t>
            </a:fld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09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82221" y="194833"/>
            <a:ext cx="8695178" cy="378824"/>
          </a:xfrm>
        </p:spPr>
        <p:txBody>
          <a:bodyPr>
            <a:noAutofit/>
          </a:bodyPr>
          <a:lstStyle/>
          <a:p>
            <a:pPr marR="4506" algn="r"/>
            <a:r>
              <a:rPr lang="ru-RU" sz="2747" dirty="0">
                <a:latin typeface="Impact" panose="020B0806030902050204" pitchFamily="34" charset="0"/>
                <a:ea typeface="+mn-ea"/>
                <a:cs typeface="Arial"/>
              </a:rPr>
              <a:t>Почему один фонд?</a:t>
            </a:r>
            <a:endParaRPr lang="ru-RU" sz="3113" dirty="0">
              <a:latin typeface="Impact" panose="020B0806030902050204" pitchFamily="34" charset="0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945" y="6013783"/>
            <a:ext cx="9793086" cy="562894"/>
          </a:xfrm>
          <a:prstGeom prst="rect">
            <a:avLst/>
          </a:prstGeom>
          <a:noFill/>
        </p:spPr>
        <p:txBody>
          <a:bodyPr wrap="none" lIns="88585" tIns="44293" rIns="88585" bIns="44293" rtlCol="0">
            <a:noAutofit/>
          </a:bodyPr>
          <a:lstStyle/>
          <a:p>
            <a:pPr algn="ctr"/>
            <a:r>
              <a:rPr lang="ru-RU" sz="1923" b="1" dirty="0">
                <a:solidFill>
                  <a:srgbClr val="FF0000"/>
                </a:solidFill>
                <a:latin typeface="Arial Narrow" panose="020B0606020202030204" pitchFamily="34" charset="0"/>
              </a:rPr>
              <a:t>Модель единого плательщика абсолютно доминирует в странах</a:t>
            </a:r>
            <a:br>
              <a:rPr lang="ru-RU" sz="1923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1923" b="1" dirty="0">
                <a:solidFill>
                  <a:srgbClr val="FF0000"/>
                </a:solidFill>
                <a:latin typeface="Arial Narrow" panose="020B0606020202030204" pitchFamily="34" charset="0"/>
              </a:rPr>
              <a:t>Центральной и Восточной Европы и рекомендуется ВОЗ</a:t>
            </a:r>
            <a:r>
              <a:rPr lang="ru-RU" sz="1465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sz="1465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ru-RU" sz="915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9488" y="3250048"/>
            <a:ext cx="412939" cy="343047"/>
          </a:xfrm>
          <a:prstGeom prst="rect">
            <a:avLst/>
          </a:prstGeom>
        </p:spPr>
        <p:txBody>
          <a:bodyPr wrap="none" lIns="88585" tIns="44293" rIns="88585" bIns="44293">
            <a:spAutoFit/>
          </a:bodyPr>
          <a:lstStyle/>
          <a:p>
            <a:fld id="{25F3439A-D5B4-4342-981B-584488BA5B72}" type="slidenum">
              <a:rPr lang="ru-RU" sz="1648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7</a:t>
            </a:fld>
            <a:endParaRPr lang="lt-LT" sz="1648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4284712" y="1087685"/>
            <a:ext cx="12" cy="453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11016" y="1243742"/>
            <a:ext cx="4153669" cy="1286574"/>
          </a:xfrm>
          <a:prstGeom prst="rect">
            <a:avLst/>
          </a:prstGeom>
        </p:spPr>
        <p:txBody>
          <a:bodyPr wrap="square" lIns="88585" tIns="44293" rIns="88585" bIns="44293">
            <a:spAutoFit/>
          </a:bodyPr>
          <a:lstStyle/>
          <a:p>
            <a:pPr marL="157695" marR="179096" indent="-146431">
              <a:buFont typeface="Arial" panose="020B0604020202020204" pitchFamily="34" charset="0"/>
              <a:buChar char="•"/>
              <a:tabLst>
                <a:tab pos="468015" algn="l"/>
                <a:tab pos="468578" algn="l"/>
              </a:tabLst>
            </a:pPr>
            <a:r>
              <a:rPr lang="ru-RU" sz="1556" b="1" u="sng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В	Эстонии</a:t>
            </a:r>
            <a:r>
              <a:rPr lang="ru-RU" sz="1556" b="1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ru-RU" sz="1556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с 2001 г. Центральный и </a:t>
            </a:r>
            <a:r>
              <a:rPr lang="ru-RU" sz="1556" spc="-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региональные</a:t>
            </a:r>
            <a:r>
              <a:rPr lang="ru-RU" sz="1556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 фонды объединены в одну организацию, с 2003 г. число региональных  отделов национального фонда сокращено </a:t>
            </a:r>
            <a:br>
              <a:rPr lang="ru-RU" sz="1556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</a:br>
            <a:r>
              <a:rPr lang="ru-RU" sz="1556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с 7 до 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1016" y="2895130"/>
            <a:ext cx="4153669" cy="807725"/>
          </a:xfrm>
          <a:prstGeom prst="rect">
            <a:avLst/>
          </a:prstGeom>
        </p:spPr>
        <p:txBody>
          <a:bodyPr wrap="square" lIns="88585" tIns="44293" rIns="88585" bIns="44293">
            <a:spAutoFit/>
          </a:bodyPr>
          <a:lstStyle/>
          <a:p>
            <a:pPr marL="157695" marR="179096" indent="-146431">
              <a:buFont typeface="Arial" panose="020B0604020202020204" pitchFamily="34" charset="0"/>
              <a:buChar char="•"/>
              <a:tabLst>
                <a:tab pos="468015" algn="l"/>
                <a:tab pos="468578" algn="l"/>
              </a:tabLst>
            </a:pPr>
            <a:r>
              <a:rPr lang="ru-RU" sz="1556" b="1" u="sng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В Польше</a:t>
            </a:r>
            <a:r>
              <a:rPr lang="ru-RU" sz="1556" b="1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ru-RU" sz="1556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в 2003 году 17 региональных фондов  объединены в один Национальный фонд с  филиалами в каждом регионе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1030" y="4113715"/>
            <a:ext cx="4322270" cy="1414814"/>
          </a:xfrm>
          <a:prstGeom prst="rect">
            <a:avLst/>
          </a:prstGeom>
        </p:spPr>
        <p:txBody>
          <a:bodyPr wrap="square" lIns="88585" tIns="44293" rIns="88585" bIns="44293">
            <a:spAutoFit/>
          </a:bodyPr>
          <a:lstStyle/>
          <a:p>
            <a:pPr marL="157695" marR="179096" indent="-146431">
              <a:spcAft>
                <a:spcPts val="532"/>
              </a:spcAft>
              <a:buFont typeface="Arial" panose="020B0604020202020204" pitchFamily="34" charset="0"/>
              <a:buChar char="•"/>
              <a:tabLst>
                <a:tab pos="468015" algn="l"/>
                <a:tab pos="468578" algn="l"/>
              </a:tabLst>
            </a:pPr>
            <a:r>
              <a:rPr lang="ru-RU" sz="1556" b="1" u="sng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В странах с несколькими  плательщиками:</a:t>
            </a:r>
          </a:p>
          <a:p>
            <a:pPr marL="397051" marR="179096" indent="-160511">
              <a:spcAft>
                <a:spcPts val="532"/>
              </a:spcAft>
              <a:buFont typeface="Arial" panose="020B0604020202020204" pitchFamily="34" charset="0"/>
              <a:buChar char="-"/>
              <a:tabLst>
                <a:tab pos="468015" algn="l"/>
                <a:tab pos="468578" algn="l"/>
              </a:tabLst>
            </a:pPr>
            <a:r>
              <a:rPr lang="ru-RU" sz="1556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в Чехии число фондов сократилось с 27</a:t>
            </a:r>
            <a:br>
              <a:rPr lang="ru-RU" sz="1556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</a:br>
            <a:r>
              <a:rPr lang="ru-RU" sz="1556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до 9;</a:t>
            </a:r>
          </a:p>
          <a:p>
            <a:pPr marL="397051" marR="179096" indent="-160511">
              <a:buFont typeface="Arial" panose="020B0604020202020204" pitchFamily="34" charset="0"/>
              <a:buChar char="-"/>
              <a:tabLst>
                <a:tab pos="468015" algn="l"/>
                <a:tab pos="468578" algn="l"/>
              </a:tabLst>
            </a:pPr>
            <a:r>
              <a:rPr lang="ru-RU" sz="1556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в Германии – с более чем 1000 </a:t>
            </a:r>
            <a:r>
              <a:rPr lang="ru-RU" sz="1556" i="1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(1993 г.)</a:t>
            </a:r>
            <a:br>
              <a:rPr lang="ru-RU" sz="1556" i="1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</a:br>
            <a:r>
              <a:rPr lang="ru-RU" sz="1556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до чуть более 100 </a:t>
            </a:r>
            <a:r>
              <a:rPr lang="ru-RU" sz="1556" i="1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(2014 г.)</a:t>
            </a:r>
            <a:endParaRPr lang="ru-RU" sz="1556" dirty="0">
              <a:solidFill>
                <a:prstClr val="black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4284712" y="1040984"/>
            <a:ext cx="6552728" cy="4845531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txBody>
          <a:bodyPr vert="horz" lIns="63858" tIns="95785" rIns="63858" bIns="127715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7051" indent="0">
              <a:buClr>
                <a:srgbClr val="376092"/>
              </a:buClr>
              <a:buNone/>
            </a:pPr>
            <a:r>
              <a:rPr lang="ru-RU" sz="1831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Преимущества модели единого закупщика</a:t>
            </a:r>
            <a:r>
              <a:rPr lang="ru-RU" sz="1831" u="sng" dirty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</a:p>
          <a:p>
            <a:pPr marL="557562" indent="-236541">
              <a:buClrTx/>
              <a:buFont typeface="Arial" panose="020B0604020202020204" pitchFamily="34" charset="0"/>
              <a:buChar char="•"/>
            </a:pPr>
            <a:r>
              <a:rPr lang="ru-RU" sz="1739" dirty="0">
                <a:solidFill>
                  <a:prstClr val="black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Аккумулирование всех страховых рисков в одном фонде</a:t>
            </a:r>
          </a:p>
          <a:p>
            <a:pPr marL="557562" indent="-236541">
              <a:buClrTx/>
              <a:buFont typeface="Arial" panose="020B0604020202020204" pitchFamily="34" charset="0"/>
              <a:buChar char="•"/>
            </a:pPr>
            <a:r>
              <a:rPr lang="ru-RU" sz="1739" dirty="0">
                <a:solidFill>
                  <a:prstClr val="black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Обеспечение солидарности путем  распределения  средств по регионам взависимости от потребностей населения </a:t>
            </a:r>
          </a:p>
          <a:p>
            <a:pPr marL="557562" indent="-236541">
              <a:buClrTx/>
              <a:buFont typeface="Arial" panose="020B0604020202020204" pitchFamily="34" charset="0"/>
              <a:buChar char="•"/>
            </a:pPr>
            <a:r>
              <a:rPr lang="ru-RU" sz="1739" dirty="0">
                <a:solidFill>
                  <a:prstClr val="black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Единый пакет медпомощи и равенство в доступе к нему для каждого жителя страны</a:t>
            </a:r>
          </a:p>
          <a:p>
            <a:pPr marL="557562" indent="-236541">
              <a:buClrTx/>
              <a:buFont typeface="Arial" panose="020B0604020202020204" pitchFamily="34" charset="0"/>
              <a:buChar char="•"/>
            </a:pPr>
            <a:r>
              <a:rPr lang="ru-RU" sz="1739" dirty="0">
                <a:solidFill>
                  <a:prstClr val="black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Единые правила закупа  медицинской помощи у поставщиков</a:t>
            </a:r>
          </a:p>
          <a:p>
            <a:pPr marL="557562" indent="-236541">
              <a:buClrTx/>
              <a:buFont typeface="Arial" panose="020B0604020202020204" pitchFamily="34" charset="0"/>
              <a:buChar char="•"/>
            </a:pPr>
            <a:r>
              <a:rPr lang="ru-RU" sz="1739" dirty="0">
                <a:solidFill>
                  <a:prstClr val="black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Мощность переговоров в ходе стратегических закупок и возможность влияния на повышение эффективности системы здравоохранения</a:t>
            </a:r>
          </a:p>
          <a:p>
            <a:pPr marL="557562" indent="-236541">
              <a:buClrTx/>
              <a:buFont typeface="Arial" panose="020B0604020202020204" pitchFamily="34" charset="0"/>
              <a:buChar char="•"/>
            </a:pPr>
            <a:r>
              <a:rPr lang="ru-RU" sz="1739" dirty="0">
                <a:solidFill>
                  <a:prstClr val="black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Сохранение государственной монополии как эффективного инструмента воплощения национальной политики здравоохранения </a:t>
            </a:r>
          </a:p>
          <a:p>
            <a:pPr marL="557562" indent="-236541">
              <a:buClrTx/>
              <a:buFont typeface="Arial" panose="020B0604020202020204" pitchFamily="34" charset="0"/>
              <a:buChar char="•"/>
            </a:pPr>
            <a:r>
              <a:rPr lang="ru-RU" sz="1739" dirty="0">
                <a:solidFill>
                  <a:prstClr val="black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Более высокая эффективность (низкие административные расходы)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406993" y="181488"/>
            <a:ext cx="1772677" cy="430469"/>
          </a:xfrm>
          <a:prstGeom prst="rect">
            <a:avLst/>
          </a:prstGeom>
          <a:solidFill>
            <a:srgbClr val="002060"/>
          </a:solidFill>
          <a:ln>
            <a:noFill/>
            <a:prstDash val="dash"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75000"/>
              </a:lnSpc>
            </a:pPr>
            <a:endParaRPr lang="ru-RU" sz="8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9406993" y="195339"/>
            <a:ext cx="1638290" cy="416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F3439A-D5B4-4342-981B-584488BA5B72}" type="slidenum">
              <a:rPr lang="ru-RU" sz="240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7</a:t>
            </a:fld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0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185215" y="50363"/>
            <a:ext cx="9068049" cy="794003"/>
          </a:xfrm>
          <a:prstGeom prst="rect">
            <a:avLst/>
          </a:prstGeom>
          <a:noFill/>
        </p:spPr>
        <p:txBody>
          <a:bodyPr wrap="square" lIns="88585" tIns="44293" rIns="88585" bIns="44293" rtlCol="0">
            <a:spAutoFit/>
          </a:bodyPr>
          <a:lstStyle/>
          <a:p>
            <a:pPr algn="r"/>
            <a:r>
              <a:rPr lang="ru-RU" sz="2289" dirty="0">
                <a:latin typeface="Impact" panose="020B0806030902050204" pitchFamily="34" charset="0"/>
                <a:cs typeface="Arial"/>
              </a:rPr>
              <a:t>Казахстанская модель: основанная на ОСМС, устойчивая за счет  диверсификации  источников финансирования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5147" y="2850360"/>
            <a:ext cx="10960136" cy="2309664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8585" tIns="44293" rIns="88585" bIns="44293" rtlCol="0" anchor="ctr"/>
          <a:lstStyle/>
          <a:p>
            <a:pPr algn="ctr"/>
            <a:endParaRPr lang="ru-RU" sz="1556" dirty="0">
              <a:solidFill>
                <a:prstClr val="black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3489" y="5254744"/>
            <a:ext cx="345342" cy="7107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85" tIns="44293" rIns="88585" bIns="44293" rtlCol="0" anchor="ctr"/>
          <a:lstStyle/>
          <a:p>
            <a:pPr algn="ctr"/>
            <a:r>
              <a:rPr lang="ru-RU" sz="1739" b="1" dirty="0">
                <a:solidFill>
                  <a:prstClr val="white"/>
                </a:solidFill>
              </a:rPr>
              <a:t>3</a:t>
            </a:r>
          </a:p>
        </p:txBody>
      </p:sp>
      <p:grpSp>
        <p:nvGrpSpPr>
          <p:cNvPr id="2" name="Группа 37"/>
          <p:cNvGrpSpPr/>
          <p:nvPr/>
        </p:nvGrpSpPr>
        <p:grpSpPr>
          <a:xfrm>
            <a:off x="332786" y="1388428"/>
            <a:ext cx="10466922" cy="1"/>
            <a:chOff x="245664" y="1638092"/>
            <a:chExt cx="8574808" cy="1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5508104" y="1638092"/>
              <a:ext cx="33123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245664" y="1638092"/>
              <a:ext cx="359351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4144960" y="1638092"/>
              <a:ext cx="92608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42"/>
          <p:cNvGrpSpPr/>
          <p:nvPr/>
        </p:nvGrpSpPr>
        <p:grpSpPr>
          <a:xfrm>
            <a:off x="577022" y="1114096"/>
            <a:ext cx="10027145" cy="289949"/>
            <a:chOff x="402015" y="1170586"/>
            <a:chExt cx="8214530" cy="350207"/>
          </a:xfrm>
        </p:grpSpPr>
        <p:sp>
          <p:nvSpPr>
            <p:cNvPr id="44" name="TextBox 43"/>
            <p:cNvSpPr txBox="1"/>
            <p:nvPr/>
          </p:nvSpPr>
          <p:spPr>
            <a:xfrm>
              <a:off x="402015" y="1170970"/>
              <a:ext cx="3024530" cy="34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82" b="1" dirty="0">
                  <a:solidFill>
                    <a:prstClr val="black"/>
                  </a:solidFill>
                </a:rPr>
                <a:t>Источники финансирования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92015" y="1170586"/>
              <a:ext cx="3024530" cy="34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82" b="1" dirty="0">
                  <a:solidFill>
                    <a:prstClr val="black"/>
                  </a:solidFill>
                </a:rPr>
                <a:t>Финансируемые услуги здравоохранения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72162" y="1170970"/>
              <a:ext cx="1605679" cy="34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82" b="1" dirty="0">
                  <a:solidFill>
                    <a:prstClr val="black"/>
                  </a:solidFill>
                </a:rPr>
                <a:t>Плательщики</a:t>
              </a:r>
            </a:p>
          </p:txBody>
        </p:sp>
      </p:grpSp>
      <p:grpSp>
        <p:nvGrpSpPr>
          <p:cNvPr id="4" name="Группа 47"/>
          <p:cNvGrpSpPr/>
          <p:nvPr/>
        </p:nvGrpSpPr>
        <p:grpSpPr>
          <a:xfrm>
            <a:off x="143490" y="1628944"/>
            <a:ext cx="10879354" cy="1108056"/>
            <a:chOff x="81340" y="1506286"/>
            <a:chExt cx="8912684" cy="1318691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81340" y="1542906"/>
              <a:ext cx="288031" cy="1282069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39" b="1" dirty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34210" y="1542906"/>
              <a:ext cx="626633" cy="12820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739" b="1" dirty="0">
                <a:solidFill>
                  <a:prstClr val="black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122779" y="1542905"/>
              <a:ext cx="3021416" cy="128207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65" b="1" dirty="0">
                  <a:solidFill>
                    <a:prstClr val="black"/>
                  </a:solidFill>
                </a:rPr>
                <a:t>Государственное финансирование</a:t>
              </a:r>
            </a:p>
          </p:txBody>
        </p:sp>
        <p:pic>
          <p:nvPicPr>
            <p:cNvPr id="52" name="Picture 6" descr="Картинки по запросу иконка здани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25" y="1799554"/>
              <a:ext cx="614298" cy="648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Стрелка вправо 53"/>
            <p:cNvSpPr/>
            <p:nvPr/>
          </p:nvSpPr>
          <p:spPr>
            <a:xfrm>
              <a:off x="4198097" y="1654797"/>
              <a:ext cx="1139604" cy="1095697"/>
            </a:xfrm>
            <a:prstGeom prst="rightArrow">
              <a:avLst>
                <a:gd name="adj1" fmla="val 79956"/>
                <a:gd name="adj2" fmla="val 34659"/>
              </a:avLst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556" dirty="0">
                <a:solidFill>
                  <a:prstClr val="black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5366527" y="1506286"/>
              <a:ext cx="3627497" cy="46230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630238" algn="ctr"/>
              <a:r>
                <a:rPr lang="ru-RU" sz="1465" b="1" dirty="0">
                  <a:solidFill>
                    <a:prstClr val="black"/>
                  </a:solidFill>
                </a:rPr>
                <a:t>            </a:t>
              </a:r>
              <a:r>
                <a:rPr lang="ru-RU" sz="1600" b="1" dirty="0">
                  <a:solidFill>
                    <a:prstClr val="black"/>
                  </a:solidFill>
                </a:rPr>
                <a:t> </a:t>
              </a:r>
              <a:r>
                <a:rPr lang="ru-RU" sz="1400" b="1" dirty="0">
                  <a:solidFill>
                    <a:prstClr val="black"/>
                  </a:solidFill>
                </a:rPr>
                <a:t>Гарантированный объем</a:t>
              </a:r>
            </a:p>
            <a:p>
              <a:pPr marL="630238" algn="ctr"/>
              <a:r>
                <a:rPr lang="ru-RU" sz="1400" b="1" dirty="0">
                  <a:solidFill>
                    <a:prstClr val="black"/>
                  </a:solidFill>
                </a:rPr>
                <a:t>бесплатной медицинской помощи</a:t>
              </a:r>
              <a:endParaRPr lang="ru-RU" sz="1465" b="1" dirty="0">
                <a:solidFill>
                  <a:prstClr val="black"/>
                </a:solidFill>
              </a:endParaRPr>
            </a:p>
          </p:txBody>
        </p:sp>
        <p:pic>
          <p:nvPicPr>
            <p:cNvPr id="61" name="Picture 10" descr="https://image.freepik.com/free-icon/_318-3478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910" y="1552909"/>
              <a:ext cx="454114" cy="3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65"/>
          <p:cNvGrpSpPr/>
          <p:nvPr/>
        </p:nvGrpSpPr>
        <p:grpSpPr>
          <a:xfrm>
            <a:off x="580834" y="5244073"/>
            <a:ext cx="758296" cy="721436"/>
            <a:chOff x="453302" y="5714639"/>
            <a:chExt cx="643472" cy="679361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453302" y="5714639"/>
              <a:ext cx="640575" cy="679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739" b="1" dirty="0">
                <a:solidFill>
                  <a:prstClr val="black"/>
                </a:solidFill>
              </a:endParaRPr>
            </a:p>
          </p:txBody>
        </p:sp>
        <p:pic>
          <p:nvPicPr>
            <p:cNvPr id="69" name="Picture 14" descr="http://365psd.com/images/premium/thumbs/171/purse-icon-69589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10" y="5765288"/>
              <a:ext cx="624064" cy="580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" name="Прямоугольник 69"/>
          <p:cNvSpPr/>
          <p:nvPr/>
        </p:nvSpPr>
        <p:spPr>
          <a:xfrm>
            <a:off x="1434015" y="5255934"/>
            <a:ext cx="3658484" cy="7095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8585" tIns="44293" rIns="88585" bIns="44293" rtlCol="0" anchor="ctr"/>
          <a:lstStyle/>
          <a:p>
            <a:r>
              <a:rPr lang="ru-RU" sz="1400" b="1" dirty="0">
                <a:solidFill>
                  <a:prstClr val="black"/>
                </a:solidFill>
              </a:rPr>
              <a:t>Собственные средства частных лиц, работодателей</a:t>
            </a:r>
          </a:p>
        </p:txBody>
      </p:sp>
      <p:grpSp>
        <p:nvGrpSpPr>
          <p:cNvPr id="6" name="Группа 70"/>
          <p:cNvGrpSpPr/>
          <p:nvPr/>
        </p:nvGrpSpPr>
        <p:grpSpPr>
          <a:xfrm>
            <a:off x="5038552" y="5287739"/>
            <a:ext cx="1417159" cy="626993"/>
            <a:chOff x="4127248" y="5412759"/>
            <a:chExt cx="1160978" cy="656969"/>
          </a:xfrm>
        </p:grpSpPr>
        <p:sp>
          <p:nvSpPr>
            <p:cNvPr id="73" name="Стрелка вправо 72"/>
            <p:cNvSpPr/>
            <p:nvPr/>
          </p:nvSpPr>
          <p:spPr>
            <a:xfrm>
              <a:off x="4245861" y="5412759"/>
              <a:ext cx="1042365" cy="656969"/>
            </a:xfrm>
            <a:prstGeom prst="rightArrow">
              <a:avLst>
                <a:gd name="adj1" fmla="val 79956"/>
                <a:gd name="adj2" fmla="val 25229"/>
              </a:avLst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556" dirty="0">
                <a:solidFill>
                  <a:prstClr val="black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27248" y="5481843"/>
              <a:ext cx="1152453" cy="524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black"/>
                  </a:solidFill>
                </a:rPr>
                <a:t>a) </a:t>
              </a:r>
              <a:r>
                <a:rPr lang="ru-RU" sz="1000" b="1" dirty="0">
                  <a:solidFill>
                    <a:prstClr val="black"/>
                  </a:solidFill>
                </a:rPr>
                <a:t>Частные лица</a:t>
              </a:r>
              <a:endParaRPr lang="en-US" sz="1000" b="1" dirty="0">
                <a:solidFill>
                  <a:prstClr val="black"/>
                </a:solidFill>
              </a:endParaRPr>
            </a:p>
            <a:p>
              <a:pPr algn="ctr"/>
              <a:r>
                <a:rPr lang="ru-RU" sz="1000" b="1" dirty="0">
                  <a:solidFill>
                    <a:prstClr val="black"/>
                  </a:solidFill>
                </a:rPr>
                <a:t>б</a:t>
              </a:r>
              <a:r>
                <a:rPr lang="en-US" sz="1000" b="1" dirty="0">
                  <a:solidFill>
                    <a:prstClr val="black"/>
                  </a:solidFill>
                </a:rPr>
                <a:t>) </a:t>
              </a:r>
              <a:r>
                <a:rPr lang="ru-RU" sz="1000" b="1" dirty="0">
                  <a:solidFill>
                    <a:prstClr val="black"/>
                  </a:solidFill>
                </a:rPr>
                <a:t>Страховые компании</a:t>
              </a:r>
            </a:p>
          </p:txBody>
        </p:sp>
      </p:grpSp>
      <p:grpSp>
        <p:nvGrpSpPr>
          <p:cNvPr id="7" name="Группа 74"/>
          <p:cNvGrpSpPr/>
          <p:nvPr/>
        </p:nvGrpSpPr>
        <p:grpSpPr>
          <a:xfrm>
            <a:off x="143489" y="2890334"/>
            <a:ext cx="10788614" cy="2134981"/>
            <a:chOff x="107504" y="2861571"/>
            <a:chExt cx="8838347" cy="2540825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107504" y="2938352"/>
              <a:ext cx="288032" cy="2464044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39" b="1" dirty="0">
                  <a:solidFill>
                    <a:prstClr val="white"/>
                  </a:solidFill>
                </a:rPr>
                <a:t>2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460375" y="2924945"/>
              <a:ext cx="626633" cy="24640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739" b="1" dirty="0">
                <a:solidFill>
                  <a:prstClr val="black"/>
                </a:solidFill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1143300" y="2924944"/>
              <a:ext cx="3028623" cy="55842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82" b="1" dirty="0">
                <a:solidFill>
                  <a:prstClr val="black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1141737" y="3540734"/>
              <a:ext cx="3028623" cy="52517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82" b="1" dirty="0">
                <a:solidFill>
                  <a:prstClr val="black"/>
                </a:solidFill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1142861" y="4100934"/>
              <a:ext cx="3028623" cy="4781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82" b="1" dirty="0">
                <a:solidFill>
                  <a:prstClr val="black"/>
                </a:solidFill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1149751" y="4623428"/>
              <a:ext cx="3028623" cy="53376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82" b="1" dirty="0">
                <a:solidFill>
                  <a:prstClr val="black"/>
                </a:solidFill>
              </a:endParaRPr>
            </a:p>
          </p:txBody>
        </p:sp>
        <p:pic>
          <p:nvPicPr>
            <p:cNvPr id="83" name="Picture 20" descr="https://image.freepik.com/free-icon/_318-5215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11" y="3729443"/>
              <a:ext cx="614298" cy="672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" name="TextBox 160"/>
            <p:cNvSpPr txBox="1"/>
            <p:nvPr/>
          </p:nvSpPr>
          <p:spPr>
            <a:xfrm>
              <a:off x="1187624" y="3092699"/>
              <a:ext cx="1252744" cy="378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65" b="1" dirty="0">
                  <a:solidFill>
                    <a:prstClr val="black"/>
                  </a:solidFill>
                </a:rPr>
                <a:t>Государство</a:t>
              </a:r>
            </a:p>
          </p:txBody>
        </p:sp>
        <p:grpSp>
          <p:nvGrpSpPr>
            <p:cNvPr id="9" name="Группа 84"/>
            <p:cNvGrpSpPr/>
            <p:nvPr/>
          </p:nvGrpSpPr>
          <p:grpSpPr>
            <a:xfrm>
              <a:off x="2561059" y="3163471"/>
              <a:ext cx="1553632" cy="276999"/>
              <a:chOff x="2555776" y="3206371"/>
              <a:chExt cx="1553632" cy="276999"/>
            </a:xfrm>
          </p:grpSpPr>
          <p:grpSp>
            <p:nvGrpSpPr>
              <p:cNvPr id="10" name="Группа 145"/>
              <p:cNvGrpSpPr/>
              <p:nvPr/>
            </p:nvGrpSpPr>
            <p:grpSpPr>
              <a:xfrm>
                <a:off x="2555776" y="3218485"/>
                <a:ext cx="1553632" cy="264885"/>
                <a:chOff x="2555776" y="3218485"/>
                <a:chExt cx="1553632" cy="264885"/>
              </a:xfrm>
            </p:grpSpPr>
            <p:cxnSp>
              <p:nvCxnSpPr>
                <p:cNvPr id="151" name="Прямая соединительная линия 150"/>
                <p:cNvCxnSpPr/>
                <p:nvPr/>
              </p:nvCxnSpPr>
              <p:spPr>
                <a:xfrm>
                  <a:off x="2555776" y="3437256"/>
                  <a:ext cx="15536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2" name="Прямоугольник 151"/>
                <p:cNvSpPr/>
                <p:nvPr/>
              </p:nvSpPr>
              <p:spPr>
                <a:xfrm>
                  <a:off x="3744036" y="3219536"/>
                  <a:ext cx="288032" cy="21194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732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Прямоугольник 152"/>
                <p:cNvSpPr/>
                <p:nvPr/>
              </p:nvSpPr>
              <p:spPr>
                <a:xfrm>
                  <a:off x="2998424" y="3225316"/>
                  <a:ext cx="288032" cy="21194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732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Прямоугольник 153"/>
                <p:cNvSpPr/>
                <p:nvPr/>
              </p:nvSpPr>
              <p:spPr>
                <a:xfrm>
                  <a:off x="2627784" y="3267926"/>
                  <a:ext cx="288032" cy="16932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732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55" name="Прямая соединительная линия 154"/>
                <p:cNvCxnSpPr/>
                <p:nvPr/>
              </p:nvCxnSpPr>
              <p:spPr>
                <a:xfrm>
                  <a:off x="2555776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Прямая соединительная линия 155"/>
                <p:cNvCxnSpPr/>
                <p:nvPr/>
              </p:nvCxnSpPr>
              <p:spPr>
                <a:xfrm>
                  <a:off x="4109408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Прямая соединительная линия 156"/>
                <p:cNvCxnSpPr/>
                <p:nvPr/>
              </p:nvCxnSpPr>
              <p:spPr>
                <a:xfrm>
                  <a:off x="3722126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Прямая соединительная линия 157"/>
                <p:cNvCxnSpPr/>
                <p:nvPr/>
              </p:nvCxnSpPr>
              <p:spPr>
                <a:xfrm>
                  <a:off x="3332592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Прямая соединительная линия 158"/>
                <p:cNvCxnSpPr/>
                <p:nvPr/>
              </p:nvCxnSpPr>
              <p:spPr>
                <a:xfrm>
                  <a:off x="2951820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0" name="Прямоугольник 159"/>
                <p:cNvSpPr/>
                <p:nvPr/>
              </p:nvSpPr>
              <p:spPr>
                <a:xfrm>
                  <a:off x="3384197" y="3218485"/>
                  <a:ext cx="288032" cy="21194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732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47" name="TextBox 146"/>
              <p:cNvSpPr txBox="1"/>
              <p:nvPr/>
            </p:nvSpPr>
            <p:spPr>
              <a:xfrm>
                <a:off x="3722126" y="3221812"/>
                <a:ext cx="365372" cy="243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32" dirty="0">
                    <a:solidFill>
                      <a:prstClr val="black"/>
                    </a:solidFill>
                  </a:rPr>
                  <a:t>5%</a:t>
                </a: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3345527" y="3206371"/>
                <a:ext cx="365372" cy="243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32" dirty="0">
                    <a:solidFill>
                      <a:prstClr val="black"/>
                    </a:solidFill>
                  </a:rPr>
                  <a:t>5%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2951820" y="3218485"/>
                <a:ext cx="365372" cy="243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32" dirty="0">
                    <a:solidFill>
                      <a:prstClr val="black"/>
                    </a:solidFill>
                  </a:rPr>
                  <a:t>5%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2625118" y="3225316"/>
                <a:ext cx="326702" cy="243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32" dirty="0">
                    <a:solidFill>
                      <a:prstClr val="black"/>
                    </a:solidFill>
                  </a:rPr>
                  <a:t>4%</a:t>
                </a: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1187624" y="2924944"/>
              <a:ext cx="2984299" cy="260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24" dirty="0">
                  <a:solidFill>
                    <a:prstClr val="black"/>
                  </a:solidFill>
                </a:rPr>
                <a:t>Взносы в Фонд соцмедстрахования в % «зарплаты»</a:t>
              </a:r>
            </a:p>
          </p:txBody>
        </p:sp>
        <p:grpSp>
          <p:nvGrpSpPr>
            <p:cNvPr id="11" name="Группа 88"/>
            <p:cNvGrpSpPr/>
            <p:nvPr/>
          </p:nvGrpSpPr>
          <p:grpSpPr>
            <a:xfrm>
              <a:off x="2555776" y="3608739"/>
              <a:ext cx="1553632" cy="351683"/>
              <a:chOff x="2555776" y="3139702"/>
              <a:chExt cx="1553632" cy="351683"/>
            </a:xfrm>
          </p:grpSpPr>
          <p:grpSp>
            <p:nvGrpSpPr>
              <p:cNvPr id="12" name="Группа 130"/>
              <p:cNvGrpSpPr/>
              <p:nvPr/>
            </p:nvGrpSpPr>
            <p:grpSpPr>
              <a:xfrm>
                <a:off x="2555776" y="3219536"/>
                <a:ext cx="1553632" cy="263834"/>
                <a:chOff x="2555776" y="3219536"/>
                <a:chExt cx="1553632" cy="263834"/>
              </a:xfrm>
            </p:grpSpPr>
            <p:cxnSp>
              <p:nvCxnSpPr>
                <p:cNvPr id="136" name="Прямая соединительная линия 135"/>
                <p:cNvCxnSpPr/>
                <p:nvPr/>
              </p:nvCxnSpPr>
              <p:spPr>
                <a:xfrm>
                  <a:off x="2555776" y="3437256"/>
                  <a:ext cx="15536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Прямоугольник 136"/>
                <p:cNvSpPr/>
                <p:nvPr/>
              </p:nvSpPr>
              <p:spPr>
                <a:xfrm>
                  <a:off x="3744036" y="3219536"/>
                  <a:ext cx="288032" cy="21194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732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8" name="Прямоугольник 137"/>
                <p:cNvSpPr/>
                <p:nvPr/>
              </p:nvSpPr>
              <p:spPr>
                <a:xfrm>
                  <a:off x="2998424" y="3325506"/>
                  <a:ext cx="288032" cy="11175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732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9" name="Прямоугольник 138"/>
                <p:cNvSpPr/>
                <p:nvPr/>
              </p:nvSpPr>
              <p:spPr>
                <a:xfrm>
                  <a:off x="2627784" y="3352590"/>
                  <a:ext cx="288032" cy="84665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732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40" name="Прямая соединительная линия 139"/>
                <p:cNvCxnSpPr/>
                <p:nvPr/>
              </p:nvCxnSpPr>
              <p:spPr>
                <a:xfrm>
                  <a:off x="2555776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Прямая соединительная линия 140"/>
                <p:cNvCxnSpPr/>
                <p:nvPr/>
              </p:nvCxnSpPr>
              <p:spPr>
                <a:xfrm>
                  <a:off x="4109408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Прямая соединительная линия 141"/>
                <p:cNvCxnSpPr/>
                <p:nvPr/>
              </p:nvCxnSpPr>
              <p:spPr>
                <a:xfrm>
                  <a:off x="3722126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Прямая соединительная линия 142"/>
                <p:cNvCxnSpPr/>
                <p:nvPr/>
              </p:nvCxnSpPr>
              <p:spPr>
                <a:xfrm>
                  <a:off x="3332592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Прямая соединительная линия 143"/>
                <p:cNvCxnSpPr/>
                <p:nvPr/>
              </p:nvCxnSpPr>
              <p:spPr>
                <a:xfrm>
                  <a:off x="2951820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" name="Прямоугольник 144"/>
                <p:cNvSpPr/>
                <p:nvPr/>
              </p:nvSpPr>
              <p:spPr>
                <a:xfrm>
                  <a:off x="3384197" y="3258611"/>
                  <a:ext cx="288032" cy="171813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732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2" name="TextBox 131"/>
              <p:cNvSpPr txBox="1"/>
              <p:nvPr/>
            </p:nvSpPr>
            <p:spPr>
              <a:xfrm>
                <a:off x="3722126" y="3221812"/>
                <a:ext cx="365372" cy="243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32" dirty="0">
                    <a:solidFill>
                      <a:prstClr val="black"/>
                    </a:solidFill>
                  </a:rPr>
                  <a:t>5%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2576060" y="3189335"/>
                <a:ext cx="365372" cy="243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32" dirty="0">
                    <a:solidFill>
                      <a:prstClr val="black"/>
                    </a:solidFill>
                  </a:rPr>
                  <a:t>2%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2967220" y="3139702"/>
                <a:ext cx="365372" cy="243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32" dirty="0">
                    <a:solidFill>
                      <a:prstClr val="black"/>
                    </a:solidFill>
                  </a:rPr>
                  <a:t>3%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3378770" y="3247424"/>
                <a:ext cx="326702" cy="243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32" dirty="0">
                    <a:solidFill>
                      <a:prstClr val="black"/>
                    </a:solidFill>
                  </a:rPr>
                  <a:t>4%</a:t>
                </a:r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1164741" y="3677433"/>
              <a:ext cx="1252744" cy="34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82" b="1" dirty="0">
                  <a:solidFill>
                    <a:prstClr val="black"/>
                  </a:solidFill>
                </a:rPr>
                <a:t>Работодатели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175549" y="4205182"/>
              <a:ext cx="1252744" cy="34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82" b="1" dirty="0">
                  <a:solidFill>
                    <a:prstClr val="black"/>
                  </a:solidFill>
                </a:rPr>
                <a:t>Работники</a:t>
              </a:r>
            </a:p>
          </p:txBody>
        </p:sp>
        <p:grpSp>
          <p:nvGrpSpPr>
            <p:cNvPr id="13" name="Группа 93"/>
            <p:cNvGrpSpPr/>
            <p:nvPr/>
          </p:nvGrpSpPr>
          <p:grpSpPr>
            <a:xfrm>
              <a:off x="2488431" y="4170374"/>
              <a:ext cx="1553632" cy="339730"/>
              <a:chOff x="2555776" y="3143640"/>
              <a:chExt cx="1553632" cy="339730"/>
            </a:xfrm>
          </p:grpSpPr>
          <p:grpSp>
            <p:nvGrpSpPr>
              <p:cNvPr id="14" name="Группа 117"/>
              <p:cNvGrpSpPr/>
              <p:nvPr/>
            </p:nvGrpSpPr>
            <p:grpSpPr>
              <a:xfrm>
                <a:off x="2555776" y="3336321"/>
                <a:ext cx="1553632" cy="147049"/>
                <a:chOff x="2555776" y="3336321"/>
                <a:chExt cx="1553632" cy="147049"/>
              </a:xfrm>
            </p:grpSpPr>
            <p:cxnSp>
              <p:nvCxnSpPr>
                <p:cNvPr id="121" name="Прямая соединительная линия 120"/>
                <p:cNvCxnSpPr/>
                <p:nvPr/>
              </p:nvCxnSpPr>
              <p:spPr>
                <a:xfrm>
                  <a:off x="2555776" y="3437256"/>
                  <a:ext cx="15536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Прямоугольник 121"/>
                <p:cNvSpPr/>
                <p:nvPr/>
              </p:nvSpPr>
              <p:spPr>
                <a:xfrm>
                  <a:off x="3744036" y="3336321"/>
                  <a:ext cx="288032" cy="95155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732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23" name="Прямая соединительная линия 122"/>
                <p:cNvCxnSpPr/>
                <p:nvPr/>
              </p:nvCxnSpPr>
              <p:spPr>
                <a:xfrm>
                  <a:off x="2555776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Прямая соединительная линия 125"/>
                <p:cNvCxnSpPr/>
                <p:nvPr/>
              </p:nvCxnSpPr>
              <p:spPr>
                <a:xfrm>
                  <a:off x="4109408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я соединительная линия 126"/>
                <p:cNvCxnSpPr/>
                <p:nvPr/>
              </p:nvCxnSpPr>
              <p:spPr>
                <a:xfrm>
                  <a:off x="3722126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я соединительная линия 127"/>
                <p:cNvCxnSpPr/>
                <p:nvPr/>
              </p:nvCxnSpPr>
              <p:spPr>
                <a:xfrm>
                  <a:off x="3332592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я соединительная линия 128"/>
                <p:cNvCxnSpPr/>
                <p:nvPr/>
              </p:nvCxnSpPr>
              <p:spPr>
                <a:xfrm>
                  <a:off x="2951820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Прямоугольник 129"/>
                <p:cNvSpPr/>
                <p:nvPr/>
              </p:nvSpPr>
              <p:spPr>
                <a:xfrm>
                  <a:off x="3384197" y="3384705"/>
                  <a:ext cx="288032" cy="4571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732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19" name="TextBox 118"/>
              <p:cNvSpPr txBox="1"/>
              <p:nvPr/>
            </p:nvSpPr>
            <p:spPr>
              <a:xfrm>
                <a:off x="3692096" y="3143640"/>
                <a:ext cx="365372" cy="243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32" dirty="0">
                    <a:solidFill>
                      <a:prstClr val="black"/>
                    </a:solidFill>
                  </a:rPr>
                  <a:t>2%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380117" y="3207297"/>
                <a:ext cx="326702" cy="243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32" dirty="0">
                    <a:solidFill>
                      <a:prstClr val="black"/>
                    </a:solidFill>
                  </a:rPr>
                  <a:t>1%</a:t>
                </a:r>
              </a:p>
            </p:txBody>
          </p:sp>
        </p:grpSp>
        <p:grpSp>
          <p:nvGrpSpPr>
            <p:cNvPr id="15" name="Группа 94"/>
            <p:cNvGrpSpPr/>
            <p:nvPr/>
          </p:nvGrpSpPr>
          <p:grpSpPr>
            <a:xfrm>
              <a:off x="2563374" y="4734455"/>
              <a:ext cx="1566318" cy="343668"/>
              <a:chOff x="2543090" y="3139702"/>
              <a:chExt cx="1566318" cy="343668"/>
            </a:xfrm>
          </p:grpSpPr>
          <p:grpSp>
            <p:nvGrpSpPr>
              <p:cNvPr id="16" name="Группа 102"/>
              <p:cNvGrpSpPr/>
              <p:nvPr/>
            </p:nvGrpSpPr>
            <p:grpSpPr>
              <a:xfrm>
                <a:off x="2555776" y="3139702"/>
                <a:ext cx="1553632" cy="343668"/>
                <a:chOff x="2555776" y="3139702"/>
                <a:chExt cx="1553632" cy="343668"/>
              </a:xfrm>
            </p:grpSpPr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>
                  <a:off x="2555776" y="3437256"/>
                  <a:ext cx="15536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Прямоугольник 108"/>
                <p:cNvSpPr/>
                <p:nvPr/>
              </p:nvSpPr>
              <p:spPr>
                <a:xfrm>
                  <a:off x="3744036" y="3139702"/>
                  <a:ext cx="288032" cy="291774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732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Прямоугольник 109"/>
                <p:cNvSpPr/>
                <p:nvPr/>
              </p:nvSpPr>
              <p:spPr>
                <a:xfrm>
                  <a:off x="2998424" y="3325506"/>
                  <a:ext cx="288032" cy="11175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732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Прямоугольник 110"/>
                <p:cNvSpPr/>
                <p:nvPr/>
              </p:nvSpPr>
              <p:spPr>
                <a:xfrm>
                  <a:off x="2608002" y="3352590"/>
                  <a:ext cx="288032" cy="84665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732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2" name="Прямая соединительная линия 111"/>
                <p:cNvCxnSpPr/>
                <p:nvPr/>
              </p:nvCxnSpPr>
              <p:spPr>
                <a:xfrm>
                  <a:off x="2555776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Прямая соединительная линия 112"/>
                <p:cNvCxnSpPr/>
                <p:nvPr/>
              </p:nvCxnSpPr>
              <p:spPr>
                <a:xfrm>
                  <a:off x="4109408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Прямая соединительная линия 113"/>
                <p:cNvCxnSpPr/>
                <p:nvPr/>
              </p:nvCxnSpPr>
              <p:spPr>
                <a:xfrm>
                  <a:off x="3722126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Прямая соединительная линия 114"/>
                <p:cNvCxnSpPr/>
                <p:nvPr/>
              </p:nvCxnSpPr>
              <p:spPr>
                <a:xfrm>
                  <a:off x="3332592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Прямая соединительная линия 115"/>
                <p:cNvCxnSpPr/>
                <p:nvPr/>
              </p:nvCxnSpPr>
              <p:spPr>
                <a:xfrm>
                  <a:off x="2951820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Прямоугольник 116"/>
                <p:cNvSpPr/>
                <p:nvPr/>
              </p:nvSpPr>
              <p:spPr>
                <a:xfrm>
                  <a:off x="3384197" y="3247423"/>
                  <a:ext cx="288032" cy="183001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732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4" name="TextBox 103"/>
              <p:cNvSpPr txBox="1"/>
              <p:nvPr/>
            </p:nvSpPr>
            <p:spPr>
              <a:xfrm>
                <a:off x="3722413" y="3190265"/>
                <a:ext cx="365372" cy="243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32" dirty="0">
                    <a:solidFill>
                      <a:prstClr val="black"/>
                    </a:solidFill>
                  </a:rPr>
                  <a:t>7%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543090" y="3189335"/>
                <a:ext cx="365372" cy="243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32" dirty="0">
                    <a:solidFill>
                      <a:prstClr val="black"/>
                    </a:solidFill>
                  </a:rPr>
                  <a:t>2%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967220" y="3139702"/>
                <a:ext cx="365372" cy="243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32" dirty="0">
                    <a:solidFill>
                      <a:prstClr val="black"/>
                    </a:solidFill>
                  </a:rPr>
                  <a:t>3%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376467" y="3221812"/>
                <a:ext cx="326702" cy="243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32" dirty="0">
                    <a:solidFill>
                      <a:prstClr val="black"/>
                    </a:solidFill>
                  </a:rPr>
                  <a:t>5%</a:t>
                </a:r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165461" y="4757694"/>
              <a:ext cx="1514311" cy="34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82" b="1" dirty="0">
                  <a:solidFill>
                    <a:prstClr val="black"/>
                  </a:solidFill>
                </a:rPr>
                <a:t>Предприниматели</a:t>
              </a: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150012" y="5204301"/>
              <a:ext cx="3020348" cy="18409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282" b="1" dirty="0">
                  <a:solidFill>
                    <a:prstClr val="black"/>
                  </a:solidFill>
                </a:rPr>
                <a:t>                                                  </a:t>
              </a:r>
              <a:r>
                <a:rPr lang="ru-RU" sz="732" b="1" dirty="0">
                  <a:solidFill>
                    <a:prstClr val="black"/>
                  </a:solidFill>
                </a:rPr>
                <a:t>2017              2018             2019            2020…</a:t>
              </a:r>
            </a:p>
          </p:txBody>
        </p:sp>
        <p:sp>
          <p:nvSpPr>
            <p:cNvPr id="98" name="Стрелка вправо 97"/>
            <p:cNvSpPr/>
            <p:nvPr/>
          </p:nvSpPr>
          <p:spPr>
            <a:xfrm>
              <a:off x="4259056" y="3030748"/>
              <a:ext cx="1208766" cy="2311617"/>
            </a:xfrm>
            <a:prstGeom prst="rightArrow">
              <a:avLst>
                <a:gd name="adj1" fmla="val 79956"/>
                <a:gd name="adj2" fmla="val 25817"/>
              </a:avLst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099" b="1" dirty="0">
                <a:solidFill>
                  <a:prstClr val="black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191811" y="3866595"/>
              <a:ext cx="1276011" cy="713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99" b="1" dirty="0">
                  <a:solidFill>
                    <a:prstClr val="black"/>
                  </a:solidFill>
                </a:rPr>
                <a:t>Фонд социального медицинского страхования</a:t>
              </a: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5457354" y="2861571"/>
              <a:ext cx="3488497" cy="716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630238" algn="ctr"/>
              <a:r>
                <a:rPr lang="ru-RU" sz="1465" b="1" dirty="0">
                  <a:solidFill>
                    <a:prstClr val="black"/>
                  </a:solidFill>
                </a:rPr>
                <a:t> </a:t>
              </a:r>
              <a:r>
                <a:rPr lang="ru-RU" sz="1400" b="1" dirty="0">
                  <a:solidFill>
                    <a:prstClr val="black"/>
                  </a:solidFill>
                </a:rPr>
                <a:t>Медицинская помощь </a:t>
              </a:r>
            </a:p>
            <a:p>
              <a:pPr marL="630238" algn="ctr"/>
              <a:r>
                <a:rPr lang="ru-RU" sz="1400" b="1" dirty="0">
                  <a:solidFill>
                    <a:prstClr val="black"/>
                  </a:solidFill>
                </a:rPr>
                <a:t>в системе обязательного социального</a:t>
              </a:r>
            </a:p>
            <a:p>
              <a:pPr marL="630238" algn="ctr"/>
              <a:r>
                <a:rPr lang="ru-RU" sz="1400" b="1" dirty="0">
                  <a:solidFill>
                    <a:prstClr val="black"/>
                  </a:solidFill>
                </a:rPr>
                <a:t>        медицинского страхования</a:t>
              </a:r>
            </a:p>
          </p:txBody>
        </p:sp>
        <p:pic>
          <p:nvPicPr>
            <p:cNvPr id="102" name="Picture 22" descr="Картинки по запросу иконки врач и пациент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507" y="2896294"/>
              <a:ext cx="544174" cy="644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3" name="Прямоугольник 162"/>
          <p:cNvSpPr/>
          <p:nvPr/>
        </p:nvSpPr>
        <p:spPr>
          <a:xfrm>
            <a:off x="6510453" y="5251564"/>
            <a:ext cx="4441695" cy="7041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585" tIns="44293" rIns="88585" bIns="44293" rtlCol="0" anchor="ctr"/>
          <a:lstStyle/>
          <a:p>
            <a:pPr marL="896938" indent="-180975">
              <a:buAutoNum type="alphaLcParenR"/>
            </a:pPr>
            <a:r>
              <a:rPr lang="ru-RU" sz="1050" b="1" dirty="0">
                <a:solidFill>
                  <a:prstClr val="black"/>
                </a:solidFill>
              </a:rPr>
              <a:t> Медицинские услуги по инициативе пациента </a:t>
            </a:r>
            <a:r>
              <a:rPr lang="en-US" sz="1050" b="1" dirty="0">
                <a:solidFill>
                  <a:prstClr val="black"/>
                </a:solidFill>
              </a:rPr>
              <a:t>                              </a:t>
            </a:r>
            <a:r>
              <a:rPr lang="ru-RU" sz="1050" b="1" dirty="0">
                <a:solidFill>
                  <a:prstClr val="black"/>
                </a:solidFill>
              </a:rPr>
              <a:t>или сверх ГОБМП, ОСМС</a:t>
            </a:r>
          </a:p>
          <a:p>
            <a:pPr marL="896938" indent="-180975"/>
            <a:r>
              <a:rPr lang="ru-RU" sz="1050" b="1" dirty="0">
                <a:solidFill>
                  <a:prstClr val="black"/>
                </a:solidFill>
              </a:rPr>
              <a:t>б</a:t>
            </a:r>
            <a:r>
              <a:rPr lang="en-US" sz="1050" b="1" dirty="0">
                <a:solidFill>
                  <a:prstClr val="black"/>
                </a:solidFill>
              </a:rPr>
              <a:t>) </a:t>
            </a:r>
            <a:r>
              <a:rPr lang="ru-RU" sz="1050" b="1" dirty="0">
                <a:solidFill>
                  <a:prstClr val="black"/>
                </a:solidFill>
              </a:rPr>
              <a:t> Пакет услуг по договору добровольного</a:t>
            </a:r>
          </a:p>
          <a:p>
            <a:pPr marL="896938" indent="-180975"/>
            <a:r>
              <a:rPr lang="ru-RU" sz="1050" b="1" dirty="0">
                <a:solidFill>
                  <a:prstClr val="black"/>
                </a:solidFill>
              </a:rPr>
              <a:t>     медицинского страхования</a:t>
            </a:r>
            <a:endParaRPr lang="ru-RU" sz="1000" b="1" dirty="0">
              <a:solidFill>
                <a:prstClr val="black"/>
              </a:solidFill>
            </a:endParaRPr>
          </a:p>
        </p:txBody>
      </p:sp>
      <p:pic>
        <p:nvPicPr>
          <p:cNvPr id="165" name="Picture 26" descr="Картинки по запросу иконки папк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5955" y="5325405"/>
            <a:ext cx="599350" cy="53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7" name="TextBox 166"/>
          <p:cNvSpPr txBox="1"/>
          <p:nvPr/>
        </p:nvSpPr>
        <p:spPr>
          <a:xfrm>
            <a:off x="9397173" y="4875885"/>
            <a:ext cx="1622018" cy="274117"/>
          </a:xfrm>
          <a:prstGeom prst="rect">
            <a:avLst/>
          </a:prstGeom>
          <a:noFill/>
        </p:spPr>
        <p:txBody>
          <a:bodyPr wrap="square" lIns="88585" tIns="44293" rIns="88585" bIns="44293" rtlCol="0">
            <a:spAutoFit/>
          </a:bodyPr>
          <a:lstStyle/>
          <a:p>
            <a:pPr algn="r"/>
            <a:r>
              <a:rPr lang="ru-RU" sz="1200" b="1" dirty="0">
                <a:solidFill>
                  <a:srgbClr val="C00000"/>
                </a:solidFill>
              </a:rPr>
              <a:t>Система ОСМС</a:t>
            </a:r>
          </a:p>
        </p:txBody>
      </p:sp>
      <p:cxnSp>
        <p:nvCxnSpPr>
          <p:cNvPr id="168" name="Прямая соединительная линия 167"/>
          <p:cNvCxnSpPr/>
          <p:nvPr/>
        </p:nvCxnSpPr>
        <p:spPr>
          <a:xfrm>
            <a:off x="189286" y="6156573"/>
            <a:ext cx="1076286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 130"/>
          <p:cNvSpPr/>
          <p:nvPr/>
        </p:nvSpPr>
        <p:spPr>
          <a:xfrm>
            <a:off x="9406993" y="181488"/>
            <a:ext cx="1772677" cy="430469"/>
          </a:xfrm>
          <a:prstGeom prst="rect">
            <a:avLst/>
          </a:prstGeom>
          <a:solidFill>
            <a:srgbClr val="002060"/>
          </a:solidFill>
          <a:ln>
            <a:noFill/>
            <a:prstDash val="dash"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75000"/>
              </a:lnSpc>
            </a:pPr>
            <a:endParaRPr lang="ru-RU" sz="8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146" name="Номер слайда 1"/>
          <p:cNvSpPr txBox="1">
            <a:spLocks/>
          </p:cNvSpPr>
          <p:nvPr/>
        </p:nvSpPr>
        <p:spPr>
          <a:xfrm>
            <a:off x="9406993" y="195339"/>
            <a:ext cx="1638290" cy="416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F3439A-D5B4-4342-981B-584488BA5B72}" type="slidenum">
              <a:rPr lang="ru-RU" sz="240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8</a:t>
            </a:fld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752979" y="3501815"/>
            <a:ext cx="4114319" cy="1663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ru-RU" sz="898" dirty="0">
                <a:solidFill>
                  <a:prstClr val="black"/>
                </a:solidFill>
              </a:rPr>
              <a:t>Амбулаторно-поликлиническая помощь:</a:t>
            </a:r>
            <a:r>
              <a:rPr lang="en-US" sz="898" dirty="0">
                <a:solidFill>
                  <a:prstClr val="black"/>
                </a:solidFill>
              </a:rPr>
              <a:t> </a:t>
            </a:r>
            <a:r>
              <a:rPr lang="ru-RU" sz="898" dirty="0">
                <a:solidFill>
                  <a:prstClr val="black"/>
                </a:solidFill>
              </a:rPr>
              <a:t>ПМСП</a:t>
            </a:r>
            <a:r>
              <a:rPr lang="en-US" sz="898" dirty="0">
                <a:solidFill>
                  <a:prstClr val="black"/>
                </a:solidFill>
              </a:rPr>
              <a:t> </a:t>
            </a:r>
            <a:r>
              <a:rPr lang="ru-RU" sz="898" dirty="0">
                <a:solidFill>
                  <a:prstClr val="black"/>
                </a:solidFill>
              </a:rPr>
              <a:t>и КДП</a:t>
            </a:r>
          </a:p>
          <a:p>
            <a:pPr marL="140101" indent="-140101">
              <a:buFont typeface="Arial" panose="020B0604020202020204" pitchFamily="34" charset="0"/>
              <a:buChar char="•"/>
            </a:pPr>
            <a:r>
              <a:rPr lang="ru-RU" sz="898" dirty="0">
                <a:solidFill>
                  <a:prstClr val="black"/>
                </a:solidFill>
              </a:rPr>
              <a:t>Стационарная медпомощь в плановом порядке</a:t>
            </a:r>
          </a:p>
          <a:p>
            <a:pPr marL="140101" indent="-140101">
              <a:buFont typeface="Arial" panose="020B0604020202020204" pitchFamily="34" charset="0"/>
              <a:buChar char="•"/>
            </a:pPr>
            <a:r>
              <a:rPr lang="ru-RU" sz="898" dirty="0" err="1">
                <a:solidFill>
                  <a:prstClr val="black"/>
                </a:solidFill>
              </a:rPr>
              <a:t>Стационарозамещающая</a:t>
            </a:r>
            <a:r>
              <a:rPr lang="ru-RU" sz="898" dirty="0">
                <a:solidFill>
                  <a:prstClr val="black"/>
                </a:solidFill>
              </a:rPr>
              <a:t> помощь в плановом порядке</a:t>
            </a:r>
          </a:p>
          <a:p>
            <a:pPr marL="140101" indent="-140101">
              <a:buFont typeface="Arial" panose="020B0604020202020204" pitchFamily="34" charset="0"/>
              <a:buChar char="•"/>
            </a:pPr>
            <a:r>
              <a:rPr lang="ru-RU" sz="898" dirty="0">
                <a:solidFill>
                  <a:prstClr val="black"/>
                </a:solidFill>
              </a:rPr>
              <a:t>Лекарственное обеспечение, в </a:t>
            </a:r>
            <a:r>
              <a:rPr lang="ru-RU" sz="898" dirty="0" err="1">
                <a:solidFill>
                  <a:prstClr val="black"/>
                </a:solidFill>
              </a:rPr>
              <a:t>т.ч</a:t>
            </a:r>
            <a:r>
              <a:rPr lang="ru-RU" sz="898" dirty="0">
                <a:solidFill>
                  <a:prstClr val="black"/>
                </a:solidFill>
              </a:rPr>
              <a:t>. АЛО</a:t>
            </a:r>
          </a:p>
          <a:p>
            <a:r>
              <a:rPr lang="ru-RU" sz="898" dirty="0">
                <a:solidFill>
                  <a:prstClr val="black"/>
                </a:solidFill>
              </a:rPr>
              <a:t>НОВЫЕ ИНИЦИАТИВЫ*:</a:t>
            </a:r>
          </a:p>
          <a:p>
            <a:pPr marL="140101" indent="-140101">
              <a:buFontTx/>
              <a:buChar char="-"/>
            </a:pPr>
            <a:r>
              <a:rPr lang="ru-RU" sz="817" dirty="0">
                <a:solidFill>
                  <a:prstClr val="black"/>
                </a:solidFill>
              </a:rPr>
              <a:t>Снижение нагрузки на врача общей практики</a:t>
            </a:r>
          </a:p>
          <a:p>
            <a:pPr marL="140101" indent="-140101">
              <a:buFontTx/>
              <a:buChar char="-"/>
            </a:pPr>
            <a:r>
              <a:rPr lang="ru-RU" sz="817" dirty="0">
                <a:solidFill>
                  <a:prstClr val="black"/>
                </a:solidFill>
              </a:rPr>
              <a:t>Расширение АЛО</a:t>
            </a:r>
          </a:p>
          <a:p>
            <a:pPr marL="140101" indent="-140101">
              <a:buFontTx/>
              <a:buChar char="-"/>
            </a:pPr>
            <a:r>
              <a:rPr lang="ru-RU" sz="817" dirty="0">
                <a:solidFill>
                  <a:prstClr val="black"/>
                </a:solidFill>
              </a:rPr>
              <a:t>Расширение медицинской реабилитации</a:t>
            </a:r>
          </a:p>
          <a:p>
            <a:pPr marL="140101" indent="-140101">
              <a:buFontTx/>
              <a:buChar char="-"/>
            </a:pPr>
            <a:r>
              <a:rPr lang="ru-RU" sz="817" dirty="0">
                <a:solidFill>
                  <a:prstClr val="black"/>
                </a:solidFill>
              </a:rPr>
              <a:t>Увеличение объемов АПП и ВТМУ</a:t>
            </a:r>
          </a:p>
          <a:p>
            <a:pPr marL="140101" indent="-140101">
              <a:buFontTx/>
              <a:buChar char="-"/>
            </a:pPr>
            <a:r>
              <a:rPr lang="ru-RU" sz="817" dirty="0">
                <a:solidFill>
                  <a:prstClr val="black"/>
                </a:solidFill>
              </a:rPr>
              <a:t>Увеличение заработной платы медработников</a:t>
            </a:r>
          </a:p>
          <a:p>
            <a:pPr marL="140101" indent="-140101">
              <a:buFontTx/>
              <a:buChar char="-"/>
            </a:pPr>
            <a:r>
              <a:rPr lang="ru-RU" sz="817" dirty="0">
                <a:solidFill>
                  <a:prstClr val="black"/>
                </a:solidFill>
              </a:rPr>
              <a:t>Включение в тариф амортизации ОС</a:t>
            </a:r>
          </a:p>
          <a:p>
            <a:pPr marL="140101" indent="-140101">
              <a:buFontTx/>
              <a:buChar char="-"/>
            </a:pPr>
            <a:r>
              <a:rPr lang="ru-RU" sz="817" dirty="0">
                <a:solidFill>
                  <a:prstClr val="black"/>
                </a:solidFill>
              </a:rPr>
              <a:t>Паллиативная помощь и сестринский уход</a:t>
            </a:r>
            <a:endParaRPr lang="ru-RU" sz="898" dirty="0">
              <a:solidFill>
                <a:prstClr val="black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657491" y="2038217"/>
            <a:ext cx="43211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</a:rPr>
              <a:t>Медицинская помощь при социально значимых заболеваниях и заболеваниях, представляющих опасность для окружающих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</a:rPr>
              <a:t>Санитарная авиация и скорая неотложная медпомощь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</a:rPr>
              <a:t>Экстренная стационарная медпомощь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</a:rPr>
              <a:t>Профилактические прививки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488831" y="6312349"/>
            <a:ext cx="6472493" cy="24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81" dirty="0"/>
              <a:t>* новые инициативы с 1 января 2018 года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90937" y="2090476"/>
            <a:ext cx="9332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</a:rPr>
              <a:t>Государство</a:t>
            </a:r>
          </a:p>
        </p:txBody>
      </p:sp>
    </p:spTree>
    <p:extLst>
      <p:ext uri="{BB962C8B-B14F-4D97-AF65-F5344CB8AC3E}">
        <p14:creationId xmlns:p14="http://schemas.microsoft.com/office/powerpoint/2010/main" xmlns="" val="299000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108248" y="1188021"/>
            <a:ext cx="5192882" cy="72008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txBody>
          <a:bodyPr lIns="76809" tIns="38406" rIns="76809" bIns="38406"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white"/>
                </a:solidFill>
                <a:latin typeface="Arial Narrow" panose="020B0606020202030204" pitchFamily="34" charset="0"/>
              </a:rPr>
              <a:t>С 1 ЯНВАРЯ </a:t>
            </a:r>
            <a:r>
              <a:rPr lang="ru-RU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2017</a:t>
            </a:r>
            <a:r>
              <a:rPr lang="ru-RU" kern="0" dirty="0">
                <a:solidFill>
                  <a:prstClr val="white"/>
                </a:solidFill>
                <a:latin typeface="Arial Narrow" panose="020B0606020202030204" pitchFamily="34" charset="0"/>
              </a:rPr>
              <a:t> ГОДА</a:t>
            </a:r>
          </a:p>
          <a:p>
            <a:pPr algn="ctr">
              <a:defRPr/>
            </a:pPr>
            <a:r>
              <a:rPr lang="ru-RU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в соответствии с принятым Законом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459386" y="1188021"/>
            <a:ext cx="5585398" cy="72008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lIns="76809" tIns="38406" rIns="76809" bIns="38406"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white"/>
                </a:solidFill>
                <a:latin typeface="Arial Narrow" panose="020B0606020202030204" pitchFamily="34" charset="0"/>
              </a:rPr>
              <a:t>С 1 ЯНВАРЯ 2018 ГОДА</a:t>
            </a:r>
          </a:p>
          <a:p>
            <a:pPr algn="ctr">
              <a:defRPr/>
            </a:pPr>
            <a:r>
              <a:rPr lang="ru-RU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в соответствии с проектом Закона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08248" y="2202113"/>
            <a:ext cx="5192882" cy="1362171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anchor="t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SzPct val="130000"/>
              <a:tabLst>
                <a:tab pos="263529" algn="l"/>
              </a:tabLst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АКТИВОВ</a:t>
            </a:r>
          </a:p>
          <a:p>
            <a:pPr marL="360369" indent="-182566"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  <a:tabLst>
                <a:tab pos="263529" algn="l"/>
              </a:tabLst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работодатели с 2% от ФОТ и </a:t>
            </a:r>
            <a:r>
              <a:rPr lang="ru-RU" sz="16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самозанятые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c 2%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от дохода</a:t>
            </a: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-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с 1 </a:t>
            </a:r>
            <a:r>
              <a:rPr lang="ru-RU" sz="16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января 2017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года</a:t>
            </a:r>
          </a:p>
          <a:p>
            <a:pPr marL="533409">
              <a:lnSpc>
                <a:spcPct val="80000"/>
              </a:lnSpc>
              <a:spcAft>
                <a:spcPts val="600"/>
              </a:spcAft>
              <a:buSzPct val="130000"/>
              <a:tabLst>
                <a:tab pos="263529" algn="l"/>
              </a:tabLst>
            </a:pPr>
            <a:endParaRPr lang="ru-RU" sz="105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60369" indent="-182566"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  <a:tabLst>
                <a:tab pos="263529" algn="l"/>
              </a:tabLst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государство за неактивное население</a:t>
            </a: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с 1 </a:t>
            </a:r>
            <a:r>
              <a:rPr lang="ru-RU" sz="16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июля 2017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года с 4% от СМЗ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458889" y="2197767"/>
            <a:ext cx="5585898" cy="136651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lIns="35999" rIns="35999" anchor="t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SzPct val="130000"/>
              <a:tabLst>
                <a:tab pos="263529" algn="l"/>
              </a:tabLst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АКТИВОВ</a:t>
            </a:r>
          </a:p>
          <a:p>
            <a:pPr marL="269880" indent="-180978">
              <a:lnSpc>
                <a:spcPct val="80000"/>
              </a:lnSpc>
              <a:spcAft>
                <a:spcPts val="400"/>
              </a:spcAft>
              <a:buSzPct val="130000"/>
              <a:buFont typeface="Wingdings" panose="05000000000000000000" pitchFamily="2" charset="2"/>
              <a:buChar char="§"/>
              <a:tabLst>
                <a:tab pos="533409" algn="l"/>
              </a:tabLst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работодатели и </a:t>
            </a:r>
            <a:r>
              <a:rPr lang="ru-RU" sz="16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самозанятые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с 1 </a:t>
            </a:r>
            <a:r>
              <a:rPr lang="ru-RU" sz="16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июля 2017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года</a:t>
            </a:r>
          </a:p>
          <a:p>
            <a:pPr marL="269880" indent="-180978">
              <a:lnSpc>
                <a:spcPct val="80000"/>
              </a:lnSpc>
              <a:spcAft>
                <a:spcPts val="400"/>
              </a:spcAft>
              <a:buSzPct val="130000"/>
              <a:buFont typeface="Wingdings" panose="05000000000000000000" pitchFamily="2" charset="2"/>
              <a:buChar char="§"/>
              <a:tabLst>
                <a:tab pos="533409" algn="l"/>
              </a:tabLst>
            </a:pPr>
            <a:endParaRPr lang="ru-RU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69880" indent="-180978">
              <a:lnSpc>
                <a:spcPct val="80000"/>
              </a:lnSpc>
              <a:buSzPct val="130000"/>
              <a:buFont typeface="Wingdings" panose="05000000000000000000" pitchFamily="2" charset="2"/>
              <a:buChar char="§"/>
              <a:tabLst>
                <a:tab pos="533409" algn="l"/>
              </a:tabLst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государство за неактивное население </a:t>
            </a: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с 1 </a:t>
            </a:r>
            <a:r>
              <a:rPr lang="ru-RU" sz="16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января 2018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года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108248" y="5007658"/>
            <a:ext cx="10936536" cy="12929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  <a:prstDash val="solid"/>
          </a:ln>
        </p:spPr>
        <p:txBody>
          <a:bodyPr wrap="square" anchor="t">
            <a:noAutofit/>
          </a:bodyPr>
          <a:lstStyle/>
          <a:p>
            <a:pPr marL="193679" algn="just">
              <a:lnSpc>
                <a:spcPct val="85000"/>
              </a:lnSpc>
              <a:spcAft>
                <a:spcPts val="300"/>
              </a:spcAft>
              <a:buSzPct val="120000"/>
            </a:pPr>
            <a:r>
              <a:rPr lang="ru-RU" sz="16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Перенос сроков позволит снять риск:</a:t>
            </a:r>
            <a:endParaRPr lang="en-US" sz="16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93679" algn="just">
              <a:lnSpc>
                <a:spcPct val="85000"/>
              </a:lnSpc>
              <a:spcAft>
                <a:spcPts val="300"/>
              </a:spcAft>
              <a:buSzPct val="120000"/>
            </a:pPr>
            <a:endParaRPr lang="ru-RU" sz="4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93679" algn="just">
              <a:lnSpc>
                <a:spcPct val="85000"/>
              </a:lnSpc>
              <a:spcAft>
                <a:spcPts val="300"/>
              </a:spcAft>
              <a:buSzPct val="120000"/>
            </a:pPr>
            <a:r>
              <a:rPr lang="ru-RU" sz="16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В 2017 году </a:t>
            </a:r>
            <a:r>
              <a:rPr lang="ru-RU" sz="1600" dirty="0">
                <a:latin typeface="Arial Narrow" panose="020B0606020202030204" pitchFamily="34" charset="0"/>
              </a:rPr>
              <a:t>Фонд социального медицинского страхования </a:t>
            </a:r>
            <a:r>
              <a:rPr lang="ru-RU" sz="1600" b="1" u="sng" dirty="0">
                <a:latin typeface="Arial Narrow" panose="020B0606020202030204" pitchFamily="34" charset="0"/>
              </a:rPr>
              <a:t>сформирует резерв средств </a:t>
            </a:r>
            <a:r>
              <a:rPr lang="ru-RU" sz="1600" dirty="0">
                <a:latin typeface="Arial Narrow" panose="020B0606020202030204" pitchFamily="34" charset="0"/>
              </a:rPr>
              <a:t>для начала выплат за медицинские услуги,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93679" algn="just">
              <a:lnSpc>
                <a:spcPct val="85000"/>
              </a:lnSpc>
              <a:spcAft>
                <a:spcPts val="300"/>
              </a:spcAft>
              <a:buSzPct val="120000"/>
            </a:pPr>
            <a:r>
              <a:rPr lang="ru-RU" sz="16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с 1 января 2018 года </a:t>
            </a:r>
            <a:r>
              <a:rPr lang="ru-RU" sz="1600" dirty="0">
                <a:latin typeface="Arial Narrow" panose="020B0606020202030204" pitchFamily="34" charset="0"/>
              </a:rPr>
              <a:t>Фонд социального медицинского страхования </a:t>
            </a:r>
            <a:r>
              <a:rPr lang="ru-RU" sz="1600" b="1" u="sng" dirty="0">
                <a:latin typeface="Arial Narrow" panose="020B0606020202030204" pitchFamily="34" charset="0"/>
              </a:rPr>
              <a:t>выступит единственным заказчиком </a:t>
            </a:r>
            <a:r>
              <a:rPr lang="ru-RU" sz="1600" dirty="0">
                <a:latin typeface="Arial Narrow" panose="020B0606020202030204" pitchFamily="34" charset="0"/>
              </a:rPr>
              <a:t>медицинских услуг для всех субъектов здравоохранения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5857" y="75077"/>
            <a:ext cx="7476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prstClr val="black"/>
                </a:solidFill>
                <a:latin typeface="Impact" panose="020B0806030902050204" pitchFamily="34" charset="0"/>
                <a:cs typeface="Arial"/>
              </a:rPr>
              <a:t>Сроки внедрения ОСМС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08248" y="3889927"/>
            <a:ext cx="5192882" cy="64807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anchor="t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SzPct val="130000"/>
              <a:tabLst>
                <a:tab pos="263529" algn="l"/>
              </a:tabLst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ВЫПЛАТЫ ИЗ ФОНДА СМС – </a:t>
            </a:r>
          </a:p>
          <a:p>
            <a:pPr>
              <a:lnSpc>
                <a:spcPct val="80000"/>
              </a:lnSpc>
              <a:spcAft>
                <a:spcPts val="600"/>
              </a:spcAft>
              <a:buSzPct val="130000"/>
              <a:tabLst>
                <a:tab pos="263529" algn="l"/>
              </a:tabLst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			           с </a:t>
            </a:r>
            <a:r>
              <a:rPr lang="ru-RU" sz="16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1 июля 2017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года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459386" y="3889927"/>
            <a:ext cx="5585398" cy="64807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anchor="t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SzPct val="130000"/>
              <a:tabLst>
                <a:tab pos="263529" algn="l"/>
              </a:tabLst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ВЫПЛАТЫ ИЗ ФОНДА СМС –</a:t>
            </a:r>
          </a:p>
          <a:p>
            <a:pPr>
              <a:lnSpc>
                <a:spcPct val="80000"/>
              </a:lnSpc>
              <a:spcAft>
                <a:spcPts val="600"/>
              </a:spcAft>
              <a:buSzPct val="130000"/>
              <a:tabLst>
                <a:tab pos="263529" algn="l"/>
              </a:tabLst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			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с </a:t>
            </a:r>
            <a:r>
              <a:rPr lang="ru-RU" sz="16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1 января 2018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года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205592" y="1656221"/>
            <a:ext cx="0" cy="35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9406993" y="35893"/>
            <a:ext cx="1772677" cy="430469"/>
          </a:xfrm>
          <a:prstGeom prst="rect">
            <a:avLst/>
          </a:prstGeom>
          <a:solidFill>
            <a:srgbClr val="002060"/>
          </a:solidFill>
          <a:ln>
            <a:noFill/>
            <a:prstDash val="dash"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75000"/>
              </a:lnSpc>
            </a:pPr>
            <a:endParaRPr lang="ru-RU" sz="8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Номер слайда 1"/>
          <p:cNvSpPr txBox="1">
            <a:spLocks/>
          </p:cNvSpPr>
          <p:nvPr/>
        </p:nvSpPr>
        <p:spPr>
          <a:xfrm>
            <a:off x="9406993" y="49744"/>
            <a:ext cx="1638290" cy="416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F3439A-D5B4-4342-981B-584488BA5B72}" type="slidenum">
              <a:rPr lang="ru-RU" sz="240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9</a:t>
            </a:fld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615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12167</TotalTime>
  <Words>2130</Words>
  <Application>Microsoft Office PowerPoint</Application>
  <PresentationFormat>Произвольный</PresentationFormat>
  <Paragraphs>316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HDOfficeLightV0</vt:lpstr>
      <vt:lpstr>Проект закона РК «О внесении изменений в некоторые законодательные акты РК по вопросам обязательного социального медицинского страхования» </vt:lpstr>
      <vt:lpstr>Слайд 2</vt:lpstr>
      <vt:lpstr>Слайд 3</vt:lpstr>
      <vt:lpstr>Слайд 4</vt:lpstr>
      <vt:lpstr>Слайд 5</vt:lpstr>
      <vt:lpstr>Слайд 6</vt:lpstr>
      <vt:lpstr>Почему один фонд?</vt:lpstr>
      <vt:lpstr>Слайд 8</vt:lpstr>
      <vt:lpstr>Слайд 9</vt:lpstr>
      <vt:lpstr>Слайд 10</vt:lpstr>
      <vt:lpstr>Общая структура заболеваемости школьников (%)  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ОБЯЗАТЕЛЬНОЕ СОЦИАЛЬНОЕ МЕДИЦИНСКОЕ СТРАХОВАНИЕ  – ВНЕДРЕНИЕ</dc:title>
  <dc:creator>Takhir Aslyaliyev</dc:creator>
  <cp:lastModifiedBy>user</cp:lastModifiedBy>
  <cp:revision>940</cp:revision>
  <cp:lastPrinted>2016-10-04T15:42:23Z</cp:lastPrinted>
  <dcterms:created xsi:type="dcterms:W3CDTF">2016-05-06T12:50:59Z</dcterms:created>
  <dcterms:modified xsi:type="dcterms:W3CDTF">2016-10-06T14:04:04Z</dcterms:modified>
</cp:coreProperties>
</file>