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256" r:id="rId3"/>
    <p:sldId id="481" r:id="rId4"/>
    <p:sldId id="477" r:id="rId5"/>
    <p:sldId id="466" r:id="rId6"/>
    <p:sldId id="467" r:id="rId7"/>
    <p:sldId id="468" r:id="rId8"/>
    <p:sldId id="469" r:id="rId9"/>
    <p:sldId id="470" r:id="rId10"/>
    <p:sldId id="482" r:id="rId11"/>
    <p:sldId id="485" r:id="rId12"/>
    <p:sldId id="486" r:id="rId13"/>
    <p:sldId id="484" r:id="rId14"/>
  </p:sldIdLst>
  <p:sldSz cx="11161713" cy="6840538"/>
  <p:notesSz cx="6735763" cy="9866313"/>
  <p:defaultTextStyle>
    <a:defPPr>
      <a:defRPr lang="ru-RU"/>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2" algn="l" defTabSz="914328" rtl="0" eaLnBrk="1" latinLnBrk="0" hangingPunct="1">
      <a:defRPr sz="1800" kern="1200">
        <a:solidFill>
          <a:schemeClr val="tx1"/>
        </a:solidFill>
        <a:latin typeface="+mn-lt"/>
        <a:ea typeface="+mn-ea"/>
        <a:cs typeface="+mn-cs"/>
      </a:defRPr>
    </a:lvl4pPr>
    <a:lvl5pPr marL="1828656" algn="l" defTabSz="914328" rtl="0" eaLnBrk="1" latinLnBrk="0" hangingPunct="1">
      <a:defRPr sz="1800" kern="1200">
        <a:solidFill>
          <a:schemeClr val="tx1"/>
        </a:solidFill>
        <a:latin typeface="+mn-lt"/>
        <a:ea typeface="+mn-ea"/>
        <a:cs typeface="+mn-cs"/>
      </a:defRPr>
    </a:lvl5pPr>
    <a:lvl6pPr marL="2285820" algn="l" defTabSz="914328" rtl="0" eaLnBrk="1" latinLnBrk="0" hangingPunct="1">
      <a:defRPr sz="1800" kern="1200">
        <a:solidFill>
          <a:schemeClr val="tx1"/>
        </a:solidFill>
        <a:latin typeface="+mn-lt"/>
        <a:ea typeface="+mn-ea"/>
        <a:cs typeface="+mn-cs"/>
      </a:defRPr>
    </a:lvl6pPr>
    <a:lvl7pPr marL="2742984" algn="l" defTabSz="914328" rtl="0" eaLnBrk="1" latinLnBrk="0" hangingPunct="1">
      <a:defRPr sz="1800" kern="1200">
        <a:solidFill>
          <a:schemeClr val="tx1"/>
        </a:solidFill>
        <a:latin typeface="+mn-lt"/>
        <a:ea typeface="+mn-ea"/>
        <a:cs typeface="+mn-cs"/>
      </a:defRPr>
    </a:lvl7pPr>
    <a:lvl8pPr marL="3200148" algn="l" defTabSz="914328" rtl="0" eaLnBrk="1" latinLnBrk="0" hangingPunct="1">
      <a:defRPr sz="1800" kern="1200">
        <a:solidFill>
          <a:schemeClr val="tx1"/>
        </a:solidFill>
        <a:latin typeface="+mn-lt"/>
        <a:ea typeface="+mn-ea"/>
        <a:cs typeface="+mn-cs"/>
      </a:defRPr>
    </a:lvl8pPr>
    <a:lvl9pPr marL="3657312" algn="l" defTabSz="91432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5" userDrawn="1">
          <p15:clr>
            <a:srgbClr val="A4A3A4"/>
          </p15:clr>
        </p15:guide>
        <p15:guide id="2" pos="34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zhan T. Shaikhybekova" initials="GT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A7E"/>
    <a:srgbClr val="00B0F0"/>
    <a:srgbClr val="0B141F"/>
    <a:srgbClr val="F7EAE9"/>
    <a:srgbClr val="FFFFDD"/>
    <a:srgbClr val="E7F4D8"/>
    <a:srgbClr val="FFFFEB"/>
    <a:srgbClr val="0000FF"/>
    <a:srgbClr val="FFFEEB"/>
    <a:srgbClr val="00B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824" autoAdjust="0"/>
    <p:restoredTop sz="91335" autoAdjust="0"/>
  </p:normalViewPr>
  <p:slideViewPr>
    <p:cSldViewPr>
      <p:cViewPr varScale="1">
        <p:scale>
          <a:sx n="67" d="100"/>
          <a:sy n="67" d="100"/>
        </p:scale>
        <p:origin x="-126" y="-222"/>
      </p:cViewPr>
      <p:guideLst>
        <p:guide orient="horz" pos="2155"/>
        <p:guide pos="342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percentStacked"/>
        <c:ser>
          <c:idx val="0"/>
          <c:order val="0"/>
          <c:tx>
            <c:strRef>
              <c:f>Лист1!$B$1</c:f>
              <c:strCache>
                <c:ptCount val="1"/>
                <c:pt idx="0">
                  <c:v>Ряд 1</c:v>
                </c:pt>
              </c:strCache>
            </c:strRef>
          </c:tx>
          <c:spPr>
            <a:solidFill>
              <a:srgbClr val="00B050"/>
            </a:solidFill>
            <a:ln w="19050">
              <a:solidFill>
                <a:schemeClr val="bg1"/>
              </a:solidFill>
            </a:ln>
          </c:spPr>
          <c:dLbls>
            <c:spPr>
              <a:noFill/>
              <a:ln>
                <a:noFill/>
              </a:ln>
              <a:effectLst/>
            </c:spPr>
            <c:txPr>
              <a:bodyPr/>
              <a:lstStyle/>
              <a:p>
                <a:pPr>
                  <a:defRPr sz="1400">
                    <a:solidFill>
                      <a:schemeClr val="bg1"/>
                    </a:solidFill>
                    <a:latin typeface="Century Gothic" panose="020B0502020202020204" pitchFamily="34" charset="0"/>
                  </a:defRPr>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Лист1!$A$2:$A$5</c:f>
              <c:numCache>
                <c:formatCode>General</c:formatCode>
                <c:ptCount val="4"/>
              </c:numCache>
            </c:numRef>
          </c:cat>
          <c:val>
            <c:numRef>
              <c:f>Лист1!$B$2:$B$5</c:f>
              <c:numCache>
                <c:formatCode>General</c:formatCode>
                <c:ptCount val="4"/>
                <c:pt idx="0" formatCode="0%">
                  <c:v>0.75000000000000244</c:v>
                </c:pt>
                <c:pt idx="3" formatCode="0%">
                  <c:v>0.18000000000000024</c:v>
                </c:pt>
              </c:numCache>
            </c:numRef>
          </c:val>
          <c:extLst xmlns:c16r2="http://schemas.microsoft.com/office/drawing/2015/06/chart">
            <c:ext xmlns:c16="http://schemas.microsoft.com/office/drawing/2014/chart" uri="{C3380CC4-5D6E-409C-BE32-E72D297353CC}">
              <c16:uniqueId val="{00000000-475A-4964-9491-19F347AE2113}"/>
            </c:ext>
          </c:extLst>
        </c:ser>
        <c:ser>
          <c:idx val="1"/>
          <c:order val="1"/>
          <c:tx>
            <c:strRef>
              <c:f>Лист1!$C$1</c:f>
              <c:strCache>
                <c:ptCount val="1"/>
                <c:pt idx="0">
                  <c:v>Ряд 2</c:v>
                </c:pt>
              </c:strCache>
            </c:strRef>
          </c:tx>
          <c:spPr>
            <a:solidFill>
              <a:srgbClr val="002060"/>
            </a:solidFill>
            <a:ln w="19050">
              <a:solidFill>
                <a:schemeClr val="bg1"/>
              </a:solidFill>
            </a:ln>
          </c:spPr>
          <c:dLbls>
            <c:spPr>
              <a:noFill/>
              <a:ln>
                <a:noFill/>
              </a:ln>
              <a:effectLst/>
            </c:spPr>
            <c:txPr>
              <a:bodyPr/>
              <a:lstStyle/>
              <a:p>
                <a:pPr algn="ctr">
                  <a:defRPr lang="ru-RU" sz="1400" b="0" i="0" u="none" strike="noStrike" kern="1200" baseline="0">
                    <a:solidFill>
                      <a:prstClr val="white"/>
                    </a:solidFill>
                    <a:latin typeface="Century Gothic" panose="020B050202020202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Лист1!$A$2:$A$5</c:f>
              <c:numCache>
                <c:formatCode>General</c:formatCode>
                <c:ptCount val="4"/>
              </c:numCache>
            </c:numRef>
          </c:cat>
          <c:val>
            <c:numRef>
              <c:f>Лист1!$C$2:$C$5</c:f>
              <c:numCache>
                <c:formatCode>General</c:formatCode>
                <c:ptCount val="4"/>
                <c:pt idx="0" formatCode="0%">
                  <c:v>0.2</c:v>
                </c:pt>
                <c:pt idx="3" formatCode="0%">
                  <c:v>0.31000000000000116</c:v>
                </c:pt>
              </c:numCache>
            </c:numRef>
          </c:val>
          <c:extLst xmlns:c16r2="http://schemas.microsoft.com/office/drawing/2015/06/chart">
            <c:ext xmlns:c16="http://schemas.microsoft.com/office/drawing/2014/chart" uri="{C3380CC4-5D6E-409C-BE32-E72D297353CC}">
              <c16:uniqueId val="{00000001-475A-4964-9491-19F347AE2113}"/>
            </c:ext>
          </c:extLst>
        </c:ser>
        <c:ser>
          <c:idx val="2"/>
          <c:order val="2"/>
          <c:tx>
            <c:strRef>
              <c:f>Лист1!$D$1</c:f>
              <c:strCache>
                <c:ptCount val="1"/>
                <c:pt idx="0">
                  <c:v>Ряд 3</c:v>
                </c:pt>
              </c:strCache>
            </c:strRef>
          </c:tx>
          <c:spPr>
            <a:solidFill>
              <a:srgbClr val="C00000"/>
            </a:solidFill>
            <a:ln w="19050">
              <a:solidFill>
                <a:schemeClr val="bg1"/>
              </a:solidFill>
            </a:ln>
          </c:spPr>
          <c:dLbls>
            <c:spPr>
              <a:noFill/>
              <a:ln>
                <a:noFill/>
              </a:ln>
              <a:effectLst/>
            </c:spPr>
            <c:txPr>
              <a:bodyPr/>
              <a:lstStyle/>
              <a:p>
                <a:pPr algn="ctr">
                  <a:defRPr lang="ru-RU" sz="1400" b="0" i="0" u="none" strike="noStrike" kern="1200" baseline="0">
                    <a:solidFill>
                      <a:prstClr val="white"/>
                    </a:solidFill>
                    <a:latin typeface="Century Gothic" panose="020B050202020202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0"/>
              </c:ext>
            </c:extLst>
          </c:dLbls>
          <c:cat>
            <c:numRef>
              <c:f>Лист1!$A$2:$A$5</c:f>
              <c:numCache>
                <c:formatCode>General</c:formatCode>
                <c:ptCount val="4"/>
              </c:numCache>
            </c:numRef>
          </c:cat>
          <c:val>
            <c:numRef>
              <c:f>Лист1!$D$2:$D$5</c:f>
              <c:numCache>
                <c:formatCode>General</c:formatCode>
                <c:ptCount val="4"/>
                <c:pt idx="0" formatCode="0%">
                  <c:v>5.0000000000000031E-2</c:v>
                </c:pt>
                <c:pt idx="3" formatCode="0%">
                  <c:v>0.51</c:v>
                </c:pt>
              </c:numCache>
            </c:numRef>
          </c:val>
          <c:extLst xmlns:c16r2="http://schemas.microsoft.com/office/drawing/2015/06/chart">
            <c:ext xmlns:c16="http://schemas.microsoft.com/office/drawing/2014/chart" uri="{C3380CC4-5D6E-409C-BE32-E72D297353CC}">
              <c16:uniqueId val="{00000002-475A-4964-9491-19F347AE2113}"/>
            </c:ext>
          </c:extLst>
        </c:ser>
        <c:dLbls/>
        <c:gapWidth val="0"/>
        <c:overlap val="100"/>
        <c:axId val="96687616"/>
        <c:axId val="96689152"/>
      </c:barChart>
      <c:catAx>
        <c:axId val="96687616"/>
        <c:scaling>
          <c:orientation val="minMax"/>
        </c:scaling>
        <c:axPos val="b"/>
        <c:numFmt formatCode="General" sourceLinked="1"/>
        <c:majorTickMark val="none"/>
        <c:tickLblPos val="nextTo"/>
        <c:spPr>
          <a:ln w="38100">
            <a:solidFill>
              <a:schemeClr val="tx1"/>
            </a:solidFill>
          </a:ln>
        </c:spPr>
        <c:crossAx val="96689152"/>
        <c:crosses val="autoZero"/>
        <c:auto val="1"/>
        <c:lblAlgn val="ctr"/>
        <c:lblOffset val="100"/>
      </c:catAx>
      <c:valAx>
        <c:axId val="96689152"/>
        <c:scaling>
          <c:orientation val="minMax"/>
        </c:scaling>
        <c:delete val="1"/>
        <c:axPos val="l"/>
        <c:numFmt formatCode="0%" sourceLinked="1"/>
        <c:tickLblPos val="none"/>
        <c:crossAx val="96687616"/>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1284498351618859"/>
          <c:y val="0.10538721006307948"/>
          <c:w val="0.88715501648381234"/>
          <c:h val="0.78199181572417975"/>
        </c:manualLayout>
      </c:layout>
      <c:barChart>
        <c:barDir val="bar"/>
        <c:grouping val="clustered"/>
        <c:ser>
          <c:idx val="0"/>
          <c:order val="0"/>
          <c:tx>
            <c:strRef>
              <c:f>Лист1!$A$2</c:f>
              <c:strCache>
                <c:ptCount val="1"/>
                <c:pt idx="0">
                  <c:v>ЖДА</c:v>
                </c:pt>
              </c:strCache>
            </c:strRef>
          </c:tx>
          <c:spPr>
            <a:solidFill>
              <a:schemeClr val="accent1">
                <a:lumMod val="75000"/>
              </a:schemeClr>
            </a:solidFill>
            <a:ln>
              <a:noFill/>
            </a:ln>
            <a:effectLst/>
          </c:spPr>
          <c:dPt>
            <c:idx val="1"/>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1-E7BB-422F-A940-4CC1E2DCFFA4}"/>
              </c:ext>
            </c:extLst>
          </c:dPt>
          <c:dLbls>
            <c:dLbl>
              <c:idx val="0"/>
              <c:layout>
                <c:manualLayout>
                  <c:x val="-5.6877545520948262E-3"/>
                  <c:y val="-1.4697441025071194E-2"/>
                </c:manualLayout>
              </c:layout>
              <c:showVal val="1"/>
              <c:extLst xmlns:c16r2="http://schemas.microsoft.com/office/drawing/2015/06/chart">
                <c:ext xmlns:c16="http://schemas.microsoft.com/office/drawing/2014/chart" uri="{C3380CC4-5D6E-409C-BE32-E72D297353CC}">
                  <c16:uniqueId val="{00000002-E7BB-422F-A940-4CC1E2DCFFA4}"/>
                </c:ext>
                <c:ext xmlns:c15="http://schemas.microsoft.com/office/drawing/2012/chart" uri="{CE6537A1-D6FC-4f65-9D91-7224C49458BB}">
                  <c15:layout/>
                </c:ext>
              </c:extLst>
            </c:dLbl>
            <c:dLbl>
              <c:idx val="1"/>
              <c:layout>
                <c:manualLayout>
                  <c:x val="-2.3198359675040301E-3"/>
                  <c:y val="2.9929465440893945E-2"/>
                </c:manualLayout>
              </c:layout>
              <c:showVal val="1"/>
              <c:extLst xmlns:c16r2="http://schemas.microsoft.com/office/drawing/2015/06/chart">
                <c:ext xmlns:c16="http://schemas.microsoft.com/office/drawing/2014/chart" uri="{C3380CC4-5D6E-409C-BE32-E72D297353CC}">
                  <c16:uniqueId val="{00000001-E7BB-422F-A940-4CC1E2DCFFA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Лист1!$B$1:$D$1</c:f>
              <c:strCache>
                <c:ptCount val="3"/>
                <c:pt idx="0">
                  <c:v>6-7 ж.</c:v>
                </c:pt>
                <c:pt idx="1">
                  <c:v>8 - 13 ж.</c:v>
                </c:pt>
                <c:pt idx="2">
                  <c:v>14 - 17 ж.</c:v>
                </c:pt>
              </c:strCache>
            </c:strRef>
          </c:cat>
          <c:val>
            <c:numRef>
              <c:f>Лист1!$B$2:$D$2</c:f>
              <c:numCache>
                <c:formatCode>General</c:formatCode>
                <c:ptCount val="3"/>
                <c:pt idx="0">
                  <c:v>50.1</c:v>
                </c:pt>
                <c:pt idx="1">
                  <c:v>37</c:v>
                </c:pt>
                <c:pt idx="2">
                  <c:v>40.300000000000004</c:v>
                </c:pt>
              </c:numCache>
            </c:numRef>
          </c:val>
          <c:extLst xmlns:c16r2="http://schemas.microsoft.com/office/drawing/2015/06/chart">
            <c:ext xmlns:c16="http://schemas.microsoft.com/office/drawing/2014/chart" uri="{C3380CC4-5D6E-409C-BE32-E72D297353CC}">
              <c16:uniqueId val="{00000003-E7BB-422F-A940-4CC1E2DCFFA4}"/>
            </c:ext>
          </c:extLst>
        </c:ser>
        <c:ser>
          <c:idx val="1"/>
          <c:order val="1"/>
          <c:tx>
            <c:strRef>
              <c:f>Лист1!$A$3</c:f>
              <c:strCache>
                <c:ptCount val="1"/>
                <c:pt idx="0">
                  <c:v>Тыныс органдары</c:v>
                </c:pt>
              </c:strCache>
            </c:strRef>
          </c:tx>
          <c:spPr>
            <a:solidFill>
              <a:schemeClr val="accent6">
                <a:lumMod val="75000"/>
              </a:schemeClr>
            </a:solidFill>
            <a:ln>
              <a:noFill/>
            </a:ln>
            <a:effectLst/>
          </c:spPr>
          <c:dLbls>
            <c:dLbl>
              <c:idx val="1"/>
              <c:layout>
                <c:manualLayout>
                  <c:x val="-1.8762690670303787E-3"/>
                  <c:y val="-2.4495735041785482E-2"/>
                </c:manualLayout>
              </c:layout>
              <c:showVal val="1"/>
              <c:extLst xmlns:c16r2="http://schemas.microsoft.com/office/drawing/2015/06/chart">
                <c:ext xmlns:c16="http://schemas.microsoft.com/office/drawing/2014/chart" uri="{C3380CC4-5D6E-409C-BE32-E72D297353CC}">
                  <c16:uniqueId val="{00000004-E7BB-422F-A940-4CC1E2DCFFA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Лист1!$B$1:$D$1</c:f>
              <c:strCache>
                <c:ptCount val="3"/>
                <c:pt idx="0">
                  <c:v>6-7 ж.</c:v>
                </c:pt>
                <c:pt idx="1">
                  <c:v>8 - 13 ж.</c:v>
                </c:pt>
                <c:pt idx="2">
                  <c:v>14 - 17 ж.</c:v>
                </c:pt>
              </c:strCache>
            </c:strRef>
          </c:cat>
          <c:val>
            <c:numRef>
              <c:f>Лист1!$B$3:$D$3</c:f>
              <c:numCache>
                <c:formatCode>General</c:formatCode>
                <c:ptCount val="3"/>
                <c:pt idx="0">
                  <c:v>36.300000000000004</c:v>
                </c:pt>
                <c:pt idx="1">
                  <c:v>35.200000000000003</c:v>
                </c:pt>
                <c:pt idx="2">
                  <c:v>32.5</c:v>
                </c:pt>
              </c:numCache>
            </c:numRef>
          </c:val>
          <c:extLst xmlns:c16r2="http://schemas.microsoft.com/office/drawing/2015/06/chart">
            <c:ext xmlns:c16="http://schemas.microsoft.com/office/drawing/2014/chart" uri="{C3380CC4-5D6E-409C-BE32-E72D297353CC}">
              <c16:uniqueId val="{00000005-E7BB-422F-A940-4CC1E2DCFFA4}"/>
            </c:ext>
          </c:extLst>
        </c:ser>
        <c:ser>
          <c:idx val="2"/>
          <c:order val="2"/>
          <c:tx>
            <c:strRef>
              <c:f>Лист1!$A$4</c:f>
              <c:strCache>
                <c:ptCount val="1"/>
                <c:pt idx="0">
                  <c:v>Көз бен оның қосалқылары</c:v>
                </c:pt>
              </c:strCache>
            </c:strRef>
          </c:tx>
          <c:spPr>
            <a:solidFill>
              <a:schemeClr val="bg1">
                <a:lumMod val="50000"/>
              </a:schemeClr>
            </a:solidFill>
            <a:ln>
              <a:noFill/>
            </a:ln>
            <a:effectLst/>
          </c:spPr>
          <c:dLbls>
            <c:dLbl>
              <c:idx val="1"/>
              <c:layout>
                <c:manualLayout>
                  <c:x val="-6.8795737723548113E-17"/>
                  <c:y val="-1.4697441025071277E-2"/>
                </c:manualLayout>
              </c:layout>
              <c:showVal val="1"/>
              <c:extLst xmlns:c16r2="http://schemas.microsoft.com/office/drawing/2015/06/chart">
                <c:ext xmlns:c16="http://schemas.microsoft.com/office/drawing/2014/chart" uri="{C3380CC4-5D6E-409C-BE32-E72D297353CC}">
                  <c16:uniqueId val="{00000006-E7BB-422F-A940-4CC1E2DCFFA4}"/>
                </c:ext>
                <c:ext xmlns:c15="http://schemas.microsoft.com/office/drawing/2012/chart" uri="{CE6537A1-D6FC-4f65-9D91-7224C49458BB}">
                  <c15:layout/>
                </c:ext>
              </c:extLst>
            </c:dLbl>
            <c:dLbl>
              <c:idx val="2"/>
              <c:layout>
                <c:manualLayout>
                  <c:x val="1.30792207313062E-3"/>
                  <c:y val="-4.4908328791760495E-17"/>
                </c:manualLayout>
              </c:layout>
              <c:showVal val="1"/>
              <c:extLst xmlns:c16r2="http://schemas.microsoft.com/office/drawing/2015/06/chart">
                <c:ext xmlns:c16="http://schemas.microsoft.com/office/drawing/2014/chart" uri="{C3380CC4-5D6E-409C-BE32-E72D297353CC}">
                  <c16:uniqueId val="{00000007-E7BB-422F-A940-4CC1E2DCFFA4}"/>
                </c:ext>
                <c:ext xmlns:c15="http://schemas.microsoft.com/office/drawing/2012/chart" uri="{CE6537A1-D6FC-4f65-9D91-7224C49458BB}">
                  <c15:layout>
                    <c:manualLayout>
                      <c:w val="4.8920539605630996E-2"/>
                      <c:h val="7.0915345825772441E-2"/>
                    </c:manualLayout>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Лист1!$B$1:$D$1</c:f>
              <c:strCache>
                <c:ptCount val="3"/>
                <c:pt idx="0">
                  <c:v>6-7 ж.</c:v>
                </c:pt>
                <c:pt idx="1">
                  <c:v>8 - 13 ж.</c:v>
                </c:pt>
                <c:pt idx="2">
                  <c:v>14 - 17 ж.</c:v>
                </c:pt>
              </c:strCache>
            </c:strRef>
          </c:cat>
          <c:val>
            <c:numRef>
              <c:f>Лист1!$B$4:$D$4</c:f>
              <c:numCache>
                <c:formatCode>General</c:formatCode>
                <c:ptCount val="3"/>
                <c:pt idx="0">
                  <c:v>8.2000000000000011</c:v>
                </c:pt>
                <c:pt idx="1">
                  <c:v>29.2</c:v>
                </c:pt>
                <c:pt idx="2">
                  <c:v>70.3</c:v>
                </c:pt>
              </c:numCache>
            </c:numRef>
          </c:val>
          <c:extLst xmlns:c16r2="http://schemas.microsoft.com/office/drawing/2015/06/chart">
            <c:ext xmlns:c16="http://schemas.microsoft.com/office/drawing/2014/chart" uri="{C3380CC4-5D6E-409C-BE32-E72D297353CC}">
              <c16:uniqueId val="{00000008-E7BB-422F-A940-4CC1E2DCFFA4}"/>
            </c:ext>
          </c:extLst>
        </c:ser>
        <c:ser>
          <c:idx val="3"/>
          <c:order val="3"/>
          <c:tx>
            <c:strRef>
              <c:f>Лист1!$A$5</c:f>
              <c:strCache>
                <c:ptCount val="1"/>
                <c:pt idx="0">
                  <c:v>Жүйке жүйесі</c:v>
                </c:pt>
              </c:strCache>
            </c:strRef>
          </c:tx>
          <c:spPr>
            <a:solidFill>
              <a:srgbClr val="FFC000"/>
            </a:solidFill>
            <a:ln>
              <a:noFill/>
            </a:ln>
            <a:effectLst/>
          </c:spPr>
          <c:dLbls>
            <c:dLbl>
              <c:idx val="0"/>
              <c:layout>
                <c:manualLayout>
                  <c:x val="-1.2547798343048411E-2"/>
                  <c:y val="-5.5640281636209817E-3"/>
                </c:manualLayout>
              </c:layout>
              <c:showVal val="1"/>
              <c:extLst xmlns:c16r2="http://schemas.microsoft.com/office/drawing/2015/06/chart">
                <c:ext xmlns:c16="http://schemas.microsoft.com/office/drawing/2014/chart" uri="{C3380CC4-5D6E-409C-BE32-E72D297353CC}">
                  <c16:uniqueId val="{00000009-E7BB-422F-A940-4CC1E2DCFFA4}"/>
                </c:ext>
                <c:ext xmlns:c15="http://schemas.microsoft.com/office/drawing/2012/chart" uri="{CE6537A1-D6FC-4f65-9D91-7224C49458BB}">
                  <c15:layout/>
                </c:ext>
              </c:extLst>
            </c:dLbl>
            <c:dLbl>
              <c:idx val="1"/>
              <c:layout>
                <c:manualLayout>
                  <c:x val="-4.2551418636699954E-3"/>
                  <c:y val="-1.3450280215778593E-2"/>
                </c:manualLayout>
              </c:layout>
              <c:showVal val="1"/>
              <c:extLst xmlns:c16r2="http://schemas.microsoft.com/office/drawing/2015/06/chart">
                <c:ext xmlns:c16="http://schemas.microsoft.com/office/drawing/2014/chart" uri="{C3380CC4-5D6E-409C-BE32-E72D297353CC}">
                  <c16:uniqueId val="{0000000A-E7BB-422F-A940-4CC1E2DCFFA4}"/>
                </c:ext>
                <c:ext xmlns:c15="http://schemas.microsoft.com/office/drawing/2012/chart" uri="{CE6537A1-D6FC-4f65-9D91-7224C49458BB}">
                  <c15:layout/>
                </c:ext>
              </c:extLst>
            </c:dLbl>
            <c:dLbl>
              <c:idx val="2"/>
              <c:layout>
                <c:manualLayout>
                  <c:x val="-6.9596285991863878E-3"/>
                  <c:y val="-2.3741960769791012E-2"/>
                </c:manualLayout>
              </c:layout>
              <c:showVal val="1"/>
              <c:extLst xmlns:c16r2="http://schemas.microsoft.com/office/drawing/2015/06/chart">
                <c:ext xmlns:c16="http://schemas.microsoft.com/office/drawing/2014/chart" uri="{C3380CC4-5D6E-409C-BE32-E72D297353CC}">
                  <c16:uniqueId val="{0000000B-E7BB-422F-A940-4CC1E2DCFFA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Лист1!$B$1:$D$1</c:f>
              <c:strCache>
                <c:ptCount val="3"/>
                <c:pt idx="0">
                  <c:v>6-7 ж.</c:v>
                </c:pt>
                <c:pt idx="1">
                  <c:v>8 - 13 ж.</c:v>
                </c:pt>
                <c:pt idx="2">
                  <c:v>14 - 17 ж.</c:v>
                </c:pt>
              </c:strCache>
            </c:strRef>
          </c:cat>
          <c:val>
            <c:numRef>
              <c:f>Лист1!$B$5:$D$5</c:f>
              <c:numCache>
                <c:formatCode>General</c:formatCode>
                <c:ptCount val="3"/>
                <c:pt idx="0">
                  <c:v>14.6</c:v>
                </c:pt>
                <c:pt idx="1">
                  <c:v>14.8</c:v>
                </c:pt>
                <c:pt idx="2">
                  <c:v>24.3</c:v>
                </c:pt>
              </c:numCache>
            </c:numRef>
          </c:val>
          <c:extLst xmlns:c16r2="http://schemas.microsoft.com/office/drawing/2015/06/chart">
            <c:ext xmlns:c16="http://schemas.microsoft.com/office/drawing/2014/chart" uri="{C3380CC4-5D6E-409C-BE32-E72D297353CC}">
              <c16:uniqueId val="{0000000C-E7BB-422F-A940-4CC1E2DCFFA4}"/>
            </c:ext>
          </c:extLst>
        </c:ser>
        <c:dLbls/>
        <c:axId val="101880576"/>
        <c:axId val="101882112"/>
      </c:barChart>
      <c:catAx>
        <c:axId val="101880576"/>
        <c:scaling>
          <c:orientation val="minMax"/>
        </c:scaling>
        <c:axPos val="l"/>
        <c:numFmt formatCode="General" sourceLinked="0"/>
        <c:maj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crossAx val="101882112"/>
        <c:crosses val="autoZero"/>
        <c:auto val="1"/>
        <c:lblAlgn val="ctr"/>
        <c:lblOffset val="100"/>
      </c:catAx>
      <c:valAx>
        <c:axId val="101882112"/>
        <c:scaling>
          <c:orientation val="minMax"/>
        </c:scaling>
        <c:delete val="1"/>
        <c:axPos val="b"/>
        <c:numFmt formatCode="General" sourceLinked="1"/>
        <c:majorTickMark val="none"/>
        <c:tickLblPos val="none"/>
        <c:crossAx val="101880576"/>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legendEntry>
      <c:legendEntry>
        <c:idx val="3"/>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legendEntry>
      <c:legendEntry>
        <c:idx val="1"/>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legendEntry>
      <c:legendEntry>
        <c:idx val="0"/>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legendEntry>
      <c:layout>
        <c:manualLayout>
          <c:xMode val="edge"/>
          <c:yMode val="edge"/>
          <c:x val="2.8597147598257412E-2"/>
          <c:y val="0.886855550000617"/>
          <c:w val="0.94630727927916369"/>
          <c:h val="7.5444935130664512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mn-cs"/>
            </a:defRPr>
          </a:pPr>
          <a:endParaRPr lang="ru-RU"/>
        </a:p>
      </c:txPr>
    </c:legend>
    <c:plotVisOnly val="1"/>
    <c:dispBlanksAs val="gap"/>
  </c:chart>
  <c:spPr>
    <a:noFill/>
    <a:ln w="9525" cap="flat" cmpd="sng" algn="ctr">
      <a:solidFill>
        <a:srgbClr val="002060"/>
      </a:solidFill>
      <a:prstDash val="solid"/>
    </a:ln>
    <a:effectLst/>
  </c:spPr>
  <c:txPr>
    <a:bodyPr/>
    <a:lstStyle/>
    <a:p>
      <a:pPr>
        <a:defRPr sz="1000">
          <a:latin typeface="Century Gothic" panose="020B0502020202020204" pitchFamily="34" charset="0"/>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8283705740681341"/>
          <c:y val="7.4470270500514121E-2"/>
          <c:w val="0.73972241394483085"/>
          <c:h val="0.86305726130697968"/>
        </c:manualLayout>
      </c:layout>
      <c:barChart>
        <c:barDir val="bar"/>
        <c:grouping val="clustered"/>
        <c:ser>
          <c:idx val="0"/>
          <c:order val="0"/>
          <c:tx>
            <c:strRef>
              <c:f>Лист1!$A$2</c:f>
              <c:strCache>
                <c:ptCount val="1"/>
                <c:pt idx="0">
                  <c:v>сколиоз</c:v>
                </c:pt>
              </c:strCache>
            </c:strRef>
          </c:tx>
          <c:spPr>
            <a:solidFill>
              <a:schemeClr val="accent1">
                <a:lumMod val="75000"/>
              </a:schemeClr>
            </a:solidFill>
          </c:spPr>
          <c:dLbls>
            <c:dLbl>
              <c:idx val="0"/>
              <c:tx>
                <c:rich>
                  <a:bodyPr/>
                  <a:lstStyle/>
                  <a:p>
                    <a:pPr>
                      <a:defRPr sz="1100" b="0">
                        <a:latin typeface="Arial Narrow" panose="020B0606020202030204" pitchFamily="34" charset="0"/>
                      </a:defRPr>
                    </a:pPr>
                    <a:r>
                      <a:rPr lang="en-US" sz="1100"/>
                      <a:t>5,7</a:t>
                    </a:r>
                  </a:p>
                </c:rich>
              </c:tx>
              <c:spPr>
                <a:noFill/>
                <a:ln>
                  <a:noFill/>
                </a:ln>
                <a:effectLst/>
              </c:spPr>
              <c:showVal val="1"/>
              <c:extLst xmlns:c16r2="http://schemas.microsoft.com/office/drawing/2015/06/chart">
                <c:ext xmlns:c16="http://schemas.microsoft.com/office/drawing/2014/chart" uri="{C3380CC4-5D6E-409C-BE32-E72D297353CC}">
                  <c16:uniqueId val="{00000000-FB40-433D-8F2E-4378883596D7}"/>
                </c:ext>
                <c:ext xmlns:c15="http://schemas.microsoft.com/office/drawing/2012/chart" uri="{CE6537A1-D6FC-4f65-9D91-7224C49458BB}">
                  <c15:layout/>
                </c:ext>
              </c:extLst>
            </c:dLbl>
            <c:dLbl>
              <c:idx val="1"/>
              <c:tx>
                <c:rich>
                  <a:bodyPr/>
                  <a:lstStyle/>
                  <a:p>
                    <a:pPr>
                      <a:defRPr sz="1100" b="0">
                        <a:latin typeface="Arial Narrow" panose="020B0606020202030204" pitchFamily="34" charset="0"/>
                      </a:defRPr>
                    </a:pPr>
                    <a:r>
                      <a:rPr lang="en-US" sz="1100"/>
                      <a:t>13</a:t>
                    </a:r>
                  </a:p>
                </c:rich>
              </c:tx>
              <c:spPr>
                <a:noFill/>
                <a:ln>
                  <a:noFill/>
                </a:ln>
                <a:effectLst/>
              </c:spPr>
              <c:showVal val="1"/>
              <c:extLst xmlns:c16r2="http://schemas.microsoft.com/office/drawing/2015/06/chart">
                <c:ext xmlns:c16="http://schemas.microsoft.com/office/drawing/2014/chart" uri="{C3380CC4-5D6E-409C-BE32-E72D297353CC}">
                  <c16:uniqueId val="{00000001-FB40-433D-8F2E-4378883596D7}"/>
                </c:ext>
                <c:ext xmlns:c15="http://schemas.microsoft.com/office/drawing/2012/chart" uri="{CE6537A1-D6FC-4f65-9D91-7224C49458BB}">
                  <c15:layout/>
                </c:ext>
              </c:extLst>
            </c:dLbl>
            <c:dLbl>
              <c:idx val="2"/>
              <c:tx>
                <c:rich>
                  <a:bodyPr/>
                  <a:lstStyle/>
                  <a:p>
                    <a:pPr>
                      <a:defRPr sz="1100" b="0">
                        <a:latin typeface="Arial Narrow" panose="020B0606020202030204" pitchFamily="34" charset="0"/>
                      </a:defRPr>
                    </a:pPr>
                    <a:r>
                      <a:rPr lang="en-US" sz="1100" b="0" dirty="0"/>
                      <a:t>34</a:t>
                    </a:r>
                    <a:endParaRPr lang="en-US" sz="1100" dirty="0"/>
                  </a:p>
                </c:rich>
              </c:tx>
              <c:spPr>
                <a:noFill/>
                <a:ln>
                  <a:noFill/>
                </a:ln>
                <a:effectLst/>
              </c:spPr>
              <c:showVal val="1"/>
              <c:extLst xmlns:c16r2="http://schemas.microsoft.com/office/drawing/2015/06/chart">
                <c:ext xmlns:c16="http://schemas.microsoft.com/office/drawing/2014/chart" uri="{C3380CC4-5D6E-409C-BE32-E72D297353CC}">
                  <c16:uniqueId val="{00000002-FB40-433D-8F2E-4378883596D7}"/>
                </c:ext>
                <c:ext xmlns:c15="http://schemas.microsoft.com/office/drawing/2012/chart" uri="{CE6537A1-D6FC-4f65-9D91-7224C49458BB}">
                  <c15:layout/>
                </c:ext>
              </c:extLst>
            </c:dLbl>
            <c:spPr>
              <a:noFill/>
              <a:ln>
                <a:noFill/>
              </a:ln>
              <a:effectLst/>
            </c:spPr>
            <c:txPr>
              <a:bodyPr/>
              <a:lstStyle/>
              <a:p>
                <a:pPr>
                  <a:defRPr sz="1000" b="0">
                    <a:latin typeface="Arial Narrow" panose="020B0606020202030204" pitchFamily="34" charset="0"/>
                  </a:defRPr>
                </a:pPr>
                <a:endParaRPr lang="ru-RU"/>
              </a:p>
            </c:txPr>
            <c:showVal val="1"/>
            <c:extLst xmlns:c16r2="http://schemas.microsoft.com/office/drawing/2015/06/chart">
              <c:ext xmlns:c15="http://schemas.microsoft.com/office/drawing/2012/chart" uri="{CE6537A1-D6FC-4f65-9D91-7224C49458BB}">
                <c15:showLeaderLines val="1"/>
              </c:ext>
            </c:extLst>
          </c:dLbls>
          <c:cat>
            <c:strRef>
              <c:f>Лист1!$B$1:$D$1</c:f>
              <c:strCache>
                <c:ptCount val="3"/>
                <c:pt idx="0">
                  <c:v>6 - 7 ж.</c:v>
                </c:pt>
                <c:pt idx="1">
                  <c:v>8 - 13 ж.</c:v>
                </c:pt>
                <c:pt idx="2">
                  <c:v>14 - 17 ж.</c:v>
                </c:pt>
              </c:strCache>
            </c:strRef>
          </c:cat>
          <c:val>
            <c:numRef>
              <c:f>Лист1!$B$2:$D$2</c:f>
              <c:numCache>
                <c:formatCode>0%</c:formatCode>
                <c:ptCount val="3"/>
                <c:pt idx="0" formatCode="0.00%">
                  <c:v>5.7000000000000023E-2</c:v>
                </c:pt>
                <c:pt idx="1">
                  <c:v>0.13</c:v>
                </c:pt>
                <c:pt idx="2">
                  <c:v>0.34</c:v>
                </c:pt>
              </c:numCache>
            </c:numRef>
          </c:val>
          <c:extLst xmlns:c16r2="http://schemas.microsoft.com/office/drawing/2015/06/chart">
            <c:ext xmlns:c16="http://schemas.microsoft.com/office/drawing/2014/chart" uri="{C3380CC4-5D6E-409C-BE32-E72D297353CC}">
              <c16:uniqueId val="{00000003-FB40-433D-8F2E-4378883596D7}"/>
            </c:ext>
          </c:extLst>
        </c:ser>
        <c:ser>
          <c:idx val="1"/>
          <c:order val="1"/>
          <c:tx>
            <c:strRef>
              <c:f>Лист1!$A$3</c:f>
              <c:strCache>
                <c:ptCount val="1"/>
                <c:pt idx="0">
                  <c:v>мүсіндеменің бұзылуы</c:v>
                </c:pt>
              </c:strCache>
            </c:strRef>
          </c:tx>
          <c:spPr>
            <a:solidFill>
              <a:schemeClr val="accent6"/>
            </a:solidFill>
            <a:ln>
              <a:noFill/>
            </a:ln>
          </c:spPr>
          <c:dLbls>
            <c:dLbl>
              <c:idx val="0"/>
              <c:tx>
                <c:rich>
                  <a:bodyPr/>
                  <a:lstStyle/>
                  <a:p>
                    <a:r>
                      <a:rPr lang="en-US" sz="1100"/>
                      <a:t>13,8</a:t>
                    </a:r>
                  </a:p>
                </c:rich>
              </c:tx>
              <c:showVal val="1"/>
              <c:extLst xmlns:c16r2="http://schemas.microsoft.com/office/drawing/2015/06/chart">
                <c:ext xmlns:c16="http://schemas.microsoft.com/office/drawing/2014/chart" uri="{C3380CC4-5D6E-409C-BE32-E72D297353CC}">
                  <c16:uniqueId val="{00000004-FB40-433D-8F2E-4378883596D7}"/>
                </c:ext>
                <c:ext xmlns:c15="http://schemas.microsoft.com/office/drawing/2012/chart" uri="{CE6537A1-D6FC-4f65-9D91-7224C49458BB}">
                  <c15:layout/>
                </c:ext>
              </c:extLst>
            </c:dLbl>
            <c:dLbl>
              <c:idx val="1"/>
              <c:tx>
                <c:rich>
                  <a:bodyPr/>
                  <a:lstStyle/>
                  <a:p>
                    <a:r>
                      <a:rPr lang="en-US" sz="1100"/>
                      <a:t>14</a:t>
                    </a:r>
                  </a:p>
                </c:rich>
              </c:tx>
              <c:showVal val="1"/>
              <c:extLst xmlns:c16r2="http://schemas.microsoft.com/office/drawing/2015/06/chart">
                <c:ext xmlns:c16="http://schemas.microsoft.com/office/drawing/2014/chart" uri="{C3380CC4-5D6E-409C-BE32-E72D297353CC}">
                  <c16:uniqueId val="{00000005-FB40-433D-8F2E-4378883596D7}"/>
                </c:ext>
                <c:ext xmlns:c15="http://schemas.microsoft.com/office/drawing/2012/chart" uri="{CE6537A1-D6FC-4f65-9D91-7224C49458BB}">
                  <c15:layout/>
                </c:ext>
              </c:extLst>
            </c:dLbl>
            <c:dLbl>
              <c:idx val="2"/>
              <c:layout>
                <c:manualLayout>
                  <c:x val="0"/>
                  <c:y val="-3.5722560871630525E-2"/>
                </c:manualLayout>
              </c:layout>
              <c:tx>
                <c:rich>
                  <a:bodyPr/>
                  <a:lstStyle/>
                  <a:p>
                    <a:r>
                      <a:rPr lang="en-US" sz="1100" b="0" dirty="0"/>
                      <a:t>15</a:t>
                    </a:r>
                    <a:endParaRPr lang="en-US" sz="1100" dirty="0"/>
                  </a:p>
                </c:rich>
              </c:tx>
              <c:showVal val="1"/>
              <c:extLst xmlns:c16r2="http://schemas.microsoft.com/office/drawing/2015/06/chart">
                <c:ext xmlns:c16="http://schemas.microsoft.com/office/drawing/2014/chart" uri="{C3380CC4-5D6E-409C-BE32-E72D297353CC}">
                  <c16:uniqueId val="{00000006-FB40-433D-8F2E-4378883596D7}"/>
                </c:ext>
                <c:ext xmlns:c15="http://schemas.microsoft.com/office/drawing/2012/chart" uri="{CE6537A1-D6FC-4f65-9D91-7224C49458BB}">
                  <c15:layout/>
                </c:ext>
              </c:extLst>
            </c:dLbl>
            <c:spPr>
              <a:noFill/>
              <a:ln>
                <a:noFill/>
              </a:ln>
              <a:effectLst/>
            </c:spPr>
            <c:txPr>
              <a:bodyPr/>
              <a:lstStyle/>
              <a:p>
                <a:pPr>
                  <a:defRPr sz="1100" b="0">
                    <a:latin typeface="Arial Narrow" panose="020B0606020202030204" pitchFamily="34" charset="0"/>
                  </a:defRPr>
                </a:pPr>
                <a:endParaRPr lang="ru-RU"/>
              </a:p>
            </c:txPr>
            <c:showVal val="1"/>
            <c:extLst xmlns:c16r2="http://schemas.microsoft.com/office/drawing/2015/06/chart">
              <c:ext xmlns:c15="http://schemas.microsoft.com/office/drawing/2012/chart" uri="{CE6537A1-D6FC-4f65-9D91-7224C49458BB}">
                <c15:showLeaderLines val="1"/>
              </c:ext>
            </c:extLst>
          </c:dLbls>
          <c:cat>
            <c:strRef>
              <c:f>Лист1!$B$1:$D$1</c:f>
              <c:strCache>
                <c:ptCount val="3"/>
                <c:pt idx="0">
                  <c:v>6 - 7 ж.</c:v>
                </c:pt>
                <c:pt idx="1">
                  <c:v>8 - 13 ж.</c:v>
                </c:pt>
                <c:pt idx="2">
                  <c:v>14 - 17 ж.</c:v>
                </c:pt>
              </c:strCache>
            </c:strRef>
          </c:cat>
          <c:val>
            <c:numRef>
              <c:f>Лист1!$B$3:$D$3</c:f>
              <c:numCache>
                <c:formatCode>0%</c:formatCode>
                <c:ptCount val="3"/>
                <c:pt idx="0" formatCode="0.00%">
                  <c:v>0.13800000000000001</c:v>
                </c:pt>
                <c:pt idx="1">
                  <c:v>0.14000000000000001</c:v>
                </c:pt>
                <c:pt idx="2">
                  <c:v>0.15000000000000011</c:v>
                </c:pt>
              </c:numCache>
            </c:numRef>
          </c:val>
          <c:extLst xmlns:c16r2="http://schemas.microsoft.com/office/drawing/2015/06/chart">
            <c:ext xmlns:c16="http://schemas.microsoft.com/office/drawing/2014/chart" uri="{C3380CC4-5D6E-409C-BE32-E72D297353CC}">
              <c16:uniqueId val="{00000007-FB40-433D-8F2E-4378883596D7}"/>
            </c:ext>
          </c:extLst>
        </c:ser>
        <c:dLbls/>
        <c:axId val="104179584"/>
        <c:axId val="104181120"/>
      </c:barChart>
      <c:catAx>
        <c:axId val="104179584"/>
        <c:scaling>
          <c:orientation val="minMax"/>
        </c:scaling>
        <c:axPos val="l"/>
        <c:numFmt formatCode="General" sourceLinked="0"/>
        <c:majorTickMark val="none"/>
        <c:tickLblPos val="nextTo"/>
        <c:txPr>
          <a:bodyPr/>
          <a:lstStyle/>
          <a:p>
            <a:pPr>
              <a:defRPr sz="1100">
                <a:latin typeface="Arial Narrow" panose="020B0606020202030204" pitchFamily="34" charset="0"/>
              </a:defRPr>
            </a:pPr>
            <a:endParaRPr lang="ru-RU"/>
          </a:p>
        </c:txPr>
        <c:crossAx val="104181120"/>
        <c:crosses val="autoZero"/>
        <c:auto val="1"/>
        <c:lblAlgn val="ctr"/>
        <c:lblOffset val="100"/>
      </c:catAx>
      <c:valAx>
        <c:axId val="104181120"/>
        <c:scaling>
          <c:orientation val="minMax"/>
        </c:scaling>
        <c:delete val="1"/>
        <c:axPos val="b"/>
        <c:numFmt formatCode="0.00%" sourceLinked="1"/>
        <c:majorTickMark val="none"/>
        <c:tickLblPos val="none"/>
        <c:crossAx val="104179584"/>
        <c:crosses val="autoZero"/>
        <c:crossBetween val="between"/>
      </c:valAx>
    </c:plotArea>
    <c:legend>
      <c:legendPos val="r"/>
      <c:layout>
        <c:manualLayout>
          <c:xMode val="edge"/>
          <c:yMode val="edge"/>
          <c:x val="0.70792820512820565"/>
          <c:y val="0.75359861280128704"/>
          <c:w val="0.2885561965811963"/>
          <c:h val="0.17686126790396264"/>
        </c:manualLayout>
      </c:layout>
      <c:txPr>
        <a:bodyPr/>
        <a:lstStyle/>
        <a:p>
          <a:pPr>
            <a:defRPr sz="1050">
              <a:latin typeface="Arial Narrow" panose="020B0606020202030204" pitchFamily="34" charset="0"/>
            </a:defRPr>
          </a:pPr>
          <a:endParaRPr lang="ru-RU"/>
        </a:p>
      </c:txPr>
    </c:legend>
    <c:plotVisOnly val="1"/>
    <c:dispBlanksAs val="gap"/>
  </c:chart>
  <c:spPr>
    <a:ln>
      <a:solidFill>
        <a:srgbClr val="002060"/>
      </a:solidFill>
    </a:ln>
  </c:spPr>
  <c:txPr>
    <a:bodyPr/>
    <a:lstStyle/>
    <a:p>
      <a:pPr>
        <a:defRPr sz="1200">
          <a:latin typeface="Century Gothic" panose="020B0502020202020204" pitchFamily="34"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12347308632374178"/>
          <c:y val="2.7444204594239997E-2"/>
          <c:w val="0.85863052253453442"/>
          <c:h val="0.94831933535291169"/>
        </c:manualLayout>
      </c:layout>
      <c:barChart>
        <c:barDir val="bar"/>
        <c:grouping val="clustered"/>
        <c:ser>
          <c:idx val="0"/>
          <c:order val="0"/>
          <c:tx>
            <c:strRef>
              <c:f>Лист1!$B$1</c:f>
              <c:strCache>
                <c:ptCount val="1"/>
                <c:pt idx="0">
                  <c:v>Ряд 1</c:v>
                </c:pt>
              </c:strCache>
            </c:strRef>
          </c:tx>
          <c:spPr>
            <a:solidFill>
              <a:schemeClr val="accent1"/>
            </a:solidFill>
            <a:ln w="12700">
              <a:noFill/>
            </a:ln>
            <a:effectLst/>
          </c:spPr>
          <c:dLbls>
            <c:dLbl>
              <c:idx val="0"/>
              <c:tx>
                <c:rich>
                  <a:bodyPr/>
                  <a:lstStyle/>
                  <a:p>
                    <a:r>
                      <a:rPr lang="en-US" sz="1100">
                        <a:solidFill>
                          <a:schemeClr val="tx1"/>
                        </a:solidFill>
                      </a:rPr>
                      <a:t>9</a:t>
                    </a:r>
                    <a:endParaRPr lang="en-US" sz="1100"/>
                  </a:p>
                </c:rich>
              </c:tx>
              <c:showVal val="1"/>
              <c:extLst xmlns:c16r2="http://schemas.microsoft.com/office/drawing/2015/06/chart">
                <c:ext xmlns:c16="http://schemas.microsoft.com/office/drawing/2014/chart" uri="{C3380CC4-5D6E-409C-BE32-E72D297353CC}">
                  <c16:uniqueId val="{00000000-F96F-4C06-BEC3-21C791D596AD}"/>
                </c:ext>
                <c:ext xmlns:c15="http://schemas.microsoft.com/office/drawing/2012/chart" uri="{CE6537A1-D6FC-4f65-9D91-7224C49458BB}">
                  <c15:layout/>
                </c:ext>
              </c:extLst>
            </c:dLbl>
            <c:dLbl>
              <c:idx val="1"/>
              <c:tx>
                <c:rich>
                  <a:bodyPr/>
                  <a:lstStyle/>
                  <a:p>
                    <a:r>
                      <a:rPr lang="en-US" sz="1100">
                        <a:solidFill>
                          <a:schemeClr val="tx1"/>
                        </a:solidFill>
                      </a:rPr>
                      <a:t>9</a:t>
                    </a:r>
                    <a:endParaRPr lang="en-US" sz="1100"/>
                  </a:p>
                </c:rich>
              </c:tx>
              <c:showVal val="1"/>
              <c:extLst xmlns:c16r2="http://schemas.microsoft.com/office/drawing/2015/06/chart">
                <c:ext xmlns:c16="http://schemas.microsoft.com/office/drawing/2014/chart" uri="{C3380CC4-5D6E-409C-BE32-E72D297353CC}">
                  <c16:uniqueId val="{00000001-F96F-4C06-BEC3-21C791D596AD}"/>
                </c:ext>
                <c:ext xmlns:c15="http://schemas.microsoft.com/office/drawing/2012/chart" uri="{CE6537A1-D6FC-4f65-9D91-7224C49458BB}">
                  <c15:layout/>
                </c:ext>
              </c:extLst>
            </c:dLbl>
            <c:dLbl>
              <c:idx val="2"/>
              <c:tx>
                <c:rich>
                  <a:bodyPr/>
                  <a:lstStyle/>
                  <a:p>
                    <a:r>
                      <a:rPr lang="en-US" sz="1100">
                        <a:solidFill>
                          <a:schemeClr val="tx1"/>
                        </a:solidFill>
                      </a:rPr>
                      <a:t>10</a:t>
                    </a:r>
                    <a:endParaRPr lang="en-US" sz="1100"/>
                  </a:p>
                </c:rich>
              </c:tx>
              <c:showVal val="1"/>
              <c:extLst xmlns:c16r2="http://schemas.microsoft.com/office/drawing/2015/06/chart">
                <c:ext xmlns:c16="http://schemas.microsoft.com/office/drawing/2014/chart" uri="{C3380CC4-5D6E-409C-BE32-E72D297353CC}">
                  <c16:uniqueId val="{00000002-F96F-4C06-BEC3-21C791D596AD}"/>
                </c:ext>
                <c:ext xmlns:c15="http://schemas.microsoft.com/office/drawing/2012/chart" uri="{CE6537A1-D6FC-4f65-9D91-7224C49458BB}">
                  <c15:layout/>
                </c:ext>
              </c:extLst>
            </c:dLbl>
            <c:dLbl>
              <c:idx val="3"/>
              <c:tx>
                <c:rich>
                  <a:bodyPr/>
                  <a:lstStyle/>
                  <a:p>
                    <a:r>
                      <a:rPr lang="en-US" sz="1100">
                        <a:solidFill>
                          <a:schemeClr val="tx1"/>
                        </a:solidFill>
                      </a:rPr>
                      <a:t>11</a:t>
                    </a:r>
                    <a:endParaRPr lang="en-US" sz="1100"/>
                  </a:p>
                </c:rich>
              </c:tx>
              <c:showVal val="1"/>
              <c:extLst xmlns:c16r2="http://schemas.microsoft.com/office/drawing/2015/06/chart">
                <c:ext xmlns:c16="http://schemas.microsoft.com/office/drawing/2014/chart" uri="{C3380CC4-5D6E-409C-BE32-E72D297353CC}">
                  <c16:uniqueId val="{00000003-F96F-4C06-BEC3-21C791D596AD}"/>
                </c:ext>
                <c:ext xmlns:c15="http://schemas.microsoft.com/office/drawing/2012/chart" uri="{CE6537A1-D6FC-4f65-9D91-7224C49458BB}">
                  <c15:layout/>
                </c:ext>
              </c:extLst>
            </c:dLbl>
            <c:dLbl>
              <c:idx val="4"/>
              <c:tx>
                <c:rich>
                  <a:bodyPr/>
                  <a:lstStyle/>
                  <a:p>
                    <a:r>
                      <a:rPr lang="en-US" sz="1100">
                        <a:solidFill>
                          <a:schemeClr val="tx1"/>
                        </a:solidFill>
                      </a:rPr>
                      <a:t>21</a:t>
                    </a:r>
                    <a:endParaRPr lang="en-US" sz="1100"/>
                  </a:p>
                </c:rich>
              </c:tx>
              <c:showVal val="1"/>
              <c:extLst xmlns:c16r2="http://schemas.microsoft.com/office/drawing/2015/06/chart">
                <c:ext xmlns:c16="http://schemas.microsoft.com/office/drawing/2014/chart" uri="{C3380CC4-5D6E-409C-BE32-E72D297353CC}">
                  <c16:uniqueId val="{00000004-F96F-4C06-BEC3-21C791D596AD}"/>
                </c:ext>
                <c:ext xmlns:c15="http://schemas.microsoft.com/office/drawing/2012/chart" uri="{CE6537A1-D6FC-4f65-9D91-7224C49458BB}">
                  <c15:layout/>
                </c:ext>
              </c:extLst>
            </c:dLbl>
            <c:dLbl>
              <c:idx val="5"/>
              <c:tx>
                <c:rich>
                  <a:bodyPr/>
                  <a:lstStyle/>
                  <a:p>
                    <a:r>
                      <a:rPr lang="en-US" sz="1100">
                        <a:solidFill>
                          <a:schemeClr val="tx1"/>
                        </a:solidFill>
                      </a:rPr>
                      <a:t>19</a:t>
                    </a:r>
                    <a:endParaRPr lang="en-US" sz="1100"/>
                  </a:p>
                </c:rich>
              </c:tx>
              <c:showVal val="1"/>
              <c:extLst xmlns:c16r2="http://schemas.microsoft.com/office/drawing/2015/06/chart">
                <c:ext xmlns:c16="http://schemas.microsoft.com/office/drawing/2014/chart" uri="{C3380CC4-5D6E-409C-BE32-E72D297353CC}">
                  <c16:uniqueId val="{00000005-F96F-4C06-BEC3-21C791D596AD}"/>
                </c:ext>
                <c:ext xmlns:c15="http://schemas.microsoft.com/office/drawing/2012/chart" uri="{CE6537A1-D6FC-4f65-9D91-7224C49458BB}">
                  <c15:layout/>
                </c:ext>
              </c:extLst>
            </c:dLbl>
            <c:dLbl>
              <c:idx val="6"/>
              <c:tx>
                <c:rich>
                  <a:bodyPr/>
                  <a:lstStyle/>
                  <a:p>
                    <a:r>
                      <a:rPr lang="en-US" sz="1100">
                        <a:solidFill>
                          <a:schemeClr val="tx1"/>
                        </a:solidFill>
                      </a:rPr>
                      <a:t>27</a:t>
                    </a:r>
                    <a:endParaRPr lang="en-US" sz="1100"/>
                  </a:p>
                </c:rich>
              </c:tx>
              <c:showVal val="1"/>
              <c:extLst xmlns:c16r2="http://schemas.microsoft.com/office/drawing/2015/06/chart">
                <c:ext xmlns:c16="http://schemas.microsoft.com/office/drawing/2014/chart" uri="{C3380CC4-5D6E-409C-BE32-E72D297353CC}">
                  <c16:uniqueId val="{00000006-F96F-4C06-BEC3-21C791D596AD}"/>
                </c:ext>
                <c:ext xmlns:c15="http://schemas.microsoft.com/office/drawing/2012/chart" uri="{CE6537A1-D6FC-4f65-9D91-7224C49458BB}">
                  <c15:layout/>
                </c:ext>
              </c:extLst>
            </c:dLbl>
            <c:dLbl>
              <c:idx val="7"/>
              <c:tx>
                <c:rich>
                  <a:bodyPr/>
                  <a:lstStyle/>
                  <a:p>
                    <a:r>
                      <a:rPr lang="en-US" sz="1100">
                        <a:solidFill>
                          <a:schemeClr val="tx1"/>
                        </a:solidFill>
                      </a:rPr>
                      <a:t>21</a:t>
                    </a:r>
                    <a:endParaRPr lang="en-US" sz="1100"/>
                  </a:p>
                </c:rich>
              </c:tx>
              <c:showVal val="1"/>
              <c:extLst xmlns:c16r2="http://schemas.microsoft.com/office/drawing/2015/06/chart">
                <c:ext xmlns:c16="http://schemas.microsoft.com/office/drawing/2014/chart" uri="{C3380CC4-5D6E-409C-BE32-E72D297353CC}">
                  <c16:uniqueId val="{00000007-F96F-4C06-BEC3-21C791D596AD}"/>
                </c:ext>
                <c:ext xmlns:c15="http://schemas.microsoft.com/office/drawing/2012/chart" uri="{CE6537A1-D6FC-4f65-9D91-7224C49458BB}">
                  <c15:layout/>
                </c:ext>
              </c:extLst>
            </c:dLbl>
            <c:dLbl>
              <c:idx val="8"/>
              <c:layout>
                <c:manualLayout>
                  <c:x val="-1.3738300315345733E-3"/>
                  <c:y val="1.3619234574696834E-4"/>
                </c:manualLayout>
              </c:layout>
              <c:tx>
                <c:rich>
                  <a:bodyPr/>
                  <a:lstStyle/>
                  <a:p>
                    <a:r>
                      <a:rPr lang="en-US" sz="1100" dirty="0">
                        <a:solidFill>
                          <a:schemeClr val="tx1"/>
                        </a:solidFill>
                      </a:rPr>
                      <a:t>26</a:t>
                    </a:r>
                    <a:endParaRPr lang="en-US" sz="1100" dirty="0"/>
                  </a:p>
                </c:rich>
              </c:tx>
              <c:showVal val="1"/>
              <c:extLst xmlns:c16r2="http://schemas.microsoft.com/office/drawing/2015/06/chart">
                <c:ext xmlns:c16="http://schemas.microsoft.com/office/drawing/2014/chart" uri="{C3380CC4-5D6E-409C-BE32-E72D297353CC}">
                  <c16:uniqueId val="{00000008-F96F-4C06-BEC3-21C791D596AD}"/>
                </c:ext>
                <c:ext xmlns:c15="http://schemas.microsoft.com/office/drawing/2012/chart" uri="{CE6537A1-D6FC-4f65-9D91-7224C49458BB}">
                  <c15:layout/>
                </c:ext>
              </c:extLst>
            </c:dLbl>
            <c:dLbl>
              <c:idx val="9"/>
              <c:layout>
                <c:manualLayout>
                  <c:x val="6.3833256214437806E-5"/>
                  <c:y val="-9.3082487936061806E-3"/>
                </c:manualLayout>
              </c:layout>
              <c:tx>
                <c:rich>
                  <a:bodyPr/>
                  <a:lstStyle/>
                  <a:p>
                    <a:r>
                      <a:rPr lang="en-US" sz="1100" dirty="0">
                        <a:solidFill>
                          <a:schemeClr val="tx1"/>
                        </a:solidFill>
                      </a:rPr>
                      <a:t>28</a:t>
                    </a:r>
                    <a:endParaRPr lang="en-US" sz="1100" dirty="0"/>
                  </a:p>
                </c:rich>
              </c:tx>
              <c:showVal val="1"/>
              <c:extLst xmlns:c16r2="http://schemas.microsoft.com/office/drawing/2015/06/chart">
                <c:ext xmlns:c16="http://schemas.microsoft.com/office/drawing/2014/chart" uri="{C3380CC4-5D6E-409C-BE32-E72D297353CC}">
                  <c16:uniqueId val="{00000009-F96F-4C06-BEC3-21C791D596AD}"/>
                </c:ext>
                <c:ext xmlns:c15="http://schemas.microsoft.com/office/drawing/2012/chart" uri="{CE6537A1-D6FC-4f65-9D91-7224C49458BB}">
                  <c15:layout/>
                </c:ext>
              </c:extLst>
            </c:dLbl>
            <c:dLbl>
              <c:idx val="10"/>
              <c:layout>
                <c:manualLayout>
                  <c:x val="-9.967735905153376E-3"/>
                  <c:y val="-7.2221787647710285E-4"/>
                </c:manualLayout>
              </c:layout>
              <c:tx>
                <c:rich>
                  <a:bodyPr/>
                  <a:lstStyle/>
                  <a:p>
                    <a:r>
                      <a:rPr lang="en-US" sz="1100" dirty="0">
                        <a:solidFill>
                          <a:schemeClr val="tx1"/>
                        </a:solidFill>
                      </a:rPr>
                      <a:t>32</a:t>
                    </a:r>
                    <a:endParaRPr lang="en-US" sz="1100" dirty="0"/>
                  </a:p>
                </c:rich>
              </c:tx>
              <c:showVal val="1"/>
              <c:extLst xmlns:c16r2="http://schemas.microsoft.com/office/drawing/2015/06/chart">
                <c:ext xmlns:c16="http://schemas.microsoft.com/office/drawing/2014/chart" uri="{C3380CC4-5D6E-409C-BE32-E72D297353CC}">
                  <c16:uniqueId val="{0000000A-F96F-4C06-BEC3-21C791D596AD}"/>
                </c:ext>
                <c:ext xmlns:c15="http://schemas.microsoft.com/office/drawing/2012/chart" uri="{CE6537A1-D6FC-4f65-9D91-7224C49458BB}">
                  <c15:layout/>
                </c:ext>
              </c:extLst>
            </c:dLbl>
            <c:dLbl>
              <c:idx val="11"/>
              <c:layout>
                <c:manualLayout>
                  <c:x val="-4.0573423888512821E-3"/>
                  <c:y val="-6.9601977703630429E-3"/>
                </c:manualLayout>
              </c:layout>
              <c:tx>
                <c:rich>
                  <a:bodyPr/>
                  <a:lstStyle/>
                  <a:p>
                    <a:r>
                      <a:rPr lang="en-US" sz="1100" dirty="0">
                        <a:solidFill>
                          <a:schemeClr val="tx1"/>
                        </a:solidFill>
                      </a:rPr>
                      <a:t>31</a:t>
                    </a:r>
                    <a:endParaRPr lang="en-US" sz="1100" dirty="0"/>
                  </a:p>
                </c:rich>
              </c:tx>
              <c:showVal val="1"/>
              <c:extLst xmlns:c16r2="http://schemas.microsoft.com/office/drawing/2015/06/chart">
                <c:ext xmlns:c16="http://schemas.microsoft.com/office/drawing/2014/chart" uri="{C3380CC4-5D6E-409C-BE32-E72D297353CC}">
                  <c16:uniqueId val="{0000000B-F96F-4C06-BEC3-21C791D596AD}"/>
                </c:ext>
                <c:ext xmlns:c15="http://schemas.microsoft.com/office/drawing/2012/chart" uri="{CE6537A1-D6FC-4f65-9D91-7224C49458BB}">
                  <c15:layout/>
                </c:ext>
              </c:extLst>
            </c:dLbl>
            <c:spPr>
              <a:noFill/>
              <a:ln>
                <a:noFill/>
              </a:ln>
              <a:effectLst/>
            </c:spPr>
            <c:txPr>
              <a:bodyPr rot="0" vert="horz"/>
              <a:lstStyle/>
              <a:p>
                <a:pPr>
                  <a:defRPr sz="1100">
                    <a:solidFill>
                      <a:schemeClr val="tx1"/>
                    </a:solidFill>
                    <a:latin typeface="Arial Narrow" panose="020B0606020202030204" pitchFamily="34"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6 лет</c:v>
                </c:pt>
                <c:pt idx="1">
                  <c:v>7 лет</c:v>
                </c:pt>
                <c:pt idx="2">
                  <c:v>8 лет</c:v>
                </c:pt>
                <c:pt idx="3">
                  <c:v>9 лет</c:v>
                </c:pt>
                <c:pt idx="4">
                  <c:v>10 лет</c:v>
                </c:pt>
                <c:pt idx="5">
                  <c:v>11 лет</c:v>
                </c:pt>
                <c:pt idx="6">
                  <c:v>12 лет</c:v>
                </c:pt>
                <c:pt idx="7">
                  <c:v>13 лет</c:v>
                </c:pt>
                <c:pt idx="8">
                  <c:v>14 лет</c:v>
                </c:pt>
                <c:pt idx="9">
                  <c:v>15 лет</c:v>
                </c:pt>
                <c:pt idx="10">
                  <c:v>16 лет</c:v>
                </c:pt>
                <c:pt idx="11">
                  <c:v>17 лет</c:v>
                </c:pt>
              </c:strCache>
            </c:strRef>
          </c:cat>
          <c:val>
            <c:numRef>
              <c:f>Лист1!$B$2:$B$13</c:f>
              <c:numCache>
                <c:formatCode>0%</c:formatCode>
                <c:ptCount val="12"/>
                <c:pt idx="0">
                  <c:v>9.0000000000000024E-2</c:v>
                </c:pt>
                <c:pt idx="1">
                  <c:v>9.2000000000000026E-2</c:v>
                </c:pt>
                <c:pt idx="2">
                  <c:v>0.10199999999999998</c:v>
                </c:pt>
                <c:pt idx="3">
                  <c:v>0.114</c:v>
                </c:pt>
                <c:pt idx="4">
                  <c:v>0.21100000000000013</c:v>
                </c:pt>
                <c:pt idx="5">
                  <c:v>0.18600000000000014</c:v>
                </c:pt>
                <c:pt idx="6">
                  <c:v>0.26600000000000001</c:v>
                </c:pt>
                <c:pt idx="7">
                  <c:v>0.21300000000000013</c:v>
                </c:pt>
                <c:pt idx="8">
                  <c:v>0.26400000000000001</c:v>
                </c:pt>
                <c:pt idx="9">
                  <c:v>0.27600000000000002</c:v>
                </c:pt>
                <c:pt idx="10">
                  <c:v>0.32200000000000034</c:v>
                </c:pt>
                <c:pt idx="11">
                  <c:v>0.31100000000000028</c:v>
                </c:pt>
              </c:numCache>
            </c:numRef>
          </c:val>
          <c:extLst xmlns:c16r2="http://schemas.microsoft.com/office/drawing/2015/06/chart">
            <c:ext xmlns:c16="http://schemas.microsoft.com/office/drawing/2014/chart" uri="{C3380CC4-5D6E-409C-BE32-E72D297353CC}">
              <c16:uniqueId val="{0000000C-F96F-4C06-BEC3-21C791D596AD}"/>
            </c:ext>
          </c:extLst>
        </c:ser>
        <c:dLbls/>
        <c:gapWidth val="35"/>
        <c:axId val="104238080"/>
        <c:axId val="104239872"/>
      </c:barChart>
      <c:catAx>
        <c:axId val="10423808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solidFill>
                <a:latin typeface="Arial Narrow" panose="020B0606020202030204" pitchFamily="34" charset="0"/>
              </a:defRPr>
            </a:pPr>
            <a:endParaRPr lang="ru-RU"/>
          </a:p>
        </c:txPr>
        <c:crossAx val="104239872"/>
        <c:crosses val="autoZero"/>
        <c:auto val="1"/>
        <c:lblAlgn val="ctr"/>
        <c:lblOffset val="100"/>
      </c:catAx>
      <c:valAx>
        <c:axId val="104239872"/>
        <c:scaling>
          <c:orientation val="minMax"/>
        </c:scaling>
        <c:delete val="1"/>
        <c:axPos val="b"/>
        <c:numFmt formatCode="0%" sourceLinked="1"/>
        <c:majorTickMark val="none"/>
        <c:tickLblPos val="none"/>
        <c:crossAx val="104238080"/>
        <c:crosses val="autoZero"/>
        <c:crossBetween val="between"/>
      </c:valAx>
      <c:spPr>
        <a:noFill/>
        <a:ln w="9525">
          <a:solidFill>
            <a:schemeClr val="bg1"/>
          </a:solidFill>
        </a:ln>
        <a:effectLst/>
      </c:spPr>
    </c:plotArea>
    <c:plotVisOnly val="1"/>
    <c:dispBlanksAs val="gap"/>
  </c:chart>
  <c:spPr>
    <a:noFill/>
    <a:ln>
      <a:solidFill>
        <a:srgbClr val="002060"/>
      </a:solidFill>
    </a:ln>
    <a:effectLst/>
  </c:spPr>
  <c:txPr>
    <a:bodyPr/>
    <a:lstStyle/>
    <a:p>
      <a:pPr>
        <a:defRPr sz="1000">
          <a:solidFill>
            <a:srgbClr val="C00000"/>
          </a:solidFill>
          <a:latin typeface="Century Gothic" panose="020B0502020202020204" pitchFamily="34" charset="0"/>
          <a:cs typeface="Times New Roman" panose="02020603050405020304" pitchFamily="18" charset="0"/>
        </a:defRPr>
      </a:pPr>
      <a:endParaRPr lang="ru-RU"/>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0.36066</cdr:x>
      <cdr:y>0.03226</cdr:y>
    </cdr:from>
    <cdr:to>
      <cdr:x>0.56883</cdr:x>
      <cdr:y>0.23707</cdr:y>
    </cdr:to>
    <cdr:sp macro="" textlink="">
      <cdr:nvSpPr>
        <cdr:cNvPr id="3" name="TextBox 2"/>
        <cdr:cNvSpPr txBox="1"/>
      </cdr:nvSpPr>
      <cdr:spPr>
        <a:xfrm xmlns:a="http://schemas.openxmlformats.org/drawingml/2006/main">
          <a:off x="1584176" y="14401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4"/>
            <a:ext cx="2919564" cy="493869"/>
          </a:xfrm>
          <a:prstGeom prst="rect">
            <a:avLst/>
          </a:prstGeom>
        </p:spPr>
        <p:txBody>
          <a:bodyPr vert="horz" lIns="90168" tIns="45083" rIns="90168" bIns="45083" rtlCol="0"/>
          <a:lstStyle>
            <a:lvl1pPr algn="l">
              <a:defRPr sz="1200"/>
            </a:lvl1pPr>
          </a:lstStyle>
          <a:p>
            <a:endParaRPr lang="ru-RU"/>
          </a:p>
        </p:txBody>
      </p:sp>
      <p:sp>
        <p:nvSpPr>
          <p:cNvPr id="3" name="Дата 2"/>
          <p:cNvSpPr>
            <a:spLocks noGrp="1"/>
          </p:cNvSpPr>
          <p:nvPr>
            <p:ph type="dt" idx="1"/>
          </p:nvPr>
        </p:nvSpPr>
        <p:spPr>
          <a:xfrm>
            <a:off x="3814632" y="4"/>
            <a:ext cx="2919564" cy="493869"/>
          </a:xfrm>
          <a:prstGeom prst="rect">
            <a:avLst/>
          </a:prstGeom>
        </p:spPr>
        <p:txBody>
          <a:bodyPr vert="horz" lIns="90168" tIns="45083" rIns="90168" bIns="45083" rtlCol="0"/>
          <a:lstStyle>
            <a:lvl1pPr algn="r">
              <a:defRPr sz="1200"/>
            </a:lvl1pPr>
          </a:lstStyle>
          <a:p>
            <a:fld id="{E548064C-3889-4D47-9B29-FF8D9BB98B05}" type="datetimeFigureOut">
              <a:rPr lang="ru-RU" smtClean="0"/>
              <a:pPr/>
              <a:t>10.10.2016</a:t>
            </a:fld>
            <a:endParaRPr lang="ru-RU"/>
          </a:p>
        </p:txBody>
      </p:sp>
      <p:sp>
        <p:nvSpPr>
          <p:cNvPr id="4" name="Образ слайда 3"/>
          <p:cNvSpPr>
            <a:spLocks noGrp="1" noRot="1" noChangeAspect="1"/>
          </p:cNvSpPr>
          <p:nvPr>
            <p:ph type="sldImg" idx="2"/>
          </p:nvPr>
        </p:nvSpPr>
        <p:spPr>
          <a:xfrm>
            <a:off x="652463" y="1236663"/>
            <a:ext cx="5430837" cy="3327400"/>
          </a:xfrm>
          <a:prstGeom prst="rect">
            <a:avLst/>
          </a:prstGeom>
          <a:noFill/>
          <a:ln w="12700">
            <a:solidFill>
              <a:prstClr val="black"/>
            </a:solidFill>
          </a:ln>
        </p:spPr>
        <p:txBody>
          <a:bodyPr vert="horz" lIns="90168" tIns="45083" rIns="90168" bIns="45083" rtlCol="0" anchor="ctr"/>
          <a:lstStyle/>
          <a:p>
            <a:endParaRPr lang="ru-RU"/>
          </a:p>
        </p:txBody>
      </p:sp>
      <p:sp>
        <p:nvSpPr>
          <p:cNvPr id="5" name="Заметки 4"/>
          <p:cNvSpPr>
            <a:spLocks noGrp="1"/>
          </p:cNvSpPr>
          <p:nvPr>
            <p:ph type="body" sz="quarter" idx="3"/>
          </p:nvPr>
        </p:nvSpPr>
        <p:spPr>
          <a:xfrm>
            <a:off x="673265" y="4747765"/>
            <a:ext cx="5389241" cy="3884673"/>
          </a:xfrm>
          <a:prstGeom prst="rect">
            <a:avLst/>
          </a:prstGeom>
        </p:spPr>
        <p:txBody>
          <a:bodyPr vert="horz" lIns="90168" tIns="45083" rIns="90168" bIns="4508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3" y="9372449"/>
            <a:ext cx="2919564" cy="493869"/>
          </a:xfrm>
          <a:prstGeom prst="rect">
            <a:avLst/>
          </a:prstGeom>
        </p:spPr>
        <p:txBody>
          <a:bodyPr vert="horz" lIns="90168" tIns="45083" rIns="90168" bIns="45083" rtlCol="0" anchor="b"/>
          <a:lstStyle>
            <a:lvl1pPr algn="l">
              <a:defRPr sz="1200"/>
            </a:lvl1pPr>
          </a:lstStyle>
          <a:p>
            <a:endParaRPr lang="ru-RU"/>
          </a:p>
        </p:txBody>
      </p:sp>
      <p:sp>
        <p:nvSpPr>
          <p:cNvPr id="7" name="Номер слайда 6"/>
          <p:cNvSpPr>
            <a:spLocks noGrp="1"/>
          </p:cNvSpPr>
          <p:nvPr>
            <p:ph type="sldNum" sz="quarter" idx="5"/>
          </p:nvPr>
        </p:nvSpPr>
        <p:spPr>
          <a:xfrm>
            <a:off x="3814632" y="9372449"/>
            <a:ext cx="2919564" cy="493869"/>
          </a:xfrm>
          <a:prstGeom prst="rect">
            <a:avLst/>
          </a:prstGeom>
        </p:spPr>
        <p:txBody>
          <a:bodyPr vert="horz" lIns="90168" tIns="45083" rIns="90168" bIns="45083" rtlCol="0" anchor="b"/>
          <a:lstStyle>
            <a:lvl1pPr algn="r">
              <a:defRPr sz="1200"/>
            </a:lvl1pPr>
          </a:lstStyle>
          <a:p>
            <a:fld id="{E2D6EA3A-60DB-4BFC-AB32-9C9425162C64}" type="slidenum">
              <a:rPr lang="ru-RU" smtClean="0"/>
              <a:pPr/>
              <a:t>‹#›</a:t>
            </a:fld>
            <a:endParaRPr lang="ru-RU"/>
          </a:p>
        </p:txBody>
      </p:sp>
    </p:spTree>
    <p:extLst>
      <p:ext uri="{BB962C8B-B14F-4D97-AF65-F5344CB8AC3E}">
        <p14:creationId xmlns:p14="http://schemas.microsoft.com/office/powerpoint/2010/main" xmlns="" val="1211394741"/>
      </p:ext>
    </p:extLst>
  </p:cSld>
  <p:clrMap bg1="lt1" tx1="dk1" bg2="lt2" tx2="dk2" accent1="accent1" accent2="accent2" accent3="accent3" accent4="accent4" accent5="accent5" accent6="accent6" hlink="hlink" folHlink="folHlink"/>
  <p:notesStyle>
    <a:lvl1pPr marL="0" algn="l" defTabSz="914328" rtl="0" eaLnBrk="1" latinLnBrk="0" hangingPunct="1">
      <a:defRPr sz="1200" kern="1200">
        <a:solidFill>
          <a:schemeClr val="tx1"/>
        </a:solidFill>
        <a:latin typeface="+mn-lt"/>
        <a:ea typeface="+mn-ea"/>
        <a:cs typeface="+mn-cs"/>
      </a:defRPr>
    </a:lvl1pPr>
    <a:lvl2pPr marL="457164" algn="l" defTabSz="914328" rtl="0" eaLnBrk="1" latinLnBrk="0" hangingPunct="1">
      <a:defRPr sz="1200" kern="1200">
        <a:solidFill>
          <a:schemeClr val="tx1"/>
        </a:solidFill>
        <a:latin typeface="+mn-lt"/>
        <a:ea typeface="+mn-ea"/>
        <a:cs typeface="+mn-cs"/>
      </a:defRPr>
    </a:lvl2pPr>
    <a:lvl3pPr marL="914328" algn="l" defTabSz="914328" rtl="0" eaLnBrk="1" latinLnBrk="0" hangingPunct="1">
      <a:defRPr sz="1200" kern="1200">
        <a:solidFill>
          <a:schemeClr val="tx1"/>
        </a:solidFill>
        <a:latin typeface="+mn-lt"/>
        <a:ea typeface="+mn-ea"/>
        <a:cs typeface="+mn-cs"/>
      </a:defRPr>
    </a:lvl3pPr>
    <a:lvl4pPr marL="1371492" algn="l" defTabSz="914328" rtl="0" eaLnBrk="1" latinLnBrk="0" hangingPunct="1">
      <a:defRPr sz="1200" kern="1200">
        <a:solidFill>
          <a:schemeClr val="tx1"/>
        </a:solidFill>
        <a:latin typeface="+mn-lt"/>
        <a:ea typeface="+mn-ea"/>
        <a:cs typeface="+mn-cs"/>
      </a:defRPr>
    </a:lvl4pPr>
    <a:lvl5pPr marL="1828656" algn="l" defTabSz="914328" rtl="0" eaLnBrk="1" latinLnBrk="0" hangingPunct="1">
      <a:defRPr sz="1200" kern="1200">
        <a:solidFill>
          <a:schemeClr val="tx1"/>
        </a:solidFill>
        <a:latin typeface="+mn-lt"/>
        <a:ea typeface="+mn-ea"/>
        <a:cs typeface="+mn-cs"/>
      </a:defRPr>
    </a:lvl5pPr>
    <a:lvl6pPr marL="2285820" algn="l" defTabSz="914328" rtl="0" eaLnBrk="1" latinLnBrk="0" hangingPunct="1">
      <a:defRPr sz="1200" kern="1200">
        <a:solidFill>
          <a:schemeClr val="tx1"/>
        </a:solidFill>
        <a:latin typeface="+mn-lt"/>
        <a:ea typeface="+mn-ea"/>
        <a:cs typeface="+mn-cs"/>
      </a:defRPr>
    </a:lvl6pPr>
    <a:lvl7pPr marL="2742984" algn="l" defTabSz="914328" rtl="0" eaLnBrk="1" latinLnBrk="0" hangingPunct="1">
      <a:defRPr sz="1200" kern="1200">
        <a:solidFill>
          <a:schemeClr val="tx1"/>
        </a:solidFill>
        <a:latin typeface="+mn-lt"/>
        <a:ea typeface="+mn-ea"/>
        <a:cs typeface="+mn-cs"/>
      </a:defRPr>
    </a:lvl7pPr>
    <a:lvl8pPr marL="3200148" algn="l" defTabSz="914328" rtl="0" eaLnBrk="1" latinLnBrk="0" hangingPunct="1">
      <a:defRPr sz="1200" kern="1200">
        <a:solidFill>
          <a:schemeClr val="tx1"/>
        </a:solidFill>
        <a:latin typeface="+mn-lt"/>
        <a:ea typeface="+mn-ea"/>
        <a:cs typeface="+mn-cs"/>
      </a:defRPr>
    </a:lvl8pPr>
    <a:lvl9pPr marL="3657312" algn="l" defTabSz="9143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08822">
              <a:defRPr/>
            </a:pPr>
            <a:r>
              <a:rPr lang="ru-RU" dirty="0"/>
              <a:t>Все это явилось причинами пересмотра системы здравоохранения в РК. Был проведен анализ международного опыта. В мире существуют 3 модели здравоохранения: </a:t>
            </a:r>
            <a:r>
              <a:rPr lang="ru-RU" dirty="0" err="1"/>
              <a:t>Бюджетноое</a:t>
            </a:r>
            <a:r>
              <a:rPr lang="ru-RU" dirty="0"/>
              <a:t> (Великобритания, Канада),  социальное медицинское (Германия, Франция)и частное медицинское страхование (США). Основанием выбора </a:t>
            </a:r>
            <a:r>
              <a:rPr lang="ru-RU" dirty="0" err="1"/>
              <a:t>мождели</a:t>
            </a:r>
            <a:r>
              <a:rPr lang="ru-RU" dirty="0"/>
              <a:t> ОСМС является.</a:t>
            </a:r>
          </a:p>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0914B-96A6-4E3B-90D0-2D01DD672232}" type="slidenum">
              <a:rPr lang="ru-RU" smtClean="0"/>
              <a:pPr/>
              <a:t>4</a:t>
            </a:fld>
            <a:endParaRPr lang="ru-RU"/>
          </a:p>
        </p:txBody>
      </p:sp>
    </p:spTree>
    <p:extLst>
      <p:ext uri="{BB962C8B-B14F-4D97-AF65-F5344CB8AC3E}">
        <p14:creationId xmlns:p14="http://schemas.microsoft.com/office/powerpoint/2010/main" xmlns="" val="86259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Целью внедрению ОСМС является создание сбалансированной и устойчивой системы обеспечения гарантий и обязательств оказания медицинской помощи, основанной на солидарном участии государства, работодателей и граждан. </a:t>
            </a:r>
          </a:p>
          <a:p>
            <a:r>
              <a:rPr lang="ru-RU" dirty="0"/>
              <a:t>ОСМС дает каждому застрахованному право на ЕДИНЫЙ и широкий пакет медицинских услуг вне зависимости от размеров его дохода и взносов. ОСМС позволяет перераспределять средства и помощь от менее нуждающихся к более нуждающимся, что наглядно демонстрирует система медицинского страхования во Франции на данном графике. </a:t>
            </a:r>
          </a:p>
          <a:p>
            <a:r>
              <a:rPr lang="ru-RU" dirty="0"/>
              <a:t>Для обеспечения справедливости, размеры взносов будут зависеть от платежеспособности участника системы. За тех, кто не имеет возможности платить – платит государство из бюджета (это 15 категорий граждан). Также система должна быть обязательной для всех без права отказа в участии. </a:t>
            </a:r>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0914B-96A6-4E3B-90D0-2D01DD672232}" type="slidenum">
              <a:rPr lang="ru-RU" smtClean="0"/>
              <a:pPr/>
              <a:t>6</a:t>
            </a:fld>
            <a:endParaRPr lang="ru-RU"/>
          </a:p>
        </p:txBody>
      </p:sp>
    </p:spTree>
    <p:extLst>
      <p:ext uri="{BB962C8B-B14F-4D97-AF65-F5344CB8AC3E}">
        <p14:creationId xmlns:p14="http://schemas.microsoft.com/office/powerpoint/2010/main" xmlns="" val="32245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08822">
              <a:defRPr/>
            </a:pPr>
            <a:r>
              <a:rPr lang="ru-RU" dirty="0"/>
              <a:t>Согласно Закону об ОСМС определены 2 </a:t>
            </a:r>
            <a:r>
              <a:rPr lang="kk-KZ" dirty="0"/>
              <a:t>вида </a:t>
            </a:r>
            <a:r>
              <a:rPr lang="ru-RU" dirty="0"/>
              <a:t>пакета медицинской помощи которые будут оказываться гражданам.</a:t>
            </a:r>
            <a:endParaRPr lang="ru-RU" sz="1000" dirty="0"/>
          </a:p>
          <a:p>
            <a:r>
              <a:rPr lang="ru-RU" sz="1000" dirty="0" err="1"/>
              <a:t>Перв</a:t>
            </a:r>
            <a:r>
              <a:rPr lang="kk-KZ" sz="1000" dirty="0"/>
              <a:t>ый </a:t>
            </a:r>
            <a:r>
              <a:rPr lang="ru-RU" sz="1000" dirty="0"/>
              <a:t>из них – базовый пакет или медицинская помощь гарантированная государством. Этот пакет предназначен для обеспечения Конституционного права граждан и будет полностью финансироваться</a:t>
            </a:r>
            <a:r>
              <a:rPr lang="kk-KZ" sz="1000" dirty="0"/>
              <a:t> из</a:t>
            </a:r>
            <a:r>
              <a:rPr lang="ru-RU" sz="1000" dirty="0"/>
              <a:t> республиканского бюджета. Данный пакет включает услуги скорой</a:t>
            </a:r>
            <a:r>
              <a:rPr lang="en-US" sz="1000" dirty="0"/>
              <a:t>/</a:t>
            </a:r>
            <a:r>
              <a:rPr lang="ru-RU" sz="1000" dirty="0"/>
              <a:t>неотложной медицинской помощи; социально-значимые  заболевания; профилактические мероприятия. Эти виды медицинской помощи будут доступны для всех граждан Республики Казахстан и </a:t>
            </a:r>
            <a:r>
              <a:rPr lang="ru-RU" sz="1000" dirty="0" err="1"/>
              <a:t>оралманов</a:t>
            </a:r>
            <a:r>
              <a:rPr lang="ru-RU" sz="1000" dirty="0"/>
              <a:t>.</a:t>
            </a:r>
          </a:p>
          <a:p>
            <a:r>
              <a:rPr lang="ru-RU" sz="1000" dirty="0"/>
              <a:t>Втор</a:t>
            </a:r>
            <a:r>
              <a:rPr lang="kk-KZ" sz="1000" dirty="0"/>
              <a:t>ой</a:t>
            </a:r>
            <a:r>
              <a:rPr lang="ru-RU" sz="1000" dirty="0"/>
              <a:t> – дополнительный страховой пакет финансируемый в рамках системы обязательного социального медицинского страхования. Этот пакет будет охватывать виды дополнительной медицинской помощи не вошедшие в базовый пакет, такие как: амбулаторно-поликлиническая помощь; стационарная и </a:t>
            </a:r>
            <a:r>
              <a:rPr lang="ru-RU" sz="1000" dirty="0" err="1"/>
              <a:t>стационарозамещающая</a:t>
            </a:r>
            <a:r>
              <a:rPr lang="ru-RU" sz="1000" dirty="0"/>
              <a:t> помощи; высокотехнологичная помощь</a:t>
            </a:r>
            <a:r>
              <a:rPr lang="kk-KZ" sz="1000" dirty="0"/>
              <a:t>.</a:t>
            </a:r>
            <a:r>
              <a:rPr lang="ru-RU" sz="1000" dirty="0"/>
              <a:t> Этот дополнительный пакет будет доступен только для лиц входящих в систему обязательного социального медицинского страхования.</a:t>
            </a:r>
          </a:p>
          <a:p>
            <a:r>
              <a:rPr lang="ru-RU" sz="1000" dirty="0"/>
              <a:t>Также, согласно </a:t>
            </a:r>
            <a:r>
              <a:rPr lang="kk-KZ" sz="1000" dirty="0"/>
              <a:t>действующим</a:t>
            </a:r>
            <a:r>
              <a:rPr lang="ru-RU" sz="1000" dirty="0"/>
              <a:t> закон</a:t>
            </a:r>
            <a:r>
              <a:rPr lang="kk-KZ" sz="1000" dirty="0"/>
              <a:t>ам</a:t>
            </a:r>
            <a:r>
              <a:rPr lang="ru-RU" sz="1000" dirty="0"/>
              <a:t> граждане могут получить индивидуальный пакет,  финансируемый за счет добровольных страховых взносов граждан или работодателей.</a:t>
            </a:r>
          </a:p>
          <a:p>
            <a:r>
              <a:rPr lang="ru-RU" sz="1000" dirty="0"/>
              <a:t>Система ОСМС будет построена на обязательных страховых платежах государства, работающего населения, работодателей и </a:t>
            </a:r>
            <a:r>
              <a:rPr lang="ru-RU" sz="1000" dirty="0" err="1"/>
              <a:t>самозанятого</a:t>
            </a:r>
            <a:r>
              <a:rPr lang="ru-RU" sz="1000" dirty="0"/>
              <a:t> населения.</a:t>
            </a:r>
          </a:p>
          <a:p>
            <a:r>
              <a:rPr lang="ru-RU" sz="1000" dirty="0"/>
              <a:t>Государство будет вносить взносы в размере составляющем 7 % от средней заработной платы в экономике, за граждан входящих в социально уязвимые группы населения. Общее количество таких граждан составляет 8,1 </a:t>
            </a:r>
            <a:r>
              <a:rPr lang="ru-RU" sz="1000" dirty="0" err="1"/>
              <a:t>млн</a:t>
            </a:r>
            <a:r>
              <a:rPr lang="ru-RU" sz="1000" dirty="0"/>
              <a:t> или 52 % всего населения.</a:t>
            </a:r>
          </a:p>
          <a:p>
            <a:r>
              <a:rPr lang="ru-RU" sz="1000" dirty="0"/>
              <a:t>Работодатели будут вносить за своих работников взносы в размере 5 % от фонда оплаты труда, работники – 2 %, самостоятельно занятые лица – 7 % от  дохода. Взносы поэтапно будут расти начиная с 2017 года. </a:t>
            </a:r>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0914B-96A6-4E3B-90D0-2D01DD672232}" type="slidenum">
              <a:rPr lang="ru-RU" smtClean="0"/>
              <a:pPr/>
              <a:t>8</a:t>
            </a:fld>
            <a:endParaRPr lang="ru-RU"/>
          </a:p>
        </p:txBody>
      </p:sp>
    </p:spTree>
    <p:extLst>
      <p:ext uri="{BB962C8B-B14F-4D97-AF65-F5344CB8AC3E}">
        <p14:creationId xmlns:p14="http://schemas.microsoft.com/office/powerpoint/2010/main" xmlns="" val="641302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4375" y="1225550"/>
            <a:ext cx="5381625" cy="32988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D6EA3A-60DB-4BFC-AB32-9C9425162C64}" type="slidenum">
              <a:rPr lang="ru-RU" smtClean="0"/>
              <a:pPr/>
              <a:t>9</a:t>
            </a:fld>
            <a:endParaRPr lang="ru-RU"/>
          </a:p>
        </p:txBody>
      </p:sp>
    </p:spTree>
    <p:extLst>
      <p:ext uri="{BB962C8B-B14F-4D97-AF65-F5344CB8AC3E}">
        <p14:creationId xmlns:p14="http://schemas.microsoft.com/office/powerpoint/2010/main" xmlns="" val="112535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90563" y="1227138"/>
            <a:ext cx="5394325" cy="33051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D6EA3A-60DB-4BFC-AB32-9C9425162C64}" type="slidenum">
              <a:rPr lang="ru-RU" smtClean="0"/>
              <a:pPr/>
              <a:t>10</a:t>
            </a:fld>
            <a:endParaRPr lang="ru-RU"/>
          </a:p>
        </p:txBody>
      </p:sp>
    </p:spTree>
    <p:extLst>
      <p:ext uri="{BB962C8B-B14F-4D97-AF65-F5344CB8AC3E}">
        <p14:creationId xmlns:p14="http://schemas.microsoft.com/office/powerpoint/2010/main" xmlns="" val="85630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7129" y="2125001"/>
            <a:ext cx="9487456" cy="1466282"/>
          </a:xfrm>
        </p:spPr>
        <p:txBody>
          <a:bodyPr/>
          <a:lstStyle/>
          <a:p>
            <a:r>
              <a:rPr lang="ru-RU"/>
              <a:t>Образец заголовка</a:t>
            </a:r>
          </a:p>
        </p:txBody>
      </p:sp>
      <p:sp>
        <p:nvSpPr>
          <p:cNvPr id="3" name="Подзаголовок 2"/>
          <p:cNvSpPr>
            <a:spLocks noGrp="1"/>
          </p:cNvSpPr>
          <p:nvPr>
            <p:ph type="subTitle" idx="1"/>
          </p:nvPr>
        </p:nvSpPr>
        <p:spPr>
          <a:xfrm>
            <a:off x="1674259" y="3876315"/>
            <a:ext cx="7813200" cy="1748137"/>
          </a:xfrm>
        </p:spPr>
        <p:txBody>
          <a:bodyPr/>
          <a:lstStyle>
            <a:lvl1pPr marL="0" indent="0" algn="ctr">
              <a:buNone/>
              <a:defRPr>
                <a:solidFill>
                  <a:schemeClr val="tx1">
                    <a:tint val="75000"/>
                  </a:schemeClr>
                </a:solidFill>
              </a:defRPr>
            </a:lvl1pPr>
            <a:lvl2pPr marL="457208" indent="0" algn="ctr">
              <a:buNone/>
              <a:defRPr>
                <a:solidFill>
                  <a:schemeClr val="tx1">
                    <a:tint val="75000"/>
                  </a:schemeClr>
                </a:solidFill>
              </a:defRPr>
            </a:lvl2pPr>
            <a:lvl3pPr marL="914417" indent="0" algn="ctr">
              <a:buNone/>
              <a:defRPr>
                <a:solidFill>
                  <a:schemeClr val="tx1">
                    <a:tint val="75000"/>
                  </a:schemeClr>
                </a:solidFill>
              </a:defRPr>
            </a:lvl3pPr>
            <a:lvl4pPr marL="1371625" indent="0" algn="ctr">
              <a:buNone/>
              <a:defRPr>
                <a:solidFill>
                  <a:schemeClr val="tx1">
                    <a:tint val="75000"/>
                  </a:schemeClr>
                </a:solidFill>
              </a:defRPr>
            </a:lvl4pPr>
            <a:lvl5pPr marL="1828836" indent="0" algn="ctr">
              <a:buNone/>
              <a:defRPr>
                <a:solidFill>
                  <a:schemeClr val="tx1">
                    <a:tint val="75000"/>
                  </a:schemeClr>
                </a:solidFill>
              </a:defRPr>
            </a:lvl5pPr>
            <a:lvl6pPr marL="2286044" indent="0" algn="ctr">
              <a:buNone/>
              <a:defRPr>
                <a:solidFill>
                  <a:schemeClr val="tx1">
                    <a:tint val="75000"/>
                  </a:schemeClr>
                </a:solidFill>
              </a:defRPr>
            </a:lvl6pPr>
            <a:lvl7pPr marL="2743252" indent="0" algn="ctr">
              <a:buNone/>
              <a:defRPr>
                <a:solidFill>
                  <a:schemeClr val="tx1">
                    <a:tint val="75000"/>
                  </a:schemeClr>
                </a:solidFill>
              </a:defRPr>
            </a:lvl7pPr>
            <a:lvl8pPr marL="3200461" indent="0" algn="ctr">
              <a:buNone/>
              <a:defRPr>
                <a:solidFill>
                  <a:schemeClr val="tx1">
                    <a:tint val="75000"/>
                  </a:schemeClr>
                </a:solidFill>
              </a:defRPr>
            </a:lvl8pPr>
            <a:lvl9pPr marL="365766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139698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96979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834235" y="273948"/>
            <a:ext cx="3360141" cy="582079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747990" y="273948"/>
            <a:ext cx="9900208" cy="582079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51135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95218" y="1121674"/>
            <a:ext cx="8371285" cy="2381521"/>
          </a:xfrm>
        </p:spPr>
        <p:txBody>
          <a:bodyPr anchor="b">
            <a:normAutofit/>
          </a:bodyPr>
          <a:lstStyle>
            <a:lvl1pPr algn="ctr">
              <a:defRPr sz="5494"/>
            </a:lvl1pPr>
          </a:lstStyle>
          <a:p>
            <a:r>
              <a:rPr lang="ru-RU"/>
              <a:t>Образец заголовка</a:t>
            </a:r>
            <a:endParaRPr lang="en-US" dirty="0"/>
          </a:p>
        </p:txBody>
      </p:sp>
      <p:sp>
        <p:nvSpPr>
          <p:cNvPr id="3" name="Subtitle 2"/>
          <p:cNvSpPr>
            <a:spLocks noGrp="1"/>
          </p:cNvSpPr>
          <p:nvPr>
            <p:ph type="subTitle" idx="1"/>
          </p:nvPr>
        </p:nvSpPr>
        <p:spPr>
          <a:xfrm>
            <a:off x="1395218" y="3592866"/>
            <a:ext cx="8371285" cy="1651546"/>
          </a:xfrm>
        </p:spPr>
        <p:txBody>
          <a:bodyPr>
            <a:normAutofit/>
          </a:bodyPr>
          <a:lstStyle>
            <a:lvl1pPr marL="0" indent="0" algn="ctr">
              <a:buNone/>
              <a:defRPr sz="2197">
                <a:solidFill>
                  <a:schemeClr val="tx1">
                    <a:lumMod val="75000"/>
                    <a:lumOff val="25000"/>
                  </a:schemeClr>
                </a:solidFill>
              </a:defRPr>
            </a:lvl1pPr>
            <a:lvl2pPr marL="418575" indent="0" algn="ctr">
              <a:buNone/>
              <a:defRPr sz="2563"/>
            </a:lvl2pPr>
            <a:lvl3pPr marL="837149" indent="0" algn="ctr">
              <a:buNone/>
              <a:defRPr sz="2197"/>
            </a:lvl3pPr>
            <a:lvl4pPr marL="1255724" indent="0" algn="ctr">
              <a:buNone/>
              <a:defRPr sz="1831"/>
            </a:lvl4pPr>
            <a:lvl5pPr marL="1674298" indent="0" algn="ctr">
              <a:buNone/>
              <a:defRPr sz="1831"/>
            </a:lvl5pPr>
            <a:lvl6pPr marL="2092873" indent="0" algn="ctr">
              <a:buNone/>
              <a:defRPr sz="1831"/>
            </a:lvl6pPr>
            <a:lvl7pPr marL="2511447" indent="0" algn="ctr">
              <a:buNone/>
              <a:defRPr sz="1831"/>
            </a:lvl7pPr>
            <a:lvl8pPr marL="2930022" indent="0" algn="ctr">
              <a:buNone/>
              <a:defRPr sz="1831"/>
            </a:lvl8pPr>
            <a:lvl9pPr marL="3348597" indent="0" algn="ctr">
              <a:buNone/>
              <a:defRPr sz="1831"/>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BE1922-1E5A-427D-A97C-A9EED1C198AE}"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89005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0A5425A-569D-498B-AF27-2101E14AE51C}"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89728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61557" y="1708064"/>
            <a:ext cx="9626977" cy="2843948"/>
          </a:xfrm>
        </p:spPr>
        <p:txBody>
          <a:bodyPr anchor="b">
            <a:normAutofit/>
          </a:bodyPr>
          <a:lstStyle>
            <a:lvl1pPr>
              <a:defRPr sz="5494" b="0"/>
            </a:lvl1pPr>
          </a:lstStyle>
          <a:p>
            <a:r>
              <a:rPr lang="ru-RU"/>
              <a:t>Образец заголовка</a:t>
            </a:r>
            <a:endParaRPr lang="en-US" dirty="0"/>
          </a:p>
        </p:txBody>
      </p:sp>
      <p:sp>
        <p:nvSpPr>
          <p:cNvPr id="3" name="Text Placeholder 2"/>
          <p:cNvSpPr>
            <a:spLocks noGrp="1"/>
          </p:cNvSpPr>
          <p:nvPr>
            <p:ph type="body" idx="1"/>
          </p:nvPr>
        </p:nvSpPr>
        <p:spPr>
          <a:xfrm>
            <a:off x="761557" y="4541048"/>
            <a:ext cx="9626977" cy="1496367"/>
          </a:xfrm>
        </p:spPr>
        <p:txBody>
          <a:bodyPr anchor="t">
            <a:normAutofit/>
          </a:bodyPr>
          <a:lstStyle>
            <a:lvl1pPr marL="0" indent="0">
              <a:buNone/>
              <a:defRPr sz="2197">
                <a:solidFill>
                  <a:schemeClr val="tx1">
                    <a:lumMod val="75000"/>
                    <a:lumOff val="25000"/>
                  </a:schemeClr>
                </a:solidFill>
              </a:defRPr>
            </a:lvl1pPr>
            <a:lvl2pPr marL="418575" indent="0">
              <a:buNone/>
              <a:defRPr sz="1648">
                <a:solidFill>
                  <a:schemeClr val="tx1">
                    <a:tint val="75000"/>
                  </a:schemeClr>
                </a:solidFill>
              </a:defRPr>
            </a:lvl2pPr>
            <a:lvl3pPr marL="837149" indent="0">
              <a:buNone/>
              <a:defRPr sz="1465">
                <a:solidFill>
                  <a:schemeClr val="tx1">
                    <a:tint val="75000"/>
                  </a:schemeClr>
                </a:solidFill>
              </a:defRPr>
            </a:lvl3pPr>
            <a:lvl4pPr marL="1255724" indent="0">
              <a:buNone/>
              <a:defRPr sz="1283">
                <a:solidFill>
                  <a:schemeClr val="tx1">
                    <a:tint val="75000"/>
                  </a:schemeClr>
                </a:solidFill>
              </a:defRPr>
            </a:lvl4pPr>
            <a:lvl5pPr marL="1674298" indent="0">
              <a:buNone/>
              <a:defRPr sz="1283">
                <a:solidFill>
                  <a:schemeClr val="tx1">
                    <a:tint val="75000"/>
                  </a:schemeClr>
                </a:solidFill>
              </a:defRPr>
            </a:lvl5pPr>
            <a:lvl6pPr marL="2092873" indent="0">
              <a:buNone/>
              <a:defRPr sz="1283">
                <a:solidFill>
                  <a:schemeClr val="tx1">
                    <a:tint val="75000"/>
                  </a:schemeClr>
                </a:solidFill>
              </a:defRPr>
            </a:lvl6pPr>
            <a:lvl7pPr marL="2511447" indent="0">
              <a:buNone/>
              <a:defRPr sz="1283">
                <a:solidFill>
                  <a:schemeClr val="tx1">
                    <a:tint val="75000"/>
                  </a:schemeClr>
                </a:solidFill>
              </a:defRPr>
            </a:lvl7pPr>
            <a:lvl8pPr marL="2930022" indent="0">
              <a:buNone/>
              <a:defRPr sz="1283">
                <a:solidFill>
                  <a:schemeClr val="tx1">
                    <a:tint val="75000"/>
                  </a:schemeClr>
                </a:solidFill>
              </a:defRPr>
            </a:lvl8pPr>
            <a:lvl9pPr marL="3348597" indent="0">
              <a:buNone/>
              <a:defRPr sz="128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F12067E-D886-4622-AD96-D3C5E866B2A7}"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3566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73710" y="1824144"/>
            <a:ext cx="4743728" cy="434025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0618" y="1824144"/>
            <a:ext cx="4743728" cy="434025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FC07241-D7F0-4178-8C3D-9B76AD642877}"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2780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3710" y="1677570"/>
            <a:ext cx="4720474" cy="823597"/>
          </a:xfrm>
        </p:spPr>
        <p:txBody>
          <a:bodyPr anchor="b">
            <a:normAutofit/>
          </a:bodyPr>
          <a:lstStyle>
            <a:lvl1pPr marL="0" indent="0">
              <a:spcBef>
                <a:spcPts val="0"/>
              </a:spcBef>
              <a:buNone/>
              <a:defRPr sz="2197" b="1"/>
            </a:lvl1pPr>
            <a:lvl2pPr marL="418575" indent="0">
              <a:buNone/>
              <a:defRPr sz="1831" b="1"/>
            </a:lvl2pPr>
            <a:lvl3pPr marL="837149" indent="0">
              <a:buNone/>
              <a:defRPr sz="1648" b="1"/>
            </a:lvl3pPr>
            <a:lvl4pPr marL="1255724" indent="0">
              <a:buNone/>
              <a:defRPr sz="1465" b="1"/>
            </a:lvl4pPr>
            <a:lvl5pPr marL="1674298" indent="0">
              <a:buNone/>
              <a:defRPr sz="1465" b="1"/>
            </a:lvl5pPr>
            <a:lvl6pPr marL="2092873" indent="0">
              <a:buNone/>
              <a:defRPr sz="1465" b="1"/>
            </a:lvl6pPr>
            <a:lvl7pPr marL="2511447" indent="0">
              <a:buNone/>
              <a:defRPr sz="1465" b="1"/>
            </a:lvl7pPr>
            <a:lvl8pPr marL="2930022" indent="0">
              <a:buNone/>
              <a:defRPr sz="1465" b="1"/>
            </a:lvl8pPr>
            <a:lvl9pPr marL="3348597" indent="0">
              <a:buNone/>
              <a:defRPr sz="1465" b="1"/>
            </a:lvl9pPr>
          </a:lstStyle>
          <a:p>
            <a:pPr lvl="0"/>
            <a:r>
              <a:rPr lang="ru-RU"/>
              <a:t>Образец текста</a:t>
            </a:r>
          </a:p>
        </p:txBody>
      </p:sp>
      <p:sp>
        <p:nvSpPr>
          <p:cNvPr id="4" name="Content Placeholder 3"/>
          <p:cNvSpPr>
            <a:spLocks noGrp="1"/>
          </p:cNvSpPr>
          <p:nvPr>
            <p:ph sz="half" idx="2"/>
          </p:nvPr>
        </p:nvSpPr>
        <p:spPr>
          <a:xfrm>
            <a:off x="773710" y="2501165"/>
            <a:ext cx="4720474" cy="367115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0621" y="1677568"/>
            <a:ext cx="4743729" cy="823596"/>
          </a:xfrm>
        </p:spPr>
        <p:txBody>
          <a:bodyPr anchor="b"/>
          <a:lstStyle>
            <a:lvl1pPr marL="0" indent="0">
              <a:spcBef>
                <a:spcPts val="0"/>
              </a:spcBef>
              <a:buNone/>
              <a:defRPr sz="2197" b="1"/>
            </a:lvl1pPr>
            <a:lvl2pPr marL="418575" indent="0">
              <a:buNone/>
              <a:defRPr sz="1831" b="1"/>
            </a:lvl2pPr>
            <a:lvl3pPr marL="837149" indent="0">
              <a:buNone/>
              <a:defRPr sz="1648" b="1"/>
            </a:lvl3pPr>
            <a:lvl4pPr marL="1255724" indent="0">
              <a:buNone/>
              <a:defRPr sz="1465" b="1"/>
            </a:lvl4pPr>
            <a:lvl5pPr marL="1674298" indent="0">
              <a:buNone/>
              <a:defRPr sz="1465" b="1"/>
            </a:lvl5pPr>
            <a:lvl6pPr marL="2092873" indent="0">
              <a:buNone/>
              <a:defRPr sz="1465" b="1"/>
            </a:lvl6pPr>
            <a:lvl7pPr marL="2511447" indent="0">
              <a:buNone/>
              <a:defRPr sz="1465" b="1"/>
            </a:lvl7pPr>
            <a:lvl8pPr marL="2930022" indent="0">
              <a:buNone/>
              <a:defRPr sz="1465" b="1"/>
            </a:lvl8pPr>
            <a:lvl9pPr marL="3348597" indent="0">
              <a:buNone/>
              <a:defRPr sz="1465" b="1"/>
            </a:lvl9pPr>
          </a:lstStyle>
          <a:p>
            <a:pPr lvl="0"/>
            <a:r>
              <a:rPr lang="ru-RU"/>
              <a:t>Образец текста</a:t>
            </a:r>
          </a:p>
        </p:txBody>
      </p:sp>
      <p:sp>
        <p:nvSpPr>
          <p:cNvPr id="6" name="Content Placeholder 5"/>
          <p:cNvSpPr>
            <a:spLocks noGrp="1"/>
          </p:cNvSpPr>
          <p:nvPr>
            <p:ph sz="quarter" idx="4"/>
          </p:nvPr>
        </p:nvSpPr>
        <p:spPr>
          <a:xfrm>
            <a:off x="5650621" y="2501165"/>
            <a:ext cx="4743729" cy="367115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DC207C22-A59C-4CC6-A73F-AA840CF2EBB0}"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xmlns="" val="373218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DC11DA-98FA-4574-9FE0-EE70525B65B1}"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xmlns="" val="222669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BF5DB-FFB0-463E-8436-DC1BFBDCDFA9}"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415936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0159" y="456042"/>
            <a:ext cx="3599652" cy="1596123"/>
          </a:xfrm>
        </p:spPr>
        <p:txBody>
          <a:bodyPr anchor="b">
            <a:normAutofit/>
          </a:bodyPr>
          <a:lstStyle>
            <a:lvl1pPr>
              <a:defRPr sz="2930" b="0"/>
            </a:lvl1pPr>
          </a:lstStyle>
          <a:p>
            <a:r>
              <a:rPr lang="ru-RU"/>
              <a:t>Образец заголовка</a:t>
            </a:r>
            <a:endParaRPr lang="en-US" dirty="0"/>
          </a:p>
        </p:txBody>
      </p:sp>
      <p:sp>
        <p:nvSpPr>
          <p:cNvPr id="3" name="Content Placeholder 2"/>
          <p:cNvSpPr>
            <a:spLocks noGrp="1"/>
          </p:cNvSpPr>
          <p:nvPr>
            <p:ph idx="1"/>
          </p:nvPr>
        </p:nvSpPr>
        <p:spPr>
          <a:xfrm>
            <a:off x="4743731" y="988083"/>
            <a:ext cx="5650617" cy="4864383"/>
          </a:xfrm>
        </p:spPr>
        <p:txBody>
          <a:bodyPr/>
          <a:lstStyle>
            <a:lvl1pPr>
              <a:defRPr sz="2930"/>
            </a:lvl1pPr>
            <a:lvl2pPr>
              <a:defRPr sz="2563"/>
            </a:lvl2pPr>
            <a:lvl3pPr>
              <a:defRPr sz="2197"/>
            </a:lvl3pPr>
            <a:lvl4pPr>
              <a:defRPr sz="1831"/>
            </a:lvl4pPr>
            <a:lvl5pPr>
              <a:defRPr sz="1831"/>
            </a:lvl5pPr>
            <a:lvl6pPr>
              <a:defRPr sz="1831"/>
            </a:lvl6pPr>
            <a:lvl7pPr>
              <a:defRPr sz="1831"/>
            </a:lvl7pPr>
            <a:lvl8pPr>
              <a:defRPr sz="1831"/>
            </a:lvl8pPr>
            <a:lvl9pPr>
              <a:defRPr sz="183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0159" y="2052161"/>
            <a:ext cx="3599652" cy="3800300"/>
          </a:xfrm>
        </p:spPr>
        <p:txBody>
          <a:bodyPr>
            <a:normAutofit/>
          </a:bodyPr>
          <a:lstStyle>
            <a:lvl1pPr marL="0" indent="0">
              <a:lnSpc>
                <a:spcPct val="90000"/>
              </a:lnSpc>
              <a:buNone/>
              <a:defRPr sz="1465"/>
            </a:lvl1pPr>
            <a:lvl2pPr marL="418575" indent="0">
              <a:buNone/>
              <a:defRPr sz="1099"/>
            </a:lvl2pPr>
            <a:lvl3pPr marL="837149" indent="0">
              <a:buNone/>
              <a:defRPr sz="915"/>
            </a:lvl3pPr>
            <a:lvl4pPr marL="1255724" indent="0">
              <a:buNone/>
              <a:defRPr sz="824"/>
            </a:lvl4pPr>
            <a:lvl5pPr marL="1674298" indent="0">
              <a:buNone/>
              <a:defRPr sz="824"/>
            </a:lvl5pPr>
            <a:lvl6pPr marL="2092873" indent="0">
              <a:buNone/>
              <a:defRPr sz="824"/>
            </a:lvl6pPr>
            <a:lvl7pPr marL="2511447" indent="0">
              <a:buNone/>
              <a:defRPr sz="824"/>
            </a:lvl7pPr>
            <a:lvl8pPr marL="2930022" indent="0">
              <a:buNone/>
              <a:defRPr sz="824"/>
            </a:lvl8pPr>
            <a:lvl9pPr marL="3348597" indent="0">
              <a:buNone/>
              <a:defRPr sz="824"/>
            </a:lvl9pPr>
          </a:lstStyle>
          <a:p>
            <a:pPr lvl="0"/>
            <a:r>
              <a:rPr lang="ru-RU"/>
              <a:t>Образец текста</a:t>
            </a:r>
          </a:p>
        </p:txBody>
      </p:sp>
      <p:sp>
        <p:nvSpPr>
          <p:cNvPr id="5" name="Date Placeholder 4"/>
          <p:cNvSpPr>
            <a:spLocks noGrp="1"/>
          </p:cNvSpPr>
          <p:nvPr>
            <p:ph type="dt" sz="half" idx="10"/>
          </p:nvPr>
        </p:nvSpPr>
        <p:spPr/>
        <p:txBody>
          <a:bodyPr/>
          <a:lstStyle/>
          <a:p>
            <a:fld id="{AEC6D896-874D-430D-886C-6C916221C83F}"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dirty="0">
              <a:solidFill>
                <a:srgbClr val="344068"/>
              </a:solidFill>
            </a:endParaRPr>
          </a:p>
        </p:txBody>
      </p:sp>
      <p:sp>
        <p:nvSpPr>
          <p:cNvPr id="7" name="Slide Number Placeholder 6"/>
          <p:cNvSpPr>
            <a:spLocks noGrp="1"/>
          </p:cNvSpPr>
          <p:nvPr>
            <p:ph type="sldNum" sz="quarter" idx="12"/>
          </p:nvPr>
        </p:nvSpPr>
        <p:spPr/>
        <p:txBody>
          <a:bodyPr/>
          <a:lstStyle/>
          <a:p>
            <a:fld id="{65840C0B-A2B9-476C-8CE5-55CFCAFA0476}" type="slidenum">
              <a:rPr lang="ru-RU" smtClean="0">
                <a:solidFill>
                  <a:srgbClr val="344068"/>
                </a:solidFill>
              </a:rPr>
              <a:pPr/>
              <a:t>‹#›</a:t>
            </a:fld>
            <a:endParaRPr lang="ru-RU" dirty="0">
              <a:solidFill>
                <a:srgbClr val="344068"/>
              </a:solidFill>
            </a:endParaRPr>
          </a:p>
        </p:txBody>
      </p:sp>
    </p:spTree>
    <p:extLst>
      <p:ext uri="{BB962C8B-B14F-4D97-AF65-F5344CB8AC3E}">
        <p14:creationId xmlns:p14="http://schemas.microsoft.com/office/powerpoint/2010/main" xmlns="" val="155934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1216886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0159" y="456036"/>
            <a:ext cx="3599652" cy="1596126"/>
          </a:xfrm>
        </p:spPr>
        <p:txBody>
          <a:bodyPr anchor="b">
            <a:normAutofit/>
          </a:bodyPr>
          <a:lstStyle>
            <a:lvl1pPr>
              <a:defRPr sz="2930" b="0"/>
            </a:lvl1pPr>
          </a:lstStyle>
          <a:p>
            <a:r>
              <a:rPr lang="ru-RU"/>
              <a:t>Образец заголовка</a:t>
            </a:r>
            <a:endParaRPr lang="en-US" dirty="0"/>
          </a:p>
        </p:txBody>
      </p:sp>
      <p:sp>
        <p:nvSpPr>
          <p:cNvPr id="3" name="Picture Placeholder 2"/>
          <p:cNvSpPr>
            <a:spLocks noGrp="1"/>
          </p:cNvSpPr>
          <p:nvPr>
            <p:ph type="pic" idx="1"/>
          </p:nvPr>
        </p:nvSpPr>
        <p:spPr>
          <a:xfrm>
            <a:off x="4743731" y="988083"/>
            <a:ext cx="5650617" cy="4864383"/>
          </a:xfrm>
        </p:spPr>
        <p:txBody>
          <a:bodyPr/>
          <a:lstStyle>
            <a:lvl1pPr marL="0" indent="0">
              <a:buNone/>
              <a:defRPr sz="2930"/>
            </a:lvl1pPr>
            <a:lvl2pPr marL="418575" indent="0">
              <a:buNone/>
              <a:defRPr sz="2563"/>
            </a:lvl2pPr>
            <a:lvl3pPr marL="837149" indent="0">
              <a:buNone/>
              <a:defRPr sz="2197"/>
            </a:lvl3pPr>
            <a:lvl4pPr marL="1255724" indent="0">
              <a:buNone/>
              <a:defRPr sz="1831"/>
            </a:lvl4pPr>
            <a:lvl5pPr marL="1674298" indent="0">
              <a:buNone/>
              <a:defRPr sz="1831"/>
            </a:lvl5pPr>
            <a:lvl6pPr marL="2092873" indent="0">
              <a:buNone/>
              <a:defRPr sz="1831"/>
            </a:lvl6pPr>
            <a:lvl7pPr marL="2511447" indent="0">
              <a:buNone/>
              <a:defRPr sz="1831"/>
            </a:lvl7pPr>
            <a:lvl8pPr marL="2930022" indent="0">
              <a:buNone/>
              <a:defRPr sz="1831"/>
            </a:lvl8pPr>
            <a:lvl9pPr marL="3348597" indent="0">
              <a:buNone/>
              <a:defRPr sz="1831"/>
            </a:lvl9pPr>
          </a:lstStyle>
          <a:p>
            <a:r>
              <a:rPr lang="ru-RU" dirty="0"/>
              <a:t>Вставка рисунка</a:t>
            </a:r>
            <a:endParaRPr lang="en-US" dirty="0"/>
          </a:p>
        </p:txBody>
      </p:sp>
      <p:sp>
        <p:nvSpPr>
          <p:cNvPr id="4" name="Text Placeholder 3"/>
          <p:cNvSpPr>
            <a:spLocks noGrp="1"/>
          </p:cNvSpPr>
          <p:nvPr>
            <p:ph type="body" sz="half" idx="2"/>
          </p:nvPr>
        </p:nvSpPr>
        <p:spPr>
          <a:xfrm>
            <a:off x="770159" y="2052165"/>
            <a:ext cx="3599652" cy="3800299"/>
          </a:xfrm>
        </p:spPr>
        <p:txBody>
          <a:bodyPr>
            <a:normAutofit/>
          </a:bodyPr>
          <a:lstStyle>
            <a:lvl1pPr marL="0" indent="0">
              <a:lnSpc>
                <a:spcPct val="90000"/>
              </a:lnSpc>
              <a:buNone/>
              <a:defRPr sz="1465"/>
            </a:lvl1pPr>
            <a:lvl2pPr marL="418575" indent="0">
              <a:buNone/>
              <a:defRPr sz="1099"/>
            </a:lvl2pPr>
            <a:lvl3pPr marL="837149" indent="0">
              <a:buNone/>
              <a:defRPr sz="915"/>
            </a:lvl3pPr>
            <a:lvl4pPr marL="1255724" indent="0">
              <a:buNone/>
              <a:defRPr sz="824"/>
            </a:lvl4pPr>
            <a:lvl5pPr marL="1674298" indent="0">
              <a:buNone/>
              <a:defRPr sz="824"/>
            </a:lvl5pPr>
            <a:lvl6pPr marL="2092873" indent="0">
              <a:buNone/>
              <a:defRPr sz="824"/>
            </a:lvl6pPr>
            <a:lvl7pPr marL="2511447" indent="0">
              <a:buNone/>
              <a:defRPr sz="824"/>
            </a:lvl7pPr>
            <a:lvl8pPr marL="2930022" indent="0">
              <a:buNone/>
              <a:defRPr sz="824"/>
            </a:lvl8pPr>
            <a:lvl9pPr marL="3348597" indent="0">
              <a:buNone/>
              <a:defRPr sz="824"/>
            </a:lvl9pPr>
          </a:lstStyle>
          <a:p>
            <a:pPr lvl="0"/>
            <a:r>
              <a:rPr lang="ru-RU"/>
              <a:t>Образец текста</a:t>
            </a:r>
          </a:p>
        </p:txBody>
      </p:sp>
      <p:sp>
        <p:nvSpPr>
          <p:cNvPr id="5" name="Date Placeholder 4"/>
          <p:cNvSpPr>
            <a:spLocks noGrp="1"/>
          </p:cNvSpPr>
          <p:nvPr>
            <p:ph type="dt" sz="half" idx="10"/>
          </p:nvPr>
        </p:nvSpPr>
        <p:spPr/>
        <p:txBody>
          <a:bodyPr/>
          <a:lstStyle/>
          <a:p>
            <a:fld id="{336A6058-1B58-445C-815D-BA563C1E009E}"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266378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0A875C3-9219-4E3D-AC8E-14FE46086E94}"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595023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601" y="359444"/>
            <a:ext cx="2406744" cy="5797040"/>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767370" y="359452"/>
            <a:ext cx="7080713" cy="57970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672A0F6-015E-4BA8-AA70-A96B96ACFBB6}"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24538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699" y="4395690"/>
            <a:ext cx="9487456" cy="1358607"/>
          </a:xfrm>
        </p:spPr>
        <p:txBody>
          <a:bodyPr anchor="t"/>
          <a:lstStyle>
            <a:lvl1pPr algn="l">
              <a:defRPr sz="3999" b="1" cap="all"/>
            </a:lvl1pPr>
          </a:lstStyle>
          <a:p>
            <a:r>
              <a:rPr lang="ru-RU"/>
              <a:t>Образец заголовка</a:t>
            </a:r>
          </a:p>
        </p:txBody>
      </p:sp>
      <p:sp>
        <p:nvSpPr>
          <p:cNvPr id="3" name="Текст 2"/>
          <p:cNvSpPr>
            <a:spLocks noGrp="1"/>
          </p:cNvSpPr>
          <p:nvPr>
            <p:ph type="body" idx="1"/>
          </p:nvPr>
        </p:nvSpPr>
        <p:spPr>
          <a:xfrm>
            <a:off x="881699" y="2899322"/>
            <a:ext cx="9487456" cy="1496367"/>
          </a:xfrm>
        </p:spPr>
        <p:txBody>
          <a:bodyPr anchor="b"/>
          <a:lstStyle>
            <a:lvl1pPr marL="0" indent="0">
              <a:buNone/>
              <a:defRPr sz="2000">
                <a:solidFill>
                  <a:schemeClr val="tx1">
                    <a:tint val="75000"/>
                  </a:schemeClr>
                </a:solidFill>
              </a:defRPr>
            </a:lvl1pPr>
            <a:lvl2pPr marL="457208" indent="0">
              <a:buNone/>
              <a:defRPr sz="1800">
                <a:solidFill>
                  <a:schemeClr val="tx1">
                    <a:tint val="75000"/>
                  </a:schemeClr>
                </a:solidFill>
              </a:defRPr>
            </a:lvl2pPr>
            <a:lvl3pPr marL="914417" indent="0">
              <a:buNone/>
              <a:defRPr sz="1600">
                <a:solidFill>
                  <a:schemeClr val="tx1">
                    <a:tint val="75000"/>
                  </a:schemeClr>
                </a:solidFill>
              </a:defRPr>
            </a:lvl3pPr>
            <a:lvl4pPr marL="1371625" indent="0">
              <a:buNone/>
              <a:defRPr sz="1400">
                <a:solidFill>
                  <a:schemeClr val="tx1">
                    <a:tint val="75000"/>
                  </a:schemeClr>
                </a:solidFill>
              </a:defRPr>
            </a:lvl4pPr>
            <a:lvl5pPr marL="1828836" indent="0">
              <a:buNone/>
              <a:defRPr sz="1400">
                <a:solidFill>
                  <a:schemeClr val="tx1">
                    <a:tint val="75000"/>
                  </a:schemeClr>
                </a:solidFill>
              </a:defRPr>
            </a:lvl5pPr>
            <a:lvl6pPr marL="2286044" indent="0">
              <a:buNone/>
              <a:defRPr sz="1400">
                <a:solidFill>
                  <a:schemeClr val="tx1">
                    <a:tint val="75000"/>
                  </a:schemeClr>
                </a:solidFill>
              </a:defRPr>
            </a:lvl6pPr>
            <a:lvl7pPr marL="2743252" indent="0">
              <a:buNone/>
              <a:defRPr sz="1400">
                <a:solidFill>
                  <a:schemeClr val="tx1">
                    <a:tint val="75000"/>
                  </a:schemeClr>
                </a:solidFill>
              </a:defRPr>
            </a:lvl7pPr>
            <a:lvl8pPr marL="3200461" indent="0">
              <a:buNone/>
              <a:defRPr sz="1400">
                <a:solidFill>
                  <a:schemeClr val="tx1">
                    <a:tint val="75000"/>
                  </a:schemeClr>
                </a:solidFill>
              </a:defRPr>
            </a:lvl8pPr>
            <a:lvl9pPr marL="3657669"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3258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747992" y="1591377"/>
            <a:ext cx="6629205" cy="450335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7563231" y="1591377"/>
            <a:ext cx="6631143" cy="450335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12385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89" y="273939"/>
            <a:ext cx="10045541" cy="114009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58085" y="1531208"/>
            <a:ext cx="4931696" cy="638133"/>
          </a:xfrm>
        </p:spPr>
        <p:txBody>
          <a:bodyPr anchor="b"/>
          <a:lstStyle>
            <a:lvl1pPr marL="0" indent="0">
              <a:buNone/>
              <a:defRPr sz="2400" b="1"/>
            </a:lvl1pPr>
            <a:lvl2pPr marL="457208" indent="0">
              <a:buNone/>
              <a:defRPr sz="2000" b="1"/>
            </a:lvl2pPr>
            <a:lvl3pPr marL="914417" indent="0">
              <a:buNone/>
              <a:defRPr sz="1800" b="1"/>
            </a:lvl3pPr>
            <a:lvl4pPr marL="1371625" indent="0">
              <a:buNone/>
              <a:defRPr sz="1600" b="1"/>
            </a:lvl4pPr>
            <a:lvl5pPr marL="1828836" indent="0">
              <a:buNone/>
              <a:defRPr sz="1600" b="1"/>
            </a:lvl5pPr>
            <a:lvl6pPr marL="2286044" indent="0">
              <a:buNone/>
              <a:defRPr sz="1600" b="1"/>
            </a:lvl6pPr>
            <a:lvl7pPr marL="2743252" indent="0">
              <a:buNone/>
              <a:defRPr sz="1600" b="1"/>
            </a:lvl7pPr>
            <a:lvl8pPr marL="3200461" indent="0">
              <a:buNone/>
              <a:defRPr sz="1600" b="1"/>
            </a:lvl8pPr>
            <a:lvl9pPr marL="3657669" indent="0">
              <a:buNone/>
              <a:defRPr sz="1600" b="1"/>
            </a:lvl9pPr>
          </a:lstStyle>
          <a:p>
            <a:pPr lvl="0"/>
            <a:r>
              <a:rPr lang="ru-RU"/>
              <a:t>Образец текста</a:t>
            </a:r>
          </a:p>
        </p:txBody>
      </p:sp>
      <p:sp>
        <p:nvSpPr>
          <p:cNvPr id="4" name="Объект 3"/>
          <p:cNvSpPr>
            <a:spLocks noGrp="1"/>
          </p:cNvSpPr>
          <p:nvPr>
            <p:ph sz="half" idx="2"/>
          </p:nvPr>
        </p:nvSpPr>
        <p:spPr>
          <a:xfrm>
            <a:off x="558085" y="2169339"/>
            <a:ext cx="4931696"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669998" y="1531208"/>
            <a:ext cx="4933632" cy="638133"/>
          </a:xfrm>
        </p:spPr>
        <p:txBody>
          <a:bodyPr anchor="b"/>
          <a:lstStyle>
            <a:lvl1pPr marL="0" indent="0">
              <a:buNone/>
              <a:defRPr sz="2400" b="1"/>
            </a:lvl1pPr>
            <a:lvl2pPr marL="457208" indent="0">
              <a:buNone/>
              <a:defRPr sz="2000" b="1"/>
            </a:lvl2pPr>
            <a:lvl3pPr marL="914417" indent="0">
              <a:buNone/>
              <a:defRPr sz="1800" b="1"/>
            </a:lvl3pPr>
            <a:lvl4pPr marL="1371625" indent="0">
              <a:buNone/>
              <a:defRPr sz="1600" b="1"/>
            </a:lvl4pPr>
            <a:lvl5pPr marL="1828836" indent="0">
              <a:buNone/>
              <a:defRPr sz="1600" b="1"/>
            </a:lvl5pPr>
            <a:lvl6pPr marL="2286044" indent="0">
              <a:buNone/>
              <a:defRPr sz="1600" b="1"/>
            </a:lvl6pPr>
            <a:lvl7pPr marL="2743252" indent="0">
              <a:buNone/>
              <a:defRPr sz="1600" b="1"/>
            </a:lvl7pPr>
            <a:lvl8pPr marL="3200461" indent="0">
              <a:buNone/>
              <a:defRPr sz="1600" b="1"/>
            </a:lvl8pPr>
            <a:lvl9pPr marL="3657669" indent="0">
              <a:buNone/>
              <a:defRPr sz="1600" b="1"/>
            </a:lvl9pPr>
          </a:lstStyle>
          <a:p>
            <a:pPr lvl="0"/>
            <a:r>
              <a:rPr lang="ru-RU"/>
              <a:t>Образец текста</a:t>
            </a:r>
          </a:p>
        </p:txBody>
      </p:sp>
      <p:sp>
        <p:nvSpPr>
          <p:cNvPr id="6" name="Объект 5"/>
          <p:cNvSpPr>
            <a:spLocks noGrp="1"/>
          </p:cNvSpPr>
          <p:nvPr>
            <p:ph sz="quarter" idx="4"/>
          </p:nvPr>
        </p:nvSpPr>
        <p:spPr>
          <a:xfrm>
            <a:off x="5669998" y="2169339"/>
            <a:ext cx="4933632"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5670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08258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42536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92" y="272362"/>
            <a:ext cx="3672127" cy="115909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363919" y="272357"/>
            <a:ext cx="6239708" cy="5838210"/>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58092" y="1431448"/>
            <a:ext cx="3672127" cy="4679119"/>
          </a:xfrm>
        </p:spPr>
        <p:txBody>
          <a:bodyPr/>
          <a:lstStyle>
            <a:lvl1pPr marL="0" indent="0">
              <a:buNone/>
              <a:defRPr sz="1400"/>
            </a:lvl1pPr>
            <a:lvl2pPr marL="457208" indent="0">
              <a:buNone/>
              <a:defRPr sz="1201"/>
            </a:lvl2pPr>
            <a:lvl3pPr marL="914417" indent="0">
              <a:buNone/>
              <a:defRPr sz="1001"/>
            </a:lvl3pPr>
            <a:lvl4pPr marL="1371625" indent="0">
              <a:buNone/>
              <a:defRPr sz="899"/>
            </a:lvl4pPr>
            <a:lvl5pPr marL="1828836" indent="0">
              <a:buNone/>
              <a:defRPr sz="899"/>
            </a:lvl5pPr>
            <a:lvl6pPr marL="2286044" indent="0">
              <a:buNone/>
              <a:defRPr sz="899"/>
            </a:lvl6pPr>
            <a:lvl7pPr marL="2743252" indent="0">
              <a:buNone/>
              <a:defRPr sz="899"/>
            </a:lvl7pPr>
            <a:lvl8pPr marL="3200461" indent="0">
              <a:buNone/>
              <a:defRPr sz="899"/>
            </a:lvl8pPr>
            <a:lvl9pPr marL="3657669" indent="0">
              <a:buNone/>
              <a:defRPr sz="899"/>
            </a:lvl9pPr>
          </a:lstStyle>
          <a:p>
            <a:pPr lvl="0"/>
            <a:r>
              <a:rPr lang="ru-RU"/>
              <a:t>Образец текста</a:t>
            </a:r>
          </a:p>
        </p:txBody>
      </p:sp>
      <p:sp>
        <p:nvSpPr>
          <p:cNvPr id="5" name="Дата 4"/>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267263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7776" y="4788387"/>
            <a:ext cx="6697028" cy="565295"/>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187776" y="611224"/>
            <a:ext cx="6697028" cy="4104323"/>
          </a:xfrm>
        </p:spPr>
        <p:txBody>
          <a:bodyPr/>
          <a:lstStyle>
            <a:lvl1pPr marL="0" indent="0">
              <a:buNone/>
              <a:defRPr sz="3200"/>
            </a:lvl1pPr>
            <a:lvl2pPr marL="457208" indent="0">
              <a:buNone/>
              <a:defRPr sz="2801"/>
            </a:lvl2pPr>
            <a:lvl3pPr marL="914417" indent="0">
              <a:buNone/>
              <a:defRPr sz="2400"/>
            </a:lvl3pPr>
            <a:lvl4pPr marL="1371625" indent="0">
              <a:buNone/>
              <a:defRPr sz="2000"/>
            </a:lvl4pPr>
            <a:lvl5pPr marL="1828836" indent="0">
              <a:buNone/>
              <a:defRPr sz="2000"/>
            </a:lvl5pPr>
            <a:lvl6pPr marL="2286044" indent="0">
              <a:buNone/>
              <a:defRPr sz="2000"/>
            </a:lvl6pPr>
            <a:lvl7pPr marL="2743252" indent="0">
              <a:buNone/>
              <a:defRPr sz="2000"/>
            </a:lvl7pPr>
            <a:lvl8pPr marL="3200461" indent="0">
              <a:buNone/>
              <a:defRPr sz="2000"/>
            </a:lvl8pPr>
            <a:lvl9pPr marL="3657669" indent="0">
              <a:buNone/>
              <a:defRPr sz="2000"/>
            </a:lvl9pPr>
          </a:lstStyle>
          <a:p>
            <a:endParaRPr lang="ru-RU"/>
          </a:p>
        </p:txBody>
      </p:sp>
      <p:sp>
        <p:nvSpPr>
          <p:cNvPr id="4" name="Текст 3"/>
          <p:cNvSpPr>
            <a:spLocks noGrp="1"/>
          </p:cNvSpPr>
          <p:nvPr>
            <p:ph type="body" sz="half" idx="2"/>
          </p:nvPr>
        </p:nvSpPr>
        <p:spPr>
          <a:xfrm>
            <a:off x="2187776" y="5353682"/>
            <a:ext cx="6697028" cy="802813"/>
          </a:xfrm>
        </p:spPr>
        <p:txBody>
          <a:bodyPr/>
          <a:lstStyle>
            <a:lvl1pPr marL="0" indent="0">
              <a:buNone/>
              <a:defRPr sz="1400"/>
            </a:lvl1pPr>
            <a:lvl2pPr marL="457208" indent="0">
              <a:buNone/>
              <a:defRPr sz="1201"/>
            </a:lvl2pPr>
            <a:lvl3pPr marL="914417" indent="0">
              <a:buNone/>
              <a:defRPr sz="1001"/>
            </a:lvl3pPr>
            <a:lvl4pPr marL="1371625" indent="0">
              <a:buNone/>
              <a:defRPr sz="899"/>
            </a:lvl4pPr>
            <a:lvl5pPr marL="1828836" indent="0">
              <a:buNone/>
              <a:defRPr sz="899"/>
            </a:lvl5pPr>
            <a:lvl6pPr marL="2286044" indent="0">
              <a:buNone/>
              <a:defRPr sz="899"/>
            </a:lvl6pPr>
            <a:lvl7pPr marL="2743252" indent="0">
              <a:buNone/>
              <a:defRPr sz="899"/>
            </a:lvl7pPr>
            <a:lvl8pPr marL="3200461" indent="0">
              <a:buNone/>
              <a:defRPr sz="899"/>
            </a:lvl8pPr>
            <a:lvl9pPr marL="3657669" indent="0">
              <a:buNone/>
              <a:defRPr sz="899"/>
            </a:lvl9pPr>
          </a:lstStyle>
          <a:p>
            <a:pPr lvl="0"/>
            <a:r>
              <a:rPr lang="ru-RU"/>
              <a:t>Образец текста</a:t>
            </a:r>
          </a:p>
        </p:txBody>
      </p:sp>
      <p:sp>
        <p:nvSpPr>
          <p:cNvPr id="5" name="Дата 4"/>
          <p:cNvSpPr>
            <a:spLocks noGrp="1"/>
          </p:cNvSpPr>
          <p:nvPr>
            <p:ph type="dt" sz="half" idx="10"/>
          </p:nvPr>
        </p:nvSpPr>
        <p:spPr/>
        <p:txBody>
          <a:bodyPr/>
          <a:lstStyle/>
          <a:p>
            <a:fld id="{85726F37-7E3F-4495-B03F-19291E23D9F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349991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89" y="273939"/>
            <a:ext cx="10045541" cy="114009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558089" y="1596131"/>
            <a:ext cx="10045541" cy="45144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58088" y="6340177"/>
            <a:ext cx="2604400" cy="364195"/>
          </a:xfrm>
          <a:prstGeom prst="rect">
            <a:avLst/>
          </a:prstGeom>
        </p:spPr>
        <p:txBody>
          <a:bodyPr vert="horz" lIns="91440" tIns="45720" rIns="91440" bIns="45720" rtlCol="0" anchor="ctr"/>
          <a:lstStyle>
            <a:lvl1pPr algn="l">
              <a:defRPr sz="1201">
                <a:solidFill>
                  <a:schemeClr val="tx1">
                    <a:tint val="75000"/>
                  </a:schemeClr>
                </a:solidFill>
              </a:defRPr>
            </a:lvl1pPr>
          </a:lstStyle>
          <a:p>
            <a:fld id="{85726F37-7E3F-4495-B03F-19291E23D9FE}" type="datetimeFigureOut">
              <a:rPr lang="ru-RU" smtClean="0"/>
              <a:pPr/>
              <a:t>10.10.2016</a:t>
            </a:fld>
            <a:endParaRPr lang="ru-RU"/>
          </a:p>
        </p:txBody>
      </p:sp>
      <p:sp>
        <p:nvSpPr>
          <p:cNvPr id="5" name="Нижний колонтитул 4"/>
          <p:cNvSpPr>
            <a:spLocks noGrp="1"/>
          </p:cNvSpPr>
          <p:nvPr>
            <p:ph type="ftr" sz="quarter" idx="3"/>
          </p:nvPr>
        </p:nvSpPr>
        <p:spPr>
          <a:xfrm>
            <a:off x="3813587" y="6340177"/>
            <a:ext cx="3534542" cy="36419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999228" y="6340177"/>
            <a:ext cx="2604400" cy="364195"/>
          </a:xfrm>
          <a:prstGeom prst="rect">
            <a:avLst/>
          </a:prstGeom>
        </p:spPr>
        <p:txBody>
          <a:bodyPr vert="horz" lIns="91440" tIns="45720" rIns="91440" bIns="45720" rtlCol="0" anchor="ctr"/>
          <a:lstStyle>
            <a:lvl1pPr algn="r">
              <a:defRPr sz="1201">
                <a:solidFill>
                  <a:schemeClr val="tx1">
                    <a:tint val="75000"/>
                  </a:schemeClr>
                </a:solidFill>
              </a:defRPr>
            </a:lvl1pPr>
          </a:lstStyle>
          <a:p>
            <a:fld id="{3DC1ECA0-A9B1-4234-8293-E36FD9912AE9}" type="slidenum">
              <a:rPr lang="ru-RU" smtClean="0"/>
              <a:pPr/>
              <a:t>‹#›</a:t>
            </a:fld>
            <a:endParaRPr lang="ru-RU"/>
          </a:p>
        </p:txBody>
      </p:sp>
    </p:spTree>
    <p:extLst>
      <p:ext uri="{BB962C8B-B14F-4D97-AF65-F5344CB8AC3E}">
        <p14:creationId xmlns:p14="http://schemas.microsoft.com/office/powerpoint/2010/main" xmlns="" val="45678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17" rtl="0" eaLnBrk="1" latinLnBrk="0" hangingPunct="1">
        <a:spcBef>
          <a:spcPct val="0"/>
        </a:spcBef>
        <a:buNone/>
        <a:defRPr sz="4400" kern="1200">
          <a:solidFill>
            <a:schemeClr val="tx1"/>
          </a:solidFill>
          <a:latin typeface="+mj-lt"/>
          <a:ea typeface="+mj-ea"/>
          <a:cs typeface="+mj-cs"/>
        </a:defRPr>
      </a:lvl1pPr>
    </p:titleStyle>
    <p:bodyStyle>
      <a:lvl1pPr marL="342906" indent="-342906" algn="l" defTabSz="9144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4" indent="-285756" algn="l" defTabSz="914417"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22" indent="-228605" algn="l" defTabSz="9144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30"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39"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48"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4"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17" rtl="0" eaLnBrk="1" latinLnBrk="0" hangingPunct="1">
        <a:defRPr sz="1800" kern="1200">
          <a:solidFill>
            <a:schemeClr val="tx1"/>
          </a:solidFill>
          <a:latin typeface="+mn-lt"/>
          <a:ea typeface="+mn-ea"/>
          <a:cs typeface="+mn-cs"/>
        </a:defRPr>
      </a:lvl1pPr>
      <a:lvl2pPr marL="457208" algn="l" defTabSz="914417" rtl="0" eaLnBrk="1" latinLnBrk="0" hangingPunct="1">
        <a:defRPr sz="1800" kern="1200">
          <a:solidFill>
            <a:schemeClr val="tx1"/>
          </a:solidFill>
          <a:latin typeface="+mn-lt"/>
          <a:ea typeface="+mn-ea"/>
          <a:cs typeface="+mn-cs"/>
        </a:defRPr>
      </a:lvl2pPr>
      <a:lvl3pPr marL="914417" algn="l" defTabSz="914417" rtl="0" eaLnBrk="1" latinLnBrk="0" hangingPunct="1">
        <a:defRPr sz="1800" kern="1200">
          <a:solidFill>
            <a:schemeClr val="tx1"/>
          </a:solidFill>
          <a:latin typeface="+mn-lt"/>
          <a:ea typeface="+mn-ea"/>
          <a:cs typeface="+mn-cs"/>
        </a:defRPr>
      </a:lvl3pPr>
      <a:lvl4pPr marL="1371625" algn="l" defTabSz="914417" rtl="0" eaLnBrk="1" latinLnBrk="0" hangingPunct="1">
        <a:defRPr sz="1800" kern="1200">
          <a:solidFill>
            <a:schemeClr val="tx1"/>
          </a:solidFill>
          <a:latin typeface="+mn-lt"/>
          <a:ea typeface="+mn-ea"/>
          <a:cs typeface="+mn-cs"/>
        </a:defRPr>
      </a:lvl4pPr>
      <a:lvl5pPr marL="1828836" algn="l" defTabSz="914417" rtl="0" eaLnBrk="1" latinLnBrk="0" hangingPunct="1">
        <a:defRPr sz="1800" kern="1200">
          <a:solidFill>
            <a:schemeClr val="tx1"/>
          </a:solidFill>
          <a:latin typeface="+mn-lt"/>
          <a:ea typeface="+mn-ea"/>
          <a:cs typeface="+mn-cs"/>
        </a:defRPr>
      </a:lvl5pPr>
      <a:lvl6pPr marL="2286044" algn="l" defTabSz="914417" rtl="0" eaLnBrk="1" latinLnBrk="0" hangingPunct="1">
        <a:defRPr sz="1800" kern="1200">
          <a:solidFill>
            <a:schemeClr val="tx1"/>
          </a:solidFill>
          <a:latin typeface="+mn-lt"/>
          <a:ea typeface="+mn-ea"/>
          <a:cs typeface="+mn-cs"/>
        </a:defRPr>
      </a:lvl6pPr>
      <a:lvl7pPr marL="2743252" algn="l" defTabSz="914417" rtl="0" eaLnBrk="1" latinLnBrk="0" hangingPunct="1">
        <a:defRPr sz="1800" kern="1200">
          <a:solidFill>
            <a:schemeClr val="tx1"/>
          </a:solidFill>
          <a:latin typeface="+mn-lt"/>
          <a:ea typeface="+mn-ea"/>
          <a:cs typeface="+mn-cs"/>
        </a:defRPr>
      </a:lvl7pPr>
      <a:lvl8pPr marL="3200461" algn="l" defTabSz="914417" rtl="0" eaLnBrk="1" latinLnBrk="0" hangingPunct="1">
        <a:defRPr sz="1800" kern="1200">
          <a:solidFill>
            <a:schemeClr val="tx1"/>
          </a:solidFill>
          <a:latin typeface="+mn-lt"/>
          <a:ea typeface="+mn-ea"/>
          <a:cs typeface="+mn-cs"/>
        </a:defRPr>
      </a:lvl8pPr>
      <a:lvl9pPr marL="3657669" algn="l" defTabSz="9144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3712" y="364831"/>
            <a:ext cx="9626977" cy="132218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73712" y="1824144"/>
            <a:ext cx="9626977" cy="434025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371" y="6340172"/>
            <a:ext cx="2511385" cy="364195"/>
          </a:xfrm>
          <a:prstGeom prst="rect">
            <a:avLst/>
          </a:prstGeom>
        </p:spPr>
        <p:txBody>
          <a:bodyPr vert="horz" lIns="91440" tIns="45720" rIns="91440" bIns="45720" rtlCol="0" anchor="ctr"/>
          <a:lstStyle>
            <a:lvl1pPr algn="l">
              <a:defRPr sz="1007">
                <a:solidFill>
                  <a:schemeClr val="tx1">
                    <a:lumMod val="65000"/>
                    <a:lumOff val="35000"/>
                  </a:schemeClr>
                </a:solidFill>
              </a:defRPr>
            </a:lvl1pPr>
          </a:lstStyle>
          <a:p>
            <a:fld id="{71EFDEE7-5072-4079-B8C4-9FC50AD033B6}" type="datetime1">
              <a:rPr lang="ru-RU" smtClean="0">
                <a:solidFill>
                  <a:prstClr val="black">
                    <a:lumMod val="65000"/>
                    <a:lumOff val="35000"/>
                  </a:prstClr>
                </a:solidFill>
              </a:rPr>
              <a:pPr/>
              <a:t>10.10.2016</a:t>
            </a:fld>
            <a:endParaRPr lang="ru-RU" dirty="0">
              <a:solidFill>
                <a:prstClr val="black">
                  <a:lumMod val="65000"/>
                  <a:lumOff val="35000"/>
                </a:prstClr>
              </a:solidFill>
            </a:endParaRPr>
          </a:p>
        </p:txBody>
      </p:sp>
      <p:sp>
        <p:nvSpPr>
          <p:cNvPr id="5" name="Footer Placeholder 4"/>
          <p:cNvSpPr>
            <a:spLocks noGrp="1"/>
          </p:cNvSpPr>
          <p:nvPr>
            <p:ph type="ftr" sz="quarter" idx="3"/>
          </p:nvPr>
        </p:nvSpPr>
        <p:spPr>
          <a:xfrm>
            <a:off x="3697319" y="6340172"/>
            <a:ext cx="3767078" cy="364195"/>
          </a:xfrm>
          <a:prstGeom prst="rect">
            <a:avLst/>
          </a:prstGeom>
        </p:spPr>
        <p:txBody>
          <a:bodyPr vert="horz" lIns="91440" tIns="45720" rIns="91440" bIns="45720" rtlCol="0" anchor="ctr"/>
          <a:lstStyle>
            <a:lvl1pPr algn="ctr">
              <a:defRPr sz="1007">
                <a:solidFill>
                  <a:schemeClr val="tx1">
                    <a:lumMod val="65000"/>
                    <a:lumOff val="35000"/>
                  </a:schemeClr>
                </a:solidFill>
              </a:defRPr>
            </a:lvl1pPr>
          </a:lstStyle>
          <a:p>
            <a:endParaRPr lang="ru-RU" dirty="0">
              <a:solidFill>
                <a:prstClr val="black">
                  <a:lumMod val="65000"/>
                  <a:lumOff val="35000"/>
                </a:prstClr>
              </a:solidFill>
            </a:endParaRPr>
          </a:p>
        </p:txBody>
      </p:sp>
      <p:sp>
        <p:nvSpPr>
          <p:cNvPr id="6" name="Slide Number Placeholder 5"/>
          <p:cNvSpPr>
            <a:spLocks noGrp="1"/>
          </p:cNvSpPr>
          <p:nvPr>
            <p:ph type="sldNum" sz="quarter" idx="4"/>
          </p:nvPr>
        </p:nvSpPr>
        <p:spPr>
          <a:xfrm>
            <a:off x="7889305" y="6340172"/>
            <a:ext cx="2511385" cy="364195"/>
          </a:xfrm>
          <a:prstGeom prst="rect">
            <a:avLst/>
          </a:prstGeom>
        </p:spPr>
        <p:txBody>
          <a:bodyPr vert="horz" lIns="91440" tIns="45720" rIns="91440" bIns="45720" rtlCol="0" anchor="ctr"/>
          <a:lstStyle>
            <a:lvl1pPr algn="r">
              <a:defRPr sz="1007">
                <a:solidFill>
                  <a:schemeClr val="tx1">
                    <a:tint val="75000"/>
                  </a:schemeClr>
                </a:solidFill>
              </a:defRPr>
            </a:lvl1pPr>
          </a:lstStyle>
          <a:p>
            <a:fld id="{65840C0B-A2B9-476C-8CE5-55CFCAFA0476}"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xmlns="" val="2859107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37149" rtl="0" eaLnBrk="1" latinLnBrk="0" hangingPunct="1">
        <a:lnSpc>
          <a:spcPct val="90000"/>
        </a:lnSpc>
        <a:spcBef>
          <a:spcPct val="0"/>
        </a:spcBef>
        <a:buNone/>
        <a:defRPr sz="4029" kern="1200">
          <a:solidFill>
            <a:schemeClr val="tx1"/>
          </a:solidFill>
          <a:latin typeface="+mj-lt"/>
          <a:ea typeface="+mj-ea"/>
          <a:cs typeface="+mj-cs"/>
        </a:defRPr>
      </a:lvl1pPr>
    </p:titleStyle>
    <p:bodyStyle>
      <a:lvl1pPr marL="209287" indent="-209287" algn="l" defTabSz="837149" rtl="0" eaLnBrk="1" latinLnBrk="0" hangingPunct="1">
        <a:lnSpc>
          <a:spcPct val="90000"/>
        </a:lnSpc>
        <a:spcBef>
          <a:spcPts val="915"/>
        </a:spcBef>
        <a:buFont typeface="Wingdings 2" pitchFamily="18" charset="2"/>
        <a:buChar char=""/>
        <a:defRPr sz="2563" kern="1200">
          <a:solidFill>
            <a:schemeClr val="tx1"/>
          </a:solidFill>
          <a:latin typeface="+mn-lt"/>
          <a:ea typeface="+mn-ea"/>
          <a:cs typeface="+mn-cs"/>
        </a:defRPr>
      </a:lvl1pPr>
      <a:lvl2pPr marL="627862" indent="-209287" algn="l" defTabSz="837149" rtl="0" eaLnBrk="1" latinLnBrk="0" hangingPunct="1">
        <a:lnSpc>
          <a:spcPct val="90000"/>
        </a:lnSpc>
        <a:spcBef>
          <a:spcPts val="458"/>
        </a:spcBef>
        <a:buFont typeface="Wingdings 2" pitchFamily="18" charset="2"/>
        <a:buChar char=""/>
        <a:defRPr sz="2197" kern="1200">
          <a:solidFill>
            <a:schemeClr val="tx1"/>
          </a:solidFill>
          <a:latin typeface="+mn-lt"/>
          <a:ea typeface="+mn-ea"/>
          <a:cs typeface="+mn-cs"/>
        </a:defRPr>
      </a:lvl2pPr>
      <a:lvl3pPr marL="1046436" indent="-209287" algn="l" defTabSz="837149" rtl="0" eaLnBrk="1" latinLnBrk="0" hangingPunct="1">
        <a:lnSpc>
          <a:spcPct val="90000"/>
        </a:lnSpc>
        <a:spcBef>
          <a:spcPts val="458"/>
        </a:spcBef>
        <a:buFont typeface="Wingdings 2" pitchFamily="18" charset="2"/>
        <a:buChar char=""/>
        <a:defRPr sz="1831" kern="1200">
          <a:solidFill>
            <a:schemeClr val="tx1"/>
          </a:solidFill>
          <a:latin typeface="+mn-lt"/>
          <a:ea typeface="+mn-ea"/>
          <a:cs typeface="+mn-cs"/>
        </a:defRPr>
      </a:lvl3pPr>
      <a:lvl4pPr marL="1465011" indent="-209287" algn="l" defTabSz="837149" rtl="0" eaLnBrk="1" latinLnBrk="0" hangingPunct="1">
        <a:lnSpc>
          <a:spcPct val="90000"/>
        </a:lnSpc>
        <a:spcBef>
          <a:spcPts val="458"/>
        </a:spcBef>
        <a:buFont typeface="Wingdings 2" pitchFamily="18" charset="2"/>
        <a:buChar char=""/>
        <a:defRPr sz="1648" kern="1200">
          <a:solidFill>
            <a:schemeClr val="tx1"/>
          </a:solidFill>
          <a:latin typeface="+mn-lt"/>
          <a:ea typeface="+mn-ea"/>
          <a:cs typeface="+mn-cs"/>
        </a:defRPr>
      </a:lvl4pPr>
      <a:lvl5pPr marL="1883586" indent="-209287" algn="l" defTabSz="837149" rtl="0" eaLnBrk="1" latinLnBrk="0" hangingPunct="1">
        <a:lnSpc>
          <a:spcPct val="90000"/>
        </a:lnSpc>
        <a:spcBef>
          <a:spcPts val="458"/>
        </a:spcBef>
        <a:buFont typeface="Wingdings 2" pitchFamily="18" charset="2"/>
        <a:buChar char=""/>
        <a:defRPr sz="1648" kern="1200">
          <a:solidFill>
            <a:schemeClr val="tx1"/>
          </a:solidFill>
          <a:latin typeface="+mn-lt"/>
          <a:ea typeface="+mn-ea"/>
          <a:cs typeface="+mn-cs"/>
        </a:defRPr>
      </a:lvl5pPr>
      <a:lvl6pPr marL="2302159" indent="-209287" algn="l" defTabSz="837149" rtl="0" eaLnBrk="1" latinLnBrk="0" hangingPunct="1">
        <a:spcBef>
          <a:spcPct val="20000"/>
        </a:spcBef>
        <a:buFont typeface="Wingdings 2" pitchFamily="18" charset="2"/>
        <a:buChar char=""/>
        <a:defRPr sz="1648" kern="1200">
          <a:solidFill>
            <a:schemeClr val="tx1"/>
          </a:solidFill>
          <a:latin typeface="+mn-lt"/>
          <a:ea typeface="+mn-ea"/>
          <a:cs typeface="+mn-cs"/>
        </a:defRPr>
      </a:lvl6pPr>
      <a:lvl7pPr marL="2720734" indent="-209287" algn="l" defTabSz="837149" rtl="0" eaLnBrk="1" latinLnBrk="0" hangingPunct="1">
        <a:spcBef>
          <a:spcPct val="20000"/>
        </a:spcBef>
        <a:buFont typeface="Wingdings 2" pitchFamily="18" charset="2"/>
        <a:buChar char=""/>
        <a:defRPr sz="1648" kern="1200">
          <a:solidFill>
            <a:schemeClr val="tx1"/>
          </a:solidFill>
          <a:latin typeface="+mn-lt"/>
          <a:ea typeface="+mn-ea"/>
          <a:cs typeface="+mn-cs"/>
        </a:defRPr>
      </a:lvl7pPr>
      <a:lvl8pPr marL="3139310" indent="-209287" algn="l" defTabSz="837149" rtl="0" eaLnBrk="1" latinLnBrk="0" hangingPunct="1">
        <a:spcBef>
          <a:spcPct val="20000"/>
        </a:spcBef>
        <a:buFont typeface="Wingdings 2" pitchFamily="18" charset="2"/>
        <a:buChar char=""/>
        <a:defRPr sz="1648" kern="1200">
          <a:solidFill>
            <a:schemeClr val="tx1"/>
          </a:solidFill>
          <a:latin typeface="+mn-lt"/>
          <a:ea typeface="+mn-ea"/>
          <a:cs typeface="+mn-cs"/>
        </a:defRPr>
      </a:lvl8pPr>
      <a:lvl9pPr marL="3557884" indent="-209287" algn="l" defTabSz="837149" rtl="0" eaLnBrk="1" latinLnBrk="0" hangingPunct="1">
        <a:spcBef>
          <a:spcPct val="20000"/>
        </a:spcBef>
        <a:buFont typeface="Wingdings 2" pitchFamily="18" charset="2"/>
        <a:buChar char=""/>
        <a:defRPr sz="1648" kern="1200">
          <a:solidFill>
            <a:schemeClr val="tx1"/>
          </a:solidFill>
          <a:latin typeface="+mn-lt"/>
          <a:ea typeface="+mn-ea"/>
          <a:cs typeface="+mn-cs"/>
        </a:defRPr>
      </a:lvl9pPr>
    </p:bodyStyle>
    <p:otherStyle>
      <a:defPPr>
        <a:defRPr lang="en-US"/>
      </a:defPPr>
      <a:lvl1pPr marL="0" algn="l" defTabSz="837149" rtl="0" eaLnBrk="1" latinLnBrk="0" hangingPunct="1">
        <a:defRPr sz="1648" kern="1200">
          <a:solidFill>
            <a:schemeClr val="tx1"/>
          </a:solidFill>
          <a:latin typeface="+mn-lt"/>
          <a:ea typeface="+mn-ea"/>
          <a:cs typeface="+mn-cs"/>
        </a:defRPr>
      </a:lvl1pPr>
      <a:lvl2pPr marL="418575" algn="l" defTabSz="837149" rtl="0" eaLnBrk="1" latinLnBrk="0" hangingPunct="1">
        <a:defRPr sz="1648" kern="1200">
          <a:solidFill>
            <a:schemeClr val="tx1"/>
          </a:solidFill>
          <a:latin typeface="+mn-lt"/>
          <a:ea typeface="+mn-ea"/>
          <a:cs typeface="+mn-cs"/>
        </a:defRPr>
      </a:lvl2pPr>
      <a:lvl3pPr marL="837149" algn="l" defTabSz="837149" rtl="0" eaLnBrk="1" latinLnBrk="0" hangingPunct="1">
        <a:defRPr sz="1648" kern="1200">
          <a:solidFill>
            <a:schemeClr val="tx1"/>
          </a:solidFill>
          <a:latin typeface="+mn-lt"/>
          <a:ea typeface="+mn-ea"/>
          <a:cs typeface="+mn-cs"/>
        </a:defRPr>
      </a:lvl3pPr>
      <a:lvl4pPr marL="1255724" algn="l" defTabSz="837149" rtl="0" eaLnBrk="1" latinLnBrk="0" hangingPunct="1">
        <a:defRPr sz="1648" kern="1200">
          <a:solidFill>
            <a:schemeClr val="tx1"/>
          </a:solidFill>
          <a:latin typeface="+mn-lt"/>
          <a:ea typeface="+mn-ea"/>
          <a:cs typeface="+mn-cs"/>
        </a:defRPr>
      </a:lvl4pPr>
      <a:lvl5pPr marL="1674298" algn="l" defTabSz="837149" rtl="0" eaLnBrk="1" latinLnBrk="0" hangingPunct="1">
        <a:defRPr sz="1648" kern="1200">
          <a:solidFill>
            <a:schemeClr val="tx1"/>
          </a:solidFill>
          <a:latin typeface="+mn-lt"/>
          <a:ea typeface="+mn-ea"/>
          <a:cs typeface="+mn-cs"/>
        </a:defRPr>
      </a:lvl5pPr>
      <a:lvl6pPr marL="2092873" algn="l" defTabSz="837149" rtl="0" eaLnBrk="1" latinLnBrk="0" hangingPunct="1">
        <a:defRPr sz="1648" kern="1200">
          <a:solidFill>
            <a:schemeClr val="tx1"/>
          </a:solidFill>
          <a:latin typeface="+mn-lt"/>
          <a:ea typeface="+mn-ea"/>
          <a:cs typeface="+mn-cs"/>
        </a:defRPr>
      </a:lvl6pPr>
      <a:lvl7pPr marL="2511447" algn="l" defTabSz="837149" rtl="0" eaLnBrk="1" latinLnBrk="0" hangingPunct="1">
        <a:defRPr sz="1648" kern="1200">
          <a:solidFill>
            <a:schemeClr val="tx1"/>
          </a:solidFill>
          <a:latin typeface="+mn-lt"/>
          <a:ea typeface="+mn-ea"/>
          <a:cs typeface="+mn-cs"/>
        </a:defRPr>
      </a:lvl7pPr>
      <a:lvl8pPr marL="2930022" algn="l" defTabSz="837149" rtl="0" eaLnBrk="1" latinLnBrk="0" hangingPunct="1">
        <a:defRPr sz="1648" kern="1200">
          <a:solidFill>
            <a:schemeClr val="tx1"/>
          </a:solidFill>
          <a:latin typeface="+mn-lt"/>
          <a:ea typeface="+mn-ea"/>
          <a:cs typeface="+mn-cs"/>
        </a:defRPr>
      </a:lvl8pPr>
      <a:lvl9pPr marL="3348597" algn="l" defTabSz="837149" rtl="0" eaLnBrk="1" latinLnBrk="0" hangingPunct="1">
        <a:defRPr sz="16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460376" y="4673492"/>
            <a:ext cx="10517361" cy="1699105"/>
          </a:xfrm>
        </p:spPr>
        <p:txBody>
          <a:bodyPr>
            <a:noAutofit/>
          </a:bodyPr>
          <a:lstStyle/>
          <a:p>
            <a:pPr algn="r"/>
            <a:r>
              <a:rPr lang="kk-KZ" sz="2800" dirty="0" smtClean="0">
                <a:solidFill>
                  <a:schemeClr val="tx2">
                    <a:lumMod val="50000"/>
                  </a:schemeClr>
                </a:solidFill>
                <a:latin typeface="Times New Roman" pitchFamily="18" charset="0"/>
                <a:cs typeface="Times New Roman" pitchFamily="18" charset="0"/>
              </a:rPr>
              <a:t>«</a:t>
            </a:r>
            <a:r>
              <a:rPr lang="kk-KZ" sz="3200" dirty="0" smtClean="0">
                <a:solidFill>
                  <a:schemeClr val="tx2">
                    <a:lumMod val="50000"/>
                  </a:schemeClr>
                </a:solidFill>
                <a:latin typeface="Times New Roman" pitchFamily="18" charset="0"/>
                <a:cs typeface="Times New Roman" pitchFamily="18" charset="0"/>
              </a:rPr>
              <a:t>ҚР кейбір заңнамалық актілеріне міндетті әлеуметтік медициналық сақтандыру мәселелері бойынша өзгерістер мен толықтырулар енгізу туралы» ҚР Заңының жобасы</a:t>
            </a:r>
            <a:r>
              <a:rPr lang="kk-KZ" sz="3200" i="1" dirty="0" smtClean="0">
                <a:solidFill>
                  <a:schemeClr val="tx2">
                    <a:lumMod val="50000"/>
                  </a:schemeClr>
                </a:solidFill>
                <a:latin typeface="Times New Roman" pitchFamily="18" charset="0"/>
                <a:cs typeface="Times New Roman" pitchFamily="18" charset="0"/>
              </a:rPr>
              <a:t> </a:t>
            </a:r>
            <a:endParaRPr lang="kk-KZ" sz="3200" dirty="0">
              <a:solidFill>
                <a:schemeClr val="tx2">
                  <a:lumMod val="50000"/>
                </a:schemeClr>
              </a:solidFill>
              <a:latin typeface="Times New Roman" pitchFamily="18" charset="0"/>
              <a:cs typeface="Times New Roman" pitchFamily="18" charset="0"/>
            </a:endParaRPr>
          </a:p>
        </p:txBody>
      </p:sp>
      <p:sp>
        <p:nvSpPr>
          <p:cNvPr id="7" name="AutoShape 6" descr="http://liter.kz/public/uploads/3894-6-orynbasar_buirakulov_v__ru.jpg"/>
          <p:cNvSpPr>
            <a:spLocks noChangeAspect="1" noChangeArrowheads="1"/>
          </p:cNvSpPr>
          <p:nvPr/>
        </p:nvSpPr>
        <p:spPr bwMode="auto">
          <a:xfrm>
            <a:off x="155576" y="-144461"/>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1574" t="4489" r="4722" b="2877"/>
          <a:stretch/>
        </p:blipFill>
        <p:spPr>
          <a:xfrm>
            <a:off x="4716759" y="251917"/>
            <a:ext cx="6260977" cy="3816424"/>
          </a:xfrm>
          <a:prstGeom prst="rect">
            <a:avLst/>
          </a:prstGeom>
          <a:effectLst>
            <a:softEdge rad="635000"/>
          </a:effectLst>
        </p:spPr>
      </p:pic>
    </p:spTree>
    <p:extLst>
      <p:ext uri="{BB962C8B-B14F-4D97-AF65-F5344CB8AC3E}">
        <p14:creationId xmlns:p14="http://schemas.microsoft.com/office/powerpoint/2010/main" xmlns="" val="283126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9406993" y="35893"/>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25" name="Номер слайда 1"/>
          <p:cNvSpPr txBox="1">
            <a:spLocks/>
          </p:cNvSpPr>
          <p:nvPr/>
        </p:nvSpPr>
        <p:spPr>
          <a:xfrm>
            <a:off x="9406993" y="49744"/>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10</a:t>
            </a:fld>
            <a:endParaRPr lang="ru-RU" sz="2400" dirty="0">
              <a:solidFill>
                <a:schemeClr val="bg1"/>
              </a:solidFill>
              <a:latin typeface="Century Gothic" panose="020B0502020202020204" pitchFamily="34" charset="0"/>
            </a:endParaRPr>
          </a:p>
        </p:txBody>
      </p:sp>
      <p:sp>
        <p:nvSpPr>
          <p:cNvPr id="30" name="TextBox 29"/>
          <p:cNvSpPr txBox="1"/>
          <p:nvPr/>
        </p:nvSpPr>
        <p:spPr>
          <a:xfrm>
            <a:off x="285633" y="-36115"/>
            <a:ext cx="9031755" cy="461665"/>
          </a:xfrm>
          <a:prstGeom prst="rect">
            <a:avLst/>
          </a:prstGeom>
          <a:noFill/>
        </p:spPr>
        <p:txBody>
          <a:bodyPr wrap="square" rtlCol="0">
            <a:spAutoFit/>
          </a:bodyPr>
          <a:lstStyle/>
          <a:p>
            <a:pPr algn="r"/>
            <a:r>
              <a:rPr lang="kk-KZ" sz="2400" b="1" dirty="0" smtClean="0">
                <a:solidFill>
                  <a:prstClr val="black"/>
                </a:solidFill>
                <a:latin typeface="Times New Roman" pitchFamily="18" charset="0"/>
                <a:cs typeface="Times New Roman" pitchFamily="18" charset="0"/>
              </a:rPr>
              <a:t>МӘМС енгізу мерзімдерін өзгерту алғышарттары</a:t>
            </a:r>
            <a:endParaRPr lang="ru-RU" sz="2400" b="1" dirty="0">
              <a:solidFill>
                <a:prstClr val="black"/>
              </a:solidFill>
              <a:latin typeface="Times New Roman" pitchFamily="18" charset="0"/>
              <a:cs typeface="Times New Roman" pitchFamily="18" charset="0"/>
            </a:endParaRPr>
          </a:p>
        </p:txBody>
      </p:sp>
      <p:cxnSp>
        <p:nvCxnSpPr>
          <p:cNvPr id="5" name="Прямая соединительная линия 4"/>
          <p:cNvCxnSpPr/>
          <p:nvPr/>
        </p:nvCxnSpPr>
        <p:spPr>
          <a:xfrm>
            <a:off x="11933958" y="2087519"/>
            <a:ext cx="0" cy="3585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5109" y="5807451"/>
            <a:ext cx="10585176" cy="720080"/>
          </a:xfrm>
          <a:prstGeom prst="rect">
            <a:avLst/>
          </a:prstGeom>
          <a:solidFill>
            <a:schemeClr val="bg1"/>
          </a:solidFill>
          <a:ln w="19050">
            <a:noFill/>
            <a:prstDash val="solid"/>
          </a:ln>
        </p:spPr>
        <p:txBody>
          <a:bodyPr wrap="square" anchor="t">
            <a:noAutofit/>
          </a:bodyPr>
          <a:lstStyle>
            <a:defPPr>
              <a:defRPr lang="ru-RU"/>
            </a:defPPr>
            <a:lvl1pPr marL="193679" algn="just">
              <a:lnSpc>
                <a:spcPct val="85000"/>
              </a:lnSpc>
              <a:spcAft>
                <a:spcPts val="300"/>
              </a:spcAft>
              <a:buSzPct val="120000"/>
              <a:defRPr sz="1600" b="1" u="sng">
                <a:solidFill>
                  <a:prstClr val="black"/>
                </a:solidFill>
                <a:latin typeface="Arial Narrow" panose="020B0606020202030204" pitchFamily="34" charset="0"/>
              </a:defRPr>
            </a:lvl1pPr>
          </a:lstStyle>
          <a:p>
            <a:pPr algn="ctr"/>
            <a:r>
              <a:rPr lang="kk-KZ" sz="2000" u="none" dirty="0" smtClean="0">
                <a:solidFill>
                  <a:srgbClr val="C00000"/>
                </a:solidFill>
              </a:rPr>
              <a:t>Бұл шаралар нормативтік құқықтық актілерге өзгерістер енгізуді және  институционалдық  базаны дайындауды көздейтін өтпелі кезеңді талап етеді </a:t>
            </a:r>
            <a:endParaRPr lang="kk-KZ" sz="2000" u="none" dirty="0">
              <a:solidFill>
                <a:srgbClr val="C00000"/>
              </a:solidFill>
            </a:endParaRPr>
          </a:p>
        </p:txBody>
      </p:sp>
      <p:sp>
        <p:nvSpPr>
          <p:cNvPr id="8" name="TextBox 7"/>
          <p:cNvSpPr txBox="1"/>
          <p:nvPr/>
        </p:nvSpPr>
        <p:spPr>
          <a:xfrm>
            <a:off x="756319" y="1044005"/>
            <a:ext cx="9797739" cy="720080"/>
          </a:xfrm>
          <a:prstGeom prst="rect">
            <a:avLst/>
          </a:prstGeom>
          <a:solidFill>
            <a:schemeClr val="bg1"/>
          </a:solidFill>
          <a:ln w="19050">
            <a:noFill/>
            <a:prstDash val="solid"/>
          </a:ln>
        </p:spPr>
        <p:txBody>
          <a:bodyPr wrap="square" anchor="t">
            <a:noAutofit/>
          </a:bodyPr>
          <a:lstStyle>
            <a:defPPr>
              <a:defRPr lang="ru-RU"/>
            </a:defPPr>
            <a:lvl1pPr marL="193679" algn="just">
              <a:lnSpc>
                <a:spcPct val="85000"/>
              </a:lnSpc>
              <a:spcAft>
                <a:spcPts val="300"/>
              </a:spcAft>
              <a:buSzPct val="120000"/>
              <a:defRPr sz="1600" b="1" u="sng">
                <a:solidFill>
                  <a:prstClr val="black"/>
                </a:solidFill>
                <a:latin typeface="Arial Narrow" panose="020B0606020202030204" pitchFamily="34" charset="0"/>
              </a:defRPr>
            </a:lvl1pPr>
          </a:lstStyle>
          <a:p>
            <a:pPr marL="0" indent="361950">
              <a:lnSpc>
                <a:spcPct val="110000"/>
              </a:lnSpc>
              <a:spcBef>
                <a:spcPts val="600"/>
              </a:spcBef>
              <a:spcAft>
                <a:spcPts val="600"/>
              </a:spcAft>
            </a:pPr>
            <a:r>
              <a:rPr lang="kk-KZ" sz="1920" b="0" u="none" dirty="0" smtClean="0"/>
              <a:t>МӘМС енгізу мерзімдерін өзгертудің негізгі алғышарттары мыналарды көздейтін бюджетаралық қатынастардың қағидаттарын өзгерту болып табылады:</a:t>
            </a:r>
            <a:endParaRPr lang="kk-KZ" sz="1920" b="0" u="none" dirty="0"/>
          </a:p>
        </p:txBody>
      </p:sp>
      <p:sp>
        <p:nvSpPr>
          <p:cNvPr id="9" name="Прямоугольник 8"/>
          <p:cNvSpPr/>
          <p:nvPr/>
        </p:nvSpPr>
        <p:spPr>
          <a:xfrm>
            <a:off x="756417" y="2046368"/>
            <a:ext cx="9809388" cy="865636"/>
          </a:xfrm>
          <a:prstGeom prst="rect">
            <a:avLst/>
          </a:prstGeom>
          <a:solidFill>
            <a:srgbClr val="F7EAE9"/>
          </a:solidFill>
          <a:ln w="19050">
            <a:noFill/>
            <a:prstDash val="solid"/>
          </a:ln>
        </p:spPr>
        <p:txBody>
          <a:bodyPr wrap="square" anchor="ctr">
            <a:noAutofit/>
          </a:bodyPr>
          <a:lstStyle/>
          <a:p>
            <a:pPr marL="449263" algn="just">
              <a:lnSpc>
                <a:spcPct val="110000"/>
              </a:lnSpc>
              <a:spcBef>
                <a:spcPts val="600"/>
              </a:spcBef>
              <a:spcAft>
                <a:spcPts val="600"/>
              </a:spcAft>
              <a:buSzPct val="120000"/>
            </a:pPr>
            <a:r>
              <a:rPr lang="kk-KZ" dirty="0" smtClean="0">
                <a:latin typeface="Arial Narrow" panose="020B0606020202030204" pitchFamily="34" charset="0"/>
              </a:rPr>
              <a:t>Жергілікті және республикалық бюджеттен қаржыландырылатын бюджет қаражатын республикалық деңгейде шоғырландыру қажеттілігі</a:t>
            </a:r>
            <a:endParaRPr lang="kk-KZ" dirty="0">
              <a:latin typeface="Arial Narrow" panose="020B0606020202030204" pitchFamily="34" charset="0"/>
            </a:endParaRPr>
          </a:p>
        </p:txBody>
      </p:sp>
      <p:sp>
        <p:nvSpPr>
          <p:cNvPr id="10" name="Прямоугольник 9"/>
          <p:cNvSpPr/>
          <p:nvPr/>
        </p:nvSpPr>
        <p:spPr>
          <a:xfrm>
            <a:off x="756418" y="3193473"/>
            <a:ext cx="9797640" cy="1297098"/>
          </a:xfrm>
          <a:prstGeom prst="rect">
            <a:avLst/>
          </a:prstGeom>
          <a:solidFill>
            <a:schemeClr val="accent5">
              <a:lumMod val="20000"/>
              <a:lumOff val="80000"/>
            </a:schemeClr>
          </a:solidFill>
          <a:ln w="19050">
            <a:noFill/>
            <a:prstDash val="solid"/>
          </a:ln>
        </p:spPr>
        <p:txBody>
          <a:bodyPr wrap="square" anchor="ctr">
            <a:noAutofit/>
          </a:bodyPr>
          <a:lstStyle/>
          <a:p>
            <a:pPr marL="449263" algn="just">
              <a:lnSpc>
                <a:spcPct val="110000"/>
              </a:lnSpc>
              <a:spcBef>
                <a:spcPts val="600"/>
              </a:spcBef>
              <a:spcAft>
                <a:spcPts val="600"/>
              </a:spcAft>
              <a:buSzPct val="120000"/>
            </a:pPr>
            <a:r>
              <a:rPr lang="kk-KZ" dirty="0" smtClean="0">
                <a:latin typeface="Arial Narrow" panose="020B0606020202030204" pitchFamily="34" charset="0"/>
              </a:rPr>
              <a:t>Әлеуметтік медициналық сақтандыру қорын ТМККК-ні республикалық бюджет трансферттерінң есебінен қаржыландыруды және мемлекеттен, жұмыс берушіден және жұмыскерден түсетін жарналар мен аударымдар себенін медициналық қызметтерді қаржыландыруды жүзеге асыратын Бірыңғай қаржы операторы ретінде айқындау</a:t>
            </a:r>
            <a:endParaRPr lang="kk-KZ" dirty="0">
              <a:latin typeface="Arial Narrow" panose="020B0606020202030204" pitchFamily="34" charset="0"/>
            </a:endParaRPr>
          </a:p>
        </p:txBody>
      </p:sp>
      <p:sp>
        <p:nvSpPr>
          <p:cNvPr id="11" name="Прямоугольник 10"/>
          <p:cNvSpPr/>
          <p:nvPr/>
        </p:nvSpPr>
        <p:spPr>
          <a:xfrm>
            <a:off x="770865" y="4799339"/>
            <a:ext cx="9794940" cy="770398"/>
          </a:xfrm>
          <a:prstGeom prst="rect">
            <a:avLst/>
          </a:prstGeom>
          <a:solidFill>
            <a:srgbClr val="F7EAE9"/>
          </a:solidFill>
          <a:ln w="19050">
            <a:noFill/>
            <a:prstDash val="solid"/>
          </a:ln>
        </p:spPr>
        <p:txBody>
          <a:bodyPr wrap="square" anchor="ctr">
            <a:noAutofit/>
          </a:bodyPr>
          <a:lstStyle/>
          <a:p>
            <a:pPr marL="449263" algn="just">
              <a:lnSpc>
                <a:spcPct val="110000"/>
              </a:lnSpc>
              <a:spcBef>
                <a:spcPts val="600"/>
              </a:spcBef>
              <a:spcAft>
                <a:spcPts val="600"/>
              </a:spcAft>
              <a:buSzPct val="120000"/>
            </a:pPr>
            <a:r>
              <a:rPr lang="kk-KZ" dirty="0" smtClean="0">
                <a:latin typeface="Arial Narrow" panose="020B0606020202030204" pitchFamily="34" charset="0"/>
              </a:rPr>
              <a:t>Бұрын жергілікті бюджеттерден қаржыландырылатын медициналық қызметтер бойнша тарифтерді теңестіру қажеттілігі</a:t>
            </a:r>
            <a:endParaRPr lang="kk-KZ" dirty="0">
              <a:latin typeface="Arial Narrow" panose="020B0606020202030204" pitchFamily="34" charset="0"/>
            </a:endParaRPr>
          </a:p>
        </p:txBody>
      </p:sp>
      <p:sp>
        <p:nvSpPr>
          <p:cNvPr id="13" name="Скругленный прямоугольник 36"/>
          <p:cNvSpPr/>
          <p:nvPr/>
        </p:nvSpPr>
        <p:spPr>
          <a:xfrm>
            <a:off x="756417" y="2052117"/>
            <a:ext cx="443657" cy="869634"/>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TextBox 13"/>
          <p:cNvSpPr txBox="1"/>
          <p:nvPr/>
        </p:nvSpPr>
        <p:spPr>
          <a:xfrm>
            <a:off x="756320" y="2104979"/>
            <a:ext cx="443753" cy="769441"/>
          </a:xfrm>
          <a:prstGeom prst="rect">
            <a:avLst/>
          </a:prstGeom>
          <a:noFill/>
        </p:spPr>
        <p:txBody>
          <a:bodyPr wrap="square" rtlCol="0">
            <a:spAutoFit/>
          </a:bodyPr>
          <a:lstStyle/>
          <a:p>
            <a:pPr algn="r"/>
            <a:r>
              <a:rPr lang="ru-RU" sz="4400" b="1" dirty="0">
                <a:solidFill>
                  <a:prstClr val="white"/>
                </a:solidFill>
                <a:latin typeface="Century Gothic" panose="020B0502020202020204" pitchFamily="34" charset="0"/>
              </a:rPr>
              <a:t>1</a:t>
            </a:r>
          </a:p>
        </p:txBody>
      </p:sp>
      <p:sp>
        <p:nvSpPr>
          <p:cNvPr id="15" name="Скругленный прямоугольник 36"/>
          <p:cNvSpPr/>
          <p:nvPr/>
        </p:nvSpPr>
        <p:spPr>
          <a:xfrm>
            <a:off x="770865" y="3206179"/>
            <a:ext cx="443657" cy="1295164"/>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TextBox 15"/>
          <p:cNvSpPr txBox="1"/>
          <p:nvPr/>
        </p:nvSpPr>
        <p:spPr>
          <a:xfrm>
            <a:off x="756321" y="3373484"/>
            <a:ext cx="443753" cy="769441"/>
          </a:xfrm>
          <a:prstGeom prst="rect">
            <a:avLst/>
          </a:prstGeom>
          <a:noFill/>
        </p:spPr>
        <p:txBody>
          <a:bodyPr wrap="square" rtlCol="0">
            <a:spAutoFit/>
          </a:bodyPr>
          <a:lstStyle/>
          <a:p>
            <a:pPr algn="r"/>
            <a:r>
              <a:rPr lang="ru-RU" sz="4400" b="1" dirty="0">
                <a:solidFill>
                  <a:prstClr val="white"/>
                </a:solidFill>
                <a:latin typeface="Century Gothic" panose="020B0502020202020204" pitchFamily="34" charset="0"/>
              </a:rPr>
              <a:t>2</a:t>
            </a:r>
          </a:p>
        </p:txBody>
      </p:sp>
      <p:sp>
        <p:nvSpPr>
          <p:cNvPr id="17" name="Скругленный прямоугольник 36"/>
          <p:cNvSpPr/>
          <p:nvPr/>
        </p:nvSpPr>
        <p:spPr>
          <a:xfrm>
            <a:off x="770767" y="4801740"/>
            <a:ext cx="443657" cy="778769"/>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TextBox 17"/>
          <p:cNvSpPr txBox="1"/>
          <p:nvPr/>
        </p:nvSpPr>
        <p:spPr>
          <a:xfrm>
            <a:off x="756320" y="4810111"/>
            <a:ext cx="443753" cy="769441"/>
          </a:xfrm>
          <a:prstGeom prst="rect">
            <a:avLst/>
          </a:prstGeom>
          <a:noFill/>
        </p:spPr>
        <p:txBody>
          <a:bodyPr wrap="square" rtlCol="0">
            <a:spAutoFit/>
          </a:bodyPr>
          <a:lstStyle/>
          <a:p>
            <a:pPr algn="r"/>
            <a:r>
              <a:rPr lang="ru-RU" sz="4400" b="1" dirty="0">
                <a:solidFill>
                  <a:prstClr val="white"/>
                </a:solidFill>
                <a:latin typeface="Century Gothic" panose="020B0502020202020204" pitchFamily="34" charset="0"/>
              </a:rPr>
              <a:t>3</a:t>
            </a:r>
          </a:p>
        </p:txBody>
      </p:sp>
    </p:spTree>
    <p:extLst>
      <p:ext uri="{BB962C8B-B14F-4D97-AF65-F5344CB8AC3E}">
        <p14:creationId xmlns:p14="http://schemas.microsoft.com/office/powerpoint/2010/main" xmlns="" val="365817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132584" y="692312"/>
            <a:ext cx="5472608" cy="351693"/>
          </a:xfrm>
        </p:spPr>
        <p:txBody>
          <a:bodyPr>
            <a:noAutofit/>
          </a:bodyPr>
          <a:lstStyle/>
          <a:p>
            <a:pPr>
              <a:defRPr sz="1200" b="1" i="0" u="none" strike="noStrike" kern="1200" baseline="0">
                <a:solidFill>
                  <a:prstClr val="black"/>
                </a:solidFill>
                <a:latin typeface="Century Gothic" panose="020B0502020202020204" pitchFamily="34" charset="0"/>
                <a:ea typeface="+mn-ea"/>
                <a:cs typeface="+mn-cs"/>
              </a:defRPr>
            </a:pPr>
            <a:r>
              <a:rPr lang="kk-KZ" sz="1400" b="1" dirty="0" smtClean="0">
                <a:solidFill>
                  <a:prstClr val="black"/>
                </a:solidFill>
                <a:latin typeface="Arial Narrow" panose="020B0606020202030204" pitchFamily="34" charset="0"/>
              </a:rPr>
              <a:t>Оқушылар сырқатталуының жалпы құрылымы </a:t>
            </a:r>
            <a:r>
              <a:rPr lang="en-US" sz="1400" b="1" dirty="0" smtClean="0">
                <a:solidFill>
                  <a:prstClr val="black"/>
                </a:solidFill>
                <a:latin typeface="Arial Narrow" panose="020B0606020202030204" pitchFamily="34" charset="0"/>
              </a:rPr>
              <a:t>(</a:t>
            </a:r>
            <a:r>
              <a:rPr lang="ru-RU" sz="1400" b="1" dirty="0">
                <a:solidFill>
                  <a:prstClr val="black"/>
                </a:solidFill>
                <a:latin typeface="Arial Narrow" panose="020B0606020202030204" pitchFamily="34" charset="0"/>
              </a:rPr>
              <a:t>%</a:t>
            </a:r>
            <a:r>
              <a:rPr lang="en-US" sz="1400" b="1" dirty="0">
                <a:solidFill>
                  <a:prstClr val="black"/>
                </a:solidFill>
                <a:latin typeface="Arial Narrow" panose="020B0606020202030204" pitchFamily="34" charset="0"/>
              </a:rPr>
              <a:t>) </a:t>
            </a:r>
            <a:r>
              <a:rPr lang="ru-RU" sz="1400" b="1" dirty="0">
                <a:solidFill>
                  <a:prstClr val="black"/>
                </a:solidFill>
                <a:latin typeface="Arial Narrow" panose="020B0606020202030204" pitchFamily="34" charset="0"/>
              </a:rPr>
              <a:t> </a:t>
            </a:r>
          </a:p>
        </p:txBody>
      </p:sp>
      <p:graphicFrame>
        <p:nvGraphicFramePr>
          <p:cNvPr id="9" name="Диаграмма 8"/>
          <p:cNvGraphicFramePr/>
          <p:nvPr>
            <p:extLst>
              <p:ext uri="{D42A27DB-BD31-4B8C-83A1-F6EECF244321}">
                <p14:modId xmlns:p14="http://schemas.microsoft.com/office/powerpoint/2010/main" xmlns="" val="170929566"/>
              </p:ext>
            </p:extLst>
          </p:nvPr>
        </p:nvGraphicFramePr>
        <p:xfrm>
          <a:off x="2412504" y="1044005"/>
          <a:ext cx="6408712"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xmlns="" val="4164695983"/>
              </p:ext>
            </p:extLst>
          </p:nvPr>
        </p:nvGraphicFramePr>
        <p:xfrm>
          <a:off x="6003509" y="4097842"/>
          <a:ext cx="4680000" cy="194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p14="http://schemas.microsoft.com/office/powerpoint/2010/main" xmlns="" val="110573868"/>
              </p:ext>
            </p:extLst>
          </p:nvPr>
        </p:nvGraphicFramePr>
        <p:xfrm>
          <a:off x="468288" y="4068341"/>
          <a:ext cx="4680000" cy="202725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972344" y="109062"/>
            <a:ext cx="8289631" cy="430887"/>
          </a:xfrm>
          <a:prstGeom prst="rect">
            <a:avLst/>
          </a:prstGeom>
          <a:noFill/>
        </p:spPr>
        <p:txBody>
          <a:bodyPr wrap="square" rtlCol="0">
            <a:spAutoFit/>
          </a:bodyPr>
          <a:lstStyle/>
          <a:p>
            <a:pPr algn="r"/>
            <a:r>
              <a:rPr lang="kk-KZ" sz="2200" b="1" dirty="0" smtClean="0">
                <a:solidFill>
                  <a:prstClr val="black"/>
                </a:solidFill>
                <a:latin typeface="Times New Roman" pitchFamily="18" charset="0"/>
                <a:cs typeface="Times New Roman" pitchFamily="18" charset="0"/>
              </a:rPr>
              <a:t>АҒЫМДАҒЫ ЖАҒДАЙ: Мектеппен байланысты аурулар</a:t>
            </a:r>
            <a:endParaRPr lang="kk-KZ" sz="2200" b="1" dirty="0">
              <a:solidFill>
                <a:prstClr val="black"/>
              </a:solidFill>
              <a:latin typeface="Times New Roman" pitchFamily="18" charset="0"/>
              <a:cs typeface="Times New Roman" pitchFamily="18" charset="0"/>
            </a:endParaRPr>
          </a:p>
        </p:txBody>
      </p:sp>
      <p:sp>
        <p:nvSpPr>
          <p:cNvPr id="12" name="Прямоугольник 11"/>
          <p:cNvSpPr/>
          <p:nvPr/>
        </p:nvSpPr>
        <p:spPr>
          <a:xfrm>
            <a:off x="231139" y="3544540"/>
            <a:ext cx="5205701" cy="523220"/>
          </a:xfrm>
          <a:prstGeom prst="rect">
            <a:avLst/>
          </a:prstGeom>
        </p:spPr>
        <p:txBody>
          <a:bodyPr wrap="square">
            <a:spAutoFit/>
          </a:bodyPr>
          <a:lstStyle/>
          <a:p>
            <a:pPr algn="ctr"/>
            <a:r>
              <a:rPr lang="kk-KZ" sz="1400" b="1" dirty="0" smtClean="0">
                <a:solidFill>
                  <a:prstClr val="black"/>
                </a:solidFill>
                <a:latin typeface="Arial Narrow" panose="020B0606020202030204" pitchFamily="34" charset="0"/>
              </a:rPr>
              <a:t>Оқушылардың көз органдары бұзылуларының жас бойынша динамикасы </a:t>
            </a:r>
            <a:r>
              <a:rPr lang="ru-RU" sz="1400" b="1" dirty="0" smtClean="0">
                <a:solidFill>
                  <a:prstClr val="black"/>
                </a:solidFill>
                <a:latin typeface="Arial Narrow" panose="020B0606020202030204" pitchFamily="34" charset="0"/>
              </a:rPr>
              <a:t>(%)</a:t>
            </a:r>
            <a:endParaRPr lang="ru-RU" sz="1400" b="1" dirty="0">
              <a:solidFill>
                <a:prstClr val="black"/>
              </a:solidFill>
              <a:latin typeface="Arial Narrow" panose="020B0606020202030204" pitchFamily="34" charset="0"/>
            </a:endParaRPr>
          </a:p>
        </p:txBody>
      </p:sp>
      <p:sp>
        <p:nvSpPr>
          <p:cNvPr id="18" name="Прямоугольник 17"/>
          <p:cNvSpPr/>
          <p:nvPr/>
        </p:nvSpPr>
        <p:spPr>
          <a:xfrm>
            <a:off x="5725472" y="3545121"/>
            <a:ext cx="5400000" cy="523220"/>
          </a:xfrm>
          <a:prstGeom prst="rect">
            <a:avLst/>
          </a:prstGeom>
        </p:spPr>
        <p:txBody>
          <a:bodyPr>
            <a:spAutoFit/>
          </a:bodyPr>
          <a:lstStyle/>
          <a:p>
            <a:pPr algn="ctr">
              <a:defRPr sz="1440" b="1" i="0" u="none" strike="noStrike" kern="1200" baseline="0">
                <a:solidFill>
                  <a:prstClr val="black"/>
                </a:solidFill>
                <a:latin typeface="Century Gothic" panose="020B0502020202020204" pitchFamily="34" charset="0"/>
                <a:ea typeface="+mn-ea"/>
                <a:cs typeface="+mn-cs"/>
              </a:defRPr>
            </a:pPr>
            <a:r>
              <a:rPr lang="kk-KZ" sz="1400" b="1" dirty="0" smtClean="0">
                <a:solidFill>
                  <a:prstClr val="black"/>
                </a:solidFill>
                <a:latin typeface="Arial Narrow" panose="020B0606020202030204" pitchFamily="34" charset="0"/>
              </a:rPr>
              <a:t>Оқушылардың тірек-қозғалыс аппараты бұзылуларының жас бойынша динамикасы </a:t>
            </a:r>
            <a:r>
              <a:rPr lang="ru-RU" sz="1400" b="1" dirty="0" smtClean="0">
                <a:solidFill>
                  <a:prstClr val="black"/>
                </a:solidFill>
                <a:latin typeface="Arial Narrow" panose="020B0606020202030204" pitchFamily="34" charset="0"/>
              </a:rPr>
              <a:t>(%) </a:t>
            </a:r>
            <a:endParaRPr lang="ru-RU" sz="1400" b="1" dirty="0">
              <a:solidFill>
                <a:prstClr val="black"/>
              </a:solidFill>
              <a:latin typeface="Arial Narrow" panose="020B0606020202030204" pitchFamily="34" charset="0"/>
            </a:endParaRPr>
          </a:p>
        </p:txBody>
      </p:sp>
      <p:sp>
        <p:nvSpPr>
          <p:cNvPr id="2" name="TextBox 1"/>
          <p:cNvSpPr txBox="1"/>
          <p:nvPr/>
        </p:nvSpPr>
        <p:spPr>
          <a:xfrm>
            <a:off x="468800" y="6156573"/>
            <a:ext cx="10224624" cy="646331"/>
          </a:xfrm>
          <a:prstGeom prst="rect">
            <a:avLst/>
          </a:prstGeom>
          <a:noFill/>
        </p:spPr>
        <p:txBody>
          <a:bodyPr wrap="square" rtlCol="0">
            <a:spAutoFit/>
          </a:bodyPr>
          <a:lstStyle/>
          <a:p>
            <a:pPr algn="just"/>
            <a:r>
              <a:rPr lang="kk-KZ" b="1" dirty="0" smtClean="0">
                <a:latin typeface="Arial Narrow" panose="020B0606020202030204" pitchFamily="34" charset="0"/>
              </a:rPr>
              <a:t>Оқу басталғаннан бері мектептегі</a:t>
            </a:r>
            <a:r>
              <a:rPr lang="ru-RU" b="1" dirty="0" smtClean="0">
                <a:latin typeface="Arial Narrow" panose="020B0606020202030204" pitchFamily="34" charset="0"/>
              </a:rPr>
              <a:t> </a:t>
            </a:r>
            <a:r>
              <a:rPr lang="kk-KZ" b="1" dirty="0" smtClean="0">
                <a:latin typeface="Arial Narrow" panose="020B0606020202030204" pitchFamily="34" charset="0"/>
              </a:rPr>
              <a:t>оқушылардың көз органдары мен тірек-қозғалыс аппараты  бұзылуларының өсуі байқалады</a:t>
            </a:r>
            <a:endParaRPr lang="kk-KZ" b="1" dirty="0">
              <a:latin typeface="Arial Narrow" panose="020B0606020202030204" pitchFamily="34" charset="0"/>
            </a:endParaRPr>
          </a:p>
        </p:txBody>
      </p:sp>
      <p:sp>
        <p:nvSpPr>
          <p:cNvPr id="13" name="Прямоугольник 12"/>
          <p:cNvSpPr/>
          <p:nvPr/>
        </p:nvSpPr>
        <p:spPr>
          <a:xfrm>
            <a:off x="9406993" y="107901"/>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14" name="Номер слайда 1"/>
          <p:cNvSpPr txBox="1">
            <a:spLocks/>
          </p:cNvSpPr>
          <p:nvPr/>
        </p:nvSpPr>
        <p:spPr>
          <a:xfrm>
            <a:off x="9406993" y="121752"/>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11</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281767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6431" y="1194249"/>
            <a:ext cx="2970170" cy="848486"/>
          </a:xfrm>
          <a:ln w="19050">
            <a:solidFill>
              <a:srgbClr val="002060"/>
            </a:solidFill>
            <a:prstDash val="sysDash"/>
          </a:ln>
        </p:spPr>
        <p:txBody>
          <a:bodyPr anchor="ctr">
            <a:noAutofit/>
          </a:bodyPr>
          <a:lstStyle/>
          <a:p>
            <a:pPr>
              <a:spcBef>
                <a:spcPts val="0"/>
              </a:spcBef>
              <a:buClr>
                <a:srgbClr val="002060"/>
              </a:buClr>
              <a:buFont typeface="Arial Narrow" panose="020B0606020202030204" pitchFamily="34" charset="0"/>
              <a:buChar char="►"/>
            </a:pPr>
            <a:r>
              <a:rPr lang="kk-KZ" sz="1600" b="1" dirty="0" smtClean="0">
                <a:latin typeface="Arial Narrow" panose="020B0606020202030204" pitchFamily="34" charset="0"/>
              </a:rPr>
              <a:t>Денсаулыққа деген жалпы тәсіл </a:t>
            </a:r>
          </a:p>
        </p:txBody>
      </p:sp>
      <p:sp>
        <p:nvSpPr>
          <p:cNvPr id="4" name="Объект 2"/>
          <p:cNvSpPr txBox="1">
            <a:spLocks/>
          </p:cNvSpPr>
          <p:nvPr/>
        </p:nvSpPr>
        <p:spPr>
          <a:xfrm>
            <a:off x="290571" y="2196133"/>
            <a:ext cx="4697962" cy="4392488"/>
          </a:xfrm>
          <a:prstGeom prst="rect">
            <a:avLst/>
          </a:prstGeom>
          <a:ln w="19050">
            <a:solidFill>
              <a:srgbClr val="002060"/>
            </a:solidFill>
            <a:prstDash val="sysDash"/>
          </a:ln>
        </p:spPr>
        <p:txBody>
          <a:bodyPr vert="horz" lIns="91440" tIns="45720" rIns="91440" bIns="45720" rtlCol="0">
            <a:noAutofit/>
          </a:bodyPr>
          <a:lstStyle>
            <a:lvl1pPr marL="342906" indent="-342906" algn="l" defTabSz="9144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4" indent="-285756" algn="l" defTabSz="914417"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22" indent="-228605" algn="l" defTabSz="9144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30"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39"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48"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4"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8650" indent="0" algn="just">
              <a:spcBef>
                <a:spcPts val="300"/>
              </a:spcBef>
              <a:spcAft>
                <a:spcPts val="1200"/>
              </a:spcAft>
              <a:buFont typeface="Arial" panose="020B0604020202020204" pitchFamily="34" charset="0"/>
              <a:buNone/>
            </a:pPr>
            <a:r>
              <a:rPr lang="kk-KZ" sz="1800" b="1" dirty="0" smtClean="0">
                <a:solidFill>
                  <a:prstClr val="black"/>
                </a:solidFill>
                <a:latin typeface="Arial Narrow" panose="020B0606020202030204" pitchFamily="34" charset="0"/>
              </a:rPr>
              <a:t>Мед.пункттер жұмысын ұйымдастыру</a:t>
            </a:r>
          </a:p>
          <a:p>
            <a:pPr marL="541338" indent="177800" algn="just">
              <a:spcBef>
                <a:spcPts val="0"/>
              </a:spcBef>
              <a:spcAft>
                <a:spcPts val="600"/>
              </a:spcAft>
            </a:pPr>
            <a:r>
              <a:rPr lang="kk-KZ" sz="1700" dirty="0" smtClean="0">
                <a:solidFill>
                  <a:prstClr val="black"/>
                </a:solidFill>
                <a:latin typeface="Arial Narrow" panose="020B0606020202030204" pitchFamily="34" charset="0"/>
              </a:rPr>
              <a:t>Мектептегі медициналық пункт емхананың құрылымдық бірлігі болмақ</a:t>
            </a:r>
          </a:p>
          <a:p>
            <a:pPr marL="541338" indent="177800" algn="just">
              <a:spcBef>
                <a:spcPts val="0"/>
              </a:spcBef>
              <a:spcAft>
                <a:spcPts val="600"/>
              </a:spcAft>
            </a:pPr>
            <a:r>
              <a:rPr lang="kk-KZ" sz="1700" dirty="0" smtClean="0">
                <a:solidFill>
                  <a:prstClr val="black"/>
                </a:solidFill>
                <a:latin typeface="Arial Narrow" panose="020B0606020202030204" pitchFamily="34" charset="0"/>
              </a:rPr>
              <a:t>Мектептердің медицина қызметкелері емханалардың штаттық санына қосылатын болады</a:t>
            </a:r>
          </a:p>
          <a:p>
            <a:pPr marL="541338" indent="177800" algn="just">
              <a:spcBef>
                <a:spcPts val="0"/>
              </a:spcBef>
              <a:spcAft>
                <a:spcPts val="600"/>
              </a:spcAft>
            </a:pPr>
            <a:r>
              <a:rPr lang="kk-KZ" sz="1700" dirty="0" smtClean="0">
                <a:solidFill>
                  <a:prstClr val="black"/>
                </a:solidFill>
                <a:latin typeface="Arial Narrow" panose="020B0606020202030204" pitchFamily="34" charset="0"/>
              </a:rPr>
              <a:t>Мектептердің жұмыспен қамтылған барлық медицина қызметкерлері оқытудан және сертификаттаудан өтеді</a:t>
            </a:r>
          </a:p>
          <a:p>
            <a:pPr marL="541338" indent="177800" algn="just">
              <a:spcBef>
                <a:spcPts val="0"/>
              </a:spcBef>
              <a:spcAft>
                <a:spcPts val="600"/>
              </a:spcAft>
            </a:pPr>
            <a:r>
              <a:rPr lang="kk-KZ" sz="1700" dirty="0" smtClean="0">
                <a:solidFill>
                  <a:prstClr val="black"/>
                </a:solidFill>
                <a:latin typeface="Arial Narrow" panose="020B0606020202030204" pitchFamily="34" charset="0"/>
              </a:rPr>
              <a:t>Мектептерге медициналық көмек көрсету стандарты қабылданатын болады</a:t>
            </a:r>
          </a:p>
          <a:p>
            <a:pPr marL="541338" indent="177800" algn="just">
              <a:spcBef>
                <a:spcPts val="0"/>
              </a:spcBef>
              <a:spcAft>
                <a:spcPts val="600"/>
              </a:spcAft>
            </a:pPr>
            <a:r>
              <a:rPr lang="kk-KZ" sz="1600" dirty="0" smtClean="0">
                <a:solidFill>
                  <a:prstClr val="black"/>
                </a:solidFill>
                <a:latin typeface="Arial Narrow" panose="020B0606020202030204" pitchFamily="34" charset="0"/>
              </a:rPr>
              <a:t>Медициналық пункттердің емханалардың учаскелік бөлімшелермен </a:t>
            </a:r>
            <a:r>
              <a:rPr lang="kk-KZ" sz="1600" i="1" dirty="0" smtClean="0">
                <a:solidFill>
                  <a:prstClr val="black"/>
                </a:solidFill>
                <a:latin typeface="Arial Narrow" panose="020B0606020202030204" pitchFamily="34" charset="0"/>
              </a:rPr>
              <a:t>(педиатрлар, бейіні ауқымды емес мамандар) </a:t>
            </a:r>
            <a:r>
              <a:rPr lang="kk-KZ" sz="1600" dirty="0" smtClean="0">
                <a:solidFill>
                  <a:prstClr val="black"/>
                </a:solidFill>
                <a:latin typeface="Arial Narrow" panose="020B0606020202030204" pitchFamily="34" charset="0"/>
              </a:rPr>
              <a:t>тығыз жұмысы ұйымдастырылатын болады </a:t>
            </a:r>
            <a:endParaRPr lang="kk-KZ" sz="1600" dirty="0">
              <a:solidFill>
                <a:prstClr val="black"/>
              </a:solidFill>
              <a:latin typeface="Arial Narrow" panose="020B0606020202030204" pitchFamily="34" charset="0"/>
            </a:endParaRPr>
          </a:p>
        </p:txBody>
      </p:sp>
      <p:sp>
        <p:nvSpPr>
          <p:cNvPr id="7" name="TextBox 6"/>
          <p:cNvSpPr txBox="1"/>
          <p:nvPr/>
        </p:nvSpPr>
        <p:spPr>
          <a:xfrm>
            <a:off x="729603" y="-36115"/>
            <a:ext cx="8543003" cy="707886"/>
          </a:xfrm>
          <a:prstGeom prst="rect">
            <a:avLst/>
          </a:prstGeom>
          <a:noFill/>
        </p:spPr>
        <p:txBody>
          <a:bodyPr wrap="square" rtlCol="0">
            <a:spAutoFit/>
          </a:bodyPr>
          <a:lstStyle/>
          <a:p>
            <a:pPr algn="r"/>
            <a:r>
              <a:rPr lang="ru-RU" sz="2000" b="1" dirty="0" smtClean="0">
                <a:solidFill>
                  <a:prstClr val="black"/>
                </a:solidFill>
                <a:latin typeface="Times New Roman" pitchFamily="18" charset="0"/>
                <a:cs typeface="Times New Roman" pitchFamily="18" charset="0"/>
              </a:rPr>
              <a:t>МЕКТЕП МЕДИЦИНАСЫН 2017 ЖЫЛДАН БАСТАП ДЕНСАУЛЫҚ САҚТАУ ЖҮЙЕСІНЕ БЕРУ</a:t>
            </a:r>
            <a:endParaRPr lang="ru-RU" sz="2000" b="1" dirty="0">
              <a:solidFill>
                <a:prstClr val="black"/>
              </a:solidFill>
              <a:latin typeface="Times New Roman" pitchFamily="18" charset="0"/>
              <a:cs typeface="Times New Roman" pitchFamily="18" charset="0"/>
            </a:endParaRPr>
          </a:p>
        </p:txBody>
      </p:sp>
      <p:sp>
        <p:nvSpPr>
          <p:cNvPr id="2" name="Прямоугольник 1"/>
          <p:cNvSpPr/>
          <p:nvPr/>
        </p:nvSpPr>
        <p:spPr>
          <a:xfrm>
            <a:off x="290571" y="683965"/>
            <a:ext cx="3706109" cy="646331"/>
          </a:xfrm>
          <a:prstGeom prst="rect">
            <a:avLst/>
          </a:prstGeom>
          <a:solidFill>
            <a:srgbClr val="002060"/>
          </a:solidFill>
        </p:spPr>
        <p:txBody>
          <a:bodyPr wrap="square">
            <a:spAutoFit/>
          </a:bodyPr>
          <a:lstStyle/>
          <a:p>
            <a:r>
              <a:rPr lang="ru-RU" b="1" dirty="0" smtClean="0">
                <a:solidFill>
                  <a:prstClr val="white"/>
                </a:solidFill>
                <a:latin typeface="Arial Narrow" panose="020B0606020202030204" pitchFamily="34" charset="0"/>
              </a:rPr>
              <a:t>МЕКТЕП МЕДИЦИНАСЫ СТРАТЕГИЯСЫ</a:t>
            </a:r>
            <a:endParaRPr lang="ru-RU" dirty="0">
              <a:solidFill>
                <a:prstClr val="white"/>
              </a:solidFill>
            </a:endParaRPr>
          </a:p>
        </p:txBody>
      </p:sp>
      <p:sp>
        <p:nvSpPr>
          <p:cNvPr id="9" name="Объект 2"/>
          <p:cNvSpPr txBox="1">
            <a:spLocks/>
          </p:cNvSpPr>
          <p:nvPr/>
        </p:nvSpPr>
        <p:spPr>
          <a:xfrm>
            <a:off x="6877000" y="1116013"/>
            <a:ext cx="3672408" cy="1000704"/>
          </a:xfrm>
          <a:prstGeom prst="rect">
            <a:avLst/>
          </a:prstGeom>
          <a:ln w="19050">
            <a:noFill/>
            <a:prstDash val="sysDash"/>
          </a:ln>
        </p:spPr>
        <p:txBody>
          <a:bodyPr vert="horz" lIns="91440" tIns="45720" rIns="91440" bIns="45720" rtlCol="0" anchor="t">
            <a:noAutofit/>
          </a:bodyPr>
          <a:lstStyle>
            <a:lvl1pPr marL="342906" indent="-342906" algn="l" defTabSz="9144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4" indent="-285756" algn="l" defTabSz="914417"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22" indent="-228605" algn="l" defTabSz="9144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30"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39"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48"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4"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0" indent="-177800">
              <a:spcBef>
                <a:spcPts val="0"/>
              </a:spcBef>
              <a:buClr>
                <a:srgbClr val="002060"/>
              </a:buClr>
            </a:pPr>
            <a:r>
              <a:rPr lang="kk-KZ" sz="1400" dirty="0" smtClean="0">
                <a:latin typeface="Arial Narrow" panose="020B0606020202030204" pitchFamily="34" charset="0"/>
              </a:rPr>
              <a:t>Денсаулық және оқыту саласындағы машықтар </a:t>
            </a:r>
          </a:p>
          <a:p>
            <a:pPr marL="355600" indent="-177800">
              <a:spcBef>
                <a:spcPts val="0"/>
              </a:spcBef>
              <a:buClr>
                <a:srgbClr val="002060"/>
              </a:buClr>
            </a:pPr>
            <a:r>
              <a:rPr lang="kk-KZ" sz="1400" dirty="0" smtClean="0">
                <a:latin typeface="Arial Narrow" panose="020B0606020202030204" pitchFamily="34" charset="0"/>
              </a:rPr>
              <a:t>Қоғаммен және ата-аналармен байланыстар</a:t>
            </a:r>
          </a:p>
          <a:p>
            <a:pPr marL="355600" indent="-177800">
              <a:spcBef>
                <a:spcPts val="0"/>
              </a:spcBef>
              <a:buClr>
                <a:srgbClr val="002060"/>
              </a:buClr>
            </a:pPr>
            <a:r>
              <a:rPr lang="kk-KZ" sz="1400" dirty="0" smtClean="0">
                <a:latin typeface="Arial Narrow" panose="020B0606020202030204" pitchFamily="34" charset="0"/>
              </a:rPr>
              <a:t>Мектеп медициналық қызметтері</a:t>
            </a:r>
            <a:endParaRPr lang="kk-KZ" sz="1400" dirty="0">
              <a:latin typeface="Arial Narrow" panose="020B0606020202030204" pitchFamily="34" charset="0"/>
            </a:endParaRPr>
          </a:p>
        </p:txBody>
      </p:sp>
      <p:sp>
        <p:nvSpPr>
          <p:cNvPr id="10" name="Объект 2"/>
          <p:cNvSpPr txBox="1">
            <a:spLocks/>
          </p:cNvSpPr>
          <p:nvPr/>
        </p:nvSpPr>
        <p:spPr>
          <a:xfrm>
            <a:off x="3996680" y="1134253"/>
            <a:ext cx="6870588" cy="928694"/>
          </a:xfrm>
          <a:prstGeom prst="rect">
            <a:avLst/>
          </a:prstGeom>
          <a:ln w="19050">
            <a:solidFill>
              <a:srgbClr val="002060"/>
            </a:solidFill>
            <a:prstDash val="sysDash"/>
          </a:ln>
        </p:spPr>
        <p:txBody>
          <a:bodyPr vert="horz" lIns="91440" tIns="45720" rIns="91440" bIns="45720" rtlCol="0" anchor="t">
            <a:noAutofit/>
          </a:bodyPr>
          <a:lstStyle>
            <a:lvl1pPr marL="342906" indent="-342906" algn="l" defTabSz="9144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4" indent="-285756" algn="l" defTabSz="914417"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22" indent="-228605" algn="l" defTabSz="9144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30"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39"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48"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4"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5600" indent="-177800">
              <a:spcBef>
                <a:spcPts val="0"/>
              </a:spcBef>
              <a:buClr>
                <a:srgbClr val="002060"/>
              </a:buClr>
            </a:pPr>
            <a:r>
              <a:rPr lang="kk-KZ" sz="1400" dirty="0" smtClean="0">
                <a:latin typeface="Arial Narrow" panose="020B0606020202030204" pitchFamily="34" charset="0"/>
              </a:rPr>
              <a:t>Салауатты мектеп саясаты      </a:t>
            </a:r>
          </a:p>
          <a:p>
            <a:pPr marL="355600" indent="-177800">
              <a:spcBef>
                <a:spcPts val="0"/>
              </a:spcBef>
              <a:buClr>
                <a:srgbClr val="002060"/>
              </a:buClr>
            </a:pPr>
            <a:r>
              <a:rPr lang="kk-KZ" sz="1400" dirty="0" smtClean="0">
                <a:latin typeface="Arial Narrow" panose="020B0606020202030204" pitchFamily="34" charset="0"/>
              </a:rPr>
              <a:t>Физикалық мектеп ортасы</a:t>
            </a:r>
          </a:p>
          <a:p>
            <a:pPr marL="355600" indent="-177800">
              <a:spcBef>
                <a:spcPts val="0"/>
              </a:spcBef>
              <a:buClr>
                <a:srgbClr val="002060"/>
              </a:buClr>
            </a:pPr>
            <a:r>
              <a:rPr lang="kk-KZ" sz="1400" dirty="0" smtClean="0">
                <a:latin typeface="Arial Narrow" panose="020B0606020202030204" pitchFamily="34" charset="0"/>
              </a:rPr>
              <a:t>Әлеуметтік мектеп жағдайлары</a:t>
            </a:r>
          </a:p>
        </p:txBody>
      </p:sp>
      <p:sp>
        <p:nvSpPr>
          <p:cNvPr id="13" name="Стрелка вправо 12"/>
          <p:cNvSpPr/>
          <p:nvPr/>
        </p:nvSpPr>
        <p:spPr>
          <a:xfrm>
            <a:off x="3420616" y="1332037"/>
            <a:ext cx="432048" cy="576064"/>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Shape 219"/>
          <p:cNvSpPr/>
          <p:nvPr/>
        </p:nvSpPr>
        <p:spPr>
          <a:xfrm>
            <a:off x="6588969" y="2629063"/>
            <a:ext cx="4115639" cy="614240"/>
          </a:xfrm>
          <a:prstGeom prst="rect">
            <a:avLst/>
          </a:prstGeom>
          <a:solidFill>
            <a:schemeClr val="accent1">
              <a:lumMod val="40000"/>
              <a:lumOff val="60000"/>
            </a:schemeClr>
          </a:solidFill>
          <a:ln w="19050">
            <a:noFill/>
            <a:prstDash val="dash"/>
            <a:miter lim="400000"/>
          </a:ln>
          <a:extLst>
            <a:ext uri="{C572A759-6A51-4108-AA02-DFA0A04FC94B}">
              <ma14:wrappingTextBoxFlag xmlns:ma14="http://schemas.microsoft.com/office/mac/drawingml/2011/main" xmlns="" val="1"/>
            </a:ext>
          </a:extLst>
        </p:spPr>
        <p:txBody>
          <a:bodyPr wrap="square" lIns="50800" tIns="50800" rIns="50800" bIns="50800" anchor="ctr">
            <a:noAutofit/>
          </a:bodyPr>
          <a:lstStyle>
            <a:lvl1pPr algn="l">
              <a:defRPr sz="2500">
                <a:latin typeface="Helvetica Neue Light"/>
                <a:ea typeface="Helvetica Neue Light"/>
                <a:cs typeface="Helvetica Neue Light"/>
                <a:sym typeface="Helvetica Neue Light"/>
              </a:defRPr>
            </a:lvl1pPr>
          </a:lstStyle>
          <a:p>
            <a:r>
              <a:rPr lang="kk-KZ" sz="1800" b="1" dirty="0" smtClean="0">
                <a:latin typeface="Arial Narrow" panose="020B0606020202030204" pitchFamily="34" charset="0"/>
              </a:rPr>
              <a:t>Мектептердегі балалардың бірыңғай тіркелімін жүргізу </a:t>
            </a:r>
            <a:r>
              <a:rPr lang="ru-RU" sz="1400" i="1" dirty="0" smtClean="0">
                <a:latin typeface="Arial Narrow" panose="020B0606020202030204" pitchFamily="34" charset="0"/>
              </a:rPr>
              <a:t>(</a:t>
            </a:r>
            <a:r>
              <a:rPr lang="kk-KZ" sz="1400" i="1" dirty="0" smtClean="0">
                <a:latin typeface="Arial Narrow" panose="020B0606020202030204" pitchFamily="34" charset="0"/>
              </a:rPr>
              <a:t>МСАК-пен біріктірілген)</a:t>
            </a:r>
            <a:endParaRPr lang="kk-KZ" sz="1400" i="1" dirty="0">
              <a:latin typeface="Arial Narrow" panose="020B0606020202030204" pitchFamily="34" charset="0"/>
            </a:endParaRPr>
          </a:p>
        </p:txBody>
      </p:sp>
      <p:sp>
        <p:nvSpPr>
          <p:cNvPr id="26" name="Shape 220"/>
          <p:cNvSpPr/>
          <p:nvPr/>
        </p:nvSpPr>
        <p:spPr>
          <a:xfrm>
            <a:off x="6587356" y="3348261"/>
            <a:ext cx="4115640" cy="864096"/>
          </a:xfrm>
          <a:prstGeom prst="rect">
            <a:avLst/>
          </a:prstGeom>
          <a:solidFill>
            <a:schemeClr val="accent1">
              <a:lumMod val="40000"/>
              <a:lumOff val="60000"/>
            </a:schemeClr>
          </a:solidFill>
          <a:ln w="19050">
            <a:noFill/>
            <a:prstDash val="dash"/>
            <a:miter lim="400000"/>
          </a:ln>
          <a:extLst>
            <a:ext uri="{C572A759-6A51-4108-AA02-DFA0A04FC94B}">
              <ma14:wrappingTextBoxFlag xmlns:ma14="http://schemas.microsoft.com/office/mac/drawingml/2011/main" xmlns="" val="1"/>
            </a:ext>
          </a:extLst>
        </p:spPr>
        <p:txBody>
          <a:bodyPr wrap="square" lIns="50800" tIns="50800" rIns="50800" bIns="50800" anchor="ctr">
            <a:noAutofit/>
          </a:bodyPr>
          <a:lstStyle>
            <a:lvl1pPr algn="l">
              <a:defRPr sz="2500">
                <a:latin typeface="Helvetica Neue Light"/>
                <a:ea typeface="Helvetica Neue Light"/>
                <a:cs typeface="Helvetica Neue Light"/>
                <a:sym typeface="Helvetica Neue Light"/>
              </a:defRPr>
            </a:lvl1pPr>
          </a:lstStyle>
          <a:p>
            <a:pPr algn="just"/>
            <a:r>
              <a:rPr lang="ru-RU" sz="1800" b="1" dirty="0" smtClean="0">
                <a:latin typeface="Arial Narrow" panose="020B0606020202030204" pitchFamily="34" charset="0"/>
              </a:rPr>
              <a:t>МСАК </a:t>
            </a:r>
            <a:r>
              <a:rPr lang="kk-KZ" sz="1800" b="1" dirty="0" smtClean="0">
                <a:latin typeface="Arial Narrow" panose="020B0606020202030204" pitchFamily="34" charset="0"/>
              </a:rPr>
              <a:t>мамандарының кәсіптік тексеріп-қарауларды жүргізуі </a:t>
            </a:r>
            <a:r>
              <a:rPr lang="kk-KZ" sz="1400" i="1" dirty="0" smtClean="0">
                <a:latin typeface="Arial Narrow" panose="020B0606020202030204" pitchFamily="34" charset="0"/>
              </a:rPr>
              <a:t>(темекіні, алкоголді және есірткі заттарын тұтынуға кезең-кезеңмен тестілеуді қоса алғанда)</a:t>
            </a:r>
            <a:endParaRPr lang="kk-KZ" sz="2000" i="1" dirty="0">
              <a:latin typeface="Arial Narrow" panose="020B0606020202030204" pitchFamily="34" charset="0"/>
            </a:endParaRPr>
          </a:p>
        </p:txBody>
      </p:sp>
      <p:sp>
        <p:nvSpPr>
          <p:cNvPr id="27" name="Shape 221"/>
          <p:cNvSpPr/>
          <p:nvPr/>
        </p:nvSpPr>
        <p:spPr>
          <a:xfrm>
            <a:off x="6589063" y="4284365"/>
            <a:ext cx="4113933" cy="684136"/>
          </a:xfrm>
          <a:prstGeom prst="rect">
            <a:avLst/>
          </a:prstGeom>
          <a:solidFill>
            <a:schemeClr val="accent1">
              <a:lumMod val="40000"/>
              <a:lumOff val="60000"/>
            </a:schemeClr>
          </a:solidFill>
          <a:ln w="19050">
            <a:noFill/>
            <a:prstDash val="dash"/>
            <a:miter lim="400000"/>
          </a:ln>
          <a:extLst>
            <a:ext uri="{C572A759-6A51-4108-AA02-DFA0A04FC94B}">
              <ma14:wrappingTextBoxFlag xmlns:ma14="http://schemas.microsoft.com/office/mac/drawingml/2011/main" xmlns="" val="1"/>
            </a:ext>
          </a:extLst>
        </p:spPr>
        <p:txBody>
          <a:bodyPr wrap="square" lIns="50800" tIns="50800" rIns="50800" bIns="50800" anchor="ctr">
            <a:noAutofit/>
          </a:bodyPr>
          <a:lstStyle>
            <a:lvl1pPr algn="l">
              <a:defRPr sz="2500">
                <a:latin typeface="Helvetica Neue Light"/>
                <a:ea typeface="Helvetica Neue Light"/>
                <a:cs typeface="Helvetica Neue Light"/>
                <a:sym typeface="Helvetica Neue Light"/>
              </a:defRPr>
            </a:lvl1pPr>
          </a:lstStyle>
          <a:p>
            <a:pPr algn="just"/>
            <a:r>
              <a:rPr lang="kk-KZ" sz="1800" b="1" dirty="0" smtClean="0">
                <a:latin typeface="Arial Narrow" panose="020B0606020202030204" pitchFamily="34" charset="0"/>
              </a:rPr>
              <a:t>Динамикалық бақылау</a:t>
            </a:r>
            <a:r>
              <a:rPr lang="ru-RU" sz="1800" b="1" dirty="0" smtClean="0">
                <a:latin typeface="Arial Narrow" panose="020B0606020202030204" pitchFamily="34" charset="0"/>
              </a:rPr>
              <a:t> </a:t>
            </a:r>
            <a:r>
              <a:rPr lang="kk-KZ" sz="1400" i="1" dirty="0" smtClean="0">
                <a:latin typeface="Arial Narrow" panose="020B0606020202030204" pitchFamily="34" charset="0"/>
              </a:rPr>
              <a:t>(денсаулық топтарын айқындау, оларды сауықтандыру бойынша шараларды ұйымдастыру)</a:t>
            </a:r>
            <a:endParaRPr lang="kk-KZ" sz="1800" i="1" dirty="0">
              <a:latin typeface="Arial Narrow" panose="020B0606020202030204" pitchFamily="34" charset="0"/>
            </a:endParaRPr>
          </a:p>
        </p:txBody>
      </p:sp>
      <p:sp>
        <p:nvSpPr>
          <p:cNvPr id="28" name="Shape 222"/>
          <p:cNvSpPr/>
          <p:nvPr/>
        </p:nvSpPr>
        <p:spPr>
          <a:xfrm>
            <a:off x="6587356" y="5040509"/>
            <a:ext cx="4115639" cy="540000"/>
          </a:xfrm>
          <a:prstGeom prst="rect">
            <a:avLst/>
          </a:prstGeom>
          <a:solidFill>
            <a:schemeClr val="accent1">
              <a:lumMod val="40000"/>
              <a:lumOff val="60000"/>
            </a:schemeClr>
          </a:solidFill>
          <a:ln w="19050">
            <a:noFill/>
            <a:prstDash val="dash"/>
            <a:miter lim="400000"/>
          </a:ln>
          <a:extLst>
            <a:ext uri="{C572A759-6A51-4108-AA02-DFA0A04FC94B}">
              <ma14:wrappingTextBoxFlag xmlns:ma14="http://schemas.microsoft.com/office/mac/drawingml/2011/main" xmlns="" val="1"/>
            </a:ext>
          </a:extLst>
        </p:spPr>
        <p:txBody>
          <a:bodyPr wrap="square" lIns="50800" tIns="50800" rIns="50800" bIns="50800" anchor="ctr">
            <a:noAutofit/>
          </a:bodyPr>
          <a:lstStyle>
            <a:lvl1pPr algn="l">
              <a:defRPr sz="2500">
                <a:latin typeface="Helvetica Neue Light"/>
                <a:ea typeface="Helvetica Neue Light"/>
                <a:cs typeface="Helvetica Neue Light"/>
                <a:sym typeface="Helvetica Neue Light"/>
              </a:defRPr>
            </a:lvl1pPr>
          </a:lstStyle>
          <a:p>
            <a:pPr algn="just"/>
            <a:r>
              <a:rPr lang="kk-KZ" sz="1800" dirty="0" smtClean="0">
                <a:latin typeface="Arial Narrow" panose="020B0606020202030204" pitchFamily="34" charset="0"/>
              </a:rPr>
              <a:t>Психологиялық көмек</a:t>
            </a:r>
            <a:r>
              <a:rPr lang="ru-RU" sz="1800" dirty="0" smtClean="0">
                <a:latin typeface="Arial Narrow" panose="020B0606020202030204" pitchFamily="34" charset="0"/>
              </a:rPr>
              <a:t> </a:t>
            </a:r>
            <a:r>
              <a:rPr lang="kk-KZ" sz="1400" i="1" dirty="0" smtClean="0">
                <a:latin typeface="Arial Narrow" panose="020B0606020202030204" pitchFamily="34" charset="0"/>
              </a:rPr>
              <a:t>(қауіп топтарын айқындау, психологпен жұмыс)</a:t>
            </a:r>
            <a:endParaRPr lang="kk-KZ" sz="1400" i="1" dirty="0">
              <a:latin typeface="Arial Narrow" panose="020B0606020202030204" pitchFamily="34" charset="0"/>
            </a:endParaRPr>
          </a:p>
        </p:txBody>
      </p:sp>
      <p:sp>
        <p:nvSpPr>
          <p:cNvPr id="29" name="Shape 222"/>
          <p:cNvSpPr/>
          <p:nvPr/>
        </p:nvSpPr>
        <p:spPr>
          <a:xfrm>
            <a:off x="6589563" y="5688581"/>
            <a:ext cx="4115639" cy="756024"/>
          </a:xfrm>
          <a:prstGeom prst="rect">
            <a:avLst/>
          </a:prstGeom>
          <a:solidFill>
            <a:schemeClr val="accent1">
              <a:lumMod val="40000"/>
              <a:lumOff val="60000"/>
            </a:schemeClr>
          </a:solidFill>
          <a:ln w="19050">
            <a:noFill/>
            <a:prstDash val="dash"/>
            <a:miter lim="400000"/>
          </a:ln>
          <a:extLst>
            <a:ext uri="{C572A759-6A51-4108-AA02-DFA0A04FC94B}">
              <ma14:wrappingTextBoxFlag xmlns:ma14="http://schemas.microsoft.com/office/mac/drawingml/2011/main" xmlns="" val="1"/>
            </a:ext>
          </a:extLst>
        </p:spPr>
        <p:txBody>
          <a:bodyPr wrap="square" lIns="50800" tIns="50800" rIns="50800" bIns="50800" anchor="ctr">
            <a:noAutofit/>
          </a:bodyPr>
          <a:lstStyle>
            <a:lvl1pPr algn="l">
              <a:defRPr sz="2500">
                <a:latin typeface="Helvetica Neue Light"/>
                <a:ea typeface="Helvetica Neue Light"/>
                <a:cs typeface="Helvetica Neue Light"/>
                <a:sym typeface="Helvetica Neue Light"/>
              </a:defRPr>
            </a:lvl1pPr>
          </a:lstStyle>
          <a:p>
            <a:pPr algn="just"/>
            <a:r>
              <a:rPr lang="kk-KZ" sz="1800" dirty="0" smtClean="0">
                <a:latin typeface="Arial Narrow" panose="020B0606020202030204" pitchFamily="34" charset="0"/>
              </a:rPr>
              <a:t>Оқытушылар мен ата-аналардың арасындағы түсіндіру жұмысы </a:t>
            </a:r>
            <a:r>
              <a:rPr lang="kk-KZ" sz="1400" i="1" dirty="0" smtClean="0">
                <a:latin typeface="Arial Narrow" panose="020B0606020202030204" pitchFamily="34" charset="0"/>
              </a:rPr>
              <a:t>(ата-аналар үшін денсаулық орталықтарын құру)</a:t>
            </a:r>
            <a:endParaRPr lang="kk-KZ" sz="1800" i="1" dirty="0">
              <a:latin typeface="Arial Narrow" panose="020B0606020202030204" pitchFamily="34" charset="0"/>
            </a:endParaRPr>
          </a:p>
        </p:txBody>
      </p:sp>
      <p:sp>
        <p:nvSpPr>
          <p:cNvPr id="32" name="TextBox 31"/>
          <p:cNvSpPr txBox="1"/>
          <p:nvPr/>
        </p:nvSpPr>
        <p:spPr>
          <a:xfrm>
            <a:off x="6359415" y="2171136"/>
            <a:ext cx="3744416" cy="369332"/>
          </a:xfrm>
          <a:prstGeom prst="rect">
            <a:avLst/>
          </a:prstGeom>
          <a:noFill/>
        </p:spPr>
        <p:txBody>
          <a:bodyPr wrap="square" rtlCol="0">
            <a:spAutoFit/>
          </a:bodyPr>
          <a:lstStyle/>
          <a:p>
            <a:r>
              <a:rPr lang="kk-KZ" b="1" dirty="0" smtClean="0">
                <a:latin typeface="Arial Narrow" panose="020B0606020202030204" pitchFamily="34" charset="0"/>
              </a:rPr>
              <a:t>Медициналық көмекті ұйымдастыру</a:t>
            </a:r>
            <a:endParaRPr lang="kk-KZ" b="1" dirty="0">
              <a:latin typeface="Arial Narrow" panose="020B0606020202030204" pitchFamily="34" charset="0"/>
            </a:endParaRPr>
          </a:p>
        </p:txBody>
      </p:sp>
      <p:sp>
        <p:nvSpPr>
          <p:cNvPr id="36" name="Объект 2"/>
          <p:cNvSpPr txBox="1">
            <a:spLocks/>
          </p:cNvSpPr>
          <p:nvPr/>
        </p:nvSpPr>
        <p:spPr>
          <a:xfrm>
            <a:off x="5292825" y="2193019"/>
            <a:ext cx="5616624" cy="4395601"/>
          </a:xfrm>
          <a:prstGeom prst="rect">
            <a:avLst/>
          </a:prstGeom>
          <a:ln w="19050">
            <a:solidFill>
              <a:srgbClr val="002060"/>
            </a:solidFill>
            <a:prstDash val="sysDash"/>
          </a:ln>
        </p:spPr>
        <p:txBody>
          <a:bodyPr vert="horz" lIns="91440" tIns="45720" rIns="91440" bIns="45720" rtlCol="0">
            <a:noAutofit/>
          </a:bodyPr>
          <a:lstStyle>
            <a:lvl1pPr marL="342906" indent="-342906" algn="l" defTabSz="91441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4" indent="-285756" algn="l" defTabSz="914417"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22" indent="-228605" algn="l" defTabSz="91441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30"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39"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48"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5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66"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74" indent="-228605" algn="l" defTabSz="91441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300"/>
              </a:spcBef>
              <a:spcAft>
                <a:spcPts val="1200"/>
              </a:spcAft>
              <a:buNone/>
            </a:pPr>
            <a:endParaRPr lang="kk-KZ" sz="1800" i="1" dirty="0">
              <a:latin typeface="Arial Narrow" panose="020B0606020202030204" pitchFamily="34" charset="0"/>
            </a:endParaRPr>
          </a:p>
        </p:txBody>
      </p:sp>
      <p:sp>
        <p:nvSpPr>
          <p:cNvPr id="37" name="Скругленный прямоугольник 36"/>
          <p:cNvSpPr/>
          <p:nvPr/>
        </p:nvSpPr>
        <p:spPr>
          <a:xfrm>
            <a:off x="285946" y="2193019"/>
            <a:ext cx="443657" cy="533087"/>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8" name="TextBox 37"/>
          <p:cNvSpPr txBox="1"/>
          <p:nvPr/>
        </p:nvSpPr>
        <p:spPr>
          <a:xfrm>
            <a:off x="285948" y="2079775"/>
            <a:ext cx="443753" cy="646331"/>
          </a:xfrm>
          <a:prstGeom prst="rect">
            <a:avLst/>
          </a:prstGeom>
          <a:noFill/>
        </p:spPr>
        <p:txBody>
          <a:bodyPr wrap="square" rtlCol="0">
            <a:spAutoFit/>
          </a:bodyPr>
          <a:lstStyle/>
          <a:p>
            <a:pPr algn="r"/>
            <a:r>
              <a:rPr lang="ru-RU" sz="3600" b="1" dirty="0">
                <a:solidFill>
                  <a:prstClr val="white"/>
                </a:solidFill>
                <a:latin typeface="Century Gothic" panose="020B0502020202020204" pitchFamily="34" charset="0"/>
              </a:rPr>
              <a:t>1</a:t>
            </a:r>
          </a:p>
        </p:txBody>
      </p:sp>
      <p:pic>
        <p:nvPicPr>
          <p:cNvPr id="30" name="original.png"/>
          <p:cNvPicPr>
            <a:picLocks noChangeAspect="1"/>
          </p:cNvPicPr>
          <p:nvPr/>
        </p:nvPicPr>
        <p:blipFill>
          <a:blip r:embed="rId2" cstate="print">
            <a:extLst/>
          </a:blip>
          <a:stretch>
            <a:fillRect/>
          </a:stretch>
        </p:blipFill>
        <p:spPr>
          <a:xfrm>
            <a:off x="5854033" y="2622850"/>
            <a:ext cx="677780" cy="626666"/>
          </a:xfrm>
          <a:prstGeom prst="rect">
            <a:avLst/>
          </a:prstGeom>
          <a:ln w="12700">
            <a:miter lim="400000"/>
          </a:ln>
        </p:spPr>
      </p:pic>
      <p:pic>
        <p:nvPicPr>
          <p:cNvPr id="33" name="ico-mas-11.png"/>
          <p:cNvPicPr>
            <a:picLocks noChangeAspect="1"/>
          </p:cNvPicPr>
          <p:nvPr/>
        </p:nvPicPr>
        <p:blipFill>
          <a:blip r:embed="rId3" cstate="print">
            <a:extLst/>
          </a:blip>
          <a:stretch>
            <a:fillRect/>
          </a:stretch>
        </p:blipFill>
        <p:spPr>
          <a:xfrm>
            <a:off x="5854032" y="3438364"/>
            <a:ext cx="692635" cy="657152"/>
          </a:xfrm>
          <a:prstGeom prst="rect">
            <a:avLst/>
          </a:prstGeom>
          <a:ln w="12700">
            <a:miter lim="400000"/>
          </a:ln>
        </p:spPr>
      </p:pic>
      <p:pic>
        <p:nvPicPr>
          <p:cNvPr id="34" name="brain.png"/>
          <p:cNvPicPr>
            <a:picLocks noChangeAspect="1"/>
          </p:cNvPicPr>
          <p:nvPr/>
        </p:nvPicPr>
        <p:blipFill>
          <a:blip r:embed="rId4" cstate="print">
            <a:extLst/>
          </a:blip>
          <a:stretch>
            <a:fillRect/>
          </a:stretch>
        </p:blipFill>
        <p:spPr>
          <a:xfrm>
            <a:off x="5851493" y="4986429"/>
            <a:ext cx="677781" cy="648160"/>
          </a:xfrm>
          <a:prstGeom prst="rect">
            <a:avLst/>
          </a:prstGeom>
          <a:ln w="12700">
            <a:miter lim="400000"/>
          </a:ln>
        </p:spPr>
      </p:pic>
      <p:pic>
        <p:nvPicPr>
          <p:cNvPr id="35" name="ico-outsourcing-seguridad-procesos-seleccion.png"/>
          <p:cNvPicPr>
            <a:picLocks noChangeAspect="1"/>
          </p:cNvPicPr>
          <p:nvPr/>
        </p:nvPicPr>
        <p:blipFill>
          <a:blip r:embed="rId5" cstate="print">
            <a:extLst/>
          </a:blip>
          <a:stretch>
            <a:fillRect/>
          </a:stretch>
        </p:blipFill>
        <p:spPr>
          <a:xfrm>
            <a:off x="5854032" y="4284365"/>
            <a:ext cx="677781" cy="617389"/>
          </a:xfrm>
          <a:prstGeom prst="rect">
            <a:avLst/>
          </a:prstGeom>
          <a:ln w="12700">
            <a:miter lim="400000"/>
          </a:ln>
        </p:spPr>
      </p:pic>
      <p:pic>
        <p:nvPicPr>
          <p:cNvPr id="39" name="Рисунок 38"/>
          <p:cNvPicPr>
            <a:picLocks noChangeAspect="1"/>
          </p:cNvPicPr>
          <p:nvPr/>
        </p:nvPicPr>
        <p:blipFill rotWithShape="1">
          <a:blip r:embed="rId6" cstate="print"/>
          <a:srcRect l="4534" r="7344"/>
          <a:stretch/>
        </p:blipFill>
        <p:spPr>
          <a:xfrm>
            <a:off x="5844283" y="5728954"/>
            <a:ext cx="677781" cy="6173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5" name="Скругленный прямоугольник 44"/>
          <p:cNvSpPr/>
          <p:nvPr/>
        </p:nvSpPr>
        <p:spPr>
          <a:xfrm>
            <a:off x="5292824" y="2196133"/>
            <a:ext cx="477340" cy="533087"/>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6" name="TextBox 45"/>
          <p:cNvSpPr txBox="1"/>
          <p:nvPr/>
        </p:nvSpPr>
        <p:spPr>
          <a:xfrm>
            <a:off x="5305632" y="2105473"/>
            <a:ext cx="443753" cy="646331"/>
          </a:xfrm>
          <a:prstGeom prst="rect">
            <a:avLst/>
          </a:prstGeom>
          <a:noFill/>
        </p:spPr>
        <p:txBody>
          <a:bodyPr wrap="square" rtlCol="0">
            <a:spAutoFit/>
          </a:bodyPr>
          <a:lstStyle/>
          <a:p>
            <a:pPr algn="r"/>
            <a:r>
              <a:rPr lang="ru-RU" sz="3600" b="1" dirty="0" smtClean="0">
                <a:solidFill>
                  <a:prstClr val="white"/>
                </a:solidFill>
                <a:latin typeface="Century Gothic" panose="020B0502020202020204" pitchFamily="34" charset="0"/>
              </a:rPr>
              <a:t>2</a:t>
            </a:r>
            <a:endParaRPr lang="ru-RU" sz="3600" b="1" dirty="0">
              <a:solidFill>
                <a:prstClr val="white"/>
              </a:solidFill>
              <a:latin typeface="Century Gothic" panose="020B0502020202020204" pitchFamily="34" charset="0"/>
            </a:endParaRPr>
          </a:p>
        </p:txBody>
      </p:sp>
      <p:sp>
        <p:nvSpPr>
          <p:cNvPr id="31" name="Прямоугольник 30"/>
          <p:cNvSpPr/>
          <p:nvPr/>
        </p:nvSpPr>
        <p:spPr>
          <a:xfrm>
            <a:off x="9406993" y="107901"/>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40" name="Номер слайда 1"/>
          <p:cNvSpPr txBox="1">
            <a:spLocks/>
          </p:cNvSpPr>
          <p:nvPr/>
        </p:nvSpPr>
        <p:spPr>
          <a:xfrm>
            <a:off x="9406993" y="121752"/>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400" dirty="0" smtClean="0">
                <a:solidFill>
                  <a:schemeClr val="bg1"/>
                </a:solidFill>
                <a:latin typeface="Century Gothic" panose="020B0502020202020204" pitchFamily="34" charset="0"/>
              </a:rPr>
              <a:t>12</a:t>
            </a:r>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18870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9539545" y="144852"/>
            <a:ext cx="1627019" cy="395097"/>
          </a:xfrm>
          <a:prstGeom prst="rect">
            <a:avLst/>
          </a:prstGeom>
          <a:solidFill>
            <a:srgbClr val="002060"/>
          </a:solidFill>
          <a:ln>
            <a:noFill/>
            <a:prstDash val="dash"/>
          </a:ln>
        </p:spPr>
        <p:txBody>
          <a:bodyPr wrap="square" anchor="ctr">
            <a:noAutofit/>
          </a:bodyPr>
          <a:lstStyle/>
          <a:p>
            <a:pPr algn="ctr">
              <a:lnSpc>
                <a:spcPct val="75000"/>
              </a:lnSpc>
            </a:pPr>
            <a:endParaRPr lang="ru-RU" sz="1831" dirty="0">
              <a:solidFill>
                <a:schemeClr val="accent2"/>
              </a:solidFill>
              <a:latin typeface="Arial Narrow" panose="020B0606020202030204" pitchFamily="34" charset="0"/>
            </a:endParaRPr>
          </a:p>
        </p:txBody>
      </p:sp>
      <p:sp>
        <p:nvSpPr>
          <p:cNvPr id="10" name="Номер слайда 1"/>
          <p:cNvSpPr txBox="1">
            <a:spLocks/>
          </p:cNvSpPr>
          <p:nvPr/>
        </p:nvSpPr>
        <p:spPr>
          <a:xfrm>
            <a:off x="9548459" y="157563"/>
            <a:ext cx="1503675" cy="382386"/>
          </a:xfrm>
          <a:prstGeom prst="rect">
            <a:avLst/>
          </a:prstGeom>
        </p:spPr>
        <p:txBody>
          <a:bodyPr vert="horz" lIns="83926" tIns="41964" rIns="83926" bIns="41964"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290">
                <a:solidFill>
                  <a:schemeClr val="bg1"/>
                </a:solidFill>
                <a:latin typeface="Century Gothic" panose="020B0502020202020204" pitchFamily="34" charset="0"/>
              </a:rPr>
              <a:pPr/>
              <a:t>2</a:t>
            </a:fld>
            <a:endParaRPr lang="ru-RU" sz="2290" dirty="0">
              <a:solidFill>
                <a:schemeClr val="bg1"/>
              </a:solidFill>
              <a:latin typeface="Century Gothic" panose="020B0502020202020204" pitchFamily="34" charset="0"/>
            </a:endParaRPr>
          </a:p>
        </p:txBody>
      </p:sp>
      <p:sp>
        <p:nvSpPr>
          <p:cNvPr id="11" name="TextBox 10"/>
          <p:cNvSpPr txBox="1"/>
          <p:nvPr/>
        </p:nvSpPr>
        <p:spPr>
          <a:xfrm>
            <a:off x="1135484" y="139839"/>
            <a:ext cx="8289631" cy="400110"/>
          </a:xfrm>
          <a:prstGeom prst="rect">
            <a:avLst/>
          </a:prstGeom>
          <a:noFill/>
        </p:spPr>
        <p:txBody>
          <a:bodyPr wrap="square" rtlCol="0">
            <a:spAutoFit/>
          </a:bodyPr>
          <a:lstStyle/>
          <a:p>
            <a:pPr algn="r"/>
            <a:r>
              <a:rPr lang="kk-KZ" sz="2000" b="1" dirty="0" smtClean="0">
                <a:solidFill>
                  <a:prstClr val="black"/>
                </a:solidFill>
                <a:latin typeface="Times New Roman" pitchFamily="18" charset="0"/>
                <a:cs typeface="Times New Roman" pitchFamily="18" charset="0"/>
              </a:rPr>
              <a:t>ЗАҢНАМАҒА ЕНГІЗІЛЕТІН ӨЗГЕРІСТЕРДІҢ НЕГІЗГІ ТӘСІЛДЕРІ</a:t>
            </a:r>
            <a:endParaRPr lang="kk-KZ" sz="2000" b="1" dirty="0">
              <a:solidFill>
                <a:prstClr val="black"/>
              </a:solidFill>
              <a:latin typeface="Times New Roman" pitchFamily="18" charset="0"/>
              <a:cs typeface="Times New Roman" pitchFamily="18" charset="0"/>
            </a:endParaRPr>
          </a:p>
        </p:txBody>
      </p:sp>
      <p:sp>
        <p:nvSpPr>
          <p:cNvPr id="28" name="TextBox 27"/>
          <p:cNvSpPr txBox="1"/>
          <p:nvPr/>
        </p:nvSpPr>
        <p:spPr>
          <a:xfrm>
            <a:off x="7957120" y="4284365"/>
            <a:ext cx="2952328" cy="1600438"/>
          </a:xfrm>
          <a:prstGeom prst="rect">
            <a:avLst/>
          </a:prstGeom>
          <a:noFill/>
          <a:ln w="19050">
            <a:solidFill>
              <a:srgbClr val="002A7E"/>
            </a:solidFill>
          </a:ln>
        </p:spPr>
        <p:txBody>
          <a:bodyPr wrap="square" rtlCol="0">
            <a:spAutoFit/>
          </a:bodyPr>
          <a:lstStyle/>
          <a:p>
            <a:pPr algn="just"/>
            <a:r>
              <a:rPr lang="kk-KZ" sz="1400" b="1" dirty="0" smtClean="0">
                <a:latin typeface="Arial" pitchFamily="34" charset="0"/>
                <a:cs typeface="Arial" pitchFamily="34" charset="0"/>
              </a:rPr>
              <a:t>«ҚР кейбір заңнамалық актілеріне денсаулық сақтау және әлеуметтік-еңбек саласы мәселелері бойынша өзгерістер мен толықтырулар енгізу туралы» ҚР Заңының жобасы</a:t>
            </a:r>
            <a:endParaRPr lang="kk-KZ" sz="1400" b="1" dirty="0">
              <a:latin typeface="Arial" pitchFamily="34" charset="0"/>
              <a:cs typeface="Arial" pitchFamily="34" charset="0"/>
            </a:endParaRPr>
          </a:p>
        </p:txBody>
      </p:sp>
      <p:sp>
        <p:nvSpPr>
          <p:cNvPr id="29" name="TextBox 28"/>
          <p:cNvSpPr txBox="1"/>
          <p:nvPr/>
        </p:nvSpPr>
        <p:spPr>
          <a:xfrm>
            <a:off x="7957120" y="2009492"/>
            <a:ext cx="2952328" cy="1061829"/>
          </a:xfrm>
          <a:prstGeom prst="rect">
            <a:avLst/>
          </a:prstGeom>
          <a:noFill/>
          <a:ln w="19050">
            <a:solidFill>
              <a:srgbClr val="002A7E"/>
            </a:solidFill>
          </a:ln>
        </p:spPr>
        <p:txBody>
          <a:bodyPr wrap="square" rtlCol="0">
            <a:spAutoFit/>
          </a:bodyPr>
          <a:lstStyle/>
          <a:p>
            <a:pPr algn="just">
              <a:lnSpc>
                <a:spcPct val="90000"/>
              </a:lnSpc>
            </a:pPr>
            <a:r>
              <a:rPr lang="kk-KZ" sz="1400" b="1" i="1" dirty="0" smtClean="0">
                <a:latin typeface="Arial" pitchFamily="34" charset="0"/>
                <a:cs typeface="Arial" pitchFamily="34" charset="0"/>
              </a:rPr>
              <a:t>ҚР кейбір заңнамалық актілеріне МӘМС мәселелері бойынша өзгерістер мен толықтырулар енгізу туралы» ҚР Заңының </a:t>
            </a:r>
            <a:r>
              <a:rPr lang="kk-KZ" sz="1400" i="1" dirty="0" smtClean="0">
                <a:latin typeface="Arial" pitchFamily="34" charset="0"/>
                <a:cs typeface="Arial" pitchFamily="34" charset="0"/>
              </a:rPr>
              <a:t>жобасы</a:t>
            </a:r>
            <a:endParaRPr lang="kk-KZ" sz="1400" dirty="0">
              <a:latin typeface="Arial Narrow" panose="020B0606020202030204" pitchFamily="34" charset="0"/>
            </a:endParaRPr>
          </a:p>
        </p:txBody>
      </p:sp>
      <p:sp>
        <p:nvSpPr>
          <p:cNvPr id="4" name="Скругленный прямоугольник 3"/>
          <p:cNvSpPr/>
          <p:nvPr/>
        </p:nvSpPr>
        <p:spPr>
          <a:xfrm>
            <a:off x="7254452" y="2333865"/>
            <a:ext cx="486644" cy="438332"/>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1600" dirty="0">
                <a:solidFill>
                  <a:schemeClr val="bg1"/>
                </a:solidFill>
                <a:latin typeface="Arial Black" panose="020B0A04020102020204" pitchFamily="34" charset="0"/>
              </a:rPr>
              <a:t>1</a:t>
            </a:r>
            <a:endParaRPr lang="ru-RU" sz="1600" dirty="0">
              <a:solidFill>
                <a:schemeClr val="bg1"/>
              </a:solidFill>
              <a:latin typeface="Arial Black" panose="020B0A04020102020204" pitchFamily="34" charset="0"/>
            </a:endParaRPr>
          </a:p>
        </p:txBody>
      </p:sp>
      <p:sp>
        <p:nvSpPr>
          <p:cNvPr id="38" name="Полилиния 37"/>
          <p:cNvSpPr/>
          <p:nvPr/>
        </p:nvSpPr>
        <p:spPr>
          <a:xfrm>
            <a:off x="468288" y="1942510"/>
            <a:ext cx="5904659" cy="540000"/>
          </a:xfrm>
          <a:custGeom>
            <a:avLst/>
            <a:gdLst>
              <a:gd name="connsiteX0" fmla="*/ 84327 w 505950"/>
              <a:gd name="connsiteY0" fmla="*/ 0 h 6738218"/>
              <a:gd name="connsiteX1" fmla="*/ 421623 w 505950"/>
              <a:gd name="connsiteY1" fmla="*/ 0 h 6738218"/>
              <a:gd name="connsiteX2" fmla="*/ 505950 w 505950"/>
              <a:gd name="connsiteY2" fmla="*/ 84327 h 6738218"/>
              <a:gd name="connsiteX3" fmla="*/ 505950 w 505950"/>
              <a:gd name="connsiteY3" fmla="*/ 6738218 h 6738218"/>
              <a:gd name="connsiteX4" fmla="*/ 505950 w 505950"/>
              <a:gd name="connsiteY4" fmla="*/ 6738218 h 6738218"/>
              <a:gd name="connsiteX5" fmla="*/ 0 w 505950"/>
              <a:gd name="connsiteY5" fmla="*/ 6738218 h 6738218"/>
              <a:gd name="connsiteX6" fmla="*/ 0 w 505950"/>
              <a:gd name="connsiteY6" fmla="*/ 6738218 h 6738218"/>
              <a:gd name="connsiteX7" fmla="*/ 0 w 505950"/>
              <a:gd name="connsiteY7" fmla="*/ 84327 h 6738218"/>
              <a:gd name="connsiteX8" fmla="*/ 84327 w 505950"/>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950" h="6738218">
                <a:moveTo>
                  <a:pt x="505950" y="1123067"/>
                </a:moveTo>
                <a:lnTo>
                  <a:pt x="505950" y="5615151"/>
                </a:lnTo>
                <a:cubicBezTo>
                  <a:pt x="505950" y="6235406"/>
                  <a:pt x="503115" y="6738211"/>
                  <a:pt x="499618" y="6738211"/>
                </a:cubicBezTo>
                <a:lnTo>
                  <a:pt x="0" y="6738211"/>
                </a:lnTo>
                <a:lnTo>
                  <a:pt x="0" y="6738211"/>
                </a:lnTo>
                <a:lnTo>
                  <a:pt x="0" y="7"/>
                </a:lnTo>
                <a:lnTo>
                  <a:pt x="0" y="7"/>
                </a:lnTo>
                <a:lnTo>
                  <a:pt x="499618" y="7"/>
                </a:lnTo>
                <a:cubicBezTo>
                  <a:pt x="503115" y="7"/>
                  <a:pt x="505950" y="502812"/>
                  <a:pt x="505950" y="1123067"/>
                </a:cubicBezTo>
                <a:close/>
              </a:path>
            </a:pathLst>
          </a:custGeom>
          <a:solidFill>
            <a:srgbClr val="002060">
              <a:alpha val="90000"/>
            </a:srgbClr>
          </a:solidFill>
          <a:ln w="12700">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663" rIns="29663" bIns="29663" numCol="1" spcCol="1270" anchor="ctr" anchorCtr="0">
            <a:noAutofit/>
          </a:bodyPr>
          <a:lstStyle/>
          <a:p>
            <a:pPr marL="261604" lvl="1" indent="-261604" defTabSz="489597">
              <a:lnSpc>
                <a:spcPct val="90000"/>
              </a:lnSpc>
              <a:spcBef>
                <a:spcPct val="0"/>
              </a:spcBef>
              <a:spcAft>
                <a:spcPct val="15000"/>
              </a:spcAft>
              <a:buClr>
                <a:srgbClr val="002060"/>
              </a:buClr>
              <a:buFontTx/>
              <a:buChar char="►"/>
            </a:pPr>
            <a:r>
              <a:rPr lang="kk-KZ" sz="1600" dirty="0" smtClean="0">
                <a:solidFill>
                  <a:schemeClr val="bg1"/>
                </a:solidFill>
                <a:latin typeface="Arial Narrow (Основной текст)"/>
              </a:rPr>
              <a:t>МӘМС бойынша төлемдер бойынша аударымдар мен жарналар жинауды БАСТАУ МЕРЗІМДЕРІ</a:t>
            </a:r>
            <a:endParaRPr lang="kk-KZ" sz="1600" dirty="0">
              <a:solidFill>
                <a:schemeClr val="bg1"/>
              </a:solidFill>
              <a:latin typeface="Arial Narrow (Основной текст)"/>
            </a:endParaRPr>
          </a:p>
        </p:txBody>
      </p:sp>
      <p:sp>
        <p:nvSpPr>
          <p:cNvPr id="39" name="Полилиния 38"/>
          <p:cNvSpPr/>
          <p:nvPr/>
        </p:nvSpPr>
        <p:spPr>
          <a:xfrm>
            <a:off x="468284" y="2554638"/>
            <a:ext cx="5904661" cy="540000"/>
          </a:xfrm>
          <a:custGeom>
            <a:avLst/>
            <a:gdLst>
              <a:gd name="connsiteX0" fmla="*/ 84240 w 505431"/>
              <a:gd name="connsiteY0" fmla="*/ 0 h 6738218"/>
              <a:gd name="connsiteX1" fmla="*/ 421191 w 505431"/>
              <a:gd name="connsiteY1" fmla="*/ 0 h 6738218"/>
              <a:gd name="connsiteX2" fmla="*/ 505431 w 505431"/>
              <a:gd name="connsiteY2" fmla="*/ 84240 h 6738218"/>
              <a:gd name="connsiteX3" fmla="*/ 505431 w 505431"/>
              <a:gd name="connsiteY3" fmla="*/ 6738218 h 6738218"/>
              <a:gd name="connsiteX4" fmla="*/ 505431 w 505431"/>
              <a:gd name="connsiteY4" fmla="*/ 6738218 h 6738218"/>
              <a:gd name="connsiteX5" fmla="*/ 0 w 505431"/>
              <a:gd name="connsiteY5" fmla="*/ 6738218 h 6738218"/>
              <a:gd name="connsiteX6" fmla="*/ 0 w 505431"/>
              <a:gd name="connsiteY6" fmla="*/ 6738218 h 6738218"/>
              <a:gd name="connsiteX7" fmla="*/ 0 w 505431"/>
              <a:gd name="connsiteY7" fmla="*/ 84240 h 6738218"/>
              <a:gd name="connsiteX8" fmla="*/ 84240 w 505431"/>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431" h="6738218">
                <a:moveTo>
                  <a:pt x="505431" y="1123061"/>
                </a:moveTo>
                <a:lnTo>
                  <a:pt x="505431" y="5615157"/>
                </a:lnTo>
                <a:cubicBezTo>
                  <a:pt x="505431" y="6235397"/>
                  <a:pt x="502602" y="6738211"/>
                  <a:pt x="499112" y="6738211"/>
                </a:cubicBezTo>
                <a:lnTo>
                  <a:pt x="0" y="6738211"/>
                </a:lnTo>
                <a:lnTo>
                  <a:pt x="0" y="6738211"/>
                </a:lnTo>
                <a:lnTo>
                  <a:pt x="0" y="7"/>
                </a:lnTo>
                <a:lnTo>
                  <a:pt x="0" y="7"/>
                </a:lnTo>
                <a:lnTo>
                  <a:pt x="499112" y="7"/>
                </a:lnTo>
                <a:cubicBezTo>
                  <a:pt x="502602" y="7"/>
                  <a:pt x="505431" y="502821"/>
                  <a:pt x="505431" y="1123061"/>
                </a:cubicBezTo>
                <a:close/>
              </a:path>
            </a:pathLst>
          </a:custGeom>
          <a:solidFill>
            <a:srgbClr val="002060">
              <a:alpha val="90000"/>
            </a:srgbClr>
          </a:solidFill>
          <a:ln w="12700">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639" rIns="29639" bIns="29640" numCol="1" spcCol="1270" anchor="ctr" anchorCtr="0">
            <a:noAutofit/>
          </a:bodyPr>
          <a:lstStyle/>
          <a:p>
            <a:pPr marL="261604" lvl="1" indent="-261604" defTabSz="489597">
              <a:lnSpc>
                <a:spcPct val="90000"/>
              </a:lnSpc>
              <a:spcBef>
                <a:spcPct val="0"/>
              </a:spcBef>
              <a:spcAft>
                <a:spcPct val="15000"/>
              </a:spcAft>
              <a:buClr>
                <a:schemeClr val="bg1"/>
              </a:buClr>
              <a:buFontTx/>
              <a:buChar char="►"/>
            </a:pPr>
            <a:endParaRPr lang="kk-KZ" sz="1600" dirty="0" smtClean="0">
              <a:solidFill>
                <a:schemeClr val="bg1"/>
              </a:solidFill>
              <a:latin typeface="Arial Narrow (Основной текст)"/>
            </a:endParaRPr>
          </a:p>
          <a:p>
            <a:pPr marL="261604" lvl="1" indent="-261604" defTabSz="489597">
              <a:lnSpc>
                <a:spcPct val="90000"/>
              </a:lnSpc>
              <a:spcBef>
                <a:spcPct val="0"/>
              </a:spcBef>
              <a:spcAft>
                <a:spcPct val="15000"/>
              </a:spcAft>
              <a:buClr>
                <a:schemeClr val="bg1"/>
              </a:buClr>
              <a:buFontTx/>
              <a:buChar char="►"/>
            </a:pPr>
            <a:r>
              <a:rPr lang="kk-KZ" sz="1600" dirty="0" smtClean="0">
                <a:solidFill>
                  <a:schemeClr val="bg1"/>
                </a:solidFill>
                <a:latin typeface="Arial Narrow (Основной текст)"/>
              </a:rPr>
              <a:t>МЕКТЕП МЕДИЦИНАСЫН денсаулық сақтау жүйесіне беру</a:t>
            </a:r>
          </a:p>
          <a:p>
            <a:pPr marL="261604" lvl="1" indent="-261604" defTabSz="489597">
              <a:lnSpc>
                <a:spcPct val="90000"/>
              </a:lnSpc>
              <a:spcBef>
                <a:spcPct val="0"/>
              </a:spcBef>
              <a:spcAft>
                <a:spcPct val="15000"/>
              </a:spcAft>
              <a:buClr>
                <a:schemeClr val="bg1"/>
              </a:buClr>
            </a:pPr>
            <a:endParaRPr lang="kk-KZ" sz="1600" dirty="0">
              <a:solidFill>
                <a:schemeClr val="bg1"/>
              </a:solidFill>
              <a:latin typeface="Arial Narrow" panose="020B0606020202030204" pitchFamily="34" charset="0"/>
            </a:endParaRPr>
          </a:p>
        </p:txBody>
      </p:sp>
      <p:sp>
        <p:nvSpPr>
          <p:cNvPr id="40" name="Полилиния 39"/>
          <p:cNvSpPr/>
          <p:nvPr/>
        </p:nvSpPr>
        <p:spPr>
          <a:xfrm>
            <a:off x="468290" y="3851229"/>
            <a:ext cx="5904655" cy="494367"/>
          </a:xfrm>
          <a:custGeom>
            <a:avLst/>
            <a:gdLst>
              <a:gd name="connsiteX0" fmla="*/ 84627 w 507753"/>
              <a:gd name="connsiteY0" fmla="*/ 0 h 6738218"/>
              <a:gd name="connsiteX1" fmla="*/ 423126 w 507753"/>
              <a:gd name="connsiteY1" fmla="*/ 0 h 6738218"/>
              <a:gd name="connsiteX2" fmla="*/ 507753 w 507753"/>
              <a:gd name="connsiteY2" fmla="*/ 84627 h 6738218"/>
              <a:gd name="connsiteX3" fmla="*/ 507753 w 507753"/>
              <a:gd name="connsiteY3" fmla="*/ 6738218 h 6738218"/>
              <a:gd name="connsiteX4" fmla="*/ 507753 w 507753"/>
              <a:gd name="connsiteY4" fmla="*/ 6738218 h 6738218"/>
              <a:gd name="connsiteX5" fmla="*/ 0 w 507753"/>
              <a:gd name="connsiteY5" fmla="*/ 6738218 h 6738218"/>
              <a:gd name="connsiteX6" fmla="*/ 0 w 507753"/>
              <a:gd name="connsiteY6" fmla="*/ 6738218 h 6738218"/>
              <a:gd name="connsiteX7" fmla="*/ 0 w 507753"/>
              <a:gd name="connsiteY7" fmla="*/ 84627 h 6738218"/>
              <a:gd name="connsiteX8" fmla="*/ 84627 w 507753"/>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753" h="6738218">
                <a:moveTo>
                  <a:pt x="507753" y="1123061"/>
                </a:moveTo>
                <a:lnTo>
                  <a:pt x="507753" y="5615157"/>
                </a:lnTo>
                <a:cubicBezTo>
                  <a:pt x="507753" y="6235400"/>
                  <a:pt x="504898" y="6738211"/>
                  <a:pt x="501376" y="6738211"/>
                </a:cubicBezTo>
                <a:lnTo>
                  <a:pt x="0" y="6738211"/>
                </a:lnTo>
                <a:lnTo>
                  <a:pt x="0" y="6738211"/>
                </a:lnTo>
                <a:lnTo>
                  <a:pt x="0" y="7"/>
                </a:lnTo>
                <a:lnTo>
                  <a:pt x="0" y="7"/>
                </a:lnTo>
                <a:lnTo>
                  <a:pt x="501376" y="7"/>
                </a:lnTo>
                <a:cubicBezTo>
                  <a:pt x="504898" y="7"/>
                  <a:pt x="507753" y="502818"/>
                  <a:pt x="507753" y="1123061"/>
                </a:cubicBezTo>
                <a:close/>
              </a:path>
            </a:pathLst>
          </a:custGeom>
          <a:solidFill>
            <a:schemeClr val="tx2">
              <a:lumMod val="20000"/>
              <a:lumOff val="80000"/>
            </a:schemeClr>
          </a:solidFill>
          <a:ln w="952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744" rIns="29744" bIns="29744"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defRPr/>
            </a:pPr>
            <a:r>
              <a:rPr lang="kk-KZ" sz="1600" dirty="0" smtClean="0">
                <a:latin typeface="Arial Narrow (Основной текст)"/>
              </a:rPr>
              <a:t>МӘМС-тің қаржылық орнықтылығы, МӘМС  жүйесіне қатысушылардың </a:t>
            </a:r>
            <a:r>
              <a:rPr lang="kk-KZ" sz="1600" u="sng" dirty="0" smtClean="0">
                <a:latin typeface="Arial Narrow (Основной текст)"/>
              </a:rPr>
              <a:t>қамтылуын кеңейту</a:t>
            </a:r>
            <a:endParaRPr lang="kk-KZ" sz="1600" u="sng" dirty="0">
              <a:latin typeface="Arial Narrow (Основной текст)"/>
            </a:endParaRPr>
          </a:p>
        </p:txBody>
      </p:sp>
      <p:sp>
        <p:nvSpPr>
          <p:cNvPr id="41" name="Полилиния 40"/>
          <p:cNvSpPr/>
          <p:nvPr/>
        </p:nvSpPr>
        <p:spPr>
          <a:xfrm>
            <a:off x="468288" y="3176336"/>
            <a:ext cx="5904655" cy="638830"/>
          </a:xfrm>
          <a:custGeom>
            <a:avLst/>
            <a:gdLst>
              <a:gd name="connsiteX0" fmla="*/ 97328 w 583959"/>
              <a:gd name="connsiteY0" fmla="*/ 0 h 6738218"/>
              <a:gd name="connsiteX1" fmla="*/ 486631 w 583959"/>
              <a:gd name="connsiteY1" fmla="*/ 0 h 6738218"/>
              <a:gd name="connsiteX2" fmla="*/ 583959 w 583959"/>
              <a:gd name="connsiteY2" fmla="*/ 97328 h 6738218"/>
              <a:gd name="connsiteX3" fmla="*/ 583959 w 583959"/>
              <a:gd name="connsiteY3" fmla="*/ 6738218 h 6738218"/>
              <a:gd name="connsiteX4" fmla="*/ 583959 w 583959"/>
              <a:gd name="connsiteY4" fmla="*/ 6738218 h 6738218"/>
              <a:gd name="connsiteX5" fmla="*/ 0 w 583959"/>
              <a:gd name="connsiteY5" fmla="*/ 6738218 h 6738218"/>
              <a:gd name="connsiteX6" fmla="*/ 0 w 583959"/>
              <a:gd name="connsiteY6" fmla="*/ 6738218 h 6738218"/>
              <a:gd name="connsiteX7" fmla="*/ 0 w 583959"/>
              <a:gd name="connsiteY7" fmla="*/ 97328 h 6738218"/>
              <a:gd name="connsiteX8" fmla="*/ 97328 w 583959"/>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59" h="6738218">
                <a:moveTo>
                  <a:pt x="583959" y="1123057"/>
                </a:moveTo>
                <a:lnTo>
                  <a:pt x="583959" y="5615161"/>
                </a:lnTo>
                <a:cubicBezTo>
                  <a:pt x="583959" y="6235408"/>
                  <a:pt x="580183" y="6738212"/>
                  <a:pt x="575524" y="6738212"/>
                </a:cubicBezTo>
                <a:lnTo>
                  <a:pt x="0" y="6738212"/>
                </a:lnTo>
                <a:lnTo>
                  <a:pt x="0" y="6738212"/>
                </a:lnTo>
                <a:lnTo>
                  <a:pt x="0" y="6"/>
                </a:lnTo>
                <a:lnTo>
                  <a:pt x="0" y="6"/>
                </a:lnTo>
                <a:lnTo>
                  <a:pt x="575524" y="6"/>
                </a:lnTo>
                <a:cubicBezTo>
                  <a:pt x="580183" y="6"/>
                  <a:pt x="583959" y="502810"/>
                  <a:pt x="583959" y="1123057"/>
                </a:cubicBezTo>
                <a:close/>
              </a:path>
            </a:pathLst>
          </a:custGeom>
          <a:solidFill>
            <a:schemeClr val="tx2">
              <a:lumMod val="20000"/>
              <a:lumOff val="80000"/>
            </a:schemeClr>
          </a:solidFill>
          <a:ln w="952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33158" rIns="33158" bIns="33159"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pPr>
            <a:r>
              <a:rPr lang="kk-KZ" sz="1600" dirty="0" smtClean="0">
                <a:latin typeface="Arial Narrow (Основной текст)"/>
              </a:rPr>
              <a:t>ӘСКЕРИ ҚЫЗМЕТШІЛЕРДІ, арнаулы мемлекеттік органдар қызметкерлері мен олардың отбасы мүшелерін медициналық қамтамасыз ету</a:t>
            </a:r>
            <a:endParaRPr lang="kk-KZ" sz="1600" dirty="0">
              <a:latin typeface="Arial Narrow (Основной текст)"/>
            </a:endParaRPr>
          </a:p>
        </p:txBody>
      </p:sp>
      <p:sp>
        <p:nvSpPr>
          <p:cNvPr id="42" name="Полилиния 41"/>
          <p:cNvSpPr/>
          <p:nvPr/>
        </p:nvSpPr>
        <p:spPr>
          <a:xfrm>
            <a:off x="468289" y="4381659"/>
            <a:ext cx="5904655" cy="596741"/>
          </a:xfrm>
          <a:custGeom>
            <a:avLst/>
            <a:gdLst>
              <a:gd name="connsiteX0" fmla="*/ 86929 w 521565"/>
              <a:gd name="connsiteY0" fmla="*/ 0 h 6738218"/>
              <a:gd name="connsiteX1" fmla="*/ 434636 w 521565"/>
              <a:gd name="connsiteY1" fmla="*/ 0 h 6738218"/>
              <a:gd name="connsiteX2" fmla="*/ 521565 w 521565"/>
              <a:gd name="connsiteY2" fmla="*/ 86929 h 6738218"/>
              <a:gd name="connsiteX3" fmla="*/ 521565 w 521565"/>
              <a:gd name="connsiteY3" fmla="*/ 6738218 h 6738218"/>
              <a:gd name="connsiteX4" fmla="*/ 521565 w 521565"/>
              <a:gd name="connsiteY4" fmla="*/ 6738218 h 6738218"/>
              <a:gd name="connsiteX5" fmla="*/ 0 w 521565"/>
              <a:gd name="connsiteY5" fmla="*/ 6738218 h 6738218"/>
              <a:gd name="connsiteX6" fmla="*/ 0 w 521565"/>
              <a:gd name="connsiteY6" fmla="*/ 6738218 h 6738218"/>
              <a:gd name="connsiteX7" fmla="*/ 0 w 521565"/>
              <a:gd name="connsiteY7" fmla="*/ 86929 h 6738218"/>
              <a:gd name="connsiteX8" fmla="*/ 86929 w 521565"/>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565" h="6738218">
                <a:moveTo>
                  <a:pt x="521565" y="1123060"/>
                </a:moveTo>
                <a:lnTo>
                  <a:pt x="521565" y="5615158"/>
                </a:lnTo>
                <a:cubicBezTo>
                  <a:pt x="521565" y="6235409"/>
                  <a:pt x="518552" y="6738212"/>
                  <a:pt x="514836" y="6738212"/>
                </a:cubicBezTo>
                <a:lnTo>
                  <a:pt x="0" y="6738212"/>
                </a:lnTo>
                <a:lnTo>
                  <a:pt x="0" y="6738212"/>
                </a:lnTo>
                <a:lnTo>
                  <a:pt x="0" y="6"/>
                </a:lnTo>
                <a:lnTo>
                  <a:pt x="0" y="6"/>
                </a:lnTo>
                <a:lnTo>
                  <a:pt x="514836" y="6"/>
                </a:lnTo>
                <a:cubicBezTo>
                  <a:pt x="518552" y="6"/>
                  <a:pt x="521565" y="502809"/>
                  <a:pt x="521565" y="1123060"/>
                </a:cubicBezTo>
                <a:close/>
              </a:path>
            </a:pathLst>
          </a:custGeom>
          <a:solidFill>
            <a:schemeClr val="tx2">
              <a:lumMod val="20000"/>
              <a:lumOff val="80000"/>
            </a:schemeClr>
          </a:solidFill>
          <a:ln w="952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30362" rIns="30362" bIns="30363"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defRPr/>
            </a:pPr>
            <a:r>
              <a:rPr lang="kk-KZ" sz="1600" dirty="0" smtClean="0">
                <a:latin typeface="Arial Narrow (Основной текст)"/>
              </a:rPr>
              <a:t>Мемлекеттік қызметшілердің жекелеген санаттарын, олардың отбасы мүшелерін МЕДИЦИНАЛЫҚ ҚАМТАМАСЫЗ ЕТУ</a:t>
            </a:r>
            <a:endParaRPr lang="kk-KZ" sz="1600" dirty="0">
              <a:latin typeface="Arial Narrow (Основной текст)"/>
            </a:endParaRPr>
          </a:p>
        </p:txBody>
      </p:sp>
      <p:sp>
        <p:nvSpPr>
          <p:cNvPr id="43" name="Полилиния 42"/>
          <p:cNvSpPr/>
          <p:nvPr/>
        </p:nvSpPr>
        <p:spPr>
          <a:xfrm>
            <a:off x="468289" y="5014464"/>
            <a:ext cx="5904655" cy="530430"/>
          </a:xfrm>
          <a:custGeom>
            <a:avLst/>
            <a:gdLst>
              <a:gd name="connsiteX0" fmla="*/ 84240 w 505431"/>
              <a:gd name="connsiteY0" fmla="*/ 0 h 6738218"/>
              <a:gd name="connsiteX1" fmla="*/ 421191 w 505431"/>
              <a:gd name="connsiteY1" fmla="*/ 0 h 6738218"/>
              <a:gd name="connsiteX2" fmla="*/ 505431 w 505431"/>
              <a:gd name="connsiteY2" fmla="*/ 84240 h 6738218"/>
              <a:gd name="connsiteX3" fmla="*/ 505431 w 505431"/>
              <a:gd name="connsiteY3" fmla="*/ 6738218 h 6738218"/>
              <a:gd name="connsiteX4" fmla="*/ 505431 w 505431"/>
              <a:gd name="connsiteY4" fmla="*/ 6738218 h 6738218"/>
              <a:gd name="connsiteX5" fmla="*/ 0 w 505431"/>
              <a:gd name="connsiteY5" fmla="*/ 6738218 h 6738218"/>
              <a:gd name="connsiteX6" fmla="*/ 0 w 505431"/>
              <a:gd name="connsiteY6" fmla="*/ 6738218 h 6738218"/>
              <a:gd name="connsiteX7" fmla="*/ 0 w 505431"/>
              <a:gd name="connsiteY7" fmla="*/ 84240 h 6738218"/>
              <a:gd name="connsiteX8" fmla="*/ 84240 w 505431"/>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431" h="6738218">
                <a:moveTo>
                  <a:pt x="505431" y="1123061"/>
                </a:moveTo>
                <a:lnTo>
                  <a:pt x="505431" y="5615157"/>
                </a:lnTo>
                <a:cubicBezTo>
                  <a:pt x="505431" y="6235397"/>
                  <a:pt x="502602" y="6738211"/>
                  <a:pt x="499112" y="6738211"/>
                </a:cubicBezTo>
                <a:lnTo>
                  <a:pt x="0" y="6738211"/>
                </a:lnTo>
                <a:lnTo>
                  <a:pt x="0" y="6738211"/>
                </a:lnTo>
                <a:lnTo>
                  <a:pt x="0" y="7"/>
                </a:lnTo>
                <a:lnTo>
                  <a:pt x="0" y="7"/>
                </a:lnTo>
                <a:lnTo>
                  <a:pt x="499112" y="7"/>
                </a:lnTo>
                <a:cubicBezTo>
                  <a:pt x="502602" y="7"/>
                  <a:pt x="505431" y="502821"/>
                  <a:pt x="505431" y="1123061"/>
                </a:cubicBezTo>
                <a:close/>
              </a:path>
            </a:pathLst>
          </a:custGeom>
          <a:solidFill>
            <a:schemeClr val="tx2">
              <a:lumMod val="20000"/>
              <a:lumOff val="80000"/>
            </a:schemeClr>
          </a:solidFill>
          <a:ln w="952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639" rIns="29639" bIns="29640"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defRPr/>
            </a:pPr>
            <a:r>
              <a:rPr lang="kk-KZ" sz="1600" dirty="0" smtClean="0">
                <a:latin typeface="Arial Narrow (Основной текст)"/>
              </a:rPr>
              <a:t>МӘМС және ТМККК шеңберіндегі МЕДИЦИНАЛЫҚ КӨМЕККЕ ҚҰҚЫҚТЫ айқындау</a:t>
            </a:r>
            <a:endParaRPr lang="kk-KZ" sz="1600" dirty="0">
              <a:latin typeface="Arial Narrow (Основной текст)"/>
            </a:endParaRPr>
          </a:p>
        </p:txBody>
      </p:sp>
      <p:sp>
        <p:nvSpPr>
          <p:cNvPr id="44" name="Полилиния 43"/>
          <p:cNvSpPr/>
          <p:nvPr/>
        </p:nvSpPr>
        <p:spPr>
          <a:xfrm>
            <a:off x="468289" y="5580959"/>
            <a:ext cx="5904655" cy="447860"/>
          </a:xfrm>
          <a:custGeom>
            <a:avLst/>
            <a:gdLst>
              <a:gd name="connsiteX0" fmla="*/ 83919 w 503504"/>
              <a:gd name="connsiteY0" fmla="*/ 0 h 6738218"/>
              <a:gd name="connsiteX1" fmla="*/ 419585 w 503504"/>
              <a:gd name="connsiteY1" fmla="*/ 0 h 6738218"/>
              <a:gd name="connsiteX2" fmla="*/ 503504 w 503504"/>
              <a:gd name="connsiteY2" fmla="*/ 83919 h 6738218"/>
              <a:gd name="connsiteX3" fmla="*/ 503504 w 503504"/>
              <a:gd name="connsiteY3" fmla="*/ 6738218 h 6738218"/>
              <a:gd name="connsiteX4" fmla="*/ 503504 w 503504"/>
              <a:gd name="connsiteY4" fmla="*/ 6738218 h 6738218"/>
              <a:gd name="connsiteX5" fmla="*/ 0 w 503504"/>
              <a:gd name="connsiteY5" fmla="*/ 6738218 h 6738218"/>
              <a:gd name="connsiteX6" fmla="*/ 0 w 503504"/>
              <a:gd name="connsiteY6" fmla="*/ 6738218 h 6738218"/>
              <a:gd name="connsiteX7" fmla="*/ 0 w 503504"/>
              <a:gd name="connsiteY7" fmla="*/ 83919 h 6738218"/>
              <a:gd name="connsiteX8" fmla="*/ 83919 w 503504"/>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504" h="6738218">
                <a:moveTo>
                  <a:pt x="503504" y="1123063"/>
                </a:moveTo>
                <a:lnTo>
                  <a:pt x="503504" y="5615155"/>
                </a:lnTo>
                <a:cubicBezTo>
                  <a:pt x="503504" y="6235399"/>
                  <a:pt x="500696" y="6738211"/>
                  <a:pt x="497233" y="6738211"/>
                </a:cubicBezTo>
                <a:lnTo>
                  <a:pt x="0" y="6738211"/>
                </a:lnTo>
                <a:lnTo>
                  <a:pt x="0" y="6738211"/>
                </a:lnTo>
                <a:lnTo>
                  <a:pt x="0" y="7"/>
                </a:lnTo>
                <a:lnTo>
                  <a:pt x="0" y="7"/>
                </a:lnTo>
                <a:lnTo>
                  <a:pt x="497233" y="7"/>
                </a:lnTo>
                <a:cubicBezTo>
                  <a:pt x="500696" y="7"/>
                  <a:pt x="503504" y="502819"/>
                  <a:pt x="503504" y="1123063"/>
                </a:cubicBezTo>
                <a:close/>
              </a:path>
            </a:pathLst>
          </a:custGeom>
          <a:solidFill>
            <a:schemeClr val="tx2">
              <a:lumMod val="20000"/>
              <a:lumOff val="80000"/>
            </a:schemeClr>
          </a:solidFill>
          <a:ln w="9525">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554" rIns="29552" bIns="29553"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defRPr/>
            </a:pPr>
            <a:r>
              <a:rPr lang="kk-KZ" sz="1600" u="sng" dirty="0" smtClean="0">
                <a:latin typeface="Arial Narrow (Основной текст)"/>
              </a:rPr>
              <a:t>ДӘРІ-ДӘРМЕКТІК  ҚАМТАМАСЫЗ ЕТУ  </a:t>
            </a:r>
            <a:r>
              <a:rPr lang="kk-KZ" sz="1600" dirty="0" smtClean="0">
                <a:latin typeface="Arial Narrow (Основной текст)"/>
              </a:rPr>
              <a:t>(МӘМС жүйесінде, ЕАЭО нормаларымен үйлестіру)</a:t>
            </a:r>
            <a:endParaRPr lang="kk-KZ" sz="1600" dirty="0">
              <a:latin typeface="Arial Narrow (Основной текст)"/>
            </a:endParaRPr>
          </a:p>
        </p:txBody>
      </p:sp>
      <p:sp>
        <p:nvSpPr>
          <p:cNvPr id="45" name="Полилиния 44"/>
          <p:cNvSpPr/>
          <p:nvPr/>
        </p:nvSpPr>
        <p:spPr>
          <a:xfrm>
            <a:off x="468289" y="6084565"/>
            <a:ext cx="5904655" cy="494367"/>
          </a:xfrm>
          <a:custGeom>
            <a:avLst/>
            <a:gdLst>
              <a:gd name="connsiteX0" fmla="*/ 83919 w 503504"/>
              <a:gd name="connsiteY0" fmla="*/ 0 h 6738218"/>
              <a:gd name="connsiteX1" fmla="*/ 419585 w 503504"/>
              <a:gd name="connsiteY1" fmla="*/ 0 h 6738218"/>
              <a:gd name="connsiteX2" fmla="*/ 503504 w 503504"/>
              <a:gd name="connsiteY2" fmla="*/ 83919 h 6738218"/>
              <a:gd name="connsiteX3" fmla="*/ 503504 w 503504"/>
              <a:gd name="connsiteY3" fmla="*/ 6738218 h 6738218"/>
              <a:gd name="connsiteX4" fmla="*/ 503504 w 503504"/>
              <a:gd name="connsiteY4" fmla="*/ 6738218 h 6738218"/>
              <a:gd name="connsiteX5" fmla="*/ 0 w 503504"/>
              <a:gd name="connsiteY5" fmla="*/ 6738218 h 6738218"/>
              <a:gd name="connsiteX6" fmla="*/ 0 w 503504"/>
              <a:gd name="connsiteY6" fmla="*/ 6738218 h 6738218"/>
              <a:gd name="connsiteX7" fmla="*/ 0 w 503504"/>
              <a:gd name="connsiteY7" fmla="*/ 83919 h 6738218"/>
              <a:gd name="connsiteX8" fmla="*/ 83919 w 503504"/>
              <a:gd name="connsiteY8" fmla="*/ 0 h 673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504" h="6738218">
                <a:moveTo>
                  <a:pt x="503504" y="1123063"/>
                </a:moveTo>
                <a:lnTo>
                  <a:pt x="503504" y="5615155"/>
                </a:lnTo>
                <a:cubicBezTo>
                  <a:pt x="503504" y="6235399"/>
                  <a:pt x="500696" y="6738211"/>
                  <a:pt x="497233" y="6738211"/>
                </a:cubicBezTo>
                <a:lnTo>
                  <a:pt x="0" y="6738211"/>
                </a:lnTo>
                <a:lnTo>
                  <a:pt x="0" y="6738211"/>
                </a:lnTo>
                <a:lnTo>
                  <a:pt x="0" y="7"/>
                </a:lnTo>
                <a:lnTo>
                  <a:pt x="0" y="7"/>
                </a:lnTo>
                <a:lnTo>
                  <a:pt x="497233" y="7"/>
                </a:lnTo>
                <a:cubicBezTo>
                  <a:pt x="500696" y="7"/>
                  <a:pt x="503504" y="502819"/>
                  <a:pt x="503504" y="1123063"/>
                </a:cubicBezTo>
                <a:close/>
              </a:path>
            </a:pathLst>
          </a:custGeom>
          <a:solidFill>
            <a:schemeClr val="tx2">
              <a:lumMod val="20000"/>
              <a:lumOff val="80000"/>
            </a:schemeClr>
          </a:solidFill>
          <a:ln w="952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332" tIns="29553" rIns="29552" bIns="29553" numCol="1" spcCol="1270" anchor="ctr" anchorCtr="0">
            <a:noAutofit/>
          </a:bodyPr>
          <a:lstStyle/>
          <a:p>
            <a:pPr marL="261604" lvl="1" indent="-261604" defTabSz="489597">
              <a:lnSpc>
                <a:spcPct val="90000"/>
              </a:lnSpc>
              <a:spcBef>
                <a:spcPct val="0"/>
              </a:spcBef>
              <a:spcAft>
                <a:spcPct val="15000"/>
              </a:spcAft>
              <a:buClr>
                <a:schemeClr val="accent3">
                  <a:lumMod val="50000"/>
                </a:schemeClr>
              </a:buClr>
              <a:buFontTx/>
              <a:buChar char="►"/>
              <a:defRPr/>
            </a:pPr>
            <a:r>
              <a:rPr lang="kk-KZ" sz="1600" u="sng" dirty="0" smtClean="0">
                <a:latin typeface="Arial Narrow (Основной текст)"/>
              </a:rPr>
              <a:t>ДӘРІ-ДӘРМЕКТІК  ҚАМТАМАСЫЗ ЕТУ  </a:t>
            </a:r>
            <a:r>
              <a:rPr lang="kk-KZ" sz="1600" dirty="0" smtClean="0">
                <a:latin typeface="Arial Narrow (Основной текст)"/>
              </a:rPr>
              <a:t>(МӘМС жүйесінде, ЕАЭО нормаларымен үйлестіру)</a:t>
            </a:r>
            <a:endParaRPr lang="kk-KZ" sz="1600" dirty="0">
              <a:latin typeface="Arial Narrow (Основной текст)"/>
            </a:endParaRPr>
          </a:p>
        </p:txBody>
      </p:sp>
      <p:sp>
        <p:nvSpPr>
          <p:cNvPr id="47" name="Скругленный прямоугольник 46"/>
          <p:cNvSpPr/>
          <p:nvPr/>
        </p:nvSpPr>
        <p:spPr>
          <a:xfrm>
            <a:off x="7309048" y="4716413"/>
            <a:ext cx="486644" cy="438332"/>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1600" dirty="0">
                <a:solidFill>
                  <a:schemeClr val="bg1"/>
                </a:solidFill>
                <a:latin typeface="Arial Black" panose="020B0A04020102020204" pitchFamily="34" charset="0"/>
              </a:rPr>
              <a:t>2</a:t>
            </a:r>
            <a:endParaRPr lang="ru-RU" sz="1600" dirty="0">
              <a:solidFill>
                <a:schemeClr val="bg1"/>
              </a:solidFill>
              <a:latin typeface="Arial Black" panose="020B0A04020102020204" pitchFamily="34" charset="0"/>
            </a:endParaRPr>
          </a:p>
        </p:txBody>
      </p:sp>
      <p:sp>
        <p:nvSpPr>
          <p:cNvPr id="12" name="Прямоугольник 11"/>
          <p:cNvSpPr/>
          <p:nvPr/>
        </p:nvSpPr>
        <p:spPr>
          <a:xfrm>
            <a:off x="468288" y="899989"/>
            <a:ext cx="5904655" cy="788898"/>
          </a:xfrm>
          <a:prstGeom prst="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kk-KZ" sz="1600" b="1" dirty="0" smtClean="0">
                <a:solidFill>
                  <a:schemeClr val="tx1"/>
                </a:solidFill>
                <a:latin typeface="Arial Narrow" panose="020B0606020202030204" pitchFamily="34" charset="0"/>
              </a:rPr>
              <a:t>6 кодекс пен 15 заңға түзетулерді көздейтін бір заң жобасы әзірленді</a:t>
            </a:r>
            <a:endParaRPr lang="kk-KZ" sz="1600" b="1" dirty="0">
              <a:solidFill>
                <a:schemeClr val="tx1"/>
              </a:solidFill>
              <a:latin typeface="Arial Narrow" panose="020B0606020202030204" pitchFamily="34" charset="0"/>
            </a:endParaRPr>
          </a:p>
        </p:txBody>
      </p:sp>
      <p:sp>
        <p:nvSpPr>
          <p:cNvPr id="48" name="Прямоугольник 47"/>
          <p:cNvSpPr/>
          <p:nvPr/>
        </p:nvSpPr>
        <p:spPr>
          <a:xfrm>
            <a:off x="7957120" y="899989"/>
            <a:ext cx="2952328" cy="792088"/>
          </a:xfrm>
          <a:prstGeom prst="rect">
            <a:avLst/>
          </a:prstGeom>
          <a:noFill/>
          <a:effectLst/>
        </p:spPr>
        <p:style>
          <a:lnRef idx="1">
            <a:schemeClr val="accent1"/>
          </a:lnRef>
          <a:fillRef idx="2">
            <a:schemeClr val="accent1"/>
          </a:fillRef>
          <a:effectRef idx="1">
            <a:schemeClr val="accent1"/>
          </a:effectRef>
          <a:fontRef idx="minor">
            <a:schemeClr val="dk1"/>
          </a:fontRef>
        </p:style>
        <p:txBody>
          <a:bodyPr rtlCol="0" anchor="ctr"/>
          <a:lstStyle/>
          <a:p>
            <a:pPr algn="just"/>
            <a:r>
              <a:rPr lang="kk-KZ" sz="1600" b="1" dirty="0" smtClean="0">
                <a:solidFill>
                  <a:schemeClr val="tx1"/>
                </a:solidFill>
                <a:latin typeface="Arial Narrow" panose="020B0606020202030204" pitchFamily="34" charset="0"/>
              </a:rPr>
              <a:t>ҚР Әділет министрлігінің ұсынымы бойынша </a:t>
            </a:r>
            <a:r>
              <a:rPr lang="kk-KZ" sz="1600" b="1" u="sng" dirty="0" smtClean="0">
                <a:solidFill>
                  <a:schemeClr val="tx1"/>
                </a:solidFill>
                <a:latin typeface="Arial Narrow" panose="020B0606020202030204" pitchFamily="34" charset="0"/>
              </a:rPr>
              <a:t>заң жобасы екіге бөлінді</a:t>
            </a:r>
            <a:endParaRPr lang="kk-KZ" sz="1600" b="1" u="sng" dirty="0">
              <a:solidFill>
                <a:schemeClr val="tx1"/>
              </a:solidFill>
              <a:latin typeface="Arial Narrow" panose="020B0606020202030204" pitchFamily="34" charset="0"/>
            </a:endParaRPr>
          </a:p>
        </p:txBody>
      </p:sp>
      <p:sp>
        <p:nvSpPr>
          <p:cNvPr id="14" name="Правая фигурная скобка 13"/>
          <p:cNvSpPr/>
          <p:nvPr/>
        </p:nvSpPr>
        <p:spPr>
          <a:xfrm>
            <a:off x="6588969" y="2052117"/>
            <a:ext cx="540000" cy="972000"/>
          </a:xfrm>
          <a:prstGeom prst="rightBrace">
            <a:avLst>
              <a:gd name="adj1" fmla="val 15892"/>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sz="1400"/>
          </a:p>
        </p:txBody>
      </p:sp>
      <p:sp>
        <p:nvSpPr>
          <p:cNvPr id="49" name="Правая фигурная скобка 48"/>
          <p:cNvSpPr/>
          <p:nvPr/>
        </p:nvSpPr>
        <p:spPr>
          <a:xfrm>
            <a:off x="6588967" y="3176336"/>
            <a:ext cx="540000" cy="3484293"/>
          </a:xfrm>
          <a:prstGeom prst="rightBrace">
            <a:avLst>
              <a:gd name="adj1" fmla="val 2093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xmlns="" val="131525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4529804" y="2281212"/>
            <a:ext cx="2910753" cy="819966"/>
          </a:xfrm>
          <a:prstGeom prst="roundRect">
            <a:avLst>
              <a:gd name="adj" fmla="val 0"/>
            </a:avLst>
          </a:prstGeom>
          <a:solidFill>
            <a:srgbClr val="002060">
              <a:alpha val="14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93" b="1" dirty="0">
                <a:solidFill>
                  <a:schemeClr val="tx1"/>
                </a:solidFill>
              </a:rPr>
              <a:t>2014 </a:t>
            </a:r>
            <a:r>
              <a:rPr lang="ru-RU" sz="2793" b="1" dirty="0" smtClean="0">
                <a:solidFill>
                  <a:schemeClr val="tx1"/>
                </a:solidFill>
              </a:rPr>
              <a:t>ж.</a:t>
            </a:r>
            <a:endParaRPr lang="ru-RU" sz="2793" b="1" dirty="0">
              <a:solidFill>
                <a:schemeClr val="tx1"/>
              </a:solidFill>
            </a:endParaRPr>
          </a:p>
        </p:txBody>
      </p:sp>
      <p:sp>
        <p:nvSpPr>
          <p:cNvPr id="45" name="Скругленный прямоугольник 44"/>
          <p:cNvSpPr/>
          <p:nvPr/>
        </p:nvSpPr>
        <p:spPr>
          <a:xfrm>
            <a:off x="8006304" y="2273858"/>
            <a:ext cx="2903143" cy="840287"/>
          </a:xfrm>
          <a:prstGeom prst="roundRect">
            <a:avLst>
              <a:gd name="adj" fmla="val 0"/>
            </a:avLst>
          </a:prstGeom>
          <a:solidFill>
            <a:srgbClr val="002060">
              <a:alpha val="14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793" b="1" dirty="0">
                <a:solidFill>
                  <a:schemeClr val="tx1"/>
                </a:solidFill>
              </a:rPr>
              <a:t>2015 </a:t>
            </a:r>
            <a:r>
              <a:rPr lang="ru-RU" sz="2793" b="1" dirty="0" smtClean="0">
                <a:solidFill>
                  <a:schemeClr val="tx1"/>
                </a:solidFill>
              </a:rPr>
              <a:t>ж.</a:t>
            </a:r>
            <a:endParaRPr lang="ru-RU" sz="2793" b="1" dirty="0">
              <a:solidFill>
                <a:schemeClr val="tx1"/>
              </a:solidFill>
            </a:endParaRPr>
          </a:p>
        </p:txBody>
      </p:sp>
      <p:sp>
        <p:nvSpPr>
          <p:cNvPr id="15" name="Прямоугольник 14"/>
          <p:cNvSpPr/>
          <p:nvPr/>
        </p:nvSpPr>
        <p:spPr>
          <a:xfrm>
            <a:off x="7461984" y="4046175"/>
            <a:ext cx="3447464" cy="251290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66700" algn="just">
              <a:defRPr/>
            </a:pPr>
            <a:r>
              <a:rPr lang="kk-KZ" sz="1200" b="1" dirty="0" smtClean="0">
                <a:solidFill>
                  <a:schemeClr val="tx1"/>
                </a:solidFill>
              </a:rPr>
              <a:t>МІНДЕТТІ ӘЛЕУМЕТТІК МЕДИЦИНАЛЫҚ САҚТАНДЫРУДЫ ЕНГІЗУ</a:t>
            </a:r>
            <a:r>
              <a:rPr lang="kk-KZ" sz="1200" dirty="0" smtClean="0">
                <a:solidFill>
                  <a:schemeClr val="tx1"/>
                </a:solidFill>
              </a:rPr>
              <a:t>. Мемлекеттің, жұмыс  берушілердің және азаматтардың ОРТАҚ ЖАУАПКЕРШІЛІГІ қағидатының негізінде денсаулық сақтау жүйесінің қаржылық орнықтылығын нығайту. Медициналық-санитариялық алғашқы көмектің (МСАК) басымдықпен қаржыландыру. Алғашқы көмек аурулардың алдын алу және олармен ерте күресу үшін ұлттық денсаулық сақтау жүйесінің орталық буыны болмақ.</a:t>
            </a:r>
            <a:endParaRPr lang="ru-RU" sz="1200" dirty="0" smtClean="0">
              <a:solidFill>
                <a:schemeClr val="tx1"/>
              </a:solidFill>
            </a:endParaRPr>
          </a:p>
          <a:p>
            <a:pPr lvl="0" indent="266700" algn="just">
              <a:defRPr/>
            </a:pPr>
            <a:endParaRPr lang="ru-RU" sz="1200" i="1" dirty="0">
              <a:solidFill>
                <a:schemeClr val="tx1"/>
              </a:solidFill>
              <a:latin typeface="Century Gothic" panose="020B0502020202020204" pitchFamily="34" charset="0"/>
            </a:endParaRPr>
          </a:p>
        </p:txBody>
      </p:sp>
      <p:sp>
        <p:nvSpPr>
          <p:cNvPr id="5" name="Скругленный прямоугольник 4"/>
          <p:cNvSpPr/>
          <p:nvPr/>
        </p:nvSpPr>
        <p:spPr>
          <a:xfrm>
            <a:off x="396280" y="2273281"/>
            <a:ext cx="670641" cy="846026"/>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5"/>
          </a:p>
        </p:txBody>
      </p:sp>
      <p:sp>
        <p:nvSpPr>
          <p:cNvPr id="6" name="Скругленный прямоугольник 5"/>
          <p:cNvSpPr/>
          <p:nvPr/>
        </p:nvSpPr>
        <p:spPr>
          <a:xfrm>
            <a:off x="3916046" y="2273858"/>
            <a:ext cx="680638" cy="837256"/>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5"/>
          </a:p>
        </p:txBody>
      </p:sp>
      <p:sp>
        <p:nvSpPr>
          <p:cNvPr id="7" name="TextBox 6"/>
          <p:cNvSpPr txBox="1"/>
          <p:nvPr/>
        </p:nvSpPr>
        <p:spPr>
          <a:xfrm>
            <a:off x="467373" y="2128626"/>
            <a:ext cx="442623" cy="1013077"/>
          </a:xfrm>
          <a:prstGeom prst="rect">
            <a:avLst/>
          </a:prstGeom>
          <a:noFill/>
        </p:spPr>
        <p:txBody>
          <a:bodyPr wrap="square" rtlCol="0">
            <a:spAutoFit/>
          </a:bodyPr>
          <a:lstStyle/>
          <a:p>
            <a:pPr algn="r"/>
            <a:r>
              <a:rPr lang="ru-RU" sz="5985" b="1" dirty="0">
                <a:solidFill>
                  <a:schemeClr val="bg1"/>
                </a:solidFill>
                <a:latin typeface="Century Gothic" panose="020B0502020202020204" pitchFamily="34" charset="0"/>
              </a:rPr>
              <a:t>1</a:t>
            </a:r>
          </a:p>
        </p:txBody>
      </p:sp>
      <p:sp>
        <p:nvSpPr>
          <p:cNvPr id="19" name="Прямоугольник 18"/>
          <p:cNvSpPr/>
          <p:nvPr/>
        </p:nvSpPr>
        <p:spPr>
          <a:xfrm>
            <a:off x="4117491" y="595443"/>
            <a:ext cx="5955211" cy="441668"/>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07" tIns="45604" rIns="91207" bIns="45604" numCol="1" spcCol="0" rtlCol="0" fromWordArt="0" anchor="ctr" anchorCtr="0" forceAA="0" compatLnSpc="1">
            <a:prstTxWarp prst="textNoShape">
              <a:avLst/>
            </a:prstTxWarp>
            <a:noAutofit/>
          </a:bodyPr>
          <a:lstStyle/>
          <a:p>
            <a:pPr algn="ctr"/>
            <a:endParaRPr lang="ru-RU" sz="1795"/>
          </a:p>
        </p:txBody>
      </p:sp>
      <p:sp>
        <p:nvSpPr>
          <p:cNvPr id="17" name="Скругленный прямоугольник 16"/>
          <p:cNvSpPr/>
          <p:nvPr/>
        </p:nvSpPr>
        <p:spPr>
          <a:xfrm>
            <a:off x="3925277" y="3134517"/>
            <a:ext cx="3519239" cy="931510"/>
          </a:xfrm>
          <a:prstGeom prst="roundRect">
            <a:avLst>
              <a:gd name="adj" fmla="val 0"/>
            </a:avLst>
          </a:prstGeom>
          <a:solidFill>
            <a:schemeClr val="bg1">
              <a:alpha val="1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397" b="1" dirty="0" smtClean="0">
                <a:solidFill>
                  <a:schemeClr val="tx1"/>
                </a:solidFill>
                <a:latin typeface="Century Gothic" panose="020B0502020202020204" pitchFamily="34" charset="0"/>
              </a:rPr>
              <a:t> «ҚАЗАҚСТАН-2050» СТРАТЕГИЯСЫ</a:t>
            </a:r>
          </a:p>
          <a:p>
            <a:pPr algn="ctr"/>
            <a:r>
              <a:rPr lang="kk-KZ" sz="1397" b="1" dirty="0" smtClean="0">
                <a:solidFill>
                  <a:schemeClr val="tx1"/>
                </a:solidFill>
                <a:latin typeface="Century Gothic" panose="020B0502020202020204" pitchFamily="34" charset="0"/>
              </a:rPr>
              <a:t>Қалыптасқан мемлекеттің жаңа саяси бағыты</a:t>
            </a:r>
            <a:endParaRPr lang="kk-KZ" sz="1397" b="1" dirty="0">
              <a:solidFill>
                <a:schemeClr val="tx1"/>
              </a:solidFill>
              <a:latin typeface="Century Gothic" panose="020B0502020202020204" pitchFamily="34" charset="0"/>
            </a:endParaRPr>
          </a:p>
        </p:txBody>
      </p:sp>
      <p:sp>
        <p:nvSpPr>
          <p:cNvPr id="20" name="Скругленный прямоугольник 19"/>
          <p:cNvSpPr/>
          <p:nvPr/>
        </p:nvSpPr>
        <p:spPr>
          <a:xfrm>
            <a:off x="7461690" y="2273281"/>
            <a:ext cx="670641" cy="850750"/>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5"/>
          </a:p>
        </p:txBody>
      </p:sp>
      <p:sp>
        <p:nvSpPr>
          <p:cNvPr id="23" name="TextBox 22"/>
          <p:cNvSpPr txBox="1"/>
          <p:nvPr/>
        </p:nvSpPr>
        <p:spPr>
          <a:xfrm>
            <a:off x="7523765" y="2140514"/>
            <a:ext cx="442623" cy="1013077"/>
          </a:xfrm>
          <a:prstGeom prst="rect">
            <a:avLst/>
          </a:prstGeom>
          <a:noFill/>
        </p:spPr>
        <p:txBody>
          <a:bodyPr wrap="square" rtlCol="0">
            <a:spAutoFit/>
          </a:bodyPr>
          <a:lstStyle/>
          <a:p>
            <a:pPr algn="r"/>
            <a:r>
              <a:rPr lang="ru-RU" sz="5985" b="1" dirty="0">
                <a:solidFill>
                  <a:schemeClr val="bg1"/>
                </a:solidFill>
                <a:latin typeface="Century Gothic" panose="020B0502020202020204" pitchFamily="34" charset="0"/>
              </a:rPr>
              <a:t>3</a:t>
            </a:r>
          </a:p>
        </p:txBody>
      </p:sp>
      <p:sp>
        <p:nvSpPr>
          <p:cNvPr id="13" name="TextBox 12"/>
          <p:cNvSpPr txBox="1"/>
          <p:nvPr/>
        </p:nvSpPr>
        <p:spPr>
          <a:xfrm>
            <a:off x="3981706" y="2125652"/>
            <a:ext cx="442623" cy="1013077"/>
          </a:xfrm>
          <a:prstGeom prst="rect">
            <a:avLst/>
          </a:prstGeom>
          <a:noFill/>
        </p:spPr>
        <p:txBody>
          <a:bodyPr wrap="square" rtlCol="0">
            <a:spAutoFit/>
          </a:bodyPr>
          <a:lstStyle/>
          <a:p>
            <a:pPr algn="r"/>
            <a:r>
              <a:rPr lang="ru-RU" sz="5985" b="1" dirty="0">
                <a:solidFill>
                  <a:schemeClr val="bg1"/>
                </a:solidFill>
                <a:latin typeface="Century Gothic" panose="020B0502020202020204" pitchFamily="34" charset="0"/>
              </a:rPr>
              <a:t>2</a:t>
            </a:r>
          </a:p>
        </p:txBody>
      </p:sp>
      <p:sp>
        <p:nvSpPr>
          <p:cNvPr id="10" name="TextBox 9"/>
          <p:cNvSpPr txBox="1"/>
          <p:nvPr/>
        </p:nvSpPr>
        <p:spPr>
          <a:xfrm>
            <a:off x="5295104" y="1907086"/>
            <a:ext cx="5214974" cy="369332"/>
          </a:xfrm>
          <a:prstGeom prst="rect">
            <a:avLst/>
          </a:prstGeom>
          <a:noFill/>
        </p:spPr>
        <p:txBody>
          <a:bodyPr wrap="square" rtlCol="0">
            <a:spAutoFit/>
          </a:bodyPr>
          <a:lstStyle/>
          <a:p>
            <a:pPr algn="ctr"/>
            <a:r>
              <a:rPr lang="kk-KZ" b="1" dirty="0" smtClean="0">
                <a:latin typeface="Century Gothic" panose="020B0502020202020204" pitchFamily="34" charset="0"/>
              </a:rPr>
              <a:t>МЕМЛЕКЕТ БАСШЫСЫНЫҢ ТАПСЫРМАЛАРЫ</a:t>
            </a:r>
            <a:endParaRPr lang="ru-RU" b="1" dirty="0">
              <a:latin typeface="Century Gothic" panose="020B0502020202020204" pitchFamily="34" charset="0"/>
            </a:endParaRPr>
          </a:p>
        </p:txBody>
      </p:sp>
      <p:sp>
        <p:nvSpPr>
          <p:cNvPr id="11" name="Прямоугольник 10"/>
          <p:cNvSpPr/>
          <p:nvPr/>
        </p:nvSpPr>
        <p:spPr>
          <a:xfrm>
            <a:off x="3916046" y="4044332"/>
            <a:ext cx="3524513" cy="2514751"/>
          </a:xfrm>
          <a:prstGeom prst="rect">
            <a:avLst/>
          </a:prstGeom>
          <a:ln>
            <a:solidFill>
              <a:schemeClr val="tx1"/>
            </a:solidFill>
          </a:ln>
        </p:spPr>
        <p:txBody>
          <a:bodyPr wrap="square">
            <a:noAutofit/>
          </a:bodyPr>
          <a:lstStyle/>
          <a:p>
            <a:pPr indent="354711" algn="just"/>
            <a:r>
              <a:rPr lang="ru-RU" sz="1200" i="1" dirty="0" smtClean="0">
                <a:latin typeface="Century Gothic" panose="020B0502020202020204" pitchFamily="34" charset="0"/>
              </a:rPr>
              <a:t>«…</a:t>
            </a:r>
            <a:r>
              <a:rPr lang="ru-RU" sz="1200" i="1" dirty="0" err="1" smtClean="0">
                <a:latin typeface="Century Gothic" panose="020B0502020202020204" pitchFamily="34" charset="0"/>
              </a:rPr>
              <a:t>Басты</a:t>
            </a:r>
            <a:r>
              <a:rPr lang="ru-RU" sz="1200" i="1" dirty="0" smtClean="0">
                <a:latin typeface="Century Gothic" panose="020B0502020202020204" pitchFamily="34" charset="0"/>
              </a:rPr>
              <a:t> </a:t>
            </a:r>
            <a:r>
              <a:rPr lang="ru-RU" sz="1200" i="1" dirty="0" err="1" smtClean="0">
                <a:latin typeface="Century Gothic" panose="020B0502020202020204" pitchFamily="34" charset="0"/>
              </a:rPr>
              <a:t>мақсатымыз </a:t>
            </a:r>
            <a:r>
              <a:rPr lang="ru-RU" sz="1200" i="1" dirty="0" smtClean="0">
                <a:latin typeface="Century Gothic" panose="020B0502020202020204" pitchFamily="34" charset="0"/>
              </a:rPr>
              <a:t>– 2050 </a:t>
            </a:r>
            <a:r>
              <a:rPr lang="ru-RU" sz="1200" i="1" dirty="0" err="1" smtClean="0">
                <a:latin typeface="Century Gothic" panose="020B0502020202020204" pitchFamily="34" charset="0"/>
              </a:rPr>
              <a:t>жылға қарай әлемнің </a:t>
            </a:r>
            <a:r>
              <a:rPr lang="ru-RU" sz="1200" b="1" i="1" dirty="0" err="1" smtClean="0">
                <a:latin typeface="Century Gothic" panose="020B0502020202020204" pitchFamily="34" charset="0"/>
              </a:rPr>
              <a:t>барынша</a:t>
            </a:r>
            <a:r>
              <a:rPr lang="ru-RU" sz="1200" b="1" i="1" dirty="0" smtClean="0">
                <a:latin typeface="Century Gothic" panose="020B0502020202020204" pitchFamily="34" charset="0"/>
              </a:rPr>
              <a:t> </a:t>
            </a:r>
            <a:r>
              <a:rPr lang="ru-RU" sz="1200" b="1" i="1" dirty="0" err="1" smtClean="0">
                <a:latin typeface="Century Gothic" panose="020B0502020202020204" pitchFamily="34" charset="0"/>
              </a:rPr>
              <a:t>дамыған </a:t>
            </a:r>
            <a:r>
              <a:rPr lang="ru-RU" sz="1200" b="1" i="1" dirty="0" smtClean="0">
                <a:latin typeface="Century Gothic" panose="020B0502020202020204" pitchFamily="34" charset="0"/>
              </a:rPr>
              <a:t>30 </a:t>
            </a:r>
            <a:r>
              <a:rPr lang="ru-RU" sz="1200" b="1" i="1" dirty="0" err="1" smtClean="0">
                <a:latin typeface="Century Gothic" panose="020B0502020202020204" pitchFamily="34" charset="0"/>
              </a:rPr>
              <a:t>елінің қатарына кіру</a:t>
            </a:r>
            <a:r>
              <a:rPr lang="ru-RU" sz="1200" b="1" i="1" dirty="0" smtClean="0">
                <a:latin typeface="Century Gothic" panose="020B0502020202020204" pitchFamily="34" charset="0"/>
              </a:rPr>
              <a:t>.».</a:t>
            </a:r>
            <a:endParaRPr lang="ru-RU" sz="1200" b="1" i="1" dirty="0">
              <a:latin typeface="Century Gothic" panose="020B0502020202020204" pitchFamily="34" charset="0"/>
            </a:endParaRPr>
          </a:p>
          <a:p>
            <a:r>
              <a:rPr lang="kk-KZ" sz="1200" b="1" dirty="0" smtClean="0"/>
              <a:t>...</a:t>
            </a:r>
            <a:r>
              <a:rPr lang="kk-KZ" sz="1200" dirty="0" smtClean="0"/>
              <a:t>Ұлттық денсаулық сақтау жүйесін ұзақ ерзімді жаңғырту шеңберінде біз елдің түгел аумағында медициналық қызметтер сапасының бірыңғай стандарттарын енгізу, сондай-ақ медициналық мекемелердің материалдық-техникалық жарақтандырулыун бірігейлендіруміз қажет...»</a:t>
            </a:r>
            <a:endParaRPr lang="ru-RU" sz="1200" dirty="0"/>
          </a:p>
        </p:txBody>
      </p:sp>
      <p:sp>
        <p:nvSpPr>
          <p:cNvPr id="44" name="Скругленный прямоугольник 43"/>
          <p:cNvSpPr/>
          <p:nvPr/>
        </p:nvSpPr>
        <p:spPr>
          <a:xfrm>
            <a:off x="1051063" y="2281212"/>
            <a:ext cx="2877688" cy="830741"/>
          </a:xfrm>
          <a:prstGeom prst="roundRect">
            <a:avLst>
              <a:gd name="adj" fmla="val 0"/>
            </a:avLst>
          </a:prstGeom>
          <a:solidFill>
            <a:srgbClr val="002060">
              <a:alpha val="14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394" b="1" dirty="0" smtClean="0">
                <a:solidFill>
                  <a:schemeClr val="tx1"/>
                </a:solidFill>
              </a:rPr>
              <a:t>Жаһандық сындар</a:t>
            </a:r>
            <a:endParaRPr lang="ru-RU" sz="2394" b="1" dirty="0">
              <a:solidFill>
                <a:schemeClr val="tx1"/>
              </a:solidFill>
            </a:endParaRPr>
          </a:p>
        </p:txBody>
      </p:sp>
      <p:sp>
        <p:nvSpPr>
          <p:cNvPr id="48" name="Прямоугольник 47"/>
          <p:cNvSpPr/>
          <p:nvPr/>
        </p:nvSpPr>
        <p:spPr>
          <a:xfrm>
            <a:off x="1650178" y="3111985"/>
            <a:ext cx="2256948" cy="3416320"/>
          </a:xfrm>
          <a:prstGeom prst="rect">
            <a:avLst/>
          </a:prstGeom>
          <a:ln>
            <a:solidFill>
              <a:schemeClr val="tx1"/>
            </a:solidFill>
          </a:ln>
        </p:spPr>
        <p:txBody>
          <a:bodyPr wrap="square">
            <a:spAutoFit/>
          </a:bodyPr>
          <a:lstStyle/>
          <a:p>
            <a:pPr lvl="0"/>
            <a:endParaRPr lang="en-US" altLang="ru-RU" sz="1200" dirty="0">
              <a:solidFill>
                <a:schemeClr val="accent1">
                  <a:lumMod val="50000"/>
                </a:schemeClr>
              </a:solidFill>
              <a:latin typeface="Century Gothic" panose="020B0502020202020204" pitchFamily="34" charset="0"/>
            </a:endParaRPr>
          </a:p>
          <a:p>
            <a:pPr lvl="0"/>
            <a:r>
              <a:rPr lang="ru-RU" altLang="ru-RU" sz="1200" dirty="0">
                <a:solidFill>
                  <a:schemeClr val="accent1">
                    <a:lumMod val="50000"/>
                  </a:schemeClr>
                </a:solidFill>
                <a:latin typeface="Century Gothic" panose="020B0502020202020204" pitchFamily="34" charset="0"/>
              </a:rPr>
              <a:t>1. </a:t>
            </a:r>
            <a:r>
              <a:rPr lang="ru-RU" altLang="ru-RU" sz="1200" dirty="0" err="1" smtClean="0">
                <a:solidFill>
                  <a:schemeClr val="accent1">
                    <a:lumMod val="50000"/>
                  </a:schemeClr>
                </a:solidFill>
                <a:latin typeface="Century Gothic" panose="020B0502020202020204" pitchFamily="34" charset="0"/>
              </a:rPr>
              <a:t>Туу</a:t>
            </a:r>
            <a:r>
              <a:rPr lang="ru-RU" altLang="ru-RU" sz="1200" dirty="0" smtClean="0">
                <a:solidFill>
                  <a:schemeClr val="accent1">
                    <a:lumMod val="50000"/>
                  </a:schemeClr>
                </a:solidFill>
                <a:latin typeface="Century Gothic" panose="020B0502020202020204" pitchFamily="34" charset="0"/>
              </a:rPr>
              <a:t> мен </a:t>
            </a:r>
            <a:r>
              <a:rPr lang="ru-RU" altLang="ru-RU" sz="1200" dirty="0" err="1" smtClean="0">
                <a:solidFill>
                  <a:schemeClr val="accent1">
                    <a:lumMod val="50000"/>
                  </a:schemeClr>
                </a:solidFill>
                <a:latin typeface="Century Gothic" panose="020B0502020202020204" pitchFamily="34" charset="0"/>
              </a:rPr>
              <a:t>өмір сүрудің күтілетін ұзақтығының өсуі</a:t>
            </a:r>
            <a:r>
              <a:rPr lang="ru-RU" altLang="ru-RU" sz="1200" dirty="0" smtClean="0">
                <a:solidFill>
                  <a:schemeClr val="accent1">
                    <a:lumMod val="50000"/>
                  </a:schemeClr>
                </a:solidFill>
                <a:latin typeface="Century Gothic" panose="020B0502020202020204" pitchFamily="34" charset="0"/>
              </a:rPr>
              <a:t>(</a:t>
            </a:r>
            <a:r>
              <a:rPr lang="ru-RU" altLang="ru-RU" sz="1200" dirty="0" err="1" smtClean="0">
                <a:solidFill>
                  <a:schemeClr val="accent1">
                    <a:lumMod val="50000"/>
                  </a:schemeClr>
                </a:solidFill>
                <a:latin typeface="Century Gothic" panose="020B0502020202020204" pitchFamily="34" charset="0"/>
              </a:rPr>
              <a:t>халықтың қартаюы</a:t>
            </a:r>
            <a:r>
              <a:rPr lang="ru-RU" altLang="ru-RU" sz="1200" dirty="0" smtClean="0">
                <a:solidFill>
                  <a:schemeClr val="accent1">
                    <a:lumMod val="50000"/>
                  </a:schemeClr>
                </a:solidFill>
                <a:latin typeface="Century Gothic" panose="020B0502020202020204" pitchFamily="34" charset="0"/>
              </a:rPr>
              <a:t>) </a:t>
            </a:r>
            <a:endParaRPr lang="ru-RU" altLang="ru-RU" sz="1200" dirty="0">
              <a:solidFill>
                <a:schemeClr val="accent1">
                  <a:lumMod val="50000"/>
                </a:schemeClr>
              </a:solidFill>
              <a:latin typeface="Century Gothic" panose="020B0502020202020204" pitchFamily="34" charset="0"/>
            </a:endParaRPr>
          </a:p>
          <a:p>
            <a:endParaRPr lang="ru-RU" altLang="ru-RU" sz="1200" dirty="0">
              <a:solidFill>
                <a:schemeClr val="accent1">
                  <a:lumMod val="50000"/>
                </a:schemeClr>
              </a:solidFill>
              <a:latin typeface="Century Gothic" panose="020B0502020202020204" pitchFamily="34" charset="0"/>
            </a:endParaRPr>
          </a:p>
          <a:p>
            <a:endParaRPr lang="ru-RU" altLang="ru-RU" sz="1200" dirty="0">
              <a:solidFill>
                <a:schemeClr val="accent1">
                  <a:lumMod val="50000"/>
                </a:schemeClr>
              </a:solidFill>
              <a:latin typeface="Century Gothic" panose="020B0502020202020204" pitchFamily="34" charset="0"/>
            </a:endParaRPr>
          </a:p>
          <a:p>
            <a:r>
              <a:rPr lang="ru-RU" altLang="ru-RU" sz="1200" dirty="0">
                <a:solidFill>
                  <a:schemeClr val="accent1">
                    <a:lumMod val="50000"/>
                  </a:schemeClr>
                </a:solidFill>
                <a:latin typeface="Century Gothic" panose="020B0502020202020204" pitchFamily="34" charset="0"/>
              </a:rPr>
              <a:t>2. </a:t>
            </a:r>
            <a:r>
              <a:rPr lang="ru-RU" altLang="ru-RU" sz="1200" dirty="0" err="1" smtClean="0">
                <a:solidFill>
                  <a:schemeClr val="accent1">
                    <a:lumMod val="50000"/>
                  </a:schemeClr>
                </a:solidFill>
                <a:latin typeface="Century Gothic" panose="020B0502020202020204" pitchFamily="34" charset="0"/>
              </a:rPr>
              <a:t>Өмір салтымен</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байланысты</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жұқпалы емес</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аурулар</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санының өсуі</a:t>
            </a:r>
            <a:endParaRPr lang="ru-RU" altLang="ru-RU" sz="1200" dirty="0">
              <a:solidFill>
                <a:schemeClr val="accent1">
                  <a:lumMod val="50000"/>
                </a:schemeClr>
              </a:solidFill>
              <a:latin typeface="Century Gothic" panose="020B0502020202020204" pitchFamily="34" charset="0"/>
            </a:endParaRPr>
          </a:p>
          <a:p>
            <a:pPr>
              <a:spcBef>
                <a:spcPts val="200"/>
              </a:spcBef>
              <a:spcAft>
                <a:spcPts val="200"/>
              </a:spcAft>
            </a:pPr>
            <a:endParaRPr lang="ru-RU" altLang="ru-RU" sz="1000" dirty="0">
              <a:solidFill>
                <a:schemeClr val="accent1">
                  <a:lumMod val="50000"/>
                </a:schemeClr>
              </a:solidFill>
              <a:latin typeface="Century Gothic" panose="020B0502020202020204" pitchFamily="34" charset="0"/>
            </a:endParaRPr>
          </a:p>
          <a:p>
            <a:pPr>
              <a:spcBef>
                <a:spcPts val="200"/>
              </a:spcBef>
              <a:spcAft>
                <a:spcPts val="200"/>
              </a:spcAft>
            </a:pPr>
            <a:endParaRPr lang="en-US" altLang="ru-RU" sz="1000" dirty="0">
              <a:solidFill>
                <a:schemeClr val="accent1">
                  <a:lumMod val="50000"/>
                </a:schemeClr>
              </a:solidFill>
              <a:latin typeface="Century Gothic" panose="020B0502020202020204" pitchFamily="34" charset="0"/>
            </a:endParaRPr>
          </a:p>
          <a:p>
            <a:pPr>
              <a:spcBef>
                <a:spcPts val="200"/>
              </a:spcBef>
              <a:spcAft>
                <a:spcPts val="200"/>
              </a:spcAft>
            </a:pPr>
            <a:endParaRPr lang="ru-RU" altLang="ru-RU" sz="1000" dirty="0">
              <a:solidFill>
                <a:schemeClr val="accent1">
                  <a:lumMod val="50000"/>
                </a:schemeClr>
              </a:solidFill>
              <a:latin typeface="Century Gothic" panose="020B0502020202020204" pitchFamily="34" charset="0"/>
            </a:endParaRPr>
          </a:p>
          <a:p>
            <a:pPr>
              <a:spcBef>
                <a:spcPts val="200"/>
              </a:spcBef>
              <a:spcAft>
                <a:spcPts val="200"/>
              </a:spcAft>
            </a:pPr>
            <a:r>
              <a:rPr lang="ru-RU" altLang="ru-RU" sz="1200" dirty="0">
                <a:solidFill>
                  <a:schemeClr val="accent1">
                    <a:lumMod val="50000"/>
                  </a:schemeClr>
                </a:solidFill>
                <a:latin typeface="Century Gothic" panose="020B0502020202020204" pitchFamily="34" charset="0"/>
              </a:rPr>
              <a:t>3. </a:t>
            </a:r>
            <a:r>
              <a:rPr lang="ru-RU" altLang="ru-RU" sz="1200" dirty="0" err="1" smtClean="0">
                <a:solidFill>
                  <a:schemeClr val="accent1">
                    <a:lumMod val="50000"/>
                  </a:schemeClr>
                </a:solidFill>
                <a:latin typeface="Century Gothic" panose="020B0502020202020204" pitchFamily="34" charset="0"/>
              </a:rPr>
              <a:t>Жаңа медициналық технологияларды</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енгізу</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есебінен</a:t>
            </a:r>
            <a:r>
              <a:rPr lang="ru-RU" altLang="ru-RU" sz="1200" dirty="0" smtClean="0">
                <a:solidFill>
                  <a:schemeClr val="accent1">
                    <a:lumMod val="50000"/>
                  </a:schemeClr>
                </a:solidFill>
                <a:latin typeface="Century Gothic" panose="020B0502020202020204" pitchFamily="34" charset="0"/>
              </a:rPr>
              <a:t> </a:t>
            </a:r>
            <a:r>
              <a:rPr lang="ru-RU" altLang="ru-RU" sz="1200" dirty="0" err="1" smtClean="0">
                <a:solidFill>
                  <a:schemeClr val="accent1">
                    <a:lumMod val="50000"/>
                  </a:schemeClr>
                </a:solidFill>
                <a:latin typeface="Century Gothic" panose="020B0502020202020204" pitchFamily="34" charset="0"/>
              </a:rPr>
              <a:t>шығындардың өсуі</a:t>
            </a:r>
            <a:endParaRPr lang="ru-RU" altLang="ru-RU" sz="300" dirty="0">
              <a:solidFill>
                <a:schemeClr val="accent1">
                  <a:lumMod val="50000"/>
                </a:schemeClr>
              </a:solidFill>
              <a:latin typeface="Arial Narrow" panose="020B0606020202030204" pitchFamily="34" charset="0"/>
            </a:endParaRPr>
          </a:p>
          <a:p>
            <a:pPr>
              <a:spcBef>
                <a:spcPts val="200"/>
              </a:spcBef>
              <a:spcAft>
                <a:spcPts val="200"/>
              </a:spcAft>
            </a:pPr>
            <a:endParaRPr lang="ru-RU" altLang="ru-RU" sz="300" dirty="0">
              <a:solidFill>
                <a:schemeClr val="accent1">
                  <a:lumMod val="50000"/>
                </a:schemeClr>
              </a:solidFill>
              <a:latin typeface="Century Gothic" panose="020B0502020202020204" pitchFamily="34" charset="0"/>
            </a:endParaRPr>
          </a:p>
        </p:txBody>
      </p:sp>
      <p:pic>
        <p:nvPicPr>
          <p:cNvPr id="51" name="Рисунок 5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451" y="3206776"/>
            <a:ext cx="1101162" cy="926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 name="Прямоугольник 51"/>
          <p:cNvSpPr/>
          <p:nvPr/>
        </p:nvSpPr>
        <p:spPr>
          <a:xfrm>
            <a:off x="281939" y="777063"/>
            <a:ext cx="10513168" cy="9417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kk-KZ" b="1" dirty="0" smtClean="0">
                <a:solidFill>
                  <a:schemeClr val="tx1"/>
                </a:solidFill>
                <a:latin typeface="Times New Roman" pitchFamily="18" charset="0"/>
                <a:cs typeface="Times New Roman" pitchFamily="18" charset="0"/>
              </a:rPr>
              <a:t>Қазақстан Республикасының Конституциясы, 29-бап</a:t>
            </a:r>
          </a:p>
          <a:p>
            <a:pPr lvl="0" algn="ctr"/>
            <a:endParaRPr lang="kk-KZ" sz="1200" b="1" dirty="0" smtClean="0">
              <a:solidFill>
                <a:schemeClr val="tx1"/>
              </a:solidFill>
              <a:latin typeface="Times New Roman" pitchFamily="18" charset="0"/>
              <a:cs typeface="Times New Roman" pitchFamily="18" charset="0"/>
            </a:endParaRPr>
          </a:p>
          <a:p>
            <a:pPr defTabSz="532067">
              <a:lnSpc>
                <a:spcPct val="90000"/>
              </a:lnSpc>
              <a:spcBef>
                <a:spcPct val="0"/>
              </a:spcBef>
              <a:spcAft>
                <a:spcPct val="35000"/>
              </a:spcAft>
            </a:pPr>
            <a:r>
              <a:rPr lang="kk-KZ" sz="1400" dirty="0" smtClean="0">
                <a:solidFill>
                  <a:schemeClr val="tx1"/>
                </a:solidFill>
                <a:latin typeface="Times New Roman" pitchFamily="18" charset="0"/>
                <a:cs typeface="Times New Roman" pitchFamily="18" charset="0"/>
              </a:rPr>
              <a:t>1. Қазақстан Республикасы азаматтарының денсаулығын сақтауға құқығы бар. </a:t>
            </a:r>
            <a:br>
              <a:rPr lang="kk-KZ" sz="1400" dirty="0" smtClean="0">
                <a:solidFill>
                  <a:schemeClr val="tx1"/>
                </a:solidFill>
                <a:latin typeface="Times New Roman" pitchFamily="18" charset="0"/>
                <a:cs typeface="Times New Roman" pitchFamily="18" charset="0"/>
              </a:rPr>
            </a:br>
            <a:r>
              <a:rPr lang="kk-KZ" sz="1400" dirty="0" smtClean="0">
                <a:solidFill>
                  <a:schemeClr val="tx1"/>
                </a:solidFill>
                <a:latin typeface="Times New Roman" pitchFamily="18" charset="0"/>
                <a:cs typeface="Times New Roman" pitchFamily="18" charset="0"/>
              </a:rPr>
              <a:t>2. Республика азаматтары заңмен белгіленген кепілді медициналық көмектің көлемін тегін алуға хақылы. </a:t>
            </a:r>
            <a:endParaRPr lang="kk-KZ" sz="1400" dirty="0">
              <a:solidFill>
                <a:schemeClr val="tx1"/>
              </a:solidFill>
              <a:latin typeface="Times New Roman" pitchFamily="18" charset="0"/>
              <a:cs typeface="Times New Roman" pitchFamily="18" charset="0"/>
            </a:endParaRPr>
          </a:p>
        </p:txBody>
      </p:sp>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667" y="5513511"/>
            <a:ext cx="1092481" cy="977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 name="Рисунок 5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667" y="4300732"/>
            <a:ext cx="1092481" cy="985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p:cNvSpPr txBox="1"/>
          <p:nvPr/>
        </p:nvSpPr>
        <p:spPr>
          <a:xfrm>
            <a:off x="3060575" y="135493"/>
            <a:ext cx="6245039" cy="397228"/>
          </a:xfrm>
          <a:prstGeom prst="rect">
            <a:avLst/>
          </a:prstGeom>
          <a:noFill/>
        </p:spPr>
        <p:txBody>
          <a:bodyPr wrap="square" lIns="88585" tIns="44293" rIns="88585" bIns="44293" rtlCol="0">
            <a:spAutoFit/>
          </a:bodyPr>
          <a:lstStyle/>
          <a:p>
            <a:pPr algn="r"/>
            <a:r>
              <a:rPr lang="ru-RU" altLang="ru-RU" sz="2000" b="1" dirty="0" smtClean="0">
                <a:latin typeface="Times New Roman" pitchFamily="18" charset="0"/>
                <a:cs typeface="Times New Roman" pitchFamily="18" charset="0"/>
              </a:rPr>
              <a:t>МӘМС ЕНГІЗУДІҢ АЛҒЫШАРТТАРЫ</a:t>
            </a:r>
            <a:endParaRPr lang="ru-RU" sz="2000" b="1" dirty="0">
              <a:latin typeface="Times New Roman" pitchFamily="18" charset="0"/>
              <a:cs typeface="Times New Roman" pitchFamily="18" charset="0"/>
            </a:endParaRPr>
          </a:p>
        </p:txBody>
      </p:sp>
      <p:sp>
        <p:nvSpPr>
          <p:cNvPr id="28" name="Прямоугольник 27"/>
          <p:cNvSpPr/>
          <p:nvPr/>
        </p:nvSpPr>
        <p:spPr>
          <a:xfrm>
            <a:off x="9406993" y="181488"/>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29" name="Номер слайда 1"/>
          <p:cNvSpPr txBox="1">
            <a:spLocks/>
          </p:cNvSpPr>
          <p:nvPr/>
        </p:nvSpPr>
        <p:spPr>
          <a:xfrm>
            <a:off x="9406993" y="195339"/>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3</a:t>
            </a:fld>
            <a:endParaRPr lang="ru-RU" sz="2400" dirty="0">
              <a:solidFill>
                <a:schemeClr val="bg1"/>
              </a:solidFill>
              <a:latin typeface="Century Gothic" panose="020B0502020202020204" pitchFamily="34" charset="0"/>
            </a:endParaRPr>
          </a:p>
        </p:txBody>
      </p:sp>
      <p:sp>
        <p:nvSpPr>
          <p:cNvPr id="14" name="Прямоугольник 13"/>
          <p:cNvSpPr/>
          <p:nvPr/>
        </p:nvSpPr>
        <p:spPr>
          <a:xfrm>
            <a:off x="7472215" y="3108015"/>
            <a:ext cx="3437234" cy="940454"/>
          </a:xfrm>
          <a:prstGeom prst="rect">
            <a:avLst/>
          </a:prstGeom>
          <a:solidFill>
            <a:schemeClr val="bg1">
              <a:alpha val="14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0000"/>
              </a:lnSpc>
              <a:defRPr/>
            </a:pPr>
            <a:r>
              <a:rPr lang="kk-KZ" sz="1397" b="1" dirty="0" smtClean="0">
                <a:solidFill>
                  <a:schemeClr val="tx1"/>
                </a:solidFill>
                <a:latin typeface="Century Gothic" panose="020B0502020202020204" pitchFamily="34" charset="0"/>
              </a:rPr>
              <a:t>ҰЛТ ЖОСПАРЫ - 5 институционалдық реформаны іске асыру жөніндегі 100 нақты қадам </a:t>
            </a:r>
            <a:endParaRPr lang="kk-KZ" sz="1397"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xmlns="" val="204025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19279" y="251917"/>
            <a:ext cx="9347791" cy="428005"/>
          </a:xfrm>
          <a:prstGeom prst="rect">
            <a:avLst/>
          </a:prstGeom>
          <a:noFill/>
        </p:spPr>
        <p:txBody>
          <a:bodyPr wrap="square" lIns="88585" tIns="44293" rIns="88585" bIns="44293" rtlCol="0">
            <a:spAutoFit/>
          </a:bodyPr>
          <a:lstStyle/>
          <a:p>
            <a:pPr algn="r"/>
            <a:r>
              <a:rPr lang="kk-KZ" sz="2200" b="1" dirty="0" smtClean="0">
                <a:latin typeface="Times New Roman" pitchFamily="18" charset="0"/>
                <a:cs typeface="Times New Roman" pitchFamily="18" charset="0"/>
              </a:rPr>
              <a:t>Денсаулық сақтауды қаржыландырудың жаһандық моделдері</a:t>
            </a:r>
            <a:endParaRPr lang="kk-KZ" sz="2200" b="1" dirty="0">
              <a:latin typeface="Times New Roman" pitchFamily="18" charset="0"/>
              <a:cs typeface="Times New Roman" pitchFamily="18" charset="0"/>
            </a:endParaRPr>
          </a:p>
        </p:txBody>
      </p:sp>
      <p:sp>
        <p:nvSpPr>
          <p:cNvPr id="2" name="AutoShape 2" descr="data:image/jpeg;base64,/9j/4AAQSkZJRgABAQAAAQABAAD/2wCEAAkGBxASEBAQDxAQEBAQDw8QEBAQEA8PDRAPFRUWFxUSFRUYHSggGBolHRUVITEhJSkrLi4uFx8zODMsNygtLisBCgoKBQUFDgUFDisZExkrKysrKysrKysrKysrKysrKysrKysrKysrKysrKysrKysrKysrKysrKysrKysrKysrK//AABEIAOEA4QMBIgACEQEDEQH/xAAbAAABBQEBAAAAAAAAAAAAAAAAAQMEBQYCB//EAEUQAAEDAgMFBAcEBggHAAAAAAEAAgMEEQUSIQYxQVFhE3GBkRQiI3KhscEyQlLRBxWSstLxJDNDYoKiwvAWc3STs8Ph/8QAFAEBAAAAAAAAAAAAAAAAAAAAAP/EABQRAQAAAAAAAAAAAAAAAAAAAAD/2gAMAwEAAhEDEQA/APcUIQgEIQgEIQgEIQgEIQgEIQgEIQgELl7wE0ZkD6FH7VAlQSEJpsw4p1AIQhAIQhAIQhAIQhAIQhAIQhAIQhAIQhAISEqJLPfuQSTIEnaqEZUnaoJvarpsoKgdouHPQWqZqJg0dTuUWkrdQxx36NPXkVUTYkJHuIPq3Ib3DigtDMjtFXNmXYlQTe0R2ihdql7VBNEikU8/AqrEq7bKgvEJqllzNB47j3p1AIQhAIQhAIQhAIQhAIQhAIQhAIQhBErprWbz1PcoDpU3iM3tHdCB8FDMyCaZUnaqCZknbIJ/arl0qhdskMyDqsfoVm6GfK5zL/ZcQO7gripl0WVnmyznqAg1kU6eEypKeo0UpsyCy7VL2yr+2R2yCw7ZdiVVomXQmQanBJLteORB8/5KyVPs3qx7ubgPIf8A1XCAQhCAQhCAQhCAQhCAQhCAQhCAQhCDKY0/LM8c7EdxAVeZ1b7X0xsyYcPUf3H7J87jxCypnQWJqEnpCrDOuTOgtfSEjp1V9uuXVKCZUVGiymIT+2HcVZ1VVorN2xz5cObUMafSi50zW8XwEACPvsA4dSRxQVVJU6Ke2oWZp5yOh+KmsqEF4KhL6QqM1ascHoZqg+oMrAbGR32e4DiUE0VC6bNy16K/o9mIQPaOfIeOuRvgBr8VY0+C0zHte2OzmG4u57hfgbEoLHCqXsoWMP2rXd7x1P5eClppsw4p1AIQhAIQhAIQhAIQhAIQhAIQhAIQmKuqbG3M4gICtZG5jmykBjgQbkDTv5ry/FWdjIWZmvFzke0gte3npx5jgtDjuOs1u8HoDdYTF6xkp9XQjcRvQTDU9VyalU8Yl/C4/NdZn8QR3hBaGpTb6lV5eV3TROe4WZK9lxnMTC9wHG3C/eg0OymCurJruB9HiIMp4PO8RDv48h3hesAcAsRhm1EcMbYYaJ8bWDRr3hrr8S7S5J5qY7aec/Zhjb7znP8AlZBC242RD89XTC0gu6aMbpBxe0fj5jj378JHTvI3FbuqxGqlBa6XK072xgMBHK+/4qB6MANyDP4VhDppQ11wwavPG3IdSvR6ONrGhrAGtaAABuAVFhtm35kq1ZMgsxIuu1Vd2yO2QWIlUmln1ynw/JU3bLplRxQaJC5jfdoPMA+a6QCEIQCEIQCEIQCEIQCEIQNzyZWk+SwO2OJnKWkn1tFoNrcWEIa29iQXeG781g+19KnZp6kdyeRPBAzh+B5m55b67mknd1VrTYLGNzQna2qDbBT8PNxdBE/VzRwQaEHTLcnQCytXhOULRcuPDQIOcN2cgbZ8jGvfvsRdjfDj4q9aABYAADgNAonbI7dA9URNcLOaCOouqKupQzVv2eI5K2dMotS+4KCsa8JuY6KKZcry3gDp3Lt77hAxTVNnOHIqwZUrNVcpZJfg75qVFWdUF/6Ql7dUwq116V1QW/pC6FQqb0nqpuFMM0zIxuJu7owbz9PEIN3RD2Ud9+RvyT6AhAIQhAIQhAIQhAIQhAIQuJX5Wud+FpPkEGe2v2dZVhhzuZKzQWIDS0m5DgQfC3NUP6rFM3KBbrxPW6bxDaZzXOY5rmuufWsS0+Krf1nJMNz3W0AALifAII00LqiR7Q7K2OJ8rnd1gxvi9zR4laugjysA6KkoouygLpg5jqmoaC1ws8QQjMNDuJe4fs3VvHUNI9W+Xhff4oHpnJuCptcdUzPNoqeSryv70Gk9KR6QqJlZ1TnpXVBcmoTE1Qq01fVRp6vTegbqZ/a+ClMdcKgiqM0hPC9grunOiCLiUGYKjbO5pyn+a1UwFlWT4O+Q6Cw5n8kFe2rK79KKuIdnBbUlOnZ1vMoKRtUb2Wz2WqI4PWc4Zn6O4kjkAshiWByxkvj9Ztvs7nDu5qw2Myue90rrFhAs7Qjig9Uhna4XafoU4s56bd7GxHW9zb8IWgifcAoO0IQgEIQgEIQgEIQgExXf1UnuO+SfTc7MzHN/E1w8wgx1bBE8WIF+aq5IKmM+wdFl5XLD8lzJVG5vvUeepPNA5UU9RIxwlfFzb6ziQ4dbKNh1YQ0tcLEOsb77gpqSrPNNlpbZzt7jdBZvm0VNiBU2AOf9lpd3bvNShgEj97mt83FBmmVhGhTwrCr+PZRgN3Oc7poGqR/w9F+EoMyawprFDKxkZc0tEzS5l9HFg0zW5HgeK1X6gjGobu56jyUPbGkqKiRs5DTkibGWMBBsC45gD727ogoMNar2J9gqagU98mmncgusKaHXe4XA3XVrDKx25QKSLLCQPw/RQtnpi5tzzI8jZBpWxhdmJJGU6SgrMQjAaVjq2ieZGmAnO9wbYcRxv3LX4+60LzyaSoezcTWQtkd60jxck/dB1sEFngOHGJuZ7szyNT9FoKCpu7Lz1Hes4as3Uqin9rH1e0eZsg1KEIQCEIQCEIQCEIQCEIQYvaHZaYyOmpsrw8lzoiQ1wcd+UnQg8jZZuXDau7gaeRuUXc57csYG77e4+F16wq3aF39Hf1LR8Qfog8oq4nxEOJDgN4A0B59V2KzPrx5KdiTN6zzrsddvkg1VJWAAXOqs6WsusBJWPPEBT8Cr5BKGuNw7d3oPRInXTmVRKV2ilByBC0KJUTNG9SZHLJbQ1jmyRtH3ifIfzQQsbDWzEt0Dxf8AxcVGpH55WN/vfLVdY06+Q9D9FXUFVkmY47r280Ho8MPq26KqwmPLmbye/wDeKuMNmDmgjiotZCI5Sfuv17ncUE+NydzKKxpyhw1HTUjwQJUHOJR543N5tIWRwnFC0di/R0ZLNeNty17nKgl2dEsr37gSN3PmgeNWBqSr/ZeAyuE39mwnKeD37tOg+fioOz+BxtqGBze1s15IeM4AtvsetluGgDQaAaADcAgVCEIBCEIBCEIBCEIBCEIBVm0Q9gfearNV+Pj+jv6Fn7wQef17NCszWs1K1tW3RZrEGalB1sjgXptQ+Jz3RsZE55c0AnNcBo177+BTmBUJFSWu3xGQHldpLVffopHt6r/lRfvOXOFRATVT+dTMB3Z3H6hBdxaJ0yqI6UJszoJMsqyO0LryR9M30WikkuFlceNpIzwJcPkgYxJ12tVSIHPeyNv2pHtY33nEAfEqzrtzU7shBnxCkadbS5/2GuePi0INpVURopWtBcYHj2bnG5a4b2E8+I6dxUyR0crbO8xvCZ/SNMf6MwfikkP+ENA/eKpaGc2GqC8oqVsf9q4jgNB8VOdkcNSD72/zCzVVDI8eo4tPNQIoqtri10txwJaCg1rqZo1z6crglcy1LGNs3fwA1JKoKWB4OeSQvPAWytHgrjZ6IPqWl2oaCWjhntofDX4INHg9CY2Zn/1j7F/Tkzw+d1YIQgEIQgEIQgEIQgEJEIFQkQgVQsZF4JO4HyIUy6iYr/US+44oMLVKgrmb1d1BVNWoLb9GsobVVAO70YvP+F7f4k5hh9lnO97nvPeSVV7HuImrCOGG1R+LLK5w9vsY/dCCFWVllDbiHVSMXpxYlZalLnSZb8Sg10FTdVW0g9Vh5PB+BVnRUlhcqvx5vqgc3BBErovZxu4H8lY/o9jviMZ/DHM7/Ll/1KOBmpNd7RfyVr+i+C9XNJwZT5fF72/wFBabdG9VE3lAD+0938Kz0c3Zuse8K/2u1re6CMf5nn6qhxWnu243jUFBMixAqdFMx4s4hp4Hqsc2vLRZzdd1+CDXHfr03oNTPOWEtfoR8eRCt9mz7WM8y6/i0rGUcskr2l97NFmg/wC+q2eB6Sx+8B56INkhIhAqEiECoSIQKhIhBzdF1xmSXQOXRdN5kmZA5dN1TczHt/ExzfMEJM6TOgwUjdFS17d608tPvsOJVBikJF0HWxUd3V55UErf2tf9Kt8PHsY/cCqNjpMoxH/ozbyf+YVrA+0bB/cb8kDGJNu0rN4PS3Mj7bp2MHdllLvkzzWgrpdCoOHNtSMk/FXTX8Y2W/dKC6jZ6vgs7tKbZe8n4K9jqNFR47q5hPX6IGahwFNGB97Q9w3rXfovgtFUScXytZ4Mbf8A9hWGczReh7BWbRN/vSyk+dvoEELaJwNbJ0ZE3xyg/VQJxcKTiutZUe8z/wAbE1KzRBlsYiALbc1zFFo3v+iexUXkA5D5/wAlIjpz2d+Rafjb6oJ1DGAtDhUgEkfvs+YVJRsVtSNs5vvN+aDb3S3TRcjMgdulumg5LmQOXRdN3S3Qd3QuLoQNXSErm65LkHeZclybL026RA6XpuSayYkmVTi9a5jQ6ziAdcoJNudkEyZrbWWWxuHQkE+a7dtNFuLwOh0KqcSxyNwNnA9BqggYVVObNIxu+eIwnlq5rifJp81r2xmwHIALE4J2jqqMhpDXOykkW04n4L02Cnbb80GWxjRjj0Kh4RVB1JNDxZLHM3xIY7/fVarGcIEkbmhwaSNDbS6w+A0cpqnwn1cukp3jKCCLc7kBBoYGGyiVMIc8A8itWKJrW6HzAWcxxwj9obAN38rbkDE2HttoFdbI1OWBzD92Z1u4hp/NZiXaCK2jrnkNSo1DikjcxbcNcb66cEGrnOepmI5sHkxoT80By7lW4U+/3tTq53EkrQwQstrc95JQYeSDNO/pYfBOVkTmNuDodCOitdo6VkF6hpsLgSDhroHD4BZyrxpj7NBGpA+KDS4ZFcBXEcBBB6g/FQsEiGUFx8OCvgWWsgniRdB6rWzeKeZIgmh66DlFa9OByCRmS5kyCugUDuZCbuhA2VyU5ZIQgYIXDmqQWrktQRXRpp8Kmli5LEFXLQMdva094BUZ2FR/gb5BXhjXPZoM/LhDTu9U8CNCDzCY7OsZoMkreBzZJPEbj8FpTEk7JBmX1Nbu9HPeZI7fAqrjwytbK6doizP+00uNrcNbLc9ik7FBlTLXnTsY/wDu6fJRZMHnlN5y2w3MZct8Sd62nYJOwQZOPAWj7o8l0/BARay1fYI7BBio8CmiN4HgD8D7lvgd4Utorh9yI90h+rVquwR2CDJ1FFVzDLKI2sNrgOc8n4KLLsoCLCwPOy24hXQhQY6moq6MWaI5ANxzFjvKyktjr3f2cTepk0+AWqES6EaCtw+le1o7Qgu42va/RT2Rp4MXQag4a1dgLsNSgIEAXQS2S2QIhLZCBEFCEHJSIQgRIUIQIkKEIESJUIESIQgEIQgEJUIAIQhAqUJEIOkqRCDoJQlQgAukIQKlQhAIQhB//9k="/>
          <p:cNvSpPr>
            <a:spLocks noChangeAspect="1" noChangeArrowheads="1"/>
          </p:cNvSpPr>
          <p:nvPr/>
        </p:nvSpPr>
        <p:spPr bwMode="auto">
          <a:xfrm>
            <a:off x="155575" y="148446"/>
            <a:ext cx="304800" cy="2797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8585" tIns="44293" rIns="88585" bIns="44293" numCol="1" anchor="t" anchorCtr="0" compatLnSpc="1">
            <a:prstTxWarp prst="textNoShape">
              <a:avLst/>
            </a:prstTxWarp>
          </a:bodyPr>
          <a:lstStyle/>
          <a:p>
            <a:endParaRPr lang="ru-RU" sz="1648"/>
          </a:p>
        </p:txBody>
      </p:sp>
      <p:sp>
        <p:nvSpPr>
          <p:cNvPr id="3" name="AutoShape 4" descr="data:image/jpeg;base64,/9j/4AAQSkZJRgABAQAAAQABAAD/2wCEAAkGBxASEBAQDxAQEBAQDw8QEBAQEA8PDRAPFRUWFxUSFRUYHSggGBolHRUVITEhJSkrLi4uFx8zODMsNygtLisBCgoKBQUFDgUFDisZExkrKysrKysrKysrKysrKysrKysrKysrKysrKysrKysrKysrKysrKysrKysrKysrKysrK//AABEIAOEA4QMBIgACEQEDEQH/xAAbAAABBQEBAAAAAAAAAAAAAAAAAQMEBQYCB//EAEUQAAEDAgMFBAcEBggHAAAAAAEAAgMEEQUSIQYxQVFhE3GBkRQiI3KhscEyQlLRBxWSstLxJDNDYoKiwvAWc3STs8Ph/8QAFAEBAAAAAAAAAAAAAAAAAAAAAP/EABQRAQAAAAAAAAAAAAAAAAAAAAD/2gAMAwEAAhEDEQA/APcUIQgEIQgEIQgEIQgEIQgEIQgEIQgELl7wE0ZkD6FH7VAlQSEJpsw4p1AIQhAIQhAIQhAIQhAIQhAIQhAIQhAIQhAISEqJLPfuQSTIEnaqEZUnaoJvarpsoKgdouHPQWqZqJg0dTuUWkrdQxx36NPXkVUTYkJHuIPq3Ib3DigtDMjtFXNmXYlQTe0R2ihdql7VBNEikU8/AqrEq7bKgvEJqllzNB47j3p1AIQhAIQhAIQhAIQhAIQhAIQhAIQhBErprWbz1PcoDpU3iM3tHdCB8FDMyCaZUnaqCZknbIJ/arl0qhdskMyDqsfoVm6GfK5zL/ZcQO7gripl0WVnmyznqAg1kU6eEypKeo0UpsyCy7VL2yr+2R2yCw7ZdiVVomXQmQanBJLteORB8/5KyVPs3qx7ubgPIf8A1XCAQhCAQhCAQhCAQhCAQhCAQhCAQhCDKY0/LM8c7EdxAVeZ1b7X0xsyYcPUf3H7J87jxCypnQWJqEnpCrDOuTOgtfSEjp1V9uuXVKCZUVGiymIT+2HcVZ1VVorN2xz5cObUMafSi50zW8XwEACPvsA4dSRxQVVJU6Ke2oWZp5yOh+KmsqEF4KhL6QqM1ascHoZqg+oMrAbGR32e4DiUE0VC6bNy16K/o9mIQPaOfIeOuRvgBr8VY0+C0zHte2OzmG4u57hfgbEoLHCqXsoWMP2rXd7x1P5eClppsw4p1AIQhAIQhAIQhAIQhAIQhAIQhAIQmKuqbG3M4gICtZG5jmykBjgQbkDTv5ry/FWdjIWZmvFzke0gte3npx5jgtDjuOs1u8HoDdYTF6xkp9XQjcRvQTDU9VyalU8Yl/C4/NdZn8QR3hBaGpTb6lV5eV3TROe4WZK9lxnMTC9wHG3C/eg0OymCurJruB9HiIMp4PO8RDv48h3hesAcAsRhm1EcMbYYaJ8bWDRr3hrr8S7S5J5qY7aec/Zhjb7znP8AlZBC242RD89XTC0gu6aMbpBxe0fj5jj378JHTvI3FbuqxGqlBa6XK072xgMBHK+/4qB6MANyDP4VhDppQ11wwavPG3IdSvR6ONrGhrAGtaAABuAVFhtm35kq1ZMgsxIuu1Vd2yO2QWIlUmln1ynw/JU3bLplRxQaJC5jfdoPMA+a6QCEIQCEIQCEIQCEIQCEIQNzyZWk+SwO2OJnKWkn1tFoNrcWEIa29iQXeG781g+19KnZp6kdyeRPBAzh+B5m55b67mknd1VrTYLGNzQna2qDbBT8PNxdBE/VzRwQaEHTLcnQCytXhOULRcuPDQIOcN2cgbZ8jGvfvsRdjfDj4q9aABYAADgNAonbI7dA9URNcLOaCOouqKupQzVv2eI5K2dMotS+4KCsa8JuY6KKZcry3gDp3Lt77hAxTVNnOHIqwZUrNVcpZJfg75qVFWdUF/6Ql7dUwq116V1QW/pC6FQqb0nqpuFMM0zIxuJu7owbz9PEIN3RD2Ud9+RvyT6AhAIQhAIQhAIQhAIQhAIQuJX5Wud+FpPkEGe2v2dZVhhzuZKzQWIDS0m5DgQfC3NUP6rFM3KBbrxPW6bxDaZzXOY5rmuufWsS0+Krf1nJMNz3W0AALifAII00LqiR7Q7K2OJ8rnd1gxvi9zR4laugjysA6KkoouygLpg5jqmoaC1ws8QQjMNDuJe4fs3VvHUNI9W+Xhff4oHpnJuCptcdUzPNoqeSryv70Gk9KR6QqJlZ1TnpXVBcmoTE1Qq01fVRp6vTegbqZ/a+ClMdcKgiqM0hPC9grunOiCLiUGYKjbO5pyn+a1UwFlWT4O+Q6Cw5n8kFe2rK79KKuIdnBbUlOnZ1vMoKRtUb2Wz2WqI4PWc4Zn6O4kjkAshiWByxkvj9Ztvs7nDu5qw2Myue90rrFhAs7Qjig9Uhna4XafoU4s56bd7GxHW9zb8IWgifcAoO0IQgEIQgEIQgEIQgExXf1UnuO+SfTc7MzHN/E1w8wgx1bBE8WIF+aq5IKmM+wdFl5XLD8lzJVG5vvUeepPNA5UU9RIxwlfFzb6ziQ4dbKNh1YQ0tcLEOsb77gpqSrPNNlpbZzt7jdBZvm0VNiBU2AOf9lpd3bvNShgEj97mt83FBmmVhGhTwrCr+PZRgN3Oc7poGqR/w9F+EoMyawprFDKxkZc0tEzS5l9HFg0zW5HgeK1X6gjGobu56jyUPbGkqKiRs5DTkibGWMBBsC45gD727ogoMNar2J9gqagU98mmncgusKaHXe4XA3XVrDKx25QKSLLCQPw/RQtnpi5tzzI8jZBpWxhdmJJGU6SgrMQjAaVjq2ieZGmAnO9wbYcRxv3LX4+60LzyaSoezcTWQtkd60jxck/dB1sEFngOHGJuZ7szyNT9FoKCpu7Lz1Hes4as3Uqin9rH1e0eZsg1KEIQCEIQCEIQCEIQCEIQYvaHZaYyOmpsrw8lzoiQ1wcd+UnQg8jZZuXDau7gaeRuUXc57csYG77e4+F16wq3aF39Hf1LR8Qfog8oq4nxEOJDgN4A0B59V2KzPrx5KdiTN6zzrsddvkg1VJWAAXOqs6WsusBJWPPEBT8Cr5BKGuNw7d3oPRInXTmVRKV2ilByBC0KJUTNG9SZHLJbQ1jmyRtH3ifIfzQQsbDWzEt0Dxf8AxcVGpH55WN/vfLVdY06+Q9D9FXUFVkmY47r280Ho8MPq26KqwmPLmbye/wDeKuMNmDmgjiotZCI5Sfuv17ncUE+NydzKKxpyhw1HTUjwQJUHOJR543N5tIWRwnFC0di/R0ZLNeNty17nKgl2dEsr37gSN3PmgeNWBqSr/ZeAyuE39mwnKeD37tOg+fioOz+BxtqGBze1s15IeM4AtvsetluGgDQaAaADcAgVCEIBCEIBCEIBCEIBCEIBVm0Q9gfearNV+Pj+jv6Fn7wQef17NCszWs1K1tW3RZrEGalB1sjgXptQ+Jz3RsZE55c0AnNcBo177+BTmBUJFSWu3xGQHldpLVffopHt6r/lRfvOXOFRATVT+dTMB3Z3H6hBdxaJ0yqI6UJszoJMsqyO0LryR9M30WikkuFlceNpIzwJcPkgYxJ12tVSIHPeyNv2pHtY33nEAfEqzrtzU7shBnxCkadbS5/2GuePi0INpVURopWtBcYHj2bnG5a4b2E8+I6dxUyR0crbO8xvCZ/SNMf6MwfikkP+ENA/eKpaGc2GqC8oqVsf9q4jgNB8VOdkcNSD72/zCzVVDI8eo4tPNQIoqtri10txwJaCg1rqZo1z6crglcy1LGNs3fwA1JKoKWB4OeSQvPAWytHgrjZ6IPqWl2oaCWjhntofDX4INHg9CY2Zn/1j7F/Tkzw+d1YIQgEIQgEIQgEIQgEJEIFQkQgVQsZF4JO4HyIUy6iYr/US+44oMLVKgrmb1d1BVNWoLb9GsobVVAO70YvP+F7f4k5hh9lnO97nvPeSVV7HuImrCOGG1R+LLK5w9vsY/dCCFWVllDbiHVSMXpxYlZalLnSZb8Sg10FTdVW0g9Vh5PB+BVnRUlhcqvx5vqgc3BBErovZxu4H8lY/o9jviMZ/DHM7/Ll/1KOBmpNd7RfyVr+i+C9XNJwZT5fF72/wFBabdG9VE3lAD+0938Kz0c3Zuse8K/2u1re6CMf5nn6qhxWnu243jUFBMixAqdFMx4s4hp4Hqsc2vLRZzdd1+CDXHfr03oNTPOWEtfoR8eRCt9mz7WM8y6/i0rGUcskr2l97NFmg/wC+q2eB6Sx+8B56INkhIhAqEiECoSIQKhIhBzdF1xmSXQOXRdN5kmZA5dN1TczHt/ExzfMEJM6TOgwUjdFS17d608tPvsOJVBikJF0HWxUd3V55UErf2tf9Kt8PHsY/cCqNjpMoxH/ozbyf+YVrA+0bB/cb8kDGJNu0rN4PS3Mj7bp2MHdllLvkzzWgrpdCoOHNtSMk/FXTX8Y2W/dKC6jZ6vgs7tKbZe8n4K9jqNFR47q5hPX6IGahwFNGB97Q9w3rXfovgtFUScXytZ4Mbf8A9hWGczReh7BWbRN/vSyk+dvoEELaJwNbJ0ZE3xyg/VQJxcKTiutZUe8z/wAbE1KzRBlsYiALbc1zFFo3v+iexUXkA5D5/wAlIjpz2d+Rafjb6oJ1DGAtDhUgEkfvs+YVJRsVtSNs5vvN+aDb3S3TRcjMgdulumg5LmQOXRdN3S3Qd3QuLoQNXSErm65LkHeZclybL026RA6XpuSayYkmVTi9a5jQ6ziAdcoJNudkEyZrbWWWxuHQkE+a7dtNFuLwOh0KqcSxyNwNnA9BqggYVVObNIxu+eIwnlq5rifJp81r2xmwHIALE4J2jqqMhpDXOykkW04n4L02Cnbb80GWxjRjj0Kh4RVB1JNDxZLHM3xIY7/fVarGcIEkbmhwaSNDbS6w+A0cpqnwn1cukp3jKCCLc7kBBoYGGyiVMIc8A8itWKJrW6HzAWcxxwj9obAN38rbkDE2HttoFdbI1OWBzD92Z1u4hp/NZiXaCK2jrnkNSo1DikjcxbcNcb66cEGrnOepmI5sHkxoT80By7lW4U+/3tTq53EkrQwQstrc95JQYeSDNO/pYfBOVkTmNuDodCOitdo6VkF6hpsLgSDhroHD4BZyrxpj7NBGpA+KDS4ZFcBXEcBBB6g/FQsEiGUFx8OCvgWWsgniRdB6rWzeKeZIgmh66DlFa9OByCRmS5kyCugUDuZCbuhA2VyU5ZIQgYIXDmqQWrktQRXRpp8Kmli5LEFXLQMdva094BUZ2FR/gb5BXhjXPZoM/LhDTu9U8CNCDzCY7OsZoMkreBzZJPEbj8FpTEk7JBmX1Nbu9HPeZI7fAqrjwytbK6doizP+00uNrcNbLc9ik7FBlTLXnTsY/wDu6fJRZMHnlN5y2w3MZct8Sd62nYJOwQZOPAWj7o8l0/BARay1fYI7BBio8CmiN4HgD8D7lvgd4Utorh9yI90h+rVquwR2CDJ1FFVzDLKI2sNrgOc8n4KLLsoCLCwPOy24hXQhQY6moq6MWaI5ANxzFjvKyktjr3f2cTepk0+AWqES6EaCtw+le1o7Qgu42va/RT2Rp4MXQag4a1dgLsNSgIEAXQS2S2QIhLZCBEFCEHJSIQgRIUIQIkKEIESJUIESIQgEIQgEJUIAIQhAqUJEIOkqRCDoJQlQgAukIQKlQhAIQhB//9k="/>
          <p:cNvSpPr>
            <a:spLocks noChangeAspect="1" noChangeArrowheads="1"/>
          </p:cNvSpPr>
          <p:nvPr/>
        </p:nvSpPr>
        <p:spPr bwMode="auto">
          <a:xfrm>
            <a:off x="307975" y="486796"/>
            <a:ext cx="304800" cy="2797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8585" tIns="44293" rIns="88585" bIns="44293" numCol="1" anchor="t" anchorCtr="0" compatLnSpc="1">
            <a:prstTxWarp prst="textNoShape">
              <a:avLst/>
            </a:prstTxWarp>
          </a:bodyPr>
          <a:lstStyle/>
          <a:p>
            <a:endParaRPr lang="ru-RU" sz="1648"/>
          </a:p>
        </p:txBody>
      </p:sp>
      <p:sp>
        <p:nvSpPr>
          <p:cNvPr id="4" name="AutoShape 6" descr="data:image/jpeg;base64,/9j/4AAQSkZJRgABAQAAAQABAAD/2wCEAAkGBxASEBAQDxAQEBAQDw8QEBAQEA8PDRAPFRUWFxUSFRUYHSggGBolHRUVITEhJSkrLi4uFx8zODMsNygtLisBCgoKBQUFDgUFDisZExkrKysrKysrKysrKysrKysrKysrKysrKysrKysrKysrKysrKysrKysrKysrKysrKysrK//AABEIAOEA4QMBIgACEQEDEQH/xAAbAAABBQEBAAAAAAAAAAAAAAAAAQMEBQYCB//EAEUQAAEDAgMFBAcEBggHAAAAAAEAAgMEEQUSIQYxQVFhE3GBkRQiI3KhscEyQlLRBxWSstLxJDNDYoKiwvAWc3STs8Ph/8QAFAEBAAAAAAAAAAAAAAAAAAAAAP/EABQRAQAAAAAAAAAAAAAAAAAAAAD/2gAMAwEAAhEDEQA/APcUIQgEIQgEIQgEIQgEIQgEIQgEIQgELl7wE0ZkD6FH7VAlQSEJpsw4p1AIQhAIQhAIQhAIQhAIQhAIQhAIQhAIQhAISEqJLPfuQSTIEnaqEZUnaoJvarpsoKgdouHPQWqZqJg0dTuUWkrdQxx36NPXkVUTYkJHuIPq3Ib3DigtDMjtFXNmXYlQTe0R2ihdql7VBNEikU8/AqrEq7bKgvEJqllzNB47j3p1AIQhAIQhAIQhAIQhAIQhAIQhAIQhBErprWbz1PcoDpU3iM3tHdCB8FDMyCaZUnaqCZknbIJ/arl0qhdskMyDqsfoVm6GfK5zL/ZcQO7gripl0WVnmyznqAg1kU6eEypKeo0UpsyCy7VL2yr+2R2yCw7ZdiVVomXQmQanBJLteORB8/5KyVPs3qx7ubgPIf8A1XCAQhCAQhCAQhCAQhCAQhCAQhCAQhCDKY0/LM8c7EdxAVeZ1b7X0xsyYcPUf3H7J87jxCypnQWJqEnpCrDOuTOgtfSEjp1V9uuXVKCZUVGiymIT+2HcVZ1VVorN2xz5cObUMafSi50zW8XwEACPvsA4dSRxQVVJU6Ke2oWZp5yOh+KmsqEF4KhL6QqM1ascHoZqg+oMrAbGR32e4DiUE0VC6bNy16K/o9mIQPaOfIeOuRvgBr8VY0+C0zHte2OzmG4u57hfgbEoLHCqXsoWMP2rXd7x1P5eClppsw4p1AIQhAIQhAIQhAIQhAIQhAIQhAIQmKuqbG3M4gICtZG5jmykBjgQbkDTv5ry/FWdjIWZmvFzke0gte3npx5jgtDjuOs1u8HoDdYTF6xkp9XQjcRvQTDU9VyalU8Yl/C4/NdZn8QR3hBaGpTb6lV5eV3TROe4WZK9lxnMTC9wHG3C/eg0OymCurJruB9HiIMp4PO8RDv48h3hesAcAsRhm1EcMbYYaJ8bWDRr3hrr8S7S5J5qY7aec/Zhjb7znP8AlZBC242RD89XTC0gu6aMbpBxe0fj5jj378JHTvI3FbuqxGqlBa6XK072xgMBHK+/4qB6MANyDP4VhDppQ11wwavPG3IdSvR6ONrGhrAGtaAABuAVFhtm35kq1ZMgsxIuu1Vd2yO2QWIlUmln1ynw/JU3bLplRxQaJC5jfdoPMA+a6QCEIQCEIQCEIQCEIQCEIQNzyZWk+SwO2OJnKWkn1tFoNrcWEIa29iQXeG781g+19KnZp6kdyeRPBAzh+B5m55b67mknd1VrTYLGNzQna2qDbBT8PNxdBE/VzRwQaEHTLcnQCytXhOULRcuPDQIOcN2cgbZ8jGvfvsRdjfDj4q9aABYAADgNAonbI7dA9URNcLOaCOouqKupQzVv2eI5K2dMotS+4KCsa8JuY6KKZcry3gDp3Lt77hAxTVNnOHIqwZUrNVcpZJfg75qVFWdUF/6Ql7dUwq116V1QW/pC6FQqb0nqpuFMM0zIxuJu7owbz9PEIN3RD2Ud9+RvyT6AhAIQhAIQhAIQhAIQhAIQuJX5Wud+FpPkEGe2v2dZVhhzuZKzQWIDS0m5DgQfC3NUP6rFM3KBbrxPW6bxDaZzXOY5rmuufWsS0+Krf1nJMNz3W0AALifAII00LqiR7Q7K2OJ8rnd1gxvi9zR4laugjysA6KkoouygLpg5jqmoaC1ws8QQjMNDuJe4fs3VvHUNI9W+Xhff4oHpnJuCptcdUzPNoqeSryv70Gk9KR6QqJlZ1TnpXVBcmoTE1Qq01fVRp6vTegbqZ/a+ClMdcKgiqM0hPC9grunOiCLiUGYKjbO5pyn+a1UwFlWT4O+Q6Cw5n8kFe2rK79KKuIdnBbUlOnZ1vMoKRtUb2Wz2WqI4PWc4Zn6O4kjkAshiWByxkvj9Ztvs7nDu5qw2Myue90rrFhAs7Qjig9Uhna4XafoU4s56bd7GxHW9zb8IWgifcAoO0IQgEIQgEIQgEIQgExXf1UnuO+SfTc7MzHN/E1w8wgx1bBE8WIF+aq5IKmM+wdFl5XLD8lzJVG5vvUeepPNA5UU9RIxwlfFzb6ziQ4dbKNh1YQ0tcLEOsb77gpqSrPNNlpbZzt7jdBZvm0VNiBU2AOf9lpd3bvNShgEj97mt83FBmmVhGhTwrCr+PZRgN3Oc7poGqR/w9F+EoMyawprFDKxkZc0tEzS5l9HFg0zW5HgeK1X6gjGobu56jyUPbGkqKiRs5DTkibGWMBBsC45gD727ogoMNar2J9gqagU98mmncgusKaHXe4XA3XVrDKx25QKSLLCQPw/RQtnpi5tzzI8jZBpWxhdmJJGU6SgrMQjAaVjq2ieZGmAnO9wbYcRxv3LX4+60LzyaSoezcTWQtkd60jxck/dB1sEFngOHGJuZ7szyNT9FoKCpu7Lz1Hes4as3Uqin9rH1e0eZsg1KEIQCEIQCEIQCEIQCEIQYvaHZaYyOmpsrw8lzoiQ1wcd+UnQg8jZZuXDau7gaeRuUXc57csYG77e4+F16wq3aF39Hf1LR8Qfog8oq4nxEOJDgN4A0B59V2KzPrx5KdiTN6zzrsddvkg1VJWAAXOqs6WsusBJWPPEBT8Cr5BKGuNw7d3oPRInXTmVRKV2ilByBC0KJUTNG9SZHLJbQ1jmyRtH3ifIfzQQsbDWzEt0Dxf8AxcVGpH55WN/vfLVdY06+Q9D9FXUFVkmY47r280Ho8MPq26KqwmPLmbye/wDeKuMNmDmgjiotZCI5Sfuv17ncUE+NydzKKxpyhw1HTUjwQJUHOJR543N5tIWRwnFC0di/R0ZLNeNty17nKgl2dEsr37gSN3PmgeNWBqSr/ZeAyuE39mwnKeD37tOg+fioOz+BxtqGBze1s15IeM4AtvsetluGgDQaAaADcAgVCEIBCEIBCEIBCEIBCEIBVm0Q9gfearNV+Pj+jv6Fn7wQef17NCszWs1K1tW3RZrEGalB1sjgXptQ+Jz3RsZE55c0AnNcBo177+BTmBUJFSWu3xGQHldpLVffopHt6r/lRfvOXOFRATVT+dTMB3Z3H6hBdxaJ0yqI6UJszoJMsqyO0LryR9M30WikkuFlceNpIzwJcPkgYxJ12tVSIHPeyNv2pHtY33nEAfEqzrtzU7shBnxCkadbS5/2GuePi0INpVURopWtBcYHj2bnG5a4b2E8+I6dxUyR0crbO8xvCZ/SNMf6MwfikkP+ENA/eKpaGc2GqC8oqVsf9q4jgNB8VOdkcNSD72/zCzVVDI8eo4tPNQIoqtri10txwJaCg1rqZo1z6crglcy1LGNs3fwA1JKoKWB4OeSQvPAWytHgrjZ6IPqWl2oaCWjhntofDX4INHg9CY2Zn/1j7F/Tkzw+d1YIQgEIQgEIQgEIQgEJEIFQkQgVQsZF4JO4HyIUy6iYr/US+44oMLVKgrmb1d1BVNWoLb9GsobVVAO70YvP+F7f4k5hh9lnO97nvPeSVV7HuImrCOGG1R+LLK5w9vsY/dCCFWVllDbiHVSMXpxYlZalLnSZb8Sg10FTdVW0g9Vh5PB+BVnRUlhcqvx5vqgc3BBErovZxu4H8lY/o9jviMZ/DHM7/Ll/1KOBmpNd7RfyVr+i+C9XNJwZT5fF72/wFBabdG9VE3lAD+0938Kz0c3Zuse8K/2u1re6CMf5nn6qhxWnu243jUFBMixAqdFMx4s4hp4Hqsc2vLRZzdd1+CDXHfr03oNTPOWEtfoR8eRCt9mz7WM8y6/i0rGUcskr2l97NFmg/wC+q2eB6Sx+8B56INkhIhAqEiECoSIQKhIhBzdF1xmSXQOXRdN5kmZA5dN1TczHt/ExzfMEJM6TOgwUjdFS17d608tPvsOJVBikJF0HWxUd3V55UErf2tf9Kt8PHsY/cCqNjpMoxH/ozbyf+YVrA+0bB/cb8kDGJNu0rN4PS3Mj7bp2MHdllLvkzzWgrpdCoOHNtSMk/FXTX8Y2W/dKC6jZ6vgs7tKbZe8n4K9jqNFR47q5hPX6IGahwFNGB97Q9w3rXfovgtFUScXytZ4Mbf8A9hWGczReh7BWbRN/vSyk+dvoEELaJwNbJ0ZE3xyg/VQJxcKTiutZUe8z/wAbE1KzRBlsYiALbc1zFFo3v+iexUXkA5D5/wAlIjpz2d+Rafjb6oJ1DGAtDhUgEkfvs+YVJRsVtSNs5vvN+aDb3S3TRcjMgdulumg5LmQOXRdN3S3Qd3QuLoQNXSErm65LkHeZclybL026RA6XpuSayYkmVTi9a5jQ6ziAdcoJNudkEyZrbWWWxuHQkE+a7dtNFuLwOh0KqcSxyNwNnA9BqggYVVObNIxu+eIwnlq5rifJp81r2xmwHIALE4J2jqqMhpDXOykkW04n4L02Cnbb80GWxjRjj0Kh4RVB1JNDxZLHM3xIY7/fVarGcIEkbmhwaSNDbS6w+A0cpqnwn1cukp3jKCCLc7kBBoYGGyiVMIc8A8itWKJrW6HzAWcxxwj9obAN38rbkDE2HttoFdbI1OWBzD92Z1u4hp/NZiXaCK2jrnkNSo1DikjcxbcNcb66cEGrnOepmI5sHkxoT80By7lW4U+/3tTq53EkrQwQstrc95JQYeSDNO/pYfBOVkTmNuDodCOitdo6VkF6hpsLgSDhroHD4BZyrxpj7NBGpA+KDS4ZFcBXEcBBB6g/FQsEiGUFx8OCvgWWsgniRdB6rWzeKeZIgmh66DlFa9OByCRmS5kyCugUDuZCbuhA2VyU5ZIQgYIXDmqQWrktQRXRpp8Kmli5LEFXLQMdva094BUZ2FR/gb5BXhjXPZoM/LhDTu9U8CNCDzCY7OsZoMkreBzZJPEbj8FpTEk7JBmX1Nbu9HPeZI7fAqrjwytbK6doizP+00uNrcNbLc9ik7FBlTLXnTsY/wDu6fJRZMHnlN5y2w3MZct8Sd62nYJOwQZOPAWj7o8l0/BARay1fYI7BBio8CmiN4HgD8D7lvgd4Utorh9yI90h+rVquwR2CDJ1FFVzDLKI2sNrgOc8n4KLLsoCLCwPOy24hXQhQY6moq6MWaI5ANxzFjvKyktjr3f2cTepk0+AWqES6EaCtw+le1o7Qgu42va/RT2Rp4MXQag4a1dgLsNSgIEAXQS2S2QIhLZCBEFCEHJSIQgRIUIQIkKEIESJUIESIQgEIQgEJUIAIQhAqUJEIOkqRCDoJQlQgAukIQKlQhAIQhB//9k="/>
          <p:cNvSpPr>
            <a:spLocks noChangeAspect="1" noChangeArrowheads="1"/>
          </p:cNvSpPr>
          <p:nvPr/>
        </p:nvSpPr>
        <p:spPr bwMode="auto">
          <a:xfrm>
            <a:off x="460375" y="428201"/>
            <a:ext cx="304800" cy="27975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88585" tIns="44293" rIns="88585" bIns="44293" numCol="1" anchor="t" anchorCtr="0" compatLnSpc="1">
            <a:prstTxWarp prst="textNoShape">
              <a:avLst/>
            </a:prstTxWarp>
          </a:bodyPr>
          <a:lstStyle/>
          <a:p>
            <a:endParaRPr lang="ru-RU" sz="1648"/>
          </a:p>
        </p:txBody>
      </p:sp>
      <p:sp>
        <p:nvSpPr>
          <p:cNvPr id="59" name="TextBox 58"/>
          <p:cNvSpPr txBox="1"/>
          <p:nvPr/>
        </p:nvSpPr>
        <p:spPr>
          <a:xfrm>
            <a:off x="36240" y="1197808"/>
            <a:ext cx="1440000" cy="1295491"/>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lIns="88585" tIns="44293" rIns="88585" bIns="44293" rtlCol="0" anchor="ctr">
            <a:noAutofit/>
          </a:bodyPr>
          <a:lstStyle/>
          <a:p>
            <a:pPr algn="ctr" defTabSz="885854">
              <a:defRPr/>
            </a:pPr>
            <a:endParaRPr lang="ru-RU" sz="1739" b="1" kern="0" dirty="0">
              <a:solidFill>
                <a:schemeClr val="bg1"/>
              </a:solidFill>
            </a:endParaRPr>
          </a:p>
          <a:p>
            <a:pPr algn="ctr" defTabSz="885854">
              <a:defRPr/>
            </a:pPr>
            <a:r>
              <a:rPr lang="kk-KZ" sz="1300" b="1" kern="0" dirty="0" smtClean="0">
                <a:solidFill>
                  <a:schemeClr val="bg1"/>
                </a:solidFill>
              </a:rPr>
              <a:t>Мысалдары</a:t>
            </a:r>
            <a:endParaRPr lang="ru-RU" sz="1300" b="1" kern="0" dirty="0">
              <a:solidFill>
                <a:schemeClr val="bg1"/>
              </a:solidFill>
            </a:endParaRPr>
          </a:p>
          <a:p>
            <a:pPr defTabSz="885854">
              <a:defRPr/>
            </a:pPr>
            <a:endParaRPr lang="ru-RU" sz="1739" b="1" kern="0" dirty="0">
              <a:solidFill>
                <a:schemeClr val="bg1"/>
              </a:solidFill>
            </a:endParaRPr>
          </a:p>
        </p:txBody>
      </p:sp>
      <p:sp>
        <p:nvSpPr>
          <p:cNvPr id="60" name="TextBox 59"/>
          <p:cNvSpPr txBox="1"/>
          <p:nvPr/>
        </p:nvSpPr>
        <p:spPr>
          <a:xfrm>
            <a:off x="36240" y="2726084"/>
            <a:ext cx="1440000" cy="3331329"/>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lIns="88585" tIns="44293" rIns="88585" bIns="44293" rtlCol="0" anchor="ctr">
            <a:noAutofit/>
          </a:bodyPr>
          <a:lstStyle/>
          <a:p>
            <a:pPr algn="ctr" defTabSz="885854">
              <a:defRPr/>
            </a:pPr>
            <a:r>
              <a:rPr lang="kk-KZ" sz="1923" b="1" kern="0" dirty="0" smtClean="0">
                <a:solidFill>
                  <a:schemeClr val="bg1"/>
                </a:solidFill>
              </a:rPr>
              <a:t>Тетіктері</a:t>
            </a:r>
            <a:endParaRPr lang="ru-RU" sz="1739" b="1" kern="0" dirty="0">
              <a:solidFill>
                <a:schemeClr val="bg1"/>
              </a:solidFill>
            </a:endParaRPr>
          </a:p>
        </p:txBody>
      </p:sp>
      <p:grpSp>
        <p:nvGrpSpPr>
          <p:cNvPr id="5" name="Группа 60"/>
          <p:cNvGrpSpPr/>
          <p:nvPr/>
        </p:nvGrpSpPr>
        <p:grpSpPr>
          <a:xfrm>
            <a:off x="1581031" y="1640185"/>
            <a:ext cx="2976331" cy="777967"/>
            <a:chOff x="1680632" y="1677237"/>
            <a:chExt cx="2232248" cy="847615"/>
          </a:xfrm>
        </p:grpSpPr>
        <p:sp>
          <p:nvSpPr>
            <p:cNvPr id="63" name="TextBox 62"/>
            <p:cNvSpPr txBox="1"/>
            <p:nvPr/>
          </p:nvSpPr>
          <p:spPr>
            <a:xfrm>
              <a:off x="1680632" y="1677237"/>
              <a:ext cx="2232248" cy="361458"/>
            </a:xfrm>
            <a:prstGeom prst="rect">
              <a:avLst/>
            </a:prstGeom>
            <a:noFill/>
          </p:spPr>
          <p:txBody>
            <a:bodyPr wrap="square" rtlCol="0">
              <a:spAutoFit/>
            </a:bodyPr>
            <a:lstStyle/>
            <a:p>
              <a:pPr algn="ctr" defTabSz="885854">
                <a:defRPr/>
              </a:pPr>
              <a:r>
                <a:rPr lang="ru-RU" sz="1556" b="1" kern="0" dirty="0" err="1" smtClean="0">
                  <a:solidFill>
                    <a:sysClr val="windowText" lastClr="000000"/>
                  </a:solidFill>
                </a:rPr>
                <a:t>Мемлекеттік</a:t>
              </a:r>
              <a:r>
                <a:rPr lang="ru-RU" sz="1556" b="1" kern="0" dirty="0" smtClean="0">
                  <a:solidFill>
                    <a:sysClr val="windowText" lastClr="000000"/>
                  </a:solidFill>
                </a:rPr>
                <a:t> </a:t>
              </a:r>
              <a:endParaRPr lang="ru-RU" sz="1556" b="1" kern="0" dirty="0">
                <a:solidFill>
                  <a:sysClr val="windowText" lastClr="000000"/>
                </a:solidFill>
              </a:endParaRPr>
            </a:p>
          </p:txBody>
        </p:sp>
        <p:pic>
          <p:nvPicPr>
            <p:cNvPr id="64" name="Picture 2" descr="C:\Users\Margo\Desktop\скачанные файлы.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1" y="2172314"/>
              <a:ext cx="537495" cy="345397"/>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3" descr="C:\Users\Margo\Desktop\скачанные файлы (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V="1">
              <a:off x="2261531" y="2172314"/>
              <a:ext cx="480112" cy="352538"/>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4" descr="C:\Users\Margo\Desktop\скачанные файлы (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87287" y="2172315"/>
              <a:ext cx="465814" cy="349798"/>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5" descr="C:\Users\Margo\Desktop\скачанные файлы (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92606" y="2173848"/>
              <a:ext cx="488454" cy="34386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Группа 67"/>
          <p:cNvGrpSpPr/>
          <p:nvPr/>
        </p:nvGrpSpPr>
        <p:grpSpPr>
          <a:xfrm>
            <a:off x="4430696" y="1621055"/>
            <a:ext cx="3752473" cy="797099"/>
            <a:chOff x="3873882" y="1656393"/>
            <a:chExt cx="2814355" cy="868459"/>
          </a:xfrm>
        </p:grpSpPr>
        <p:sp>
          <p:nvSpPr>
            <p:cNvPr id="69" name="TextBox 68"/>
            <p:cNvSpPr txBox="1"/>
            <p:nvPr/>
          </p:nvSpPr>
          <p:spPr>
            <a:xfrm>
              <a:off x="3873882" y="1656393"/>
              <a:ext cx="2814355" cy="361457"/>
            </a:xfrm>
            <a:prstGeom prst="rect">
              <a:avLst/>
            </a:prstGeom>
            <a:noFill/>
          </p:spPr>
          <p:txBody>
            <a:bodyPr wrap="square" rtlCol="0">
              <a:spAutoFit/>
            </a:bodyPr>
            <a:lstStyle/>
            <a:p>
              <a:pPr algn="ctr" defTabSz="885854">
                <a:defRPr/>
              </a:pPr>
              <a:r>
                <a:rPr lang="kk-KZ" sz="1556" b="1" kern="0" dirty="0" smtClean="0">
                  <a:solidFill>
                    <a:sysClr val="windowText" lastClr="000000"/>
                  </a:solidFill>
                </a:rPr>
                <a:t>Қоғамдық сақтандыру</a:t>
              </a:r>
              <a:endParaRPr lang="ru-RU" sz="1556" b="1" kern="0" dirty="0">
                <a:solidFill>
                  <a:sysClr val="windowText" lastClr="000000"/>
                </a:solidFill>
              </a:endParaRPr>
            </a:p>
          </p:txBody>
        </p:sp>
        <p:pic>
          <p:nvPicPr>
            <p:cNvPr id="70" name="Picture 6" descr="C:\Users\Margo\Desktop\image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12796" y="2191315"/>
              <a:ext cx="445021" cy="327173"/>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7" descr="C:\Users\Margo\Desktop\скачанные файлы (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64841" y="2217023"/>
              <a:ext cx="526045" cy="175029"/>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8" descr="C:\Users\Margo\Desktop\images (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01827" y="2217024"/>
              <a:ext cx="508847" cy="289186"/>
            </a:xfrm>
            <a:prstGeom prst="rect">
              <a:avLst/>
            </a:prstGeom>
            <a:noFill/>
            <a:extLst>
              <a:ext uri="{909E8E84-426E-40DD-AFC4-6F175D3DCCD1}">
                <a14:hiddenFill xmlns:a14="http://schemas.microsoft.com/office/drawing/2010/main" xmlns="">
                  <a:solidFill>
                    <a:srgbClr val="FFFFFF"/>
                  </a:solidFill>
                </a14:hiddenFill>
              </a:ext>
            </a:extLst>
          </p:spPr>
        </p:pic>
        <p:pic>
          <p:nvPicPr>
            <p:cNvPr id="73" name="Picture 7" descr="C:\Users\Margo\Desktop\скачанные файлы (4).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964841" y="2179874"/>
              <a:ext cx="526045" cy="344978"/>
            </a:xfrm>
            <a:prstGeom prst="rect">
              <a:avLst/>
            </a:prstGeom>
            <a:noFill/>
            <a:extLst>
              <a:ext uri="{909E8E84-426E-40DD-AFC4-6F175D3DCCD1}">
                <a14:hiddenFill xmlns:a14="http://schemas.microsoft.com/office/drawing/2010/main" xmlns="">
                  <a:solidFill>
                    <a:srgbClr val="FFFFFF"/>
                  </a:solidFill>
                </a14:hiddenFill>
              </a:ext>
            </a:extLst>
          </p:spPr>
        </p:pic>
        <p:pic>
          <p:nvPicPr>
            <p:cNvPr id="74" name="Picture 8" descr="C:\Users\Margo\Desktop\images (1).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601827" y="2179874"/>
              <a:ext cx="508847" cy="33783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Группа 75"/>
          <p:cNvGrpSpPr/>
          <p:nvPr/>
        </p:nvGrpSpPr>
        <p:grpSpPr>
          <a:xfrm>
            <a:off x="8114331" y="1633871"/>
            <a:ext cx="2784309" cy="754591"/>
            <a:chOff x="6786166" y="1700133"/>
            <a:chExt cx="2088232" cy="822145"/>
          </a:xfrm>
        </p:grpSpPr>
        <p:sp>
          <p:nvSpPr>
            <p:cNvPr id="78" name="TextBox 77"/>
            <p:cNvSpPr txBox="1"/>
            <p:nvPr/>
          </p:nvSpPr>
          <p:spPr>
            <a:xfrm>
              <a:off x="6786166" y="1700133"/>
              <a:ext cx="2088232" cy="361457"/>
            </a:xfrm>
            <a:prstGeom prst="rect">
              <a:avLst/>
            </a:prstGeom>
            <a:noFill/>
          </p:spPr>
          <p:txBody>
            <a:bodyPr wrap="square" rtlCol="0">
              <a:spAutoFit/>
            </a:bodyPr>
            <a:lstStyle/>
            <a:p>
              <a:pPr algn="ctr" defTabSz="885854">
                <a:defRPr/>
              </a:pPr>
              <a:r>
                <a:rPr lang="kk-KZ" sz="1556" b="1" kern="0" dirty="0" smtClean="0">
                  <a:solidFill>
                    <a:sysClr val="windowText" lastClr="000000"/>
                  </a:solidFill>
                </a:rPr>
                <a:t>Жеке сақтандыру</a:t>
              </a:r>
              <a:endParaRPr lang="ru-RU" sz="1556" b="1" kern="0" dirty="0">
                <a:solidFill>
                  <a:sysClr val="windowText" lastClr="000000"/>
                </a:solidFill>
              </a:endParaRPr>
            </a:p>
          </p:txBody>
        </p:sp>
        <p:pic>
          <p:nvPicPr>
            <p:cNvPr id="79" name="Picture 9" descr="C:\Users\Margo\Desktop\скачанные файлы (5).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567582" y="2220814"/>
              <a:ext cx="491110" cy="3014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1" name="TextBox 80"/>
          <p:cNvSpPr txBox="1"/>
          <p:nvPr/>
        </p:nvSpPr>
        <p:spPr>
          <a:xfrm>
            <a:off x="5706594" y="5520536"/>
            <a:ext cx="371396" cy="357088"/>
          </a:xfrm>
          <a:prstGeom prst="rect">
            <a:avLst/>
          </a:prstGeom>
          <a:solidFill>
            <a:schemeClr val="bg1"/>
          </a:solidFill>
        </p:spPr>
        <p:txBody>
          <a:bodyPr wrap="square" lIns="88585" tIns="44293" rIns="88585" bIns="44293" rtlCol="0">
            <a:spAutoFit/>
          </a:bodyPr>
          <a:lstStyle/>
          <a:p>
            <a:pPr defTabSz="885854">
              <a:defRPr/>
            </a:pPr>
            <a:endParaRPr lang="ru-RU" sz="1739" kern="0" dirty="0">
              <a:solidFill>
                <a:sysClr val="windowText" lastClr="000000"/>
              </a:solidFill>
            </a:endParaRPr>
          </a:p>
        </p:txBody>
      </p:sp>
      <p:grpSp>
        <p:nvGrpSpPr>
          <p:cNvPr id="8" name="Группа 82"/>
          <p:cNvGrpSpPr/>
          <p:nvPr/>
        </p:nvGrpSpPr>
        <p:grpSpPr>
          <a:xfrm>
            <a:off x="8173144" y="4703440"/>
            <a:ext cx="2909818" cy="1550273"/>
            <a:chOff x="6790187" y="4044499"/>
            <a:chExt cx="2182362" cy="1776748"/>
          </a:xfrm>
        </p:grpSpPr>
        <p:cxnSp>
          <p:nvCxnSpPr>
            <p:cNvPr id="84" name="Прямая со стрелкой 83"/>
            <p:cNvCxnSpPr/>
            <p:nvPr/>
          </p:nvCxnSpPr>
          <p:spPr>
            <a:xfrm flipV="1">
              <a:off x="7551192" y="4441105"/>
              <a:ext cx="69779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9" name="Группа 84"/>
            <p:cNvGrpSpPr/>
            <p:nvPr/>
          </p:nvGrpSpPr>
          <p:grpSpPr>
            <a:xfrm>
              <a:off x="6790188" y="4044499"/>
              <a:ext cx="2182361" cy="1776748"/>
              <a:chOff x="1728573" y="4040679"/>
              <a:chExt cx="2182361" cy="1776748"/>
            </a:xfrm>
          </p:grpSpPr>
          <p:pic>
            <p:nvPicPr>
              <p:cNvPr id="89" name="Picture 12" descr="C:\Users\Margo\Desktop\скачанные файлы (7).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541229" y="4953556"/>
                <a:ext cx="517369" cy="517369"/>
              </a:xfrm>
              <a:prstGeom prst="rect">
                <a:avLst/>
              </a:prstGeom>
              <a:noFill/>
              <a:extLst>
                <a:ext uri="{909E8E84-426E-40DD-AFC4-6F175D3DCCD1}">
                  <a14:hiddenFill xmlns:a14="http://schemas.microsoft.com/office/drawing/2010/main" xmlns="">
                    <a:solidFill>
                      <a:srgbClr val="FFFFFF"/>
                    </a:solidFill>
                  </a14:hiddenFill>
                </a:ext>
              </a:extLst>
            </p:spPr>
          </p:pic>
          <p:sp>
            <p:nvSpPr>
              <p:cNvPr id="90" name="TextBox 89"/>
              <p:cNvSpPr txBox="1"/>
              <p:nvPr/>
            </p:nvSpPr>
            <p:spPr>
              <a:xfrm>
                <a:off x="1728573" y="4040679"/>
                <a:ext cx="756709" cy="283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Жеке сақт.</a:t>
                </a:r>
                <a:endParaRPr lang="ru-RU" sz="1007" b="1" kern="0" dirty="0">
                  <a:solidFill>
                    <a:sysClr val="windowText" lastClr="000000"/>
                  </a:solidFill>
                </a:endParaRPr>
              </a:p>
            </p:txBody>
          </p:sp>
          <p:sp>
            <p:nvSpPr>
              <p:cNvPr id="100" name="TextBox 99"/>
              <p:cNvSpPr txBox="1"/>
              <p:nvPr/>
            </p:nvSpPr>
            <p:spPr>
              <a:xfrm>
                <a:off x="3180559" y="4079683"/>
                <a:ext cx="730375" cy="6699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885854">
                  <a:defRPr/>
                </a:pPr>
                <a:endParaRPr lang="ru-RU" sz="1000" b="1" kern="0" dirty="0">
                  <a:solidFill>
                    <a:sysClr val="windowText" lastClr="000000"/>
                  </a:solidFill>
                </a:endParaRPr>
              </a:p>
              <a:p>
                <a:pPr algn="ctr" defTabSz="885854">
                  <a:defRPr/>
                </a:pPr>
                <a:r>
                  <a:rPr lang="ru-RU" sz="1099" b="1" kern="0" dirty="0">
                    <a:solidFill>
                      <a:sysClr val="windowText" lastClr="000000"/>
                    </a:solidFill>
                  </a:rPr>
                  <a:t>Клиника</a:t>
                </a:r>
                <a:endParaRPr lang="ru-RU" sz="1190" b="1" kern="0" dirty="0">
                  <a:solidFill>
                    <a:sysClr val="windowText" lastClr="000000"/>
                  </a:solidFill>
                </a:endParaRPr>
              </a:p>
              <a:p>
                <a:pPr algn="ctr" defTabSz="885854">
                  <a:defRPr/>
                </a:pPr>
                <a:endParaRPr lang="ru-RU" sz="1000" b="1" kern="0" dirty="0">
                  <a:solidFill>
                    <a:sysClr val="windowText" lastClr="000000"/>
                  </a:solidFill>
                </a:endParaRPr>
              </a:p>
            </p:txBody>
          </p:sp>
          <p:sp>
            <p:nvSpPr>
              <p:cNvPr id="101" name="TextBox 100"/>
              <p:cNvSpPr txBox="1"/>
              <p:nvPr/>
            </p:nvSpPr>
            <p:spPr>
              <a:xfrm>
                <a:off x="2694688" y="4233314"/>
                <a:ext cx="278547" cy="412557"/>
              </a:xfrm>
              <a:prstGeom prst="rect">
                <a:avLst/>
              </a:prstGeom>
              <a:solidFill>
                <a:schemeClr val="bg1"/>
              </a:solidFill>
            </p:spPr>
            <p:txBody>
              <a:bodyPr wrap="square" rtlCol="0">
                <a:spAutoFit/>
              </a:bodyPr>
              <a:lstStyle/>
              <a:p>
                <a:pPr defTabSz="885854">
                  <a:defRPr/>
                </a:pPr>
                <a:r>
                  <a:rPr lang="ru-RU" sz="1739" kern="0" dirty="0">
                    <a:solidFill>
                      <a:sysClr val="windowText" lastClr="000000"/>
                    </a:solidFill>
                  </a:rPr>
                  <a:t>$</a:t>
                </a:r>
              </a:p>
            </p:txBody>
          </p:sp>
          <p:cxnSp>
            <p:nvCxnSpPr>
              <p:cNvPr id="102" name="Прямая соединительная линия 101"/>
              <p:cNvCxnSpPr>
                <a:stCxn id="100" idx="2"/>
              </p:cNvCxnSpPr>
              <p:nvPr/>
            </p:nvCxnSpPr>
            <p:spPr>
              <a:xfrm>
                <a:off x="3545747" y="4749592"/>
                <a:ext cx="1" cy="4717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flipH="1" flipV="1">
                <a:off x="3005626" y="5277424"/>
                <a:ext cx="540121"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flipH="1" flipV="1">
                <a:off x="2106926" y="5281212"/>
                <a:ext cx="42358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Прямая со стрелкой 105"/>
              <p:cNvCxnSpPr/>
              <p:nvPr/>
            </p:nvCxnSpPr>
            <p:spPr>
              <a:xfrm flipV="1">
                <a:off x="2096934" y="4964110"/>
                <a:ext cx="9993" cy="3133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875752" y="5323886"/>
                <a:ext cx="652799" cy="493541"/>
              </a:xfrm>
              <a:prstGeom prst="rect">
                <a:avLst/>
              </a:prstGeom>
              <a:noFill/>
            </p:spPr>
            <p:txBody>
              <a:bodyPr wrap="square" rtlCol="0">
                <a:spAutoFit/>
              </a:bodyPr>
              <a:lstStyle/>
              <a:p>
                <a:pPr algn="ctr" defTabSz="885854">
                  <a:defRPr/>
                </a:pPr>
                <a:r>
                  <a:rPr lang="ru-RU" sz="1099" kern="0" dirty="0">
                    <a:solidFill>
                      <a:sysClr val="windowText" lastClr="000000"/>
                    </a:solidFill>
                  </a:rPr>
                  <a:t>$ </a:t>
                </a:r>
                <a:r>
                  <a:rPr lang="ru-RU" sz="1099" kern="0" dirty="0" err="1" smtClean="0">
                    <a:solidFill>
                      <a:sysClr val="windowText" lastClr="000000"/>
                    </a:solidFill>
                  </a:rPr>
                  <a:t>жарналар</a:t>
                </a:r>
                <a:endParaRPr lang="ru-RU" sz="1099" kern="0" dirty="0">
                  <a:solidFill>
                    <a:sysClr val="windowText" lastClr="000000"/>
                  </a:solidFill>
                </a:endParaRPr>
              </a:p>
            </p:txBody>
          </p:sp>
        </p:grpSp>
        <p:sp>
          <p:nvSpPr>
            <p:cNvPr id="86" name="TextBox 85"/>
            <p:cNvSpPr txBox="1"/>
            <p:nvPr/>
          </p:nvSpPr>
          <p:spPr>
            <a:xfrm>
              <a:off x="6794483" y="4358378"/>
              <a:ext cx="756709" cy="283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Жеке сақт.</a:t>
              </a:r>
              <a:endParaRPr lang="ru-RU" sz="1007" b="1" kern="0" dirty="0">
                <a:solidFill>
                  <a:sysClr val="windowText" lastClr="000000"/>
                </a:solidFill>
              </a:endParaRPr>
            </a:p>
          </p:txBody>
        </p:sp>
        <p:sp>
          <p:nvSpPr>
            <p:cNvPr id="87" name="TextBox 86"/>
            <p:cNvSpPr txBox="1"/>
            <p:nvPr/>
          </p:nvSpPr>
          <p:spPr>
            <a:xfrm>
              <a:off x="6790187" y="4670584"/>
              <a:ext cx="756709" cy="283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Жеке сақт.</a:t>
              </a:r>
              <a:endParaRPr lang="ru-RU" sz="1007" b="1" kern="0" dirty="0">
                <a:solidFill>
                  <a:sysClr val="windowText" lastClr="000000"/>
                </a:solidFill>
              </a:endParaRPr>
            </a:p>
          </p:txBody>
        </p:sp>
        <p:sp useBgFill="1">
          <p:nvSpPr>
            <p:cNvPr id="88" name="TextBox 87"/>
            <p:cNvSpPr txBox="1"/>
            <p:nvPr/>
          </p:nvSpPr>
          <p:spPr>
            <a:xfrm>
              <a:off x="8296962" y="4856468"/>
              <a:ext cx="643492" cy="299681"/>
            </a:xfrm>
            <a:prstGeom prst="rect">
              <a:avLst/>
            </a:prstGeom>
          </p:spPr>
          <p:txBody>
            <a:bodyPr wrap="square" rtlCol="0">
              <a:spAutoFit/>
            </a:bodyPr>
            <a:lstStyle/>
            <a:p>
              <a:pPr algn="ctr" defTabSz="885854">
                <a:defRPr/>
              </a:pPr>
              <a:r>
                <a:rPr lang="kk-KZ" sz="1099" kern="0" dirty="0" smtClean="0">
                  <a:solidFill>
                    <a:sysClr val="windowText" lastClr="000000"/>
                  </a:solidFill>
                </a:rPr>
                <a:t>Қызметтер</a:t>
              </a:r>
              <a:endParaRPr lang="ru-RU" sz="1099" kern="0" dirty="0">
                <a:solidFill>
                  <a:sysClr val="windowText" lastClr="000000"/>
                </a:solidFill>
              </a:endParaRPr>
            </a:p>
          </p:txBody>
        </p:sp>
      </p:grpSp>
      <p:grpSp>
        <p:nvGrpSpPr>
          <p:cNvPr id="10" name="Группа 107"/>
          <p:cNvGrpSpPr/>
          <p:nvPr/>
        </p:nvGrpSpPr>
        <p:grpSpPr>
          <a:xfrm>
            <a:off x="4356719" y="4841481"/>
            <a:ext cx="3269013" cy="1243085"/>
            <a:chOff x="6524757" y="4083983"/>
            <a:chExt cx="2451760" cy="1575031"/>
          </a:xfrm>
        </p:grpSpPr>
        <p:cxnSp>
          <p:nvCxnSpPr>
            <p:cNvPr id="109" name="Прямая со стрелкой 108"/>
            <p:cNvCxnSpPr/>
            <p:nvPr/>
          </p:nvCxnSpPr>
          <p:spPr>
            <a:xfrm>
              <a:off x="7551192" y="4459299"/>
              <a:ext cx="69779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1" name="Группа 109"/>
            <p:cNvGrpSpPr/>
            <p:nvPr/>
          </p:nvGrpSpPr>
          <p:grpSpPr>
            <a:xfrm>
              <a:off x="6524757" y="4083983"/>
              <a:ext cx="2451760" cy="1575031"/>
              <a:chOff x="1463142" y="4080163"/>
              <a:chExt cx="2451760" cy="1575031"/>
            </a:xfrm>
          </p:grpSpPr>
          <p:pic>
            <p:nvPicPr>
              <p:cNvPr id="114" name="Picture 12" descr="C:\Users\Margo\Desktop\скачанные файлы (7).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541229" y="4953556"/>
                <a:ext cx="517369" cy="595989"/>
              </a:xfrm>
              <a:prstGeom prst="rect">
                <a:avLst/>
              </a:prstGeom>
              <a:noFill/>
              <a:extLst>
                <a:ext uri="{909E8E84-426E-40DD-AFC4-6F175D3DCCD1}">
                  <a14:hiddenFill xmlns:a14="http://schemas.microsoft.com/office/drawing/2010/main" xmlns="">
                    <a:solidFill>
                      <a:srgbClr val="FFFFFF"/>
                    </a:solidFill>
                  </a14:hiddenFill>
                </a:ext>
              </a:extLst>
            </p:spPr>
          </p:pic>
          <p:sp>
            <p:nvSpPr>
              <p:cNvPr id="115" name="TextBox 114"/>
              <p:cNvSpPr txBox="1"/>
              <p:nvPr/>
            </p:nvSpPr>
            <p:spPr>
              <a:xfrm>
                <a:off x="1728573" y="4080163"/>
                <a:ext cx="756709" cy="313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Мемл.сақт.</a:t>
                </a:r>
                <a:endParaRPr lang="ru-RU" sz="1007" b="1" kern="0" dirty="0">
                  <a:solidFill>
                    <a:sysClr val="windowText" lastClr="000000"/>
                  </a:solidFill>
                </a:endParaRPr>
              </a:p>
            </p:txBody>
          </p:sp>
          <p:sp>
            <p:nvSpPr>
              <p:cNvPr id="116" name="TextBox 115"/>
              <p:cNvSpPr txBox="1"/>
              <p:nvPr/>
            </p:nvSpPr>
            <p:spPr>
              <a:xfrm>
                <a:off x="3184527" y="4161024"/>
                <a:ext cx="730375" cy="60428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885854">
                  <a:defRPr/>
                </a:pPr>
                <a:endParaRPr lang="ru-RU" sz="700" b="1" kern="0" dirty="0">
                  <a:solidFill>
                    <a:sysClr val="windowText" lastClr="000000"/>
                  </a:solidFill>
                </a:endParaRPr>
              </a:p>
              <a:p>
                <a:pPr algn="ctr" defTabSz="885854">
                  <a:defRPr/>
                </a:pPr>
                <a:r>
                  <a:rPr lang="ru-RU" sz="1099" b="1" kern="0" dirty="0">
                    <a:solidFill>
                      <a:sysClr val="windowText" lastClr="000000"/>
                    </a:solidFill>
                  </a:rPr>
                  <a:t>Клиника</a:t>
                </a:r>
                <a:endParaRPr lang="ru-RU" sz="1190" b="1" kern="0" dirty="0">
                  <a:solidFill>
                    <a:sysClr val="windowText" lastClr="000000"/>
                  </a:solidFill>
                </a:endParaRPr>
              </a:p>
              <a:p>
                <a:pPr algn="ctr" defTabSz="885854">
                  <a:defRPr/>
                </a:pPr>
                <a:endParaRPr lang="ru-RU" sz="700" b="1" kern="0" dirty="0">
                  <a:solidFill>
                    <a:sysClr val="windowText" lastClr="000000"/>
                  </a:solidFill>
                </a:endParaRPr>
              </a:p>
            </p:txBody>
          </p:sp>
          <p:sp>
            <p:nvSpPr>
              <p:cNvPr id="117" name="TextBox 116"/>
              <p:cNvSpPr txBox="1"/>
              <p:nvPr/>
            </p:nvSpPr>
            <p:spPr>
              <a:xfrm>
                <a:off x="2694688" y="4242605"/>
                <a:ext cx="278547" cy="456094"/>
              </a:xfrm>
              <a:prstGeom prst="rect">
                <a:avLst/>
              </a:prstGeom>
              <a:solidFill>
                <a:schemeClr val="bg1"/>
              </a:solidFill>
            </p:spPr>
            <p:txBody>
              <a:bodyPr wrap="square" rtlCol="0">
                <a:spAutoFit/>
              </a:bodyPr>
              <a:lstStyle/>
              <a:p>
                <a:pPr defTabSz="885854">
                  <a:defRPr/>
                </a:pPr>
                <a:r>
                  <a:rPr lang="ru-RU" sz="1739" kern="0" dirty="0">
                    <a:solidFill>
                      <a:sysClr val="windowText" lastClr="000000"/>
                    </a:solidFill>
                  </a:rPr>
                  <a:t>$</a:t>
                </a:r>
              </a:p>
            </p:txBody>
          </p:sp>
          <p:cxnSp>
            <p:nvCxnSpPr>
              <p:cNvPr id="118" name="Прямая соединительная линия 117"/>
              <p:cNvCxnSpPr>
                <a:stCxn id="116" idx="2"/>
              </p:cNvCxnSpPr>
              <p:nvPr/>
            </p:nvCxnSpPr>
            <p:spPr>
              <a:xfrm>
                <a:off x="3549715" y="4765304"/>
                <a:ext cx="0" cy="5374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flipH="1" flipV="1">
                <a:off x="3009097" y="5292901"/>
                <a:ext cx="540121"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0" name="Прямая соединительная линия 139"/>
              <p:cNvCxnSpPr/>
              <p:nvPr/>
            </p:nvCxnSpPr>
            <p:spPr>
              <a:xfrm flipH="1" flipV="1">
                <a:off x="2101931" y="5281097"/>
                <a:ext cx="42358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Прямая со стрелкой 140"/>
              <p:cNvCxnSpPr/>
              <p:nvPr/>
            </p:nvCxnSpPr>
            <p:spPr>
              <a:xfrm flipV="1">
                <a:off x="2096934" y="4972131"/>
                <a:ext cx="9993" cy="3085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463142" y="5323887"/>
                <a:ext cx="1391630" cy="331307"/>
              </a:xfrm>
              <a:prstGeom prst="rect">
                <a:avLst/>
              </a:prstGeom>
              <a:noFill/>
            </p:spPr>
            <p:txBody>
              <a:bodyPr wrap="square" rtlCol="0">
                <a:spAutoFit/>
              </a:bodyPr>
              <a:lstStyle/>
              <a:p>
                <a:pPr algn="ctr" defTabSz="885854">
                  <a:defRPr/>
                </a:pPr>
                <a:r>
                  <a:rPr lang="ru-RU" sz="1099" kern="0" dirty="0">
                    <a:solidFill>
                      <a:sysClr val="windowText" lastClr="000000"/>
                    </a:solidFill>
                  </a:rPr>
                  <a:t>$ </a:t>
                </a:r>
                <a:r>
                  <a:rPr lang="ru-RU" sz="1099" kern="0" dirty="0" err="1" smtClean="0">
                    <a:solidFill>
                      <a:sysClr val="windowText" lastClr="000000"/>
                    </a:solidFill>
                  </a:rPr>
                  <a:t>жарналар</a:t>
                </a:r>
                <a:endParaRPr lang="ru-RU" sz="1099" kern="0" dirty="0">
                  <a:solidFill>
                    <a:sysClr val="windowText" lastClr="000000"/>
                  </a:solidFill>
                </a:endParaRPr>
              </a:p>
            </p:txBody>
          </p:sp>
        </p:grpSp>
        <p:sp>
          <p:nvSpPr>
            <p:cNvPr id="111" name="TextBox 110"/>
            <p:cNvSpPr txBox="1"/>
            <p:nvPr/>
          </p:nvSpPr>
          <p:spPr>
            <a:xfrm>
              <a:off x="6787340" y="4387218"/>
              <a:ext cx="756709" cy="313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Мемл.сақт.</a:t>
              </a:r>
              <a:endParaRPr lang="ru-RU" sz="1007" b="1" kern="0" dirty="0">
                <a:solidFill>
                  <a:sysClr val="windowText" lastClr="000000"/>
                </a:solidFill>
              </a:endParaRPr>
            </a:p>
          </p:txBody>
        </p:sp>
        <p:sp>
          <p:nvSpPr>
            <p:cNvPr id="112" name="TextBox 111"/>
            <p:cNvSpPr txBox="1"/>
            <p:nvPr/>
          </p:nvSpPr>
          <p:spPr>
            <a:xfrm>
              <a:off x="6790187" y="4699113"/>
              <a:ext cx="756709" cy="3133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85854">
                <a:defRPr/>
              </a:pPr>
              <a:r>
                <a:rPr lang="kk-KZ" sz="1007" b="1" kern="0" dirty="0" smtClean="0">
                  <a:solidFill>
                    <a:sysClr val="windowText" lastClr="000000"/>
                  </a:solidFill>
                </a:rPr>
                <a:t>Мемл.сақт.</a:t>
              </a:r>
              <a:endParaRPr lang="ru-RU" sz="1007" b="1" kern="0" dirty="0">
                <a:solidFill>
                  <a:sysClr val="windowText" lastClr="000000"/>
                </a:solidFill>
              </a:endParaRPr>
            </a:p>
          </p:txBody>
        </p:sp>
        <p:sp useBgFill="1">
          <p:nvSpPr>
            <p:cNvPr id="113" name="TextBox 112"/>
            <p:cNvSpPr txBox="1"/>
            <p:nvPr/>
          </p:nvSpPr>
          <p:spPr>
            <a:xfrm>
              <a:off x="8265767" y="4872956"/>
              <a:ext cx="643492" cy="321720"/>
            </a:xfrm>
            <a:prstGeom prst="rect">
              <a:avLst/>
            </a:prstGeom>
          </p:spPr>
          <p:txBody>
            <a:bodyPr wrap="square" rtlCol="0">
              <a:spAutoFit/>
            </a:bodyPr>
            <a:lstStyle/>
            <a:p>
              <a:pPr algn="ctr" defTabSz="885854">
                <a:defRPr/>
              </a:pPr>
              <a:r>
                <a:rPr lang="kk-KZ" sz="1050" kern="0" dirty="0" smtClean="0">
                  <a:solidFill>
                    <a:sysClr val="windowText" lastClr="000000"/>
                  </a:solidFill>
                </a:rPr>
                <a:t>Қызметтер</a:t>
              </a:r>
              <a:endParaRPr lang="ru-RU" sz="1050" kern="0" dirty="0">
                <a:solidFill>
                  <a:sysClr val="windowText" lastClr="000000"/>
                </a:solidFill>
              </a:endParaRPr>
            </a:p>
          </p:txBody>
        </p:sp>
      </p:grpSp>
      <p:sp>
        <p:nvSpPr>
          <p:cNvPr id="143" name="TextBox 142"/>
          <p:cNvSpPr txBox="1"/>
          <p:nvPr/>
        </p:nvSpPr>
        <p:spPr>
          <a:xfrm>
            <a:off x="1476401" y="1197957"/>
            <a:ext cx="2753460" cy="357088"/>
          </a:xfrm>
          <a:prstGeom prst="rect">
            <a:avLst/>
          </a:prstGeom>
          <a:noFill/>
        </p:spPr>
        <p:txBody>
          <a:bodyPr wrap="square" lIns="88585" tIns="44293" rIns="88585" bIns="44293" rtlCol="0">
            <a:spAutoFit/>
          </a:bodyPr>
          <a:lstStyle/>
          <a:p>
            <a:pPr algn="ctr" defTabSz="885854">
              <a:defRPr/>
            </a:pPr>
            <a:r>
              <a:rPr lang="kk-KZ" sz="1739" b="1" kern="0" dirty="0" smtClean="0">
                <a:solidFill>
                  <a:sysClr val="windowText" lastClr="000000"/>
                </a:solidFill>
              </a:rPr>
              <a:t>Салық</a:t>
            </a:r>
            <a:endParaRPr lang="ru-RU" sz="1739" b="1" kern="0" dirty="0">
              <a:solidFill>
                <a:sysClr val="windowText" lastClr="000000"/>
              </a:solidFill>
            </a:endParaRPr>
          </a:p>
        </p:txBody>
      </p:sp>
      <p:sp>
        <p:nvSpPr>
          <p:cNvPr id="144" name="TextBox 143"/>
          <p:cNvSpPr txBox="1"/>
          <p:nvPr/>
        </p:nvSpPr>
        <p:spPr>
          <a:xfrm>
            <a:off x="6453420" y="1173167"/>
            <a:ext cx="2427949" cy="357088"/>
          </a:xfrm>
          <a:prstGeom prst="rect">
            <a:avLst/>
          </a:prstGeom>
          <a:noFill/>
        </p:spPr>
        <p:txBody>
          <a:bodyPr wrap="square" lIns="88585" tIns="44293" rIns="88585" bIns="44293" rtlCol="0">
            <a:spAutoFit/>
          </a:bodyPr>
          <a:lstStyle/>
          <a:p>
            <a:pPr algn="ctr" defTabSz="885854">
              <a:defRPr/>
            </a:pPr>
            <a:r>
              <a:rPr lang="ru-RU" sz="1739" b="1" kern="0" dirty="0" err="1" smtClean="0">
                <a:solidFill>
                  <a:sysClr val="windowText" lastClr="000000"/>
                </a:solidFill>
              </a:rPr>
              <a:t>Сақтандыру</a:t>
            </a:r>
            <a:endParaRPr lang="ru-RU" sz="1739" b="1" kern="0" dirty="0">
              <a:solidFill>
                <a:sysClr val="windowText" lastClr="000000"/>
              </a:solidFill>
            </a:endParaRPr>
          </a:p>
        </p:txBody>
      </p:sp>
      <p:cxnSp>
        <p:nvCxnSpPr>
          <p:cNvPr id="145" name="Прямая соединительная линия 144"/>
          <p:cNvCxnSpPr/>
          <p:nvPr/>
        </p:nvCxnSpPr>
        <p:spPr>
          <a:xfrm>
            <a:off x="1632499" y="1536942"/>
            <a:ext cx="279034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Прямая соединительная линия 145"/>
          <p:cNvCxnSpPr/>
          <p:nvPr/>
        </p:nvCxnSpPr>
        <p:spPr>
          <a:xfrm>
            <a:off x="4554558" y="1536942"/>
            <a:ext cx="617544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1520221" y="2696876"/>
            <a:ext cx="2980515" cy="1920722"/>
          </a:xfrm>
          <a:prstGeom prst="rect">
            <a:avLst/>
          </a:prstGeom>
          <a:noFill/>
        </p:spPr>
        <p:txBody>
          <a:bodyPr wrap="square" lIns="88585" tIns="44293" rIns="88585" bIns="44293" rtlCol="0">
            <a:spAutoFit/>
          </a:bodyPr>
          <a:lstStyle/>
          <a:p>
            <a:pPr indent="86125" algn="just" defTabSz="885854">
              <a:defRPr/>
            </a:pPr>
            <a:r>
              <a:rPr lang="ru-RU" sz="1190" kern="0" dirty="0" err="1" smtClean="0">
                <a:solidFill>
                  <a:sysClr val="windowText" lastClr="000000"/>
                </a:solidFill>
                <a:latin typeface="Arial Narrow" panose="020B0606020202030204" pitchFamily="34" charset="0"/>
              </a:rPr>
              <a:t>Медициналық қызметтермен қамтылу салық </a:t>
            </a:r>
            <a:r>
              <a:rPr lang="ru-RU" sz="1190" kern="0" dirty="0" smtClean="0">
                <a:solidFill>
                  <a:sysClr val="windowText" lastClr="000000"/>
                </a:solidFill>
                <a:latin typeface="Arial Narrow" panose="020B0606020202030204" pitchFamily="34" charset="0"/>
              </a:rPr>
              <a:t>пен </a:t>
            </a:r>
            <a:r>
              <a:rPr lang="ru-RU" sz="1190" kern="0" dirty="0" err="1" smtClean="0">
                <a:solidFill>
                  <a:sysClr val="windowText" lastClr="000000"/>
                </a:solidFill>
                <a:latin typeface="Arial Narrow" panose="020B0606020202030204" pitchFamily="34" charset="0"/>
              </a:rPr>
              <a:t>мелекеттің бюджеттің есебінен</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қамтамасыз етіледі</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Денсаулық сақтау министрлігі</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Ресурстарды</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бөлу жөніндегі агенттіктен</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бөлінген.</a:t>
            </a:r>
            <a:endParaRPr lang="en-GB" sz="1190" kern="0" dirty="0">
              <a:solidFill>
                <a:sysClr val="windowText" lastClr="000000"/>
              </a:solidFill>
              <a:latin typeface="Arial Narrow" panose="020B0606020202030204" pitchFamily="34" charset="0"/>
            </a:endParaRPr>
          </a:p>
          <a:p>
            <a:pPr indent="86125" algn="just" defTabSz="885854">
              <a:defRPr/>
            </a:pPr>
            <a:r>
              <a:rPr lang="ru-RU" sz="1190" kern="0" dirty="0">
                <a:solidFill>
                  <a:sysClr val="windowText" lastClr="000000"/>
                </a:solidFill>
                <a:latin typeface="Arial Narrow" panose="020B0606020202030204" pitchFamily="34" charset="0"/>
              </a:rPr>
              <a:t> (+) </a:t>
            </a:r>
            <a:r>
              <a:rPr lang="ru-RU" sz="1190" kern="0" dirty="0" err="1" smtClean="0">
                <a:solidFill>
                  <a:sysClr val="windowText" lastClr="000000"/>
                </a:solidFill>
                <a:latin typeface="Arial Narrow" panose="020B0606020202030204" pitchFamily="34" charset="0"/>
              </a:rPr>
              <a:t>Әлеуметтік бағытталу, қолжетімділіктің теңдігі, бағаларды бақылау</a:t>
            </a:r>
            <a:endParaRPr lang="ru-RU" sz="1190" kern="0" dirty="0">
              <a:solidFill>
                <a:sysClr val="windowText" lastClr="000000"/>
              </a:solidFill>
              <a:latin typeface="Arial Narrow" panose="020B0606020202030204" pitchFamily="34" charset="0"/>
            </a:endParaRPr>
          </a:p>
          <a:p>
            <a:pPr indent="86125" algn="just" defTabSz="885854">
              <a:defRPr/>
            </a:pPr>
            <a:r>
              <a:rPr lang="ru-RU" sz="1190" kern="0" dirty="0">
                <a:solidFill>
                  <a:sysClr val="windowText" lastClr="000000"/>
                </a:solidFill>
                <a:latin typeface="Arial Narrow" panose="020B0606020202030204" pitchFamily="34" charset="0"/>
              </a:rPr>
              <a:t> (–) </a:t>
            </a:r>
            <a:r>
              <a:rPr lang="ru-RU" sz="1190" kern="0" dirty="0" err="1" smtClean="0">
                <a:solidFill>
                  <a:sysClr val="windowText" lastClr="000000"/>
                </a:solidFill>
                <a:latin typeface="Arial Narrow" panose="020B0606020202030204" pitchFamily="34" charset="0"/>
              </a:rPr>
              <a:t>Бюджетке</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тәуелділік, халықтың өзгеретін қажеттіліктеріне баяу</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бейімделу</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таңдаудың шектелуі</a:t>
            </a:r>
            <a:endParaRPr lang="ru-RU" sz="1190" kern="0" dirty="0">
              <a:solidFill>
                <a:sysClr val="windowText" lastClr="000000"/>
              </a:solidFill>
              <a:latin typeface="Arial Narrow" panose="020B0606020202030204" pitchFamily="34" charset="0"/>
            </a:endParaRPr>
          </a:p>
        </p:txBody>
      </p:sp>
      <p:sp>
        <p:nvSpPr>
          <p:cNvPr id="148" name="TextBox 147"/>
          <p:cNvSpPr txBox="1"/>
          <p:nvPr/>
        </p:nvSpPr>
        <p:spPr>
          <a:xfrm>
            <a:off x="4611141" y="2686905"/>
            <a:ext cx="3249699" cy="2103849"/>
          </a:xfrm>
          <a:prstGeom prst="rect">
            <a:avLst/>
          </a:prstGeom>
          <a:noFill/>
        </p:spPr>
        <p:txBody>
          <a:bodyPr wrap="square" lIns="88585" tIns="44293" rIns="88585" bIns="44293" rtlCol="0">
            <a:spAutoFit/>
          </a:bodyPr>
          <a:lstStyle/>
          <a:p>
            <a:pPr indent="86125" algn="just" defTabSz="885854">
              <a:defRPr/>
            </a:pPr>
            <a:r>
              <a:rPr lang="ru-RU" sz="1190" kern="0" dirty="0" err="1" smtClean="0">
                <a:solidFill>
                  <a:sysClr val="windowText" lastClr="000000"/>
                </a:solidFill>
                <a:latin typeface="Arial Narrow" panose="020B0606020202030204" pitchFamily="34" charset="0"/>
              </a:rPr>
              <a:t>Медициналық қызметтермен қамтылу Денсаулық сақтау министрлігінен</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бөлінген Қордың (лардың</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жинаған және оның жүргізуіндегі міндетті</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әлеуметтік жарналардың есебінен</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жүзеге асырылады</a:t>
            </a:r>
            <a:r>
              <a:rPr lang="ru-RU" sz="1190" kern="0" dirty="0" smtClean="0">
                <a:solidFill>
                  <a:sysClr val="windowText" lastClr="000000"/>
                </a:solidFill>
                <a:latin typeface="Arial Narrow" panose="020B0606020202030204" pitchFamily="34" charset="0"/>
              </a:rPr>
              <a:t>.</a:t>
            </a:r>
            <a:endParaRPr lang="en-GB" sz="1190" kern="0" dirty="0">
              <a:solidFill>
                <a:sysClr val="windowText" lastClr="000000"/>
              </a:solidFill>
              <a:latin typeface="Arial Narrow" panose="020B0606020202030204" pitchFamily="34" charset="0"/>
            </a:endParaRPr>
          </a:p>
          <a:p>
            <a:pPr indent="86125" algn="just" defTabSz="885854">
              <a:defRPr/>
            </a:pPr>
            <a:r>
              <a:rPr lang="en-GB" sz="1190" kern="0" dirty="0">
                <a:solidFill>
                  <a:sysClr val="windowText" lastClr="000000"/>
                </a:solidFill>
                <a:latin typeface="Arial Narrow" panose="020B0606020202030204" pitchFamily="34" charset="0"/>
              </a:rPr>
              <a:t> (+)</a:t>
            </a:r>
            <a:r>
              <a:rPr lang="ru-RU" sz="1190" kern="0" dirty="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Әлеуметтік бағытталу, ортақ жауапкершілік</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бәсекелестікті және </a:t>
            </a:r>
            <a:r>
              <a:rPr lang="ru-RU" sz="1190" kern="0" dirty="0" smtClean="0">
                <a:solidFill>
                  <a:sysClr val="windowText" lastClr="000000"/>
                </a:solidFill>
                <a:latin typeface="Arial Narrow" panose="020B0606020202030204" pitchFamily="34" charset="0"/>
              </a:rPr>
              <a:t>сапа </a:t>
            </a:r>
            <a:r>
              <a:rPr lang="ru-RU" sz="1190" kern="0" dirty="0" err="1" smtClean="0">
                <a:solidFill>
                  <a:sysClr val="windowText" lastClr="000000"/>
                </a:solidFill>
                <a:latin typeface="Arial Narrow" panose="020B0606020202030204" pitchFamily="34" charset="0"/>
              </a:rPr>
              <a:t>бақылауын арттыру</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бейресми</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төлемдерді төмендету</a:t>
            </a:r>
            <a:endParaRPr lang="ru-RU" sz="1190" kern="0" dirty="0">
              <a:solidFill>
                <a:sysClr val="windowText" lastClr="000000"/>
              </a:solidFill>
              <a:latin typeface="Arial Narrow" panose="020B0606020202030204" pitchFamily="34" charset="0"/>
            </a:endParaRPr>
          </a:p>
          <a:p>
            <a:pPr indent="86125" algn="just" defTabSz="885854">
              <a:defRPr/>
            </a:pPr>
            <a:r>
              <a:rPr lang="ru-RU" sz="1190" kern="0" dirty="0">
                <a:solidFill>
                  <a:sysClr val="windowText" lastClr="000000"/>
                </a:solidFill>
                <a:latin typeface="Arial Narrow" panose="020B0606020202030204" pitchFamily="34" charset="0"/>
              </a:rPr>
              <a:t>  (–)</a:t>
            </a:r>
            <a:r>
              <a:rPr lang="ru-RU" sz="1190" i="1" kern="0" dirty="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Жарналар</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төлеуден жалтарудың салдарынан</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қаржыландырмау қаупі</a:t>
            </a:r>
            <a:r>
              <a:rPr lang="en-GB" sz="1190" kern="0" dirty="0" smtClean="0">
                <a:solidFill>
                  <a:sysClr val="windowText" lastClr="000000"/>
                </a:solidFill>
                <a:latin typeface="Arial Narrow" panose="020B0606020202030204" pitchFamily="34" charset="0"/>
              </a:rPr>
              <a:t>;</a:t>
            </a:r>
            <a:r>
              <a:rPr lang="ru-RU" sz="1190" kern="0" dirty="0" smtClean="0">
                <a:solidFill>
                  <a:sysClr val="windowText" lastClr="000000"/>
                </a:solidFill>
                <a:latin typeface="Arial Narrow" panose="020B0606020202030204" pitchFamily="34" charset="0"/>
              </a:rPr>
              <a:t> </a:t>
            </a:r>
            <a:r>
              <a:rPr lang="ru-RU" sz="1190" kern="0" dirty="0" err="1" smtClean="0">
                <a:solidFill>
                  <a:sysClr val="windowText" lastClr="000000"/>
                </a:solidFill>
                <a:latin typeface="Arial Narrow" panose="020B0606020202030204" pitchFamily="34" charset="0"/>
              </a:rPr>
              <a:t>тиісті</a:t>
            </a:r>
            <a:r>
              <a:rPr lang="ru-RU" sz="1190" kern="0" dirty="0" smtClean="0">
                <a:solidFill>
                  <a:sysClr val="windowText" lastClr="000000"/>
                </a:solidFill>
                <a:latin typeface="Arial Narrow" panose="020B0606020202030204" pitchFamily="34" charset="0"/>
              </a:rPr>
              <a:t> </a:t>
            </a:r>
            <a:r>
              <a:rPr lang="ru-RU" sz="1190" kern="0" dirty="0">
                <a:solidFill>
                  <a:sysClr val="windowText" lastClr="000000"/>
                </a:solidFill>
                <a:latin typeface="Arial Narrow" panose="020B0606020202030204" pitchFamily="34" charset="0"/>
              </a:rPr>
              <a:t>ИТ </a:t>
            </a:r>
            <a:r>
              <a:rPr lang="ru-RU" sz="1190" kern="0" dirty="0" err="1" smtClean="0">
                <a:solidFill>
                  <a:sysClr val="windowText" lastClr="000000"/>
                </a:solidFill>
                <a:latin typeface="Arial Narrow" panose="020B0606020202030204" pitchFamily="34" charset="0"/>
              </a:rPr>
              <a:t>инфрақұрылымы қажет</a:t>
            </a:r>
            <a:endParaRPr lang="ru-RU" sz="1190" kern="0" dirty="0">
              <a:solidFill>
                <a:sysClr val="windowText" lastClr="000000"/>
              </a:solidFill>
              <a:latin typeface="Arial Narrow" panose="020B0606020202030204" pitchFamily="34" charset="0"/>
            </a:endParaRPr>
          </a:p>
        </p:txBody>
      </p:sp>
      <p:sp>
        <p:nvSpPr>
          <p:cNvPr id="149" name="TextBox 148"/>
          <p:cNvSpPr txBox="1"/>
          <p:nvPr/>
        </p:nvSpPr>
        <p:spPr>
          <a:xfrm>
            <a:off x="8011327" y="2563014"/>
            <a:ext cx="2988000" cy="2290054"/>
          </a:xfrm>
          <a:prstGeom prst="rect">
            <a:avLst/>
          </a:prstGeom>
          <a:noFill/>
        </p:spPr>
        <p:txBody>
          <a:bodyPr wrap="square" lIns="88585" tIns="44293" rIns="88585" bIns="44293" rtlCol="0">
            <a:spAutoFit/>
          </a:bodyPr>
          <a:lstStyle/>
          <a:p>
            <a:pPr indent="173788" algn="just" defTabSz="885854">
              <a:defRPr/>
            </a:pPr>
            <a:endParaRPr lang="kk-KZ" sz="1100" dirty="0" smtClean="0">
              <a:latin typeface="Arial Narrow" pitchFamily="34" charset="0"/>
            </a:endParaRPr>
          </a:p>
          <a:p>
            <a:pPr indent="173788" algn="just" defTabSz="885854">
              <a:defRPr/>
            </a:pPr>
            <a:r>
              <a:rPr lang="kk-KZ" sz="1100" dirty="0" smtClean="0">
                <a:latin typeface="Arial Narrow" pitchFamily="34" charset="0"/>
              </a:rPr>
              <a:t>Кірістерді ерікті жинау барлығы үшін денсаулық сақтау саласындағы қажеттеліктерді жабу үшін қажетті қаражат жинауды алып тастайды. Көптеген жеке «жүйелер» бар.</a:t>
            </a:r>
          </a:p>
          <a:p>
            <a:pPr indent="173788" algn="just" defTabSz="885854">
              <a:defRPr/>
            </a:pPr>
            <a:r>
              <a:rPr lang="ru-RU" sz="1100" kern="0" dirty="0" smtClean="0">
                <a:solidFill>
                  <a:sysClr val="windowText" lastClr="000000"/>
                </a:solidFill>
                <a:latin typeface="Arial Narrow" pitchFamily="34" charset="0"/>
              </a:rPr>
              <a:t> </a:t>
            </a:r>
            <a:r>
              <a:rPr lang="ru-RU" sz="1100" kern="0" dirty="0">
                <a:solidFill>
                  <a:sysClr val="windowText" lastClr="000000"/>
                </a:solidFill>
                <a:latin typeface="Arial Narrow" pitchFamily="34" charset="0"/>
              </a:rPr>
              <a:t>(+) </a:t>
            </a:r>
            <a:r>
              <a:rPr lang="kk-KZ" sz="1100" dirty="0" smtClean="0">
                <a:latin typeface="Arial Narrow" pitchFamily="34" charset="0"/>
              </a:rPr>
              <a:t>Азаматтың қалауы мен кірісіне қарай қызметтердің сараланған пакеті</a:t>
            </a:r>
            <a:endParaRPr lang="ru-RU" sz="1100" dirty="0" smtClean="0">
              <a:latin typeface="Arial Narrow" pitchFamily="34" charset="0"/>
            </a:endParaRPr>
          </a:p>
          <a:p>
            <a:r>
              <a:rPr lang="kk-KZ" sz="1100" dirty="0" smtClean="0">
                <a:latin typeface="Arial Narrow" pitchFamily="34" charset="0"/>
              </a:rPr>
              <a:t>  (–) Бағаларды бақылаудың болмауы, медициналық емес факторлар бойынша медициналық ұйымдардың бәсекелестігі, төлем қабілеттілігі болмаған кезде медициналық қызметтерге қолжетімділіктің болмауы</a:t>
            </a:r>
            <a:endParaRPr lang="ru-RU" sz="1100" dirty="0" smtClean="0">
              <a:latin typeface="Arial Narrow" pitchFamily="34" charset="0"/>
            </a:endParaRPr>
          </a:p>
          <a:p>
            <a:pPr indent="173788" algn="just" defTabSz="885854">
              <a:defRPr/>
            </a:pPr>
            <a:endParaRPr lang="ru-RU" sz="1100" kern="0" dirty="0">
              <a:solidFill>
                <a:sysClr val="windowText" lastClr="000000"/>
              </a:solidFill>
              <a:latin typeface="Arial Narrow" panose="020B0606020202030204" pitchFamily="34" charset="0"/>
            </a:endParaRPr>
          </a:p>
        </p:txBody>
      </p:sp>
      <p:grpSp>
        <p:nvGrpSpPr>
          <p:cNvPr id="12" name="Группа 149"/>
          <p:cNvGrpSpPr/>
          <p:nvPr/>
        </p:nvGrpSpPr>
        <p:grpSpPr>
          <a:xfrm>
            <a:off x="1612289" y="4626716"/>
            <a:ext cx="2589253" cy="1313833"/>
            <a:chOff x="1854368" y="4936403"/>
            <a:chExt cx="1941940" cy="1445801"/>
          </a:xfrm>
        </p:grpSpPr>
        <p:grpSp>
          <p:nvGrpSpPr>
            <p:cNvPr id="13" name="Группа 150"/>
            <p:cNvGrpSpPr/>
            <p:nvPr/>
          </p:nvGrpSpPr>
          <p:grpSpPr>
            <a:xfrm>
              <a:off x="1854368" y="4936403"/>
              <a:ext cx="1941940" cy="1445801"/>
              <a:chOff x="1854923" y="4097427"/>
              <a:chExt cx="1941940" cy="1445801"/>
            </a:xfrm>
          </p:grpSpPr>
          <p:pic>
            <p:nvPicPr>
              <p:cNvPr id="171" name="Picture 12" descr="C:\Users\Margo\Desktop\скачанные файлы (7).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541229" y="4953556"/>
                <a:ext cx="517369" cy="517369"/>
              </a:xfrm>
              <a:prstGeom prst="rect">
                <a:avLst/>
              </a:prstGeom>
              <a:noFill/>
              <a:extLst>
                <a:ext uri="{909E8E84-426E-40DD-AFC4-6F175D3DCCD1}">
                  <a14:hiddenFill xmlns:a14="http://schemas.microsoft.com/office/drawing/2010/main" xmlns="">
                    <a:solidFill>
                      <a:srgbClr val="FFFFFF"/>
                    </a:solidFill>
                  </a14:hiddenFill>
                </a:ext>
              </a:extLst>
            </p:spPr>
          </p:pic>
          <p:sp>
            <p:nvSpPr>
              <p:cNvPr id="172" name="TextBox 171"/>
              <p:cNvSpPr txBox="1"/>
              <p:nvPr/>
            </p:nvSpPr>
            <p:spPr>
              <a:xfrm>
                <a:off x="1871768" y="4099017"/>
                <a:ext cx="619110" cy="7061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885854">
                  <a:defRPr/>
                </a:pPr>
                <a:endParaRPr lang="ru-RU" sz="1190" b="1" kern="0" dirty="0">
                  <a:solidFill>
                    <a:sysClr val="windowText" lastClr="000000"/>
                  </a:solidFill>
                </a:endParaRPr>
              </a:p>
              <a:p>
                <a:pPr algn="ctr" defTabSz="885854">
                  <a:defRPr/>
                </a:pPr>
                <a:r>
                  <a:rPr lang="kk-KZ" sz="1190" b="1" kern="0" dirty="0" smtClean="0">
                    <a:solidFill>
                      <a:sysClr val="windowText" lastClr="000000"/>
                    </a:solidFill>
                  </a:rPr>
                  <a:t>Мемл-т</a:t>
                </a:r>
                <a:endParaRPr lang="ru-RU" sz="1190" b="1" kern="0" dirty="0">
                  <a:solidFill>
                    <a:sysClr val="windowText" lastClr="000000"/>
                  </a:solidFill>
                </a:endParaRPr>
              </a:p>
              <a:p>
                <a:pPr defTabSz="885854">
                  <a:defRPr/>
                </a:pPr>
                <a:endParaRPr lang="ru-RU" sz="1190" b="1" kern="0" dirty="0">
                  <a:solidFill>
                    <a:sysClr val="windowText" lastClr="000000"/>
                  </a:solidFill>
                </a:endParaRPr>
              </a:p>
            </p:txBody>
          </p:sp>
          <p:sp>
            <p:nvSpPr>
              <p:cNvPr id="173" name="TextBox 172"/>
              <p:cNvSpPr txBox="1"/>
              <p:nvPr/>
            </p:nvSpPr>
            <p:spPr>
              <a:xfrm>
                <a:off x="3066488" y="4097427"/>
                <a:ext cx="730375" cy="6754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defTabSz="885854">
                  <a:defRPr/>
                </a:pPr>
                <a:endParaRPr lang="ru-RU" sz="1190" b="1" kern="0" dirty="0">
                  <a:solidFill>
                    <a:sysClr val="windowText" lastClr="000000"/>
                  </a:solidFill>
                </a:endParaRPr>
              </a:p>
              <a:p>
                <a:pPr algn="ctr" defTabSz="885854">
                  <a:defRPr/>
                </a:pPr>
                <a:r>
                  <a:rPr lang="ru-RU" sz="1099" b="1" kern="0" dirty="0">
                    <a:solidFill>
                      <a:sysClr val="windowText" lastClr="000000"/>
                    </a:solidFill>
                  </a:rPr>
                  <a:t>Клиника</a:t>
                </a:r>
                <a:endParaRPr lang="ru-RU" sz="1190" b="1" kern="0" dirty="0">
                  <a:solidFill>
                    <a:sysClr val="windowText" lastClr="000000"/>
                  </a:solidFill>
                </a:endParaRPr>
              </a:p>
              <a:p>
                <a:pPr algn="ctr" defTabSz="885854">
                  <a:defRPr/>
                </a:pPr>
                <a:endParaRPr lang="ru-RU" sz="1099" b="1" kern="0" dirty="0">
                  <a:solidFill>
                    <a:sysClr val="windowText" lastClr="000000"/>
                  </a:solidFill>
                </a:endParaRPr>
              </a:p>
            </p:txBody>
          </p:sp>
          <p:cxnSp>
            <p:nvCxnSpPr>
              <p:cNvPr id="174" name="Прямая со стрелкой 173"/>
              <p:cNvCxnSpPr>
                <a:stCxn id="172" idx="3"/>
              </p:cNvCxnSpPr>
              <p:nvPr/>
            </p:nvCxnSpPr>
            <p:spPr>
              <a:xfrm flipV="1">
                <a:off x="2490878" y="4422186"/>
                <a:ext cx="575610" cy="2991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2580172" y="4243034"/>
                <a:ext cx="278547" cy="396127"/>
              </a:xfrm>
              <a:prstGeom prst="rect">
                <a:avLst/>
              </a:prstGeom>
              <a:solidFill>
                <a:schemeClr val="bg1"/>
              </a:solidFill>
            </p:spPr>
            <p:txBody>
              <a:bodyPr wrap="square" rtlCol="0">
                <a:spAutoFit/>
              </a:bodyPr>
              <a:lstStyle/>
              <a:p>
                <a:pPr defTabSz="885854">
                  <a:defRPr/>
                </a:pPr>
                <a:r>
                  <a:rPr lang="ru-RU" sz="1739" kern="0" dirty="0">
                    <a:solidFill>
                      <a:sysClr val="windowText" lastClr="000000"/>
                    </a:solidFill>
                  </a:rPr>
                  <a:t>$</a:t>
                </a:r>
              </a:p>
            </p:txBody>
          </p:sp>
          <p:cxnSp>
            <p:nvCxnSpPr>
              <p:cNvPr id="176" name="Прямая соединительная линия 175"/>
              <p:cNvCxnSpPr/>
              <p:nvPr/>
            </p:nvCxnSpPr>
            <p:spPr>
              <a:xfrm>
                <a:off x="3431676" y="4804124"/>
                <a:ext cx="0" cy="4273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Прямая со стрелкой 176"/>
              <p:cNvCxnSpPr/>
              <p:nvPr/>
            </p:nvCxnSpPr>
            <p:spPr>
              <a:xfrm flipH="1">
                <a:off x="2987824" y="5219395"/>
                <a:ext cx="443851" cy="98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8" name="Прямая соединительная линия 177"/>
              <p:cNvCxnSpPr/>
              <p:nvPr/>
            </p:nvCxnSpPr>
            <p:spPr>
              <a:xfrm flipH="1" flipV="1">
                <a:off x="2117644" y="5229198"/>
                <a:ext cx="423585"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Прямая со стрелкой 178"/>
              <p:cNvCxnSpPr/>
              <p:nvPr/>
            </p:nvCxnSpPr>
            <p:spPr>
              <a:xfrm flipV="1">
                <a:off x="2118529" y="4745348"/>
                <a:ext cx="0" cy="4838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854923" y="5255481"/>
                <a:ext cx="652799" cy="287747"/>
              </a:xfrm>
              <a:prstGeom prst="rect">
                <a:avLst/>
              </a:prstGeom>
              <a:noFill/>
            </p:spPr>
            <p:txBody>
              <a:bodyPr wrap="square" rtlCol="0">
                <a:spAutoFit/>
              </a:bodyPr>
              <a:lstStyle/>
              <a:p>
                <a:pPr algn="ctr" defTabSz="885854">
                  <a:defRPr/>
                </a:pPr>
                <a:r>
                  <a:rPr lang="ru-RU" sz="1099" kern="0" dirty="0">
                    <a:solidFill>
                      <a:sysClr val="windowText" lastClr="000000"/>
                    </a:solidFill>
                  </a:rPr>
                  <a:t>$ </a:t>
                </a:r>
                <a:r>
                  <a:rPr lang="ru-RU" sz="1099" kern="0" dirty="0" err="1" smtClean="0">
                    <a:solidFill>
                      <a:sysClr val="windowText" lastClr="000000"/>
                    </a:solidFill>
                  </a:rPr>
                  <a:t>салық</a:t>
                </a:r>
                <a:endParaRPr lang="ru-RU" sz="1099" kern="0" dirty="0">
                  <a:solidFill>
                    <a:sysClr val="windowText" lastClr="000000"/>
                  </a:solidFill>
                </a:endParaRPr>
              </a:p>
            </p:txBody>
          </p:sp>
        </p:grpSp>
        <p:sp useBgFill="1">
          <p:nvSpPr>
            <p:cNvPr id="152" name="TextBox 151"/>
            <p:cNvSpPr txBox="1"/>
            <p:nvPr/>
          </p:nvSpPr>
          <p:spPr>
            <a:xfrm>
              <a:off x="3108272" y="5670860"/>
              <a:ext cx="643492" cy="287747"/>
            </a:xfrm>
            <a:prstGeom prst="rect">
              <a:avLst/>
            </a:prstGeom>
          </p:spPr>
          <p:txBody>
            <a:bodyPr wrap="square" rtlCol="0">
              <a:spAutoFit/>
            </a:bodyPr>
            <a:lstStyle/>
            <a:p>
              <a:pPr algn="ctr" defTabSz="885854">
                <a:defRPr/>
              </a:pPr>
              <a:r>
                <a:rPr lang="kk-KZ" sz="1099" kern="0" dirty="0" smtClean="0">
                  <a:solidFill>
                    <a:sysClr val="windowText" lastClr="000000"/>
                  </a:solidFill>
                </a:rPr>
                <a:t>Қызметтер</a:t>
              </a:r>
              <a:endParaRPr lang="ru-RU" sz="1099" kern="0" dirty="0">
                <a:solidFill>
                  <a:sysClr val="windowText" lastClr="000000"/>
                </a:solidFill>
              </a:endParaRPr>
            </a:p>
          </p:txBody>
        </p:sp>
      </p:grpSp>
      <p:cxnSp>
        <p:nvCxnSpPr>
          <p:cNvPr id="182" name="Прямая соединительная линия 181"/>
          <p:cNvCxnSpPr/>
          <p:nvPr/>
        </p:nvCxnSpPr>
        <p:spPr>
          <a:xfrm>
            <a:off x="4500735" y="1197809"/>
            <a:ext cx="0" cy="48596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p:nvPr/>
        </p:nvCxnSpPr>
        <p:spPr>
          <a:xfrm flipH="1">
            <a:off x="7860840" y="1545171"/>
            <a:ext cx="18383" cy="452047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0" name="Прямоугольник 79"/>
          <p:cNvSpPr/>
          <p:nvPr/>
        </p:nvSpPr>
        <p:spPr>
          <a:xfrm>
            <a:off x="9406993" y="253496"/>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82" name="Номер слайда 1"/>
          <p:cNvSpPr txBox="1">
            <a:spLocks/>
          </p:cNvSpPr>
          <p:nvPr/>
        </p:nvSpPr>
        <p:spPr>
          <a:xfrm>
            <a:off x="9406993" y="267347"/>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4</a:t>
            </a:fld>
            <a:endParaRPr lang="ru-RU" sz="2400" dirty="0">
              <a:solidFill>
                <a:schemeClr val="bg1"/>
              </a:solidFill>
              <a:latin typeface="Century Gothic" panose="020B0502020202020204" pitchFamily="34" charset="0"/>
            </a:endParaRPr>
          </a:p>
        </p:txBody>
      </p:sp>
      <p:sp>
        <p:nvSpPr>
          <p:cNvPr id="83" name="TextBox 82"/>
          <p:cNvSpPr txBox="1"/>
          <p:nvPr/>
        </p:nvSpPr>
        <p:spPr>
          <a:xfrm>
            <a:off x="2036515" y="6189200"/>
            <a:ext cx="8944941" cy="754053"/>
          </a:xfrm>
          <a:prstGeom prst="rect">
            <a:avLst/>
          </a:prstGeom>
          <a:noFill/>
          <a:ln>
            <a:solidFill>
              <a:schemeClr val="bg1"/>
            </a:solidFill>
            <a:prstDash val="dash"/>
          </a:ln>
        </p:spPr>
        <p:txBody>
          <a:bodyPr wrap="square" rtlCol="0">
            <a:spAutoFit/>
          </a:bodyPr>
          <a:lstStyle/>
          <a:p>
            <a:pPr defTabSz="711200">
              <a:lnSpc>
                <a:spcPct val="90000"/>
              </a:lnSpc>
              <a:spcBef>
                <a:spcPct val="0"/>
              </a:spcBef>
              <a:spcAft>
                <a:spcPct val="35000"/>
              </a:spcAft>
              <a:defRPr/>
            </a:pPr>
            <a:r>
              <a:rPr kumimoji="0" lang="ru-RU" sz="2000" b="1" i="0" u="none" strike="noStrike" kern="0" cap="none" spc="0" normalizeH="0" baseline="0" noProof="0" dirty="0">
                <a:ln>
                  <a:noFill/>
                </a:ln>
                <a:solidFill>
                  <a:prstClr val="black"/>
                </a:solidFill>
                <a:effectLst/>
                <a:uLnTx/>
                <a:uFillTx/>
              </a:rPr>
              <a:t> </a:t>
            </a:r>
            <a:r>
              <a:rPr lang="kk-KZ" sz="2000" b="1" dirty="0" smtClean="0"/>
              <a:t>Көптеген елдер біреуге екпін жасамай, оларды құрамдастырады</a:t>
            </a:r>
            <a:endParaRPr lang="ru-RU" sz="2000" dirty="0" smtClean="0"/>
          </a:p>
          <a:p>
            <a:pPr marL="0" marR="0" lvl="0" indent="0" defTabSz="711200" eaLnBrk="1" fontAlgn="auto" latinLnBrk="0" hangingPunct="1">
              <a:lnSpc>
                <a:spcPct val="90000"/>
              </a:lnSpc>
              <a:spcBef>
                <a:spcPct val="0"/>
              </a:spcBef>
              <a:spcAft>
                <a:spcPct val="35000"/>
              </a:spcAft>
              <a:buClrTx/>
              <a:buSzTx/>
              <a:buFontTx/>
              <a:buNone/>
              <a:tabLst/>
              <a:defRPr/>
            </a:pPr>
            <a:endParaRPr kumimoji="0" lang="ru-RU" sz="2000" b="1" i="0" u="none" strike="noStrike" kern="0" cap="none" spc="0" normalizeH="0" baseline="0" noProof="0" dirty="0">
              <a:ln>
                <a:noFill/>
              </a:ln>
              <a:solidFill>
                <a:prstClr val="black"/>
              </a:solidFill>
              <a:effectLst/>
              <a:uLnTx/>
              <a:uFillTx/>
            </a:endParaRPr>
          </a:p>
        </p:txBody>
      </p:sp>
      <p:sp>
        <p:nvSpPr>
          <p:cNvPr id="85" name="TextBox 84"/>
          <p:cNvSpPr txBox="1"/>
          <p:nvPr/>
        </p:nvSpPr>
        <p:spPr>
          <a:xfrm>
            <a:off x="1476400" y="2428126"/>
            <a:ext cx="2946444" cy="200055"/>
          </a:xfrm>
          <a:prstGeom prst="rect">
            <a:avLst/>
          </a:prstGeom>
          <a:noFill/>
        </p:spPr>
        <p:txBody>
          <a:bodyPr wrap="square" rtlCol="0">
            <a:spAutoFit/>
          </a:bodyPr>
          <a:lstStyle/>
          <a:p>
            <a:r>
              <a:rPr lang="ru-RU" sz="700" dirty="0">
                <a:latin typeface="Arial Narrow" panose="020B0606020202030204" pitchFamily="34" charset="0"/>
              </a:rPr>
              <a:t>      </a:t>
            </a:r>
            <a:r>
              <a:rPr lang="ru-RU" sz="700" dirty="0" err="1" smtClean="0">
                <a:latin typeface="Arial Narrow" panose="020B0606020202030204" pitchFamily="34" charset="0"/>
              </a:rPr>
              <a:t>Ұлыбритания               </a:t>
            </a:r>
            <a:r>
              <a:rPr lang="ru-RU" sz="700" dirty="0">
                <a:latin typeface="Arial Narrow" panose="020B0606020202030204" pitchFamily="34" charset="0"/>
              </a:rPr>
              <a:t>Италия                     Испания                 Швеция</a:t>
            </a:r>
          </a:p>
        </p:txBody>
      </p:sp>
      <p:sp>
        <p:nvSpPr>
          <p:cNvPr id="91" name="TextBox 90"/>
          <p:cNvSpPr txBox="1"/>
          <p:nvPr/>
        </p:nvSpPr>
        <p:spPr>
          <a:xfrm>
            <a:off x="5035144" y="2426626"/>
            <a:ext cx="2746288" cy="200055"/>
          </a:xfrm>
          <a:prstGeom prst="rect">
            <a:avLst/>
          </a:prstGeom>
          <a:noFill/>
        </p:spPr>
        <p:txBody>
          <a:bodyPr wrap="square" rtlCol="0">
            <a:spAutoFit/>
          </a:bodyPr>
          <a:lstStyle/>
          <a:p>
            <a:r>
              <a:rPr lang="ru-RU" sz="700" dirty="0">
                <a:latin typeface="Arial Narrow" panose="020B0606020202030204" pitchFamily="34" charset="0"/>
              </a:rPr>
              <a:t>      Германия                        Франция                      Бельгия</a:t>
            </a:r>
          </a:p>
        </p:txBody>
      </p:sp>
      <p:sp>
        <p:nvSpPr>
          <p:cNvPr id="92" name="TextBox 91"/>
          <p:cNvSpPr txBox="1"/>
          <p:nvPr/>
        </p:nvSpPr>
        <p:spPr>
          <a:xfrm>
            <a:off x="8502621" y="2379048"/>
            <a:ext cx="1910281" cy="200055"/>
          </a:xfrm>
          <a:prstGeom prst="rect">
            <a:avLst/>
          </a:prstGeom>
          <a:noFill/>
        </p:spPr>
        <p:txBody>
          <a:bodyPr wrap="square" rtlCol="0">
            <a:spAutoFit/>
          </a:bodyPr>
          <a:lstStyle/>
          <a:p>
            <a:pPr algn="ctr"/>
            <a:r>
              <a:rPr lang="kk-KZ" sz="700" dirty="0" smtClean="0">
                <a:latin typeface="Arial Narrow" panose="020B0606020202030204" pitchFamily="34" charset="0"/>
              </a:rPr>
              <a:t>Америка ҚҰрама Штаттары</a:t>
            </a:r>
            <a:endParaRPr lang="ru-RU" sz="700" dirty="0">
              <a:latin typeface="Arial Narrow" panose="020B0606020202030204" pitchFamily="34" charset="0"/>
            </a:endParaRPr>
          </a:p>
        </p:txBody>
      </p:sp>
      <p:sp>
        <p:nvSpPr>
          <p:cNvPr id="93" name="TextBox 92"/>
          <p:cNvSpPr txBox="1"/>
          <p:nvPr/>
        </p:nvSpPr>
        <p:spPr>
          <a:xfrm>
            <a:off x="2533415" y="1871993"/>
            <a:ext cx="746766" cy="200055"/>
          </a:xfrm>
          <a:prstGeom prst="rect">
            <a:avLst/>
          </a:prstGeom>
          <a:noFill/>
        </p:spPr>
        <p:txBody>
          <a:bodyPr wrap="square" rtlCol="0">
            <a:spAutoFit/>
          </a:bodyPr>
          <a:lstStyle/>
          <a:p>
            <a:pPr algn="ctr"/>
            <a:r>
              <a:rPr lang="ru-RU" sz="700" u="sng" dirty="0">
                <a:latin typeface="Arial Narrow" panose="020B0606020202030204" pitchFamily="34" charset="0"/>
              </a:rPr>
              <a:t>22 </a:t>
            </a:r>
            <a:r>
              <a:rPr lang="ru-RU" sz="700" u="sng" dirty="0" smtClean="0">
                <a:latin typeface="Arial Narrow" panose="020B0606020202030204" pitchFamily="34" charset="0"/>
              </a:rPr>
              <a:t>ел</a:t>
            </a:r>
            <a:endParaRPr lang="ru-RU" sz="700" u="sng" dirty="0">
              <a:latin typeface="Arial Narrow" panose="020B0606020202030204" pitchFamily="34" charset="0"/>
            </a:endParaRPr>
          </a:p>
        </p:txBody>
      </p:sp>
      <p:sp>
        <p:nvSpPr>
          <p:cNvPr id="94" name="TextBox 93"/>
          <p:cNvSpPr txBox="1"/>
          <p:nvPr/>
        </p:nvSpPr>
        <p:spPr>
          <a:xfrm>
            <a:off x="6017013" y="1867983"/>
            <a:ext cx="746766" cy="200055"/>
          </a:xfrm>
          <a:prstGeom prst="rect">
            <a:avLst/>
          </a:prstGeom>
          <a:noFill/>
        </p:spPr>
        <p:txBody>
          <a:bodyPr wrap="square" rtlCol="0">
            <a:spAutoFit/>
          </a:bodyPr>
          <a:lstStyle/>
          <a:p>
            <a:r>
              <a:rPr lang="ru-RU" sz="700" u="sng" dirty="0">
                <a:latin typeface="Arial Narrow" panose="020B0606020202030204" pitchFamily="34" charset="0"/>
              </a:rPr>
              <a:t>30 </a:t>
            </a:r>
            <a:r>
              <a:rPr lang="ru-RU" sz="700" u="sng" dirty="0" smtClean="0">
                <a:latin typeface="Arial Narrow" panose="020B0606020202030204" pitchFamily="34" charset="0"/>
              </a:rPr>
              <a:t>ел</a:t>
            </a:r>
            <a:endParaRPr lang="ru-RU" sz="700" u="sng" dirty="0">
              <a:latin typeface="Arial Narrow" panose="020B0606020202030204" pitchFamily="34" charset="0"/>
            </a:endParaRPr>
          </a:p>
        </p:txBody>
      </p:sp>
      <p:sp>
        <p:nvSpPr>
          <p:cNvPr id="95" name="TextBox 94"/>
          <p:cNvSpPr txBox="1"/>
          <p:nvPr/>
        </p:nvSpPr>
        <p:spPr>
          <a:xfrm>
            <a:off x="9230781" y="1902175"/>
            <a:ext cx="746766" cy="200055"/>
          </a:xfrm>
          <a:prstGeom prst="rect">
            <a:avLst/>
          </a:prstGeom>
          <a:noFill/>
        </p:spPr>
        <p:txBody>
          <a:bodyPr wrap="square" rtlCol="0">
            <a:spAutoFit/>
          </a:bodyPr>
          <a:lstStyle/>
          <a:p>
            <a:r>
              <a:rPr lang="ru-RU" sz="700" u="sng" dirty="0">
                <a:latin typeface="Arial Narrow" panose="020B0606020202030204" pitchFamily="34" charset="0"/>
              </a:rPr>
              <a:t>1 </a:t>
            </a:r>
            <a:r>
              <a:rPr lang="ru-RU" sz="700" u="sng" dirty="0" smtClean="0">
                <a:latin typeface="Arial Narrow" panose="020B0606020202030204" pitchFamily="34" charset="0"/>
              </a:rPr>
              <a:t>ел</a:t>
            </a:r>
            <a:endParaRPr lang="ru-RU" sz="700" u="sng" dirty="0">
              <a:latin typeface="Arial Narrow" panose="020B0606020202030204" pitchFamily="34" charset="0"/>
            </a:endParaRPr>
          </a:p>
        </p:txBody>
      </p:sp>
    </p:spTree>
    <p:extLst>
      <p:ext uri="{BB962C8B-B14F-4D97-AF65-F5344CB8AC3E}">
        <p14:creationId xmlns:p14="http://schemas.microsoft.com/office/powerpoint/2010/main" xmlns="" val="4841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2912232" y="86833"/>
            <a:ext cx="6297090" cy="428005"/>
          </a:xfrm>
          <a:prstGeom prst="rect">
            <a:avLst/>
          </a:prstGeom>
          <a:noFill/>
        </p:spPr>
        <p:txBody>
          <a:bodyPr wrap="square" lIns="88585" tIns="44293" rIns="88585" bIns="44293" rtlCol="0">
            <a:spAutoFit/>
          </a:bodyPr>
          <a:lstStyle/>
          <a:p>
            <a:pPr algn="r"/>
            <a:r>
              <a:rPr lang="kk-KZ" sz="2200" b="1" dirty="0" smtClean="0">
                <a:latin typeface="Times New Roman" pitchFamily="18" charset="0"/>
                <a:cs typeface="Times New Roman" pitchFamily="18" charset="0"/>
              </a:rPr>
              <a:t>Әлемдік трендтер</a:t>
            </a:r>
            <a:endParaRPr lang="kk-KZ" sz="2200" b="1" dirty="0">
              <a:latin typeface="Times New Roman" pitchFamily="18" charset="0"/>
              <a:cs typeface="Times New Roman" pitchFamily="18" charset="0"/>
            </a:endParaRPr>
          </a:p>
        </p:txBody>
      </p:sp>
      <p:sp>
        <p:nvSpPr>
          <p:cNvPr id="77" name="TextBox 76"/>
          <p:cNvSpPr txBox="1"/>
          <p:nvPr/>
        </p:nvSpPr>
        <p:spPr>
          <a:xfrm>
            <a:off x="1260375" y="1403862"/>
            <a:ext cx="536370" cy="864279"/>
          </a:xfrm>
          <a:prstGeom prst="rect">
            <a:avLst/>
          </a:prstGeom>
          <a:noFill/>
        </p:spPr>
        <p:txBody>
          <a:bodyPr wrap="none" lIns="88585" tIns="44293" rIns="88585" bIns="44293" rtlCol="0">
            <a:spAutoFit/>
          </a:bodyPr>
          <a:lstStyle/>
          <a:p>
            <a:r>
              <a:rPr lang="ru-RU" sz="5035" dirty="0">
                <a:ln>
                  <a:solidFill>
                    <a:srgbClr val="002060"/>
                  </a:solidFill>
                </a:ln>
                <a:solidFill>
                  <a:schemeClr val="bg1"/>
                </a:solidFill>
                <a:latin typeface="Century Gothic" panose="020B0502020202020204" pitchFamily="34" charset="0"/>
              </a:rPr>
              <a:t>1</a:t>
            </a:r>
          </a:p>
        </p:txBody>
      </p:sp>
      <p:sp>
        <p:nvSpPr>
          <p:cNvPr id="80" name="Прямоугольник 79"/>
          <p:cNvSpPr/>
          <p:nvPr/>
        </p:nvSpPr>
        <p:spPr>
          <a:xfrm>
            <a:off x="1707040" y="1551738"/>
            <a:ext cx="7258191" cy="506385"/>
          </a:xfrm>
          <a:prstGeom prst="rect">
            <a:avLst/>
          </a:prstGeom>
          <a:ln>
            <a:noFill/>
            <a:prstDash val="dash"/>
          </a:ln>
        </p:spPr>
        <p:txBody>
          <a:bodyPr wrap="square" lIns="88585" tIns="44293" rIns="88585" bIns="44293" anchor="ctr">
            <a:noAutofit/>
          </a:bodyPr>
          <a:lstStyle/>
          <a:p>
            <a:r>
              <a:rPr lang="ru-RU" sz="2289" dirty="0">
                <a:solidFill>
                  <a:prstClr val="black"/>
                </a:solidFill>
                <a:latin typeface="Impact" panose="020B0806030902050204" pitchFamily="34" charset="0"/>
              </a:rPr>
              <a:t>   </a:t>
            </a:r>
            <a:r>
              <a:rPr lang="ru-RU" sz="2289" b="1" dirty="0" smtClean="0">
                <a:solidFill>
                  <a:prstClr val="black"/>
                </a:solidFill>
                <a:latin typeface="Arial Narrow" pitchFamily="34" charset="0"/>
              </a:rPr>
              <a:t>МОДЕЛДЕРДІҢ ЖАҚЫНДАСУЫ</a:t>
            </a:r>
            <a:endParaRPr lang="ru-RU" sz="2289" b="1" dirty="0">
              <a:solidFill>
                <a:prstClr val="black"/>
              </a:solidFill>
              <a:latin typeface="Arial Narrow" pitchFamily="34" charset="0"/>
            </a:endParaRPr>
          </a:p>
        </p:txBody>
      </p:sp>
      <p:sp>
        <p:nvSpPr>
          <p:cNvPr id="82" name="TextBox 81"/>
          <p:cNvSpPr txBox="1"/>
          <p:nvPr/>
        </p:nvSpPr>
        <p:spPr>
          <a:xfrm>
            <a:off x="574494" y="909808"/>
            <a:ext cx="10080000" cy="540728"/>
          </a:xfrm>
          <a:prstGeom prst="rect">
            <a:avLst/>
          </a:prstGeom>
          <a:noFill/>
          <a:ln>
            <a:noFill/>
            <a:prstDash val="dash"/>
          </a:ln>
        </p:spPr>
        <p:txBody>
          <a:bodyPr wrap="square" lIns="88585" tIns="44293" rIns="88585" bIns="44293" rtlCol="0">
            <a:spAutoFit/>
          </a:bodyPr>
          <a:lstStyle/>
          <a:p>
            <a:pPr algn="just" defTabSz="688998">
              <a:lnSpc>
                <a:spcPct val="75000"/>
              </a:lnSpc>
              <a:spcBef>
                <a:spcPct val="0"/>
              </a:spcBef>
              <a:spcAft>
                <a:spcPct val="35000"/>
              </a:spcAft>
            </a:pPr>
            <a:r>
              <a:rPr lang="kk-KZ" sz="1923" dirty="0" smtClean="0">
                <a:solidFill>
                  <a:prstClr val="black"/>
                </a:solidFill>
                <a:latin typeface="Arial Narrow" panose="020B0606020202030204" pitchFamily="34" charset="0"/>
              </a:rPr>
              <a:t>Көптеген елдер қаржыландырудың моделдері мен көздерін құрамдастырады, бұл ретте мынадай жаһандық беталыс байқалады</a:t>
            </a:r>
            <a:endParaRPr lang="kk-KZ" sz="1923" dirty="0">
              <a:solidFill>
                <a:prstClr val="black"/>
              </a:solidFill>
              <a:latin typeface="Arial Narrow" panose="020B0606020202030204" pitchFamily="34" charset="0"/>
            </a:endParaRPr>
          </a:p>
        </p:txBody>
      </p:sp>
      <p:sp>
        <p:nvSpPr>
          <p:cNvPr id="113" name="TextBox 112"/>
          <p:cNvSpPr txBox="1"/>
          <p:nvPr/>
        </p:nvSpPr>
        <p:spPr>
          <a:xfrm>
            <a:off x="1225977" y="4788238"/>
            <a:ext cx="536370" cy="864279"/>
          </a:xfrm>
          <a:prstGeom prst="rect">
            <a:avLst/>
          </a:prstGeom>
          <a:noFill/>
        </p:spPr>
        <p:txBody>
          <a:bodyPr wrap="none" lIns="88585" tIns="44293" rIns="88585" bIns="44293" rtlCol="0">
            <a:spAutoFit/>
          </a:bodyPr>
          <a:lstStyle/>
          <a:p>
            <a:r>
              <a:rPr lang="ru-RU" sz="5035" dirty="0">
                <a:ln>
                  <a:solidFill>
                    <a:srgbClr val="002060"/>
                  </a:solidFill>
                </a:ln>
                <a:solidFill>
                  <a:schemeClr val="bg1"/>
                </a:solidFill>
                <a:latin typeface="Century Gothic" panose="020B0502020202020204" pitchFamily="34" charset="0"/>
              </a:rPr>
              <a:t>2</a:t>
            </a:r>
          </a:p>
        </p:txBody>
      </p:sp>
      <p:sp>
        <p:nvSpPr>
          <p:cNvPr id="14" name="Прямоугольник 113"/>
          <p:cNvSpPr/>
          <p:nvPr/>
        </p:nvSpPr>
        <p:spPr>
          <a:xfrm>
            <a:off x="1844394" y="4980102"/>
            <a:ext cx="7978272" cy="506385"/>
          </a:xfrm>
          <a:prstGeom prst="rect">
            <a:avLst/>
          </a:prstGeom>
          <a:ln>
            <a:noFill/>
            <a:prstDash val="dash"/>
          </a:ln>
        </p:spPr>
        <p:txBody>
          <a:bodyPr wrap="square" lIns="88585" tIns="44293" rIns="88585" bIns="44293" anchor="ctr">
            <a:noAutofit/>
          </a:bodyPr>
          <a:lstStyle/>
          <a:p>
            <a:r>
              <a:rPr lang="ru-RU" sz="2289" b="1" dirty="0" smtClean="0">
                <a:solidFill>
                  <a:prstClr val="black"/>
                </a:solidFill>
                <a:latin typeface="Arial Narrow" pitchFamily="34" charset="0"/>
              </a:rPr>
              <a:t>ӘЛЕУМЕТТІК МЕДИЦИНАЛЫҚ САҚТАНДЫРУҒА БАҒЫТТАЛУ</a:t>
            </a:r>
            <a:endParaRPr lang="ru-RU" sz="2289" b="1" dirty="0">
              <a:solidFill>
                <a:prstClr val="black"/>
              </a:solidFill>
              <a:latin typeface="Arial Narrow" pitchFamily="34" charset="0"/>
            </a:endParaRPr>
          </a:p>
        </p:txBody>
      </p:sp>
      <p:sp>
        <p:nvSpPr>
          <p:cNvPr id="15" name="TextBox 14"/>
          <p:cNvSpPr txBox="1"/>
          <p:nvPr/>
        </p:nvSpPr>
        <p:spPr>
          <a:xfrm>
            <a:off x="325392" y="5580509"/>
            <a:ext cx="10080000" cy="997392"/>
          </a:xfrm>
          <a:prstGeom prst="rect">
            <a:avLst/>
          </a:prstGeom>
          <a:noFill/>
          <a:ln>
            <a:noFill/>
            <a:prstDash val="dash"/>
          </a:ln>
        </p:spPr>
        <p:txBody>
          <a:bodyPr wrap="square" lIns="88585" tIns="44293" rIns="88585" bIns="44293" rtlCol="0">
            <a:spAutoFit/>
          </a:bodyPr>
          <a:lstStyle/>
          <a:p>
            <a:pPr marL="258374" algn="just" defTabSz="688998">
              <a:lnSpc>
                <a:spcPct val="75000"/>
              </a:lnSpc>
              <a:spcBef>
                <a:spcPct val="0"/>
              </a:spcBef>
              <a:spcAft>
                <a:spcPts val="581"/>
              </a:spcAft>
            </a:pPr>
            <a:r>
              <a:rPr lang="kk-KZ" dirty="0" smtClean="0">
                <a:latin typeface="Arial Narrow" pitchFamily="34" charset="0"/>
              </a:rPr>
              <a:t>Орталық және </a:t>
            </a:r>
            <a:r>
              <a:rPr lang="kk-KZ" u="sng" dirty="0" smtClean="0">
                <a:latin typeface="Arial Narrow" pitchFamily="34" charset="0"/>
              </a:rPr>
              <a:t>Шығыс Еуропаның 16 елі, сондай-ақ Түркия</a:t>
            </a:r>
            <a:r>
              <a:rPr lang="kk-KZ" dirty="0" smtClean="0">
                <a:latin typeface="Arial Narrow" pitchFamily="34" charset="0"/>
              </a:rPr>
              <a:t>, денсаулық сақтау жүйесін қаржаландыруға реформалар жүргізе отырып, бюджеттік қаржыландырудың орнына міндетті әлеуметтік медициналық сақтандыру (МӘМС) моделін таңдады; оған </a:t>
            </a:r>
            <a:r>
              <a:rPr lang="kk-KZ" u="sng" dirty="0" smtClean="0">
                <a:latin typeface="Arial Narrow" pitchFamily="34" charset="0"/>
              </a:rPr>
              <a:t>Қытай</a:t>
            </a:r>
            <a:r>
              <a:rPr lang="kk-KZ" dirty="0" smtClean="0">
                <a:latin typeface="Arial Narrow" pitchFamily="34" charset="0"/>
              </a:rPr>
              <a:t> да бет алды.</a:t>
            </a:r>
            <a:endParaRPr lang="ru-RU" dirty="0" smtClean="0">
              <a:latin typeface="Arial Narrow" pitchFamily="34" charset="0"/>
            </a:endParaRPr>
          </a:p>
          <a:p>
            <a:pPr marL="258374" algn="just" defTabSz="688998">
              <a:lnSpc>
                <a:spcPct val="75000"/>
              </a:lnSpc>
              <a:spcBef>
                <a:spcPct val="0"/>
              </a:spcBef>
              <a:spcAft>
                <a:spcPts val="581"/>
              </a:spcAft>
            </a:pPr>
            <a:endParaRPr lang="ru-RU" u="sng" dirty="0">
              <a:solidFill>
                <a:prstClr val="black"/>
              </a:solidFill>
              <a:latin typeface="Arial Narrow" panose="020B0606020202030204" pitchFamily="34" charset="0"/>
            </a:endParaRPr>
          </a:p>
        </p:txBody>
      </p:sp>
      <p:sp>
        <p:nvSpPr>
          <p:cNvPr id="19" name="TextBox 18"/>
          <p:cNvSpPr txBox="1"/>
          <p:nvPr/>
        </p:nvSpPr>
        <p:spPr>
          <a:xfrm>
            <a:off x="606659" y="2124099"/>
            <a:ext cx="10080000" cy="2982551"/>
          </a:xfrm>
          <a:prstGeom prst="rect">
            <a:avLst/>
          </a:prstGeom>
          <a:noFill/>
          <a:ln>
            <a:noFill/>
            <a:prstDash val="dash"/>
          </a:ln>
        </p:spPr>
        <p:txBody>
          <a:bodyPr wrap="square" lIns="88585" tIns="44293" rIns="88585" bIns="44293" rtlCol="0">
            <a:spAutoFit/>
          </a:bodyPr>
          <a:lstStyle/>
          <a:p>
            <a:pPr algn="just"/>
            <a:r>
              <a:rPr lang="kk-KZ" sz="1600" dirty="0" smtClean="0">
                <a:latin typeface="Arial Narrow" pitchFamily="34" charset="0"/>
              </a:rPr>
              <a:t>Бюджеттік-салық моделдері қаражатты бөлу қағидаттарын енгізеді және жетілдіреді немесе қабылдайды (келісімшарттар, көрсетілетін қызметтерге ақы төлеу), сонымен бірге сақтандыру моделдері қаражатты жинау мен қорлануды қабылдайды. Сондай-ақ сақтандыру моделдерінде мемлекеттің рөлінің өсуі беталасы байқалады.</a:t>
            </a:r>
            <a:endParaRPr lang="ru-RU" sz="1600" dirty="0" smtClean="0">
              <a:latin typeface="Arial Narrow" pitchFamily="34" charset="0"/>
            </a:endParaRPr>
          </a:p>
          <a:p>
            <a:pPr lvl="0" indent="93663" algn="just">
              <a:tabLst>
                <a:tab pos="449263" algn="l"/>
              </a:tabLst>
            </a:pPr>
            <a:r>
              <a:rPr lang="kk-KZ" sz="1600" dirty="0" smtClean="0">
                <a:latin typeface="Arial Narrow" pitchFamily="34" charset="0"/>
              </a:rPr>
              <a:t>- 1990 жж. соңына дейінгі реформаларға дейін Францияда бюджеттен түсімдер денсаулық сақтау жүйесін қаржыландырудан тек 1,6%-ды, ал реформадан кейін - 35%-дан астамын құрады (тікелей, сондай-ақ қоғамдық сақтандыру арқылы)</a:t>
            </a:r>
            <a:endParaRPr lang="ru-RU" sz="1600" dirty="0" smtClean="0">
              <a:latin typeface="Arial Narrow" pitchFamily="34" charset="0"/>
            </a:endParaRPr>
          </a:p>
          <a:p>
            <a:pPr lvl="0" indent="93663" algn="just">
              <a:tabLst>
                <a:tab pos="449263" algn="l"/>
              </a:tabLst>
            </a:pPr>
            <a:r>
              <a:rPr lang="kk-KZ" sz="1600" dirty="0" smtClean="0">
                <a:latin typeface="Arial Narrow" pitchFamily="34" charset="0"/>
              </a:rPr>
              <a:t>- 2006 жылы Германияның федералдық үкіметі балалар үшін қоғамдық сақтандыруға жарналар енгізуді бастады</a:t>
            </a:r>
            <a:endParaRPr lang="ru-RU" sz="1600" dirty="0" smtClean="0">
              <a:latin typeface="Arial Narrow" pitchFamily="34" charset="0"/>
            </a:endParaRPr>
          </a:p>
          <a:p>
            <a:pPr lvl="0" indent="93663" algn="just">
              <a:tabLst>
                <a:tab pos="449263" algn="l"/>
              </a:tabLst>
            </a:pPr>
            <a:r>
              <a:rPr lang="kk-KZ" sz="1600" dirty="0" smtClean="0">
                <a:latin typeface="Arial Narrow" pitchFamily="34" charset="0"/>
              </a:rPr>
              <a:t>- сондай-ақ 2006 жылдан бастап Нидерланды мемлекеттік бюджеттің қаражатынан қаржыландыруды енгізді</a:t>
            </a:r>
            <a:endParaRPr lang="ru-RU" sz="1600" dirty="0" smtClean="0">
              <a:latin typeface="Arial Narrow" pitchFamily="34" charset="0"/>
            </a:endParaRPr>
          </a:p>
          <a:p>
            <a:pPr lvl="0" indent="93663" algn="just">
              <a:tabLst>
                <a:tab pos="449263" algn="l"/>
              </a:tabLst>
            </a:pPr>
            <a:r>
              <a:rPr lang="kk-KZ" sz="1600" dirty="0" smtClean="0">
                <a:latin typeface="Arial Narrow" pitchFamily="34" charset="0"/>
              </a:rPr>
              <a:t>- Билл Клинтонның әкімшілігі жеке сақтандыру моделіне міндеттілік пен әлеметтік жауапкершілік қағидаттарын енгізу үшін реформа жүргізуге талпынған болатын, бүгінгі таңда Обаманың реформасы азаматтард сақтандырумен қамтуды ұлғайтуға және мемлекеттің реттейтін рөлін күшйетуге «ілгеріледі».</a:t>
            </a:r>
            <a:endParaRPr lang="ru-RU" sz="1600" dirty="0" smtClean="0">
              <a:latin typeface="Arial Narrow" pitchFamily="34" charset="0"/>
            </a:endParaRPr>
          </a:p>
          <a:p>
            <a:pPr marL="258374" algn="just" defTabSz="688998">
              <a:lnSpc>
                <a:spcPct val="75000"/>
              </a:lnSpc>
              <a:spcBef>
                <a:spcPct val="0"/>
              </a:spcBef>
              <a:spcAft>
                <a:spcPts val="581"/>
              </a:spcAft>
            </a:pPr>
            <a:endParaRPr lang="ru-RU" sz="1600" dirty="0">
              <a:latin typeface="Arial Narrow" panose="020B0606020202030204" pitchFamily="34" charset="0"/>
            </a:endParaRPr>
          </a:p>
        </p:txBody>
      </p:sp>
      <p:sp>
        <p:nvSpPr>
          <p:cNvPr id="12" name="Прямоугольник 11"/>
          <p:cNvSpPr/>
          <p:nvPr/>
        </p:nvSpPr>
        <p:spPr>
          <a:xfrm>
            <a:off x="9406993" y="181488"/>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13" name="Номер слайда 1"/>
          <p:cNvSpPr txBox="1">
            <a:spLocks/>
          </p:cNvSpPr>
          <p:nvPr/>
        </p:nvSpPr>
        <p:spPr>
          <a:xfrm>
            <a:off x="9406993" y="195339"/>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5</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152994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540560" y="1186791"/>
            <a:ext cx="6038096" cy="5352795"/>
          </a:xfrm>
          <a:prstGeom prst="rect">
            <a:avLst/>
          </a:prstGeom>
          <a:solidFill>
            <a:srgbClr val="FFFFEB"/>
          </a:solidFill>
          <a:ln>
            <a:noFill/>
          </a:ln>
        </p:spPr>
        <p:style>
          <a:lnRef idx="2">
            <a:schemeClr val="accent1">
              <a:shade val="50000"/>
            </a:schemeClr>
          </a:lnRef>
          <a:fillRef idx="1">
            <a:schemeClr val="accent1"/>
          </a:fillRef>
          <a:effectRef idx="0">
            <a:schemeClr val="accent1"/>
          </a:effectRef>
          <a:fontRef idx="minor">
            <a:schemeClr val="lt1"/>
          </a:fontRef>
        </p:style>
        <p:txBody>
          <a:bodyPr lIns="88585" tIns="44293" rIns="88585" bIns="44293" rtlCol="0" anchor="ctr"/>
          <a:lstStyle/>
          <a:p>
            <a:pPr algn="ctr"/>
            <a:endParaRPr lang="ru-RU" sz="1648"/>
          </a:p>
        </p:txBody>
      </p:sp>
      <p:sp>
        <p:nvSpPr>
          <p:cNvPr id="62" name="TextBox 61"/>
          <p:cNvSpPr txBox="1"/>
          <p:nvPr/>
        </p:nvSpPr>
        <p:spPr>
          <a:xfrm>
            <a:off x="223006" y="50416"/>
            <a:ext cx="9072626" cy="766560"/>
          </a:xfrm>
          <a:prstGeom prst="rect">
            <a:avLst/>
          </a:prstGeom>
          <a:noFill/>
        </p:spPr>
        <p:txBody>
          <a:bodyPr wrap="square" lIns="88585" tIns="44293" rIns="88585" bIns="44293" rtlCol="0">
            <a:spAutoFit/>
          </a:bodyPr>
          <a:lstStyle/>
          <a:p>
            <a:pPr algn="r"/>
            <a:r>
              <a:rPr lang="kk-KZ" sz="2200" b="1" dirty="0" smtClean="0">
                <a:latin typeface="Times New Roman" pitchFamily="18" charset="0"/>
                <a:cs typeface="Times New Roman" pitchFamily="18" charset="0"/>
              </a:rPr>
              <a:t>Неге МӘМС: қаржыландыру ауыртпалығын мемлекетттің, жұмыс берушілер мен халықтың арасында бөлу</a:t>
            </a:r>
            <a:endParaRPr lang="kk-KZ" sz="2200" b="1" dirty="0">
              <a:solidFill>
                <a:srgbClr val="002060"/>
              </a:solidFill>
              <a:latin typeface="Times New Roman" pitchFamily="18" charset="0"/>
              <a:cs typeface="Times New Roman" pitchFamily="18" charset="0"/>
            </a:endParaRPr>
          </a:p>
        </p:txBody>
      </p:sp>
      <p:sp>
        <p:nvSpPr>
          <p:cNvPr id="21" name="Прямоугольник 20"/>
          <p:cNvSpPr/>
          <p:nvPr/>
        </p:nvSpPr>
        <p:spPr>
          <a:xfrm>
            <a:off x="540296" y="5849068"/>
            <a:ext cx="2664559" cy="660912"/>
          </a:xfrm>
          <a:prstGeom prst="rect">
            <a:avLst/>
          </a:prstGeom>
          <a:noFill/>
          <a:ln w="19050">
            <a:noFill/>
            <a:prstDash val="solid"/>
          </a:ln>
        </p:spPr>
        <p:txBody>
          <a:bodyPr wrap="square" lIns="88585" tIns="44293" rIns="88585" bIns="44293" anchor="ctr">
            <a:noAutofit/>
          </a:bodyPr>
          <a:lstStyle/>
          <a:p>
            <a:pPr marL="89201">
              <a:lnSpc>
                <a:spcPct val="75000"/>
              </a:lnSpc>
            </a:pPr>
            <a:r>
              <a:rPr lang="kk-KZ" sz="1190" dirty="0" smtClean="0">
                <a:latin typeface="Century Gothic" panose="020B0502020202020204" pitchFamily="34" charset="0"/>
              </a:rPr>
              <a:t>ХАЛЫҚТЫҢ ҚҰРЫЛЫМЫ</a:t>
            </a:r>
            <a:endParaRPr lang="ru-RU" sz="1190" dirty="0">
              <a:latin typeface="Century Gothic" panose="020B0502020202020204" pitchFamily="34" charset="0"/>
            </a:endParaRPr>
          </a:p>
          <a:p>
            <a:pPr marL="89201">
              <a:lnSpc>
                <a:spcPct val="75000"/>
              </a:lnSpc>
            </a:pPr>
            <a:r>
              <a:rPr lang="kk-KZ" sz="1190" dirty="0" smtClean="0">
                <a:latin typeface="Century Gothic" panose="020B0502020202020204" pitchFamily="34" charset="0"/>
              </a:rPr>
              <a:t>ХАЛЫҚТЫҢ САНАТТАРЫ БОЙЫНША</a:t>
            </a:r>
            <a:endParaRPr lang="ru-RU" sz="1190" dirty="0">
              <a:latin typeface="Century Gothic" panose="020B0502020202020204" pitchFamily="34" charset="0"/>
            </a:endParaRPr>
          </a:p>
        </p:txBody>
      </p:sp>
      <p:sp>
        <p:nvSpPr>
          <p:cNvPr id="23" name="Прямоугольник 22"/>
          <p:cNvSpPr/>
          <p:nvPr/>
        </p:nvSpPr>
        <p:spPr>
          <a:xfrm>
            <a:off x="3852927" y="5849068"/>
            <a:ext cx="2725728" cy="660912"/>
          </a:xfrm>
          <a:prstGeom prst="rect">
            <a:avLst/>
          </a:prstGeom>
          <a:noFill/>
          <a:ln w="19050">
            <a:noFill/>
            <a:prstDash val="solid"/>
          </a:ln>
        </p:spPr>
        <p:txBody>
          <a:bodyPr wrap="square" lIns="88585" tIns="44293" rIns="88585" bIns="44293" anchor="ctr">
            <a:noAutofit/>
          </a:bodyPr>
          <a:lstStyle/>
          <a:p>
            <a:pPr marL="89201" algn="r">
              <a:lnSpc>
                <a:spcPct val="75000"/>
              </a:lnSpc>
            </a:pPr>
            <a:r>
              <a:rPr lang="ru-RU" sz="1190" dirty="0" smtClean="0">
                <a:latin typeface="Century Gothic" panose="020B0502020202020204" pitchFamily="34" charset="0"/>
              </a:rPr>
              <a:t>ШЫҒЫСТАР ҚҰРЫЛЫМЫ</a:t>
            </a:r>
          </a:p>
          <a:p>
            <a:pPr marL="89201" algn="r">
              <a:lnSpc>
                <a:spcPct val="75000"/>
              </a:lnSpc>
            </a:pPr>
            <a:r>
              <a:rPr lang="kk-KZ" sz="1190" dirty="0" smtClean="0">
                <a:latin typeface="Century Gothic" panose="020B0502020202020204" pitchFamily="34" charset="0"/>
              </a:rPr>
              <a:t>САҚТАНДЫРУ МЕД.ҚОРЫНАН ХАЛЫҚТЫҢ САНАТТАРЫ БОЙЫНША</a:t>
            </a:r>
            <a:endParaRPr lang="ru-RU" sz="1190" dirty="0">
              <a:latin typeface="Century Gothic" panose="020B0502020202020204" pitchFamily="34" charset="0"/>
            </a:endParaRPr>
          </a:p>
        </p:txBody>
      </p:sp>
      <p:sp>
        <p:nvSpPr>
          <p:cNvPr id="27" name="Заголовок 1"/>
          <p:cNvSpPr txBox="1">
            <a:spLocks/>
          </p:cNvSpPr>
          <p:nvPr/>
        </p:nvSpPr>
        <p:spPr>
          <a:xfrm>
            <a:off x="5031345" y="2081868"/>
            <a:ext cx="45719" cy="1949393"/>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sp>
        <p:nvSpPr>
          <p:cNvPr id="28" name="Заголовок 1"/>
          <p:cNvSpPr txBox="1">
            <a:spLocks/>
          </p:cNvSpPr>
          <p:nvPr/>
        </p:nvSpPr>
        <p:spPr>
          <a:xfrm>
            <a:off x="2052728" y="2081869"/>
            <a:ext cx="72008" cy="264365"/>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sp>
        <p:nvSpPr>
          <p:cNvPr id="29" name="Заголовок 1"/>
          <p:cNvSpPr txBox="1">
            <a:spLocks/>
          </p:cNvSpPr>
          <p:nvPr/>
        </p:nvSpPr>
        <p:spPr>
          <a:xfrm>
            <a:off x="2052728" y="2280141"/>
            <a:ext cx="72008" cy="727004"/>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sp>
        <p:nvSpPr>
          <p:cNvPr id="30" name="Заголовок 1"/>
          <p:cNvSpPr txBox="1">
            <a:spLocks/>
          </p:cNvSpPr>
          <p:nvPr/>
        </p:nvSpPr>
        <p:spPr>
          <a:xfrm>
            <a:off x="2052728" y="3014544"/>
            <a:ext cx="72008" cy="2834524"/>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sp>
        <p:nvSpPr>
          <p:cNvPr id="31" name="Заголовок 1"/>
          <p:cNvSpPr txBox="1">
            <a:spLocks/>
          </p:cNvSpPr>
          <p:nvPr/>
        </p:nvSpPr>
        <p:spPr>
          <a:xfrm>
            <a:off x="5031344" y="4031857"/>
            <a:ext cx="45719" cy="1156468"/>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sp>
        <p:nvSpPr>
          <p:cNvPr id="32" name="Заголовок 1"/>
          <p:cNvSpPr txBox="1">
            <a:spLocks/>
          </p:cNvSpPr>
          <p:nvPr/>
        </p:nvSpPr>
        <p:spPr>
          <a:xfrm>
            <a:off x="5031344" y="5221329"/>
            <a:ext cx="45719" cy="627797"/>
          </a:xfrm>
          <a:prstGeom prst="rect">
            <a:avLst/>
          </a:prstGeom>
          <a:noFill/>
          <a:ln>
            <a:noFill/>
          </a:ln>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ru-RU" sz="1923" dirty="0">
              <a:latin typeface="Century Gothic" panose="020B0502020202020204" pitchFamily="34" charset="0"/>
              <a:cs typeface="Arial" panose="020B0604020202020204" pitchFamily="34" charset="0"/>
            </a:endParaRPr>
          </a:p>
        </p:txBody>
      </p:sp>
      <p:graphicFrame>
        <p:nvGraphicFramePr>
          <p:cNvPr id="19" name="Диаграмма 18"/>
          <p:cNvGraphicFramePr/>
          <p:nvPr>
            <p:extLst/>
          </p:nvPr>
        </p:nvGraphicFramePr>
        <p:xfrm>
          <a:off x="540560" y="1966262"/>
          <a:ext cx="6038096" cy="4129998"/>
        </p:xfrm>
        <a:graphic>
          <a:graphicData uri="http://schemas.openxmlformats.org/drawingml/2006/chart">
            <c:chart xmlns:c="http://schemas.openxmlformats.org/drawingml/2006/chart" xmlns:r="http://schemas.openxmlformats.org/officeDocument/2006/relationships" r:id="rId3"/>
          </a:graphicData>
        </a:graphic>
      </p:graphicFrame>
      <p:sp>
        <p:nvSpPr>
          <p:cNvPr id="24" name="Заголовок 1"/>
          <p:cNvSpPr txBox="1">
            <a:spLocks/>
          </p:cNvSpPr>
          <p:nvPr/>
        </p:nvSpPr>
        <p:spPr>
          <a:xfrm>
            <a:off x="2916824" y="2280143"/>
            <a:ext cx="1368151" cy="343183"/>
          </a:xfrm>
          <a:prstGeom prst="rect">
            <a:avLst/>
          </a:prstGeom>
          <a:noFill/>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ru-RU" sz="1190" dirty="0" smtClean="0">
                <a:latin typeface="Arial Narrow" panose="020B0606020202030204" pitchFamily="34" charset="0"/>
                <a:cs typeface="Arial" panose="020B0604020202020204" pitchFamily="34" charset="0"/>
              </a:rPr>
              <a:t>ТӨМЕН КІРІСТЕРІ </a:t>
            </a:r>
            <a:r>
              <a:rPr lang="ru-RU" sz="1190" dirty="0" err="1" smtClean="0">
                <a:latin typeface="Arial Narrow" panose="020B0606020202030204" pitchFamily="34" charset="0"/>
                <a:cs typeface="Arial" panose="020B0604020202020204" pitchFamily="34" charset="0"/>
              </a:rPr>
              <a:t>және көптеген аурулары</a:t>
            </a:r>
            <a:r>
              <a:rPr lang="ru-RU" sz="1190" dirty="0" smtClean="0">
                <a:latin typeface="Arial Narrow" panose="020B0606020202030204" pitchFamily="34" charset="0"/>
                <a:cs typeface="Arial" panose="020B0604020202020204" pitchFamily="34" charset="0"/>
              </a:rPr>
              <a:t> бар </a:t>
            </a:r>
            <a:r>
              <a:rPr lang="ru-RU" sz="1190" dirty="0" err="1" smtClean="0">
                <a:latin typeface="Arial Narrow" panose="020B0606020202030204" pitchFamily="34" charset="0"/>
                <a:cs typeface="Arial" panose="020B0604020202020204" pitchFamily="34" charset="0"/>
              </a:rPr>
              <a:t>халық</a:t>
            </a:r>
            <a:endParaRPr lang="ru-RU" sz="1190" dirty="0">
              <a:latin typeface="Arial Narrow" panose="020B0606020202030204" pitchFamily="34" charset="0"/>
              <a:cs typeface="Arial" panose="020B0604020202020204" pitchFamily="34" charset="0"/>
            </a:endParaRPr>
          </a:p>
        </p:txBody>
      </p:sp>
      <p:sp>
        <p:nvSpPr>
          <p:cNvPr id="25" name="Заголовок 1"/>
          <p:cNvSpPr txBox="1">
            <a:spLocks/>
          </p:cNvSpPr>
          <p:nvPr/>
        </p:nvSpPr>
        <p:spPr>
          <a:xfrm>
            <a:off x="3009088" y="3634583"/>
            <a:ext cx="1368151" cy="343183"/>
          </a:xfrm>
          <a:prstGeom prst="rect">
            <a:avLst/>
          </a:prstGeom>
          <a:noFill/>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ru-RU" sz="1190" dirty="0" smtClean="0">
                <a:latin typeface="Arial Narrow" panose="020B0606020202030204" pitchFamily="34" charset="0"/>
                <a:cs typeface="Arial" panose="020B0604020202020204" pitchFamily="34" charset="0"/>
              </a:rPr>
              <a:t>ОРТАША КІРІСІ, </a:t>
            </a:r>
            <a:r>
              <a:rPr lang="ru-RU" sz="1190" dirty="0" err="1" smtClean="0">
                <a:latin typeface="Arial Narrow" panose="020B0606020202030204" pitchFamily="34" charset="0"/>
                <a:cs typeface="Arial" panose="020B0604020202020204" pitchFamily="34" charset="0"/>
              </a:rPr>
              <a:t>сощылмалы</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аурулары</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және қаупі орташа</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аурулары</a:t>
            </a:r>
            <a:r>
              <a:rPr lang="ru-RU" sz="1190" dirty="0" smtClean="0">
                <a:latin typeface="Arial Narrow" panose="020B0606020202030204" pitchFamily="34" charset="0"/>
                <a:cs typeface="Arial" panose="020B0604020202020204" pitchFamily="34" charset="0"/>
              </a:rPr>
              <a:t> бар </a:t>
            </a:r>
            <a:r>
              <a:rPr lang="ru-RU" sz="1190" dirty="0" err="1" smtClean="0">
                <a:latin typeface="Arial Narrow" panose="020B0606020202030204" pitchFamily="34" charset="0"/>
                <a:cs typeface="Arial" panose="020B0604020202020204" pitchFamily="34" charset="0"/>
              </a:rPr>
              <a:t>халық</a:t>
            </a:r>
            <a:endParaRPr lang="ru-RU" sz="1190" dirty="0">
              <a:latin typeface="Arial Narrow" panose="020B0606020202030204" pitchFamily="34" charset="0"/>
              <a:cs typeface="Arial" panose="020B0604020202020204" pitchFamily="34" charset="0"/>
            </a:endParaRPr>
          </a:p>
        </p:txBody>
      </p:sp>
      <p:sp>
        <p:nvSpPr>
          <p:cNvPr id="26" name="Заголовок 1"/>
          <p:cNvSpPr txBox="1">
            <a:spLocks/>
          </p:cNvSpPr>
          <p:nvPr/>
        </p:nvSpPr>
        <p:spPr>
          <a:xfrm>
            <a:off x="2916824" y="4857700"/>
            <a:ext cx="1368152" cy="396547"/>
          </a:xfrm>
          <a:prstGeom prst="rect">
            <a:avLst/>
          </a:prstGeom>
          <a:noFill/>
        </p:spPr>
        <p:txBody>
          <a:bodyPr vert="horz" lIns="88585" tIns="44293" rIns="88585" bIns="44293"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ru-RU" sz="1190" dirty="0" smtClean="0">
                <a:latin typeface="Arial Narrow" panose="020B0606020202030204" pitchFamily="34" charset="0"/>
                <a:cs typeface="Arial" panose="020B0604020202020204" pitchFamily="34" charset="0"/>
              </a:rPr>
              <a:t>ОРТАШАДАН ЖОҒАРЫ КІРІСІ, </a:t>
            </a:r>
            <a:endParaRPr lang="ru-RU" sz="1190" dirty="0">
              <a:latin typeface="Arial Narrow" panose="020B0606020202030204" pitchFamily="34" charset="0"/>
              <a:cs typeface="Arial" panose="020B0604020202020204" pitchFamily="34" charset="0"/>
            </a:endParaRPr>
          </a:p>
          <a:p>
            <a:pPr>
              <a:lnSpc>
                <a:spcPct val="80000"/>
              </a:lnSpc>
            </a:pPr>
            <a:r>
              <a:rPr lang="ru-RU" sz="1190" dirty="0" err="1" smtClean="0">
                <a:latin typeface="Arial Narrow" panose="020B0606020202030204" pitchFamily="34" charset="0"/>
                <a:cs typeface="Arial" panose="020B0604020202020204" pitchFamily="34" charset="0"/>
              </a:rPr>
              <a:t>дені</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сау</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немесе</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проблемалары</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елеулі</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емес</a:t>
            </a:r>
            <a:r>
              <a:rPr lang="ru-RU" sz="1190" dirty="0" smtClean="0">
                <a:latin typeface="Arial Narrow" panose="020B0606020202030204" pitchFamily="34" charset="0"/>
                <a:cs typeface="Arial" panose="020B0604020202020204" pitchFamily="34" charset="0"/>
              </a:rPr>
              <a:t> </a:t>
            </a:r>
            <a:r>
              <a:rPr lang="ru-RU" sz="1190" dirty="0" err="1" smtClean="0">
                <a:latin typeface="Arial Narrow" panose="020B0606020202030204" pitchFamily="34" charset="0"/>
                <a:cs typeface="Arial" panose="020B0604020202020204" pitchFamily="34" charset="0"/>
              </a:rPr>
              <a:t>халық</a:t>
            </a:r>
            <a:endParaRPr lang="ru-RU" sz="1190" dirty="0">
              <a:latin typeface="Arial Narrow" panose="020B0606020202030204" pitchFamily="34" charset="0"/>
              <a:cs typeface="Arial" panose="020B0604020202020204" pitchFamily="34" charset="0"/>
            </a:endParaRPr>
          </a:p>
        </p:txBody>
      </p:sp>
      <p:cxnSp>
        <p:nvCxnSpPr>
          <p:cNvPr id="3" name="Соединительная линия уступом 2"/>
          <p:cNvCxnSpPr>
            <a:stCxn id="24" idx="1"/>
            <a:endCxn id="28" idx="3"/>
          </p:cNvCxnSpPr>
          <p:nvPr/>
        </p:nvCxnSpPr>
        <p:spPr>
          <a:xfrm rot="10800000">
            <a:off x="2124736" y="2214052"/>
            <a:ext cx="792088" cy="237683"/>
          </a:xfrm>
          <a:prstGeom prst="bentConnector3">
            <a:avLst/>
          </a:prstGeom>
          <a:ln w="1270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Соединительная линия уступом 34"/>
          <p:cNvCxnSpPr>
            <a:stCxn id="27" idx="1"/>
            <a:endCxn id="24" idx="3"/>
          </p:cNvCxnSpPr>
          <p:nvPr/>
        </p:nvCxnSpPr>
        <p:spPr>
          <a:xfrm rot="10800000">
            <a:off x="4284975" y="2451733"/>
            <a:ext cx="746370" cy="604831"/>
          </a:xfrm>
          <a:prstGeom prst="bentConnector3">
            <a:avLst>
              <a:gd name="adj1" fmla="val 50000"/>
            </a:avLst>
          </a:prstGeom>
          <a:ln w="1270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a:stCxn id="31" idx="1"/>
            <a:endCxn id="25" idx="3"/>
          </p:cNvCxnSpPr>
          <p:nvPr/>
        </p:nvCxnSpPr>
        <p:spPr>
          <a:xfrm rot="10800000">
            <a:off x="4377240" y="3806175"/>
            <a:ext cx="654105" cy="803916"/>
          </a:xfrm>
          <a:prstGeom prst="bentConnector3">
            <a:avLst>
              <a:gd name="adj1" fmla="val 50000"/>
            </a:avLst>
          </a:prstGeom>
          <a:ln w="12700" cmpd="sng">
            <a:solidFill>
              <a:srgbClr val="002A7E"/>
            </a:solidFill>
          </a:ln>
        </p:spPr>
        <p:style>
          <a:lnRef idx="1">
            <a:schemeClr val="accent1"/>
          </a:lnRef>
          <a:fillRef idx="0">
            <a:schemeClr val="accent1"/>
          </a:fillRef>
          <a:effectRef idx="0">
            <a:schemeClr val="accent1"/>
          </a:effectRef>
          <a:fontRef idx="minor">
            <a:schemeClr val="tx1"/>
          </a:fontRef>
        </p:style>
      </p:cxnSp>
      <p:cxnSp>
        <p:nvCxnSpPr>
          <p:cNvPr id="45" name="Соединительная линия уступом 44"/>
          <p:cNvCxnSpPr>
            <a:stCxn id="29" idx="3"/>
            <a:endCxn id="25" idx="1"/>
          </p:cNvCxnSpPr>
          <p:nvPr/>
        </p:nvCxnSpPr>
        <p:spPr>
          <a:xfrm>
            <a:off x="2124736" y="2643643"/>
            <a:ext cx="884352" cy="1162532"/>
          </a:xfrm>
          <a:prstGeom prst="bentConnector3">
            <a:avLst>
              <a:gd name="adj1" fmla="val 50000"/>
            </a:avLst>
          </a:prstGeom>
          <a:ln w="12700" cmpd="sng">
            <a:solidFill>
              <a:srgbClr val="002A7E"/>
            </a:solidFill>
          </a:ln>
        </p:spPr>
        <p:style>
          <a:lnRef idx="1">
            <a:schemeClr val="accent1"/>
          </a:lnRef>
          <a:fillRef idx="0">
            <a:schemeClr val="accent1"/>
          </a:fillRef>
          <a:effectRef idx="0">
            <a:schemeClr val="accent1"/>
          </a:effectRef>
          <a:fontRef idx="minor">
            <a:schemeClr val="tx1"/>
          </a:fontRef>
        </p:style>
      </p:cxnSp>
      <p:cxnSp>
        <p:nvCxnSpPr>
          <p:cNvPr id="46" name="Соединительная линия уступом 45"/>
          <p:cNvCxnSpPr>
            <a:stCxn id="30" idx="3"/>
            <a:endCxn id="26" idx="1"/>
          </p:cNvCxnSpPr>
          <p:nvPr/>
        </p:nvCxnSpPr>
        <p:spPr>
          <a:xfrm>
            <a:off x="2124736" y="4431807"/>
            <a:ext cx="792088" cy="624167"/>
          </a:xfrm>
          <a:prstGeom prst="bentConnector3">
            <a:avLst>
              <a:gd name="adj1" fmla="val 50000"/>
            </a:avLst>
          </a:prstGeom>
          <a:ln w="127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a:stCxn id="32" idx="1"/>
            <a:endCxn id="26" idx="3"/>
          </p:cNvCxnSpPr>
          <p:nvPr/>
        </p:nvCxnSpPr>
        <p:spPr>
          <a:xfrm rot="10800000">
            <a:off x="4284976" y="5055973"/>
            <a:ext cx="746368" cy="479255"/>
          </a:xfrm>
          <a:prstGeom prst="bentConnector3">
            <a:avLst>
              <a:gd name="adj1" fmla="val 50000"/>
            </a:avLst>
          </a:prstGeom>
          <a:ln w="127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Прямоугольник 64"/>
          <p:cNvSpPr/>
          <p:nvPr/>
        </p:nvSpPr>
        <p:spPr>
          <a:xfrm>
            <a:off x="745056" y="1382956"/>
            <a:ext cx="5711685" cy="660912"/>
          </a:xfrm>
          <a:prstGeom prst="rect">
            <a:avLst/>
          </a:prstGeom>
          <a:solidFill>
            <a:srgbClr val="00B0F0"/>
          </a:solidFill>
          <a:ln>
            <a:noFill/>
            <a:prstDash val="solid"/>
          </a:ln>
        </p:spPr>
        <p:txBody>
          <a:bodyPr wrap="square" lIns="88585" tIns="44293" rIns="88585" bIns="44293" anchor="ctr">
            <a:noAutofit/>
          </a:bodyPr>
          <a:lstStyle/>
          <a:p>
            <a:pPr algn="ctr">
              <a:lnSpc>
                <a:spcPct val="90000"/>
              </a:lnSpc>
            </a:pPr>
            <a:r>
              <a:rPr lang="ru-RU" sz="1190" dirty="0" smtClean="0">
                <a:solidFill>
                  <a:schemeClr val="bg1"/>
                </a:solidFill>
                <a:latin typeface="Arial Narrow" panose="020B0606020202030204" pitchFamily="34" charset="0"/>
              </a:rPr>
              <a:t> </a:t>
            </a:r>
            <a:endParaRPr lang="ru-RU" sz="1190" dirty="0">
              <a:solidFill>
                <a:schemeClr val="bg1"/>
              </a:solidFill>
              <a:latin typeface="Arial Narrow" panose="020B0606020202030204" pitchFamily="34" charset="0"/>
            </a:endParaRPr>
          </a:p>
          <a:p>
            <a:pPr algn="ctr">
              <a:lnSpc>
                <a:spcPct val="90000"/>
              </a:lnSpc>
            </a:pPr>
            <a:r>
              <a:rPr lang="ru-RU" sz="1190" dirty="0" smtClean="0">
                <a:solidFill>
                  <a:schemeClr val="bg1"/>
                </a:solidFill>
                <a:latin typeface="Arial Narrow" panose="020B0606020202030204" pitchFamily="34" charset="0"/>
              </a:rPr>
              <a:t>2013  ЖЫЛЫ ДҮНИЕЖҮЗІЛІК БАНКТІҢ ДЕРЕКТЕРІ БОЙЫНША ФРАНЦИЯНЫҢ БІРЫҢҒАЙ САҚТАНДЫРУ МЕДИЦИНАЛЫҚ ҚОРЫНЫҢ МЫСАЛЫНДА  ХАЛЫҚТЫҢ ЖӘНЕ ХАЛЫҚТЫҢ САНАТТАРЫ БОЙЫНША ШЫҒЫСТАР ҚҰРЫЛЫМЫН САЛЫСТЫРУ </a:t>
            </a:r>
            <a:endParaRPr lang="ru-RU" sz="1190" dirty="0">
              <a:solidFill>
                <a:schemeClr val="bg1"/>
              </a:solidFill>
              <a:latin typeface="Arial Narrow" panose="020B0606020202030204" pitchFamily="34" charset="0"/>
            </a:endParaRPr>
          </a:p>
        </p:txBody>
      </p:sp>
      <p:cxnSp>
        <p:nvCxnSpPr>
          <p:cNvPr id="66" name="Прямая соединительная линия 65"/>
          <p:cNvCxnSpPr/>
          <p:nvPr/>
        </p:nvCxnSpPr>
        <p:spPr>
          <a:xfrm>
            <a:off x="540295" y="1107672"/>
            <a:ext cx="0" cy="535279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a:off x="6588968" y="1107672"/>
            <a:ext cx="0" cy="535279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6804993" y="1239258"/>
            <a:ext cx="3816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a:off x="6804993" y="6262192"/>
            <a:ext cx="3816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Объект 2"/>
          <p:cNvSpPr txBox="1">
            <a:spLocks/>
          </p:cNvSpPr>
          <p:nvPr/>
        </p:nvSpPr>
        <p:spPr bwMode="auto">
          <a:xfrm>
            <a:off x="6659964" y="1238193"/>
            <a:ext cx="3961030" cy="480919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88585" tIns="44293" rIns="88585" bIns="44293" anchor="ctr"/>
          <a:lstStyle>
            <a:lvl1pPr eaLnBrk="0" hangingPunct="0">
              <a:defRPr>
                <a:solidFill>
                  <a:schemeClr val="tx1"/>
                </a:solidFill>
                <a:latin typeface="Calibri" pitchFamily="34" charset="0"/>
                <a:cs typeface="Arial" charset="0"/>
              </a:defRPr>
            </a:lvl1pPr>
            <a:lvl2pPr marL="1778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255298">
              <a:lnSpc>
                <a:spcPct val="70000"/>
              </a:lnSpc>
              <a:spcAft>
                <a:spcPts val="581"/>
              </a:spcAft>
              <a:tabLst>
                <a:tab pos="221464" algn="l"/>
              </a:tabLst>
            </a:pPr>
            <a:r>
              <a:rPr lang="ru-RU" altLang="zh-CN" sz="1923" b="1" u="sng" dirty="0" err="1" smtClean="0">
                <a:latin typeface="Arial Narrow" pitchFamily="18" charset="0"/>
                <a:cs typeface="Arial Narrow" pitchFamily="18" charset="0"/>
              </a:rPr>
              <a:t>мәмс-тің негізгі</a:t>
            </a:r>
            <a:r>
              <a:rPr lang="ru-RU" altLang="zh-CN" sz="1923" b="1" u="sng" dirty="0" smtClean="0">
                <a:latin typeface="Arial Narrow" pitchFamily="18" charset="0"/>
                <a:cs typeface="Arial Narrow" pitchFamily="18" charset="0"/>
              </a:rPr>
              <a:t> </a:t>
            </a:r>
            <a:r>
              <a:rPr lang="ru-RU" altLang="zh-CN" sz="1923" b="1" u="sng" dirty="0" err="1" smtClean="0">
                <a:latin typeface="Arial Narrow" pitchFamily="18" charset="0"/>
                <a:cs typeface="Arial Narrow" pitchFamily="18" charset="0"/>
              </a:rPr>
              <a:t>қағидаттары:</a:t>
            </a:r>
            <a:endParaRPr lang="ru-RU" altLang="zh-CN" sz="1465" dirty="0">
              <a:solidFill>
                <a:srgbClr val="000000"/>
              </a:solidFill>
              <a:latin typeface="Arial Narrow" pitchFamily="18" charset="0"/>
              <a:cs typeface="Arial Narrow" pitchFamily="18" charset="0"/>
            </a:endParaRPr>
          </a:p>
          <a:p>
            <a:pPr>
              <a:lnSpc>
                <a:spcPct val="70000"/>
              </a:lnSpc>
              <a:spcAft>
                <a:spcPts val="581"/>
              </a:spcAft>
              <a:tabLst>
                <a:tab pos="516748" algn="l"/>
              </a:tabLst>
            </a:pPr>
            <a:r>
              <a:rPr lang="ru-RU" altLang="zh-CN" sz="1465" b="1" dirty="0" smtClean="0">
                <a:solidFill>
                  <a:srgbClr val="000000"/>
                </a:solidFill>
                <a:latin typeface="Arial Narrow" pitchFamily="18" charset="0"/>
                <a:cs typeface="Arial Narrow" pitchFamily="18" charset="0"/>
              </a:rPr>
              <a:t>ЫНТЫМАҚТАСТЫҚ ЖӘНЕ ТЕҢДІК</a:t>
            </a:r>
          </a:p>
          <a:p>
            <a:pPr lvl="0" algn="just"/>
            <a:r>
              <a:rPr lang="kk-KZ" sz="1200" dirty="0" smtClean="0">
                <a:latin typeface="Arial Narrow" pitchFamily="34" charset="0"/>
              </a:rPr>
              <a:t>- МӘМС әрбір сақтандырылған адамға өзінің кірістер мен ол төлеген жарналарының тиісті сомаларына қарамастан медициналық қызметтердің БІРЫҢҒАЙ және ауқымды пакетіне құқық береді;</a:t>
            </a:r>
            <a:endParaRPr lang="ru-RU" sz="1200" dirty="0" smtClean="0">
              <a:latin typeface="Arial Narrow" pitchFamily="34" charset="0"/>
            </a:endParaRPr>
          </a:p>
          <a:p>
            <a:pPr lvl="0" algn="just"/>
            <a:r>
              <a:rPr lang="kk-KZ" sz="1200" dirty="0" smtClean="0">
                <a:latin typeface="Arial Narrow" pitchFamily="34" charset="0"/>
              </a:rPr>
              <a:t>- МӘМС кірістерінің мөлшері, нашар денсаулығы немесе аз бюджеті бар өңірлерде өмір сүруі салдарынан қолжетімділігі шектелген адамдар үшін мүмкіндіктерді ұлғайта отырып, аз қажет ететін адамдардан көбірек қажетсінетін адамдарға қарадат пен көмекті қайта бөлуге мүмкіндік береді</a:t>
            </a:r>
            <a:endParaRPr lang="ru-RU" sz="1200" dirty="0" smtClean="0">
              <a:latin typeface="Arial Narrow" pitchFamily="34" charset="0"/>
            </a:endParaRPr>
          </a:p>
          <a:p>
            <a:pPr>
              <a:lnSpc>
                <a:spcPct val="70000"/>
              </a:lnSpc>
              <a:spcAft>
                <a:spcPts val="581"/>
              </a:spcAft>
              <a:tabLst>
                <a:tab pos="255298" algn="l"/>
                <a:tab pos="258374" algn="l"/>
              </a:tabLst>
            </a:pPr>
            <a:endParaRPr lang="kk-KZ" altLang="zh-CN" sz="1465" b="1" dirty="0" smtClean="0">
              <a:solidFill>
                <a:srgbClr val="000000"/>
              </a:solidFill>
              <a:latin typeface="Arial Narrow" pitchFamily="18" charset="0"/>
              <a:cs typeface="Arial Narrow" pitchFamily="18" charset="0"/>
            </a:endParaRPr>
          </a:p>
          <a:p>
            <a:pPr>
              <a:lnSpc>
                <a:spcPct val="70000"/>
              </a:lnSpc>
              <a:spcAft>
                <a:spcPts val="581"/>
              </a:spcAft>
              <a:tabLst>
                <a:tab pos="255298" algn="l"/>
                <a:tab pos="258374" algn="l"/>
              </a:tabLst>
            </a:pPr>
            <a:r>
              <a:rPr lang="kk-KZ" altLang="zh-CN" sz="1465" b="1" dirty="0" smtClean="0">
                <a:solidFill>
                  <a:srgbClr val="000000"/>
                </a:solidFill>
                <a:latin typeface="Arial Narrow" pitchFamily="18" charset="0"/>
                <a:cs typeface="Arial Narrow" pitchFamily="18" charset="0"/>
              </a:rPr>
              <a:t>ӘДІЛЕТТІЛІК</a:t>
            </a:r>
            <a:endParaRPr lang="ru-RU" altLang="zh-CN" sz="1465" b="1" dirty="0" smtClean="0">
              <a:solidFill>
                <a:srgbClr val="000000"/>
              </a:solidFill>
              <a:latin typeface="Arial Narrow" pitchFamily="18" charset="0"/>
              <a:cs typeface="Arial Narrow" pitchFamily="18" charset="0"/>
            </a:endParaRPr>
          </a:p>
          <a:p>
            <a:pPr marL="250685" indent="-166097">
              <a:lnSpc>
                <a:spcPct val="70000"/>
              </a:lnSpc>
              <a:spcAft>
                <a:spcPts val="581"/>
              </a:spcAft>
              <a:buFont typeface="Arial Narrow" panose="020B0606020202030204" pitchFamily="34" charset="0"/>
              <a:buChar char="−"/>
              <a:tabLst>
                <a:tab pos="255298" algn="l"/>
                <a:tab pos="258374" algn="l"/>
              </a:tabLst>
            </a:pPr>
            <a:r>
              <a:rPr lang="ru-RU" altLang="zh-CN" sz="1465" dirty="0" err="1" smtClean="0">
                <a:solidFill>
                  <a:srgbClr val="000000"/>
                </a:solidFill>
                <a:latin typeface="Arial Narrow" pitchFamily="18" charset="0"/>
                <a:cs typeface="Arial Narrow" pitchFamily="18" charset="0"/>
              </a:rPr>
              <a:t>Жарналардың мөлшерлері МӘМС-қа қатысушының төлем қабілеттілігіне тәуелді, яғни оның кірістеріне</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үйлесімді болмақ</a:t>
            </a:r>
            <a:endParaRPr lang="ru-RU" altLang="zh-CN" sz="1465" dirty="0">
              <a:solidFill>
                <a:srgbClr val="000000"/>
              </a:solidFill>
              <a:latin typeface="Arial Narrow" pitchFamily="18" charset="0"/>
              <a:cs typeface="Arial Narrow" pitchFamily="18" charset="0"/>
            </a:endParaRPr>
          </a:p>
          <a:p>
            <a:pPr marL="250685" indent="-166097">
              <a:lnSpc>
                <a:spcPct val="70000"/>
              </a:lnSpc>
              <a:spcAft>
                <a:spcPts val="581"/>
              </a:spcAft>
              <a:buFont typeface="Arial Narrow" panose="020B0606020202030204" pitchFamily="34" charset="0"/>
              <a:buChar char="−"/>
              <a:tabLst>
                <a:tab pos="255298" algn="l"/>
                <a:tab pos="258374" algn="l"/>
              </a:tabLst>
            </a:pPr>
            <a:r>
              <a:rPr lang="ru-RU" altLang="zh-CN" sz="1465" dirty="0" err="1" smtClean="0">
                <a:solidFill>
                  <a:srgbClr val="000000"/>
                </a:solidFill>
                <a:latin typeface="Arial Narrow" pitchFamily="18" charset="0"/>
                <a:cs typeface="Arial Narrow" pitchFamily="18" charset="0"/>
              </a:rPr>
              <a:t>төлеуге мүкіндігі жоқ адамдар</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үшін </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мемлекет</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бюджеттен</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ақы төлейді </a:t>
            </a:r>
            <a:r>
              <a:rPr lang="ru-RU" altLang="zh-CN" sz="1465" dirty="0">
                <a:solidFill>
                  <a:srgbClr val="000000"/>
                </a:solidFill>
                <a:latin typeface="Arial Narrow" pitchFamily="18" charset="0"/>
                <a:cs typeface="Arial Narrow" pitchFamily="18" charset="0"/>
              </a:rPr>
              <a:t>(15 </a:t>
            </a:r>
            <a:r>
              <a:rPr lang="ru-RU" altLang="zh-CN" sz="1465" dirty="0" err="1" smtClean="0">
                <a:solidFill>
                  <a:srgbClr val="000000"/>
                </a:solidFill>
                <a:latin typeface="Arial Narrow" pitchFamily="18" charset="0"/>
                <a:cs typeface="Arial Narrow" pitchFamily="18" charset="0"/>
              </a:rPr>
              <a:t>санат</a:t>
            </a:r>
            <a:r>
              <a:rPr lang="ru-RU" altLang="zh-CN" sz="1465" dirty="0" smtClean="0">
                <a:solidFill>
                  <a:srgbClr val="000000"/>
                </a:solidFill>
                <a:latin typeface="Arial Narrow" pitchFamily="18" charset="0"/>
                <a:cs typeface="Arial Narrow" pitchFamily="18" charset="0"/>
              </a:rPr>
              <a:t>)</a:t>
            </a:r>
            <a:endParaRPr lang="ru-RU" altLang="zh-CN" sz="1465" dirty="0">
              <a:solidFill>
                <a:srgbClr val="000000"/>
              </a:solidFill>
              <a:latin typeface="Arial Narrow" pitchFamily="18" charset="0"/>
              <a:cs typeface="Arial Narrow" pitchFamily="18" charset="0"/>
            </a:endParaRPr>
          </a:p>
          <a:p>
            <a:pPr marL="84588">
              <a:lnSpc>
                <a:spcPct val="70000"/>
              </a:lnSpc>
              <a:spcAft>
                <a:spcPts val="581"/>
              </a:spcAft>
              <a:tabLst>
                <a:tab pos="255298" algn="l"/>
                <a:tab pos="258374" algn="l"/>
              </a:tabLst>
            </a:pPr>
            <a:r>
              <a:rPr lang="kk-KZ" altLang="zh-CN" sz="1465" b="1" dirty="0" smtClean="0">
                <a:solidFill>
                  <a:srgbClr val="000000"/>
                </a:solidFill>
                <a:latin typeface="Arial Narrow" pitchFamily="18" charset="0"/>
                <a:cs typeface="Arial Narrow" pitchFamily="18" charset="0"/>
              </a:rPr>
              <a:t>МІНДЕТТІЛІК</a:t>
            </a:r>
            <a:endParaRPr lang="ru-RU" altLang="zh-CN" sz="1465" b="1" dirty="0">
              <a:solidFill>
                <a:srgbClr val="000000"/>
              </a:solidFill>
              <a:latin typeface="Arial Narrow" pitchFamily="18" charset="0"/>
              <a:cs typeface="Arial Narrow" pitchFamily="18" charset="0"/>
            </a:endParaRPr>
          </a:p>
          <a:p>
            <a:pPr marL="250685" indent="-166097">
              <a:lnSpc>
                <a:spcPct val="70000"/>
              </a:lnSpc>
              <a:spcAft>
                <a:spcPts val="581"/>
              </a:spcAft>
              <a:buFont typeface="Arial Narrow" panose="020B0606020202030204" pitchFamily="34" charset="0"/>
              <a:buChar char="−"/>
              <a:tabLst>
                <a:tab pos="255298" algn="l"/>
                <a:tab pos="258374" algn="l"/>
              </a:tabLst>
            </a:pPr>
            <a:r>
              <a:rPr lang="ru-RU" altLang="zh-CN" sz="1465" dirty="0" err="1" smtClean="0">
                <a:solidFill>
                  <a:srgbClr val="000000"/>
                </a:solidFill>
                <a:latin typeface="Arial Narrow" pitchFamily="18" charset="0"/>
                <a:cs typeface="Arial Narrow" pitchFamily="18" charset="0"/>
              </a:rPr>
              <a:t>психологиядан</a:t>
            </a:r>
            <a:r>
              <a:rPr lang="ru-RU" altLang="zh-CN" sz="1465" dirty="0" smtClean="0">
                <a:solidFill>
                  <a:srgbClr val="000000"/>
                </a:solidFill>
                <a:latin typeface="Arial Narrow" pitchFamily="18" charset="0"/>
                <a:cs typeface="Arial Narrow" pitchFamily="18" charset="0"/>
              </a:rPr>
              <a:t> </a:t>
            </a:r>
            <a:r>
              <a:rPr lang="ru-RU" altLang="zh-CN" sz="1465" dirty="0">
                <a:solidFill>
                  <a:srgbClr val="000000"/>
                </a:solidFill>
                <a:latin typeface="Arial Narrow" pitchFamily="18" charset="0"/>
                <a:cs typeface="Arial Narrow" pitchFamily="18" charset="0"/>
              </a:rPr>
              <a:t>: </a:t>
            </a:r>
            <a:r>
              <a:rPr lang="ru-RU" altLang="zh-CN" sz="1465" dirty="0" smtClean="0">
                <a:solidFill>
                  <a:srgbClr val="000000"/>
                </a:solidFill>
                <a:latin typeface="Arial Narrow" pitchFamily="18" charset="0"/>
                <a:cs typeface="Arial Narrow" pitchFamily="18" charset="0"/>
              </a:rPr>
              <a:t>бай </a:t>
            </a:r>
            <a:r>
              <a:rPr lang="ru-RU" altLang="zh-CN" sz="1465" dirty="0" err="1" smtClean="0">
                <a:solidFill>
                  <a:srgbClr val="000000"/>
                </a:solidFill>
                <a:latin typeface="Arial Narrow" pitchFamily="18" charset="0"/>
                <a:cs typeface="Arial Narrow" pitchFamily="18" charset="0"/>
              </a:rPr>
              <a:t>адамдар</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өзінің ақшасын кедейлердің пайдасына</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ерікті</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аудармайды</a:t>
            </a:r>
            <a:endParaRPr lang="ru-RU" altLang="zh-CN" sz="1465" dirty="0">
              <a:solidFill>
                <a:srgbClr val="000000"/>
              </a:solidFill>
              <a:latin typeface="Arial Narrow" pitchFamily="18" charset="0"/>
              <a:cs typeface="Arial Narrow" pitchFamily="18" charset="0"/>
            </a:endParaRPr>
          </a:p>
          <a:p>
            <a:pPr marL="250685" indent="-166097">
              <a:lnSpc>
                <a:spcPct val="70000"/>
              </a:lnSpc>
              <a:spcAft>
                <a:spcPts val="581"/>
              </a:spcAft>
              <a:buFont typeface="Arial Narrow" panose="020B0606020202030204" pitchFamily="34" charset="0"/>
              <a:buChar char="−"/>
              <a:tabLst>
                <a:tab pos="258374" algn="l"/>
              </a:tabLst>
            </a:pPr>
            <a:r>
              <a:rPr lang="ru-RU" altLang="zh-CN" sz="1465" dirty="0" err="1" smtClean="0">
                <a:solidFill>
                  <a:srgbClr val="000000"/>
                </a:solidFill>
                <a:latin typeface="Arial Narrow" pitchFamily="18" charset="0"/>
                <a:cs typeface="Arial Narrow" pitchFamily="18" charset="0"/>
              </a:rPr>
              <a:t>Сондықтан тиімді</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жұмыс істеу</a:t>
            </a:r>
            <a:r>
              <a:rPr lang="ru-RU" altLang="zh-CN" sz="1465" dirty="0" smtClean="0">
                <a:solidFill>
                  <a:srgbClr val="000000"/>
                </a:solidFill>
                <a:latin typeface="Arial Narrow" pitchFamily="18" charset="0"/>
                <a:cs typeface="Arial Narrow" pitchFamily="18" charset="0"/>
              </a:rPr>
              <a:t> </a:t>
            </a:r>
            <a:r>
              <a:rPr lang="ru-RU" altLang="zh-CN" sz="1465" dirty="0" err="1" smtClean="0">
                <a:solidFill>
                  <a:srgbClr val="000000"/>
                </a:solidFill>
                <a:latin typeface="Arial Narrow" pitchFamily="18" charset="0"/>
                <a:cs typeface="Arial Narrow" pitchFamily="18" charset="0"/>
              </a:rPr>
              <a:t>үшін  </a:t>
            </a:r>
            <a:r>
              <a:rPr lang="ru-RU" altLang="zh-CN" sz="1465" b="1" u="sng" dirty="0" err="1" smtClean="0">
                <a:solidFill>
                  <a:srgbClr val="000000"/>
                </a:solidFill>
                <a:latin typeface="Arial Narrow" pitchFamily="18" charset="0"/>
                <a:cs typeface="Arial Narrow" pitchFamily="18" charset="0"/>
              </a:rPr>
              <a:t>жүйе қатысудан </a:t>
            </a:r>
            <a:r>
              <a:rPr lang="ru-RU" altLang="zh-CN" sz="1465" b="1" u="sng" dirty="0" smtClean="0">
                <a:solidFill>
                  <a:srgbClr val="000000"/>
                </a:solidFill>
                <a:latin typeface="Arial Narrow" pitchFamily="18" charset="0"/>
                <a:cs typeface="Arial Narrow" pitchFamily="18" charset="0"/>
              </a:rPr>
              <a:t>бас </a:t>
            </a:r>
            <a:r>
              <a:rPr lang="ru-RU" altLang="zh-CN" sz="1465" b="1" u="sng" dirty="0" err="1" smtClean="0">
                <a:solidFill>
                  <a:srgbClr val="000000"/>
                </a:solidFill>
                <a:latin typeface="Arial Narrow" pitchFamily="18" charset="0"/>
                <a:cs typeface="Arial Narrow" pitchFamily="18" charset="0"/>
              </a:rPr>
              <a:t>тарту</a:t>
            </a:r>
            <a:r>
              <a:rPr lang="ru-RU" altLang="zh-CN" sz="1465" b="1" u="sng" dirty="0" smtClean="0">
                <a:solidFill>
                  <a:srgbClr val="000000"/>
                </a:solidFill>
                <a:latin typeface="Arial Narrow" pitchFamily="18" charset="0"/>
                <a:cs typeface="Arial Narrow" pitchFamily="18" charset="0"/>
              </a:rPr>
              <a:t> </a:t>
            </a:r>
            <a:r>
              <a:rPr lang="ru-RU" altLang="zh-CN" sz="1465" b="1" u="sng" dirty="0" err="1" smtClean="0">
                <a:solidFill>
                  <a:srgbClr val="000000"/>
                </a:solidFill>
                <a:latin typeface="Arial Narrow" pitchFamily="18" charset="0"/>
                <a:cs typeface="Arial Narrow" pitchFamily="18" charset="0"/>
              </a:rPr>
              <a:t>құқығынсыз барлығы үшін міндетті</a:t>
            </a:r>
            <a:r>
              <a:rPr lang="ru-RU" altLang="zh-CN" sz="1465" b="1" u="sng" dirty="0" smtClean="0">
                <a:solidFill>
                  <a:srgbClr val="000000"/>
                </a:solidFill>
                <a:latin typeface="Arial Narrow" pitchFamily="18" charset="0"/>
                <a:cs typeface="Arial Narrow" pitchFamily="18" charset="0"/>
              </a:rPr>
              <a:t> </a:t>
            </a:r>
            <a:r>
              <a:rPr lang="ru-RU" altLang="zh-CN" sz="1465" b="1" u="sng" dirty="0" err="1" smtClean="0">
                <a:solidFill>
                  <a:srgbClr val="000000"/>
                </a:solidFill>
                <a:latin typeface="Arial Narrow" pitchFamily="18" charset="0"/>
                <a:cs typeface="Arial Narrow" pitchFamily="18" charset="0"/>
              </a:rPr>
              <a:t>болуы</a:t>
            </a:r>
            <a:r>
              <a:rPr lang="ru-RU" altLang="zh-CN" sz="1465" b="1" u="sng" dirty="0" smtClean="0">
                <a:solidFill>
                  <a:srgbClr val="000000"/>
                </a:solidFill>
                <a:latin typeface="Arial Narrow" pitchFamily="18" charset="0"/>
                <a:cs typeface="Arial Narrow" pitchFamily="18" charset="0"/>
              </a:rPr>
              <a:t> </a:t>
            </a:r>
            <a:r>
              <a:rPr lang="ru-RU" altLang="zh-CN" sz="1465" b="1" u="sng" dirty="0" err="1" smtClean="0">
                <a:solidFill>
                  <a:srgbClr val="000000"/>
                </a:solidFill>
                <a:latin typeface="Arial Narrow" pitchFamily="18" charset="0"/>
                <a:cs typeface="Arial Narrow" pitchFamily="18" charset="0"/>
              </a:rPr>
              <a:t>қажет</a:t>
            </a:r>
            <a:endParaRPr lang="ru-RU" altLang="zh-CN" sz="1465" b="1" u="sng" dirty="0">
              <a:solidFill>
                <a:srgbClr val="000000"/>
              </a:solidFill>
              <a:latin typeface="Arial Narrow" pitchFamily="18" charset="0"/>
              <a:cs typeface="Arial Narrow" pitchFamily="18" charset="0"/>
            </a:endParaRPr>
          </a:p>
        </p:txBody>
      </p:sp>
      <p:sp>
        <p:nvSpPr>
          <p:cNvPr id="33" name="Прямоугольник 32"/>
          <p:cNvSpPr/>
          <p:nvPr/>
        </p:nvSpPr>
        <p:spPr>
          <a:xfrm>
            <a:off x="9406993" y="179909"/>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34" name="Номер слайда 1"/>
          <p:cNvSpPr txBox="1">
            <a:spLocks/>
          </p:cNvSpPr>
          <p:nvPr/>
        </p:nvSpPr>
        <p:spPr>
          <a:xfrm>
            <a:off x="9406993" y="193760"/>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6</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265509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p:cNvSpPr>
            <a:spLocks noGrp="1"/>
          </p:cNvSpPr>
          <p:nvPr>
            <p:ph type="title"/>
          </p:nvPr>
        </p:nvSpPr>
        <p:spPr>
          <a:xfrm>
            <a:off x="482221" y="194833"/>
            <a:ext cx="8695178" cy="378824"/>
          </a:xfrm>
        </p:spPr>
        <p:txBody>
          <a:bodyPr>
            <a:noAutofit/>
          </a:bodyPr>
          <a:lstStyle/>
          <a:p>
            <a:pPr marR="4506" algn="r"/>
            <a:r>
              <a:rPr lang="kk-KZ" sz="2400" b="1" dirty="0" smtClean="0">
                <a:latin typeface="Times New Roman" pitchFamily="18" charset="0"/>
                <a:ea typeface="+mn-ea"/>
                <a:cs typeface="Times New Roman" pitchFamily="18" charset="0"/>
              </a:rPr>
              <a:t>Неге бір қор?</a:t>
            </a:r>
            <a:endParaRPr lang="kk-KZ" sz="2400" b="1" dirty="0">
              <a:latin typeface="Times New Roman" pitchFamily="18" charset="0"/>
              <a:ea typeface="+mn-ea"/>
              <a:cs typeface="Times New Roman" pitchFamily="18" charset="0"/>
            </a:endParaRPr>
          </a:p>
        </p:txBody>
      </p:sp>
      <p:sp>
        <p:nvSpPr>
          <p:cNvPr id="2" name="TextBox 1"/>
          <p:cNvSpPr txBox="1"/>
          <p:nvPr/>
        </p:nvSpPr>
        <p:spPr>
          <a:xfrm>
            <a:off x="462945" y="6013783"/>
            <a:ext cx="9793086" cy="562894"/>
          </a:xfrm>
          <a:prstGeom prst="rect">
            <a:avLst/>
          </a:prstGeom>
          <a:noFill/>
        </p:spPr>
        <p:txBody>
          <a:bodyPr wrap="none" lIns="88585" tIns="44293" rIns="88585" bIns="44293" rtlCol="0">
            <a:noAutofit/>
          </a:bodyPr>
          <a:lstStyle/>
          <a:p>
            <a:pPr algn="ctr"/>
            <a:r>
              <a:rPr lang="kk-KZ" sz="1923" b="1" dirty="0" smtClean="0">
                <a:solidFill>
                  <a:srgbClr val="FF0000"/>
                </a:solidFill>
                <a:latin typeface="Arial Narrow" panose="020B0606020202030204" pitchFamily="34" charset="0"/>
              </a:rPr>
              <a:t>Бірыңғай сатып алушы моделі Орталық және Шығыс Еуропа елдерінде кең таралған </a:t>
            </a:r>
          </a:p>
          <a:p>
            <a:pPr algn="ctr"/>
            <a:r>
              <a:rPr lang="kk-KZ" sz="1923" b="1" dirty="0" smtClean="0">
                <a:solidFill>
                  <a:srgbClr val="FF0000"/>
                </a:solidFill>
                <a:latin typeface="Arial Narrow" panose="020B0606020202030204" pitchFamily="34" charset="0"/>
              </a:rPr>
              <a:t>және оны ДДҰ ұсынады</a:t>
            </a:r>
            <a:r>
              <a:rPr lang="kk-KZ" sz="1465" b="1" dirty="0" smtClean="0">
                <a:solidFill>
                  <a:schemeClr val="bg1"/>
                </a:solidFill>
                <a:latin typeface="Arial Narrow" panose="020B0606020202030204" pitchFamily="34" charset="0"/>
              </a:rPr>
              <a:t/>
            </a:r>
            <a:br>
              <a:rPr lang="kk-KZ" sz="1465" b="1" dirty="0" smtClean="0">
                <a:solidFill>
                  <a:schemeClr val="bg1"/>
                </a:solidFill>
                <a:latin typeface="Arial Narrow" panose="020B0606020202030204" pitchFamily="34" charset="0"/>
              </a:rPr>
            </a:br>
            <a:endParaRPr lang="kk-KZ" sz="915" b="1" dirty="0">
              <a:solidFill>
                <a:schemeClr val="bg1"/>
              </a:solidFill>
              <a:latin typeface="Arial Narrow" panose="020B0606020202030204" pitchFamily="34" charset="0"/>
            </a:endParaRPr>
          </a:p>
        </p:txBody>
      </p:sp>
      <p:sp>
        <p:nvSpPr>
          <p:cNvPr id="4" name="Rectangle 3"/>
          <p:cNvSpPr/>
          <p:nvPr/>
        </p:nvSpPr>
        <p:spPr>
          <a:xfrm>
            <a:off x="5359488" y="3250048"/>
            <a:ext cx="412939" cy="343047"/>
          </a:xfrm>
          <a:prstGeom prst="rect">
            <a:avLst/>
          </a:prstGeom>
        </p:spPr>
        <p:txBody>
          <a:bodyPr wrap="none" lIns="88585" tIns="44293" rIns="88585" bIns="44293">
            <a:spAutoFit/>
          </a:bodyPr>
          <a:lstStyle/>
          <a:p>
            <a:fld id="{25F3439A-D5B4-4342-981B-584488BA5B72}" type="slidenum">
              <a:rPr lang="ru-RU" sz="1648">
                <a:solidFill>
                  <a:schemeClr val="bg1"/>
                </a:solidFill>
                <a:latin typeface="Century Gothic" panose="020B0502020202020204" pitchFamily="34" charset="0"/>
              </a:rPr>
              <a:pPr/>
              <a:t>7</a:t>
            </a:fld>
            <a:endParaRPr lang="lt-LT" sz="1648" dirty="0"/>
          </a:p>
        </p:txBody>
      </p:sp>
      <p:cxnSp>
        <p:nvCxnSpPr>
          <p:cNvPr id="9" name="Прямая соединительная линия 8"/>
          <p:cNvCxnSpPr/>
          <p:nvPr/>
        </p:nvCxnSpPr>
        <p:spPr>
          <a:xfrm flipH="1">
            <a:off x="4284712" y="1087685"/>
            <a:ext cx="12" cy="4537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11016" y="1243742"/>
            <a:ext cx="3973695" cy="1286574"/>
          </a:xfrm>
          <a:prstGeom prst="rect">
            <a:avLst/>
          </a:prstGeom>
        </p:spPr>
        <p:txBody>
          <a:bodyPr wrap="square" lIns="88585" tIns="44293" rIns="88585" bIns="44293">
            <a:spAutoFit/>
          </a:bodyPr>
          <a:lstStyle/>
          <a:p>
            <a:pPr marL="157695" marR="179096" indent="-146431" algn="just">
              <a:buFont typeface="Arial" panose="020B0604020202020204" pitchFamily="34" charset="0"/>
              <a:buChar char="•"/>
              <a:tabLst>
                <a:tab pos="468015" algn="l"/>
                <a:tab pos="468578" algn="l"/>
              </a:tabLst>
            </a:pPr>
            <a:r>
              <a:rPr lang="kk-KZ" sz="1556" b="1" u="sng" dirty="0" smtClean="0">
                <a:solidFill>
                  <a:prstClr val="black"/>
                </a:solidFill>
                <a:latin typeface="Arial Narrow" panose="020B0606020202030204" pitchFamily="34" charset="0"/>
                <a:cs typeface="Calibri"/>
              </a:rPr>
              <a:t>Эстонияда</a:t>
            </a:r>
            <a:r>
              <a:rPr lang="kk-KZ" sz="1556" b="1" dirty="0" smtClean="0">
                <a:solidFill>
                  <a:prstClr val="black"/>
                </a:solidFill>
                <a:latin typeface="Arial Narrow" panose="020B0606020202030204" pitchFamily="34" charset="0"/>
                <a:cs typeface="Calibri"/>
              </a:rPr>
              <a:t> </a:t>
            </a:r>
            <a:r>
              <a:rPr lang="kk-KZ" sz="1556" dirty="0" smtClean="0">
                <a:solidFill>
                  <a:prstClr val="black"/>
                </a:solidFill>
                <a:latin typeface="Arial Narrow" panose="020B0606020202030204" pitchFamily="34" charset="0"/>
                <a:cs typeface="Calibri"/>
              </a:rPr>
              <a:t>2001 жылдан бастап Орталық және өңірлік қорлар бір ұйымға біріктірілген, 2003  жылдан бастап қордың өңірлік бөлімдерінің саны 7-ден 4-ке дейін қысқарды</a:t>
            </a:r>
            <a:endParaRPr lang="kk-KZ" sz="1556" dirty="0">
              <a:solidFill>
                <a:prstClr val="black"/>
              </a:solidFill>
              <a:latin typeface="Arial Narrow" panose="020B0606020202030204" pitchFamily="34" charset="0"/>
              <a:cs typeface="Calibri"/>
            </a:endParaRPr>
          </a:p>
        </p:txBody>
      </p:sp>
      <p:sp>
        <p:nvSpPr>
          <p:cNvPr id="11" name="Прямоугольник 10"/>
          <p:cNvSpPr/>
          <p:nvPr/>
        </p:nvSpPr>
        <p:spPr>
          <a:xfrm>
            <a:off x="311017" y="2895130"/>
            <a:ext cx="3973696" cy="807725"/>
          </a:xfrm>
          <a:prstGeom prst="rect">
            <a:avLst/>
          </a:prstGeom>
        </p:spPr>
        <p:txBody>
          <a:bodyPr wrap="square" lIns="88585" tIns="44293" rIns="88585" bIns="44293">
            <a:spAutoFit/>
          </a:bodyPr>
          <a:lstStyle/>
          <a:p>
            <a:pPr marL="157695" marR="179096" indent="-146431" algn="just">
              <a:buFont typeface="Arial" panose="020B0604020202020204" pitchFamily="34" charset="0"/>
              <a:buChar char="•"/>
              <a:tabLst>
                <a:tab pos="468015" algn="l"/>
                <a:tab pos="468578" algn="l"/>
              </a:tabLst>
            </a:pPr>
            <a:r>
              <a:rPr lang="kk-KZ" sz="1556" b="1" u="sng" dirty="0" smtClean="0">
                <a:solidFill>
                  <a:prstClr val="black"/>
                </a:solidFill>
                <a:latin typeface="Arial Narrow" panose="020B0606020202030204" pitchFamily="34" charset="0"/>
                <a:cs typeface="Calibri"/>
              </a:rPr>
              <a:t>Польшада</a:t>
            </a:r>
            <a:r>
              <a:rPr lang="kk-KZ" sz="1556" dirty="0" smtClean="0">
                <a:solidFill>
                  <a:prstClr val="black"/>
                </a:solidFill>
                <a:latin typeface="Arial Narrow" panose="020B0606020202030204" pitchFamily="34" charset="0"/>
                <a:cs typeface="Calibri"/>
              </a:rPr>
              <a:t> 2003 жылы 17 өңірлік қор әрбір өңірде филиалдары бар бір Ұлттық қорға біріктірілді</a:t>
            </a:r>
            <a:endParaRPr lang="kk-KZ" sz="1556" dirty="0">
              <a:solidFill>
                <a:prstClr val="black"/>
              </a:solidFill>
              <a:latin typeface="Arial Narrow" panose="020B0606020202030204" pitchFamily="34" charset="0"/>
              <a:cs typeface="Calibri"/>
            </a:endParaRPr>
          </a:p>
        </p:txBody>
      </p:sp>
      <p:sp>
        <p:nvSpPr>
          <p:cNvPr id="12" name="Прямоугольник 11"/>
          <p:cNvSpPr/>
          <p:nvPr/>
        </p:nvSpPr>
        <p:spPr>
          <a:xfrm>
            <a:off x="311030" y="4113715"/>
            <a:ext cx="3973682" cy="1654238"/>
          </a:xfrm>
          <a:prstGeom prst="rect">
            <a:avLst/>
          </a:prstGeom>
        </p:spPr>
        <p:txBody>
          <a:bodyPr wrap="square" lIns="88585" tIns="44293" rIns="88585" bIns="44293">
            <a:spAutoFit/>
          </a:bodyPr>
          <a:lstStyle/>
          <a:p>
            <a:pPr marL="157695" marR="179096" indent="-146431">
              <a:spcAft>
                <a:spcPts val="532"/>
              </a:spcAft>
              <a:buFont typeface="Arial" panose="020B0604020202020204" pitchFamily="34" charset="0"/>
              <a:buChar char="•"/>
              <a:tabLst>
                <a:tab pos="468015" algn="l"/>
                <a:tab pos="468578" algn="l"/>
              </a:tabLst>
            </a:pPr>
            <a:r>
              <a:rPr lang="kk-KZ" sz="1556" b="1" u="sng" dirty="0" smtClean="0">
                <a:solidFill>
                  <a:prstClr val="black"/>
                </a:solidFill>
                <a:latin typeface="Arial Narrow" panose="020B0606020202030204" pitchFamily="34" charset="0"/>
                <a:cs typeface="Calibri"/>
              </a:rPr>
              <a:t>Бірнеше төлеушілері бар елдерде:</a:t>
            </a:r>
          </a:p>
          <a:p>
            <a:pPr marL="397051" marR="179096" indent="-160511" algn="just">
              <a:spcAft>
                <a:spcPts val="532"/>
              </a:spcAft>
              <a:buFont typeface="Arial" panose="020B0604020202020204" pitchFamily="34" charset="0"/>
              <a:buChar char="-"/>
              <a:tabLst>
                <a:tab pos="468015" algn="l"/>
                <a:tab pos="468578" algn="l"/>
              </a:tabLst>
            </a:pPr>
            <a:r>
              <a:rPr lang="kk-KZ" sz="1556" dirty="0" smtClean="0">
                <a:solidFill>
                  <a:prstClr val="black"/>
                </a:solidFill>
                <a:latin typeface="Arial Narrow" panose="020B0606020202030204" pitchFamily="34" charset="0"/>
                <a:cs typeface="Calibri"/>
              </a:rPr>
              <a:t>Чехияда қорлардың саны 27-ден 9-ға дйін қысқарды;</a:t>
            </a:r>
          </a:p>
          <a:p>
            <a:pPr marL="397051" marR="179096" indent="-160511" algn="just">
              <a:spcAft>
                <a:spcPts val="532"/>
              </a:spcAft>
              <a:buFont typeface="Arial" panose="020B0604020202020204" pitchFamily="34" charset="0"/>
              <a:buChar char="-"/>
              <a:tabLst>
                <a:tab pos="468015" algn="l"/>
                <a:tab pos="468578" algn="l"/>
              </a:tabLst>
            </a:pPr>
            <a:r>
              <a:rPr lang="kk-KZ" sz="1556" dirty="0" smtClean="0">
                <a:solidFill>
                  <a:prstClr val="black"/>
                </a:solidFill>
                <a:latin typeface="Arial Narrow" panose="020B0606020202030204" pitchFamily="34" charset="0"/>
                <a:cs typeface="Calibri"/>
              </a:rPr>
              <a:t> Германияда 1000-нан астам қордан </a:t>
            </a:r>
            <a:r>
              <a:rPr lang="kk-KZ" sz="1556" i="1" dirty="0" smtClean="0">
                <a:solidFill>
                  <a:prstClr val="black"/>
                </a:solidFill>
                <a:latin typeface="Arial Narrow" panose="020B0606020202030204" pitchFamily="34" charset="0"/>
                <a:cs typeface="Calibri"/>
              </a:rPr>
              <a:t>(1993 ж.) </a:t>
            </a:r>
            <a:r>
              <a:rPr lang="kk-KZ" sz="1556" dirty="0" smtClean="0">
                <a:solidFill>
                  <a:prstClr val="black"/>
                </a:solidFill>
                <a:latin typeface="Arial Narrow" panose="020B0606020202030204" pitchFamily="34" charset="0"/>
                <a:cs typeface="Calibri"/>
              </a:rPr>
              <a:t>100-дан астам қорға дейін қысқарды </a:t>
            </a:r>
            <a:r>
              <a:rPr lang="kk-KZ" sz="1556" i="1" dirty="0" smtClean="0">
                <a:solidFill>
                  <a:prstClr val="black"/>
                </a:solidFill>
                <a:latin typeface="Arial Narrow" panose="020B0606020202030204" pitchFamily="34" charset="0"/>
                <a:cs typeface="Calibri"/>
              </a:rPr>
              <a:t>(2014 ж.)</a:t>
            </a:r>
            <a:endParaRPr lang="kk-KZ" sz="1556" dirty="0">
              <a:solidFill>
                <a:prstClr val="black"/>
              </a:solidFill>
              <a:latin typeface="Arial Narrow" panose="020B0606020202030204" pitchFamily="34" charset="0"/>
              <a:cs typeface="Calibri"/>
            </a:endParaRPr>
          </a:p>
        </p:txBody>
      </p:sp>
      <p:sp>
        <p:nvSpPr>
          <p:cNvPr id="14" name="Text Placeholder 3"/>
          <p:cNvSpPr txBox="1">
            <a:spLocks/>
          </p:cNvSpPr>
          <p:nvPr/>
        </p:nvSpPr>
        <p:spPr>
          <a:xfrm>
            <a:off x="4284712" y="1040984"/>
            <a:ext cx="6552728" cy="4845531"/>
          </a:xfrm>
          <a:prstGeom prst="rect">
            <a:avLst/>
          </a:prstGeom>
          <a:ln>
            <a:solidFill>
              <a:srgbClr val="002060"/>
            </a:solidFill>
            <a:prstDash val="dash"/>
          </a:ln>
        </p:spPr>
        <p:txBody>
          <a:bodyPr vert="horz" lIns="63858" tIns="95785" rIns="63858" bIns="127715"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97051" indent="0" algn="just">
              <a:buClr>
                <a:srgbClr val="376092"/>
              </a:buClr>
              <a:buNone/>
            </a:pPr>
            <a:r>
              <a:rPr lang="kk-KZ" sz="1831" b="1" u="sng" dirty="0" smtClean="0">
                <a:solidFill>
                  <a:schemeClr val="tx1"/>
                </a:solidFill>
                <a:latin typeface="Arial Narrow" panose="020B0606020202030204" pitchFamily="34" charset="0"/>
              </a:rPr>
              <a:t>Бірыңғай сатып алушы моделінің артықшылықтары</a:t>
            </a:r>
            <a:r>
              <a:rPr lang="kk-KZ" sz="1831" u="sng" dirty="0" smtClean="0">
                <a:solidFill>
                  <a:schemeClr val="tx1"/>
                </a:solidFill>
                <a:latin typeface="Arial Narrow" panose="020B0606020202030204" pitchFamily="34" charset="0"/>
              </a:rPr>
              <a:t>:</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Барлық сақтандыру қауіптерін бір қорда шоғырландыру</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Ынтымақтастықты халықтың қажеттіліктеріне қарай қаражатты бөлу арқылы қамтамасыз ету</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Медициналық көмектің бірыңғай пакеті және елдің әрбір тұрғыны үшін оған деген тең қолжетімділік</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Қызметтер берушілерден медициналық кмөек сатып алудың бірыңғай қағидалары</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Стратегиялық сатып алулар барысындағы келіссөздердің қуаттылығы және денсаулық сақтау жүйесінің тиімділігін арттыруға ықпал ету мүмкіндігі</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Ұлттық денсаулық сақтау саясатын тиімді іске асыру құралы ретінде мемлекеттік монополияны сақтап қалу</a:t>
            </a:r>
          </a:p>
          <a:p>
            <a:pPr marL="557562" indent="-236541" algn="just">
              <a:buClrTx/>
              <a:buFont typeface="Arial" panose="020B0604020202020204" pitchFamily="34" charset="0"/>
              <a:buChar char="•"/>
            </a:pPr>
            <a:r>
              <a:rPr lang="kk-KZ" sz="1739" dirty="0" smtClean="0">
                <a:solidFill>
                  <a:prstClr val="black"/>
                </a:solidFill>
                <a:latin typeface="Arial Narrow" panose="020B0606020202030204" pitchFamily="34" charset="0"/>
                <a:ea typeface="Verdana" pitchFamily="34" charset="0"/>
                <a:cs typeface="Verdana" pitchFamily="34" charset="0"/>
              </a:rPr>
              <a:t>Одан жоғары тиімділік (төмен әкімшілік шығыстар)</a:t>
            </a:r>
            <a:endParaRPr lang="kk-KZ" sz="1739" dirty="0">
              <a:solidFill>
                <a:prstClr val="black"/>
              </a:solidFill>
              <a:latin typeface="Arial Narrow" panose="020B0606020202030204" pitchFamily="34" charset="0"/>
              <a:ea typeface="Verdana" pitchFamily="34" charset="0"/>
              <a:cs typeface="Verdana" pitchFamily="34" charset="0"/>
            </a:endParaRPr>
          </a:p>
        </p:txBody>
      </p:sp>
      <p:sp>
        <p:nvSpPr>
          <p:cNvPr id="16" name="Прямоугольник 15"/>
          <p:cNvSpPr/>
          <p:nvPr/>
        </p:nvSpPr>
        <p:spPr>
          <a:xfrm>
            <a:off x="9406993" y="181488"/>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17" name="Номер слайда 1"/>
          <p:cNvSpPr txBox="1">
            <a:spLocks/>
          </p:cNvSpPr>
          <p:nvPr/>
        </p:nvSpPr>
        <p:spPr>
          <a:xfrm>
            <a:off x="9406993" y="195339"/>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7</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270905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204557" y="-27254"/>
            <a:ext cx="9068049" cy="766560"/>
          </a:xfrm>
          <a:prstGeom prst="rect">
            <a:avLst/>
          </a:prstGeom>
          <a:noFill/>
        </p:spPr>
        <p:txBody>
          <a:bodyPr wrap="square" lIns="88585" tIns="44293" rIns="88585" bIns="44293" rtlCol="0">
            <a:spAutoFit/>
          </a:bodyPr>
          <a:lstStyle/>
          <a:p>
            <a:pPr algn="r"/>
            <a:r>
              <a:rPr lang="kk-KZ" sz="2200" b="1" dirty="0" smtClean="0">
                <a:latin typeface="Times New Roman" pitchFamily="18" charset="0"/>
                <a:cs typeface="Times New Roman" pitchFamily="18" charset="0"/>
              </a:rPr>
              <a:t>Қазақстандық модел: МӘМС-ке негізделген, қаржыландыру көздерін әртараптандырудың есебінен орнықты</a:t>
            </a:r>
            <a:endParaRPr lang="kk-KZ" sz="2200" b="1" dirty="0">
              <a:latin typeface="Times New Roman" pitchFamily="18" charset="0"/>
              <a:cs typeface="Times New Roman" pitchFamily="18" charset="0"/>
            </a:endParaRPr>
          </a:p>
        </p:txBody>
      </p:sp>
      <p:sp>
        <p:nvSpPr>
          <p:cNvPr id="34" name="Прямоугольник 33"/>
          <p:cNvSpPr/>
          <p:nvPr/>
        </p:nvSpPr>
        <p:spPr>
          <a:xfrm>
            <a:off x="131226" y="2831406"/>
            <a:ext cx="10887965" cy="2249091"/>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lIns="88585" tIns="44293" rIns="88585" bIns="44293" rtlCol="0" anchor="ctr"/>
          <a:lstStyle/>
          <a:p>
            <a:pPr algn="ctr"/>
            <a:endParaRPr lang="ru-RU" sz="1556" dirty="0">
              <a:solidFill>
                <a:prstClr val="black"/>
              </a:solidFill>
            </a:endParaRPr>
          </a:p>
        </p:txBody>
      </p:sp>
      <p:sp>
        <p:nvSpPr>
          <p:cNvPr id="37" name="Прямоугольник 36"/>
          <p:cNvSpPr/>
          <p:nvPr/>
        </p:nvSpPr>
        <p:spPr>
          <a:xfrm>
            <a:off x="143489" y="5113601"/>
            <a:ext cx="324800" cy="5708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88585" tIns="44293" rIns="88585" bIns="44293" rtlCol="0" anchor="ctr"/>
          <a:lstStyle/>
          <a:p>
            <a:pPr algn="ctr"/>
            <a:r>
              <a:rPr lang="ru-RU" sz="1739" b="1" dirty="0">
                <a:solidFill>
                  <a:prstClr val="white"/>
                </a:solidFill>
              </a:rPr>
              <a:t>3</a:t>
            </a:r>
          </a:p>
        </p:txBody>
      </p:sp>
      <p:grpSp>
        <p:nvGrpSpPr>
          <p:cNvPr id="2" name="Группа 37"/>
          <p:cNvGrpSpPr/>
          <p:nvPr/>
        </p:nvGrpSpPr>
        <p:grpSpPr>
          <a:xfrm>
            <a:off x="332786" y="1569715"/>
            <a:ext cx="10466922" cy="1"/>
            <a:chOff x="245664" y="1638092"/>
            <a:chExt cx="8574808" cy="1"/>
          </a:xfrm>
        </p:grpSpPr>
        <p:cxnSp>
          <p:nvCxnSpPr>
            <p:cNvPr id="40" name="Прямая соединительная линия 39"/>
            <p:cNvCxnSpPr/>
            <p:nvPr/>
          </p:nvCxnSpPr>
          <p:spPr>
            <a:xfrm>
              <a:off x="5508104" y="1638092"/>
              <a:ext cx="3312368" cy="0"/>
            </a:xfrm>
            <a:prstGeom prst="line">
              <a:avLst/>
            </a:prstGeom>
            <a:ln w="127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1" name="Прямая соединительная линия 40"/>
            <p:cNvCxnSpPr/>
            <p:nvPr/>
          </p:nvCxnSpPr>
          <p:spPr>
            <a:xfrm>
              <a:off x="245664" y="1638092"/>
              <a:ext cx="3593515" cy="1"/>
            </a:xfrm>
            <a:prstGeom prst="line">
              <a:avLst/>
            </a:prstGeom>
            <a:ln w="127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42" name="Прямая соединительная линия 41"/>
            <p:cNvCxnSpPr/>
            <p:nvPr/>
          </p:nvCxnSpPr>
          <p:spPr>
            <a:xfrm flipV="1">
              <a:off x="4144960" y="1638092"/>
              <a:ext cx="926085" cy="1"/>
            </a:xfrm>
            <a:prstGeom prst="line">
              <a:avLst/>
            </a:prstGeom>
            <a:ln w="12700">
              <a:solidFill>
                <a:schemeClr val="tx1"/>
              </a:solidFill>
            </a:ln>
          </p:spPr>
          <p:style>
            <a:lnRef idx="3">
              <a:schemeClr val="accent1"/>
            </a:lnRef>
            <a:fillRef idx="0">
              <a:schemeClr val="accent1"/>
            </a:fillRef>
            <a:effectRef idx="2">
              <a:schemeClr val="accent1"/>
            </a:effectRef>
            <a:fontRef idx="minor">
              <a:schemeClr val="tx1"/>
            </a:fontRef>
          </p:style>
        </p:cxnSp>
      </p:grpSp>
      <p:grpSp>
        <p:nvGrpSpPr>
          <p:cNvPr id="3" name="Группа 42"/>
          <p:cNvGrpSpPr/>
          <p:nvPr/>
        </p:nvGrpSpPr>
        <p:grpSpPr>
          <a:xfrm>
            <a:off x="577022" y="1284003"/>
            <a:ext cx="10027145" cy="498308"/>
            <a:chOff x="402015" y="1156841"/>
            <a:chExt cx="8214530" cy="601868"/>
          </a:xfrm>
        </p:grpSpPr>
        <p:sp>
          <p:nvSpPr>
            <p:cNvPr id="44" name="TextBox 43"/>
            <p:cNvSpPr txBox="1"/>
            <p:nvPr/>
          </p:nvSpPr>
          <p:spPr>
            <a:xfrm>
              <a:off x="402015" y="1170970"/>
              <a:ext cx="3024530" cy="349823"/>
            </a:xfrm>
            <a:prstGeom prst="rect">
              <a:avLst/>
            </a:prstGeom>
            <a:noFill/>
          </p:spPr>
          <p:txBody>
            <a:bodyPr wrap="square" rtlCol="0">
              <a:spAutoFit/>
            </a:bodyPr>
            <a:lstStyle/>
            <a:p>
              <a:pPr algn="ctr"/>
              <a:r>
                <a:rPr lang="kk-KZ" sz="1282" b="1" dirty="0" smtClean="0">
                  <a:solidFill>
                    <a:prstClr val="black"/>
                  </a:solidFill>
                </a:rPr>
                <a:t>Қаржыландыру көздері</a:t>
              </a:r>
              <a:endParaRPr lang="ru-RU" sz="1282" b="1" dirty="0">
                <a:solidFill>
                  <a:prstClr val="black"/>
                </a:solidFill>
              </a:endParaRPr>
            </a:p>
          </p:txBody>
        </p:sp>
        <p:sp>
          <p:nvSpPr>
            <p:cNvPr id="45" name="TextBox 44"/>
            <p:cNvSpPr txBox="1"/>
            <p:nvPr/>
          </p:nvSpPr>
          <p:spPr>
            <a:xfrm>
              <a:off x="5592015" y="1170586"/>
              <a:ext cx="3024530" cy="588123"/>
            </a:xfrm>
            <a:prstGeom prst="rect">
              <a:avLst/>
            </a:prstGeom>
            <a:noFill/>
          </p:spPr>
          <p:txBody>
            <a:bodyPr wrap="square" rtlCol="0">
              <a:spAutoFit/>
            </a:bodyPr>
            <a:lstStyle/>
            <a:p>
              <a:pPr algn="ctr"/>
              <a:r>
                <a:rPr lang="kk-KZ" sz="1282" b="1" dirty="0" smtClean="0">
                  <a:solidFill>
                    <a:prstClr val="black"/>
                  </a:solidFill>
                </a:rPr>
                <a:t>Денсаулық сақтаудың қаржыландырылатын қызметтері</a:t>
              </a:r>
              <a:endParaRPr lang="ru-RU" sz="1282" b="1" dirty="0">
                <a:solidFill>
                  <a:prstClr val="black"/>
                </a:solidFill>
              </a:endParaRPr>
            </a:p>
          </p:txBody>
        </p:sp>
        <p:sp>
          <p:nvSpPr>
            <p:cNvPr id="46" name="TextBox 45"/>
            <p:cNvSpPr txBox="1"/>
            <p:nvPr/>
          </p:nvSpPr>
          <p:spPr>
            <a:xfrm>
              <a:off x="3872162" y="1170970"/>
              <a:ext cx="1605679" cy="349823"/>
            </a:xfrm>
            <a:prstGeom prst="rect">
              <a:avLst/>
            </a:prstGeom>
            <a:noFill/>
          </p:spPr>
          <p:txBody>
            <a:bodyPr wrap="square" rtlCol="0">
              <a:spAutoFit/>
            </a:bodyPr>
            <a:lstStyle/>
            <a:p>
              <a:pPr algn="ctr"/>
              <a:r>
                <a:rPr lang="kk-KZ" sz="1282" b="1" dirty="0" smtClean="0">
                  <a:solidFill>
                    <a:prstClr val="black"/>
                  </a:solidFill>
                </a:rPr>
                <a:t>Төлеушілер</a:t>
              </a:r>
              <a:endParaRPr lang="ru-RU" sz="1282" b="1" dirty="0">
                <a:solidFill>
                  <a:prstClr val="black"/>
                </a:solidFill>
              </a:endParaRPr>
            </a:p>
          </p:txBody>
        </p:sp>
        <p:sp>
          <p:nvSpPr>
            <p:cNvPr id="47" name="TextBox 46"/>
            <p:cNvSpPr txBox="1"/>
            <p:nvPr/>
          </p:nvSpPr>
          <p:spPr>
            <a:xfrm>
              <a:off x="5027311" y="1156841"/>
              <a:ext cx="123557" cy="247595"/>
            </a:xfrm>
            <a:prstGeom prst="rect">
              <a:avLst/>
            </a:prstGeom>
            <a:noFill/>
          </p:spPr>
          <p:txBody>
            <a:bodyPr wrap="square" rtlCol="0">
              <a:spAutoFit/>
            </a:bodyPr>
            <a:lstStyle/>
            <a:p>
              <a:r>
                <a:rPr lang="ru-RU" sz="732" b="1" dirty="0">
                  <a:solidFill>
                    <a:prstClr val="black"/>
                  </a:solidFill>
                </a:rPr>
                <a:t>5</a:t>
              </a:r>
            </a:p>
          </p:txBody>
        </p:sp>
      </p:grpSp>
      <p:grpSp>
        <p:nvGrpSpPr>
          <p:cNvPr id="4" name="Группа 47"/>
          <p:cNvGrpSpPr/>
          <p:nvPr/>
        </p:nvGrpSpPr>
        <p:grpSpPr>
          <a:xfrm>
            <a:off x="150759" y="1734948"/>
            <a:ext cx="10801391" cy="1096457"/>
            <a:chOff x="123504" y="1439662"/>
            <a:chExt cx="8848815" cy="1304886"/>
          </a:xfrm>
        </p:grpSpPr>
        <p:sp>
          <p:nvSpPr>
            <p:cNvPr id="49" name="Прямоугольник 48"/>
            <p:cNvSpPr/>
            <p:nvPr/>
          </p:nvSpPr>
          <p:spPr>
            <a:xfrm>
              <a:off x="123504" y="1542906"/>
              <a:ext cx="263108" cy="115541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39" b="1" dirty="0">
                  <a:solidFill>
                    <a:prstClr val="white"/>
                  </a:solidFill>
                </a:rPr>
                <a:t>1</a:t>
              </a:r>
            </a:p>
          </p:txBody>
        </p:sp>
        <p:sp>
          <p:nvSpPr>
            <p:cNvPr id="50" name="Прямоугольник 49"/>
            <p:cNvSpPr/>
            <p:nvPr/>
          </p:nvSpPr>
          <p:spPr>
            <a:xfrm>
              <a:off x="444080" y="1542906"/>
              <a:ext cx="640575" cy="112853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739" b="1" dirty="0">
                <a:solidFill>
                  <a:prstClr val="black"/>
                </a:solidFill>
              </a:endParaRPr>
            </a:p>
          </p:txBody>
        </p:sp>
        <p:sp>
          <p:nvSpPr>
            <p:cNvPr id="51" name="Прямоугольник 50"/>
            <p:cNvSpPr/>
            <p:nvPr/>
          </p:nvSpPr>
          <p:spPr>
            <a:xfrm>
              <a:off x="1130562" y="1542906"/>
              <a:ext cx="3028623" cy="110711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kk-KZ" sz="1465" b="1" dirty="0" smtClean="0">
                  <a:solidFill>
                    <a:prstClr val="black"/>
                  </a:solidFill>
                </a:rPr>
                <a:t>Мемлекеттік қаржыландыру</a:t>
              </a:r>
              <a:endParaRPr lang="ru-RU" sz="1465" b="1" dirty="0">
                <a:solidFill>
                  <a:prstClr val="black"/>
                </a:solidFill>
              </a:endParaRPr>
            </a:p>
          </p:txBody>
        </p:sp>
        <p:pic>
          <p:nvPicPr>
            <p:cNvPr id="52" name="Picture 6" descr="Картинки по запросу иконка здани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710" y="1782693"/>
              <a:ext cx="614298" cy="648073"/>
            </a:xfrm>
            <a:prstGeom prst="rect">
              <a:avLst/>
            </a:prstGeom>
            <a:noFill/>
            <a:extLst>
              <a:ext uri="{909E8E84-426E-40DD-AFC4-6F175D3DCCD1}">
                <a14:hiddenFill xmlns:a14="http://schemas.microsoft.com/office/drawing/2010/main" xmlns="">
                  <a:solidFill>
                    <a:srgbClr val="FFFFFF"/>
                  </a:solidFill>
                </a14:hiddenFill>
              </a:ext>
            </a:extLst>
          </p:spPr>
        </p:pic>
        <p:sp>
          <p:nvSpPr>
            <p:cNvPr id="54" name="Стрелка вправо 53"/>
            <p:cNvSpPr/>
            <p:nvPr/>
          </p:nvSpPr>
          <p:spPr>
            <a:xfrm>
              <a:off x="4198097" y="1468907"/>
              <a:ext cx="1139604" cy="1275641"/>
            </a:xfrm>
            <a:prstGeom prst="rightArrow">
              <a:avLst>
                <a:gd name="adj1" fmla="val 79956"/>
                <a:gd name="adj2" fmla="val 34659"/>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556" dirty="0">
                <a:solidFill>
                  <a:prstClr val="black"/>
                </a:solidFill>
              </a:endParaRPr>
            </a:p>
          </p:txBody>
        </p:sp>
        <p:sp>
          <p:nvSpPr>
            <p:cNvPr id="55" name="Прямоугольник 54"/>
            <p:cNvSpPr/>
            <p:nvPr/>
          </p:nvSpPr>
          <p:spPr>
            <a:xfrm>
              <a:off x="5344822" y="1444604"/>
              <a:ext cx="3627497" cy="4675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65" b="1" dirty="0">
                  <a:solidFill>
                    <a:prstClr val="black"/>
                  </a:solidFill>
                </a:rPr>
                <a:t>            </a:t>
              </a:r>
              <a:r>
                <a:rPr lang="ru-RU" sz="1465" b="1" dirty="0" smtClean="0">
                  <a:solidFill>
                    <a:prstClr val="black"/>
                  </a:solidFill>
                </a:rPr>
                <a:t> Т МККК </a:t>
              </a:r>
              <a:r>
                <a:rPr lang="ru-RU" sz="1465" b="1" dirty="0" err="1" smtClean="0">
                  <a:solidFill>
                    <a:prstClr val="black"/>
                  </a:solidFill>
                </a:rPr>
                <a:t>шеңберінде барлығы үшін қызметтеп жиынтығы</a:t>
              </a:r>
              <a:endParaRPr lang="ru-RU" sz="1465" b="1" dirty="0">
                <a:solidFill>
                  <a:prstClr val="black"/>
                </a:solidFill>
              </a:endParaRPr>
            </a:p>
          </p:txBody>
        </p:sp>
        <p:pic>
          <p:nvPicPr>
            <p:cNvPr id="61" name="Picture 10" descr="https://image.freepik.com/free-icon/_318-3478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07921" y="1439662"/>
              <a:ext cx="454114" cy="3854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2" name="TextBox 61"/>
          <p:cNvSpPr txBox="1"/>
          <p:nvPr/>
        </p:nvSpPr>
        <p:spPr>
          <a:xfrm>
            <a:off x="6555127" y="2085331"/>
            <a:ext cx="4606586" cy="709364"/>
          </a:xfrm>
          <a:prstGeom prst="rect">
            <a:avLst/>
          </a:prstGeom>
          <a:noFill/>
        </p:spPr>
        <p:txBody>
          <a:bodyPr wrap="square" lIns="88585" tIns="44293" rIns="88585" bIns="44293" rtlCol="0">
            <a:spAutoFit/>
          </a:bodyPr>
          <a:lstStyle/>
          <a:p>
            <a:pPr>
              <a:buFont typeface="Arial" pitchFamily="34" charset="0"/>
              <a:buChar char="•"/>
            </a:pPr>
            <a:r>
              <a:rPr lang="ru-RU" sz="1007" dirty="0" err="1" smtClean="0">
                <a:solidFill>
                  <a:prstClr val="black"/>
                </a:solidFill>
              </a:rPr>
              <a:t>Әлеуметтік мәні </a:t>
            </a:r>
            <a:r>
              <a:rPr lang="ru-RU" sz="1007" dirty="0" smtClean="0">
                <a:solidFill>
                  <a:prstClr val="black"/>
                </a:solidFill>
              </a:rPr>
              <a:t>бар </a:t>
            </a:r>
            <a:r>
              <a:rPr lang="ru-RU" sz="1007" dirty="0" err="1" smtClean="0">
                <a:solidFill>
                  <a:prstClr val="black"/>
                </a:solidFill>
              </a:rPr>
              <a:t>аурулар</a:t>
            </a:r>
            <a:r>
              <a:rPr lang="ru-RU" sz="1007" dirty="0" smtClean="0">
                <a:solidFill>
                  <a:prstClr val="black"/>
                </a:solidFill>
              </a:rPr>
              <a:t> </a:t>
            </a:r>
            <a:r>
              <a:rPr lang="ru-RU" sz="1007" dirty="0">
                <a:solidFill>
                  <a:prstClr val="black"/>
                </a:solidFill>
              </a:rPr>
              <a:t>(туберкулез, </a:t>
            </a:r>
            <a:r>
              <a:rPr lang="ru-RU" sz="1007" dirty="0" smtClean="0">
                <a:solidFill>
                  <a:prstClr val="black"/>
                </a:solidFill>
              </a:rPr>
              <a:t>психол. </a:t>
            </a:r>
            <a:r>
              <a:rPr lang="ru-RU" sz="1007" dirty="0" err="1" smtClean="0">
                <a:solidFill>
                  <a:prstClr val="black"/>
                </a:solidFill>
              </a:rPr>
              <a:t>Аурулар</a:t>
            </a:r>
            <a:r>
              <a:rPr lang="ru-RU" sz="1007" dirty="0" smtClean="0">
                <a:solidFill>
                  <a:prstClr val="black"/>
                </a:solidFill>
              </a:rPr>
              <a:t> </a:t>
            </a:r>
            <a:r>
              <a:rPr lang="ru-RU" sz="1007" dirty="0" err="1" smtClean="0">
                <a:solidFill>
                  <a:prstClr val="black"/>
                </a:solidFill>
              </a:rPr>
              <a:t>және басқалар</a:t>
            </a:r>
            <a:r>
              <a:rPr lang="ru-RU" sz="1007" dirty="0" smtClean="0">
                <a:solidFill>
                  <a:prstClr val="black"/>
                </a:solidFill>
              </a:rPr>
              <a:t>) </a:t>
            </a:r>
            <a:endParaRPr lang="ru-RU" sz="1007" dirty="0">
              <a:solidFill>
                <a:prstClr val="black"/>
              </a:solidFill>
            </a:endParaRPr>
          </a:p>
          <a:p>
            <a:pPr>
              <a:buFont typeface="Arial" pitchFamily="34" charset="0"/>
              <a:buChar char="•"/>
            </a:pPr>
            <a:r>
              <a:rPr lang="kk-KZ" sz="1007" dirty="0" smtClean="0">
                <a:solidFill>
                  <a:prstClr val="black"/>
                </a:solidFill>
              </a:rPr>
              <a:t> Кейінге қалдыруға болмайтын көмек</a:t>
            </a:r>
            <a:endParaRPr lang="ru-RU" sz="1007" dirty="0">
              <a:solidFill>
                <a:prstClr val="black"/>
              </a:solidFill>
            </a:endParaRPr>
          </a:p>
          <a:p>
            <a:pPr>
              <a:buFont typeface="Arial" pitchFamily="34" charset="0"/>
              <a:buChar char="•"/>
            </a:pPr>
            <a:r>
              <a:rPr lang="ru-RU" sz="1007" dirty="0" err="1" smtClean="0">
                <a:solidFill>
                  <a:prstClr val="black"/>
                </a:solidFill>
              </a:rPr>
              <a:t>Санитариялық </a:t>
            </a:r>
            <a:r>
              <a:rPr lang="ru-RU" sz="1007" dirty="0">
                <a:solidFill>
                  <a:prstClr val="black"/>
                </a:solidFill>
              </a:rPr>
              <a:t>авиация </a:t>
            </a:r>
          </a:p>
          <a:p>
            <a:pPr>
              <a:buFont typeface="Arial" pitchFamily="34" charset="0"/>
              <a:buChar char="•"/>
            </a:pPr>
            <a:r>
              <a:rPr lang="ru-RU" sz="1007" dirty="0" err="1" smtClean="0">
                <a:solidFill>
                  <a:prstClr val="black"/>
                </a:solidFill>
              </a:rPr>
              <a:t>Профилактикалық емдеудің кейбір</a:t>
            </a:r>
            <a:r>
              <a:rPr lang="ru-RU" sz="1007" dirty="0" smtClean="0">
                <a:solidFill>
                  <a:prstClr val="black"/>
                </a:solidFill>
              </a:rPr>
              <a:t> </a:t>
            </a:r>
            <a:r>
              <a:rPr lang="ru-RU" sz="1007" dirty="0" err="1" smtClean="0">
                <a:solidFill>
                  <a:prstClr val="black"/>
                </a:solidFill>
              </a:rPr>
              <a:t>түрлері</a:t>
            </a:r>
            <a:endParaRPr lang="ru-RU" sz="1007" dirty="0">
              <a:solidFill>
                <a:prstClr val="black"/>
              </a:solidFill>
            </a:endParaRPr>
          </a:p>
        </p:txBody>
      </p:sp>
      <p:grpSp>
        <p:nvGrpSpPr>
          <p:cNvPr id="5" name="Группа 65"/>
          <p:cNvGrpSpPr/>
          <p:nvPr/>
        </p:nvGrpSpPr>
        <p:grpSpPr>
          <a:xfrm>
            <a:off x="528707" y="5102930"/>
            <a:ext cx="785461" cy="570847"/>
            <a:chOff x="453302" y="5714639"/>
            <a:chExt cx="643472" cy="679361"/>
          </a:xfrm>
        </p:grpSpPr>
        <p:sp>
          <p:nvSpPr>
            <p:cNvPr id="67" name="Прямоугольник 66"/>
            <p:cNvSpPr/>
            <p:nvPr/>
          </p:nvSpPr>
          <p:spPr>
            <a:xfrm>
              <a:off x="453302" y="5714639"/>
              <a:ext cx="640575" cy="6793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739" b="1" dirty="0">
                <a:solidFill>
                  <a:prstClr val="black"/>
                </a:solidFill>
              </a:endParaRPr>
            </a:p>
          </p:txBody>
        </p:sp>
        <p:pic>
          <p:nvPicPr>
            <p:cNvPr id="69" name="Picture 14" descr="http://365psd.com/images/premium/thumbs/171/purse-icon-69589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710" y="5765288"/>
              <a:ext cx="624064" cy="58089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0" name="Прямоугольник 69"/>
          <p:cNvSpPr/>
          <p:nvPr/>
        </p:nvSpPr>
        <p:spPr>
          <a:xfrm>
            <a:off x="1367831" y="5114792"/>
            <a:ext cx="3696918" cy="568466"/>
          </a:xfrm>
          <a:prstGeom prst="rect">
            <a:avLst/>
          </a:prstGeom>
        </p:spPr>
        <p:style>
          <a:lnRef idx="1">
            <a:schemeClr val="dk1"/>
          </a:lnRef>
          <a:fillRef idx="2">
            <a:schemeClr val="dk1"/>
          </a:fillRef>
          <a:effectRef idx="1">
            <a:schemeClr val="dk1"/>
          </a:effectRef>
          <a:fontRef idx="minor">
            <a:schemeClr val="dk1"/>
          </a:fontRef>
        </p:style>
        <p:txBody>
          <a:bodyPr lIns="88585" tIns="44293" rIns="88585" bIns="44293" rtlCol="0" anchor="ctr"/>
          <a:lstStyle/>
          <a:p>
            <a:r>
              <a:rPr lang="kk-KZ" sz="1465" b="1" dirty="0" smtClean="0">
                <a:solidFill>
                  <a:prstClr val="black"/>
                </a:solidFill>
              </a:rPr>
              <a:t>Жеке тұлғалар</a:t>
            </a:r>
            <a:endParaRPr lang="ru-RU" sz="1465" b="1" dirty="0">
              <a:solidFill>
                <a:prstClr val="black"/>
              </a:solidFill>
            </a:endParaRPr>
          </a:p>
        </p:txBody>
      </p:sp>
      <p:grpSp>
        <p:nvGrpSpPr>
          <p:cNvPr id="6" name="Группа 70"/>
          <p:cNvGrpSpPr/>
          <p:nvPr/>
        </p:nvGrpSpPr>
        <p:grpSpPr>
          <a:xfrm>
            <a:off x="5064104" y="5102918"/>
            <a:ext cx="1406753" cy="821768"/>
            <a:chOff x="4148662" y="5495654"/>
            <a:chExt cx="1152453" cy="777531"/>
          </a:xfrm>
        </p:grpSpPr>
        <p:sp>
          <p:nvSpPr>
            <p:cNvPr id="73" name="Стрелка вправо 72"/>
            <p:cNvSpPr/>
            <p:nvPr/>
          </p:nvSpPr>
          <p:spPr>
            <a:xfrm>
              <a:off x="4237944" y="5495654"/>
              <a:ext cx="1042365" cy="777531"/>
            </a:xfrm>
            <a:prstGeom prst="rightArrow">
              <a:avLst>
                <a:gd name="adj1" fmla="val 79956"/>
                <a:gd name="adj2" fmla="val 25229"/>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556" dirty="0">
                <a:solidFill>
                  <a:prstClr val="black"/>
                </a:solidFill>
              </a:endParaRPr>
            </a:p>
          </p:txBody>
        </p:sp>
        <p:sp>
          <p:nvSpPr>
            <p:cNvPr id="74" name="TextBox 73"/>
            <p:cNvSpPr txBox="1"/>
            <p:nvPr/>
          </p:nvSpPr>
          <p:spPr>
            <a:xfrm>
              <a:off x="4148662" y="5582245"/>
              <a:ext cx="1152453" cy="507067"/>
            </a:xfrm>
            <a:prstGeom prst="rect">
              <a:avLst/>
            </a:prstGeom>
            <a:noFill/>
          </p:spPr>
          <p:txBody>
            <a:bodyPr wrap="square" rtlCol="0">
              <a:spAutoFit/>
            </a:bodyPr>
            <a:lstStyle/>
            <a:p>
              <a:pPr algn="ctr"/>
              <a:r>
                <a:rPr lang="ru-RU" sz="961" b="1" dirty="0" err="1" smtClean="0">
                  <a:solidFill>
                    <a:prstClr val="black"/>
                  </a:solidFill>
                </a:rPr>
                <a:t>Өз қаражаты немесе</a:t>
              </a:r>
              <a:r>
                <a:rPr lang="ru-RU" sz="961" b="1" dirty="0" smtClean="0">
                  <a:solidFill>
                    <a:prstClr val="black"/>
                  </a:solidFill>
                </a:rPr>
                <a:t> </a:t>
              </a:r>
              <a:r>
                <a:rPr lang="ru-RU" sz="961" b="1" dirty="0" err="1" smtClean="0">
                  <a:solidFill>
                    <a:prstClr val="black"/>
                  </a:solidFill>
                </a:rPr>
                <a:t>жеке</a:t>
              </a:r>
              <a:r>
                <a:rPr lang="ru-RU" sz="961" b="1" dirty="0" smtClean="0">
                  <a:solidFill>
                    <a:prstClr val="black"/>
                  </a:solidFill>
                </a:rPr>
                <a:t> (</a:t>
              </a:r>
              <a:r>
                <a:rPr lang="ru-RU" sz="961" b="1" dirty="0" err="1" smtClean="0">
                  <a:solidFill>
                    <a:prstClr val="black"/>
                  </a:solidFill>
                </a:rPr>
                <a:t>ерікті</a:t>
              </a:r>
              <a:r>
                <a:rPr lang="ru-RU" sz="961" b="1" dirty="0" smtClean="0">
                  <a:solidFill>
                    <a:prstClr val="black"/>
                  </a:solidFill>
                </a:rPr>
                <a:t>) </a:t>
              </a:r>
              <a:r>
                <a:rPr lang="ru-RU" sz="961" b="1" dirty="0">
                  <a:solidFill>
                    <a:prstClr val="black"/>
                  </a:solidFill>
                </a:rPr>
                <a:t>мед </a:t>
              </a:r>
              <a:r>
                <a:rPr lang="ru-RU" sz="961" b="1" dirty="0" smtClean="0">
                  <a:solidFill>
                    <a:prstClr val="black"/>
                  </a:solidFill>
                </a:rPr>
                <a:t>.</a:t>
              </a:r>
              <a:r>
                <a:rPr lang="ru-RU" sz="961" b="1" dirty="0" err="1" smtClean="0">
                  <a:solidFill>
                    <a:prstClr val="black"/>
                  </a:solidFill>
                </a:rPr>
                <a:t>сақтандыру</a:t>
              </a:r>
              <a:endParaRPr lang="ru-RU" sz="961" b="1" dirty="0">
                <a:solidFill>
                  <a:prstClr val="black"/>
                </a:solidFill>
              </a:endParaRPr>
            </a:p>
          </p:txBody>
        </p:sp>
      </p:grpSp>
      <p:grpSp>
        <p:nvGrpSpPr>
          <p:cNvPr id="7" name="Группа 74"/>
          <p:cNvGrpSpPr/>
          <p:nvPr/>
        </p:nvGrpSpPr>
        <p:grpSpPr>
          <a:xfrm>
            <a:off x="150756" y="2921946"/>
            <a:ext cx="10806183" cy="2081730"/>
            <a:chOff x="107504" y="2924944"/>
            <a:chExt cx="8852740" cy="2477452"/>
          </a:xfrm>
        </p:grpSpPr>
        <p:sp>
          <p:nvSpPr>
            <p:cNvPr id="77" name="Прямоугольник 76"/>
            <p:cNvSpPr/>
            <p:nvPr/>
          </p:nvSpPr>
          <p:spPr>
            <a:xfrm>
              <a:off x="107504" y="2938352"/>
              <a:ext cx="288032" cy="246404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39" b="1" dirty="0">
                  <a:solidFill>
                    <a:prstClr val="white"/>
                  </a:solidFill>
                </a:rPr>
                <a:t>2</a:t>
              </a:r>
            </a:p>
          </p:txBody>
        </p:sp>
        <p:sp>
          <p:nvSpPr>
            <p:cNvPr id="78" name="Прямоугольник 77"/>
            <p:cNvSpPr/>
            <p:nvPr/>
          </p:nvSpPr>
          <p:spPr>
            <a:xfrm>
              <a:off x="460375" y="2924945"/>
              <a:ext cx="626633" cy="24640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739" b="1" dirty="0">
                <a:solidFill>
                  <a:prstClr val="black"/>
                </a:solidFill>
              </a:endParaRPr>
            </a:p>
          </p:txBody>
        </p:sp>
        <p:sp>
          <p:nvSpPr>
            <p:cNvPr id="79" name="Прямоугольник 78"/>
            <p:cNvSpPr/>
            <p:nvPr/>
          </p:nvSpPr>
          <p:spPr>
            <a:xfrm>
              <a:off x="1143300" y="2924944"/>
              <a:ext cx="3028623" cy="55842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sz="1282" b="1" dirty="0">
                <a:solidFill>
                  <a:prstClr val="black"/>
                </a:solidFill>
              </a:endParaRPr>
            </a:p>
          </p:txBody>
        </p:sp>
        <p:sp>
          <p:nvSpPr>
            <p:cNvPr id="80" name="Прямоугольник 79"/>
            <p:cNvSpPr/>
            <p:nvPr/>
          </p:nvSpPr>
          <p:spPr>
            <a:xfrm>
              <a:off x="1141737" y="3540734"/>
              <a:ext cx="3028623" cy="52517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sz="1282" b="1" dirty="0">
                <a:solidFill>
                  <a:prstClr val="black"/>
                </a:solidFill>
              </a:endParaRPr>
            </a:p>
          </p:txBody>
        </p:sp>
        <p:sp>
          <p:nvSpPr>
            <p:cNvPr id="81" name="Прямоугольник 80"/>
            <p:cNvSpPr/>
            <p:nvPr/>
          </p:nvSpPr>
          <p:spPr>
            <a:xfrm>
              <a:off x="1142861" y="4100934"/>
              <a:ext cx="3028623" cy="47815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sz="1282" b="1" dirty="0">
                <a:solidFill>
                  <a:prstClr val="black"/>
                </a:solidFill>
              </a:endParaRPr>
            </a:p>
          </p:txBody>
        </p:sp>
        <p:sp>
          <p:nvSpPr>
            <p:cNvPr id="82" name="Прямоугольник 81"/>
            <p:cNvSpPr/>
            <p:nvPr/>
          </p:nvSpPr>
          <p:spPr>
            <a:xfrm>
              <a:off x="1149751" y="4623428"/>
              <a:ext cx="3028623" cy="53376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sz="1282" b="1" dirty="0">
                <a:solidFill>
                  <a:prstClr val="black"/>
                </a:solidFill>
              </a:endParaRPr>
            </a:p>
          </p:txBody>
        </p:sp>
        <p:pic>
          <p:nvPicPr>
            <p:cNvPr id="83" name="Picture 20" descr="https://image.freepik.com/free-icon/_318-52157.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711" y="3729443"/>
              <a:ext cx="614298" cy="6729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Группа 83"/>
            <p:cNvGrpSpPr/>
            <p:nvPr/>
          </p:nvGrpSpPr>
          <p:grpSpPr>
            <a:xfrm>
              <a:off x="1187624" y="3063754"/>
              <a:ext cx="1252744" cy="407131"/>
              <a:chOff x="1187624" y="3063754"/>
              <a:chExt cx="1252744" cy="407131"/>
            </a:xfrm>
          </p:grpSpPr>
          <p:sp>
            <p:nvSpPr>
              <p:cNvPr id="161" name="TextBox 160"/>
              <p:cNvSpPr txBox="1"/>
              <p:nvPr/>
            </p:nvSpPr>
            <p:spPr>
              <a:xfrm>
                <a:off x="1187624" y="3092699"/>
                <a:ext cx="1252744" cy="378186"/>
              </a:xfrm>
              <a:prstGeom prst="rect">
                <a:avLst/>
              </a:prstGeom>
              <a:noFill/>
            </p:spPr>
            <p:txBody>
              <a:bodyPr wrap="square" rtlCol="0">
                <a:spAutoFit/>
              </a:bodyPr>
              <a:lstStyle/>
              <a:p>
                <a:r>
                  <a:rPr lang="kk-KZ" sz="1465" b="1" dirty="0" smtClean="0">
                    <a:solidFill>
                      <a:prstClr val="black"/>
                    </a:solidFill>
                  </a:rPr>
                  <a:t>Мемлекет</a:t>
                </a:r>
                <a:endParaRPr lang="ru-RU" sz="1465" b="1" dirty="0">
                  <a:solidFill>
                    <a:prstClr val="black"/>
                  </a:solidFill>
                </a:endParaRPr>
              </a:p>
            </p:txBody>
          </p:sp>
          <p:sp>
            <p:nvSpPr>
              <p:cNvPr id="162" name="TextBox 161"/>
              <p:cNvSpPr txBox="1"/>
              <p:nvPr/>
            </p:nvSpPr>
            <p:spPr>
              <a:xfrm>
                <a:off x="1971925" y="3063754"/>
                <a:ext cx="368139" cy="243961"/>
              </a:xfrm>
              <a:prstGeom prst="rect">
                <a:avLst/>
              </a:prstGeom>
              <a:noFill/>
            </p:spPr>
            <p:txBody>
              <a:bodyPr wrap="square" rtlCol="0">
                <a:spAutoFit/>
              </a:bodyPr>
              <a:lstStyle/>
              <a:p>
                <a:r>
                  <a:rPr lang="ru-RU" sz="732" b="1" dirty="0">
                    <a:solidFill>
                      <a:prstClr val="black"/>
                    </a:solidFill>
                  </a:rPr>
                  <a:t>2</a:t>
                </a:r>
              </a:p>
            </p:txBody>
          </p:sp>
        </p:grpSp>
        <p:grpSp>
          <p:nvGrpSpPr>
            <p:cNvPr id="9" name="Группа 84"/>
            <p:cNvGrpSpPr/>
            <p:nvPr/>
          </p:nvGrpSpPr>
          <p:grpSpPr>
            <a:xfrm>
              <a:off x="2561059" y="3163471"/>
              <a:ext cx="1553632" cy="276999"/>
              <a:chOff x="2555776" y="3206371"/>
              <a:chExt cx="1553632" cy="276999"/>
            </a:xfrm>
          </p:grpSpPr>
          <p:grpSp>
            <p:nvGrpSpPr>
              <p:cNvPr id="10" name="Группа 145"/>
              <p:cNvGrpSpPr/>
              <p:nvPr/>
            </p:nvGrpSpPr>
            <p:grpSpPr>
              <a:xfrm>
                <a:off x="2555776" y="3218485"/>
                <a:ext cx="1553632" cy="264885"/>
                <a:chOff x="2555776" y="3218485"/>
                <a:chExt cx="1553632" cy="264885"/>
              </a:xfrm>
            </p:grpSpPr>
            <p:cxnSp>
              <p:nvCxnSpPr>
                <p:cNvPr id="151" name="Прямая соединительная линия 150"/>
                <p:cNvCxnSpPr/>
                <p:nvPr/>
              </p:nvCxnSpPr>
              <p:spPr>
                <a:xfrm>
                  <a:off x="2555776" y="3437256"/>
                  <a:ext cx="1553632" cy="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Прямоугольник 151"/>
                <p:cNvSpPr/>
                <p:nvPr/>
              </p:nvSpPr>
              <p:spPr>
                <a:xfrm>
                  <a:off x="3744036" y="3219536"/>
                  <a:ext cx="288032" cy="2119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53" name="Прямоугольник 152"/>
                <p:cNvSpPr/>
                <p:nvPr/>
              </p:nvSpPr>
              <p:spPr>
                <a:xfrm>
                  <a:off x="2998424" y="3225316"/>
                  <a:ext cx="288032" cy="2119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54" name="Прямоугольник 153"/>
                <p:cNvSpPr/>
                <p:nvPr/>
              </p:nvSpPr>
              <p:spPr>
                <a:xfrm>
                  <a:off x="2627784" y="3267926"/>
                  <a:ext cx="288032" cy="1693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cxnSp>
              <p:nvCxnSpPr>
                <p:cNvPr id="155" name="Прямая соединительная линия 154"/>
                <p:cNvCxnSpPr/>
                <p:nvPr/>
              </p:nvCxnSpPr>
              <p:spPr>
                <a:xfrm>
                  <a:off x="255577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Прямая соединительная линия 155"/>
                <p:cNvCxnSpPr/>
                <p:nvPr/>
              </p:nvCxnSpPr>
              <p:spPr>
                <a:xfrm>
                  <a:off x="4109408"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a:off x="372212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p:cNvCxnSpPr/>
                <p:nvPr/>
              </p:nvCxnSpPr>
              <p:spPr>
                <a:xfrm>
                  <a:off x="3332592"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a:off x="2951820" y="3437256"/>
                  <a:ext cx="0" cy="46114"/>
                </a:xfrm>
                <a:prstGeom prst="line">
                  <a:avLst/>
                </a:prstGeom>
              </p:spPr>
              <p:style>
                <a:lnRef idx="1">
                  <a:schemeClr val="accent1"/>
                </a:lnRef>
                <a:fillRef idx="0">
                  <a:schemeClr val="accent1"/>
                </a:fillRef>
                <a:effectRef idx="0">
                  <a:schemeClr val="accent1"/>
                </a:effectRef>
                <a:fontRef idx="minor">
                  <a:schemeClr val="tx1"/>
                </a:fontRef>
              </p:style>
            </p:cxnSp>
            <p:sp>
              <p:nvSpPr>
                <p:cNvPr id="160" name="Прямоугольник 159"/>
                <p:cNvSpPr/>
                <p:nvPr/>
              </p:nvSpPr>
              <p:spPr>
                <a:xfrm>
                  <a:off x="3384197" y="3218485"/>
                  <a:ext cx="288032" cy="2119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grpSp>
          <p:sp>
            <p:nvSpPr>
              <p:cNvPr id="147" name="TextBox 146"/>
              <p:cNvSpPr txBox="1"/>
              <p:nvPr/>
            </p:nvSpPr>
            <p:spPr>
              <a:xfrm>
                <a:off x="3722126" y="3221812"/>
                <a:ext cx="365372" cy="243961"/>
              </a:xfrm>
              <a:prstGeom prst="rect">
                <a:avLst/>
              </a:prstGeom>
              <a:noFill/>
            </p:spPr>
            <p:txBody>
              <a:bodyPr wrap="square" rtlCol="0">
                <a:spAutoFit/>
              </a:bodyPr>
              <a:lstStyle/>
              <a:p>
                <a:pPr algn="ctr"/>
                <a:r>
                  <a:rPr lang="ru-RU" sz="732" dirty="0">
                    <a:solidFill>
                      <a:prstClr val="black"/>
                    </a:solidFill>
                  </a:rPr>
                  <a:t>5%</a:t>
                </a:r>
              </a:p>
            </p:txBody>
          </p:sp>
          <p:sp>
            <p:nvSpPr>
              <p:cNvPr id="148" name="TextBox 147"/>
              <p:cNvSpPr txBox="1"/>
              <p:nvPr/>
            </p:nvSpPr>
            <p:spPr>
              <a:xfrm>
                <a:off x="3345527" y="3206371"/>
                <a:ext cx="365372" cy="243961"/>
              </a:xfrm>
              <a:prstGeom prst="rect">
                <a:avLst/>
              </a:prstGeom>
              <a:noFill/>
            </p:spPr>
            <p:txBody>
              <a:bodyPr wrap="square" rtlCol="0">
                <a:spAutoFit/>
              </a:bodyPr>
              <a:lstStyle/>
              <a:p>
                <a:pPr algn="ctr"/>
                <a:r>
                  <a:rPr lang="ru-RU" sz="732" dirty="0">
                    <a:solidFill>
                      <a:prstClr val="black"/>
                    </a:solidFill>
                  </a:rPr>
                  <a:t>5%</a:t>
                </a:r>
              </a:p>
            </p:txBody>
          </p:sp>
          <p:sp>
            <p:nvSpPr>
              <p:cNvPr id="149" name="TextBox 148"/>
              <p:cNvSpPr txBox="1"/>
              <p:nvPr/>
            </p:nvSpPr>
            <p:spPr>
              <a:xfrm>
                <a:off x="2951820" y="3218485"/>
                <a:ext cx="365372" cy="243961"/>
              </a:xfrm>
              <a:prstGeom prst="rect">
                <a:avLst/>
              </a:prstGeom>
              <a:noFill/>
            </p:spPr>
            <p:txBody>
              <a:bodyPr wrap="square" rtlCol="0">
                <a:spAutoFit/>
              </a:bodyPr>
              <a:lstStyle/>
              <a:p>
                <a:pPr algn="ctr"/>
                <a:r>
                  <a:rPr lang="ru-RU" sz="732" dirty="0">
                    <a:solidFill>
                      <a:prstClr val="black"/>
                    </a:solidFill>
                  </a:rPr>
                  <a:t>5%</a:t>
                </a:r>
              </a:p>
            </p:txBody>
          </p:sp>
          <p:sp>
            <p:nvSpPr>
              <p:cNvPr id="150" name="TextBox 149"/>
              <p:cNvSpPr txBox="1"/>
              <p:nvPr/>
            </p:nvSpPr>
            <p:spPr>
              <a:xfrm>
                <a:off x="2625118" y="3225316"/>
                <a:ext cx="326702" cy="243961"/>
              </a:xfrm>
              <a:prstGeom prst="rect">
                <a:avLst/>
              </a:prstGeom>
              <a:noFill/>
            </p:spPr>
            <p:txBody>
              <a:bodyPr wrap="square" rtlCol="0">
                <a:spAutoFit/>
              </a:bodyPr>
              <a:lstStyle/>
              <a:p>
                <a:pPr algn="ctr"/>
                <a:r>
                  <a:rPr lang="ru-RU" sz="732" dirty="0">
                    <a:solidFill>
                      <a:prstClr val="black"/>
                    </a:solidFill>
                  </a:rPr>
                  <a:t>4%</a:t>
                </a:r>
              </a:p>
            </p:txBody>
          </p:sp>
        </p:grpSp>
        <p:sp>
          <p:nvSpPr>
            <p:cNvPr id="87" name="TextBox 86"/>
            <p:cNvSpPr txBox="1"/>
            <p:nvPr/>
          </p:nvSpPr>
          <p:spPr>
            <a:xfrm>
              <a:off x="1187623" y="2924944"/>
              <a:ext cx="3134280" cy="260824"/>
            </a:xfrm>
            <a:prstGeom prst="rect">
              <a:avLst/>
            </a:prstGeom>
            <a:noFill/>
          </p:spPr>
          <p:txBody>
            <a:bodyPr wrap="square" rtlCol="0">
              <a:spAutoFit/>
            </a:bodyPr>
            <a:lstStyle/>
            <a:p>
              <a:r>
                <a:rPr lang="ru-RU" sz="824" dirty="0" err="1" smtClean="0">
                  <a:solidFill>
                    <a:prstClr val="black"/>
                  </a:solidFill>
                </a:rPr>
                <a:t>Әлеуметтік медициналық сақтандыру қорына жарналар</a:t>
              </a:r>
              <a:r>
                <a:rPr lang="ru-RU" sz="824" dirty="0" smtClean="0">
                  <a:solidFill>
                    <a:prstClr val="black"/>
                  </a:solidFill>
                </a:rPr>
                <a:t> </a:t>
              </a:r>
              <a:r>
                <a:rPr lang="ru-RU" sz="824" dirty="0">
                  <a:solidFill>
                    <a:prstClr val="black"/>
                  </a:solidFill>
                </a:rPr>
                <a:t>% </a:t>
              </a:r>
              <a:r>
                <a:rPr lang="ru-RU" sz="824" dirty="0" smtClean="0">
                  <a:solidFill>
                    <a:prstClr val="black"/>
                  </a:solidFill>
                </a:rPr>
                <a:t>-</a:t>
              </a:r>
              <a:r>
                <a:rPr lang="ru-RU" sz="824" dirty="0" err="1" smtClean="0">
                  <a:solidFill>
                    <a:prstClr val="black"/>
                  </a:solidFill>
                </a:rPr>
                <a:t>бен</a:t>
              </a:r>
              <a:r>
                <a:rPr lang="ru-RU" sz="824" dirty="0" smtClean="0">
                  <a:solidFill>
                    <a:prstClr val="black"/>
                  </a:solidFill>
                </a:rPr>
                <a:t> </a:t>
              </a:r>
              <a:r>
                <a:rPr lang="ru-RU" sz="824" dirty="0" err="1" smtClean="0">
                  <a:solidFill>
                    <a:prstClr val="black"/>
                  </a:solidFill>
                </a:rPr>
                <a:t>«жлақыларға»</a:t>
              </a:r>
              <a:r>
                <a:rPr lang="ru-RU" sz="824" dirty="0" err="1">
                  <a:solidFill>
                    <a:prstClr val="black"/>
                  </a:solidFill>
                </a:rPr>
                <a:t>⁴</a:t>
              </a:r>
              <a:endParaRPr lang="ru-RU" sz="824" dirty="0">
                <a:solidFill>
                  <a:prstClr val="black"/>
                </a:solidFill>
              </a:endParaRPr>
            </a:p>
          </p:txBody>
        </p:sp>
        <p:grpSp>
          <p:nvGrpSpPr>
            <p:cNvPr id="11" name="Группа 88"/>
            <p:cNvGrpSpPr/>
            <p:nvPr/>
          </p:nvGrpSpPr>
          <p:grpSpPr>
            <a:xfrm>
              <a:off x="2555776" y="3608739"/>
              <a:ext cx="1553632" cy="351683"/>
              <a:chOff x="2555776" y="3139702"/>
              <a:chExt cx="1553632" cy="351683"/>
            </a:xfrm>
          </p:grpSpPr>
          <p:grpSp>
            <p:nvGrpSpPr>
              <p:cNvPr id="12" name="Группа 130"/>
              <p:cNvGrpSpPr/>
              <p:nvPr/>
            </p:nvGrpSpPr>
            <p:grpSpPr>
              <a:xfrm>
                <a:off x="2555776" y="3219536"/>
                <a:ext cx="1553632" cy="263834"/>
                <a:chOff x="2555776" y="3219536"/>
                <a:chExt cx="1553632" cy="263834"/>
              </a:xfrm>
            </p:grpSpPr>
            <p:cxnSp>
              <p:nvCxnSpPr>
                <p:cNvPr id="136" name="Прямая соединительная линия 135"/>
                <p:cNvCxnSpPr/>
                <p:nvPr/>
              </p:nvCxnSpPr>
              <p:spPr>
                <a:xfrm>
                  <a:off x="2555776" y="3437256"/>
                  <a:ext cx="1553632" cy="0"/>
                </a:xfrm>
                <a:prstGeom prst="line">
                  <a:avLst/>
                </a:prstGeom>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3744036" y="3219536"/>
                  <a:ext cx="288032" cy="2119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38" name="Прямоугольник 137"/>
                <p:cNvSpPr/>
                <p:nvPr/>
              </p:nvSpPr>
              <p:spPr>
                <a:xfrm>
                  <a:off x="2998424" y="3325506"/>
                  <a:ext cx="288032" cy="1117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39" name="Прямоугольник 138"/>
                <p:cNvSpPr/>
                <p:nvPr/>
              </p:nvSpPr>
              <p:spPr>
                <a:xfrm>
                  <a:off x="2627784" y="3352590"/>
                  <a:ext cx="288032" cy="846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cxnSp>
              <p:nvCxnSpPr>
                <p:cNvPr id="140" name="Прямая соединительная линия 139"/>
                <p:cNvCxnSpPr/>
                <p:nvPr/>
              </p:nvCxnSpPr>
              <p:spPr>
                <a:xfrm>
                  <a:off x="255577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p:cNvCxnSpPr/>
                <p:nvPr/>
              </p:nvCxnSpPr>
              <p:spPr>
                <a:xfrm>
                  <a:off x="4109408"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Прямая соединительная линия 141"/>
                <p:cNvCxnSpPr/>
                <p:nvPr/>
              </p:nvCxnSpPr>
              <p:spPr>
                <a:xfrm>
                  <a:off x="372212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p:nvPr/>
              </p:nvCxnSpPr>
              <p:spPr>
                <a:xfrm>
                  <a:off x="3332592"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Прямая соединительная линия 143"/>
                <p:cNvCxnSpPr/>
                <p:nvPr/>
              </p:nvCxnSpPr>
              <p:spPr>
                <a:xfrm>
                  <a:off x="2951820" y="3437256"/>
                  <a:ext cx="0" cy="46114"/>
                </a:xfrm>
                <a:prstGeom prst="line">
                  <a:avLst/>
                </a:prstGeom>
              </p:spPr>
              <p:style>
                <a:lnRef idx="1">
                  <a:schemeClr val="accent1"/>
                </a:lnRef>
                <a:fillRef idx="0">
                  <a:schemeClr val="accent1"/>
                </a:fillRef>
                <a:effectRef idx="0">
                  <a:schemeClr val="accent1"/>
                </a:effectRef>
                <a:fontRef idx="minor">
                  <a:schemeClr val="tx1"/>
                </a:fontRef>
              </p:style>
            </p:cxnSp>
            <p:sp>
              <p:nvSpPr>
                <p:cNvPr id="145" name="Прямоугольник 144"/>
                <p:cNvSpPr/>
                <p:nvPr/>
              </p:nvSpPr>
              <p:spPr>
                <a:xfrm>
                  <a:off x="3384197" y="3258611"/>
                  <a:ext cx="288032" cy="1718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grpSp>
          <p:sp>
            <p:nvSpPr>
              <p:cNvPr id="132" name="TextBox 131"/>
              <p:cNvSpPr txBox="1"/>
              <p:nvPr/>
            </p:nvSpPr>
            <p:spPr>
              <a:xfrm>
                <a:off x="3722126" y="3221812"/>
                <a:ext cx="365372" cy="243961"/>
              </a:xfrm>
              <a:prstGeom prst="rect">
                <a:avLst/>
              </a:prstGeom>
              <a:noFill/>
            </p:spPr>
            <p:txBody>
              <a:bodyPr wrap="square" rtlCol="0">
                <a:spAutoFit/>
              </a:bodyPr>
              <a:lstStyle/>
              <a:p>
                <a:pPr algn="ctr"/>
                <a:r>
                  <a:rPr lang="ru-RU" sz="732" dirty="0">
                    <a:solidFill>
                      <a:prstClr val="black"/>
                    </a:solidFill>
                  </a:rPr>
                  <a:t>5%</a:t>
                </a:r>
              </a:p>
            </p:txBody>
          </p:sp>
          <p:sp>
            <p:nvSpPr>
              <p:cNvPr id="133" name="TextBox 132"/>
              <p:cNvSpPr txBox="1"/>
              <p:nvPr/>
            </p:nvSpPr>
            <p:spPr>
              <a:xfrm>
                <a:off x="2576060" y="3189335"/>
                <a:ext cx="365372" cy="243961"/>
              </a:xfrm>
              <a:prstGeom prst="rect">
                <a:avLst/>
              </a:prstGeom>
              <a:noFill/>
            </p:spPr>
            <p:txBody>
              <a:bodyPr wrap="square" rtlCol="0">
                <a:spAutoFit/>
              </a:bodyPr>
              <a:lstStyle/>
              <a:p>
                <a:pPr algn="ctr"/>
                <a:r>
                  <a:rPr lang="ru-RU" sz="732" dirty="0">
                    <a:solidFill>
                      <a:prstClr val="black"/>
                    </a:solidFill>
                  </a:rPr>
                  <a:t>2%</a:t>
                </a:r>
              </a:p>
            </p:txBody>
          </p:sp>
          <p:sp>
            <p:nvSpPr>
              <p:cNvPr id="134" name="TextBox 133"/>
              <p:cNvSpPr txBox="1"/>
              <p:nvPr/>
            </p:nvSpPr>
            <p:spPr>
              <a:xfrm>
                <a:off x="2967220" y="3139702"/>
                <a:ext cx="365372" cy="243961"/>
              </a:xfrm>
              <a:prstGeom prst="rect">
                <a:avLst/>
              </a:prstGeom>
              <a:noFill/>
            </p:spPr>
            <p:txBody>
              <a:bodyPr wrap="square" rtlCol="0">
                <a:spAutoFit/>
              </a:bodyPr>
              <a:lstStyle/>
              <a:p>
                <a:pPr algn="ctr"/>
                <a:r>
                  <a:rPr lang="ru-RU" sz="732" dirty="0">
                    <a:solidFill>
                      <a:prstClr val="black"/>
                    </a:solidFill>
                  </a:rPr>
                  <a:t>3%</a:t>
                </a:r>
              </a:p>
            </p:txBody>
          </p:sp>
          <p:sp>
            <p:nvSpPr>
              <p:cNvPr id="135" name="TextBox 134"/>
              <p:cNvSpPr txBox="1"/>
              <p:nvPr/>
            </p:nvSpPr>
            <p:spPr>
              <a:xfrm>
                <a:off x="3378770" y="3247424"/>
                <a:ext cx="326702" cy="243961"/>
              </a:xfrm>
              <a:prstGeom prst="rect">
                <a:avLst/>
              </a:prstGeom>
              <a:noFill/>
            </p:spPr>
            <p:txBody>
              <a:bodyPr wrap="square" rtlCol="0">
                <a:spAutoFit/>
              </a:bodyPr>
              <a:lstStyle/>
              <a:p>
                <a:pPr algn="ctr"/>
                <a:r>
                  <a:rPr lang="ru-RU" sz="732" dirty="0">
                    <a:solidFill>
                      <a:prstClr val="black"/>
                    </a:solidFill>
                  </a:rPr>
                  <a:t>4%</a:t>
                </a:r>
              </a:p>
            </p:txBody>
          </p:sp>
        </p:grpSp>
        <p:sp>
          <p:nvSpPr>
            <p:cNvPr id="91" name="TextBox 90"/>
            <p:cNvSpPr txBox="1"/>
            <p:nvPr/>
          </p:nvSpPr>
          <p:spPr>
            <a:xfrm>
              <a:off x="1164741" y="3677433"/>
              <a:ext cx="1252744" cy="344688"/>
            </a:xfrm>
            <a:prstGeom prst="rect">
              <a:avLst/>
            </a:prstGeom>
            <a:noFill/>
          </p:spPr>
          <p:txBody>
            <a:bodyPr wrap="square" rtlCol="0">
              <a:spAutoFit/>
            </a:bodyPr>
            <a:lstStyle/>
            <a:p>
              <a:r>
                <a:rPr lang="kk-KZ" sz="1282" b="1" dirty="0" smtClean="0">
                  <a:solidFill>
                    <a:prstClr val="black"/>
                  </a:solidFill>
                </a:rPr>
                <a:t>Жұмыс берушілер</a:t>
              </a:r>
              <a:endParaRPr lang="ru-RU" sz="1282" b="1" dirty="0">
                <a:solidFill>
                  <a:prstClr val="black"/>
                </a:solidFill>
              </a:endParaRPr>
            </a:p>
          </p:txBody>
        </p:sp>
        <p:sp>
          <p:nvSpPr>
            <p:cNvPr id="93" name="TextBox 92"/>
            <p:cNvSpPr txBox="1"/>
            <p:nvPr/>
          </p:nvSpPr>
          <p:spPr>
            <a:xfrm>
              <a:off x="1175549" y="4205182"/>
              <a:ext cx="1252744" cy="344688"/>
            </a:xfrm>
            <a:prstGeom prst="rect">
              <a:avLst/>
            </a:prstGeom>
            <a:noFill/>
          </p:spPr>
          <p:txBody>
            <a:bodyPr wrap="square" rtlCol="0">
              <a:spAutoFit/>
            </a:bodyPr>
            <a:lstStyle/>
            <a:p>
              <a:r>
                <a:rPr lang="kk-KZ" sz="1282" b="1" dirty="0" smtClean="0">
                  <a:solidFill>
                    <a:prstClr val="black"/>
                  </a:solidFill>
                </a:rPr>
                <a:t>Жұмыскерлер</a:t>
              </a:r>
              <a:endParaRPr lang="ru-RU" sz="1282" b="1" dirty="0">
                <a:solidFill>
                  <a:prstClr val="black"/>
                </a:solidFill>
              </a:endParaRPr>
            </a:p>
          </p:txBody>
        </p:sp>
        <p:grpSp>
          <p:nvGrpSpPr>
            <p:cNvPr id="13" name="Группа 93"/>
            <p:cNvGrpSpPr/>
            <p:nvPr/>
          </p:nvGrpSpPr>
          <p:grpSpPr>
            <a:xfrm>
              <a:off x="2488431" y="4170374"/>
              <a:ext cx="1553632" cy="339730"/>
              <a:chOff x="2555776" y="3143640"/>
              <a:chExt cx="1553632" cy="339730"/>
            </a:xfrm>
          </p:grpSpPr>
          <p:grpSp>
            <p:nvGrpSpPr>
              <p:cNvPr id="14" name="Группа 117"/>
              <p:cNvGrpSpPr/>
              <p:nvPr/>
            </p:nvGrpSpPr>
            <p:grpSpPr>
              <a:xfrm>
                <a:off x="2555776" y="3336321"/>
                <a:ext cx="1553632" cy="147049"/>
                <a:chOff x="2555776" y="3336321"/>
                <a:chExt cx="1553632" cy="147049"/>
              </a:xfrm>
            </p:grpSpPr>
            <p:cxnSp>
              <p:nvCxnSpPr>
                <p:cNvPr id="121" name="Прямая соединительная линия 120"/>
                <p:cNvCxnSpPr/>
                <p:nvPr/>
              </p:nvCxnSpPr>
              <p:spPr>
                <a:xfrm>
                  <a:off x="2555776" y="3437256"/>
                  <a:ext cx="1553632"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Прямоугольник 121"/>
                <p:cNvSpPr/>
                <p:nvPr/>
              </p:nvSpPr>
              <p:spPr>
                <a:xfrm>
                  <a:off x="3744036" y="3336321"/>
                  <a:ext cx="288032" cy="951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cxnSp>
              <p:nvCxnSpPr>
                <p:cNvPr id="123" name="Прямая соединительная линия 122"/>
                <p:cNvCxnSpPr/>
                <p:nvPr/>
              </p:nvCxnSpPr>
              <p:spPr>
                <a:xfrm>
                  <a:off x="255577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a:off x="4109408"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a:off x="372212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a:off x="3332592"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a:xfrm>
                  <a:off x="2951820" y="3437256"/>
                  <a:ext cx="0" cy="46114"/>
                </a:xfrm>
                <a:prstGeom prst="line">
                  <a:avLst/>
                </a:prstGeom>
              </p:spPr>
              <p:style>
                <a:lnRef idx="1">
                  <a:schemeClr val="accent1"/>
                </a:lnRef>
                <a:fillRef idx="0">
                  <a:schemeClr val="accent1"/>
                </a:fillRef>
                <a:effectRef idx="0">
                  <a:schemeClr val="accent1"/>
                </a:effectRef>
                <a:fontRef idx="minor">
                  <a:schemeClr val="tx1"/>
                </a:fontRef>
              </p:style>
            </p:cxnSp>
            <p:sp>
              <p:nvSpPr>
                <p:cNvPr id="130" name="Прямоугольник 129"/>
                <p:cNvSpPr/>
                <p:nvPr/>
              </p:nvSpPr>
              <p:spPr>
                <a:xfrm>
                  <a:off x="3384197" y="3384705"/>
                  <a:ext cx="288032" cy="457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grpSp>
          <p:sp>
            <p:nvSpPr>
              <p:cNvPr id="119" name="TextBox 118"/>
              <p:cNvSpPr txBox="1"/>
              <p:nvPr/>
            </p:nvSpPr>
            <p:spPr>
              <a:xfrm>
                <a:off x="3692096" y="3143640"/>
                <a:ext cx="365372" cy="243961"/>
              </a:xfrm>
              <a:prstGeom prst="rect">
                <a:avLst/>
              </a:prstGeom>
              <a:noFill/>
            </p:spPr>
            <p:txBody>
              <a:bodyPr wrap="square" rtlCol="0">
                <a:spAutoFit/>
              </a:bodyPr>
              <a:lstStyle/>
              <a:p>
                <a:pPr algn="ctr"/>
                <a:r>
                  <a:rPr lang="ru-RU" sz="732" dirty="0">
                    <a:solidFill>
                      <a:prstClr val="black"/>
                    </a:solidFill>
                  </a:rPr>
                  <a:t>2%</a:t>
                </a:r>
              </a:p>
            </p:txBody>
          </p:sp>
          <p:sp>
            <p:nvSpPr>
              <p:cNvPr id="120" name="TextBox 119"/>
              <p:cNvSpPr txBox="1"/>
              <p:nvPr/>
            </p:nvSpPr>
            <p:spPr>
              <a:xfrm>
                <a:off x="3380117" y="3207297"/>
                <a:ext cx="326702" cy="243961"/>
              </a:xfrm>
              <a:prstGeom prst="rect">
                <a:avLst/>
              </a:prstGeom>
              <a:noFill/>
            </p:spPr>
            <p:txBody>
              <a:bodyPr wrap="square" rtlCol="0">
                <a:spAutoFit/>
              </a:bodyPr>
              <a:lstStyle/>
              <a:p>
                <a:pPr algn="ctr"/>
                <a:r>
                  <a:rPr lang="ru-RU" sz="732" dirty="0">
                    <a:solidFill>
                      <a:prstClr val="black"/>
                    </a:solidFill>
                  </a:rPr>
                  <a:t>1%</a:t>
                </a:r>
              </a:p>
            </p:txBody>
          </p:sp>
        </p:grpSp>
        <p:grpSp>
          <p:nvGrpSpPr>
            <p:cNvPr id="15" name="Группа 94"/>
            <p:cNvGrpSpPr/>
            <p:nvPr/>
          </p:nvGrpSpPr>
          <p:grpSpPr>
            <a:xfrm>
              <a:off x="2563374" y="4734455"/>
              <a:ext cx="1566318" cy="343668"/>
              <a:chOff x="2543090" y="3139702"/>
              <a:chExt cx="1566318" cy="343668"/>
            </a:xfrm>
          </p:grpSpPr>
          <p:grpSp>
            <p:nvGrpSpPr>
              <p:cNvPr id="16" name="Группа 102"/>
              <p:cNvGrpSpPr/>
              <p:nvPr/>
            </p:nvGrpSpPr>
            <p:grpSpPr>
              <a:xfrm>
                <a:off x="2555776" y="3139702"/>
                <a:ext cx="1553632" cy="343668"/>
                <a:chOff x="2555776" y="3139702"/>
                <a:chExt cx="1553632" cy="343668"/>
              </a:xfrm>
            </p:grpSpPr>
            <p:cxnSp>
              <p:nvCxnSpPr>
                <p:cNvPr id="108" name="Прямая соединительная линия 107"/>
                <p:cNvCxnSpPr/>
                <p:nvPr/>
              </p:nvCxnSpPr>
              <p:spPr>
                <a:xfrm>
                  <a:off x="2555776" y="3437256"/>
                  <a:ext cx="1553632" cy="0"/>
                </a:xfrm>
                <a:prstGeom prst="line">
                  <a:avLst/>
                </a:prstGeom>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3744036" y="3139702"/>
                  <a:ext cx="288032" cy="2917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10" name="Прямоугольник 109"/>
                <p:cNvSpPr/>
                <p:nvPr/>
              </p:nvSpPr>
              <p:spPr>
                <a:xfrm>
                  <a:off x="2998424" y="3325506"/>
                  <a:ext cx="288032" cy="1117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sp>
              <p:nvSpPr>
                <p:cNvPr id="111" name="Прямоугольник 110"/>
                <p:cNvSpPr/>
                <p:nvPr/>
              </p:nvSpPr>
              <p:spPr>
                <a:xfrm>
                  <a:off x="2608002" y="3352590"/>
                  <a:ext cx="288032" cy="846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cxnSp>
              <p:nvCxnSpPr>
                <p:cNvPr id="112" name="Прямая соединительная линия 111"/>
                <p:cNvCxnSpPr/>
                <p:nvPr/>
              </p:nvCxnSpPr>
              <p:spPr>
                <a:xfrm>
                  <a:off x="255577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Прямая соединительная линия 112"/>
                <p:cNvCxnSpPr/>
                <p:nvPr/>
              </p:nvCxnSpPr>
              <p:spPr>
                <a:xfrm>
                  <a:off x="4109408"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Прямая соединительная линия 113"/>
                <p:cNvCxnSpPr/>
                <p:nvPr/>
              </p:nvCxnSpPr>
              <p:spPr>
                <a:xfrm>
                  <a:off x="3722126"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3332592" y="3437256"/>
                  <a:ext cx="0" cy="46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2951820" y="3437256"/>
                  <a:ext cx="0" cy="46114"/>
                </a:xfrm>
                <a:prstGeom prst="line">
                  <a:avLst/>
                </a:prstGeom>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3384197" y="3247423"/>
                  <a:ext cx="288032" cy="183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732" dirty="0">
                    <a:solidFill>
                      <a:prstClr val="black"/>
                    </a:solidFill>
                  </a:endParaRPr>
                </a:p>
              </p:txBody>
            </p:sp>
          </p:grpSp>
          <p:sp>
            <p:nvSpPr>
              <p:cNvPr id="104" name="TextBox 103"/>
              <p:cNvSpPr txBox="1"/>
              <p:nvPr/>
            </p:nvSpPr>
            <p:spPr>
              <a:xfrm>
                <a:off x="3722413" y="3190265"/>
                <a:ext cx="365372" cy="243961"/>
              </a:xfrm>
              <a:prstGeom prst="rect">
                <a:avLst/>
              </a:prstGeom>
              <a:noFill/>
            </p:spPr>
            <p:txBody>
              <a:bodyPr wrap="square" rtlCol="0">
                <a:spAutoFit/>
              </a:bodyPr>
              <a:lstStyle/>
              <a:p>
                <a:pPr algn="ctr"/>
                <a:r>
                  <a:rPr lang="ru-RU" sz="732" dirty="0">
                    <a:solidFill>
                      <a:prstClr val="black"/>
                    </a:solidFill>
                  </a:rPr>
                  <a:t>7%</a:t>
                </a:r>
              </a:p>
            </p:txBody>
          </p:sp>
          <p:sp>
            <p:nvSpPr>
              <p:cNvPr id="105" name="TextBox 104"/>
              <p:cNvSpPr txBox="1"/>
              <p:nvPr/>
            </p:nvSpPr>
            <p:spPr>
              <a:xfrm>
                <a:off x="2543090" y="3189335"/>
                <a:ext cx="365372" cy="243961"/>
              </a:xfrm>
              <a:prstGeom prst="rect">
                <a:avLst/>
              </a:prstGeom>
              <a:noFill/>
            </p:spPr>
            <p:txBody>
              <a:bodyPr wrap="square" rtlCol="0">
                <a:spAutoFit/>
              </a:bodyPr>
              <a:lstStyle/>
              <a:p>
                <a:pPr algn="ctr"/>
                <a:r>
                  <a:rPr lang="ru-RU" sz="732" dirty="0">
                    <a:solidFill>
                      <a:prstClr val="black"/>
                    </a:solidFill>
                  </a:rPr>
                  <a:t>2%</a:t>
                </a:r>
              </a:p>
            </p:txBody>
          </p:sp>
          <p:sp>
            <p:nvSpPr>
              <p:cNvPr id="106" name="TextBox 105"/>
              <p:cNvSpPr txBox="1"/>
              <p:nvPr/>
            </p:nvSpPr>
            <p:spPr>
              <a:xfrm>
                <a:off x="2967220" y="3139702"/>
                <a:ext cx="365372" cy="243961"/>
              </a:xfrm>
              <a:prstGeom prst="rect">
                <a:avLst/>
              </a:prstGeom>
              <a:noFill/>
            </p:spPr>
            <p:txBody>
              <a:bodyPr wrap="square" rtlCol="0">
                <a:spAutoFit/>
              </a:bodyPr>
              <a:lstStyle/>
              <a:p>
                <a:pPr algn="ctr"/>
                <a:r>
                  <a:rPr lang="ru-RU" sz="732" dirty="0">
                    <a:solidFill>
                      <a:prstClr val="black"/>
                    </a:solidFill>
                  </a:rPr>
                  <a:t>3%</a:t>
                </a:r>
              </a:p>
            </p:txBody>
          </p:sp>
          <p:sp>
            <p:nvSpPr>
              <p:cNvPr id="107" name="TextBox 106"/>
              <p:cNvSpPr txBox="1"/>
              <p:nvPr/>
            </p:nvSpPr>
            <p:spPr>
              <a:xfrm>
                <a:off x="3376467" y="3221812"/>
                <a:ext cx="326702" cy="243961"/>
              </a:xfrm>
              <a:prstGeom prst="rect">
                <a:avLst/>
              </a:prstGeom>
              <a:noFill/>
            </p:spPr>
            <p:txBody>
              <a:bodyPr wrap="square" rtlCol="0">
                <a:spAutoFit/>
              </a:bodyPr>
              <a:lstStyle/>
              <a:p>
                <a:pPr algn="ctr"/>
                <a:r>
                  <a:rPr lang="ru-RU" sz="732" dirty="0">
                    <a:solidFill>
                      <a:prstClr val="black"/>
                    </a:solidFill>
                  </a:rPr>
                  <a:t>5%</a:t>
                </a:r>
              </a:p>
            </p:txBody>
          </p:sp>
        </p:grpSp>
        <p:sp>
          <p:nvSpPr>
            <p:cNvPr id="96" name="TextBox 95"/>
            <p:cNvSpPr txBox="1"/>
            <p:nvPr/>
          </p:nvSpPr>
          <p:spPr>
            <a:xfrm>
              <a:off x="1165461" y="4757694"/>
              <a:ext cx="1514311" cy="344688"/>
            </a:xfrm>
            <a:prstGeom prst="rect">
              <a:avLst/>
            </a:prstGeom>
            <a:noFill/>
          </p:spPr>
          <p:txBody>
            <a:bodyPr wrap="square" rtlCol="0">
              <a:spAutoFit/>
            </a:bodyPr>
            <a:lstStyle/>
            <a:p>
              <a:r>
                <a:rPr lang="kk-KZ" sz="1282" b="1" dirty="0" smtClean="0">
                  <a:solidFill>
                    <a:prstClr val="black"/>
                  </a:solidFill>
                </a:rPr>
                <a:t>Кәсіпкерлер</a:t>
              </a:r>
              <a:endParaRPr lang="ru-RU" sz="1282" b="1" dirty="0">
                <a:solidFill>
                  <a:prstClr val="black"/>
                </a:solidFill>
              </a:endParaRPr>
            </a:p>
          </p:txBody>
        </p:sp>
        <p:sp>
          <p:nvSpPr>
            <p:cNvPr id="97" name="Прямоугольник 96"/>
            <p:cNvSpPr/>
            <p:nvPr/>
          </p:nvSpPr>
          <p:spPr>
            <a:xfrm>
              <a:off x="1150012" y="5204301"/>
              <a:ext cx="3020348" cy="1840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ru-RU" sz="1282" b="1" dirty="0">
                  <a:solidFill>
                    <a:prstClr val="black"/>
                  </a:solidFill>
                </a:rPr>
                <a:t>                                                  </a:t>
              </a:r>
              <a:r>
                <a:rPr lang="ru-RU" sz="732" b="1" dirty="0">
                  <a:solidFill>
                    <a:prstClr val="black"/>
                  </a:solidFill>
                </a:rPr>
                <a:t>2017              2018             2019            2020…</a:t>
              </a:r>
            </a:p>
          </p:txBody>
        </p:sp>
        <p:sp>
          <p:nvSpPr>
            <p:cNvPr id="98" name="Стрелка вправо 97"/>
            <p:cNvSpPr/>
            <p:nvPr/>
          </p:nvSpPr>
          <p:spPr>
            <a:xfrm>
              <a:off x="4259056" y="3030748"/>
              <a:ext cx="1208766" cy="2311617"/>
            </a:xfrm>
            <a:prstGeom prst="rightArrow">
              <a:avLst>
                <a:gd name="adj1" fmla="val 79956"/>
                <a:gd name="adj2" fmla="val 25817"/>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1099" b="1" dirty="0">
                <a:solidFill>
                  <a:prstClr val="black"/>
                </a:solidFill>
              </a:endParaRPr>
            </a:p>
          </p:txBody>
        </p:sp>
        <p:sp>
          <p:nvSpPr>
            <p:cNvPr id="99" name="TextBox 98"/>
            <p:cNvSpPr txBox="1"/>
            <p:nvPr/>
          </p:nvSpPr>
          <p:spPr>
            <a:xfrm>
              <a:off x="4191811" y="3866595"/>
              <a:ext cx="1276011" cy="713794"/>
            </a:xfrm>
            <a:prstGeom prst="rect">
              <a:avLst/>
            </a:prstGeom>
            <a:noFill/>
          </p:spPr>
          <p:txBody>
            <a:bodyPr wrap="square" rtlCol="0">
              <a:spAutoFit/>
            </a:bodyPr>
            <a:lstStyle/>
            <a:p>
              <a:pPr algn="ctr"/>
              <a:r>
                <a:rPr lang="ru-RU" sz="1099" b="1" dirty="0" err="1" smtClean="0">
                  <a:solidFill>
                    <a:prstClr val="black"/>
                  </a:solidFill>
                </a:rPr>
                <a:t>Әлеуметтік медициналық сақтандыру қоры</a:t>
              </a:r>
              <a:endParaRPr lang="ru-RU" sz="1099" b="1" dirty="0">
                <a:solidFill>
                  <a:prstClr val="black"/>
                </a:solidFill>
              </a:endParaRPr>
            </a:p>
          </p:txBody>
        </p:sp>
        <p:sp>
          <p:nvSpPr>
            <p:cNvPr id="100" name="Прямоугольник 99"/>
            <p:cNvSpPr/>
            <p:nvPr/>
          </p:nvSpPr>
          <p:spPr>
            <a:xfrm>
              <a:off x="5375337" y="3007888"/>
              <a:ext cx="3531341" cy="7163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65" b="1" dirty="0" smtClean="0">
                  <a:solidFill>
                    <a:prstClr val="black"/>
                  </a:solidFill>
                </a:rPr>
                <a:t>Г   </a:t>
              </a:r>
              <a:r>
                <a:rPr lang="ru-RU" sz="1465" b="1" dirty="0" err="1" smtClean="0">
                  <a:solidFill>
                    <a:prstClr val="black"/>
                  </a:solidFill>
                </a:rPr>
                <a:t>Сақтандырылған азаматтар</a:t>
              </a:r>
              <a:r>
                <a:rPr lang="ru-RU" sz="1465" b="1" dirty="0" smtClean="0">
                  <a:solidFill>
                    <a:prstClr val="black"/>
                  </a:solidFill>
                </a:rPr>
                <a:t> </a:t>
              </a:r>
              <a:r>
                <a:rPr lang="ru-RU" sz="1465" b="1" dirty="0" err="1" smtClean="0">
                  <a:solidFill>
                    <a:prstClr val="black"/>
                  </a:solidFill>
                </a:rPr>
                <a:t>үшін ғана көрсетілетін </a:t>
              </a:r>
              <a:r>
                <a:rPr lang="ru-RU" sz="1465" b="1" dirty="0" smtClean="0">
                  <a:solidFill>
                    <a:prstClr val="black"/>
                  </a:solidFill>
                </a:rPr>
                <a:t>ММС </a:t>
              </a:r>
              <a:r>
                <a:rPr lang="ru-RU" sz="1465" b="1" dirty="0" err="1" smtClean="0">
                  <a:solidFill>
                    <a:prstClr val="black"/>
                  </a:solidFill>
                </a:rPr>
                <a:t>қызметтері</a:t>
              </a:r>
              <a:endParaRPr lang="ru-RU" sz="1465" b="1" dirty="0">
                <a:solidFill>
                  <a:prstClr val="black"/>
                </a:solidFill>
              </a:endParaRPr>
            </a:p>
          </p:txBody>
        </p:sp>
        <p:sp>
          <p:nvSpPr>
            <p:cNvPr id="101" name="TextBox 100"/>
            <p:cNvSpPr txBox="1"/>
            <p:nvPr/>
          </p:nvSpPr>
          <p:spPr>
            <a:xfrm>
              <a:off x="5481538" y="3794263"/>
              <a:ext cx="3478706" cy="1317702"/>
            </a:xfrm>
            <a:prstGeom prst="rect">
              <a:avLst/>
            </a:prstGeom>
            <a:noFill/>
          </p:spPr>
          <p:txBody>
            <a:bodyPr wrap="square" rtlCol="0">
              <a:spAutoFit/>
            </a:bodyPr>
            <a:lstStyle/>
            <a:p>
              <a:pPr>
                <a:buFont typeface="Arial" pitchFamily="34" charset="0"/>
                <a:buChar char="•"/>
              </a:pPr>
              <a:r>
                <a:rPr lang="ru-RU" sz="1099" dirty="0" err="1" smtClean="0">
                  <a:solidFill>
                    <a:prstClr val="black"/>
                  </a:solidFill>
                </a:rPr>
                <a:t>Амбулаториялық медициналық қызметтер</a:t>
              </a:r>
              <a:endParaRPr lang="ru-RU" sz="1099" dirty="0">
                <a:solidFill>
                  <a:prstClr val="black"/>
                </a:solidFill>
              </a:endParaRPr>
            </a:p>
            <a:p>
              <a:r>
                <a:rPr lang="ru-RU" sz="1099" dirty="0">
                  <a:solidFill>
                    <a:prstClr val="black"/>
                  </a:solidFill>
                </a:rPr>
                <a:t>       - </a:t>
              </a:r>
              <a:r>
                <a:rPr lang="ru-RU" sz="1099" dirty="0" err="1" smtClean="0">
                  <a:solidFill>
                    <a:prstClr val="black"/>
                  </a:solidFill>
                </a:rPr>
                <a:t>Алғашқы көмек</a:t>
              </a:r>
              <a:endParaRPr lang="ru-RU" sz="1099" dirty="0">
                <a:solidFill>
                  <a:prstClr val="black"/>
                </a:solidFill>
              </a:endParaRPr>
            </a:p>
            <a:p>
              <a:r>
                <a:rPr lang="ru-RU" sz="1099" dirty="0">
                  <a:solidFill>
                    <a:prstClr val="black"/>
                  </a:solidFill>
                </a:rPr>
                <a:t>       - </a:t>
              </a:r>
              <a:r>
                <a:rPr lang="ru-RU" sz="1099" dirty="0" err="1" smtClean="0">
                  <a:solidFill>
                    <a:prstClr val="black"/>
                  </a:solidFill>
                </a:rPr>
                <a:t>Консультациялар</a:t>
              </a:r>
              <a:endParaRPr lang="ru-RU" sz="1099" dirty="0">
                <a:solidFill>
                  <a:prstClr val="black"/>
                </a:solidFill>
              </a:endParaRPr>
            </a:p>
            <a:p>
              <a:pPr>
                <a:buFont typeface="Arial" pitchFamily="34" charset="0"/>
                <a:buChar char="•"/>
              </a:pPr>
              <a:r>
                <a:rPr lang="ru-RU" sz="1099" dirty="0" err="1" smtClean="0">
                  <a:solidFill>
                    <a:prstClr val="black"/>
                  </a:solidFill>
                </a:rPr>
                <a:t>Стационардағы емделу</a:t>
              </a:r>
              <a:endParaRPr lang="ru-RU" sz="1099" dirty="0">
                <a:solidFill>
                  <a:prstClr val="black"/>
                </a:solidFill>
              </a:endParaRPr>
            </a:p>
            <a:p>
              <a:pPr>
                <a:buFont typeface="Arial" pitchFamily="34" charset="0"/>
                <a:buChar char="•"/>
              </a:pPr>
              <a:r>
                <a:rPr lang="ru-RU" sz="1099" dirty="0" err="1" smtClean="0"/>
                <a:t>Оңалту және паллиативтік</a:t>
              </a:r>
              <a:r>
                <a:rPr lang="ru-RU" sz="1099" dirty="0" smtClean="0"/>
                <a:t> </a:t>
              </a:r>
              <a:r>
                <a:rPr lang="ru-RU" sz="1099" dirty="0" err="1" smtClean="0"/>
                <a:t>көмек</a:t>
              </a:r>
              <a:endParaRPr lang="ru-RU" sz="1099" dirty="0">
                <a:solidFill>
                  <a:prstClr val="black"/>
                </a:solidFill>
              </a:endParaRPr>
            </a:p>
            <a:p>
              <a:pPr>
                <a:buFont typeface="Arial" pitchFamily="34" charset="0"/>
                <a:buChar char="•"/>
              </a:pPr>
              <a:r>
                <a:rPr lang="ru-RU" sz="1099" dirty="0" err="1" smtClean="0">
                  <a:solidFill>
                    <a:prstClr val="black"/>
                  </a:solidFill>
                </a:rPr>
                <a:t>Кейбір</a:t>
              </a:r>
              <a:r>
                <a:rPr lang="ru-RU" sz="1099" dirty="0" smtClean="0">
                  <a:solidFill>
                    <a:prstClr val="black"/>
                  </a:solidFill>
                </a:rPr>
                <a:t> </a:t>
              </a:r>
              <a:r>
                <a:rPr lang="ru-RU" sz="1099" dirty="0" err="1" smtClean="0">
                  <a:solidFill>
                    <a:prstClr val="black"/>
                  </a:solidFill>
                </a:rPr>
                <a:t>рецептілік</a:t>
              </a:r>
              <a:r>
                <a:rPr lang="ru-RU" sz="1099" dirty="0" smtClean="0">
                  <a:solidFill>
                    <a:prstClr val="black"/>
                  </a:solidFill>
                </a:rPr>
                <a:t> </a:t>
              </a:r>
              <a:r>
                <a:rPr lang="ru-RU" sz="1099" dirty="0" err="1" smtClean="0">
                  <a:solidFill>
                    <a:prstClr val="black"/>
                  </a:solidFill>
                </a:rPr>
                <a:t>препараттар</a:t>
              </a:r>
              <a:endParaRPr lang="ru-RU" sz="1099" dirty="0">
                <a:solidFill>
                  <a:prstClr val="black"/>
                </a:solidFill>
              </a:endParaRPr>
            </a:p>
          </p:txBody>
        </p:sp>
        <p:pic>
          <p:nvPicPr>
            <p:cNvPr id="102" name="Picture 22" descr="Картинки по запросу иконки врач и пациент"/>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90481" y="3115321"/>
              <a:ext cx="458603" cy="45860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3" name="Прямоугольник 162"/>
          <p:cNvSpPr/>
          <p:nvPr/>
        </p:nvSpPr>
        <p:spPr>
          <a:xfrm>
            <a:off x="6438112" y="5134781"/>
            <a:ext cx="4482241" cy="448092"/>
          </a:xfrm>
          <a:prstGeom prst="rect">
            <a:avLst/>
          </a:prstGeom>
        </p:spPr>
        <p:style>
          <a:lnRef idx="1">
            <a:schemeClr val="accent1"/>
          </a:lnRef>
          <a:fillRef idx="2">
            <a:schemeClr val="accent1"/>
          </a:fillRef>
          <a:effectRef idx="1">
            <a:schemeClr val="accent1"/>
          </a:effectRef>
          <a:fontRef idx="minor">
            <a:schemeClr val="dk1"/>
          </a:fontRef>
        </p:style>
        <p:txBody>
          <a:bodyPr lIns="88585" tIns="44293" rIns="88585" bIns="44293" rtlCol="0" anchor="ctr"/>
          <a:lstStyle/>
          <a:p>
            <a:pPr algn="ctr"/>
            <a:r>
              <a:rPr lang="ru-RU" sz="1465" b="1" dirty="0" smtClean="0">
                <a:solidFill>
                  <a:prstClr val="black"/>
                </a:solidFill>
              </a:rPr>
              <a:t>            </a:t>
            </a:r>
            <a:r>
              <a:rPr lang="ru-RU" sz="1282" b="1" dirty="0" smtClean="0">
                <a:solidFill>
                  <a:prstClr val="black"/>
                </a:solidFill>
              </a:rPr>
              <a:t>П </a:t>
            </a:r>
            <a:r>
              <a:rPr lang="ru-RU" sz="1282" b="1" dirty="0" err="1" smtClean="0">
                <a:solidFill>
                  <a:prstClr val="black"/>
                </a:solidFill>
              </a:rPr>
              <a:t>Сақтандырылған адамдар</a:t>
            </a:r>
            <a:r>
              <a:rPr lang="ru-RU" sz="1282" b="1" dirty="0" smtClean="0">
                <a:solidFill>
                  <a:prstClr val="black"/>
                </a:solidFill>
              </a:rPr>
              <a:t> </a:t>
            </a:r>
            <a:r>
              <a:rPr lang="ru-RU" sz="1282" b="1" dirty="0" err="1" smtClean="0">
                <a:solidFill>
                  <a:prstClr val="black"/>
                </a:solidFill>
              </a:rPr>
              <a:t>үшін ғана көрсетілетін  </a:t>
            </a:r>
            <a:r>
              <a:rPr lang="ru-RU" sz="1282" b="1" dirty="0" smtClean="0">
                <a:solidFill>
                  <a:prstClr val="black"/>
                </a:solidFill>
              </a:rPr>
              <a:t>ЕМС </a:t>
            </a:r>
            <a:r>
              <a:rPr lang="ru-RU" sz="1282" b="1" dirty="0" err="1" smtClean="0">
                <a:solidFill>
                  <a:prstClr val="black"/>
                </a:solidFill>
              </a:rPr>
              <a:t>қызметтерінің </a:t>
            </a:r>
            <a:r>
              <a:rPr lang="ru-RU" sz="1282" b="1" dirty="0" smtClean="0">
                <a:solidFill>
                  <a:prstClr val="black"/>
                </a:solidFill>
              </a:rPr>
              <a:t>пакеті</a:t>
            </a:r>
            <a:r>
              <a:rPr lang="ru-RU" sz="1050" b="1" dirty="0" smtClean="0">
                <a:solidFill>
                  <a:prstClr val="black"/>
                </a:solidFill>
              </a:rPr>
              <a:t>3</a:t>
            </a:r>
            <a:endParaRPr lang="ru-RU" sz="1282" b="1" dirty="0">
              <a:solidFill>
                <a:prstClr val="black"/>
              </a:solidFill>
            </a:endParaRPr>
          </a:p>
        </p:txBody>
      </p:sp>
      <p:sp>
        <p:nvSpPr>
          <p:cNvPr id="164" name="TextBox 163"/>
          <p:cNvSpPr txBox="1"/>
          <p:nvPr/>
        </p:nvSpPr>
        <p:spPr>
          <a:xfrm>
            <a:off x="6675460" y="5612814"/>
            <a:ext cx="4297652" cy="258600"/>
          </a:xfrm>
          <a:prstGeom prst="rect">
            <a:avLst/>
          </a:prstGeom>
          <a:noFill/>
        </p:spPr>
        <p:txBody>
          <a:bodyPr wrap="square" lIns="88585" tIns="44293" rIns="88585" bIns="44293" rtlCol="0">
            <a:spAutoFit/>
          </a:bodyPr>
          <a:lstStyle/>
          <a:p>
            <a:pPr>
              <a:buFont typeface="Arial" pitchFamily="34" charset="0"/>
              <a:buChar char="•"/>
            </a:pPr>
            <a:r>
              <a:rPr lang="ru-RU" sz="1099" dirty="0" err="1" smtClean="0">
                <a:solidFill>
                  <a:prstClr val="black"/>
                </a:solidFill>
              </a:rPr>
              <a:t>Жеке</a:t>
            </a:r>
            <a:r>
              <a:rPr lang="ru-RU" sz="1099" dirty="0" smtClean="0">
                <a:solidFill>
                  <a:prstClr val="black"/>
                </a:solidFill>
              </a:rPr>
              <a:t> </a:t>
            </a:r>
            <a:r>
              <a:rPr lang="ru-RU" sz="1099" dirty="0" err="1" smtClean="0">
                <a:solidFill>
                  <a:prstClr val="black"/>
                </a:solidFill>
              </a:rPr>
              <a:t>медициналық сақтандыру шартының талаптарына</a:t>
            </a:r>
            <a:r>
              <a:rPr lang="ru-RU" sz="1099" dirty="0" smtClean="0">
                <a:solidFill>
                  <a:prstClr val="black"/>
                </a:solidFill>
              </a:rPr>
              <a:t> </a:t>
            </a:r>
            <a:r>
              <a:rPr lang="ru-RU" sz="1099" dirty="0" err="1" smtClean="0">
                <a:solidFill>
                  <a:prstClr val="black"/>
                </a:solidFill>
              </a:rPr>
              <a:t>сәйкес</a:t>
            </a:r>
            <a:endParaRPr lang="ru-RU" sz="1099" dirty="0">
              <a:solidFill>
                <a:prstClr val="black"/>
              </a:solidFill>
            </a:endParaRPr>
          </a:p>
        </p:txBody>
      </p:sp>
      <p:pic>
        <p:nvPicPr>
          <p:cNvPr id="165" name="Picture 26" descr="Картинки по запросу иконки папки"/>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62736" y="5118322"/>
            <a:ext cx="645099" cy="385106"/>
          </a:xfrm>
          <a:prstGeom prst="rect">
            <a:avLst/>
          </a:prstGeom>
          <a:noFill/>
          <a:extLst>
            <a:ext uri="{909E8E84-426E-40DD-AFC4-6F175D3DCCD1}">
              <a14:hiddenFill xmlns:a14="http://schemas.microsoft.com/office/drawing/2010/main" xmlns="">
                <a:solidFill>
                  <a:srgbClr val="FFFFFF"/>
                </a:solidFill>
              </a14:hiddenFill>
            </a:ext>
          </a:extLst>
        </p:spPr>
      </p:pic>
      <p:sp>
        <p:nvSpPr>
          <p:cNvPr id="166" name="TextBox 165"/>
          <p:cNvSpPr txBox="1"/>
          <p:nvPr/>
        </p:nvSpPr>
        <p:spPr>
          <a:xfrm>
            <a:off x="227040" y="6062022"/>
            <a:ext cx="10861350" cy="448332"/>
          </a:xfrm>
          <a:prstGeom prst="rect">
            <a:avLst/>
          </a:prstGeom>
          <a:noFill/>
        </p:spPr>
        <p:txBody>
          <a:bodyPr wrap="square" lIns="88585" tIns="44293" rIns="88585" bIns="44293" rtlCol="0">
            <a:spAutoFit/>
          </a:bodyPr>
          <a:lstStyle/>
          <a:p>
            <a:r>
              <a:rPr lang="ru-RU" sz="800" dirty="0" smtClean="0"/>
              <a:t>1. </a:t>
            </a:r>
            <a:r>
              <a:rPr lang="kk-KZ" sz="800" dirty="0" smtClean="0"/>
              <a:t>Міндетті әлеуметтік медициналық сақтандыру</a:t>
            </a:r>
            <a:r>
              <a:rPr lang="ru-RU" sz="800" dirty="0" smtClean="0"/>
              <a:t>;  2. </a:t>
            </a:r>
            <a:r>
              <a:rPr lang="kk-KZ" sz="800" dirty="0" smtClean="0"/>
              <a:t>Мемлекет халықтың 15 санаты үшін (жұмыс істемейтін) медициналық сақтандыруына ақы төлейді; </a:t>
            </a:r>
            <a:r>
              <a:rPr lang="ru-RU" sz="800" dirty="0" smtClean="0"/>
              <a:t>3.</a:t>
            </a:r>
            <a:r>
              <a:rPr lang="kk-KZ" sz="800" dirty="0" smtClean="0"/>
              <a:t>Жеке медициналық сақтандыру</a:t>
            </a:r>
            <a:r>
              <a:rPr lang="ru-RU" sz="800" dirty="0" smtClean="0"/>
              <a:t>;  4.</a:t>
            </a:r>
            <a:r>
              <a:rPr lang="kk-KZ" sz="800" dirty="0" smtClean="0"/>
              <a:t>Мемлекет үшін орташа жалақы</a:t>
            </a:r>
            <a:r>
              <a:rPr lang="ru-RU" sz="800" dirty="0" smtClean="0"/>
              <a:t>, </a:t>
            </a:r>
            <a:r>
              <a:rPr lang="kk-KZ" sz="800" dirty="0" smtClean="0"/>
              <a:t>жұмыс берушілер мен қызметкерлері үшін шынайы жалақы</a:t>
            </a:r>
            <a:r>
              <a:rPr lang="ru-RU" sz="800" dirty="0" smtClean="0"/>
              <a:t>, </a:t>
            </a:r>
            <a:r>
              <a:rPr lang="kk-KZ" sz="800" dirty="0" smtClean="0"/>
              <a:t>кәсіпкерлер үшін кіріс</a:t>
            </a:r>
            <a:r>
              <a:rPr lang="ru-RU" sz="800" dirty="0" smtClean="0"/>
              <a:t>;  5. </a:t>
            </a:r>
            <a:r>
              <a:rPr lang="kk-KZ" sz="800" dirty="0" smtClean="0"/>
              <a:t>Медициналық қызметтер беруді қаржыландырылатын ұйымдар</a:t>
            </a:r>
            <a:r>
              <a:rPr lang="ru-RU" sz="800" dirty="0" smtClean="0"/>
              <a:t> (</a:t>
            </a:r>
            <a:r>
              <a:rPr lang="kk-KZ" sz="800" dirty="0" smtClean="0"/>
              <a:t>мемлекет пен жеке сақтандыру компанияларының атынан</a:t>
            </a:r>
            <a:r>
              <a:rPr lang="ru-RU" sz="800" dirty="0" smtClean="0"/>
              <a:t>).</a:t>
            </a:r>
          </a:p>
          <a:p>
            <a:endParaRPr lang="ru-RU" sz="732" dirty="0">
              <a:solidFill>
                <a:prstClr val="black"/>
              </a:solidFill>
            </a:endParaRPr>
          </a:p>
        </p:txBody>
      </p:sp>
      <p:sp>
        <p:nvSpPr>
          <p:cNvPr id="167" name="TextBox 166"/>
          <p:cNvSpPr txBox="1"/>
          <p:nvPr/>
        </p:nvSpPr>
        <p:spPr>
          <a:xfrm>
            <a:off x="9397173" y="4864826"/>
            <a:ext cx="1622018" cy="258600"/>
          </a:xfrm>
          <a:prstGeom prst="rect">
            <a:avLst/>
          </a:prstGeom>
          <a:noFill/>
        </p:spPr>
        <p:txBody>
          <a:bodyPr wrap="square" lIns="88585" tIns="44293" rIns="88585" bIns="44293" rtlCol="0">
            <a:spAutoFit/>
          </a:bodyPr>
          <a:lstStyle/>
          <a:p>
            <a:pPr algn="r"/>
            <a:r>
              <a:rPr lang="kk-KZ" sz="1099" b="1" dirty="0" smtClean="0">
                <a:solidFill>
                  <a:srgbClr val="C00000"/>
                </a:solidFill>
              </a:rPr>
              <a:t>МӘМС жүйесі</a:t>
            </a:r>
            <a:endParaRPr lang="ru-RU" sz="1099" b="1" dirty="0">
              <a:solidFill>
                <a:srgbClr val="C00000"/>
              </a:solidFill>
            </a:endParaRPr>
          </a:p>
        </p:txBody>
      </p:sp>
      <p:cxnSp>
        <p:nvCxnSpPr>
          <p:cNvPr id="168" name="Прямая соединительная линия 167"/>
          <p:cNvCxnSpPr/>
          <p:nvPr/>
        </p:nvCxnSpPr>
        <p:spPr>
          <a:xfrm>
            <a:off x="189286" y="5997827"/>
            <a:ext cx="1076286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9406993" y="181488"/>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146" name="Номер слайда 1"/>
          <p:cNvSpPr txBox="1">
            <a:spLocks/>
          </p:cNvSpPr>
          <p:nvPr/>
        </p:nvSpPr>
        <p:spPr>
          <a:xfrm>
            <a:off x="9406993" y="195339"/>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8</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299000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108248" y="1188021"/>
            <a:ext cx="5192882" cy="720080"/>
          </a:xfrm>
          <a:prstGeom prst="rect">
            <a:avLst/>
          </a:prstGeom>
          <a:solidFill>
            <a:schemeClr val="accent1"/>
          </a:solidFill>
          <a:ln w="12700" cap="flat" cmpd="sng" algn="ctr">
            <a:noFill/>
            <a:prstDash val="solid"/>
          </a:ln>
          <a:effectLst/>
        </p:spPr>
        <p:txBody>
          <a:bodyPr lIns="76809" tIns="38406" rIns="76809" bIns="38406" rtlCol="0" anchor="ctr"/>
          <a:lstStyle/>
          <a:p>
            <a:pPr algn="ctr">
              <a:defRPr/>
            </a:pPr>
            <a:endParaRPr lang="kk-KZ" b="1" kern="0" dirty="0" smtClean="0">
              <a:solidFill>
                <a:prstClr val="white"/>
              </a:solidFill>
              <a:latin typeface="Century Gothic" panose="020B0502020202020204" pitchFamily="34" charset="0"/>
            </a:endParaRPr>
          </a:p>
          <a:p>
            <a:pPr algn="ctr">
              <a:defRPr/>
            </a:pPr>
            <a:r>
              <a:rPr lang="kk-KZ" b="1" kern="0" dirty="0" smtClean="0">
                <a:solidFill>
                  <a:prstClr val="white"/>
                </a:solidFill>
                <a:latin typeface="Century Gothic" panose="020B0502020202020204" pitchFamily="34" charset="0"/>
              </a:rPr>
              <a:t>Қабылданған Заңға сәйкес</a:t>
            </a:r>
          </a:p>
          <a:p>
            <a:pPr algn="ctr">
              <a:defRPr/>
            </a:pPr>
            <a:r>
              <a:rPr lang="kk-KZ" b="1" kern="0" dirty="0" smtClean="0">
                <a:solidFill>
                  <a:prstClr val="white"/>
                </a:solidFill>
                <a:latin typeface="Century Gothic" panose="020B0502020202020204" pitchFamily="34" charset="0"/>
              </a:rPr>
              <a:t> 2017 жылғы 1 қаңтардан бастап</a:t>
            </a:r>
          </a:p>
          <a:p>
            <a:pPr algn="ctr">
              <a:defRPr/>
            </a:pPr>
            <a:endParaRPr lang="kk-KZ" kern="0" dirty="0">
              <a:solidFill>
                <a:prstClr val="white"/>
              </a:solidFill>
              <a:latin typeface="Arial Narrow" panose="020B0606020202030204" pitchFamily="34" charset="0"/>
            </a:endParaRPr>
          </a:p>
        </p:txBody>
      </p:sp>
      <p:sp>
        <p:nvSpPr>
          <p:cNvPr id="54" name="Прямоугольник 53"/>
          <p:cNvSpPr/>
          <p:nvPr/>
        </p:nvSpPr>
        <p:spPr>
          <a:xfrm>
            <a:off x="5459386" y="1188021"/>
            <a:ext cx="5585398" cy="720080"/>
          </a:xfrm>
          <a:prstGeom prst="rect">
            <a:avLst/>
          </a:prstGeom>
          <a:solidFill>
            <a:schemeClr val="bg2">
              <a:lumMod val="50000"/>
            </a:schemeClr>
          </a:solidFill>
          <a:ln w="12700" cap="flat" cmpd="sng" algn="ctr">
            <a:noFill/>
            <a:prstDash val="solid"/>
          </a:ln>
          <a:effectLst/>
        </p:spPr>
        <p:txBody>
          <a:bodyPr lIns="76809" tIns="38406" rIns="76809" bIns="38406" rtlCol="0" anchor="ctr"/>
          <a:lstStyle/>
          <a:p>
            <a:pPr algn="ctr">
              <a:lnSpc>
                <a:spcPct val="70000"/>
              </a:lnSpc>
              <a:spcAft>
                <a:spcPts val="300"/>
              </a:spcAft>
              <a:defRPr/>
            </a:pPr>
            <a:r>
              <a:rPr lang="kk-KZ" b="1" kern="0" dirty="0" smtClean="0">
                <a:solidFill>
                  <a:prstClr val="white"/>
                </a:solidFill>
                <a:latin typeface="Century Gothic" panose="020B0502020202020204" pitchFamily="34" charset="0"/>
              </a:rPr>
              <a:t>Заң жобасына сәйкес </a:t>
            </a:r>
          </a:p>
          <a:p>
            <a:pPr algn="ctr">
              <a:lnSpc>
                <a:spcPct val="70000"/>
              </a:lnSpc>
              <a:spcAft>
                <a:spcPts val="300"/>
              </a:spcAft>
              <a:defRPr/>
            </a:pPr>
            <a:r>
              <a:rPr lang="kk-KZ" b="1" kern="0" dirty="0" smtClean="0">
                <a:solidFill>
                  <a:prstClr val="white"/>
                </a:solidFill>
                <a:latin typeface="Century Gothic" panose="020B0502020202020204" pitchFamily="34" charset="0"/>
              </a:rPr>
              <a:t>2018 жылғы 1 қаңтардан бастап</a:t>
            </a:r>
            <a:endParaRPr lang="kk-KZ" b="1" kern="0" dirty="0">
              <a:solidFill>
                <a:prstClr val="white"/>
              </a:solidFill>
              <a:latin typeface="Century Gothic" panose="020B0502020202020204" pitchFamily="34" charset="0"/>
            </a:endParaRPr>
          </a:p>
        </p:txBody>
      </p:sp>
      <p:sp>
        <p:nvSpPr>
          <p:cNvPr id="55" name="Прямоугольник 54"/>
          <p:cNvSpPr/>
          <p:nvPr/>
        </p:nvSpPr>
        <p:spPr>
          <a:xfrm>
            <a:off x="108248" y="2202113"/>
            <a:ext cx="5192882" cy="1362171"/>
          </a:xfrm>
          <a:prstGeom prst="rect">
            <a:avLst/>
          </a:prstGeom>
          <a:noFill/>
          <a:ln w="6350">
            <a:solidFill>
              <a:schemeClr val="bg1">
                <a:lumMod val="85000"/>
              </a:schemeClr>
            </a:solidFill>
            <a:prstDash val="solid"/>
          </a:ln>
        </p:spPr>
        <p:txBody>
          <a:bodyPr wrap="square" anchor="t">
            <a:noAutofit/>
          </a:bodyPr>
          <a:lstStyle/>
          <a:p>
            <a:pPr>
              <a:lnSpc>
                <a:spcPct val="80000"/>
              </a:lnSpc>
              <a:spcAft>
                <a:spcPts val="600"/>
              </a:spcAft>
              <a:buSzPct val="130000"/>
              <a:tabLst>
                <a:tab pos="263529" algn="l"/>
              </a:tabLst>
            </a:pPr>
            <a:r>
              <a:rPr lang="kk-KZ" sz="1600" dirty="0" smtClean="0">
                <a:solidFill>
                  <a:prstClr val="black"/>
                </a:solidFill>
                <a:latin typeface="Arial Narrow" panose="020B0606020202030204" pitchFamily="34" charset="0"/>
              </a:rPr>
              <a:t>АКТИВТЕРДІ ҚАЛЫПТАСТЫРУ</a:t>
            </a:r>
          </a:p>
          <a:p>
            <a:pPr marL="360369" indent="-182566">
              <a:lnSpc>
                <a:spcPct val="80000"/>
              </a:lnSpc>
              <a:buSzPct val="130000"/>
              <a:buFont typeface="Wingdings" panose="05000000000000000000" pitchFamily="2" charset="2"/>
              <a:buChar char="§"/>
              <a:tabLst>
                <a:tab pos="263529" algn="l"/>
              </a:tabLst>
            </a:pPr>
            <a:r>
              <a:rPr lang="kk-KZ" sz="1600" dirty="0" smtClean="0">
                <a:solidFill>
                  <a:prstClr val="black"/>
                </a:solidFill>
                <a:latin typeface="Arial Narrow" pitchFamily="34" charset="0"/>
                <a:cs typeface="Arial" pitchFamily="34" charset="0"/>
              </a:rPr>
              <a:t>жұмыс берушілер ЖТҚ-дан 2% -дан және өзін-өзі жұмыспен қамтыған халық кірістен 2%-дан – </a:t>
            </a:r>
            <a:r>
              <a:rPr lang="kk-KZ" sz="1600" b="1" u="sng" dirty="0" smtClean="0">
                <a:solidFill>
                  <a:prstClr val="black"/>
                </a:solidFill>
                <a:latin typeface="Arial Narrow" pitchFamily="34" charset="0"/>
                <a:cs typeface="Arial" pitchFamily="34" charset="0"/>
              </a:rPr>
              <a:t>2017</a:t>
            </a:r>
            <a:r>
              <a:rPr lang="kk-KZ" sz="1600" b="1" dirty="0" smtClean="0">
                <a:solidFill>
                  <a:prstClr val="black"/>
                </a:solidFill>
                <a:latin typeface="Arial Narrow" pitchFamily="34" charset="0"/>
                <a:cs typeface="Arial" pitchFamily="34" charset="0"/>
              </a:rPr>
              <a:t> жылғы 1 қаңтардан бастап</a:t>
            </a:r>
            <a:r>
              <a:rPr lang="kk-KZ" sz="1050" dirty="0" smtClean="0">
                <a:solidFill>
                  <a:prstClr val="black"/>
                </a:solidFill>
                <a:latin typeface="Arial Narrow" pitchFamily="34" charset="0"/>
                <a:cs typeface="Arial" pitchFamily="34" charset="0"/>
              </a:rPr>
              <a:t>Мемлекет белсенді емес халық үшін – </a:t>
            </a:r>
            <a:r>
              <a:rPr lang="kk-KZ" sz="1050" b="1" dirty="0" smtClean="0">
                <a:solidFill>
                  <a:prstClr val="black"/>
                </a:solidFill>
                <a:latin typeface="Arial Narrow" pitchFamily="34" charset="0"/>
                <a:cs typeface="Arial" pitchFamily="34" charset="0"/>
              </a:rPr>
              <a:t> </a:t>
            </a:r>
            <a:r>
              <a:rPr lang="kk-KZ" sz="1050" b="1" u="sng" dirty="0" smtClean="0">
                <a:solidFill>
                  <a:prstClr val="black"/>
                </a:solidFill>
                <a:latin typeface="Arial Narrow" pitchFamily="34" charset="0"/>
                <a:cs typeface="Arial" pitchFamily="34" charset="0"/>
              </a:rPr>
              <a:t>2017</a:t>
            </a:r>
            <a:r>
              <a:rPr lang="kk-KZ" sz="1050" b="1" dirty="0" smtClean="0">
                <a:solidFill>
                  <a:prstClr val="black"/>
                </a:solidFill>
                <a:latin typeface="Arial Narrow" pitchFamily="34" charset="0"/>
                <a:cs typeface="Arial" pitchFamily="34" charset="0"/>
              </a:rPr>
              <a:t> жылғы                1 шілдеден бастап ОАЖ-дан 4%-дан бастап</a:t>
            </a:r>
          </a:p>
          <a:p>
            <a:pPr marL="360369" indent="-182566">
              <a:lnSpc>
                <a:spcPct val="80000"/>
              </a:lnSpc>
              <a:buSzPct val="130000"/>
              <a:buFont typeface="Wingdings" panose="05000000000000000000" pitchFamily="2" charset="2"/>
              <a:buChar char="§"/>
              <a:tabLst>
                <a:tab pos="263529" algn="l"/>
              </a:tabLst>
            </a:pPr>
            <a:endParaRPr lang="kk-KZ" sz="1050" b="1" dirty="0" smtClean="0">
              <a:solidFill>
                <a:prstClr val="black"/>
              </a:solidFill>
              <a:latin typeface="Arial Narrow" pitchFamily="34" charset="0"/>
            </a:endParaRPr>
          </a:p>
          <a:p>
            <a:pPr marL="360369" indent="-182566">
              <a:lnSpc>
                <a:spcPct val="80000"/>
              </a:lnSpc>
              <a:buSzPct val="130000"/>
              <a:buFont typeface="Wingdings" panose="05000000000000000000" pitchFamily="2" charset="2"/>
              <a:buChar char="§"/>
              <a:tabLst>
                <a:tab pos="263529" algn="l"/>
              </a:tabLst>
            </a:pPr>
            <a:r>
              <a:rPr lang="kk-KZ" sz="1600" b="1" kern="0" dirty="0" smtClean="0">
                <a:solidFill>
                  <a:prstClr val="white"/>
                </a:solidFill>
                <a:latin typeface="Century Gothic" panose="020B0502020202020204" pitchFamily="34" charset="0"/>
              </a:rPr>
              <a:t>Заңға сәйкес 2017 жылғы              1 қаңтардан ба</a:t>
            </a:r>
            <a:endParaRPr lang="kk-KZ" sz="1600" b="1" dirty="0" smtClean="0">
              <a:solidFill>
                <a:prstClr val="black"/>
              </a:solidFill>
              <a:latin typeface="Arial Narrow" panose="020B0606020202030204" pitchFamily="34" charset="0"/>
            </a:endParaRPr>
          </a:p>
          <a:p>
            <a:pPr marL="360369" indent="-182566">
              <a:lnSpc>
                <a:spcPct val="80000"/>
              </a:lnSpc>
              <a:buSzPct val="130000"/>
              <a:tabLst>
                <a:tab pos="263529" algn="l"/>
              </a:tabLst>
            </a:pPr>
            <a:r>
              <a:rPr lang="kk-KZ" sz="1600" b="1" kern="0" dirty="0" smtClean="0">
                <a:solidFill>
                  <a:prstClr val="white"/>
                </a:solidFill>
                <a:latin typeface="Century Gothic" panose="020B0502020202020204" pitchFamily="34" charset="0"/>
              </a:rPr>
              <a:t>қабылданған Заңға сәйкес 2017 жылғы              1 қаңтардан бастап</a:t>
            </a:r>
          </a:p>
          <a:p>
            <a:pPr marL="360369" indent="-182566">
              <a:lnSpc>
                <a:spcPct val="80000"/>
              </a:lnSpc>
              <a:buSzPct val="130000"/>
              <a:tabLst>
                <a:tab pos="263529" algn="l"/>
              </a:tabLst>
            </a:pPr>
            <a:endParaRPr lang="kk-KZ" sz="1600" b="1" dirty="0">
              <a:solidFill>
                <a:prstClr val="black"/>
              </a:solidFill>
              <a:latin typeface="Arial Narrow" panose="020B0606020202030204" pitchFamily="34" charset="0"/>
            </a:endParaRPr>
          </a:p>
        </p:txBody>
      </p:sp>
      <p:sp>
        <p:nvSpPr>
          <p:cNvPr id="69" name="Прямоугольник 68"/>
          <p:cNvSpPr/>
          <p:nvPr/>
        </p:nvSpPr>
        <p:spPr>
          <a:xfrm>
            <a:off x="5458889" y="2197767"/>
            <a:ext cx="5585898" cy="1366518"/>
          </a:xfrm>
          <a:prstGeom prst="rect">
            <a:avLst/>
          </a:prstGeom>
          <a:noFill/>
          <a:ln w="6350">
            <a:solidFill>
              <a:schemeClr val="bg1">
                <a:lumMod val="85000"/>
              </a:schemeClr>
            </a:solidFill>
            <a:prstDash val="solid"/>
          </a:ln>
        </p:spPr>
        <p:txBody>
          <a:bodyPr wrap="square" lIns="35999" rIns="35999" anchor="t">
            <a:noAutofit/>
          </a:bodyPr>
          <a:lstStyle/>
          <a:p>
            <a:pPr>
              <a:lnSpc>
                <a:spcPct val="80000"/>
              </a:lnSpc>
              <a:spcAft>
                <a:spcPts val="600"/>
              </a:spcAft>
              <a:buSzPct val="130000"/>
              <a:tabLst>
                <a:tab pos="263529" algn="l"/>
              </a:tabLst>
            </a:pPr>
            <a:r>
              <a:rPr lang="kk-KZ" sz="1600" dirty="0" smtClean="0">
                <a:solidFill>
                  <a:prstClr val="black"/>
                </a:solidFill>
                <a:latin typeface="Arial Narrow" panose="020B0606020202030204" pitchFamily="34" charset="0"/>
              </a:rPr>
              <a:t>АКТИВТЕРДІ ҚАЛЫПТАСТЫРУ</a:t>
            </a:r>
          </a:p>
          <a:p>
            <a:pPr marL="269880" indent="-180978">
              <a:lnSpc>
                <a:spcPct val="80000"/>
              </a:lnSpc>
              <a:spcAft>
                <a:spcPts val="400"/>
              </a:spcAft>
              <a:buSzPct val="130000"/>
              <a:buFont typeface="Wingdings" panose="05000000000000000000" pitchFamily="2" charset="2"/>
              <a:buChar char="§"/>
              <a:tabLst>
                <a:tab pos="533409" algn="l"/>
              </a:tabLst>
            </a:pPr>
            <a:r>
              <a:rPr lang="kk-KZ" sz="1600" dirty="0" smtClean="0">
                <a:solidFill>
                  <a:prstClr val="black"/>
                </a:solidFill>
                <a:latin typeface="Arial Narrow" pitchFamily="34" charset="0"/>
                <a:cs typeface="Arial" pitchFamily="34" charset="0"/>
              </a:rPr>
              <a:t>Жұмыс берушілер мен өзін-өзі жұмыспен қамтыған халық </a:t>
            </a:r>
            <a:r>
              <a:rPr lang="kk-KZ" sz="1600" b="1" dirty="0" smtClean="0">
                <a:solidFill>
                  <a:prstClr val="black"/>
                </a:solidFill>
                <a:latin typeface="Arial Narrow" pitchFamily="34" charset="0"/>
                <a:cs typeface="Arial" pitchFamily="34" charset="0"/>
              </a:rPr>
              <a:t>– </a:t>
            </a:r>
            <a:r>
              <a:rPr lang="kk-KZ" sz="1600" b="1" u="sng" dirty="0" smtClean="0">
                <a:solidFill>
                  <a:prstClr val="black"/>
                </a:solidFill>
                <a:latin typeface="Arial Narrow" pitchFamily="34" charset="0"/>
                <a:cs typeface="Arial" pitchFamily="34" charset="0"/>
              </a:rPr>
              <a:t>2017</a:t>
            </a:r>
            <a:r>
              <a:rPr lang="kk-KZ" sz="1600" b="1" dirty="0" smtClean="0">
                <a:solidFill>
                  <a:prstClr val="black"/>
                </a:solidFill>
                <a:latin typeface="Arial Narrow" pitchFamily="34" charset="0"/>
                <a:cs typeface="Arial" pitchFamily="34" charset="0"/>
              </a:rPr>
              <a:t> жылғы 1 шілдеден бастап</a:t>
            </a:r>
            <a:endParaRPr lang="kk-KZ" sz="1600" b="1" dirty="0" smtClean="0">
              <a:solidFill>
                <a:prstClr val="black"/>
              </a:solidFill>
              <a:latin typeface="Arial Narrow" pitchFamily="34" charset="0"/>
            </a:endParaRPr>
          </a:p>
          <a:p>
            <a:pPr marL="269880" indent="-180978">
              <a:lnSpc>
                <a:spcPct val="80000"/>
              </a:lnSpc>
              <a:buSzPct val="130000"/>
              <a:buFont typeface="Wingdings" panose="05000000000000000000" pitchFamily="2" charset="2"/>
              <a:buChar char="§"/>
              <a:tabLst>
                <a:tab pos="533409" algn="l"/>
              </a:tabLst>
            </a:pPr>
            <a:r>
              <a:rPr lang="kk-KZ" sz="1600" dirty="0" smtClean="0">
                <a:solidFill>
                  <a:prstClr val="black"/>
                </a:solidFill>
                <a:latin typeface="Arial Narrow" pitchFamily="34" charset="0"/>
                <a:cs typeface="Arial" pitchFamily="34" charset="0"/>
              </a:rPr>
              <a:t>Мемлекет белсенді емес халық үшін – 2</a:t>
            </a:r>
            <a:r>
              <a:rPr lang="kk-KZ" sz="1600" b="1" u="sng" dirty="0" smtClean="0">
                <a:solidFill>
                  <a:prstClr val="black"/>
                </a:solidFill>
                <a:latin typeface="Arial Narrow" pitchFamily="34" charset="0"/>
                <a:cs typeface="Arial" pitchFamily="34" charset="0"/>
              </a:rPr>
              <a:t>018 жылғы 1 қаңтардан бастап</a:t>
            </a:r>
            <a:endParaRPr lang="kk-KZ" sz="1600" b="1" dirty="0">
              <a:solidFill>
                <a:prstClr val="black"/>
              </a:solidFill>
              <a:latin typeface="Arial Narrow" pitchFamily="34" charset="0"/>
              <a:cs typeface="Arial" pitchFamily="34" charset="0"/>
            </a:endParaRPr>
          </a:p>
        </p:txBody>
      </p:sp>
      <p:sp>
        <p:nvSpPr>
          <p:cNvPr id="91" name="Прямоугольник 90"/>
          <p:cNvSpPr/>
          <p:nvPr/>
        </p:nvSpPr>
        <p:spPr>
          <a:xfrm>
            <a:off x="108248" y="5007658"/>
            <a:ext cx="10936536" cy="1292930"/>
          </a:xfrm>
          <a:prstGeom prst="rect">
            <a:avLst/>
          </a:prstGeom>
          <a:solidFill>
            <a:schemeClr val="accent5">
              <a:lumMod val="20000"/>
              <a:lumOff val="80000"/>
            </a:schemeClr>
          </a:solidFill>
          <a:ln w="19050">
            <a:noFill/>
            <a:prstDash val="solid"/>
          </a:ln>
        </p:spPr>
        <p:txBody>
          <a:bodyPr wrap="square" anchor="t">
            <a:noAutofit/>
          </a:bodyPr>
          <a:lstStyle/>
          <a:p>
            <a:pPr marL="193679" algn="just">
              <a:lnSpc>
                <a:spcPct val="85000"/>
              </a:lnSpc>
              <a:spcAft>
                <a:spcPts val="300"/>
              </a:spcAft>
              <a:buSzPct val="120000"/>
            </a:pPr>
            <a:r>
              <a:rPr lang="kk-KZ" sz="1600" b="1" u="sng" dirty="0" smtClean="0">
                <a:solidFill>
                  <a:prstClr val="black"/>
                </a:solidFill>
                <a:latin typeface="Arial Narrow" panose="020B0606020202030204" pitchFamily="34" charset="0"/>
              </a:rPr>
              <a:t>Мерзімдерді ауыстыру мынадай қауіптерді алып тастауға мүмкіндік береді</a:t>
            </a:r>
            <a:r>
              <a:rPr lang="ru-RU" sz="1600" b="1" u="sng" dirty="0" smtClean="0">
                <a:solidFill>
                  <a:prstClr val="black"/>
                </a:solidFill>
                <a:latin typeface="Arial Narrow" panose="020B0606020202030204" pitchFamily="34" charset="0"/>
              </a:rPr>
              <a:t>:</a:t>
            </a:r>
            <a:endParaRPr lang="en-US" sz="1600" b="1" u="sng" dirty="0">
              <a:solidFill>
                <a:prstClr val="black"/>
              </a:solidFill>
              <a:latin typeface="Arial Narrow" panose="020B0606020202030204" pitchFamily="34" charset="0"/>
            </a:endParaRPr>
          </a:p>
          <a:p>
            <a:pPr marL="193679" algn="just">
              <a:lnSpc>
                <a:spcPct val="85000"/>
              </a:lnSpc>
              <a:spcAft>
                <a:spcPts val="300"/>
              </a:spcAft>
              <a:buSzPct val="120000"/>
            </a:pPr>
            <a:endParaRPr lang="ru-RU" sz="400" b="1" u="sng" dirty="0">
              <a:solidFill>
                <a:prstClr val="black"/>
              </a:solidFill>
              <a:latin typeface="Arial Narrow" panose="020B0606020202030204" pitchFamily="34" charset="0"/>
            </a:endParaRPr>
          </a:p>
          <a:p>
            <a:pPr marL="193679" algn="just">
              <a:lnSpc>
                <a:spcPct val="85000"/>
              </a:lnSpc>
              <a:spcAft>
                <a:spcPts val="300"/>
              </a:spcAft>
              <a:buSzPct val="120000"/>
            </a:pPr>
            <a:r>
              <a:rPr lang="ru-RU" sz="1600" b="1" u="sng" dirty="0" smtClean="0">
                <a:latin typeface="Arial Narrow" panose="020B0606020202030204" pitchFamily="34" charset="0"/>
              </a:rPr>
              <a:t>2017 </a:t>
            </a:r>
            <a:r>
              <a:rPr lang="kk-KZ" sz="1600" b="1" u="sng" dirty="0" smtClean="0">
                <a:latin typeface="Arial Narrow" panose="020B0606020202030204" pitchFamily="34" charset="0"/>
              </a:rPr>
              <a:t>жылы </a:t>
            </a:r>
            <a:r>
              <a:rPr lang="kk-KZ" sz="1600" dirty="0" smtClean="0">
                <a:latin typeface="Arial Narrow" panose="020B0606020202030204" pitchFamily="34" charset="0"/>
              </a:rPr>
              <a:t>Әлеуметтік медициналық сақтандыру қоры медициналық қызметтерге төлемдерді бастау үшін </a:t>
            </a:r>
            <a:r>
              <a:rPr lang="kk-KZ" sz="1600" b="1" u="sng" dirty="0" smtClean="0">
                <a:latin typeface="Arial Narrow" panose="020B0606020202030204" pitchFamily="34" charset="0"/>
              </a:rPr>
              <a:t>қаражаттың резервін қалыптастырады</a:t>
            </a:r>
            <a:r>
              <a:rPr lang="kk-KZ" sz="1600" dirty="0" smtClean="0">
                <a:latin typeface="Arial Narrow" panose="020B0606020202030204" pitchFamily="34" charset="0"/>
              </a:rPr>
              <a:t>, </a:t>
            </a:r>
            <a:r>
              <a:rPr lang="kk-KZ" sz="1600" b="1" u="sng" dirty="0" smtClean="0">
                <a:latin typeface="Arial Narrow" panose="020B0606020202030204" pitchFamily="34" charset="0"/>
              </a:rPr>
              <a:t>2018 жылғы 1 қаңтардан бастап </a:t>
            </a:r>
            <a:r>
              <a:rPr lang="kk-KZ" sz="1600" dirty="0" smtClean="0">
                <a:latin typeface="Arial Narrow" panose="020B0606020202030204" pitchFamily="34" charset="0"/>
              </a:rPr>
              <a:t>Әлеуметтік медициналық сақтандыру қоры барлық денсаулық сақтау субъектілері үшін </a:t>
            </a:r>
            <a:r>
              <a:rPr lang="kk-KZ" sz="1600" b="1" u="sng" dirty="0" smtClean="0">
                <a:latin typeface="Arial Narrow" panose="020B0606020202030204" pitchFamily="34" charset="0"/>
              </a:rPr>
              <a:t>бірыңғай тапсырыс беруші </a:t>
            </a:r>
            <a:r>
              <a:rPr lang="kk-KZ" sz="1600" dirty="0" smtClean="0">
                <a:latin typeface="Arial Narrow" panose="020B0606020202030204" pitchFamily="34" charset="0"/>
              </a:rPr>
              <a:t>ретінде болмақ.</a:t>
            </a:r>
            <a:endParaRPr lang="kk-KZ" sz="1600" dirty="0">
              <a:solidFill>
                <a:prstClr val="black"/>
              </a:solidFill>
              <a:latin typeface="Arial Narrow" panose="020B0606020202030204" pitchFamily="34" charset="0"/>
            </a:endParaRPr>
          </a:p>
        </p:txBody>
      </p:sp>
      <p:sp>
        <p:nvSpPr>
          <p:cNvPr id="30" name="TextBox 29"/>
          <p:cNvSpPr txBox="1"/>
          <p:nvPr/>
        </p:nvSpPr>
        <p:spPr>
          <a:xfrm>
            <a:off x="1794641" y="-30226"/>
            <a:ext cx="7476749" cy="461665"/>
          </a:xfrm>
          <a:prstGeom prst="rect">
            <a:avLst/>
          </a:prstGeom>
          <a:noFill/>
        </p:spPr>
        <p:txBody>
          <a:bodyPr wrap="square" rtlCol="0">
            <a:spAutoFit/>
          </a:bodyPr>
          <a:lstStyle/>
          <a:p>
            <a:pPr algn="r"/>
            <a:r>
              <a:rPr lang="kk-KZ" sz="2400" b="1" dirty="0" smtClean="0">
                <a:solidFill>
                  <a:prstClr val="black"/>
                </a:solidFill>
                <a:latin typeface="Times New Roman" pitchFamily="18" charset="0"/>
                <a:cs typeface="Times New Roman" pitchFamily="18" charset="0"/>
              </a:rPr>
              <a:t>МӘМС енгізу мерзімдері</a:t>
            </a:r>
            <a:endParaRPr lang="kk-KZ" sz="2400" b="1" dirty="0">
              <a:solidFill>
                <a:prstClr val="black"/>
              </a:solidFill>
              <a:latin typeface="Times New Roman" pitchFamily="18" charset="0"/>
              <a:cs typeface="Times New Roman" pitchFamily="18" charset="0"/>
            </a:endParaRPr>
          </a:p>
        </p:txBody>
      </p:sp>
      <p:sp>
        <p:nvSpPr>
          <p:cNvPr id="34" name="Прямоугольник 33"/>
          <p:cNvSpPr/>
          <p:nvPr/>
        </p:nvSpPr>
        <p:spPr>
          <a:xfrm>
            <a:off x="108248" y="3889927"/>
            <a:ext cx="5192882" cy="648072"/>
          </a:xfrm>
          <a:prstGeom prst="rect">
            <a:avLst/>
          </a:prstGeom>
          <a:noFill/>
          <a:ln w="6350">
            <a:solidFill>
              <a:schemeClr val="bg1">
                <a:lumMod val="85000"/>
              </a:schemeClr>
            </a:solidFill>
            <a:prstDash val="solid"/>
          </a:ln>
        </p:spPr>
        <p:txBody>
          <a:bodyPr wrap="square" anchor="t">
            <a:noAutofit/>
          </a:bodyPr>
          <a:lstStyle/>
          <a:p>
            <a:pPr>
              <a:lnSpc>
                <a:spcPct val="80000"/>
              </a:lnSpc>
              <a:spcAft>
                <a:spcPts val="600"/>
              </a:spcAft>
              <a:buSzPct val="130000"/>
              <a:tabLst>
                <a:tab pos="263529" algn="l"/>
              </a:tabLst>
            </a:pPr>
            <a:r>
              <a:rPr lang="kk-KZ" sz="1600" dirty="0" smtClean="0">
                <a:solidFill>
                  <a:prstClr val="black"/>
                </a:solidFill>
                <a:latin typeface="Arial" pitchFamily="34" charset="0"/>
                <a:cs typeface="Arial" pitchFamily="34" charset="0"/>
              </a:rPr>
              <a:t>ӘМС ҚОРЫНАН ТӨЛЕМДЕР – </a:t>
            </a:r>
          </a:p>
          <a:p>
            <a:pPr>
              <a:lnSpc>
                <a:spcPct val="80000"/>
              </a:lnSpc>
              <a:spcAft>
                <a:spcPts val="600"/>
              </a:spcAft>
              <a:buSzPct val="130000"/>
              <a:tabLst>
                <a:tab pos="263529" algn="l"/>
              </a:tabLst>
            </a:pPr>
            <a:r>
              <a:rPr lang="kk-KZ" sz="1600" b="1" u="sng" dirty="0" smtClean="0">
                <a:solidFill>
                  <a:prstClr val="black"/>
                </a:solidFill>
                <a:latin typeface="Arial" pitchFamily="34" charset="0"/>
                <a:cs typeface="Arial" pitchFamily="34" charset="0"/>
              </a:rPr>
              <a:t>2017</a:t>
            </a:r>
            <a:r>
              <a:rPr lang="kk-KZ" sz="1600" b="1" dirty="0" smtClean="0">
                <a:solidFill>
                  <a:prstClr val="black"/>
                </a:solidFill>
                <a:latin typeface="Arial" pitchFamily="34" charset="0"/>
                <a:cs typeface="Arial" pitchFamily="34" charset="0"/>
              </a:rPr>
              <a:t> жылғы 1 шілдеден бастап</a:t>
            </a:r>
            <a:endParaRPr lang="kk-KZ" sz="1600" b="1" dirty="0">
              <a:solidFill>
                <a:prstClr val="black"/>
              </a:solidFill>
              <a:latin typeface="Arial" pitchFamily="34" charset="0"/>
              <a:cs typeface="Arial" pitchFamily="34" charset="0"/>
            </a:endParaRPr>
          </a:p>
        </p:txBody>
      </p:sp>
      <p:sp>
        <p:nvSpPr>
          <p:cNvPr id="39" name="Прямоугольник 38"/>
          <p:cNvSpPr/>
          <p:nvPr/>
        </p:nvSpPr>
        <p:spPr>
          <a:xfrm>
            <a:off x="5459386" y="3889927"/>
            <a:ext cx="5585398" cy="648072"/>
          </a:xfrm>
          <a:prstGeom prst="rect">
            <a:avLst/>
          </a:prstGeom>
          <a:noFill/>
          <a:ln w="6350">
            <a:solidFill>
              <a:schemeClr val="bg1">
                <a:lumMod val="85000"/>
              </a:schemeClr>
            </a:solidFill>
            <a:prstDash val="solid"/>
          </a:ln>
        </p:spPr>
        <p:txBody>
          <a:bodyPr wrap="square" anchor="t">
            <a:noAutofit/>
          </a:bodyPr>
          <a:lstStyle/>
          <a:p>
            <a:pPr>
              <a:lnSpc>
                <a:spcPct val="80000"/>
              </a:lnSpc>
              <a:spcAft>
                <a:spcPts val="600"/>
              </a:spcAft>
              <a:buSzPct val="130000"/>
              <a:tabLst>
                <a:tab pos="263529" algn="l"/>
              </a:tabLst>
            </a:pPr>
            <a:r>
              <a:rPr lang="ru-RU" sz="1600" dirty="0" smtClean="0">
                <a:solidFill>
                  <a:prstClr val="black"/>
                </a:solidFill>
                <a:latin typeface="Arial" pitchFamily="34" charset="0"/>
                <a:cs typeface="Arial" pitchFamily="34" charset="0"/>
              </a:rPr>
              <a:t>ӘМС ҚОРЫНАН ТӨЛЕМДЕР – </a:t>
            </a:r>
          </a:p>
          <a:p>
            <a:pPr>
              <a:lnSpc>
                <a:spcPct val="80000"/>
              </a:lnSpc>
              <a:spcAft>
                <a:spcPts val="600"/>
              </a:spcAft>
              <a:buSzPct val="130000"/>
              <a:tabLst>
                <a:tab pos="263529" algn="l"/>
              </a:tabLst>
            </a:pPr>
            <a:r>
              <a:rPr lang="ru-RU" sz="1600" b="1" u="sng" dirty="0" smtClean="0">
                <a:solidFill>
                  <a:prstClr val="black"/>
                </a:solidFill>
                <a:latin typeface="Arial" pitchFamily="34" charset="0"/>
                <a:cs typeface="Arial" pitchFamily="34" charset="0"/>
              </a:rPr>
              <a:t>2018 </a:t>
            </a:r>
            <a:r>
              <a:rPr lang="kk-KZ" sz="1600" b="1" u="sng" dirty="0" smtClean="0">
                <a:solidFill>
                  <a:prstClr val="black"/>
                </a:solidFill>
                <a:latin typeface="Arial" pitchFamily="34" charset="0"/>
                <a:cs typeface="Arial" pitchFamily="34" charset="0"/>
              </a:rPr>
              <a:t>жылғы 1 қаңтардан бастап</a:t>
            </a:r>
            <a:endParaRPr lang="kk-KZ" sz="1600" b="1" dirty="0">
              <a:solidFill>
                <a:prstClr val="black"/>
              </a:solidFill>
              <a:latin typeface="Arial" pitchFamily="34" charset="0"/>
              <a:cs typeface="Arial" pitchFamily="34" charset="0"/>
            </a:endParaRPr>
          </a:p>
        </p:txBody>
      </p:sp>
      <p:cxnSp>
        <p:nvCxnSpPr>
          <p:cNvPr id="5" name="Прямая соединительная линия 4"/>
          <p:cNvCxnSpPr/>
          <p:nvPr/>
        </p:nvCxnSpPr>
        <p:spPr>
          <a:xfrm>
            <a:off x="12205592" y="1656221"/>
            <a:ext cx="0" cy="35856"/>
          </a:xfrm>
          <a:prstGeom prst="line">
            <a:avLst/>
          </a:prstGeom>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9406993" y="35893"/>
            <a:ext cx="1772677" cy="430469"/>
          </a:xfrm>
          <a:prstGeom prst="rect">
            <a:avLst/>
          </a:prstGeom>
          <a:solidFill>
            <a:srgbClr val="002060"/>
          </a:solidFill>
          <a:ln>
            <a:noFill/>
            <a:prstDash val="dash"/>
          </a:ln>
        </p:spPr>
        <p:txBody>
          <a:bodyPr wrap="square" anchor="ctr">
            <a:noAutofit/>
          </a:bodyPr>
          <a:lstStyle/>
          <a:p>
            <a:pPr algn="ctr">
              <a:lnSpc>
                <a:spcPct val="75000"/>
              </a:lnSpc>
            </a:pPr>
            <a:endParaRPr lang="ru-RU" sz="800" dirty="0">
              <a:solidFill>
                <a:schemeClr val="accent2"/>
              </a:solidFill>
              <a:latin typeface="Arial Narrow" panose="020B0606020202030204" pitchFamily="34" charset="0"/>
            </a:endParaRPr>
          </a:p>
        </p:txBody>
      </p:sp>
      <p:sp>
        <p:nvSpPr>
          <p:cNvPr id="21" name="Номер слайда 1"/>
          <p:cNvSpPr txBox="1">
            <a:spLocks/>
          </p:cNvSpPr>
          <p:nvPr/>
        </p:nvSpPr>
        <p:spPr>
          <a:xfrm>
            <a:off x="9406993" y="49744"/>
            <a:ext cx="1638290" cy="416618"/>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F3439A-D5B4-4342-981B-584488BA5B72}" type="slidenum">
              <a:rPr lang="ru-RU" sz="2400">
                <a:solidFill>
                  <a:schemeClr val="bg1"/>
                </a:solidFill>
                <a:latin typeface="Century Gothic" panose="020B0502020202020204" pitchFamily="34" charset="0"/>
              </a:rPr>
              <a:pPr/>
              <a:t>9</a:t>
            </a:fld>
            <a:endParaRPr lang="ru-RU"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51861566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12258</TotalTime>
  <Words>2201</Words>
  <Application>Microsoft Office PowerPoint</Application>
  <PresentationFormat>Произвольный</PresentationFormat>
  <Paragraphs>295</Paragraphs>
  <Slides>12</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Тема Office</vt:lpstr>
      <vt:lpstr>HDOfficeLightV0</vt:lpstr>
      <vt:lpstr>«ҚР кейбір заңнамалық актілеріне міндетті әлеуметтік медициналық сақтандыру мәселелері бойынша өзгерістер мен толықтырулар енгізу туралы» ҚР Заңының жобасы </vt:lpstr>
      <vt:lpstr>Слайд 2</vt:lpstr>
      <vt:lpstr>Слайд 3</vt:lpstr>
      <vt:lpstr>Слайд 4</vt:lpstr>
      <vt:lpstr>Слайд 5</vt:lpstr>
      <vt:lpstr>Слайд 6</vt:lpstr>
      <vt:lpstr>Неге бір қор?</vt:lpstr>
      <vt:lpstr>Слайд 8</vt:lpstr>
      <vt:lpstr>Слайд 9</vt:lpstr>
      <vt:lpstr>Слайд 10</vt:lpstr>
      <vt:lpstr>Оқушылар сырқатталуының жалпы құрылымы (%)  </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ОБЯЗАТЕЛЬНОЕ СОЦИАЛЬНОЕ МЕДИЦИНСКОЕ СТРАХОВАНИЕ  – ВНЕДРЕНИЕ</dc:title>
  <dc:creator>Takhir Aslyaliyev</dc:creator>
  <cp:lastModifiedBy>user</cp:lastModifiedBy>
  <cp:revision>952</cp:revision>
  <cp:lastPrinted>2016-10-04T15:42:23Z</cp:lastPrinted>
  <dcterms:created xsi:type="dcterms:W3CDTF">2016-05-06T12:50:59Z</dcterms:created>
  <dcterms:modified xsi:type="dcterms:W3CDTF">2016-10-10T03:35:46Z</dcterms:modified>
</cp:coreProperties>
</file>