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9"/>
  </p:notesMasterIdLst>
  <p:handoutMasterIdLst>
    <p:handoutMasterId r:id="rId10"/>
  </p:handoutMasterIdLst>
  <p:sldIdLst>
    <p:sldId id="259" r:id="rId2"/>
    <p:sldId id="343" r:id="rId3"/>
    <p:sldId id="346" r:id="rId4"/>
    <p:sldId id="336" r:id="rId5"/>
    <p:sldId id="278" r:id="rId6"/>
    <p:sldId id="347" r:id="rId7"/>
    <p:sldId id="348" r:id="rId8"/>
  </p:sldIdLst>
  <p:sldSz cx="9144000" cy="5143500" type="screen16x9"/>
  <p:notesSz cx="6807200" cy="9939338"/>
  <p:defaultTextStyle>
    <a:defPPr>
      <a:defRPr lang="ru-RU"/>
    </a:defPPr>
    <a:lvl1pPr marL="0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8110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622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433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2441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0553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28663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16772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04884" algn="l" defTabSz="7762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4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003540"/>
    <a:srgbClr val="B9F7FF"/>
    <a:srgbClr val="003538"/>
    <a:srgbClr val="41719C"/>
    <a:srgbClr val="41969C"/>
    <a:srgbClr val="19D9FF"/>
    <a:srgbClr val="66FFFF"/>
    <a:srgbClr val="CCFFFF"/>
    <a:srgbClr val="008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7" autoAdjust="0"/>
    <p:restoredTop sz="99023" autoAdjust="0"/>
  </p:normalViewPr>
  <p:slideViewPr>
    <p:cSldViewPr snapToGrid="0" showGuides="1">
      <p:cViewPr varScale="1">
        <p:scale>
          <a:sx n="117" d="100"/>
          <a:sy n="117" d="100"/>
        </p:scale>
        <p:origin x="-97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20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Прогноз роста ВВП Казахстана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ltDn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Лист1!$B$3:$C$10</c:f>
              <c:multiLvlStrCache>
                <c:ptCount val="8"/>
                <c:lvl>
                  <c:pt idx="0">
                    <c:v>2017</c:v>
                  </c:pt>
                  <c:pt idx="1">
                    <c:v>ВБ (янв.18)</c:v>
                  </c:pt>
                  <c:pt idx="2">
                    <c:v>МВФ (окт.17)</c:v>
                  </c:pt>
                  <c:pt idx="3">
                    <c:v>НБ РК (март 18)</c:v>
                  </c:pt>
                  <c:pt idx="4">
                    <c:v>ООН (дек.17)</c:v>
                  </c:pt>
                  <c:pt idx="5">
                    <c:v>S&amp;P   (март 18)</c:v>
                  </c:pt>
                  <c:pt idx="6">
                    <c:v>АБР     (дек. 17)</c:v>
                  </c:pt>
                  <c:pt idx="7">
                    <c:v>ЕБРР (фев.18)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Лист1!$D$3:$D$10</c:f>
              <c:numCache>
                <c:formatCode>0.0</c:formatCode>
                <c:ptCount val="8"/>
                <c:pt idx="0" formatCode="General">
                  <c:v>0</c:v>
                </c:pt>
                <c:pt idx="1">
                  <c:v>2.6</c:v>
                </c:pt>
                <c:pt idx="2" formatCode="General">
                  <c:v>2.8</c:v>
                </c:pt>
                <c:pt idx="3" formatCode="General">
                  <c:v>2.9</c:v>
                </c:pt>
                <c:pt idx="4">
                  <c:v>3</c:v>
                </c:pt>
                <c:pt idx="5">
                  <c:v>3</c:v>
                </c:pt>
                <c:pt idx="6">
                  <c:v>3.3</c:v>
                </c:pt>
                <c:pt idx="7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35908992"/>
        <c:axId val="35824768"/>
      </c:barChart>
      <c:lineChart>
        <c:grouping val="standard"/>
        <c:varyColors val="0"/>
        <c:ser>
          <c:idx val="1"/>
          <c:order val="1"/>
          <c:tx>
            <c:strRef>
              <c:f>Лист1!$E$2</c:f>
              <c:strCache>
                <c:ptCount val="1"/>
                <c:pt idx="0">
                  <c:v>Консенсус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dPt>
            <c:idx val="1"/>
            <c:bubble3D val="0"/>
            <c:spPr>
              <a:ln w="44450"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5.4430664916885391E-2"/>
                  <c:y val="-6.297310216943163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2060"/>
                        </a:solidFill>
                      </a:rPr>
                      <a:t>4,0</a:t>
                    </a:r>
                    <a:r>
                      <a:rPr lang="ru-RU" b="1" dirty="0">
                        <a:solidFill>
                          <a:srgbClr val="002060"/>
                        </a:solidFill>
                      </a:rPr>
                      <a:t> (факт)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0.42506784470147707"/>
                  <c:y val="-9.3053591289184251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Лист1!$B$3:$C$10</c:f>
              <c:multiLvlStrCache>
                <c:ptCount val="8"/>
                <c:lvl>
                  <c:pt idx="0">
                    <c:v>2017</c:v>
                  </c:pt>
                  <c:pt idx="1">
                    <c:v>ВБ (янв.18)</c:v>
                  </c:pt>
                  <c:pt idx="2">
                    <c:v>МВФ (окт.17)</c:v>
                  </c:pt>
                  <c:pt idx="3">
                    <c:v>НБ РК (март 18)</c:v>
                  </c:pt>
                  <c:pt idx="4">
                    <c:v>ООН (дек.17)</c:v>
                  </c:pt>
                  <c:pt idx="5">
                    <c:v>S&amp;P   (март 18)</c:v>
                  </c:pt>
                  <c:pt idx="6">
                    <c:v>АБР     (дек. 17)</c:v>
                  </c:pt>
                  <c:pt idx="7">
                    <c:v>ЕБРР (фев.18)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Лист1!$E$3:$E$10</c:f>
              <c:numCache>
                <c:formatCode>0.0</c:formatCode>
                <c:ptCount val="8"/>
                <c:pt idx="0">
                  <c:v>4</c:v>
                </c:pt>
                <c:pt idx="1">
                  <c:v>3.0142857142857147</c:v>
                </c:pt>
                <c:pt idx="2">
                  <c:v>3.0142857142857147</c:v>
                </c:pt>
                <c:pt idx="3">
                  <c:v>3.0142857142857147</c:v>
                </c:pt>
                <c:pt idx="4">
                  <c:v>3.0142857142857147</c:v>
                </c:pt>
                <c:pt idx="5">
                  <c:v>3.0142857142857147</c:v>
                </c:pt>
                <c:pt idx="6">
                  <c:v>3.0142857142857147</c:v>
                </c:pt>
                <c:pt idx="7">
                  <c:v>3.0142857142857147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08992"/>
        <c:axId val="35824768"/>
      </c:lineChart>
      <c:catAx>
        <c:axId val="35908992"/>
        <c:scaling>
          <c:orientation val="minMax"/>
        </c:scaling>
        <c:delete val="0"/>
        <c:axPos val="b"/>
        <c:majorTickMark val="out"/>
        <c:minorTickMark val="none"/>
        <c:tickLblPos val="nextTo"/>
        <c:crossAx val="35824768"/>
        <c:crosses val="autoZero"/>
        <c:auto val="1"/>
        <c:lblAlgn val="ctr"/>
        <c:lblOffset val="100"/>
        <c:noMultiLvlLbl val="0"/>
      </c:catAx>
      <c:valAx>
        <c:axId val="35824768"/>
        <c:scaling>
          <c:orientation val="minMax"/>
          <c:max val="4.5"/>
        </c:scaling>
        <c:delete val="0"/>
        <c:axPos val="l"/>
        <c:numFmt formatCode="#,##0.0" sourceLinked="0"/>
        <c:majorTickMark val="out"/>
        <c:minorTickMark val="none"/>
        <c:tickLblPos val="nextTo"/>
        <c:crossAx val="35908992"/>
        <c:crosses val="autoZero"/>
        <c:crossBetween val="between"/>
        <c:majorUnit val="1.5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Прогноз цены на нефть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ltDn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Лист1!$B$3:$C$7</c:f>
              <c:multiLvlStrCache>
                <c:ptCount val="5"/>
                <c:lvl>
                  <c:pt idx="0">
                    <c:v>2017</c:v>
                  </c:pt>
                  <c:pt idx="1">
                    <c:v>ВБ (янв.18)</c:v>
                  </c:pt>
                  <c:pt idx="2">
                    <c:v>МВФ (фев.18)</c:v>
                  </c:pt>
                  <c:pt idx="3">
                    <c:v>ООН (дек.17)</c:v>
                  </c:pt>
                  <c:pt idx="4">
                    <c:v>Блумберг (фев. 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Лист1!$D$3:$D$7</c:f>
              <c:numCache>
                <c:formatCode>0.0</c:formatCode>
                <c:ptCount val="5"/>
                <c:pt idx="0" formatCode="General">
                  <c:v>0</c:v>
                </c:pt>
                <c:pt idx="1">
                  <c:v>58</c:v>
                </c:pt>
                <c:pt idx="2" formatCode="General">
                  <c:v>60.6</c:v>
                </c:pt>
                <c:pt idx="3">
                  <c:v>55.4</c:v>
                </c:pt>
                <c:pt idx="4" formatCode="General">
                  <c:v>63.3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37584256"/>
        <c:axId val="37598336"/>
      </c:barChart>
      <c:lineChart>
        <c:grouping val="standard"/>
        <c:varyColors val="0"/>
        <c:ser>
          <c:idx val="1"/>
          <c:order val="1"/>
          <c:tx>
            <c:strRef>
              <c:f>Лист1!$E$2</c:f>
              <c:strCache>
                <c:ptCount val="1"/>
                <c:pt idx="0">
                  <c:v>Консенсус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dPt>
            <c:idx val="1"/>
            <c:bubble3D val="0"/>
            <c:spPr>
              <a:ln w="44450"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8.7786552123203729E-2"/>
                  <c:y val="-0.1187685318889808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3540"/>
                        </a:solidFill>
                      </a:rPr>
                      <a:t>54,4</a:t>
                    </a:r>
                    <a:r>
                      <a:rPr lang="ru-RU" sz="1400" b="1" dirty="0">
                        <a:solidFill>
                          <a:srgbClr val="003540"/>
                        </a:solidFill>
                      </a:rPr>
                      <a:t> </a:t>
                    </a:r>
                    <a:r>
                      <a:rPr lang="ru-RU" dirty="0"/>
                      <a:t>(факт)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34799726308241979"/>
                  <c:y val="-9.2121350593988918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Лист1!$B$3:$C$7</c:f>
              <c:multiLvlStrCache>
                <c:ptCount val="5"/>
                <c:lvl>
                  <c:pt idx="0">
                    <c:v>2017</c:v>
                  </c:pt>
                  <c:pt idx="1">
                    <c:v>ВБ (янв.18)</c:v>
                  </c:pt>
                  <c:pt idx="2">
                    <c:v>МВФ (фев.18)</c:v>
                  </c:pt>
                  <c:pt idx="3">
                    <c:v>ООН (дек.17)</c:v>
                  </c:pt>
                  <c:pt idx="4">
                    <c:v>Блумберг (фев. 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Лист1!$E$3:$E$7</c:f>
              <c:numCache>
                <c:formatCode>0.0</c:formatCode>
                <c:ptCount val="5"/>
                <c:pt idx="0">
                  <c:v>54.4</c:v>
                </c:pt>
                <c:pt idx="1">
                  <c:v>59.325000000000003</c:v>
                </c:pt>
                <c:pt idx="2">
                  <c:v>59.325000000000003</c:v>
                </c:pt>
                <c:pt idx="3">
                  <c:v>59.325000000000003</c:v>
                </c:pt>
                <c:pt idx="4">
                  <c:v>59.325000000000003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84256"/>
        <c:axId val="37598336"/>
      </c:lineChart>
      <c:catAx>
        <c:axId val="37584256"/>
        <c:scaling>
          <c:orientation val="minMax"/>
        </c:scaling>
        <c:delete val="0"/>
        <c:axPos val="b"/>
        <c:majorTickMark val="out"/>
        <c:minorTickMark val="none"/>
        <c:tickLblPos val="nextTo"/>
        <c:crossAx val="37598336"/>
        <c:crosses val="autoZero"/>
        <c:auto val="1"/>
        <c:lblAlgn val="ctr"/>
        <c:lblOffset val="100"/>
        <c:noMultiLvlLbl val="0"/>
      </c:catAx>
      <c:valAx>
        <c:axId val="37598336"/>
        <c:scaling>
          <c:orientation val="minMax"/>
          <c:max val="80"/>
          <c:min val="0"/>
        </c:scaling>
        <c:delete val="0"/>
        <c:axPos val="l"/>
        <c:numFmt formatCode="#,##0.0" sourceLinked="0"/>
        <c:majorTickMark val="out"/>
        <c:minorTickMark val="none"/>
        <c:tickLblPos val="nextTo"/>
        <c:crossAx val="37584256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Прогноз мировой экономики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ltDn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Лист1!$B$3:$C$7</c:f>
              <c:multiLvlStrCache>
                <c:ptCount val="4"/>
                <c:lvl>
                  <c:pt idx="0">
                    <c:v>2017</c:v>
                  </c:pt>
                  <c:pt idx="1">
                    <c:v>ООН (дек.17)</c:v>
                  </c:pt>
                  <c:pt idx="2">
                    <c:v>ВБ (янв.18)</c:v>
                  </c:pt>
                  <c:pt idx="3">
                    <c:v>МВФ (янв.18)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Лист1!$D$3:$D$6</c:f>
              <c:numCache>
                <c:formatCode>0.0</c:formatCode>
                <c:ptCount val="4"/>
                <c:pt idx="0" formatCode="General">
                  <c:v>0</c:v>
                </c:pt>
                <c:pt idx="1">
                  <c:v>3</c:v>
                </c:pt>
                <c:pt idx="2">
                  <c:v>3.1</c:v>
                </c:pt>
                <c:pt idx="3" formatCode="General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37937152"/>
        <c:axId val="37938688"/>
      </c:barChart>
      <c:lineChart>
        <c:grouping val="standard"/>
        <c:varyColors val="0"/>
        <c:ser>
          <c:idx val="1"/>
          <c:order val="1"/>
          <c:tx>
            <c:strRef>
              <c:f>Лист1!$E$2</c:f>
              <c:strCache>
                <c:ptCount val="1"/>
                <c:pt idx="0">
                  <c:v>Консенсус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dPt>
            <c:idx val="1"/>
            <c:bubble3D val="0"/>
            <c:spPr>
              <a:ln w="44450"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9.0728662616932187E-2"/>
                  <c:y val="-5.895238059465097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002060"/>
                        </a:solidFill>
                      </a:rPr>
                      <a:t>3,6</a:t>
                    </a:r>
                    <a:r>
                      <a:rPr lang="ru-RU" sz="1400" dirty="0"/>
                      <a:t> </a:t>
                    </a:r>
                    <a:r>
                      <a:rPr lang="ru-RU" sz="800" dirty="0"/>
                      <a:t>(факт)</a:t>
                    </a:r>
                    <a:endParaRPr lang="en-US" sz="80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0.37099417942697049"/>
                  <c:y val="-6.6316181944254898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34799726308241979"/>
                  <c:y val="-9.2121350593988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Лист1!$B$3:$C$7</c:f>
              <c:multiLvlStrCache>
                <c:ptCount val="4"/>
                <c:lvl>
                  <c:pt idx="0">
                    <c:v>2017</c:v>
                  </c:pt>
                  <c:pt idx="1">
                    <c:v>ООН (дек.17)</c:v>
                  </c:pt>
                  <c:pt idx="2">
                    <c:v>ВБ (янв.18)</c:v>
                  </c:pt>
                  <c:pt idx="3">
                    <c:v>МВФ (янв.18)</c:v>
                  </c:pt>
                </c:lvl>
                <c:lvl>
                  <c:pt idx="1">
                    <c:v>2018</c:v>
                  </c:pt>
                </c:lvl>
              </c:multiLvlStrCache>
            </c:multiLvlStrRef>
          </c:cat>
          <c:val>
            <c:numRef>
              <c:f>Лист1!$E$3:$E$6</c:f>
              <c:numCache>
                <c:formatCode>0.0</c:formatCode>
                <c:ptCount val="4"/>
                <c:pt idx="0">
                  <c:v>3.6</c:v>
                </c:pt>
                <c:pt idx="1">
                  <c:v>3.3333333333333299</c:v>
                </c:pt>
                <c:pt idx="2">
                  <c:v>3.3333333333333335</c:v>
                </c:pt>
                <c:pt idx="3">
                  <c:v>3.3333333333333335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937152"/>
        <c:axId val="37938688"/>
      </c:lineChart>
      <c:catAx>
        <c:axId val="37937152"/>
        <c:scaling>
          <c:orientation val="minMax"/>
        </c:scaling>
        <c:delete val="0"/>
        <c:axPos val="b"/>
        <c:majorTickMark val="out"/>
        <c:minorTickMark val="none"/>
        <c:tickLblPos val="nextTo"/>
        <c:crossAx val="37938688"/>
        <c:crosses val="autoZero"/>
        <c:auto val="1"/>
        <c:lblAlgn val="ctr"/>
        <c:lblOffset val="100"/>
        <c:noMultiLvlLbl val="0"/>
      </c:catAx>
      <c:valAx>
        <c:axId val="37938688"/>
        <c:scaling>
          <c:orientation val="minMax"/>
          <c:max val="4"/>
          <c:min val="0"/>
        </c:scaling>
        <c:delete val="0"/>
        <c:axPos val="l"/>
        <c:numFmt formatCode="#,##0.0" sourceLinked="0"/>
        <c:majorTickMark val="out"/>
        <c:minorTickMark val="none"/>
        <c:tickLblPos val="nextTo"/>
        <c:crossAx val="37937152"/>
        <c:crosses val="autoZero"/>
        <c:crossBetween val="between"/>
        <c:majorUnit val="1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0.57708</cdr:x>
      <cdr:y>0.05104</cdr:y>
    </cdr:from>
    <cdr:to>
      <cdr:x>0.75764</cdr:x>
      <cdr:y>0.18591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490964" y="81530"/>
          <a:ext cx="779381" cy="21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9683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9367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9050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38732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98417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58099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17781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77465" algn="l" defTabSz="919367" rtl="0" eaLnBrk="1" latinLnBrk="0" hangingPunct="1">
            <a:defRPr sz="1811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(консенсус)</a:t>
          </a:r>
          <a:endParaRPr lang="ru-RU" sz="7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9786" cy="49869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43" y="2"/>
            <a:ext cx="2949786" cy="49869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2230B178-0B8A-46BE-82CB-2771E93ECE2B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40647"/>
            <a:ext cx="2949786" cy="49869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43" y="9440647"/>
            <a:ext cx="2949786" cy="49869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7C4438AF-52F4-4C93-A3C8-E15D9665E0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63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9786" cy="49869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43" y="2"/>
            <a:ext cx="2949786" cy="49869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15360762-4A0D-4F2F-8804-ACBB379884FA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83309"/>
            <a:ext cx="5445760" cy="3913615"/>
          </a:xfrm>
          <a:prstGeom prst="rect">
            <a:avLst/>
          </a:prstGeom>
        </p:spPr>
        <p:txBody>
          <a:bodyPr vert="horz" lIns="91824" tIns="45912" rIns="91824" bIns="459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40647"/>
            <a:ext cx="2949786" cy="49869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43" y="9440647"/>
            <a:ext cx="2949786" cy="49869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51FE8929-EB6E-45FE-8744-5A3C50A14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5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8110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622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433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2441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0553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28663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16772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04884" algn="l" defTabSz="7762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594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85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594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консенсус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696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594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4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5947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млрд. </a:t>
            </a:r>
            <a:r>
              <a:rPr lang="ru-RU" dirty="0" err="1" smtClean="0"/>
              <a:t>тг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8929-EB6E-45FE-8744-5A3C50A1402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2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" y="5000963"/>
            <a:ext cx="2416946" cy="142540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772B0F-72FC-4B76-8BAF-928EBA49A2F2}" type="datetime1">
              <a:rPr lang="ru-RU" smtClean="0"/>
              <a:t>09.04.2018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5" y="5000963"/>
            <a:ext cx="4721257" cy="142540"/>
          </a:xfrm>
          <a:prstGeom prst="rect">
            <a:avLst/>
          </a:prstGeom>
        </p:spPr>
        <p:txBody>
          <a:bodyPr lIns="77203" tIns="38601" rIns="77203" bIns="38601"/>
          <a:lstStyle>
            <a:lvl1pPr>
              <a:defRPr sz="7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k-KZ" smtClean="0"/>
              <a:t>Итоги СЭР за январь-август 2017 года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6" y="452601"/>
            <a:ext cx="9144000" cy="19975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0" y="4967148"/>
            <a:ext cx="9144000" cy="19975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2" y="4980682"/>
            <a:ext cx="326551" cy="162414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fld id="{6D7284AB-EDDC-4341-87A7-B911D7173125}" type="slidenum">
              <a:rPr lang="ru-RU" sz="1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76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5881" y="1962523"/>
            <a:ext cx="6857999" cy="999565"/>
          </a:xfrm>
          <a:prstGeom prst="rect">
            <a:avLst/>
          </a:prstGeom>
        </p:spPr>
        <p:txBody>
          <a:bodyPr lIns="77203" tIns="38601" rIns="77203" bIns="38601"/>
          <a:lstStyle>
            <a:lvl1pPr marL="0" indent="0" algn="ctr">
              <a:buNone/>
              <a:defRPr sz="1700"/>
            </a:lvl1pPr>
            <a:lvl2pPr marL="324247" indent="0" algn="ctr">
              <a:buNone/>
              <a:defRPr sz="1400"/>
            </a:lvl2pPr>
            <a:lvl3pPr marL="648491" indent="0" algn="ctr">
              <a:buNone/>
              <a:defRPr sz="1300"/>
            </a:lvl3pPr>
            <a:lvl4pPr marL="972737" indent="0" algn="ctr">
              <a:buNone/>
              <a:defRPr sz="1100"/>
            </a:lvl4pPr>
            <a:lvl5pPr marL="1296983" indent="0" algn="ctr">
              <a:buNone/>
              <a:defRPr sz="1100"/>
            </a:lvl5pPr>
            <a:lvl6pPr marL="1621227" indent="0" algn="ctr">
              <a:buNone/>
              <a:defRPr sz="1100"/>
            </a:lvl6pPr>
            <a:lvl7pPr marL="1945473" indent="0" algn="ctr">
              <a:buNone/>
              <a:defRPr sz="1100"/>
            </a:lvl7pPr>
            <a:lvl8pPr marL="2269718" indent="0" algn="ctr">
              <a:buNone/>
              <a:defRPr sz="1100"/>
            </a:lvl8pPr>
            <a:lvl9pPr marL="2593963" indent="0" algn="ctr">
              <a:buNone/>
              <a:defRPr sz="11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818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55" userDrawn="1">
          <p15:clr>
            <a:srgbClr val="FBAE40"/>
          </p15:clr>
        </p15:guide>
        <p15:guide id="2" pos="317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" y="2048966"/>
            <a:ext cx="9143999" cy="994322"/>
          </a:xfrm>
          <a:prstGeom prst="rect">
            <a:avLst/>
          </a:prstGeom>
        </p:spPr>
        <p:txBody>
          <a:bodyPr vert="horz" lIns="77203" tIns="38601" rIns="77203" bIns="38601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1" y="4767495"/>
            <a:ext cx="9143999" cy="273350"/>
          </a:xfrm>
          <a:prstGeom prst="rect">
            <a:avLst/>
          </a:prstGeom>
        </p:spPr>
        <p:txBody>
          <a:bodyPr vert="horz" lIns="77203" tIns="38601" rIns="77203" bIns="386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B6603F-6903-4BD1-8C81-A23E2FACFFF0}" type="datetimeFigureOut">
              <a:rPr lang="ru-RU" smtClean="0"/>
              <a:pPr/>
              <a:t>09.04.2018</a:t>
            </a:fld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" y="0"/>
            <a:ext cx="9143999" cy="473706"/>
          </a:xfrm>
          <a:prstGeom prst="rect">
            <a:avLst/>
          </a:prstGeom>
          <a:solidFill>
            <a:srgbClr val="00A6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marL="0" algn="ctr"/>
            <a:r>
              <a:rPr lang="kk-KZ" sz="1700" b="1" cap="small" dirty="0" smtClean="0">
                <a:latin typeface="Arial" pitchFamily="34" charset="0"/>
                <a:cs typeface="Arial" pitchFamily="34" charset="0"/>
              </a:rPr>
              <a:t>Министерство</a:t>
            </a:r>
            <a:r>
              <a:rPr lang="kk-KZ" sz="1700" b="1" cap="small" baseline="0" dirty="0" smtClean="0">
                <a:latin typeface="Arial" pitchFamily="34" charset="0"/>
                <a:cs typeface="Arial" pitchFamily="34" charset="0"/>
              </a:rPr>
              <a:t> национальной экономики Республики Казахстан</a:t>
            </a:r>
            <a:endParaRPr lang="ru-RU" sz="1700" b="1" cap="small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 flipV="1">
            <a:off x="0" y="3048596"/>
            <a:ext cx="9144000" cy="19975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 userDrawn="1"/>
        </p:nvCxnSpPr>
        <p:spPr>
          <a:xfrm flipV="1">
            <a:off x="0" y="2016350"/>
            <a:ext cx="9144000" cy="19975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3" name="Picture 2" descr="C:\Users\dzhaparkulov_aa\Desktop\470fbd39b681c8697788161f6bab882d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51" y="766935"/>
            <a:ext cx="993698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75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8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770072" rtl="0" eaLnBrk="1" latinLnBrk="0" hangingPunct="1">
        <a:lnSpc>
          <a:spcPct val="90000"/>
        </a:lnSpc>
        <a:spcBef>
          <a:spcPct val="0"/>
        </a:spcBef>
        <a:buNone/>
        <a:defRPr sz="17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92518" indent="-192518" algn="l" defTabSz="770072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55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2589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624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266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695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2730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87766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72801" indent="-192518" algn="l" defTabSz="770072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035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007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106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14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5177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0212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5248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0283" algn="l" defTabSz="77007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54" userDrawn="1">
          <p15:clr>
            <a:srgbClr val="F26B43"/>
          </p15:clr>
        </p15:guide>
        <p15:guide id="2" pos="31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1314"/>
            <a:ext cx="9144000" cy="739676"/>
          </a:xfrm>
          <a:prstGeom prst="rect">
            <a:avLst/>
          </a:prstGeom>
          <a:noFill/>
        </p:spPr>
        <p:txBody>
          <a:bodyPr wrap="square" lIns="77203" tIns="38601" rIns="77203" bIns="38601" rtlCol="0" anchor="ctr">
            <a:spAutoFit/>
          </a:bodyPr>
          <a:lstStyle/>
          <a:p>
            <a:pPr algn="ctr"/>
            <a:r>
              <a:rPr lang="ru-RU" sz="19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УТОЧНЕНИЕ </a:t>
            </a:r>
            <a:r>
              <a:rPr lang="kk-KZ" sz="19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ПРОГНОЗА </a:t>
            </a:r>
            <a:r>
              <a:rPr lang="ru-RU" sz="19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МАКРОПОКАЗАТЕЛЕЙ И ПАРАМЕТРОВ РЕСПУБЛИКАНСКОГО БЮДЖЕТА НА </a:t>
            </a:r>
            <a:r>
              <a:rPr lang="ru-RU" sz="2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2018</a:t>
            </a:r>
            <a:r>
              <a:rPr lang="ru-RU" sz="19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ГОД</a:t>
            </a:r>
            <a:endParaRPr lang="kk-KZ" sz="19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2347" y="4847703"/>
            <a:ext cx="1959307" cy="262622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Апрель, </a:t>
            </a:r>
            <a:r>
              <a:rPr lang="ru-RU" sz="1200" b="1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2018 год</a:t>
            </a:r>
          </a:p>
        </p:txBody>
      </p:sp>
    </p:spTree>
    <p:extLst>
      <p:ext uri="{BB962C8B-B14F-4D97-AF65-F5344CB8AC3E}">
        <p14:creationId xmlns:p14="http://schemas.microsoft.com/office/powerpoint/2010/main" val="2571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4176"/>
            <a:ext cx="9144000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7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Факторы уточнения прогноза носят позитивный характер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31" y="1286845"/>
            <a:ext cx="745368" cy="617860"/>
          </a:xfrm>
          <a:prstGeom prst="rect">
            <a:avLst/>
          </a:prstGeom>
        </p:spPr>
      </p:pic>
      <p:pic>
        <p:nvPicPr>
          <p:cNvPr id="10" name="Рисунок 9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64" y="2713187"/>
            <a:ext cx="653102" cy="541378"/>
          </a:xfrm>
          <a:prstGeom prst="rect">
            <a:avLst/>
          </a:prstGeom>
        </p:spPr>
      </p:pic>
      <p:pic>
        <p:nvPicPr>
          <p:cNvPr id="11" name="Рисунок 10"/>
          <p:cNvPicPr preferRelativeResize="0">
            <a:picLocks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64" y="3950791"/>
            <a:ext cx="653102" cy="541378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 bwMode="auto">
          <a:xfrm>
            <a:off x="1260749" y="1217903"/>
            <a:ext cx="7692659" cy="3324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633" tIns="43817" rIns="87633" bIns="43817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14000"/>
              </a:lnSpc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1. Итогов развития экономики и оценочной базы по ВВП за 2017 год, а также роста ВВП за первые 2 месяца 2018 года</a:t>
            </a:r>
          </a:p>
          <a:p>
            <a:pPr marL="603998" indent="-263204" algn="just">
              <a:lnSpc>
                <a:spcPct val="114000"/>
              </a:lnSpc>
              <a:spcBef>
                <a:spcPts val="507"/>
              </a:spcBef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Рост ВВП 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2017 году составил </a:t>
            </a:r>
            <a:r>
              <a:rPr lang="ru-RU" sz="12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4,0%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по оценке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номинальный объем ВВП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составил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52 413,4 млрд. тенге</a:t>
            </a:r>
          </a:p>
          <a:p>
            <a:pPr marL="603998" indent="-263204" algn="just">
              <a:lnSpc>
                <a:spcPct val="114000"/>
              </a:lnSpc>
              <a:spcBef>
                <a:spcPts val="507"/>
              </a:spcBef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Рост ВВП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в январе-феврале текущего года составил </a:t>
            </a:r>
            <a:r>
              <a:rPr lang="ru-RU" sz="12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4,0%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361" indent="294872" algn="just">
              <a:lnSpc>
                <a:spcPct val="114000"/>
              </a:lnSpc>
              <a:spcBef>
                <a:spcPts val="3039"/>
              </a:spcBef>
              <a:buAutoNum type="arabicPeriod" startAt="2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Расчетного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курса тенге к долл. США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на уровне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340 тенге за долл. США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2018 году с учетом соотношения цены на нефть-курс долл. США, сложившегося за последние 8 месяцев 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(декабрь 2017: цена на нефть 65 </a:t>
            </a:r>
            <a:r>
              <a:rPr lang="en-US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100" i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барр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., курс </a:t>
            </a:r>
            <a:r>
              <a:rPr lang="en-US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ru-RU" sz="11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- 335 тенге).</a:t>
            </a:r>
            <a:endParaRPr lang="ru-RU" sz="1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spcBef>
                <a:spcPts val="3039"/>
              </a:spcBef>
              <a:spcAft>
                <a:spcPts val="575"/>
              </a:spcAf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3.  С учетом консенсус-прогноза международных организаций 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(59,3 $/</a:t>
            </a:r>
            <a:r>
              <a:rPr lang="ru-RU" sz="1100" i="1" dirty="0" err="1">
                <a:latin typeface="Arial" pitchFamily="34" charset="0"/>
                <a:cs typeface="Arial" pitchFamily="34" charset="0"/>
              </a:rPr>
              <a:t>барр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.)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базовом сценарии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цена на нефть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повышена с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45 за баррель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55 за баррель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2018 году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2766" y="709218"/>
            <a:ext cx="8495721" cy="411252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algn="just">
              <a:lnSpc>
                <a:spcPct val="114000"/>
              </a:lnSpc>
              <a:spcAft>
                <a:spcPts val="507"/>
              </a:spcAft>
            </a:pPr>
            <a:r>
              <a:rPr lang="ru-RU" sz="17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Прогноз социально-экономического развития </a:t>
            </a:r>
            <a:r>
              <a:rPr lang="ru-RU" sz="1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2018 год </a:t>
            </a:r>
            <a:r>
              <a:rPr lang="ru-RU" sz="17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уточнен на основе:</a:t>
            </a:r>
          </a:p>
        </p:txBody>
      </p:sp>
    </p:spTree>
    <p:extLst>
      <p:ext uri="{BB962C8B-B14F-4D97-AF65-F5344CB8AC3E}">
        <p14:creationId xmlns:p14="http://schemas.microsoft.com/office/powerpoint/2010/main" val="273510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0547"/>
            <a:ext cx="8801279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Консенсус-прогноз международных организаций по</a:t>
            </a:r>
            <a:r>
              <a:rPr lang="kk-KZ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росту экономики Казахстана 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kk-KZ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2018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год составляет  3,0</a:t>
            </a:r>
            <a:r>
              <a:rPr lang="kk-KZ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и цене на нефть</a:t>
            </a:r>
            <a:r>
              <a:rPr lang="kk-KZ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kk-KZ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59,3/барр.</a:t>
            </a:r>
            <a:endParaRPr lang="ru-RU" sz="14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584" y="2399521"/>
            <a:ext cx="4012850" cy="539621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marL="241259" indent="-241259" algn="just">
              <a:buFont typeface="Arial" pitchFamily="34" charset="0"/>
              <a:buChar char="•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По прогнозам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Всемирного банка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замедление темпов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роста Казахстана в 2018 году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обусловлено снижением эффекта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Кашагана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54499" y="2412125"/>
            <a:ext cx="4642111" cy="539621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marL="241259" indent="-241259" algn="just">
              <a:buFont typeface="Arial" pitchFamily="34" charset="0"/>
              <a:buChar char="•"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Консенсус-прогноз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международных организаций по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цене на нефть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составляет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59,3 </a:t>
            </a:r>
            <a:r>
              <a:rPr lang="en-US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барр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на фоне продления соглашения странами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ОПЕК об ограничении добычи нефти на 2018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0981" y="485419"/>
            <a:ext cx="3005971" cy="278011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r>
              <a:rPr lang="ru-RU" sz="1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Рост ВВП Казахстана в 2018 году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49411" y="466327"/>
            <a:ext cx="3005971" cy="278011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r>
              <a:rPr lang="ru-RU" sz="1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Цена на нефть в 2018 году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612131"/>
              </p:ext>
            </p:extLst>
          </p:nvPr>
        </p:nvGraphicFramePr>
        <p:xfrm>
          <a:off x="160981" y="700143"/>
          <a:ext cx="4374010" cy="166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70423"/>
              </p:ext>
            </p:extLst>
          </p:nvPr>
        </p:nvGraphicFramePr>
        <p:xfrm>
          <a:off x="4821818" y="727177"/>
          <a:ext cx="4316497" cy="1636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77971" y="819987"/>
            <a:ext cx="750628" cy="201067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r>
              <a:rPr lang="ru-RU" sz="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(консенсус)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97394" y="867268"/>
            <a:ext cx="750628" cy="201067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r>
              <a:rPr lang="ru-RU" sz="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(консенсус)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656211"/>
              </p:ext>
            </p:extLst>
          </p:nvPr>
        </p:nvGraphicFramePr>
        <p:xfrm>
          <a:off x="195423" y="3411924"/>
          <a:ext cx="4316497" cy="1597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416497" y="3411924"/>
            <a:ext cx="4534991" cy="385732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marL="241259" indent="-241259" algn="just">
              <a:buFont typeface="Arial" pitchFamily="34" charset="0"/>
              <a:buChar char="•"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Консенсус-прогноз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международных организаций по росту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мировой экономики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составляет 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3,3%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в 2018 году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9928" y="3090874"/>
            <a:ext cx="4093938" cy="278011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r>
              <a:rPr lang="ru-RU" sz="1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Рост мировой экономики в 2018 году</a:t>
            </a:r>
          </a:p>
        </p:txBody>
      </p:sp>
    </p:spTree>
    <p:extLst>
      <p:ext uri="{BB962C8B-B14F-4D97-AF65-F5344CB8AC3E}">
        <p14:creationId xmlns:p14="http://schemas.microsoft.com/office/powerpoint/2010/main" val="23960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84956"/>
            <a:ext cx="8682190" cy="294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b="1" u="sng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Базовый сценарий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основан на консервативной цене на нефть - </a:t>
            </a:r>
            <a:r>
              <a:rPr lang="en-US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$55 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и </a:t>
            </a:r>
            <a:b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</a:b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с ростом ВВП</a:t>
            </a:r>
            <a:r>
              <a:rPr lang="ru-RU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с 3,1% до </a:t>
            </a:r>
            <a:r>
              <a:rPr lang="ru-RU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3,8%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3937" y="629174"/>
            <a:ext cx="850984" cy="3351069"/>
          </a:xfrm>
          <a:prstGeom prst="rect">
            <a:avLst/>
          </a:prstGeom>
          <a:solidFill>
            <a:srgbClr val="0035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3,8%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85238" y="2452455"/>
            <a:ext cx="620447" cy="24362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3,6</a:t>
            </a:r>
            <a:r>
              <a:rPr lang="ru-RU" sz="9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2006" y="2119359"/>
            <a:ext cx="718413" cy="297758"/>
          </a:xfrm>
          <a:prstGeom prst="rect">
            <a:avLst/>
          </a:prstGeom>
          <a:solidFill>
            <a:srgbClr val="19D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3,6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564" y="4072811"/>
            <a:ext cx="1054750" cy="508843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Рост ВВП </a:t>
            </a:r>
          </a:p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в 2018 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79408" y="2719643"/>
            <a:ext cx="774673" cy="385732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Сельское </a:t>
            </a:r>
          </a:p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Хозяйство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99120" y="3094780"/>
            <a:ext cx="587792" cy="23216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395" tIns="38601" rIns="30395" bIns="38601" rtlCol="0" anchor="ctr"/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1,7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2115" y="2816125"/>
            <a:ext cx="672733" cy="23216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1,9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12386" y="3357272"/>
            <a:ext cx="606357" cy="385732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Горно-</a:t>
            </a:r>
          </a:p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добыча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934333" y="1567499"/>
            <a:ext cx="0" cy="124517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2926193" y="1156327"/>
            <a:ext cx="979654" cy="406034"/>
          </a:xfrm>
          <a:prstGeom prst="rect">
            <a:avLst/>
          </a:prstGeom>
          <a:solidFill>
            <a:srgbClr val="00353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5,1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936768" y="1866793"/>
            <a:ext cx="800321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Обработка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3034590" y="1603788"/>
            <a:ext cx="653102" cy="24362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5987" bIns="38601" rtlCol="0" anchor="ctr"/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2,9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348755" y="4812820"/>
            <a:ext cx="477782" cy="108276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endParaRPr lang="ru-RU" sz="9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4762" y="4596258"/>
            <a:ext cx="4695849" cy="231844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- уточненный прогноз 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48755" y="4662999"/>
            <a:ext cx="477782" cy="108276"/>
          </a:xfrm>
          <a:prstGeom prst="rect">
            <a:avLst/>
          </a:prstGeom>
          <a:noFill/>
          <a:ln w="158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66793" y="4762209"/>
            <a:ext cx="4695849" cy="231844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- одобренный прогноз (август 2017)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191958" y="2113363"/>
            <a:ext cx="3592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265167" y="2423479"/>
            <a:ext cx="0" cy="40603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625542" y="2427243"/>
            <a:ext cx="0" cy="35189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5342245" y="2381300"/>
            <a:ext cx="632094" cy="216551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395" tIns="38601" rIns="30395" bIns="38601" rtlCol="0" anchor="ctr"/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2,5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294507" y="2048204"/>
            <a:ext cx="718413" cy="2977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3,9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5283735" y="2357782"/>
            <a:ext cx="0" cy="43310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6106264" y="1856372"/>
            <a:ext cx="620447" cy="209744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30395" bIns="38601" rtlCol="0" anchor="ctr"/>
          <a:lstStyle/>
          <a:p>
            <a:pPr algn="ctr"/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4,0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011449" y="1493759"/>
            <a:ext cx="843269" cy="326949"/>
          </a:xfrm>
          <a:prstGeom prst="rect">
            <a:avLst/>
          </a:prstGeom>
          <a:solidFill>
            <a:srgbClr val="008DA9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4,8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6011450" y="1822963"/>
            <a:ext cx="0" cy="21655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4521908" y="3313878"/>
            <a:ext cx="872138" cy="385732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Электро-</a:t>
            </a:r>
          </a:p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снабжение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5262083" y="2626034"/>
            <a:ext cx="705744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Торговля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6061006" y="2110407"/>
            <a:ext cx="779483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Транспорт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7505697" y="2540577"/>
            <a:ext cx="1183890" cy="231844"/>
          </a:xfrm>
          <a:prstGeom prst="rect">
            <a:avLst/>
          </a:prstGeom>
        </p:spPr>
        <p:txBody>
          <a:bodyPr wrap="square" lIns="77203" tIns="38601" rIns="77203" bIns="38601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Прочие услуги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857825" y="2170008"/>
            <a:ext cx="620447" cy="216551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30395" bIns="38601" rtlCol="0" anchor="ctr"/>
          <a:lstStyle/>
          <a:p>
            <a:pPr algn="ctr"/>
            <a:r>
              <a:rPr lang="ru-RU" sz="1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2,0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853135" y="1891353"/>
            <a:ext cx="672733" cy="232160"/>
          </a:xfrm>
          <a:prstGeom prst="rect">
            <a:avLst/>
          </a:prstGeom>
          <a:solidFill>
            <a:srgbClr val="008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4,5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854717" y="1831465"/>
            <a:ext cx="0" cy="6767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6920579" y="2443492"/>
            <a:ext cx="513383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Связь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7688073" y="2247741"/>
            <a:ext cx="620447" cy="23216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395" tIns="38601" rIns="30395" bIns="38601" rtlCol="0" anchor="ctr"/>
          <a:lstStyle/>
          <a:p>
            <a:pPr algn="ctr"/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4,0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661839" y="1969086"/>
            <a:ext cx="672733" cy="232160"/>
          </a:xfrm>
          <a:prstGeom prst="rect">
            <a:avLst/>
          </a:prstGeom>
          <a:solidFill>
            <a:srgbClr val="008D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4,1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7531627" y="1969082"/>
            <a:ext cx="13062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4622563" y="2790342"/>
            <a:ext cx="672733" cy="23216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1,9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4683985" y="3072716"/>
            <a:ext cx="555137" cy="216551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395" tIns="38601" rIns="30395" bIns="38601" rtlCol="0" anchor="ctr"/>
          <a:lstStyle/>
          <a:p>
            <a:pPr algn="ctr"/>
            <a:r>
              <a:rPr lang="ru-RU" sz="12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0,1</a:t>
            </a:r>
            <a:r>
              <a:rPr lang="ru-RU" sz="8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28406" y="2452455"/>
            <a:ext cx="620447" cy="243620"/>
          </a:xfrm>
          <a:prstGeom prst="rect">
            <a:avLst/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3,6</a:t>
            </a:r>
            <a:r>
              <a:rPr lang="ru-RU" sz="9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902858" y="2119359"/>
            <a:ext cx="718413" cy="297758"/>
          </a:xfrm>
          <a:prstGeom prst="rect">
            <a:avLst/>
          </a:prstGeom>
          <a:solidFill>
            <a:srgbClr val="19D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3,6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871167" y="2719643"/>
            <a:ext cx="691317" cy="385732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pPr algn="ctr"/>
            <a:r>
              <a:rPr lang="ru-RU" sz="1000" dirty="0">
                <a:latin typeface="Arial" pitchFamily="34" charset="0"/>
                <a:cs typeface="Arial" pitchFamily="34" charset="0"/>
              </a:rPr>
              <a:t>Строи-</a:t>
            </a:r>
          </a:p>
          <a:p>
            <a:pPr algn="ctr"/>
            <a:r>
              <a:rPr lang="ru-RU" sz="1000" dirty="0" err="1">
                <a:latin typeface="Arial" pitchFamily="34" charset="0"/>
                <a:cs typeface="Arial" pitchFamily="34" charset="0"/>
              </a:rPr>
              <a:t>тельство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901990" y="1566014"/>
            <a:ext cx="0" cy="54137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029214" y="1009364"/>
            <a:ext cx="4006327" cy="385732"/>
          </a:xfrm>
          <a:prstGeom prst="rect">
            <a:avLst/>
          </a:prstGeom>
          <a:noFill/>
          <a:ln w="15875">
            <a:solidFill>
              <a:schemeClr val="bg1"/>
            </a:solidFill>
            <a:prstDash val="sysDash"/>
          </a:ln>
        </p:spPr>
        <p:txBody>
          <a:bodyPr wrap="none" lIns="77203" tIns="38601" rIns="77203" bIns="38601">
            <a:spAutoFit/>
          </a:bodyPr>
          <a:lstStyle/>
          <a:p>
            <a:r>
              <a:rPr lang="ru-RU" sz="1000" i="1" dirty="0">
                <a:latin typeface="Arial" pitchFamily="34" charset="0"/>
                <a:cs typeface="Arial" pitchFamily="34" charset="0"/>
              </a:rPr>
              <a:t>Машиностроение</a:t>
            </a:r>
            <a:r>
              <a:rPr lang="ru-RU" sz="10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i="1" dirty="0">
                <a:latin typeface="Arial" pitchFamily="34" charset="0"/>
                <a:cs typeface="Arial" pitchFamily="34" charset="0"/>
              </a:rPr>
              <a:t>7,0</a:t>
            </a:r>
            <a:r>
              <a:rPr lang="ru-RU" sz="800" b="1" i="1" dirty="0">
                <a:latin typeface="Arial" pitchFamily="34" charset="0"/>
                <a:cs typeface="Arial" pitchFamily="34" charset="0"/>
              </a:rPr>
              <a:t>%</a:t>
            </a:r>
            <a:r>
              <a:rPr lang="ru-RU" sz="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0,0</a:t>
            </a:r>
            <a:r>
              <a:rPr lang="ru-RU" sz="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Фармацевтика</a:t>
            </a:r>
            <a:r>
              <a:rPr lang="ru-RU" sz="10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i="1" dirty="0">
                <a:latin typeface="Arial" pitchFamily="34" charset="0"/>
                <a:cs typeface="Arial" pitchFamily="34" charset="0"/>
              </a:rPr>
              <a:t>8,0</a:t>
            </a:r>
            <a:r>
              <a:rPr lang="ru-RU" sz="800" b="1" i="1" dirty="0">
                <a:latin typeface="Arial" pitchFamily="34" charset="0"/>
                <a:cs typeface="Arial" pitchFamily="34" charset="0"/>
              </a:rPr>
              <a:t>%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3,0</a:t>
            </a:r>
            <a:r>
              <a:rPr lang="ru-RU" sz="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000" i="1" dirty="0">
                <a:latin typeface="Arial" pitchFamily="34" charset="0"/>
                <a:cs typeface="Arial" pitchFamily="34" charset="0"/>
              </a:rPr>
              <a:t>Металлургия </a:t>
            </a:r>
            <a:r>
              <a:rPr lang="ru-RU" sz="1000" b="1" i="1" dirty="0">
                <a:latin typeface="Arial" pitchFamily="34" charset="0"/>
                <a:cs typeface="Arial" pitchFamily="34" charset="0"/>
              </a:rPr>
              <a:t>4,7</a:t>
            </a:r>
            <a:r>
              <a:rPr lang="ru-RU" sz="800" b="1" i="1" dirty="0">
                <a:latin typeface="Arial" pitchFamily="34" charset="0"/>
                <a:cs typeface="Arial" pitchFamily="34" charset="0"/>
              </a:rPr>
              <a:t>%</a:t>
            </a:r>
            <a:r>
              <a:rPr lang="ru-RU" sz="10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1,2</a:t>
            </a:r>
            <a:r>
              <a:rPr lang="ru-RU" sz="6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Нефтепереработка </a:t>
            </a:r>
            <a:r>
              <a:rPr lang="ru-RU" sz="1000" b="1" i="1" dirty="0">
                <a:latin typeface="Arial" pitchFamily="34" charset="0"/>
                <a:cs typeface="Arial" pitchFamily="34" charset="0"/>
              </a:rPr>
              <a:t>8,3</a:t>
            </a:r>
            <a:r>
              <a:rPr lang="ru-RU" sz="800" b="1" i="1" dirty="0">
                <a:latin typeface="Arial" pitchFamily="34" charset="0"/>
                <a:cs typeface="Arial" pitchFamily="34" charset="0"/>
              </a:rPr>
              <a:t>%</a:t>
            </a:r>
            <a:r>
              <a:rPr lang="ru-RU" sz="1000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6,3</a:t>
            </a:r>
            <a:r>
              <a:rPr lang="ru-RU" sz="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8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4" name="Левая фигурная скобка 53"/>
          <p:cNvSpPr>
            <a:spLocks/>
          </p:cNvSpPr>
          <p:nvPr/>
        </p:nvSpPr>
        <p:spPr>
          <a:xfrm>
            <a:off x="3919068" y="1037420"/>
            <a:ext cx="228586" cy="281211"/>
          </a:xfrm>
          <a:prstGeom prst="leftBrac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203" tIns="38601" rIns="77203" bIns="38601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417" y="30547"/>
            <a:ext cx="9144000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Рост экономики пересмотрен в сторону увеличения (СЦЕНАРИЙ </a:t>
            </a:r>
            <a:r>
              <a:rPr lang="en-US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$55</a:t>
            </a:r>
            <a:r>
              <a:rPr lang="kk-KZ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РОСТ ВВП </a:t>
            </a:r>
            <a:r>
              <a:rPr lang="ru-RU" sz="1400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3,8</a:t>
            </a:r>
            <a:r>
              <a:rPr lang="en-US" sz="1400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1400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74143"/>
              </p:ext>
            </p:extLst>
          </p:nvPr>
        </p:nvGraphicFramePr>
        <p:xfrm>
          <a:off x="375339" y="677268"/>
          <a:ext cx="8359710" cy="4024097"/>
        </p:xfrm>
        <a:graphic>
          <a:graphicData uri="http://schemas.openxmlformats.org/drawingml/2006/table">
            <a:tbl>
              <a:tblPr/>
              <a:tblGrid>
                <a:gridCol w="3829873"/>
                <a:gridCol w="1129883"/>
                <a:gridCol w="1133318"/>
                <a:gridCol w="1133318"/>
                <a:gridCol w="1133318"/>
              </a:tblGrid>
              <a:tr h="16225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onstantia" pitchFamily="18" charset="0"/>
                        <a:cs typeface="Arial" panose="020B0604020202020204" pitchFamily="34" charset="0"/>
                      </a:endParaRPr>
                    </a:p>
                  </a:txBody>
                  <a:tcPr marL="12203" marR="12203" marT="917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CB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Оценка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Утверж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11069" marR="11069" marT="68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Уточн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2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Откл</a:t>
                      </a:r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11069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ВВП, млрд. тенге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52 413,4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55 906,2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57 206,7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1 300,6</a:t>
                      </a: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реальный рост ВВП, % к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пред.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103,1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0,7</a:t>
                      </a: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49804"/>
                      </a:srgbClr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номинальный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рост ВВП,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к пред. 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107,8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109,1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ВВП, млрд. долларов США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160,8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164,4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168,3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ВВП на душу населения,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долл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США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8 913,4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9 005,9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9 215,4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209,5</a:t>
                      </a: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Среднегодовой</a:t>
                      </a:r>
                      <a:r>
                        <a:rPr lang="ru-RU" sz="900" b="1" i="0" u="none" strike="noStrike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курс тенге к доллару США</a:t>
                      </a:r>
                      <a:endParaRPr lang="ru-RU" sz="900" b="1" i="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326,0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340,0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хозяйство, %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пред.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102,9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103,6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103,6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Промышленность, %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пред.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107,1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102,1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Горнодобывающая,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к пред. году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109,3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101,7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101,9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Объем добычи нефти, млн. тонн</a:t>
                      </a:r>
                    </a:p>
                  </a:txBody>
                  <a:tcPr marL="397865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86,2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87,0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Обрабатывающая, % к пред. году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102,9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105,1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Строительство, %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пред.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101,9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103,6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103,6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Торговля,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к пред. 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102,5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103,9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Транспорт, % к пред. году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0,8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Цена на </a:t>
                      </a:r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нефть </a:t>
                      </a:r>
                      <a:r>
                        <a:rPr lang="ru-RU" sz="900" b="1" i="0" u="none" strike="noStrike" dirty="0" err="1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Brent</a:t>
                      </a:r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900" b="1" i="0" u="none" strike="noStrike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долл</a:t>
                      </a:r>
                      <a:r>
                        <a:rPr lang="ru-RU" sz="900" b="1" i="0" u="none" strike="noStrike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США/</a:t>
                      </a:r>
                      <a:r>
                        <a:rPr lang="ru-RU" sz="900" b="1" i="0" u="none" strike="noStrike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барр</a:t>
                      </a:r>
                      <a:r>
                        <a:rPr lang="ru-RU" sz="9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54,4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latinLnBrk="0" hangingPunct="1">
                        <a:spcAft>
                          <a:spcPts val="0"/>
                        </a:spcAft>
                      </a:pPr>
                      <a:r>
                        <a:rPr lang="kk-KZ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45,0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2208" marR="622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55,0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10,0</a:t>
                      </a:r>
                      <a:endParaRPr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>
                        <a:alpha val="50000"/>
                      </a:srgbClr>
                    </a:solidFill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Инфляция,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на конец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5-7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2208" marR="622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5-7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0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Показатели платежного баланса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Экспорт товаров,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долл. США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49,3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47,5</a:t>
                      </a:r>
                    </a:p>
                  </a:txBody>
                  <a:tcPr marL="62208" marR="622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53,9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Импорт товаров,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долл. США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31,8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34,0</a:t>
                      </a:r>
                    </a:p>
                  </a:txBody>
                  <a:tcPr marL="62208" marR="622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92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Сальдо торгового баланса, </a:t>
                      </a:r>
                      <a:r>
                        <a:rPr lang="ru-RU" sz="900" b="1" i="0" u="none" strike="noStrike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млрд. </a:t>
                      </a:r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долл. США</a:t>
                      </a:r>
                    </a:p>
                  </a:txBody>
                  <a:tcPr marL="132634" marR="11069" marT="68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17,5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19,8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</a:t>
                      </a:r>
                      <a:endParaRPr lang="ru-RU" sz="1100" b="1" i="0" u="none" strike="noStrike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8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7"/>
            <a:ext cx="9024938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anchor="ctr"/>
          <a:lstStyle/>
          <a:p>
            <a:pPr algn="ctr">
              <a:defRPr/>
            </a:pP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Уточнение прогноза доходов республиканского бюджета на 2018 год </a:t>
            </a:r>
          </a:p>
          <a:p>
            <a:pPr algn="ctr">
              <a:defRPr/>
            </a:pP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(цена на нефть </a:t>
            </a:r>
            <a:r>
              <a:rPr lang="ru-RU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$55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, рост ВВП </a:t>
            </a:r>
            <a:r>
              <a:rPr lang="ru-RU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3,8%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b="1" cap="small" dirty="0">
              <a:solidFill>
                <a:srgbClr val="00A6C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Прямоугольник 6"/>
          <p:cNvSpPr>
            <a:spLocks noChangeArrowheads="1"/>
          </p:cNvSpPr>
          <p:nvPr/>
        </p:nvSpPr>
        <p:spPr bwMode="auto">
          <a:xfrm>
            <a:off x="8097838" y="473869"/>
            <a:ext cx="845205" cy="23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203" tIns="38601" rIns="77203" bIns="38601">
            <a:spAutoFit/>
          </a:bodyPr>
          <a:lstStyle/>
          <a:p>
            <a:r>
              <a:rPr lang="ru-RU" sz="1000" i="1">
                <a:solidFill>
                  <a:srgbClr val="000000"/>
                </a:solidFill>
                <a:cs typeface="Arial" charset="0"/>
              </a:rPr>
              <a:t>млрд. тенге</a:t>
            </a:r>
          </a:p>
        </p:txBody>
      </p:sp>
      <p:graphicFrame>
        <p:nvGraphicFramePr>
          <p:cNvPr id="14463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20077"/>
              </p:ext>
            </p:extLst>
          </p:nvPr>
        </p:nvGraphicFramePr>
        <p:xfrm>
          <a:off x="306388" y="709610"/>
          <a:ext cx="8634412" cy="4239662"/>
        </p:xfrm>
        <a:graphic>
          <a:graphicData uri="http://schemas.openxmlformats.org/drawingml/2006/table">
            <a:tbl>
              <a:tblPr/>
              <a:tblGrid>
                <a:gridCol w="3871912"/>
                <a:gridCol w="1630363"/>
                <a:gridCol w="1658937"/>
                <a:gridCol w="1473200"/>
              </a:tblGrid>
              <a:tr h="14665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год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(нефть - 45$, ЭТП -45$)</a:t>
                      </a:r>
                    </a:p>
                  </a:txBody>
                  <a:tcPr marL="8165" marR="8165" marT="676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Уточненный прогноз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(нефть - 55$, ЭТП -55$)</a:t>
                      </a:r>
                    </a:p>
                  </a:txBody>
                  <a:tcPr marL="8165" marR="8165" marT="676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</a:txBody>
                  <a:tcPr marL="8165" marR="8165" marT="676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03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республиканского бюджета 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5 528,4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5 718,2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</a:tr>
              <a:tr h="1756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поступления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5 396,1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5 592,4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196,3</a:t>
                      </a:r>
                    </a:p>
                  </a:txBody>
                  <a:tcPr marL="8640" marR="8640" marT="7162" marB="0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Корпоративный  подоходный налог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1 818,6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1 755,2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-63,4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добавленную стоимость, всего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2 147,8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2 147,8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15">
                <a:tc>
                  <a:txBody>
                    <a:bodyPr/>
                    <a:lstStyle/>
                    <a:p>
                      <a:pPr marL="0" marR="0" lvl="0" indent="2730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товары произв.на территор.РК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962,0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962,0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15">
                <a:tc>
                  <a:txBody>
                    <a:bodyPr/>
                    <a:lstStyle/>
                    <a:p>
                      <a:pPr marL="0" marR="0" lvl="0" indent="2730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импортируемые товары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1 185,8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1 185,8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Акцизы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79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Поступления за использование природных и других ресурсов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334,9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94,3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979">
                <a:tc>
                  <a:txBody>
                    <a:bodyPr/>
                    <a:lstStyle/>
                    <a:p>
                      <a:pPr marL="0" marR="0" lvl="0" indent="2730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платы по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недропользователям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216,2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308,3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92,1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</a:tr>
              <a:tr h="165979">
                <a:tc>
                  <a:txBody>
                    <a:bodyPr/>
                    <a:lstStyle/>
                    <a:p>
                      <a:pPr marL="0" marR="0" lvl="0" indent="2730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т.ч.    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979">
                <a:tc>
                  <a:txBody>
                    <a:bodyPr/>
                    <a:lstStyle/>
                    <a:p>
                      <a:pPr marL="0" marR="0" lvl="0" indent="4508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добычу полезных ископаемых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275,7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79,5</a:t>
                      </a:r>
                    </a:p>
                  </a:txBody>
                  <a:tcPr marL="8640" marR="8640" marT="7162" marB="0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979">
                <a:tc>
                  <a:txBody>
                    <a:bodyPr/>
                    <a:lstStyle/>
                    <a:p>
                      <a:pPr marL="0" marR="0" lvl="0" indent="2730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другие платы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24,4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10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Сборы за ведение предпринимательской и профессиональной деятельности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игорный бизнес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12,8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9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Налоги на международную торговлю и внешние операции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1 050,9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1 210,6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159,7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97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т.ч.    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979">
                <a:tc>
                  <a:txBody>
                    <a:bodyPr/>
                    <a:lstStyle/>
                    <a:p>
                      <a:pPr marL="0" marR="0" lvl="0" indent="2730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ЭТП на нефть 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706,9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847,3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140,4</a:t>
                      </a:r>
                    </a:p>
                  </a:txBody>
                  <a:tcPr marL="8640" marR="8640" marT="7162" marB="0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7FF"/>
                    </a:solidFill>
                  </a:tcPr>
                </a:tc>
              </a:tr>
              <a:tr h="1756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27,3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5,7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6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поступления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126,7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120,2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-6,5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94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8165" marR="8165" marT="6768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5,6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8640" marR="8640" marT="7162" marB="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7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76"/>
            <a:ext cx="9144000" cy="433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203" tIns="38601" rIns="77203" bIns="38601" rtlCol="0" anchor="ctr"/>
          <a:lstStyle/>
          <a:p>
            <a:pPr algn="ctr"/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Ожидаемые дополнительные доходы позволяют увеличить расходные возможности с сохранением устойчивости госфинансов (цена на нефть </a:t>
            </a:r>
            <a:r>
              <a:rPr lang="ru-RU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$55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, рост ВВП </a:t>
            </a:r>
            <a:r>
              <a:rPr lang="ru-RU" b="1" cap="smal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3,8%</a:t>
            </a:r>
            <a:r>
              <a:rPr lang="ru-RU" b="1" cap="small" dirty="0">
                <a:solidFill>
                  <a:srgbClr val="00A6C8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254409"/>
              </p:ext>
            </p:extLst>
          </p:nvPr>
        </p:nvGraphicFramePr>
        <p:xfrm>
          <a:off x="177179" y="681222"/>
          <a:ext cx="8789642" cy="4029383"/>
        </p:xfrm>
        <a:graphic>
          <a:graphicData uri="http://schemas.openxmlformats.org/drawingml/2006/table">
            <a:tbl>
              <a:tblPr/>
              <a:tblGrid>
                <a:gridCol w="3671423"/>
                <a:gridCol w="2112307"/>
                <a:gridCol w="1563376"/>
                <a:gridCol w="1442536"/>
              </a:tblGrid>
              <a:tr h="280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7626" marR="7626" marT="51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Утвержденный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($45)</a:t>
                      </a:r>
                    </a:p>
                  </a:txBody>
                  <a:tcPr marL="7626" marR="7626" marT="51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Прогноз </a:t>
                      </a:r>
                    </a:p>
                    <a:p>
                      <a:pPr marL="0" marR="0" indent="0" algn="ctr" defTabSz="912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 уточнению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($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kk-KZ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5)</a:t>
                      </a:r>
                    </a:p>
                  </a:txBody>
                  <a:tcPr marL="7626" marR="7626" marT="51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Отклонение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6" marR="7626" marT="5146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Поступления</a:t>
                      </a: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8 578,3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 </a:t>
                      </a:r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759,7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181,4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05878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15,3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15,3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(без учета трансфертов)</a:t>
                      </a: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5 528,4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</a:t>
                      </a:r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718,2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189,8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05878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0,1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Налоговые поступления</a:t>
                      </a:r>
                    </a:p>
                  </a:txBody>
                  <a:tcPr marL="137252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5 396,1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592,4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196,3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Неналоговые поступления</a:t>
                      </a:r>
                    </a:p>
                  </a:txBody>
                  <a:tcPr marL="137252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126,7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120,2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-6,5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Поступления от продажи основного капитала </a:t>
                      </a:r>
                    </a:p>
                  </a:txBody>
                  <a:tcPr marL="137252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5,6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5,6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Поступления трансфертов</a:t>
                      </a: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2 921,5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</a:t>
                      </a:r>
                      <a:r>
                        <a:rPr lang="ru-RU" sz="9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918,4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-3,1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Гарантированный трансферт из </a:t>
                      </a:r>
                      <a:r>
                        <a:rPr lang="ru-RU" sz="1100" b="1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Нацфонда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7252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2 600,0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2 600,0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Целевой трансферт из </a:t>
                      </a:r>
                      <a:r>
                        <a:rPr lang="ru-RU" sz="1100" b="1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Нацфонда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137252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615" marR="10615" marT="716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8640" marR="8640" marT="71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обратный трансферт</a:t>
                      </a:r>
                    </a:p>
                  </a:txBody>
                  <a:tcPr marL="137252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68,7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65,7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-3,1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бюджетные изъятия</a:t>
                      </a:r>
                    </a:p>
                  </a:txBody>
                  <a:tcPr marL="137252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252,8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252,8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Погашение бюджетных кредитов</a:t>
                      </a: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128,4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123,0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-5,3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6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Поступления от продажи финансовых активов государства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Расходы </a:t>
                      </a: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9 217,9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9 643,0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425,1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05878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16,5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16,9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Дефицит </a:t>
                      </a: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-639,6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-883,3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-243,7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05878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-1,1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1,5*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-0,4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6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Ненефтяной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дефицит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(без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учета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ЭТП)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-3 946,4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 </a:t>
                      </a:r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330,5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-384,1</a:t>
                      </a:r>
                      <a:endParaRPr lang="ru-RU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6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к ВВП</a:t>
                      </a:r>
                    </a:p>
                  </a:txBody>
                  <a:tcPr marL="205878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-7,1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7,6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-0,5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F7FF"/>
                    </a:solidFill>
                  </a:tcPr>
                </a:tc>
              </a:tr>
              <a:tr h="1332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Справочно</a:t>
                      </a:r>
                      <a:r>
                        <a:rPr lang="ru-RU" sz="800" b="1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0353" marR="120353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615" marR="10615" marT="71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615" marR="10615" marT="7163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ВВП, млрд. тенге</a:t>
                      </a:r>
                    </a:p>
                  </a:txBody>
                  <a:tcPr marL="7626" marR="7626" marT="5146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55 906,2</a:t>
                      </a:r>
                    </a:p>
                  </a:txBody>
                  <a:tcPr marL="8640" marR="8640" marT="71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 </a:t>
                      </a:r>
                      <a:r>
                        <a:rPr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206,7</a:t>
                      </a:r>
                      <a:endParaRPr lang="ru-RU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2083" rtl="0" eaLnBrk="1" fontAlgn="ctr" latinLnBrk="0" hangingPunct="1"/>
                      <a:r>
                        <a:rPr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1 300,5</a:t>
                      </a:r>
                      <a:endParaRPr lang="ru-RU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640" marR="8640" marT="7162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071901" y="472739"/>
            <a:ext cx="909325" cy="231844"/>
          </a:xfrm>
          <a:prstGeom prst="rect">
            <a:avLst/>
          </a:prstGeom>
        </p:spPr>
        <p:txBody>
          <a:bodyPr wrap="none" lIns="77203" tIns="38601" rIns="77203" bIns="38601">
            <a:spAutoFit/>
          </a:bodyPr>
          <a:lstStyle/>
          <a:p>
            <a:r>
              <a:rPr lang="ru-RU" sz="1000" i="1" dirty="0">
                <a:latin typeface="Arial" pitchFamily="34" charset="0"/>
                <a:cs typeface="Arial" pitchFamily="34" charset="0"/>
              </a:rPr>
              <a:t>млрд. тенге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096" y="4755367"/>
            <a:ext cx="6343930" cy="216455"/>
          </a:xfrm>
          <a:prstGeom prst="rect">
            <a:avLst/>
          </a:prstGeom>
          <a:noFill/>
        </p:spPr>
        <p:txBody>
          <a:bodyPr wrap="square" lIns="77203" tIns="38601" rIns="77203" bIns="38601" rtlCol="0">
            <a:spAutoFit/>
          </a:bodyPr>
          <a:lstStyle/>
          <a:p>
            <a:r>
              <a:rPr lang="ru-RU" sz="900" i="1" dirty="0">
                <a:latin typeface="Arial" pitchFamily="34" charset="0"/>
                <a:cs typeface="Arial" pitchFamily="34" charset="0"/>
              </a:rPr>
              <a:t>*с учетом привлечения остатков средств 2017 года в  общей сумме 125,2 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24109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3364</TotalTime>
  <Words>1050</Words>
  <Application>Microsoft Office PowerPoint</Application>
  <PresentationFormat>Экран (16:9)</PresentationFormat>
  <Paragraphs>355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Дастан Умирбаев</dc:creator>
  <cp:lastModifiedBy>Газиз Утеев</cp:lastModifiedBy>
  <cp:revision>519</cp:revision>
  <cp:lastPrinted>2018-03-18T04:56:25Z</cp:lastPrinted>
  <dcterms:created xsi:type="dcterms:W3CDTF">2017-09-18T08:04:07Z</dcterms:created>
  <dcterms:modified xsi:type="dcterms:W3CDTF">2018-04-09T07:31:36Z</dcterms:modified>
</cp:coreProperties>
</file>