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9"/>
  </p:notesMasterIdLst>
  <p:handoutMasterIdLst>
    <p:handoutMasterId r:id="rId10"/>
  </p:handoutMasterIdLst>
  <p:sldIdLst>
    <p:sldId id="350" r:id="rId2"/>
    <p:sldId id="351" r:id="rId3"/>
    <p:sldId id="352" r:id="rId4"/>
    <p:sldId id="336" r:id="rId5"/>
    <p:sldId id="278" r:id="rId6"/>
    <p:sldId id="353" r:id="rId7"/>
    <p:sldId id="354" r:id="rId8"/>
  </p:sldIdLst>
  <p:sldSz cx="9144000" cy="5143500" type="screen16x9"/>
  <p:notesSz cx="6807200" cy="9939338"/>
  <p:defaultTextStyle>
    <a:defPPr>
      <a:defRPr lang="ru-RU"/>
    </a:defPPr>
    <a:lvl1pPr marL="0" algn="l" defTabSz="77622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88110" algn="l" defTabSz="77622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76222" algn="l" defTabSz="77622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64332" algn="l" defTabSz="77622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52441" algn="l" defTabSz="77622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40553" algn="l" defTabSz="77622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328663" algn="l" defTabSz="77622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716772" algn="l" defTabSz="77622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104884" algn="l" defTabSz="77622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54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540"/>
    <a:srgbClr val="B9F7FF"/>
    <a:srgbClr val="003538"/>
    <a:srgbClr val="41719C"/>
    <a:srgbClr val="41969C"/>
    <a:srgbClr val="19D9FF"/>
    <a:srgbClr val="66FFFF"/>
    <a:srgbClr val="CCFFFF"/>
    <a:srgbClr val="008DA9"/>
    <a:srgbClr val="005D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587" autoAdjust="0"/>
    <p:restoredTop sz="99023" autoAdjust="0"/>
  </p:normalViewPr>
  <p:slideViewPr>
    <p:cSldViewPr snapToGrid="0" showGuides="1">
      <p:cViewPr>
        <p:scale>
          <a:sx n="90" d="100"/>
          <a:sy n="90" d="100"/>
        </p:scale>
        <p:origin x="-1752" y="-52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0" d="100"/>
          <a:sy n="60" d="100"/>
        </p:scale>
        <p:origin x="3202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63937767443751E-2"/>
          <c:y val="6.8574480377733962E-2"/>
          <c:w val="0.89463509442680089"/>
          <c:h val="0.512080545807703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Лист1!$D$2</c:f>
              <c:strCache>
                <c:ptCount val="1"/>
                <c:pt idx="0">
                  <c:v>Қазақстанның ЖІӨ-нің өсу болжамы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70C0"/>
              </a:solidFill>
            </a:ln>
          </c:spPr>
          <c:invertIfNegative val="0"/>
          <c:dPt>
            <c:idx val="0"/>
            <c:invertIfNegative val="0"/>
            <c:bubble3D val="0"/>
            <c:spPr>
              <a:pattFill prst="ltDnDiag">
                <a:fgClr>
                  <a:srgbClr val="0070C0"/>
                </a:fgClr>
                <a:bgClr>
                  <a:schemeClr val="bg1"/>
                </a:bgClr>
              </a:pattFill>
              <a:ln>
                <a:solidFill>
                  <a:srgbClr val="0070C0"/>
                </a:solidFill>
              </a:ln>
            </c:spPr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Лист1!$B$3:$C$10</c:f>
              <c:multiLvlStrCache>
                <c:ptCount val="8"/>
                <c:lvl>
                  <c:pt idx="0">
                    <c:v>2017</c:v>
                  </c:pt>
                  <c:pt idx="1">
                    <c:v>ДБ (қаңт.18)</c:v>
                  </c:pt>
                  <c:pt idx="2">
                    <c:v>ХВҚ (қаз.17)</c:v>
                  </c:pt>
                  <c:pt idx="3">
                    <c:v>ҚР ҰБ (наур. 18)</c:v>
                  </c:pt>
                  <c:pt idx="4">
                    <c:v>БҰҰ (желт.17)</c:v>
                  </c:pt>
                  <c:pt idx="5">
                    <c:v>S&amp;P   (наур. 18)</c:v>
                  </c:pt>
                  <c:pt idx="6">
                    <c:v>АДБ    (желт. 17)</c:v>
                  </c:pt>
                  <c:pt idx="7">
                    <c:v>ЕҚДБ (ақп.18)</c:v>
                  </c:pt>
                </c:lvl>
                <c:lvl>
                  <c:pt idx="1">
                    <c:v>2018</c:v>
                  </c:pt>
                </c:lvl>
              </c:multiLvlStrCache>
            </c:multiLvlStrRef>
          </c:cat>
          <c:val>
            <c:numRef>
              <c:f>Лист1!$D$3:$D$10</c:f>
              <c:numCache>
                <c:formatCode>0.0</c:formatCode>
                <c:ptCount val="8"/>
                <c:pt idx="0" formatCode="General">
                  <c:v>0</c:v>
                </c:pt>
                <c:pt idx="1">
                  <c:v>2.6</c:v>
                </c:pt>
                <c:pt idx="2" formatCode="General">
                  <c:v>2.8</c:v>
                </c:pt>
                <c:pt idx="3" formatCode="General">
                  <c:v>2.9</c:v>
                </c:pt>
                <c:pt idx="4">
                  <c:v>3</c:v>
                </c:pt>
                <c:pt idx="5">
                  <c:v>3</c:v>
                </c:pt>
                <c:pt idx="6">
                  <c:v>3.3</c:v>
                </c:pt>
                <c:pt idx="7">
                  <c:v>3.5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4"/>
        <c:axId val="37738368"/>
        <c:axId val="37739904"/>
      </c:barChart>
      <c:lineChart>
        <c:grouping val="standard"/>
        <c:varyColors val="0"/>
        <c:ser>
          <c:idx val="1"/>
          <c:order val="1"/>
          <c:tx>
            <c:strRef>
              <c:f>Лист1!$E$2</c:f>
              <c:strCache>
                <c:ptCount val="1"/>
                <c:pt idx="0">
                  <c:v>Консенсус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dPt>
            <c:idx val="1"/>
            <c:bubble3D val="0"/>
            <c:spPr>
              <a:ln w="44450">
                <a:solidFill>
                  <a:srgbClr val="002060"/>
                </a:solidFill>
              </a:ln>
            </c:spPr>
          </c:dPt>
          <c:dLbls>
            <c:dLbl>
              <c:idx val="0"/>
              <c:layout>
                <c:manualLayout>
                  <c:x val="-5.4430664916885391E-2"/>
                  <c:y val="-6.2973102169431638E-2"/>
                </c:manualLayout>
              </c:layout>
              <c:tx>
                <c:rich>
                  <a:bodyPr/>
                  <a:lstStyle/>
                  <a:p>
                    <a:pPr>
                      <a:defRPr b="1">
                        <a:solidFill>
                          <a:srgbClr val="002060"/>
                        </a:solidFill>
                      </a:defRPr>
                    </a:pPr>
                    <a:r>
                      <a:rPr lang="ru-RU" sz="1400" b="1" dirty="0">
                        <a:solidFill>
                          <a:srgbClr val="002060"/>
                        </a:solidFill>
                      </a:rPr>
                      <a:t>4,0 </a:t>
                    </a:r>
                    <a:r>
                      <a:rPr lang="ru-RU" b="1" dirty="0">
                        <a:solidFill>
                          <a:srgbClr val="002060"/>
                        </a:solidFill>
                      </a:rPr>
                      <a:t>(</a:t>
                    </a:r>
                    <a:r>
                      <a:rPr lang="ru-RU" b="1" dirty="0" err="1">
                        <a:solidFill>
                          <a:srgbClr val="002060"/>
                        </a:solidFill>
                      </a:rPr>
                      <a:t>нақты</a:t>
                    </a:r>
                    <a:r>
                      <a:rPr lang="ru-RU" b="1" dirty="0">
                        <a:solidFill>
                          <a:srgbClr val="002060"/>
                        </a:solidFill>
                      </a:rPr>
                      <a:t>)</a:t>
                    </a:r>
                    <a:endParaRPr lang="ru-RU" dirty="0">
                      <a:solidFill>
                        <a:srgbClr val="002060"/>
                      </a:solidFill>
                    </a:endParaRPr>
                  </a:p>
                </c:rich>
              </c:tx>
              <c:spPr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0.36975940507436572"/>
                  <c:y val="-8.776934039042115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1">
                      <a:solidFill>
                        <a:srgbClr val="C00000"/>
                      </a:solidFill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Лист1!$B$3:$C$10</c:f>
              <c:multiLvlStrCache>
                <c:ptCount val="8"/>
                <c:lvl>
                  <c:pt idx="0">
                    <c:v>2017</c:v>
                  </c:pt>
                  <c:pt idx="1">
                    <c:v>ДБ (қаңт.18)</c:v>
                  </c:pt>
                  <c:pt idx="2">
                    <c:v>ХВҚ (қаз.17)</c:v>
                  </c:pt>
                  <c:pt idx="3">
                    <c:v>ҚР ҰБ (наур. 18)</c:v>
                  </c:pt>
                  <c:pt idx="4">
                    <c:v>БҰҰ (желт.17)</c:v>
                  </c:pt>
                  <c:pt idx="5">
                    <c:v>S&amp;P   (наур. 18)</c:v>
                  </c:pt>
                  <c:pt idx="6">
                    <c:v>АДБ    (желт. 17)</c:v>
                  </c:pt>
                  <c:pt idx="7">
                    <c:v>ЕҚДБ (ақп.18)</c:v>
                  </c:pt>
                </c:lvl>
                <c:lvl>
                  <c:pt idx="1">
                    <c:v>2018</c:v>
                  </c:pt>
                </c:lvl>
              </c:multiLvlStrCache>
            </c:multiLvlStrRef>
          </c:cat>
          <c:val>
            <c:numRef>
              <c:f>Лист1!$E$3:$E$10</c:f>
              <c:numCache>
                <c:formatCode>0.0</c:formatCode>
                <c:ptCount val="8"/>
                <c:pt idx="0">
                  <c:v>4</c:v>
                </c:pt>
                <c:pt idx="1">
                  <c:v>3.0142857142857147</c:v>
                </c:pt>
                <c:pt idx="2">
                  <c:v>3.0142857142857147</c:v>
                </c:pt>
                <c:pt idx="3">
                  <c:v>3.0142857142857147</c:v>
                </c:pt>
                <c:pt idx="4">
                  <c:v>3.0142857142857147</c:v>
                </c:pt>
                <c:pt idx="5">
                  <c:v>3.0142857142857147</c:v>
                </c:pt>
                <c:pt idx="6">
                  <c:v>3.0142857142857147</c:v>
                </c:pt>
                <c:pt idx="7">
                  <c:v>3.0142857142857147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738368"/>
        <c:axId val="37739904"/>
      </c:lineChart>
      <c:catAx>
        <c:axId val="377383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37739904"/>
        <c:crosses val="autoZero"/>
        <c:auto val="1"/>
        <c:lblAlgn val="ctr"/>
        <c:lblOffset val="100"/>
        <c:noMultiLvlLbl val="0"/>
      </c:catAx>
      <c:valAx>
        <c:axId val="37739904"/>
        <c:scaling>
          <c:orientation val="minMax"/>
          <c:max val="4.5"/>
        </c:scaling>
        <c:delete val="0"/>
        <c:axPos val="l"/>
        <c:numFmt formatCode="#,##0.0" sourceLinked="0"/>
        <c:majorTickMark val="out"/>
        <c:minorTickMark val="none"/>
        <c:tickLblPos val="nextTo"/>
        <c:crossAx val="37738368"/>
        <c:crosses val="autoZero"/>
        <c:crossBetween val="between"/>
        <c:majorUnit val="1.5"/>
      </c:valAx>
    </c:plotArea>
    <c:legend>
      <c:legendPos val="b"/>
      <c:layout>
        <c:manualLayout>
          <c:xMode val="edge"/>
          <c:yMode val="edge"/>
          <c:x val="9.4323744115811334E-2"/>
          <c:y val="0.87253201031780947"/>
          <c:w val="0.84619445314482589"/>
          <c:h val="0.12746798968219059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9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0789494637975171E-2"/>
          <c:y val="6.3847417013211435E-2"/>
          <c:w val="0.88031825731556068"/>
          <c:h val="0.541950312358748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Лист1!$D$2</c:f>
              <c:strCache>
                <c:ptCount val="1"/>
                <c:pt idx="0">
                  <c:v>Мұнай бағасының болжамы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70C0"/>
              </a:solidFill>
            </a:ln>
          </c:spPr>
          <c:invertIfNegative val="0"/>
          <c:dPt>
            <c:idx val="0"/>
            <c:invertIfNegative val="0"/>
            <c:bubble3D val="0"/>
            <c:spPr>
              <a:pattFill prst="ltDnDiag">
                <a:fgClr>
                  <a:srgbClr val="0070C0"/>
                </a:fgClr>
                <a:bgClr>
                  <a:schemeClr val="bg1"/>
                </a:bgClr>
              </a:pattFill>
              <a:ln>
                <a:solidFill>
                  <a:srgbClr val="0070C0"/>
                </a:solidFill>
              </a:ln>
            </c:spPr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Лист1!$B$3:$C$7</c:f>
              <c:multiLvlStrCache>
                <c:ptCount val="5"/>
                <c:lvl>
                  <c:pt idx="0">
                    <c:v>2017</c:v>
                  </c:pt>
                  <c:pt idx="1">
                    <c:v>ДБ (қаңт.18)</c:v>
                  </c:pt>
                  <c:pt idx="2">
                    <c:v>ХВҚ (ақп.18)</c:v>
                  </c:pt>
                  <c:pt idx="3">
                    <c:v>БҰҰ (желт.17)</c:v>
                  </c:pt>
                  <c:pt idx="4">
                    <c:v>Блумберг (ақп. 18)</c:v>
                  </c:pt>
                </c:lvl>
                <c:lvl>
                  <c:pt idx="1">
                    <c:v>2018</c:v>
                  </c:pt>
                </c:lvl>
              </c:multiLvlStrCache>
            </c:multiLvlStrRef>
          </c:cat>
          <c:val>
            <c:numRef>
              <c:f>Лист1!$D$3:$D$7</c:f>
              <c:numCache>
                <c:formatCode>0.0</c:formatCode>
                <c:ptCount val="5"/>
                <c:pt idx="0" formatCode="General">
                  <c:v>0</c:v>
                </c:pt>
                <c:pt idx="1">
                  <c:v>58</c:v>
                </c:pt>
                <c:pt idx="2" formatCode="General">
                  <c:v>60.6</c:v>
                </c:pt>
                <c:pt idx="3">
                  <c:v>55.4</c:v>
                </c:pt>
                <c:pt idx="4" formatCode="General">
                  <c:v>63.3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6"/>
        <c:axId val="37695872"/>
        <c:axId val="37697408"/>
      </c:barChart>
      <c:lineChart>
        <c:grouping val="standard"/>
        <c:varyColors val="0"/>
        <c:ser>
          <c:idx val="1"/>
          <c:order val="1"/>
          <c:tx>
            <c:strRef>
              <c:f>Лист1!$E$2</c:f>
              <c:strCache>
                <c:ptCount val="1"/>
                <c:pt idx="0">
                  <c:v>Консенсус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dPt>
            <c:idx val="1"/>
            <c:bubble3D val="0"/>
            <c:spPr>
              <a:ln w="44450">
                <a:solidFill>
                  <a:srgbClr val="002060"/>
                </a:solidFill>
              </a:ln>
            </c:spPr>
          </c:dPt>
          <c:dLbls>
            <c:dLbl>
              <c:idx val="0"/>
              <c:layout>
                <c:manualLayout>
                  <c:x val="-8.7786552123203729E-2"/>
                  <c:y val="-0.11876853188898082"/>
                </c:manualLayout>
              </c:layout>
              <c:tx>
                <c:rich>
                  <a:bodyPr/>
                  <a:lstStyle/>
                  <a:p>
                    <a:pPr>
                      <a:defRPr sz="1400" b="1">
                        <a:solidFill>
                          <a:srgbClr val="002060"/>
                        </a:solidFill>
                      </a:defRPr>
                    </a:pPr>
                    <a:r>
                      <a:rPr lang="ru-RU" sz="1400" b="1">
                        <a:solidFill>
                          <a:srgbClr val="002060"/>
                        </a:solidFill>
                      </a:rPr>
                      <a:t>54,4</a:t>
                    </a:r>
                  </a:p>
                </c:rich>
              </c:tx>
              <c:spPr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0.34799726308241979"/>
                  <c:y val="-9.212135059398891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1">
                      <a:solidFill>
                        <a:srgbClr val="C00000"/>
                      </a:solidFill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Лист1!$B$3:$C$7</c:f>
              <c:multiLvlStrCache>
                <c:ptCount val="5"/>
                <c:lvl>
                  <c:pt idx="0">
                    <c:v>2017</c:v>
                  </c:pt>
                  <c:pt idx="1">
                    <c:v>ДБ (қаңт.18)</c:v>
                  </c:pt>
                  <c:pt idx="2">
                    <c:v>ХВҚ (ақп.18)</c:v>
                  </c:pt>
                  <c:pt idx="3">
                    <c:v>БҰҰ (желт.17)</c:v>
                  </c:pt>
                  <c:pt idx="4">
                    <c:v>Блумберг (ақп. 18)</c:v>
                  </c:pt>
                </c:lvl>
                <c:lvl>
                  <c:pt idx="1">
                    <c:v>2018</c:v>
                  </c:pt>
                </c:lvl>
              </c:multiLvlStrCache>
            </c:multiLvlStrRef>
          </c:cat>
          <c:val>
            <c:numRef>
              <c:f>Лист1!$E$3:$E$7</c:f>
              <c:numCache>
                <c:formatCode>0.0</c:formatCode>
                <c:ptCount val="5"/>
                <c:pt idx="0">
                  <c:v>54.4</c:v>
                </c:pt>
                <c:pt idx="1">
                  <c:v>59.325000000000003</c:v>
                </c:pt>
                <c:pt idx="2">
                  <c:v>59.325000000000003</c:v>
                </c:pt>
                <c:pt idx="3">
                  <c:v>59.325000000000003</c:v>
                </c:pt>
                <c:pt idx="4">
                  <c:v>59.325000000000003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695872"/>
        <c:axId val="37697408"/>
      </c:lineChart>
      <c:catAx>
        <c:axId val="376958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37697408"/>
        <c:crosses val="autoZero"/>
        <c:auto val="1"/>
        <c:lblAlgn val="ctr"/>
        <c:lblOffset val="100"/>
        <c:noMultiLvlLbl val="0"/>
      </c:catAx>
      <c:valAx>
        <c:axId val="37697408"/>
        <c:scaling>
          <c:orientation val="minMax"/>
          <c:max val="80"/>
          <c:min val="0"/>
        </c:scaling>
        <c:delete val="0"/>
        <c:axPos val="l"/>
        <c:numFmt formatCode="#,##0.0" sourceLinked="0"/>
        <c:majorTickMark val="out"/>
        <c:minorTickMark val="none"/>
        <c:tickLblPos val="nextTo"/>
        <c:crossAx val="37695872"/>
        <c:crosses val="autoZero"/>
        <c:crossBetween val="between"/>
        <c:majorUnit val="40"/>
      </c:valAx>
    </c:plotArea>
    <c:legend>
      <c:legendPos val="b"/>
      <c:layout>
        <c:manualLayout>
          <c:xMode val="edge"/>
          <c:yMode val="edge"/>
          <c:x val="0.12684566543363904"/>
          <c:y val="0.87687962212749615"/>
          <c:w val="0.72314357293467868"/>
          <c:h val="0.12312037787250389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9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Лист1!$D$2</c:f>
              <c:strCache>
                <c:ptCount val="1"/>
                <c:pt idx="0">
                  <c:v>Әлем экономикасы болжамы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70C0"/>
              </a:solidFill>
            </a:ln>
          </c:spPr>
          <c:invertIfNegative val="0"/>
          <c:dPt>
            <c:idx val="0"/>
            <c:invertIfNegative val="0"/>
            <c:bubble3D val="0"/>
            <c:spPr>
              <a:pattFill prst="ltDnDiag">
                <a:fgClr>
                  <a:srgbClr val="0070C0"/>
                </a:fgClr>
                <a:bgClr>
                  <a:schemeClr val="bg1"/>
                </a:bgClr>
              </a:pattFill>
              <a:ln>
                <a:solidFill>
                  <a:srgbClr val="0070C0"/>
                </a:solidFill>
              </a:ln>
            </c:spPr>
          </c:dPt>
          <c:dLbls>
            <c:dLbl>
              <c:idx val="0"/>
              <c:delete val="1"/>
            </c:dLbl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Лист1!$B$3:$C$7</c:f>
              <c:multiLvlStrCache>
                <c:ptCount val="4"/>
                <c:lvl>
                  <c:pt idx="0">
                    <c:v>2017</c:v>
                  </c:pt>
                  <c:pt idx="1">
                    <c:v>БҰҰ (жел.17)</c:v>
                  </c:pt>
                  <c:pt idx="2">
                    <c:v>ДБ (қаң.18)</c:v>
                  </c:pt>
                  <c:pt idx="3">
                    <c:v>ХВҚ (қаң.18)</c:v>
                  </c:pt>
                </c:lvl>
                <c:lvl>
                  <c:pt idx="1">
                    <c:v>2018</c:v>
                  </c:pt>
                </c:lvl>
              </c:multiLvlStrCache>
            </c:multiLvlStrRef>
          </c:cat>
          <c:val>
            <c:numRef>
              <c:f>Лист1!$D$3:$D$6</c:f>
              <c:numCache>
                <c:formatCode>0.0</c:formatCode>
                <c:ptCount val="4"/>
                <c:pt idx="0" formatCode="General">
                  <c:v>0</c:v>
                </c:pt>
                <c:pt idx="1">
                  <c:v>3</c:v>
                </c:pt>
                <c:pt idx="2">
                  <c:v>3.1</c:v>
                </c:pt>
                <c:pt idx="3" formatCode="General">
                  <c:v>3.9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6"/>
        <c:axId val="37716736"/>
        <c:axId val="37718272"/>
      </c:barChart>
      <c:lineChart>
        <c:grouping val="standard"/>
        <c:varyColors val="0"/>
        <c:ser>
          <c:idx val="1"/>
          <c:order val="1"/>
          <c:tx>
            <c:strRef>
              <c:f>Лист1!$E$2</c:f>
              <c:strCache>
                <c:ptCount val="1"/>
                <c:pt idx="0">
                  <c:v>Консенсус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dPt>
            <c:idx val="1"/>
            <c:bubble3D val="0"/>
            <c:spPr>
              <a:ln w="44450">
                <a:solidFill>
                  <a:srgbClr val="002060"/>
                </a:solidFill>
              </a:ln>
            </c:spPr>
          </c:dPt>
          <c:dLbls>
            <c:dLbl>
              <c:idx val="0"/>
              <c:layout>
                <c:manualLayout>
                  <c:x val="-8.7786462031596457E-2"/>
                  <c:y val="-4.9567602828141689E-2"/>
                </c:manualLayout>
              </c:layout>
              <c:tx>
                <c:rich>
                  <a:bodyPr/>
                  <a:lstStyle/>
                  <a:p>
                    <a:r>
                      <a:rPr lang="ru-RU" sz="1400" b="1" dirty="0">
                        <a:solidFill>
                          <a:srgbClr val="002060"/>
                        </a:solidFill>
                      </a:rPr>
                      <a:t>3,6</a:t>
                    </a:r>
                    <a:r>
                      <a:rPr lang="ru-RU" sz="1400" b="1" dirty="0"/>
                      <a:t> </a:t>
                    </a:r>
                    <a:r>
                      <a:rPr lang="ru-RU" sz="800" b="1" dirty="0"/>
                      <a:t>(</a:t>
                    </a:r>
                    <a:r>
                      <a:rPr lang="ru-RU" sz="800" b="1" dirty="0" err="1"/>
                      <a:t>нақты</a:t>
                    </a:r>
                    <a:r>
                      <a:rPr lang="ru-RU" sz="800" b="1" dirty="0"/>
                      <a:t>)</a:t>
                    </a:r>
                    <a:endParaRPr lang="en-US" sz="800" dirty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layout>
                <c:manualLayout>
                  <c:x val="-0.34157211275717325"/>
                  <c:y val="-8.4504943738911487E-2"/>
                </c:manualLayout>
              </c:layout>
              <c:spPr/>
              <c:txPr>
                <a:bodyPr/>
                <a:lstStyle/>
                <a:p>
                  <a:pPr>
                    <a:defRPr sz="1400" b="1">
                      <a:solidFill>
                        <a:srgbClr val="C00000"/>
                      </a:solidFill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34799726308241979"/>
                  <c:y val="-9.21213505939889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Лист1!$B$3:$C$7</c:f>
              <c:multiLvlStrCache>
                <c:ptCount val="4"/>
                <c:lvl>
                  <c:pt idx="0">
                    <c:v>2017</c:v>
                  </c:pt>
                  <c:pt idx="1">
                    <c:v>БҰҰ (жел.17)</c:v>
                  </c:pt>
                  <c:pt idx="2">
                    <c:v>ДБ (қаң.18)</c:v>
                  </c:pt>
                  <c:pt idx="3">
                    <c:v>ХВҚ (қаң.18)</c:v>
                  </c:pt>
                </c:lvl>
                <c:lvl>
                  <c:pt idx="1">
                    <c:v>2018</c:v>
                  </c:pt>
                </c:lvl>
              </c:multiLvlStrCache>
            </c:multiLvlStrRef>
          </c:cat>
          <c:val>
            <c:numRef>
              <c:f>Лист1!$E$3:$E$6</c:f>
              <c:numCache>
                <c:formatCode>0.0</c:formatCode>
                <c:ptCount val="4"/>
                <c:pt idx="0">
                  <c:v>3.6</c:v>
                </c:pt>
                <c:pt idx="1">
                  <c:v>3.3333333333333299</c:v>
                </c:pt>
                <c:pt idx="2">
                  <c:v>3.3333333333333335</c:v>
                </c:pt>
                <c:pt idx="3">
                  <c:v>3.3333333333333335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716736"/>
        <c:axId val="37718272"/>
      </c:lineChart>
      <c:catAx>
        <c:axId val="37716736"/>
        <c:scaling>
          <c:orientation val="minMax"/>
        </c:scaling>
        <c:delete val="0"/>
        <c:axPos val="b"/>
        <c:majorTickMark val="out"/>
        <c:minorTickMark val="none"/>
        <c:tickLblPos val="nextTo"/>
        <c:crossAx val="37718272"/>
        <c:crosses val="autoZero"/>
        <c:auto val="1"/>
        <c:lblAlgn val="ctr"/>
        <c:lblOffset val="100"/>
        <c:noMultiLvlLbl val="0"/>
      </c:catAx>
      <c:valAx>
        <c:axId val="37718272"/>
        <c:scaling>
          <c:orientation val="minMax"/>
          <c:max val="4"/>
          <c:min val="0"/>
        </c:scaling>
        <c:delete val="0"/>
        <c:axPos val="l"/>
        <c:numFmt formatCode="#,##0.0" sourceLinked="0"/>
        <c:majorTickMark val="out"/>
        <c:minorTickMark val="none"/>
        <c:tickLblPos val="nextTo"/>
        <c:crossAx val="37716736"/>
        <c:crosses val="autoZero"/>
        <c:crossBetween val="between"/>
        <c:majorUnit val="1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9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0.58344</cdr:x>
      <cdr:y>0.01606</cdr:y>
    </cdr:from>
    <cdr:to>
      <cdr:x>0.77687</cdr:x>
      <cdr:y>0.12074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518425" y="25653"/>
          <a:ext cx="834940" cy="1672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marL="0" algn="l" defTabSz="919367" rtl="0" eaLnBrk="1" latinLnBrk="0" hangingPunct="1">
            <a:defRPr sz="1811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9683" algn="l" defTabSz="919367" rtl="0" eaLnBrk="1" latinLnBrk="0" hangingPunct="1">
            <a:defRPr sz="1811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9367" algn="l" defTabSz="919367" rtl="0" eaLnBrk="1" latinLnBrk="0" hangingPunct="1">
            <a:defRPr sz="1811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9050" algn="l" defTabSz="919367" rtl="0" eaLnBrk="1" latinLnBrk="0" hangingPunct="1">
            <a:defRPr sz="1811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38732" algn="l" defTabSz="919367" rtl="0" eaLnBrk="1" latinLnBrk="0" hangingPunct="1">
            <a:defRPr sz="1811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98417" algn="l" defTabSz="919367" rtl="0" eaLnBrk="1" latinLnBrk="0" hangingPunct="1">
            <a:defRPr sz="1811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58099" algn="l" defTabSz="919367" rtl="0" eaLnBrk="1" latinLnBrk="0" hangingPunct="1">
            <a:defRPr sz="1811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17781" algn="l" defTabSz="919367" rtl="0" eaLnBrk="1" latinLnBrk="0" hangingPunct="1">
            <a:defRPr sz="1811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77465" algn="l" defTabSz="919367" rtl="0" eaLnBrk="1" latinLnBrk="0" hangingPunct="1">
            <a:defRPr sz="1811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(консенсус)</a:t>
          </a:r>
          <a:endParaRPr lang="ru-RU" sz="900" b="1" dirty="0">
            <a:solidFill>
              <a:srgbClr val="C00000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2"/>
            <a:ext cx="2949786" cy="498693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5843" y="2"/>
            <a:ext cx="2949786" cy="498693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r">
              <a:defRPr sz="1200"/>
            </a:lvl1pPr>
          </a:lstStyle>
          <a:p>
            <a:fld id="{2230B178-0B8A-46BE-82CB-2771E93ECE2B}" type="datetimeFigureOut">
              <a:rPr lang="ru-RU" smtClean="0"/>
              <a:t>09.04.2018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6" y="9440647"/>
            <a:ext cx="2949786" cy="498692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5843" y="9440647"/>
            <a:ext cx="2949786" cy="498692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r">
              <a:defRPr sz="1200"/>
            </a:lvl1pPr>
          </a:lstStyle>
          <a:p>
            <a:fld id="{7C4438AF-52F4-4C93-A3C8-E15D9665E0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6632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2"/>
            <a:ext cx="2949786" cy="498693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5843" y="2"/>
            <a:ext cx="2949786" cy="498693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r">
              <a:defRPr sz="1200"/>
            </a:lvl1pPr>
          </a:lstStyle>
          <a:p>
            <a:fld id="{15360762-4A0D-4F2F-8804-ACBB379884FA}" type="datetimeFigureOut">
              <a:rPr lang="ru-RU" smtClean="0"/>
              <a:t>09.04.2018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24" tIns="45912" rIns="91824" bIns="4591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721" y="4783309"/>
            <a:ext cx="5445760" cy="3913615"/>
          </a:xfrm>
          <a:prstGeom prst="rect">
            <a:avLst/>
          </a:prstGeom>
        </p:spPr>
        <p:txBody>
          <a:bodyPr vert="horz" lIns="91824" tIns="45912" rIns="91824" bIns="45912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6" y="9440647"/>
            <a:ext cx="2949786" cy="498692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5843" y="9440647"/>
            <a:ext cx="2949786" cy="498692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r">
              <a:defRPr sz="1200"/>
            </a:lvl1pPr>
          </a:lstStyle>
          <a:p>
            <a:fld id="{51FE8929-EB6E-45FE-8744-5A3C50A140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153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77622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88110" algn="l" defTabSz="77622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76222" algn="l" defTabSz="77622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64332" algn="l" defTabSz="77622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52441" algn="l" defTabSz="77622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40553" algn="l" defTabSz="77622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28663" algn="l" defTabSz="77622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716772" algn="l" defTabSz="77622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104884" algn="l" defTabSz="77622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3013"/>
            <a:ext cx="5959475" cy="33528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FE8929-EB6E-45FE-8744-5A3C50A1402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7852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3013"/>
            <a:ext cx="5959475" cy="33528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консенсус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FE8929-EB6E-45FE-8744-5A3C50A1402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696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3013"/>
            <a:ext cx="5959475" cy="33528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FE8929-EB6E-45FE-8744-5A3C50A1402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0421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3013"/>
            <a:ext cx="5959475" cy="33528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млрд. </a:t>
            </a:r>
            <a:r>
              <a:rPr lang="ru-RU" dirty="0" err="1" smtClean="0"/>
              <a:t>тг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FE8929-EB6E-45FE-8744-5A3C50A1402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722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Заголовок и объект"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" y="5000963"/>
            <a:ext cx="2416946" cy="142540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8772B0F-72FC-4B76-8BAF-928EBA49A2F2}" type="datetime1">
              <a:rPr lang="ru-RU" smtClean="0"/>
              <a:t>09.04.2018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56215" y="5000963"/>
            <a:ext cx="4721257" cy="142540"/>
          </a:xfrm>
          <a:prstGeom prst="rect">
            <a:avLst/>
          </a:prstGeom>
        </p:spPr>
        <p:txBody>
          <a:bodyPr lIns="77203" tIns="38601" rIns="77203" bIns="38601"/>
          <a:lstStyle>
            <a:lvl1pPr>
              <a:defRPr sz="70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kk-KZ" smtClean="0"/>
              <a:t>Итоги СЭР за январь-август 2017 года</a:t>
            </a:r>
            <a:endParaRPr lang="ru-RU" dirty="0"/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1" y="452601"/>
            <a:ext cx="9144005" cy="1"/>
          </a:xfrm>
          <a:prstGeom prst="line">
            <a:avLst/>
          </a:prstGeom>
          <a:ln w="38100" cmpd="tri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 userDrawn="1"/>
        </p:nvCxnSpPr>
        <p:spPr>
          <a:xfrm>
            <a:off x="1" y="4976697"/>
            <a:ext cx="9144005" cy="0"/>
          </a:xfrm>
          <a:prstGeom prst="line">
            <a:avLst/>
          </a:prstGeom>
          <a:ln w="25400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8816882" y="4980682"/>
            <a:ext cx="326551" cy="162414"/>
          </a:xfrm>
          <a:prstGeom prst="rect">
            <a:avLst/>
          </a:prstGeom>
          <a:solidFill>
            <a:srgbClr val="00A6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7203" bIns="38601" rtlCol="0" anchor="ctr"/>
          <a:lstStyle/>
          <a:p>
            <a:pPr algn="ctr"/>
            <a:fld id="{6D7284AB-EDDC-4341-87A7-B911D7173125}" type="slidenum">
              <a:rPr lang="ru-RU" sz="10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6764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5881" y="1962523"/>
            <a:ext cx="6857999" cy="999565"/>
          </a:xfrm>
          <a:prstGeom prst="rect">
            <a:avLst/>
          </a:prstGeom>
        </p:spPr>
        <p:txBody>
          <a:bodyPr lIns="77203" tIns="38601" rIns="77203" bIns="38601"/>
          <a:lstStyle>
            <a:lvl1pPr marL="0" indent="0" algn="ctr">
              <a:buNone/>
              <a:defRPr sz="1700"/>
            </a:lvl1pPr>
            <a:lvl2pPr marL="324247" indent="0" algn="ctr">
              <a:buNone/>
              <a:defRPr sz="1400"/>
            </a:lvl2pPr>
            <a:lvl3pPr marL="648491" indent="0" algn="ctr">
              <a:buNone/>
              <a:defRPr sz="1300"/>
            </a:lvl3pPr>
            <a:lvl4pPr marL="972737" indent="0" algn="ctr">
              <a:buNone/>
              <a:defRPr sz="1100"/>
            </a:lvl4pPr>
            <a:lvl5pPr marL="1296983" indent="0" algn="ctr">
              <a:buNone/>
              <a:defRPr sz="1100"/>
            </a:lvl5pPr>
            <a:lvl6pPr marL="1621227" indent="0" algn="ctr">
              <a:buNone/>
              <a:defRPr sz="1100"/>
            </a:lvl6pPr>
            <a:lvl7pPr marL="1945473" indent="0" algn="ctr">
              <a:buNone/>
              <a:defRPr sz="1100"/>
            </a:lvl7pPr>
            <a:lvl8pPr marL="2269718" indent="0" algn="ctr">
              <a:buNone/>
              <a:defRPr sz="1100"/>
            </a:lvl8pPr>
            <a:lvl9pPr marL="2593963" indent="0" algn="ctr">
              <a:buNone/>
              <a:defRPr sz="11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281859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155" userDrawn="1">
          <p15:clr>
            <a:srgbClr val="FBAE40"/>
          </p15:clr>
        </p15:guide>
        <p15:guide id="2" pos="317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" y="2048966"/>
            <a:ext cx="9143999" cy="994322"/>
          </a:xfrm>
          <a:prstGeom prst="rect">
            <a:avLst/>
          </a:prstGeom>
        </p:spPr>
        <p:txBody>
          <a:bodyPr vert="horz" lIns="77203" tIns="38601" rIns="77203" bIns="38601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8" name="Дата 7"/>
          <p:cNvSpPr>
            <a:spLocks noGrp="1"/>
          </p:cNvSpPr>
          <p:nvPr>
            <p:ph type="dt" sz="half" idx="2"/>
          </p:nvPr>
        </p:nvSpPr>
        <p:spPr>
          <a:xfrm>
            <a:off x="1" y="4767495"/>
            <a:ext cx="9143999" cy="273350"/>
          </a:xfrm>
          <a:prstGeom prst="rect">
            <a:avLst/>
          </a:prstGeom>
        </p:spPr>
        <p:txBody>
          <a:bodyPr vert="horz" lIns="77203" tIns="38601" rIns="77203" bIns="3860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9B6603F-6903-4BD1-8C81-A23E2FACFFF0}" type="datetimeFigureOut">
              <a:rPr lang="ru-RU" smtClean="0"/>
              <a:pPr/>
              <a:t>09.04.2018</a:t>
            </a:fld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1" y="0"/>
            <a:ext cx="9143999" cy="473706"/>
          </a:xfrm>
          <a:prstGeom prst="rect">
            <a:avLst/>
          </a:prstGeom>
          <a:solidFill>
            <a:srgbClr val="00A6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7203" bIns="38601" rtlCol="0" anchor="ctr"/>
          <a:lstStyle/>
          <a:p>
            <a:pPr marL="0" algn="ctr"/>
            <a:r>
              <a:rPr lang="kk-KZ" sz="1700" b="1" cap="small" dirty="0" smtClean="0">
                <a:latin typeface="Arial" pitchFamily="34" charset="0"/>
                <a:cs typeface="Arial" pitchFamily="34" charset="0"/>
              </a:rPr>
              <a:t>Қазақстан</a:t>
            </a:r>
            <a:r>
              <a:rPr lang="kk-KZ" sz="1700" b="1" cap="small" baseline="0" dirty="0" smtClean="0">
                <a:latin typeface="Arial" pitchFamily="34" charset="0"/>
                <a:cs typeface="Arial" pitchFamily="34" charset="0"/>
              </a:rPr>
              <a:t> Республикасының Ұлттық экономика министрлігі</a:t>
            </a:r>
            <a:endParaRPr lang="ru-RU" sz="1700" b="1" cap="small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 userDrawn="1"/>
        </p:nvCxnSpPr>
        <p:spPr>
          <a:xfrm flipV="1">
            <a:off x="0" y="3068570"/>
            <a:ext cx="9144000" cy="1"/>
          </a:xfrm>
          <a:prstGeom prst="line">
            <a:avLst/>
          </a:prstGeom>
          <a:ln w="38100" cmpd="tri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 userDrawn="1"/>
        </p:nvCxnSpPr>
        <p:spPr>
          <a:xfrm>
            <a:off x="0" y="2016350"/>
            <a:ext cx="9144000" cy="1"/>
          </a:xfrm>
          <a:prstGeom prst="line">
            <a:avLst/>
          </a:prstGeom>
          <a:ln w="25400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3" name="Picture 2" descr="C:\Users\dzhaparkulov_aa\Desktop\470fbd39b681c8697788161f6bab882d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8221" y="766936"/>
            <a:ext cx="1027558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6757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08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770072" rtl="0" eaLnBrk="1" latinLnBrk="0" hangingPunct="1">
        <a:lnSpc>
          <a:spcPct val="90000"/>
        </a:lnSpc>
        <a:spcBef>
          <a:spcPct val="0"/>
        </a:spcBef>
        <a:buNone/>
        <a:defRPr sz="17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92518" indent="-192518" algn="l" defTabSz="770072" rtl="0" eaLnBrk="1" latinLnBrk="0" hangingPunct="1">
        <a:lnSpc>
          <a:spcPct val="90000"/>
        </a:lnSpc>
        <a:spcBef>
          <a:spcPts val="843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7554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62589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47624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32660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17695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502730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87766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72801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5035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0072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55106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0142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25177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10212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95248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0283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54" userDrawn="1">
          <p15:clr>
            <a:srgbClr val="F26B43"/>
          </p15:clr>
        </p15:guide>
        <p15:guide id="2" pos="317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093593"/>
            <a:ext cx="9144000" cy="955119"/>
          </a:xfrm>
          <a:prstGeom prst="rect">
            <a:avLst/>
          </a:prstGeom>
          <a:noFill/>
        </p:spPr>
        <p:txBody>
          <a:bodyPr wrap="square" lIns="77203" tIns="38601" rIns="77203" bIns="38601" rtlCol="0" anchor="ctr">
            <a:spAutoFit/>
          </a:bodyPr>
          <a:lstStyle/>
          <a:p>
            <a:pPr algn="ctr"/>
            <a:r>
              <a:rPr lang="ru-RU" sz="19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2018 ЖЫЛҒА АРНАЛҒАН МАКРОКӨРСЕТКІШТЕРДІҢ ЖӘНЕ РЕСПУБЛИКАЛЫҚ БЮДЖЕТ </a:t>
            </a:r>
            <a:r>
              <a:rPr lang="kk-KZ" sz="19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ӨЛШЕМШАРТТАРЫНЫҢ </a:t>
            </a:r>
            <a:r>
              <a:rPr lang="ru-RU" sz="19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БОЛЖАМЫН НАҚТЫЛАУ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92347" y="4847703"/>
            <a:ext cx="1959307" cy="262622"/>
          </a:xfrm>
          <a:prstGeom prst="rect">
            <a:avLst/>
          </a:prstGeom>
          <a:noFill/>
        </p:spPr>
        <p:txBody>
          <a:bodyPr wrap="square" lIns="77203" tIns="38601" rIns="77203" bIns="38601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kk-KZ" sz="1200" b="1" dirty="0" smtClean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әуір</a:t>
            </a:r>
            <a:r>
              <a:rPr lang="ru-RU" sz="1200" b="1" dirty="0" smtClean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200" b="1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2018 </a:t>
            </a:r>
            <a:r>
              <a:rPr lang="ru-RU" sz="1200" b="1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жыл</a:t>
            </a:r>
            <a:endParaRPr lang="ru-RU" sz="1200" b="1" dirty="0">
              <a:solidFill>
                <a:srgbClr val="00A6C8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98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14176"/>
            <a:ext cx="9144000" cy="4331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7203" bIns="38601" rtlCol="0" anchor="ctr"/>
          <a:lstStyle/>
          <a:p>
            <a:pPr algn="ctr"/>
            <a:r>
              <a:rPr lang="ru-RU" sz="1700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Болжамды</a:t>
            </a:r>
            <a:r>
              <a:rPr lang="ru-RU" sz="17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нақтылау</a:t>
            </a:r>
            <a:r>
              <a:rPr lang="ru-RU" sz="17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факторлары</a:t>
            </a:r>
            <a:r>
              <a:rPr lang="ru-RU" sz="17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оң</a:t>
            </a:r>
            <a:r>
              <a:rPr lang="ru-RU" sz="17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сипатта</a:t>
            </a:r>
            <a:endParaRPr lang="ru-RU" sz="1700" b="1" cap="small" dirty="0">
              <a:solidFill>
                <a:srgbClr val="00A6C8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531" y="1296544"/>
            <a:ext cx="745368" cy="617860"/>
          </a:xfrm>
          <a:prstGeom prst="rect">
            <a:avLst/>
          </a:prstGeom>
        </p:spPr>
      </p:pic>
      <p:pic>
        <p:nvPicPr>
          <p:cNvPr id="10" name="Рисунок 9"/>
          <p:cNvPicPr preferRelativeResize="0"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64" y="2722886"/>
            <a:ext cx="653102" cy="541378"/>
          </a:xfrm>
          <a:prstGeom prst="rect">
            <a:avLst/>
          </a:prstGeom>
        </p:spPr>
      </p:pic>
      <p:pic>
        <p:nvPicPr>
          <p:cNvPr id="11" name="Рисунок 10"/>
          <p:cNvPicPr preferRelativeResize="0">
            <a:picLocks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64" y="3960490"/>
            <a:ext cx="653102" cy="541378"/>
          </a:xfrm>
          <a:prstGeom prst="rect">
            <a:avLst/>
          </a:prstGeom>
        </p:spPr>
      </p:pic>
      <p:sp>
        <p:nvSpPr>
          <p:cNvPr id="12" name="Объект 2"/>
          <p:cNvSpPr txBox="1">
            <a:spLocks/>
          </p:cNvSpPr>
          <p:nvPr/>
        </p:nvSpPr>
        <p:spPr bwMode="auto">
          <a:xfrm>
            <a:off x="1276061" y="1217903"/>
            <a:ext cx="7677346" cy="3455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633" tIns="43817" rIns="87633" bIns="43817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14000"/>
              </a:lnSpc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1. 2017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жылғы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экономика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дамуының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және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ЖІӨ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бағалау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базасы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қорытындыларының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сондай-ақ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2018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жылдың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алғашқы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2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айындағы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ЖІӨ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өсуінің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marL="603998" indent="-263204" algn="just">
              <a:lnSpc>
                <a:spcPct val="114000"/>
              </a:lnSpc>
              <a:spcBef>
                <a:spcPts val="507"/>
              </a:spcBef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2017 </a:t>
            </a:r>
            <a:r>
              <a:rPr lang="ru-RU" sz="1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жылы</a:t>
            </a:r>
            <a:r>
              <a:rPr lang="ru-RU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ЖІӨ-</a:t>
            </a:r>
            <a:r>
              <a:rPr lang="ru-RU" sz="1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нің</a:t>
            </a:r>
            <a:r>
              <a: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өсуі</a:t>
            </a:r>
            <a:r>
              <a: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4,0%</a:t>
            </a:r>
            <a:r>
              <a:rPr lang="ru-RU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құрады</a:t>
            </a:r>
            <a:r>
              <a:rPr lang="ru-RU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бағалау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ЖІӨ-</a:t>
            </a:r>
            <a:r>
              <a:rPr lang="ru-RU" sz="1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нің</a:t>
            </a:r>
            <a:r>
              <a: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номиналды</a:t>
            </a:r>
            <a:r>
              <a: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көлемі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52 413,4 млрд. </a:t>
            </a:r>
            <a:r>
              <a:rPr lang="ru-RU" sz="1200" b="1" u="sng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теңгені</a:t>
            </a:r>
            <a:r>
              <a:rPr lang="ru-RU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құрады</a:t>
            </a:r>
            <a:endParaRPr lang="ru-RU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603998" indent="-263204" algn="just">
              <a:lnSpc>
                <a:spcPct val="114000"/>
              </a:lnSpc>
              <a:spcBef>
                <a:spcPts val="507"/>
              </a:spcBef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Ағымдағы</a:t>
            </a:r>
            <a:r>
              <a:rPr lang="ru-RU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жылғы</a:t>
            </a:r>
            <a:r>
              <a:rPr lang="ru-RU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қаңтар-ақпан</a:t>
            </a:r>
            <a:r>
              <a:rPr lang="ru-RU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айларында</a:t>
            </a:r>
            <a:r>
              <a:rPr lang="ru-RU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ЖІӨ-</a:t>
            </a:r>
            <a:r>
              <a:rPr lang="ru-RU" sz="1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нің</a:t>
            </a:r>
            <a:r>
              <a: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өсуі</a:t>
            </a:r>
            <a:r>
              <a: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4,0%</a:t>
            </a:r>
            <a:r>
              <a:rPr lang="ru-RU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құрады</a:t>
            </a:r>
            <a:endParaRPr lang="ru-RU" sz="1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5361" indent="294872" algn="just">
              <a:lnSpc>
                <a:spcPct val="114000"/>
              </a:lnSpc>
              <a:spcBef>
                <a:spcPts val="1520"/>
              </a:spcBef>
              <a:buAutoNum type="arabicPeriod" startAt="2"/>
            </a:pPr>
            <a:r>
              <a:rPr lang="ru-RU" sz="1400" dirty="0" err="1">
                <a:latin typeface="Arial" pitchFamily="34" charset="0"/>
                <a:cs typeface="Arial" pitchFamily="34" charset="0"/>
              </a:rPr>
              <a:t>Соңғы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8 айда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қалыптасқан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мұнайдың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бағасы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-АҚШ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долларының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бағамы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арақатынасын </a:t>
            </a:r>
            <a:r>
              <a:rPr lang="ru-RU" sz="11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(2017ж. </a:t>
            </a:r>
            <a:r>
              <a:rPr lang="ru-RU" sz="1100" i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желтоқсан</a:t>
            </a:r>
            <a:r>
              <a:rPr lang="ru-RU" sz="11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1100" i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мұнай</a:t>
            </a:r>
            <a:r>
              <a:rPr lang="ru-RU" sz="11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i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бағасы</a:t>
            </a:r>
            <a:r>
              <a:rPr lang="ru-RU" sz="11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65 </a:t>
            </a:r>
            <a:r>
              <a:rPr lang="en-US" sz="11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$</a:t>
            </a:r>
            <a:r>
              <a:rPr lang="ru-RU" sz="11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ru-RU" sz="1100" i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барр</a:t>
            </a:r>
            <a:r>
              <a:rPr lang="ru-RU" sz="11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., </a:t>
            </a:r>
            <a:r>
              <a:rPr lang="en-US" sz="11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$</a:t>
            </a:r>
            <a:r>
              <a:rPr lang="kk-KZ" sz="11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бағамы</a:t>
            </a:r>
            <a:r>
              <a:rPr lang="ru-RU" sz="11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- 335 </a:t>
            </a:r>
            <a:r>
              <a:rPr lang="ru-RU" sz="1100" i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теңге</a:t>
            </a:r>
            <a:r>
              <a:rPr lang="ru-RU" sz="11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ескере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отырып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, 2018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жылы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теңгенің</a:t>
            </a:r>
            <a:r>
              <a:rPr lang="ru-RU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АҚШ </a:t>
            </a:r>
            <a:r>
              <a:rPr lang="ru-RU" sz="1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долларына</a:t>
            </a: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есептік</a:t>
            </a:r>
            <a:r>
              <a:rPr lang="ru-RU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бағамының</a:t>
            </a:r>
            <a:r>
              <a:rPr lang="ru-RU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АҚШ </a:t>
            </a:r>
            <a:r>
              <a:rPr lang="ru-RU" sz="1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долларына</a:t>
            </a:r>
            <a:r>
              <a:rPr lang="ru-RU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340 </a:t>
            </a:r>
            <a:r>
              <a:rPr lang="ru-RU" sz="1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теңге</a:t>
            </a:r>
            <a:r>
              <a:rPr lang="ru-RU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деңгейінде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сақталуы</a:t>
            </a:r>
            <a:endParaRPr lang="ru-RU" sz="14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14000"/>
              </a:lnSpc>
              <a:spcBef>
                <a:spcPts val="1520"/>
              </a:spcBef>
              <a:spcAft>
                <a:spcPts val="575"/>
              </a:spcAft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3.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Халықаралық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ұйымдардың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консенсус-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болжамын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i="1" dirty="0">
                <a:latin typeface="Arial" pitchFamily="34" charset="0"/>
                <a:cs typeface="Arial" pitchFamily="34" charset="0"/>
              </a:rPr>
              <a:t>(59,3 $/</a:t>
            </a:r>
            <a:r>
              <a:rPr lang="ru-RU" sz="1100" i="1" dirty="0" err="1">
                <a:latin typeface="Arial" pitchFamily="34" charset="0"/>
                <a:cs typeface="Arial" pitchFamily="34" charset="0"/>
              </a:rPr>
              <a:t>барр</a:t>
            </a:r>
            <a:r>
              <a:rPr lang="ru-RU" sz="1100" i="1" dirty="0">
                <a:latin typeface="Arial" pitchFamily="34" charset="0"/>
                <a:cs typeface="Arial" pitchFamily="34" charset="0"/>
              </a:rPr>
              <a:t>.)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ескере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отырып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базалық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сценарийде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2018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жылы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мұнай</a:t>
            </a:r>
            <a:r>
              <a:rPr lang="ru-RU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бағасы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барреліне</a:t>
            </a:r>
            <a:r>
              <a:rPr lang="ru-RU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$45-дан </a:t>
            </a:r>
            <a:r>
              <a:rPr lang="ru-RU" sz="1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барреліне</a:t>
            </a:r>
            <a:r>
              <a:rPr lang="ru-RU" sz="1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$55-ға </a:t>
            </a:r>
            <a:r>
              <a:rPr lang="ru-RU" sz="1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дейін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көтерілді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1531" y="512692"/>
            <a:ext cx="8495721" cy="650998"/>
          </a:xfrm>
          <a:prstGeom prst="rect">
            <a:avLst/>
          </a:prstGeom>
        </p:spPr>
        <p:txBody>
          <a:bodyPr wrap="square" lIns="77203" tIns="38601" rIns="77203" bIns="38601">
            <a:spAutoFit/>
          </a:bodyPr>
          <a:lstStyle/>
          <a:p>
            <a:pPr algn="just">
              <a:lnSpc>
                <a:spcPct val="114000"/>
              </a:lnSpc>
              <a:spcAft>
                <a:spcPts val="507"/>
              </a:spcAft>
            </a:pPr>
            <a:r>
              <a:rPr lang="ru-RU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2018 </a:t>
            </a:r>
            <a:r>
              <a:rPr lang="ru-RU" sz="1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жылға</a:t>
            </a:r>
            <a:r>
              <a:rPr lang="ru-RU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арналған</a:t>
            </a:r>
            <a:r>
              <a:rPr lang="ru-RU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әлеуметтік-экономикалық</a:t>
            </a:r>
            <a:r>
              <a:rPr lang="ru-RU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даму </a:t>
            </a:r>
            <a:r>
              <a:rPr lang="ru-RU" sz="16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болжамы</a:t>
            </a:r>
            <a:r>
              <a:rPr lang="ru-RU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мыналардың</a:t>
            </a:r>
            <a:r>
              <a:rPr lang="ru-RU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негізінде</a:t>
            </a:r>
            <a:r>
              <a:rPr lang="ru-RU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нақтыланған</a:t>
            </a:r>
            <a:r>
              <a:rPr lang="ru-RU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195565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30547"/>
            <a:ext cx="9143999" cy="4331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7203" bIns="38601" rtlCol="0" anchor="ctr"/>
          <a:lstStyle/>
          <a:p>
            <a:pPr algn="ctr"/>
            <a:r>
              <a:rPr lang="ru-RU" sz="14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2018 </a:t>
            </a:r>
            <a:r>
              <a:rPr lang="ru-RU" sz="1400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жылға</a:t>
            </a:r>
            <a:r>
              <a:rPr lang="ru-RU" sz="14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sz="14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экономикасының</a:t>
            </a:r>
            <a:r>
              <a:rPr lang="ru-RU" sz="14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өсуі</a:t>
            </a:r>
            <a:r>
              <a:rPr lang="ru-RU" sz="14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4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халықаралық</a:t>
            </a:r>
            <a:r>
              <a:rPr lang="ru-RU" sz="14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ұйымдардың</a:t>
            </a:r>
            <a:r>
              <a:rPr lang="ru-RU" sz="14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консенсус-</a:t>
            </a:r>
            <a:r>
              <a:rPr lang="ru-RU" sz="1400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болжамы</a:t>
            </a:r>
            <a:r>
              <a:rPr lang="ru-RU" sz="14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3,0</a:t>
            </a:r>
            <a:r>
              <a:rPr lang="kk-KZ" sz="14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%-ды және мұнай бағасы бойынша барреліне </a:t>
            </a:r>
            <a:r>
              <a:rPr lang="en-US" sz="14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$</a:t>
            </a:r>
            <a:r>
              <a:rPr lang="kk-KZ" sz="14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59,3-ды құрайды</a:t>
            </a:r>
            <a:endParaRPr lang="ru-RU" sz="1400" b="1" cap="small" dirty="0">
              <a:solidFill>
                <a:srgbClr val="00A6C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0209" y="2413804"/>
            <a:ext cx="4132121" cy="539621"/>
          </a:xfrm>
          <a:prstGeom prst="rect">
            <a:avLst/>
          </a:prstGeom>
        </p:spPr>
        <p:txBody>
          <a:bodyPr wrap="square" lIns="77203" tIns="38601" rIns="77203" bIns="38601">
            <a:spAutoFit/>
          </a:bodyPr>
          <a:lstStyle/>
          <a:p>
            <a:pPr marL="241259" indent="-241259" algn="just">
              <a:buFont typeface="Arial" pitchFamily="34" charset="0"/>
              <a:buChar char="•"/>
            </a:pPr>
            <a:r>
              <a:rPr lang="ru-RU" sz="1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Дүниежүзілік</a:t>
            </a:r>
            <a:r>
              <a: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банктің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болжамы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2018 </a:t>
            </a:r>
            <a:r>
              <a:rPr lang="ru-RU" sz="1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жылы</a:t>
            </a:r>
            <a:r>
              <a: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өсімі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қарқынының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баяулауы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Қашаған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әсерінің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төмендеуімен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байланысты</a:t>
            </a:r>
            <a:endParaRPr lang="ru-RU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07337" y="2424816"/>
            <a:ext cx="4244151" cy="693509"/>
          </a:xfrm>
          <a:prstGeom prst="rect">
            <a:avLst/>
          </a:prstGeom>
        </p:spPr>
        <p:txBody>
          <a:bodyPr wrap="square" lIns="77203" tIns="38601" rIns="77203" bIns="38601">
            <a:spAutoFit/>
          </a:bodyPr>
          <a:lstStyle/>
          <a:p>
            <a:pPr marL="241259" indent="-241259" algn="just">
              <a:buFont typeface="Arial" pitchFamily="34" charset="0"/>
              <a:buChar char="•"/>
            </a:pPr>
            <a:r>
              <a: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2018 </a:t>
            </a:r>
            <a:r>
              <a:rPr lang="ru-RU" sz="1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жылға</a:t>
            </a:r>
            <a:r>
              <a: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ОПЕК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елдерімен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мұнай</a:t>
            </a:r>
            <a:r>
              <a: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өндіруді</a:t>
            </a:r>
            <a:r>
              <a: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шектеу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туралы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келісімді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ұзарту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аясында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халықаралық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ұйымдардың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мұнай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бағасы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консенсус-</a:t>
            </a:r>
            <a:r>
              <a:rPr lang="ru-RU" sz="1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болжамы</a:t>
            </a:r>
            <a:r>
              <a:rPr lang="ru-RU" sz="10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барреліне</a:t>
            </a:r>
            <a:r>
              <a: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en-US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$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59,3 </a:t>
            </a:r>
            <a:r>
              <a:rPr lang="ru-RU" sz="1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долларды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құрайды</a:t>
            </a:r>
            <a:r>
              <a: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60981" y="530186"/>
            <a:ext cx="2995199" cy="262622"/>
          </a:xfrm>
          <a:prstGeom prst="rect">
            <a:avLst/>
          </a:prstGeom>
        </p:spPr>
        <p:txBody>
          <a:bodyPr wrap="square" lIns="77203" tIns="38601" rIns="77203" bIns="38601">
            <a:spAutoFit/>
          </a:bodyPr>
          <a:lstStyle/>
          <a:p>
            <a:r>
              <a: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2018 </a:t>
            </a:r>
            <a:r>
              <a:rPr lang="ru-RU" sz="1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жылы</a:t>
            </a:r>
            <a:r>
              <a: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ЖІӨ-</a:t>
            </a:r>
            <a:r>
              <a:rPr lang="ru-RU" sz="1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нің</a:t>
            </a:r>
            <a:r>
              <a: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өсімі</a:t>
            </a:r>
            <a:endParaRPr lang="ru-RU" sz="1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20118" y="502224"/>
            <a:ext cx="3716257" cy="262622"/>
          </a:xfrm>
          <a:prstGeom prst="rect">
            <a:avLst/>
          </a:prstGeom>
        </p:spPr>
        <p:txBody>
          <a:bodyPr wrap="square" lIns="77203" tIns="38601" rIns="77203" bIns="38601">
            <a:spAutoFit/>
          </a:bodyPr>
          <a:lstStyle/>
          <a:p>
            <a:r>
              <a: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2018 </a:t>
            </a:r>
            <a:r>
              <a:rPr lang="ru-RU" sz="1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жылы</a:t>
            </a:r>
            <a:r>
              <a: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мұнайдың</a:t>
            </a:r>
            <a:r>
              <a: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бағасы</a:t>
            </a:r>
            <a:endParaRPr lang="ru-RU" sz="1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1630874"/>
              </p:ext>
            </p:extLst>
          </p:nvPr>
        </p:nvGraphicFramePr>
        <p:xfrm>
          <a:off x="150209" y="764846"/>
          <a:ext cx="4374010" cy="15890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3502608"/>
              </p:ext>
            </p:extLst>
          </p:nvPr>
        </p:nvGraphicFramePr>
        <p:xfrm>
          <a:off x="4720118" y="773178"/>
          <a:ext cx="4385952" cy="1645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7490548" y="889430"/>
            <a:ext cx="750628" cy="201067"/>
          </a:xfrm>
          <a:prstGeom prst="rect">
            <a:avLst/>
          </a:prstGeom>
        </p:spPr>
        <p:txBody>
          <a:bodyPr wrap="none" lIns="77203" tIns="38601" rIns="77203" bIns="38601">
            <a:spAutoFit/>
          </a:bodyPr>
          <a:lstStyle/>
          <a:p>
            <a:r>
              <a:rPr lang="ru-RU" sz="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(консенсус)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815130" y="957552"/>
            <a:ext cx="750628" cy="201067"/>
          </a:xfrm>
          <a:prstGeom prst="rect">
            <a:avLst/>
          </a:prstGeom>
        </p:spPr>
        <p:txBody>
          <a:bodyPr wrap="none" lIns="77203" tIns="38601" rIns="77203" bIns="38601">
            <a:spAutoFit/>
          </a:bodyPr>
          <a:lstStyle/>
          <a:p>
            <a:r>
              <a:rPr lang="ru-RU" sz="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(консенсус)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584808" y="897397"/>
            <a:ext cx="532620" cy="201067"/>
          </a:xfrm>
          <a:prstGeom prst="rect">
            <a:avLst/>
          </a:prstGeom>
        </p:spPr>
        <p:txBody>
          <a:bodyPr wrap="none" lIns="77203" tIns="38601" rIns="77203" bIns="38601">
            <a:spAutoFit/>
          </a:bodyPr>
          <a:lstStyle/>
          <a:p>
            <a:r>
              <a:rPr lang="ru-RU" sz="800" b="1" dirty="0">
                <a:solidFill>
                  <a:srgbClr val="003540"/>
                </a:solidFill>
                <a:latin typeface="Arial" pitchFamily="34" charset="0"/>
                <a:cs typeface="Arial" pitchFamily="34" charset="0"/>
              </a:rPr>
              <a:t>(на</a:t>
            </a:r>
            <a:r>
              <a:rPr lang="kk-KZ" sz="800" b="1" dirty="0">
                <a:solidFill>
                  <a:srgbClr val="003540"/>
                </a:solidFill>
                <a:latin typeface="Arial" pitchFamily="34" charset="0"/>
                <a:cs typeface="Arial" pitchFamily="34" charset="0"/>
              </a:rPr>
              <a:t>қты</a:t>
            </a:r>
            <a:r>
              <a:rPr lang="ru-RU" sz="800" b="1" dirty="0">
                <a:solidFill>
                  <a:srgbClr val="003540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graphicFrame>
        <p:nvGraphicFramePr>
          <p:cNvPr id="17" name="Диаграмма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659649"/>
              </p:ext>
            </p:extLst>
          </p:nvPr>
        </p:nvGraphicFramePr>
        <p:xfrm>
          <a:off x="195423" y="3411924"/>
          <a:ext cx="4316497" cy="1597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4416497" y="3411924"/>
            <a:ext cx="4534991" cy="385732"/>
          </a:xfrm>
          <a:prstGeom prst="rect">
            <a:avLst/>
          </a:prstGeom>
        </p:spPr>
        <p:txBody>
          <a:bodyPr wrap="square" lIns="77203" tIns="38601" rIns="77203" bIns="38601">
            <a:spAutoFit/>
          </a:bodyPr>
          <a:lstStyle/>
          <a:p>
            <a:pPr marL="241259" indent="-241259" algn="just">
              <a:buFont typeface="Arial" pitchFamily="34" charset="0"/>
              <a:buChar char="•"/>
            </a:pPr>
            <a:r>
              <a:rPr lang="ru-RU" sz="1000" dirty="0">
                <a:latin typeface="Arial" pitchFamily="34" charset="0"/>
                <a:cs typeface="Arial" pitchFamily="34" charset="0"/>
              </a:rPr>
              <a:t>2018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жылға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әлем</a:t>
            </a:r>
            <a:r>
              <a: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экономикасының</a:t>
            </a:r>
            <a:r>
              <a: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өсуі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халықаралық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ұйымдардың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консенсус-</a:t>
            </a:r>
            <a:r>
              <a:rPr lang="ru-RU" sz="1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болжамы</a:t>
            </a:r>
            <a:r>
              <a: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3,3%-</a:t>
            </a:r>
            <a:r>
              <a:rPr lang="ru-RU" sz="1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ды</a:t>
            </a:r>
            <a:r>
              <a: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құрайды</a:t>
            </a:r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19928" y="3167074"/>
            <a:ext cx="4093938" cy="262622"/>
          </a:xfrm>
          <a:prstGeom prst="rect">
            <a:avLst/>
          </a:prstGeom>
        </p:spPr>
        <p:txBody>
          <a:bodyPr wrap="square" lIns="77203" tIns="38601" rIns="77203" bIns="38601">
            <a:spAutoFit/>
          </a:bodyPr>
          <a:lstStyle/>
          <a:p>
            <a:r>
              <a: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2018 </a:t>
            </a:r>
            <a:r>
              <a:rPr lang="ru-RU" sz="1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жылы</a:t>
            </a:r>
            <a:r>
              <a: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әлем</a:t>
            </a:r>
            <a:r>
              <a: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экономикасының</a:t>
            </a:r>
            <a:r>
              <a: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өсімі</a:t>
            </a:r>
            <a:endParaRPr lang="ru-RU" sz="1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38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84956"/>
            <a:ext cx="8682190" cy="2946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7203" bIns="38601" rtlCol="0" anchor="ctr"/>
          <a:lstStyle/>
          <a:p>
            <a:pPr algn="ctr"/>
            <a:r>
              <a:rPr lang="ru-RU" b="1" u="sng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Базалық</a:t>
            </a:r>
            <a:r>
              <a:rPr lang="ru-RU" b="1" u="sng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сценарий </a:t>
            </a:r>
            <a:r>
              <a:rPr lang="ru-RU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мұнайға</a:t>
            </a:r>
            <a:r>
              <a:rPr lang="ru-RU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консервативтік</a:t>
            </a:r>
            <a:r>
              <a:rPr lang="ru-RU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баға</a:t>
            </a:r>
            <a:r>
              <a:rPr lang="ru-RU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en-US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$55</a:t>
            </a:r>
            <a:r>
              <a:rPr lang="ru-RU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негізделді</a:t>
            </a:r>
            <a:r>
              <a:rPr lang="ru-RU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ru-RU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</a:br>
            <a:r>
              <a:rPr lang="ru-RU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ЖІӨ 3,1%-дан </a:t>
            </a:r>
            <a:r>
              <a:rPr lang="ru-RU" b="1" cap="small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3,8%</a:t>
            </a:r>
            <a:r>
              <a:rPr lang="ru-RU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ға</a:t>
            </a:r>
            <a:r>
              <a:rPr lang="ru-RU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дейін</a:t>
            </a:r>
            <a:r>
              <a:rPr lang="ru-RU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өсті</a:t>
            </a:r>
            <a:endParaRPr lang="ru-RU" b="1" cap="small" dirty="0">
              <a:solidFill>
                <a:srgbClr val="00A6C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3937" y="629174"/>
            <a:ext cx="850984" cy="3351069"/>
          </a:xfrm>
          <a:prstGeom prst="rect">
            <a:avLst/>
          </a:prstGeom>
          <a:solidFill>
            <a:srgbClr val="00354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7203" bIns="38601"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3,8%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585238" y="2452455"/>
            <a:ext cx="620447" cy="243620"/>
          </a:xfrm>
          <a:prstGeom prst="rect">
            <a:avLst/>
          </a:prstGeom>
          <a:noFill/>
          <a:ln w="15875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7203" bIns="38601" rtlCol="0" anchor="ctr"/>
          <a:lstStyle/>
          <a:p>
            <a:pPr algn="ctr"/>
            <a:r>
              <a:rPr lang="ru-RU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3,6</a:t>
            </a:r>
            <a:r>
              <a:rPr lang="ru-RU" sz="9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%</a:t>
            </a:r>
            <a:endParaRPr lang="ru-RU" sz="1200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42006" y="2119359"/>
            <a:ext cx="718413" cy="297758"/>
          </a:xfrm>
          <a:prstGeom prst="rect">
            <a:avLst/>
          </a:prstGeom>
          <a:solidFill>
            <a:srgbClr val="19D9FF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7203" bIns="38601" rtlCol="0" anchor="ctr"/>
          <a:lstStyle/>
          <a:p>
            <a:pPr algn="ctr"/>
            <a:r>
              <a:rPr lang="ru-RU" sz="1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3,6</a:t>
            </a:r>
            <a:r>
              <a:rPr lang="ru-RU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6687" y="4072811"/>
            <a:ext cx="1324504" cy="508843"/>
          </a:xfrm>
          <a:prstGeom prst="rect">
            <a:avLst/>
          </a:prstGeom>
        </p:spPr>
        <p:txBody>
          <a:bodyPr wrap="none" lIns="77203" tIns="38601" rIns="77203" bIns="38601">
            <a:spAutoFit/>
          </a:bodyPr>
          <a:lstStyle/>
          <a:p>
            <a:pPr algn="ctr"/>
            <a:r>
              <a:rPr lang="ru-RU" sz="1400" b="1" dirty="0">
                <a:latin typeface="Arial" pitchFamily="34" charset="0"/>
                <a:cs typeface="Arial" pitchFamily="34" charset="0"/>
              </a:rPr>
              <a:t>2018 ж. </a:t>
            </a:r>
          </a:p>
          <a:p>
            <a:pPr algn="ctr"/>
            <a:r>
              <a:rPr lang="ru-RU" sz="1400" b="1" dirty="0">
                <a:latin typeface="Arial" pitchFamily="34" charset="0"/>
                <a:cs typeface="Arial" pitchFamily="34" charset="0"/>
              </a:rPr>
              <a:t>ЖІӨ-</a:t>
            </a:r>
            <a:r>
              <a:rPr lang="ru-RU" sz="1400" b="1" dirty="0" err="1">
                <a:latin typeface="Arial" pitchFamily="34" charset="0"/>
                <a:cs typeface="Arial" pitchFamily="34" charset="0"/>
              </a:rPr>
              <a:t>нің</a:t>
            </a:r>
            <a:r>
              <a:rPr lang="ru-RU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>
                <a:latin typeface="Arial" pitchFamily="34" charset="0"/>
                <a:cs typeface="Arial" pitchFamily="34" charset="0"/>
              </a:rPr>
              <a:t>өсімі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37116" y="2719643"/>
            <a:ext cx="659257" cy="539621"/>
          </a:xfrm>
          <a:prstGeom prst="rect">
            <a:avLst/>
          </a:prstGeom>
        </p:spPr>
        <p:txBody>
          <a:bodyPr wrap="none" lIns="77203" tIns="38601" rIns="77203" bIns="38601">
            <a:spAutoFit/>
          </a:bodyPr>
          <a:lstStyle/>
          <a:p>
            <a:pPr algn="ctr"/>
            <a:r>
              <a:rPr lang="ru-RU" sz="1000" dirty="0" err="1">
                <a:latin typeface="Arial" pitchFamily="34" charset="0"/>
                <a:cs typeface="Arial" pitchFamily="34" charset="0"/>
              </a:rPr>
              <a:t>Ауыл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ru-RU" sz="1000" dirty="0" err="1">
                <a:latin typeface="Arial" pitchFamily="34" charset="0"/>
                <a:cs typeface="Arial" pitchFamily="34" charset="0"/>
              </a:rPr>
              <a:t>шаруа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-</a:t>
            </a:r>
          </a:p>
          <a:p>
            <a:pPr algn="ctr"/>
            <a:r>
              <a:rPr lang="ru-RU" sz="1000" dirty="0" err="1">
                <a:latin typeface="Arial" pitchFamily="34" charset="0"/>
                <a:cs typeface="Arial" pitchFamily="34" charset="0"/>
              </a:rPr>
              <a:t>шылығы</a:t>
            </a:r>
            <a:endParaRPr lang="ru-RU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299120" y="3094780"/>
            <a:ext cx="587792" cy="232160"/>
          </a:xfrm>
          <a:prstGeom prst="rect">
            <a:avLst/>
          </a:prstGeom>
          <a:noFill/>
          <a:ln w="15875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395" tIns="38601" rIns="30395" bIns="38601" rtlCol="0" anchor="ctr"/>
          <a:lstStyle/>
          <a:p>
            <a:pPr algn="ctr"/>
            <a:r>
              <a:rPr lang="ru-RU" sz="14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1,7</a:t>
            </a:r>
            <a:r>
              <a:rPr lang="ru-RU" sz="8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%</a:t>
            </a:r>
            <a:endParaRPr lang="ru-RU" sz="1200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62115" y="2816125"/>
            <a:ext cx="672733" cy="232160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7203" bIns="38601" rtlCol="0" anchor="ctr"/>
          <a:lstStyle/>
          <a:p>
            <a:pPr algn="ctr"/>
            <a:r>
              <a:rPr lang="ru-RU" sz="17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1,9</a:t>
            </a:r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310780" y="3357272"/>
            <a:ext cx="609564" cy="385732"/>
          </a:xfrm>
          <a:prstGeom prst="rect">
            <a:avLst/>
          </a:prstGeom>
        </p:spPr>
        <p:txBody>
          <a:bodyPr wrap="none" lIns="77203" tIns="38601" rIns="77203" bIns="38601">
            <a:spAutoFit/>
          </a:bodyPr>
          <a:lstStyle/>
          <a:p>
            <a:pPr algn="ctr"/>
            <a:r>
              <a:rPr lang="ru-RU" sz="1000" dirty="0">
                <a:latin typeface="Arial" pitchFamily="34" charset="0"/>
                <a:cs typeface="Arial" pitchFamily="34" charset="0"/>
              </a:rPr>
              <a:t>Тау-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кен</a:t>
            </a:r>
            <a:endParaRPr lang="ru-RU" sz="10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000" dirty="0" err="1">
                <a:latin typeface="Arial" pitchFamily="34" charset="0"/>
                <a:cs typeface="Arial" pitchFamily="34" charset="0"/>
              </a:rPr>
              <a:t>өндіру</a:t>
            </a:r>
            <a:endParaRPr lang="ru-RU" sz="1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2934333" y="1567499"/>
            <a:ext cx="0" cy="124517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Прямоугольник 62"/>
          <p:cNvSpPr/>
          <p:nvPr/>
        </p:nvSpPr>
        <p:spPr>
          <a:xfrm>
            <a:off x="2926193" y="1156327"/>
            <a:ext cx="979654" cy="406034"/>
          </a:xfrm>
          <a:prstGeom prst="rect">
            <a:avLst/>
          </a:prstGeom>
          <a:solidFill>
            <a:srgbClr val="003538"/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7203" bIns="38601" rtlCol="0" anchor="ctr"/>
          <a:lstStyle/>
          <a:p>
            <a:pPr algn="ctr"/>
            <a:r>
              <a:rPr lang="ru-RU" sz="25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5,1</a:t>
            </a:r>
            <a:r>
              <a:rPr lang="ru-RU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%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3069016" y="1866793"/>
            <a:ext cx="535825" cy="231844"/>
          </a:xfrm>
          <a:prstGeom prst="rect">
            <a:avLst/>
          </a:prstGeom>
        </p:spPr>
        <p:txBody>
          <a:bodyPr wrap="none" lIns="77203" tIns="38601" rIns="77203" bIns="38601">
            <a:spAutoFit/>
          </a:bodyPr>
          <a:lstStyle/>
          <a:p>
            <a:pPr algn="ctr"/>
            <a:r>
              <a:rPr lang="ru-RU" sz="1000" dirty="0" err="1">
                <a:latin typeface="Arial" pitchFamily="34" charset="0"/>
                <a:cs typeface="Arial" pitchFamily="34" charset="0"/>
              </a:rPr>
              <a:t>Өңдеу</a:t>
            </a:r>
            <a:endParaRPr lang="ru-RU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3034590" y="1603788"/>
            <a:ext cx="653102" cy="243620"/>
          </a:xfrm>
          <a:prstGeom prst="rect">
            <a:avLst/>
          </a:prstGeom>
          <a:noFill/>
          <a:ln w="15875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5987" bIns="38601" rtlCol="0" anchor="ctr"/>
          <a:lstStyle/>
          <a:p>
            <a:pPr algn="ctr"/>
            <a:r>
              <a:rPr lang="ru-RU" sz="14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2,9</a:t>
            </a:r>
            <a:r>
              <a:rPr lang="ru-RU" sz="8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%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348755" y="4812820"/>
            <a:ext cx="477782" cy="108276"/>
          </a:xfrm>
          <a:prstGeom prst="rect">
            <a:avLst/>
          </a:prstGeom>
          <a:noFill/>
          <a:ln w="15875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7203" bIns="38601" rtlCol="0" anchor="ctr"/>
          <a:lstStyle/>
          <a:p>
            <a:pPr algn="ctr"/>
            <a:endParaRPr lang="ru-RU" sz="9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74762" y="4596258"/>
            <a:ext cx="4695849" cy="231844"/>
          </a:xfrm>
          <a:prstGeom prst="rect">
            <a:avLst/>
          </a:prstGeom>
          <a:noFill/>
        </p:spPr>
        <p:txBody>
          <a:bodyPr wrap="square" lIns="77203" tIns="38601" rIns="77203" bIns="38601" rtlCol="0">
            <a:spAutoFit/>
          </a:bodyPr>
          <a:lstStyle/>
          <a:p>
            <a:r>
              <a:rPr lang="ru-RU" sz="1000" dirty="0">
                <a:latin typeface="Arial" pitchFamily="34" charset="0"/>
                <a:cs typeface="Arial" pitchFamily="34" charset="0"/>
              </a:rPr>
              <a:t>-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нақтыланған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болжам</a:t>
            </a:r>
            <a:endParaRPr lang="ru-RU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348755" y="4662999"/>
            <a:ext cx="477782" cy="108276"/>
          </a:xfrm>
          <a:prstGeom prst="rect">
            <a:avLst/>
          </a:prstGeom>
          <a:noFill/>
          <a:ln w="158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7203" bIns="38601" rtlCol="0" anchor="ctr"/>
          <a:lstStyle/>
          <a:p>
            <a:pPr algn="ctr"/>
            <a:endParaRPr lang="ru-RU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866793" y="4762209"/>
            <a:ext cx="4695849" cy="231844"/>
          </a:xfrm>
          <a:prstGeom prst="rect">
            <a:avLst/>
          </a:prstGeom>
          <a:noFill/>
        </p:spPr>
        <p:txBody>
          <a:bodyPr wrap="square" lIns="77203" tIns="38601" rIns="77203" bIns="38601" rtlCol="0">
            <a:spAutoFit/>
          </a:bodyPr>
          <a:lstStyle/>
          <a:p>
            <a:r>
              <a:rPr lang="ru-RU" sz="1000" dirty="0">
                <a:latin typeface="Arial" pitchFamily="34" charset="0"/>
                <a:cs typeface="Arial" pitchFamily="34" charset="0"/>
              </a:rPr>
              <a:t>-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мақұлданған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болжам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(2017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жылғы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тамыз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 flipH="1">
            <a:off x="1191958" y="2113363"/>
            <a:ext cx="35920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2265167" y="2423479"/>
            <a:ext cx="0" cy="406034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>
            <a:off x="4625542" y="2427243"/>
            <a:ext cx="0" cy="351896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Прямоугольник 78"/>
          <p:cNvSpPr/>
          <p:nvPr/>
        </p:nvSpPr>
        <p:spPr>
          <a:xfrm>
            <a:off x="5342245" y="2381300"/>
            <a:ext cx="632094" cy="216551"/>
          </a:xfrm>
          <a:prstGeom prst="rect">
            <a:avLst/>
          </a:prstGeom>
          <a:noFill/>
          <a:ln w="15875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395" tIns="38601" rIns="30395" bIns="38601" rtlCol="0" anchor="ctr"/>
          <a:lstStyle/>
          <a:p>
            <a:pPr algn="ctr"/>
            <a:r>
              <a:rPr lang="ru-RU" sz="14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2,5</a:t>
            </a:r>
            <a:r>
              <a:rPr lang="ru-RU" sz="8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%</a:t>
            </a:r>
            <a:endParaRPr lang="ru-RU" sz="1200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5294507" y="2048204"/>
            <a:ext cx="718413" cy="297758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7203" bIns="38601" rtlCol="0" anchor="ctr"/>
          <a:lstStyle/>
          <a:p>
            <a:pPr algn="ctr"/>
            <a:r>
              <a:rPr lang="ru-RU" sz="17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3,9</a:t>
            </a:r>
            <a:r>
              <a:rPr lang="ru-RU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1" name="Прямая соединительная линия 80"/>
          <p:cNvCxnSpPr/>
          <p:nvPr/>
        </p:nvCxnSpPr>
        <p:spPr>
          <a:xfrm>
            <a:off x="5283735" y="2357782"/>
            <a:ext cx="0" cy="433103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Прямоугольник 82"/>
          <p:cNvSpPr/>
          <p:nvPr/>
        </p:nvSpPr>
        <p:spPr>
          <a:xfrm>
            <a:off x="6106264" y="1856372"/>
            <a:ext cx="620447" cy="209744"/>
          </a:xfrm>
          <a:prstGeom prst="rect">
            <a:avLst/>
          </a:prstGeom>
          <a:noFill/>
          <a:ln w="15875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30395" bIns="38601" rtlCol="0" anchor="ctr"/>
          <a:lstStyle/>
          <a:p>
            <a:pPr algn="ctr"/>
            <a:r>
              <a:rPr lang="ru-RU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4,0</a:t>
            </a:r>
            <a:r>
              <a:rPr lang="ru-RU" sz="8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%</a:t>
            </a:r>
            <a:endParaRPr lang="ru-RU" sz="1200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6011449" y="1493759"/>
            <a:ext cx="843269" cy="326949"/>
          </a:xfrm>
          <a:prstGeom prst="rect">
            <a:avLst/>
          </a:prstGeom>
          <a:solidFill>
            <a:srgbClr val="008DA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7203" bIns="38601"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4,8</a:t>
            </a:r>
            <a:r>
              <a:rPr lang="ru-RU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>
            <a:off x="6011450" y="1822963"/>
            <a:ext cx="0" cy="216551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Прямоугольник 90"/>
          <p:cNvSpPr/>
          <p:nvPr/>
        </p:nvSpPr>
        <p:spPr>
          <a:xfrm>
            <a:off x="4521908" y="3313878"/>
            <a:ext cx="872138" cy="385732"/>
          </a:xfrm>
          <a:prstGeom prst="rect">
            <a:avLst/>
          </a:prstGeom>
        </p:spPr>
        <p:txBody>
          <a:bodyPr wrap="square" lIns="77203" tIns="38601" rIns="77203" bIns="38601">
            <a:spAutoFit/>
          </a:bodyPr>
          <a:lstStyle/>
          <a:p>
            <a:pPr algn="ctr"/>
            <a:r>
              <a:rPr lang="ru-RU" sz="1000" dirty="0" err="1">
                <a:latin typeface="Arial" pitchFamily="34" charset="0"/>
                <a:cs typeface="Arial" pitchFamily="34" charset="0"/>
              </a:rPr>
              <a:t>Электрмен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жабдықтау</a:t>
            </a:r>
            <a:endParaRPr lang="ru-RU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5262083" y="2626034"/>
            <a:ext cx="529414" cy="231844"/>
          </a:xfrm>
          <a:prstGeom prst="rect">
            <a:avLst/>
          </a:prstGeom>
        </p:spPr>
        <p:txBody>
          <a:bodyPr wrap="none" lIns="77203" tIns="38601" rIns="77203" bIns="38601">
            <a:spAutoFit/>
          </a:bodyPr>
          <a:lstStyle/>
          <a:p>
            <a:r>
              <a:rPr lang="ru-RU" sz="1000" dirty="0" err="1">
                <a:latin typeface="Arial" pitchFamily="34" charset="0"/>
                <a:cs typeface="Arial" pitchFamily="34" charset="0"/>
              </a:rPr>
              <a:t>Сауда</a:t>
            </a:r>
            <a:endParaRPr lang="ru-RU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6219704" y="2110407"/>
            <a:ext cx="462087" cy="231844"/>
          </a:xfrm>
          <a:prstGeom prst="rect">
            <a:avLst/>
          </a:prstGeom>
        </p:spPr>
        <p:txBody>
          <a:bodyPr wrap="none" lIns="77203" tIns="38601" rIns="77203" bIns="38601">
            <a:spAutoFit/>
          </a:bodyPr>
          <a:lstStyle/>
          <a:p>
            <a:pPr algn="ctr"/>
            <a:r>
              <a:rPr lang="ru-RU" sz="1000" dirty="0" err="1">
                <a:latin typeface="Arial" pitchFamily="34" charset="0"/>
                <a:cs typeface="Arial" pitchFamily="34" charset="0"/>
              </a:rPr>
              <a:t>Көлік</a:t>
            </a:r>
            <a:endParaRPr lang="ru-RU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7505697" y="2540577"/>
            <a:ext cx="1183890" cy="385732"/>
          </a:xfrm>
          <a:prstGeom prst="rect">
            <a:avLst/>
          </a:prstGeom>
        </p:spPr>
        <p:txBody>
          <a:bodyPr wrap="square" lIns="77203" tIns="38601" rIns="77203" bIns="38601">
            <a:spAutoFit/>
          </a:bodyPr>
          <a:lstStyle/>
          <a:p>
            <a:pPr algn="ctr"/>
            <a:r>
              <a:rPr lang="ru-RU" sz="1000" dirty="0" err="1">
                <a:latin typeface="Arial" pitchFamily="34" charset="0"/>
                <a:cs typeface="Arial" pitchFamily="34" charset="0"/>
              </a:rPr>
              <a:t>Өзге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 де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қызметтер</a:t>
            </a:r>
            <a:endParaRPr lang="ru-RU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6857825" y="2170008"/>
            <a:ext cx="620447" cy="216551"/>
          </a:xfrm>
          <a:prstGeom prst="rect">
            <a:avLst/>
          </a:prstGeom>
          <a:noFill/>
          <a:ln w="15875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30395" bIns="38601" rtlCol="0" anchor="ctr"/>
          <a:lstStyle/>
          <a:p>
            <a:pPr algn="ctr"/>
            <a:r>
              <a:rPr lang="ru-RU" sz="14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2,0</a:t>
            </a:r>
            <a:r>
              <a:rPr lang="ru-RU" sz="8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%</a:t>
            </a:r>
            <a:endParaRPr lang="ru-RU" sz="1200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6853135" y="1891353"/>
            <a:ext cx="672733" cy="232160"/>
          </a:xfrm>
          <a:prstGeom prst="rect">
            <a:avLst/>
          </a:prstGeom>
          <a:solidFill>
            <a:srgbClr val="008D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7203" bIns="38601" rtlCol="0" anchor="ctr"/>
          <a:lstStyle/>
          <a:p>
            <a:pPr algn="ctr"/>
            <a:r>
              <a:rPr lang="ru-RU" sz="1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4,5</a:t>
            </a:r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</a:t>
            </a:r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>
            <a:off x="6854717" y="1831465"/>
            <a:ext cx="0" cy="67672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Прямоугольник 96"/>
          <p:cNvSpPr/>
          <p:nvPr/>
        </p:nvSpPr>
        <p:spPr>
          <a:xfrm>
            <a:off x="6798751" y="2443492"/>
            <a:ext cx="757040" cy="231844"/>
          </a:xfrm>
          <a:prstGeom prst="rect">
            <a:avLst/>
          </a:prstGeom>
        </p:spPr>
        <p:txBody>
          <a:bodyPr wrap="none" lIns="77203" tIns="38601" rIns="77203" bIns="38601">
            <a:spAutoFit/>
          </a:bodyPr>
          <a:lstStyle/>
          <a:p>
            <a:pPr algn="ctr"/>
            <a:r>
              <a:rPr lang="ru-RU" sz="1000" dirty="0" err="1">
                <a:latin typeface="Arial" pitchFamily="34" charset="0"/>
                <a:cs typeface="Arial" pitchFamily="34" charset="0"/>
              </a:rPr>
              <a:t>Байланыс</a:t>
            </a:r>
            <a:endParaRPr lang="ru-RU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7688073" y="2247741"/>
            <a:ext cx="620447" cy="232160"/>
          </a:xfrm>
          <a:prstGeom prst="rect">
            <a:avLst/>
          </a:prstGeom>
          <a:noFill/>
          <a:ln w="15875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395" tIns="38601" rIns="30395" bIns="38601" rtlCol="0" anchor="ctr"/>
          <a:lstStyle/>
          <a:p>
            <a:pPr algn="ctr"/>
            <a:r>
              <a:rPr lang="ru-RU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4,0</a:t>
            </a:r>
            <a:r>
              <a:rPr lang="ru-RU" sz="8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%</a:t>
            </a:r>
            <a:endParaRPr lang="ru-RU" sz="1200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7661839" y="1969086"/>
            <a:ext cx="672733" cy="232160"/>
          </a:xfrm>
          <a:prstGeom prst="rect">
            <a:avLst/>
          </a:prstGeom>
          <a:solidFill>
            <a:srgbClr val="008D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7203" bIns="38601" rtlCol="0" anchor="ctr"/>
          <a:lstStyle/>
          <a:p>
            <a:pPr algn="ctr"/>
            <a:r>
              <a:rPr lang="ru-RU" sz="1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4,1</a:t>
            </a:r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</a:t>
            </a:r>
          </a:p>
        </p:txBody>
      </p:sp>
      <p:cxnSp>
        <p:nvCxnSpPr>
          <p:cNvPr id="106" name="Прямая соединительная линия 105"/>
          <p:cNvCxnSpPr/>
          <p:nvPr/>
        </p:nvCxnSpPr>
        <p:spPr>
          <a:xfrm>
            <a:off x="7531627" y="1969082"/>
            <a:ext cx="13062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Прямоугольник 107"/>
          <p:cNvSpPr/>
          <p:nvPr/>
        </p:nvSpPr>
        <p:spPr>
          <a:xfrm>
            <a:off x="4622563" y="2790342"/>
            <a:ext cx="672733" cy="232160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7203" bIns="38601" rtlCol="0" anchor="ctr"/>
          <a:lstStyle/>
          <a:p>
            <a:pPr algn="ctr"/>
            <a:r>
              <a:rPr lang="ru-RU" sz="17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1,9</a:t>
            </a:r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</a:t>
            </a:r>
          </a:p>
        </p:txBody>
      </p:sp>
      <p:sp>
        <p:nvSpPr>
          <p:cNvPr id="112" name="Прямоугольник 111"/>
          <p:cNvSpPr/>
          <p:nvPr/>
        </p:nvSpPr>
        <p:spPr>
          <a:xfrm>
            <a:off x="4683985" y="3072716"/>
            <a:ext cx="555137" cy="216551"/>
          </a:xfrm>
          <a:prstGeom prst="rect">
            <a:avLst/>
          </a:prstGeom>
          <a:noFill/>
          <a:ln w="15875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395" tIns="38601" rIns="30395" bIns="38601" rtlCol="0" anchor="ctr"/>
          <a:lstStyle/>
          <a:p>
            <a:pPr algn="ctr"/>
            <a:r>
              <a:rPr lang="ru-RU" sz="12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0,1</a:t>
            </a:r>
            <a:r>
              <a:rPr lang="ru-RU" sz="8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%</a:t>
            </a:r>
            <a:endParaRPr lang="ru-RU" sz="1200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928406" y="2452455"/>
            <a:ext cx="620447" cy="243620"/>
          </a:xfrm>
          <a:prstGeom prst="rect">
            <a:avLst/>
          </a:prstGeom>
          <a:noFill/>
          <a:ln w="15875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7203" bIns="38601" rtlCol="0" anchor="ctr"/>
          <a:lstStyle/>
          <a:p>
            <a:pPr algn="ctr"/>
            <a:r>
              <a:rPr lang="ru-RU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3,6</a:t>
            </a:r>
            <a:r>
              <a:rPr lang="ru-RU" sz="9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%</a:t>
            </a:r>
            <a:endParaRPr lang="ru-RU" sz="1200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3902858" y="2119359"/>
            <a:ext cx="718413" cy="297758"/>
          </a:xfrm>
          <a:prstGeom prst="rect">
            <a:avLst/>
          </a:prstGeom>
          <a:solidFill>
            <a:srgbClr val="19D9FF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7203" bIns="38601" rtlCol="0" anchor="ctr"/>
          <a:lstStyle/>
          <a:p>
            <a:pPr algn="ctr"/>
            <a:r>
              <a:rPr lang="ru-RU" sz="1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3,6</a:t>
            </a:r>
            <a:r>
              <a:rPr lang="ru-RU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3871167" y="2719643"/>
            <a:ext cx="691317" cy="231844"/>
          </a:xfrm>
          <a:prstGeom prst="rect">
            <a:avLst/>
          </a:prstGeom>
        </p:spPr>
        <p:txBody>
          <a:bodyPr wrap="none" lIns="77203" tIns="38601" rIns="77203" bIns="38601">
            <a:spAutoFit/>
          </a:bodyPr>
          <a:lstStyle/>
          <a:p>
            <a:pPr algn="ctr"/>
            <a:r>
              <a:rPr lang="ru-RU" sz="1000" dirty="0" err="1">
                <a:latin typeface="Arial" pitchFamily="34" charset="0"/>
                <a:cs typeface="Arial" pitchFamily="34" charset="0"/>
              </a:rPr>
              <a:t>Құрылыс</a:t>
            </a:r>
            <a:endParaRPr lang="ru-RU" sz="1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3901990" y="1566014"/>
            <a:ext cx="0" cy="541378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Прямоугольник 52"/>
          <p:cNvSpPr/>
          <p:nvPr/>
        </p:nvSpPr>
        <p:spPr>
          <a:xfrm>
            <a:off x="4029214" y="1009364"/>
            <a:ext cx="3757862" cy="385732"/>
          </a:xfrm>
          <a:prstGeom prst="rect">
            <a:avLst/>
          </a:prstGeom>
          <a:noFill/>
          <a:ln w="15875">
            <a:solidFill>
              <a:schemeClr val="bg1"/>
            </a:solidFill>
            <a:prstDash val="sysDash"/>
          </a:ln>
        </p:spPr>
        <p:txBody>
          <a:bodyPr wrap="none" lIns="77203" tIns="38601" rIns="77203" bIns="38601">
            <a:spAutoFit/>
          </a:bodyPr>
          <a:lstStyle/>
          <a:p>
            <a:r>
              <a:rPr lang="ru-RU" sz="1000" i="1" dirty="0">
                <a:latin typeface="Arial" pitchFamily="34" charset="0"/>
                <a:cs typeface="Arial" pitchFamily="34" charset="0"/>
              </a:rPr>
              <a:t>Машина </a:t>
            </a:r>
            <a:r>
              <a:rPr lang="ru-RU" sz="1000" i="1" dirty="0" err="1">
                <a:latin typeface="Arial" pitchFamily="34" charset="0"/>
                <a:cs typeface="Arial" pitchFamily="34" charset="0"/>
              </a:rPr>
              <a:t>жасау</a:t>
            </a:r>
            <a:r>
              <a:rPr lang="ru-RU" sz="1000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i="1" dirty="0">
                <a:latin typeface="Arial" pitchFamily="34" charset="0"/>
                <a:cs typeface="Arial" pitchFamily="34" charset="0"/>
              </a:rPr>
              <a:t>7,0</a:t>
            </a:r>
            <a:r>
              <a:rPr lang="ru-RU" sz="800" b="1" i="1" dirty="0">
                <a:latin typeface="Arial" pitchFamily="34" charset="0"/>
                <a:cs typeface="Arial" pitchFamily="34" charset="0"/>
              </a:rPr>
              <a:t>%</a:t>
            </a:r>
            <a:r>
              <a:rPr lang="ru-RU" sz="800" b="1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800" i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800" b="1" i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0,0</a:t>
            </a:r>
            <a:r>
              <a:rPr lang="ru-RU" sz="600" b="1" i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%</a:t>
            </a:r>
            <a:r>
              <a:rPr lang="ru-RU" sz="800" i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ru-RU" sz="800" b="1" i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ru-RU" sz="1000" i="1" dirty="0">
                <a:latin typeface="Arial" pitchFamily="34" charset="0"/>
                <a:cs typeface="Arial" pitchFamily="34" charset="0"/>
              </a:rPr>
              <a:t>Фармацевтика</a:t>
            </a:r>
            <a:r>
              <a:rPr lang="ru-RU" sz="1000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i="1" dirty="0">
                <a:latin typeface="Arial" pitchFamily="34" charset="0"/>
                <a:cs typeface="Arial" pitchFamily="34" charset="0"/>
              </a:rPr>
              <a:t>8,0</a:t>
            </a:r>
            <a:r>
              <a:rPr lang="ru-RU" sz="800" b="1" i="1" dirty="0">
                <a:latin typeface="Arial" pitchFamily="34" charset="0"/>
                <a:cs typeface="Arial" pitchFamily="34" charset="0"/>
              </a:rPr>
              <a:t>%</a:t>
            </a:r>
            <a:r>
              <a:rPr lang="ru-RU" sz="800" b="1" i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800" i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800" b="1" i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3,0</a:t>
            </a:r>
            <a:r>
              <a:rPr lang="ru-RU" sz="600" b="1" i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%</a:t>
            </a:r>
            <a:r>
              <a:rPr lang="ru-RU" sz="800" i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ru-RU" sz="1000" i="1" dirty="0">
                <a:latin typeface="Arial" pitchFamily="34" charset="0"/>
                <a:cs typeface="Arial" pitchFamily="34" charset="0"/>
              </a:rPr>
              <a:t>Металлургия </a:t>
            </a:r>
            <a:r>
              <a:rPr lang="ru-RU" sz="1000" b="1" i="1" dirty="0">
                <a:latin typeface="Arial" pitchFamily="34" charset="0"/>
                <a:cs typeface="Arial" pitchFamily="34" charset="0"/>
              </a:rPr>
              <a:t>4,7</a:t>
            </a:r>
            <a:r>
              <a:rPr lang="ru-RU" sz="800" b="1" i="1" dirty="0">
                <a:latin typeface="Arial" pitchFamily="34" charset="0"/>
                <a:cs typeface="Arial" pitchFamily="34" charset="0"/>
              </a:rPr>
              <a:t>%</a:t>
            </a:r>
            <a:r>
              <a:rPr lang="ru-RU" sz="1000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800" i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800" b="1" i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1,2</a:t>
            </a:r>
            <a:r>
              <a:rPr lang="ru-RU" sz="600" i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%</a:t>
            </a:r>
            <a:r>
              <a:rPr lang="ru-RU" sz="800" i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ru-RU" sz="800" b="1" i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ru-RU" sz="1000" i="1" dirty="0" err="1">
                <a:latin typeface="Arial" pitchFamily="34" charset="0"/>
                <a:cs typeface="Arial" pitchFamily="34" charset="0"/>
              </a:rPr>
              <a:t>Азық-түлік</a:t>
            </a:r>
            <a:r>
              <a:rPr lang="ru-RU" sz="10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i="1" dirty="0" err="1">
                <a:latin typeface="Arial" pitchFamily="34" charset="0"/>
                <a:cs typeface="Arial" pitchFamily="34" charset="0"/>
              </a:rPr>
              <a:t>өнімдері</a:t>
            </a:r>
            <a:r>
              <a:rPr lang="ru-RU" sz="10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i="1" dirty="0">
                <a:latin typeface="Arial" pitchFamily="34" charset="0"/>
                <a:cs typeface="Arial" pitchFamily="34" charset="0"/>
              </a:rPr>
              <a:t>8,3</a:t>
            </a:r>
            <a:r>
              <a:rPr lang="ru-RU" sz="800" b="1" i="1" dirty="0">
                <a:latin typeface="Arial" pitchFamily="34" charset="0"/>
                <a:cs typeface="Arial" pitchFamily="34" charset="0"/>
              </a:rPr>
              <a:t>%</a:t>
            </a:r>
            <a:r>
              <a:rPr lang="ru-RU" sz="1000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800" i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800" b="1" i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6,3</a:t>
            </a:r>
            <a:r>
              <a:rPr lang="ru-RU" sz="600" b="1" i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%</a:t>
            </a:r>
            <a:r>
              <a:rPr lang="ru-RU" sz="800" i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54" name="Левая фигурная скобка 53"/>
          <p:cNvSpPr>
            <a:spLocks/>
          </p:cNvSpPr>
          <p:nvPr/>
        </p:nvSpPr>
        <p:spPr>
          <a:xfrm>
            <a:off x="3919068" y="1037420"/>
            <a:ext cx="228586" cy="281211"/>
          </a:xfrm>
          <a:prstGeom prst="leftBrac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7203" tIns="38601" rIns="77203" bIns="38601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08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22417" y="30547"/>
            <a:ext cx="9144000" cy="4331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7203" bIns="38601" rtlCol="0" anchor="ctr"/>
          <a:lstStyle/>
          <a:p>
            <a:pPr algn="ctr"/>
            <a:r>
              <a:rPr lang="ru-RU" sz="1400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Экономиканың</a:t>
            </a:r>
            <a:r>
              <a:rPr lang="ru-RU" sz="14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өсуі</a:t>
            </a:r>
            <a:r>
              <a:rPr lang="ru-RU" sz="14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ұлғаю</a:t>
            </a:r>
            <a:r>
              <a:rPr lang="ru-RU" sz="14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жағына</a:t>
            </a:r>
            <a:r>
              <a:rPr lang="ru-RU" sz="14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қайта</a:t>
            </a:r>
            <a:r>
              <a:rPr lang="ru-RU" sz="14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қаралды</a:t>
            </a:r>
            <a:r>
              <a:rPr lang="ru-RU" sz="14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(СЦЕНАРИЙ </a:t>
            </a:r>
            <a:r>
              <a:rPr lang="en-US" sz="14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$55</a:t>
            </a:r>
            <a:r>
              <a:rPr lang="kk-KZ" sz="14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ЖІӨ ӨСІМІ </a:t>
            </a:r>
            <a:r>
              <a:rPr lang="ru-RU" sz="1400" b="1" cap="small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3,8</a:t>
            </a:r>
            <a:r>
              <a:rPr lang="en-US" sz="1400" b="1" cap="small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%</a:t>
            </a:r>
            <a:r>
              <a:rPr lang="ru-RU" sz="14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337872"/>
              </p:ext>
            </p:extLst>
          </p:nvPr>
        </p:nvGraphicFramePr>
        <p:xfrm>
          <a:off x="375339" y="677268"/>
          <a:ext cx="8359710" cy="4024097"/>
        </p:xfrm>
        <a:graphic>
          <a:graphicData uri="http://schemas.openxmlformats.org/drawingml/2006/table">
            <a:tbl>
              <a:tblPr/>
              <a:tblGrid>
                <a:gridCol w="3829873"/>
                <a:gridCol w="1129883"/>
                <a:gridCol w="1133318"/>
                <a:gridCol w="1133318"/>
                <a:gridCol w="1133318"/>
              </a:tblGrid>
              <a:tr h="162251"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069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2017</a:t>
                      </a:r>
                      <a:endParaRPr lang="ru-RU" sz="900" b="1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1069" marR="11069" marT="68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2018</a:t>
                      </a:r>
                      <a:endParaRPr lang="ru-RU" sz="900" b="1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1069" marR="11069" marT="68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anose="020B0604020202020204" pitchFamily="34" charset="0"/>
                      </a:endParaRPr>
                    </a:p>
                  </a:txBody>
                  <a:tcPr marL="12203" marR="12203" marT="917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CB4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22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9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Бағалау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069" marR="11069" marT="68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2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Бекітілген</a:t>
                      </a:r>
                      <a:endParaRPr lang="ru-RU" sz="900" b="1" i="0" u="none" strike="noStrike" kern="1200" dirty="0" smtClean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1069" marR="11069" marT="68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208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Нақтыланған</a:t>
                      </a:r>
                      <a:endParaRPr lang="ru-RU" sz="900" b="1" i="0" u="none" strike="noStrike" kern="1200" dirty="0" smtClean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1069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2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Ауытқу</a:t>
                      </a:r>
                      <a:endParaRPr lang="ru-RU" sz="900" b="1" i="0" u="none" strike="noStrike" kern="1200" dirty="0" smtClean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1069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3922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ЖІӨ, </a:t>
                      </a:r>
                      <a:r>
                        <a:rPr lang="ru-RU" sz="9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млрд. </a:t>
                      </a:r>
                      <a:r>
                        <a:rPr lang="ru-RU" sz="900" b="1" i="0" u="none" strike="noStrike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теңге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52 413,4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55 906,2</a:t>
                      </a: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57 206,7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1 300,6</a:t>
                      </a:r>
                    </a:p>
                  </a:txBody>
                  <a:tcPr marL="8640" marR="8640" marT="7162" marB="0" anchor="ctr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83922">
                <a:tc>
                  <a:txBody>
                    <a:bodyPr/>
                    <a:lstStyle/>
                    <a:p>
                      <a:pPr indent="108000" algn="l" rtl="0" fontAlgn="ctr">
                        <a:lnSpc>
                          <a:spcPct val="114000"/>
                        </a:lnSpc>
                        <a:spcBef>
                          <a:spcPts val="0"/>
                        </a:spcBef>
                      </a:pPr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ЖІӨ -</a:t>
                      </a:r>
                      <a:r>
                        <a:rPr lang="ru-RU" sz="900" b="1" i="0" u="none" strike="noStrike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нің</a:t>
                      </a:r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1" i="0" u="none" strike="noStrike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нақты</a:t>
                      </a:r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1" i="0" u="none" strike="noStrike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өсуі</a:t>
                      </a:r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900" b="1" i="0" u="none" strike="noStrike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өткен</a:t>
                      </a:r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1" i="0" u="none" strike="noStrike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жылға</a:t>
                      </a:r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9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%-</a:t>
                      </a:r>
                      <a:r>
                        <a:rPr lang="ru-RU" sz="900" b="1" i="0" u="none" strike="noStrike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бен</a:t>
                      </a:r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>
                        <a:alpha val="4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104,0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>
                        <a:alpha val="4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103,1</a:t>
                      </a: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>
                        <a:alpha val="4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>
                        <a:alpha val="4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0,7</a:t>
                      </a:r>
                    </a:p>
                  </a:txBody>
                  <a:tcPr marL="8640" marR="8640" marT="7162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>
                        <a:alpha val="49804"/>
                      </a:srgbClr>
                    </a:solidFill>
                  </a:tcPr>
                </a:tc>
              </a:tr>
              <a:tr h="183922">
                <a:tc>
                  <a:txBody>
                    <a:bodyPr/>
                    <a:lstStyle/>
                    <a:p>
                      <a:pPr marL="0" marR="0" indent="108000" algn="l" defTabSz="912083" rtl="0" eaLnBrk="1" fontAlgn="ctr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ЖІӨ-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нің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номиналды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өсуі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өткен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жылға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%-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бен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111,6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107,8</a:t>
                      </a: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109,1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1,3</a:t>
                      </a: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83922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ЖІӨ, 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млрд.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АҚШ долл.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160,8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164,4</a:t>
                      </a: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168,3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3,8</a:t>
                      </a: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83922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Халықтың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жан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басына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шаққандағы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ЖІӨ, АҚШ долл.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8 913,4</a:t>
                      </a: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9 005,9</a:t>
                      </a: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9 215,4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209,5</a:t>
                      </a:r>
                    </a:p>
                  </a:txBody>
                  <a:tcPr marL="8640" marR="8640" marT="7162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8392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i="0" u="none" strike="noStrike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Теңгенің</a:t>
                      </a:r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АҚШ </a:t>
                      </a:r>
                      <a:r>
                        <a:rPr lang="ru-RU" sz="900" b="1" i="0" u="none" strike="noStrike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доллорына</a:t>
                      </a:r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1" i="0" u="none" strike="noStrike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орташа</a:t>
                      </a:r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1" i="0" u="none" strike="noStrike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жылдық</a:t>
                      </a:r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1" i="0" u="none" strike="noStrike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бағамы</a:t>
                      </a:r>
                      <a:endParaRPr lang="ru-RU" sz="900" b="1" i="0" u="none" strike="noStrike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326,0</a:t>
                      </a: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340,0</a:t>
                      </a: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340,0</a:t>
                      </a:r>
                      <a:endParaRPr lang="ru-RU" sz="1100" b="1" i="0" u="none" strike="noStrike" kern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83922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Ауыл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шаруашылығы,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өткен жылға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%-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бен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102,9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103,6</a:t>
                      </a: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103,6</a:t>
                      </a: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83922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Өнеркәсіп,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өткен жылға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%-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бен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107,1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102,1</a:t>
                      </a: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103,3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1,2</a:t>
                      </a: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83922">
                <a:tc>
                  <a:txBody>
                    <a:bodyPr/>
                    <a:lstStyle/>
                    <a:p>
                      <a:pPr marL="0" marR="0" indent="108000" algn="l" defTabSz="914400" rtl="0" eaLnBrk="1" fontAlgn="ctr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Тау-</a:t>
                      </a:r>
                      <a:r>
                        <a:rPr lang="ru-RU" sz="900" b="0" i="0" u="none" strike="noStrike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кен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өндірісі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өткен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жылға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%-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бен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ru-RU" sz="900" b="0" i="0" u="none" strike="noStrike" baseline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109,3</a:t>
                      </a: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101,7</a:t>
                      </a: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101,9</a:t>
                      </a: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0,2</a:t>
                      </a: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83922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kk-KZ" sz="900" b="1" i="0" u="none" strike="noStrike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Мұнай өндіру көлемі</a:t>
                      </a:r>
                      <a:r>
                        <a:rPr lang="ru-RU" sz="900" b="1" i="0" u="none" strike="noStrike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ru-RU" sz="9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млн. </a:t>
                      </a:r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тонна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7865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86,2</a:t>
                      </a: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86,0</a:t>
                      </a: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87,0</a:t>
                      </a:r>
                      <a:endParaRPr lang="ru-RU" sz="1100" b="1" i="0" u="none" strike="noStrike" kern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1,0</a:t>
                      </a:r>
                      <a:endParaRPr lang="ru-RU" sz="1100" b="1" i="0" u="none" strike="noStrike" kern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>
                        <a:alpha val="50000"/>
                      </a:srgbClr>
                    </a:solidFill>
                  </a:tcPr>
                </a:tc>
              </a:tr>
              <a:tr h="183922">
                <a:tc>
                  <a:txBody>
                    <a:bodyPr/>
                    <a:lstStyle/>
                    <a:p>
                      <a:pPr marL="0" marR="0" indent="108000" algn="l" defTabSz="914400" rtl="0" eaLnBrk="1" fontAlgn="ctr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Өңдеу өнеркәсібі,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өткен жылға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%-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бен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ru-RU" sz="900" b="0" i="0" u="none" strike="noStrike" baseline="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105,1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102,9</a:t>
                      </a: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105,1</a:t>
                      </a: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2,3</a:t>
                      </a: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83922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Құрылыс,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өткен жылға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%-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бен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101,9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103,6</a:t>
                      </a: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103,6</a:t>
                      </a: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8392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Сауда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өткен жылға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%-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бен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ru-RU" sz="900" b="0" i="0" u="none" strike="noStrike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103,2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102,5</a:t>
                      </a: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103,9</a:t>
                      </a: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1,4</a:t>
                      </a: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8392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Көлік, 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өткен жылға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%-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бен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ru-RU" sz="900" b="0" i="0" u="none" strike="noStrike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104,8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104,0</a:t>
                      </a: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104,8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0,8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83922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en-US" sz="900" b="1" i="0" u="none" strike="noStrike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Brent</a:t>
                      </a:r>
                      <a:r>
                        <a:rPr lang="kk-KZ" sz="900" b="1" i="0" u="none" strike="noStrike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маркалы м</a:t>
                      </a:r>
                      <a:r>
                        <a:rPr lang="ru-RU" sz="900" b="1" i="0" u="none" strike="noStrike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ұнай</a:t>
                      </a:r>
                      <a:r>
                        <a:rPr lang="ru-RU" sz="900" b="1" i="0" u="none" strike="noStrike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1" i="0" u="none" strike="noStrike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бағасы</a:t>
                      </a:r>
                      <a:r>
                        <a:rPr lang="ru-RU" sz="900" b="1" i="0" u="none" strike="noStrike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, АҚШ долл./</a:t>
                      </a:r>
                      <a:r>
                        <a:rPr lang="ru-RU" sz="900" b="1" i="0" u="none" strike="noStrike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барр</a:t>
                      </a:r>
                      <a:r>
                        <a:rPr lang="ru-RU" sz="900" b="1" i="0" u="none" strike="noStrike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900" b="1" i="0" u="none" strike="noStrike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54,4</a:t>
                      </a: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latinLnBrk="0" hangingPunct="1">
                        <a:spcAft>
                          <a:spcPts val="0"/>
                        </a:spcAft>
                      </a:pPr>
                      <a:r>
                        <a:rPr lang="kk-KZ" sz="11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45,0</a:t>
                      </a:r>
                      <a:endParaRPr lang="ru-RU" sz="11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2208" marR="622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55,0</a:t>
                      </a:r>
                      <a:endParaRPr lang="ru-RU" sz="11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10,0</a:t>
                      </a:r>
                      <a:endParaRPr lang="ru-RU" sz="11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>
                        <a:alpha val="50000"/>
                      </a:srgbClr>
                    </a:solidFill>
                  </a:tcPr>
                </a:tc>
              </a:tr>
              <a:tr h="183922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Инфляция,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жылдың соңына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%-</a:t>
                      </a:r>
                      <a:r>
                        <a:rPr lang="ru-RU" sz="900" b="0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бен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7,1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5-7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2208" marR="622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5-7</a:t>
                      </a: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05077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Төлем</a:t>
                      </a:r>
                      <a:r>
                        <a:rPr lang="ru-RU" sz="11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100" b="1" i="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балансының</a:t>
                      </a:r>
                      <a:r>
                        <a:rPr lang="ru-RU" sz="11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100" b="1" i="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көрсеткіштері</a:t>
                      </a:r>
                      <a:endParaRPr kumimoji="0" lang="ru-RU" sz="11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3922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900" b="0" i="0" u="none" strike="noStrike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Тауарлардың </a:t>
                      </a:r>
                      <a:r>
                        <a:rPr lang="ru-RU" sz="900" b="0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экспорты, млрд.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АҚШ долл.</a:t>
                      </a:r>
                      <a:endParaRPr lang="ru-RU" sz="9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49,3</a:t>
                      </a: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47,5</a:t>
                      </a:r>
                    </a:p>
                  </a:txBody>
                  <a:tcPr marL="62208" marR="622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53,9</a:t>
                      </a: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6,4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3922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Тауарлардың</a:t>
                      </a:r>
                      <a:r>
                        <a:rPr lang="ru-RU" sz="900" b="0" i="0" u="none" strike="noStrike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импорты, млрд. АҚШ долл.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31,8</a:t>
                      </a: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34,0</a:t>
                      </a:r>
                    </a:p>
                  </a:txBody>
                  <a:tcPr marL="62208" marR="622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34,1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0,1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3922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900" b="1" i="0" u="none" strike="noStrike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Сауда</a:t>
                      </a:r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1" i="0" u="none" strike="noStrike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балансының</a:t>
                      </a:r>
                      <a:r>
                        <a:rPr lang="ru-RU" sz="900" b="1" i="0" u="none" strike="noStrike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1" i="0" u="none" strike="noStrike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сальдосы</a:t>
                      </a:r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млрд. </a:t>
                      </a:r>
                      <a:r>
                        <a:rPr lang="ru-RU" sz="900" b="1" i="0" u="none" strike="noStrike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АҚШ долл.</a:t>
                      </a:r>
                      <a:endParaRPr lang="ru-RU" sz="900" b="1" i="0" u="none" strike="noStrike" kern="1200" dirty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1100" b="1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17,5</a:t>
                      </a: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1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13,5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1100" b="1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19,8</a:t>
                      </a:r>
                      <a:endParaRPr lang="ru-RU" sz="1100" b="1" i="0" u="none" strike="noStrike" kern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1100" b="1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6,3</a:t>
                      </a:r>
                      <a:endParaRPr lang="ru-RU" sz="1100" b="1" i="0" u="none" strike="noStrike" kern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689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509" name="Group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5084953"/>
              </p:ext>
            </p:extLst>
          </p:nvPr>
        </p:nvGraphicFramePr>
        <p:xfrm>
          <a:off x="250826" y="496323"/>
          <a:ext cx="8634413" cy="4487623"/>
        </p:xfrm>
        <a:graphic>
          <a:graphicData uri="http://schemas.openxmlformats.org/drawingml/2006/table">
            <a:tbl>
              <a:tblPr/>
              <a:tblGrid>
                <a:gridCol w="3871913"/>
                <a:gridCol w="1631950"/>
                <a:gridCol w="1658937"/>
                <a:gridCol w="1471613"/>
              </a:tblGrid>
              <a:tr h="139541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8165" marR="8165" marT="6768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2018 </a:t>
                      </a:r>
                      <a:r>
                        <a:rPr kumimoji="0" lang="ru-RU" sz="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жыл</a:t>
                      </a:r>
                      <a:endParaRPr kumimoji="0" lang="ru-RU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165" marR="8165" marT="6768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72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Бекітілген</a:t>
                      </a: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жоспар</a:t>
                      </a: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</a:t>
                      </a:r>
                      <a:r>
                        <a:rPr kumimoji="0" lang="ru-RU" sz="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мұнай</a:t>
                      </a: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- 45$, ЭКБ - 45$)</a:t>
                      </a:r>
                    </a:p>
                  </a:txBody>
                  <a:tcPr marL="8165" marR="8165" marT="676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Нақтыланған</a:t>
                      </a: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болжам</a:t>
                      </a: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</a:t>
                      </a:r>
                      <a:r>
                        <a:rPr kumimoji="0" lang="ru-RU" sz="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мұнай</a:t>
                      </a: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- 55$, ЭКБ - 55$)</a:t>
                      </a:r>
                    </a:p>
                  </a:txBody>
                  <a:tcPr marL="8165" marR="8165" marT="676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Ауытқу</a:t>
                      </a:r>
                      <a:endParaRPr kumimoji="0" lang="ru-RU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165" marR="8165" marT="6768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024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Республикалық бюджеттің кірістері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5 528,4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5 718,2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189,8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F7FF"/>
                    </a:solidFill>
                  </a:tcPr>
                </a:tc>
              </a:tr>
              <a:tr h="165649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Салықтық түсімдер</a:t>
                      </a:r>
                    </a:p>
                  </a:txBody>
                  <a:tcPr marL="8165" marR="8165" marT="6768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5 396,1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5 592,4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196,3</a:t>
                      </a:r>
                    </a:p>
                  </a:txBody>
                  <a:tcPr marL="8640" marR="8640" marT="7162" marB="0" horzOverflow="overflow"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649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Корпоративтік табыс салығы</a:t>
                      </a:r>
                    </a:p>
                  </a:txBody>
                  <a:tcPr marL="8165" marR="8165" marT="6768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1 818,6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1 755,2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-63,4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649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Қосылған құн салығы, барлығы</a:t>
                      </a:r>
                    </a:p>
                  </a:txBody>
                  <a:tcPr marL="8165" marR="8165" marT="6768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2 147,8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2 147,8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0,0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849">
                <a:tc>
                  <a:txBody>
                    <a:bodyPr/>
                    <a:lstStyle/>
                    <a:p>
                      <a:pPr marL="0" marR="0" lvl="0" indent="27305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ҚР </a:t>
                      </a:r>
                      <a:r>
                        <a:rPr kumimoji="0" lang="ru-RU" sz="105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аумағында</a:t>
                      </a: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5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өндірілген</a:t>
                      </a: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5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тауарларға</a:t>
                      </a:r>
                      <a:endParaRPr kumimoji="0" lang="ru-RU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165" marR="8165" marT="6768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962,0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962,0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0,0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849">
                <a:tc>
                  <a:txBody>
                    <a:bodyPr/>
                    <a:lstStyle/>
                    <a:p>
                      <a:pPr marL="0" marR="0" lvl="0" indent="27305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импортталатын</a:t>
                      </a: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5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тауарларға</a:t>
                      </a:r>
                      <a:endParaRPr kumimoji="0" lang="ru-RU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165" marR="8165" marT="6768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1 185,8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1 185,8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0,0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849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Акциздер</a:t>
                      </a:r>
                      <a:endParaRPr kumimoji="0" lang="ru-RU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165" marR="8165" marT="6768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99,2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99,2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0,0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487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Табиғи</a:t>
                      </a: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5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және</a:t>
                      </a: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5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басқа</a:t>
                      </a: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да </a:t>
                      </a:r>
                      <a:r>
                        <a:rPr kumimoji="0" lang="ru-RU" sz="105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ресурстарды</a:t>
                      </a: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5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пайдаланғаны</a:t>
                      </a: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5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үшін</a:t>
                      </a: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5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төленетін</a:t>
                      </a: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5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түсімдер</a:t>
                      </a:r>
                      <a:endParaRPr kumimoji="0" lang="ru-RU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165" marR="8165" marT="6768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240,6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334,9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94,3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972">
                <a:tc>
                  <a:txBody>
                    <a:bodyPr/>
                    <a:lstStyle/>
                    <a:p>
                      <a:pPr marL="0" marR="0" lvl="0" indent="27305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жер</a:t>
                      </a: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қойнауын</a:t>
                      </a: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пайдаланушылар</a:t>
                      </a: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бойынша</a:t>
                      </a: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төлемдер</a:t>
                      </a: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165" marR="8165" marT="6768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216,2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308,3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92,1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F7FF"/>
                    </a:solidFill>
                  </a:tcPr>
                </a:tc>
              </a:tr>
              <a:tr h="154699">
                <a:tc>
                  <a:txBody>
                    <a:bodyPr/>
                    <a:lstStyle/>
                    <a:p>
                      <a:pPr marL="0" marR="0" lvl="0" indent="27305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оның ішінде</a:t>
                      </a:r>
                    </a:p>
                  </a:txBody>
                  <a:tcPr marL="8165" marR="8165" marT="6768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4699">
                <a:tc>
                  <a:txBody>
                    <a:bodyPr/>
                    <a:lstStyle/>
                    <a:p>
                      <a:pPr marL="0" marR="0" lvl="0" indent="45085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пайдалы қазбаларды өндіруге салық</a:t>
                      </a:r>
                    </a:p>
                  </a:txBody>
                  <a:tcPr marL="8165" marR="8165" marT="6768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196,2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275,7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79,5</a:t>
                      </a:r>
                    </a:p>
                  </a:txBody>
                  <a:tcPr marL="8640" marR="8640" marT="7162" marB="0" horzOverflow="overflow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4699">
                <a:tc>
                  <a:txBody>
                    <a:bodyPr/>
                    <a:lstStyle/>
                    <a:p>
                      <a:pPr marL="0" marR="0" lvl="0" indent="27305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басқа</a:t>
                      </a: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да </a:t>
                      </a:r>
                      <a:r>
                        <a:rPr kumimoji="0" lang="ru-RU" sz="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төлемдер</a:t>
                      </a: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165" marR="8165" marT="6768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24,4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26,6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2,2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487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Кәсіпкерлік және кәсіби қызметті жүргізгені үшін алынатын алымдар</a:t>
                      </a:r>
                    </a:p>
                  </a:txBody>
                  <a:tcPr marL="8165" marR="8165" marT="6768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4,5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4,5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0,0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649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Ойын бизнесіне салық</a:t>
                      </a:r>
                    </a:p>
                  </a:txBody>
                  <a:tcPr marL="8165" marR="8165" marT="6768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12,8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12,8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0,0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487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Халықаралық саудаға және сыртқы операцияларға салынатын салық</a:t>
                      </a:r>
                    </a:p>
                  </a:txBody>
                  <a:tcPr marL="8165" marR="8165" marT="6768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1 050,9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1 210,6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159,7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4699">
                <a:tc>
                  <a:txBody>
                    <a:bodyPr/>
                    <a:lstStyle/>
                    <a:p>
                      <a:pPr marL="0" marR="0" lvl="0" indent="27305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оның ішінде</a:t>
                      </a:r>
                    </a:p>
                  </a:txBody>
                  <a:tcPr marL="8165" marR="8165" marT="6768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4699">
                <a:tc>
                  <a:txBody>
                    <a:bodyPr/>
                    <a:lstStyle/>
                    <a:p>
                      <a:pPr marL="0" marR="0" lvl="0" indent="27305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мұнайға ЭКБ</a:t>
                      </a:r>
                      <a:endParaRPr kumimoji="0" lang="ru-RU" sz="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165" marR="8165" marT="6768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706,9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847,3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140,4</a:t>
                      </a:r>
                    </a:p>
                  </a:txBody>
                  <a:tcPr marL="8640" marR="8640" marT="7162" marB="0" horzOverflow="overflow"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F7FF"/>
                    </a:solidFill>
                  </a:tcPr>
                </a:tc>
              </a:tr>
              <a:tr h="165649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Мемлекеттік баж</a:t>
                      </a:r>
                    </a:p>
                  </a:txBody>
                  <a:tcPr marL="8165" marR="8165" marT="6768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21,6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27,3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5,7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649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Салықтық емес түсімдер</a:t>
                      </a:r>
                    </a:p>
                  </a:txBody>
                  <a:tcPr marL="8165" marR="8165" marT="6768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126,7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120,2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-6,5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649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Негізгі капиталды сатудан түсімдер</a:t>
                      </a:r>
                    </a:p>
                  </a:txBody>
                  <a:tcPr marL="8165" marR="8165" marT="6768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5,6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5,6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1225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0,0</a:t>
                      </a:r>
                    </a:p>
                  </a:txBody>
                  <a:tcPr marL="8640" marR="8640" marT="7162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0" y="14287"/>
            <a:ext cx="9024938" cy="433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7203" bIns="38601" anchor="ctr"/>
          <a:lstStyle/>
          <a:p>
            <a:pPr algn="ctr">
              <a:defRPr/>
            </a:pPr>
            <a:r>
              <a:rPr lang="ru-RU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2018 </a:t>
            </a:r>
            <a:r>
              <a:rPr lang="ru-RU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жылға арналған республикалық </a:t>
            </a:r>
            <a:r>
              <a:rPr lang="ru-RU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бюджет </a:t>
            </a:r>
            <a:r>
              <a:rPr lang="ru-RU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кірістері</a:t>
            </a:r>
            <a:r>
              <a:rPr lang="ru-RU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болжамының нақтылауы</a:t>
            </a:r>
            <a:endParaRPr lang="ru-RU" b="1" cap="small" dirty="0">
              <a:solidFill>
                <a:srgbClr val="00A6C8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b="1" cap="small" dirty="0" err="1" smtClean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мұнай</a:t>
            </a:r>
            <a:r>
              <a:rPr lang="ru-RU" b="1" cap="small" dirty="0" smtClean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cap="small" dirty="0" err="1" smtClean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бағасы</a:t>
            </a:r>
            <a:r>
              <a:rPr lang="ru-RU" b="1" cap="small" dirty="0" smtClean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cap="small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$55</a:t>
            </a:r>
            <a:r>
              <a:rPr lang="ru-RU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b="1" cap="small" dirty="0" smtClean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ЖІӨ </a:t>
            </a:r>
            <a:r>
              <a:rPr lang="ru-RU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өсімі</a:t>
            </a:r>
            <a:r>
              <a:rPr lang="ru-RU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cap="small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3,8%</a:t>
            </a:r>
            <a:r>
              <a:rPr lang="ru-RU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1400" b="1" cap="small" dirty="0">
              <a:solidFill>
                <a:srgbClr val="00A6C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Прямоугольник 6"/>
          <p:cNvSpPr>
            <a:spLocks noChangeArrowheads="1"/>
          </p:cNvSpPr>
          <p:nvPr/>
        </p:nvSpPr>
        <p:spPr bwMode="auto">
          <a:xfrm>
            <a:off x="8097838" y="473869"/>
            <a:ext cx="845205" cy="231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7203" tIns="38601" rIns="77203" bIns="38601">
            <a:spAutoFit/>
          </a:bodyPr>
          <a:lstStyle/>
          <a:p>
            <a:r>
              <a:rPr lang="ru-RU" sz="1000" i="1" dirty="0">
                <a:solidFill>
                  <a:srgbClr val="000000"/>
                </a:solidFill>
                <a:cs typeface="Arial" charset="0"/>
              </a:rPr>
              <a:t>млрд. </a:t>
            </a:r>
            <a:r>
              <a:rPr lang="ru-RU" sz="1000" i="1" dirty="0" err="1" smtClean="0">
                <a:solidFill>
                  <a:srgbClr val="000000"/>
                </a:solidFill>
                <a:cs typeface="Arial" charset="0"/>
              </a:rPr>
              <a:t>теңге</a:t>
            </a:r>
            <a:endParaRPr lang="ru-RU" sz="1000" i="1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57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010"/>
            <a:ext cx="9144000" cy="4410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7203" bIns="38601" rtlCol="0" anchor="ctr"/>
          <a:lstStyle/>
          <a:p>
            <a:pPr algn="ctr"/>
            <a:r>
              <a:rPr lang="kk-KZ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Күтілетін қосымша кірістер мемлекет қаржысының тұрақтылығын сақтай отырып шығыстар мүмкіндіктерін ұлғайтуға мүмкіндік береді (мұнай бағасы </a:t>
            </a:r>
            <a:r>
              <a:rPr lang="kk-KZ" b="1" cap="small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$55</a:t>
            </a:r>
            <a:r>
              <a:rPr lang="kk-KZ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, ЖІӨ өсімі  </a:t>
            </a:r>
            <a:r>
              <a:rPr lang="kk-KZ" b="1" cap="small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3,8%</a:t>
            </a:r>
            <a:r>
              <a:rPr lang="kk-KZ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b="1" cap="small" dirty="0">
              <a:solidFill>
                <a:srgbClr val="00A6C8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380130"/>
              </p:ext>
            </p:extLst>
          </p:nvPr>
        </p:nvGraphicFramePr>
        <p:xfrm>
          <a:off x="177179" y="643123"/>
          <a:ext cx="8789642" cy="4102005"/>
        </p:xfrm>
        <a:graphic>
          <a:graphicData uri="http://schemas.openxmlformats.org/drawingml/2006/table">
            <a:tbl>
              <a:tblPr/>
              <a:tblGrid>
                <a:gridCol w="3962773"/>
                <a:gridCol w="1820957"/>
                <a:gridCol w="1563376"/>
                <a:gridCol w="1442536"/>
              </a:tblGrid>
              <a:tr h="2801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626" marR="7626" marT="5146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9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Бекітілген бюджет 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9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($45)</a:t>
                      </a:r>
                    </a:p>
                  </a:txBody>
                  <a:tcPr marL="7626" marR="7626" marT="5146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9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Нақтылауға арналған болжам </a:t>
                      </a:r>
                      <a:r>
                        <a:rPr lang="kk-KZ" sz="9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($</a:t>
                      </a:r>
                      <a:r>
                        <a:rPr lang="en-US" sz="9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kk-KZ" sz="9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5)</a:t>
                      </a:r>
                    </a:p>
                  </a:txBody>
                  <a:tcPr marL="7626" marR="7626" marT="5146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Ауытқу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6" marR="7626" marT="5146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655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Түсімдер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07" marR="8407" marT="51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8 578,3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 </a:t>
                      </a:r>
                      <a:r>
                        <a:rPr lang="ru-RU" sz="9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759,7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181,4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46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1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ЖІӨ-</a:t>
                      </a:r>
                      <a:r>
                        <a:rPr lang="ru-RU" sz="900" b="0" i="1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</a:t>
                      </a:r>
                      <a:r>
                        <a:rPr lang="ru-RU" sz="900" b="0" i="1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0" i="1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шаққанда</a:t>
                      </a:r>
                      <a:r>
                        <a:rPr lang="ru-RU" sz="900" b="0" i="1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%</a:t>
                      </a:r>
                      <a:endParaRPr lang="ru-RU" sz="900" b="0" i="1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6966" marR="8407" marT="5133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15,3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15,3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</a:tr>
              <a:tr h="1655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Кірістер</a:t>
                      </a:r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100" b="1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трансферттерді</a:t>
                      </a:r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1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есептемегенде</a:t>
                      </a:r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07" marR="8407" marT="5133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5 528,4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 </a:t>
                      </a:r>
                      <a:r>
                        <a:rPr lang="ru-RU" sz="9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718,2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>
                      <a:noFill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189,8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46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1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ЖІӨ-</a:t>
                      </a:r>
                      <a:r>
                        <a:rPr lang="ru-RU" sz="900" b="0" i="1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</a:t>
                      </a:r>
                      <a:r>
                        <a:rPr lang="ru-RU" sz="900" b="0" i="1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0" i="1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шаққанда</a:t>
                      </a:r>
                      <a:r>
                        <a:rPr lang="ru-RU" sz="900" b="0" i="1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%</a:t>
                      </a:r>
                      <a:endParaRPr lang="ru-RU" sz="900" b="0" i="1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6966" marR="8407" marT="5133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9,9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10,0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0,1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</a:tr>
              <a:tr h="1655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Салықтық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түсімдер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1311" marR="8407" marT="5133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5 396,1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 </a:t>
                      </a:r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592,4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196,3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655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Салықтық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емес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түсімдер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1311" marR="8407" marT="5133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126,7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120,2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-6,5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655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Негізгі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капиталды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сатудан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түсетін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түсімдер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1311" marR="8407" marT="5133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5,6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5,6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655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Трансферттер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түсімдері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07" marR="8407" marT="5133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2 921,5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</a:t>
                      </a:r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918,4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-3,1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00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Ұлттық</a:t>
                      </a:r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1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қордан</a:t>
                      </a:r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1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кепілдендірілген</a:t>
                      </a:r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трансферт 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1311" marR="8407" marT="5133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2 600,0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2 600,0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655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Ұлттық</a:t>
                      </a:r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1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қордан</a:t>
                      </a:r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1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нысаналы</a:t>
                      </a:r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трансферт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1311" marR="8407" marT="5133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615" marR="10615" marT="7163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</a:p>
                  </a:txBody>
                  <a:tcPr marL="8640" marR="8640" marT="7162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655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қайтарылма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трансферт</a:t>
                      </a:r>
                    </a:p>
                  </a:txBody>
                  <a:tcPr marL="151311" marR="8407" marT="5133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68,7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65,7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-3,1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655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бюджеттік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алып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қоюлар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1311" marR="8407" marT="5133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252,8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252,8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655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Бюджеттік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кредиттерді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өтеу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07" marR="8407" marT="5133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128,4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123,0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-5,3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59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Мемлекеттің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қаржылық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100" b="0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активтерін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сатудан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түсетін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түсімдер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07" marR="8407" marT="5133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9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655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Шығыстар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07" marR="8407" marT="5133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9 217,9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9 643,0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1" i="0" u="none" strike="noStrike" kern="120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425,1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46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1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ЖІӨ-</a:t>
                      </a:r>
                      <a:r>
                        <a:rPr lang="ru-RU" sz="900" b="0" i="1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</a:t>
                      </a:r>
                      <a:r>
                        <a:rPr lang="ru-RU" sz="900" b="0" i="1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0" i="1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шаққанда</a:t>
                      </a:r>
                      <a:r>
                        <a:rPr lang="ru-RU" sz="900" b="0" i="1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%</a:t>
                      </a:r>
                      <a:endParaRPr lang="ru-RU" sz="900" b="0" i="1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6966" marR="8407" marT="5133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16,5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16,9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0,4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</a:tr>
              <a:tr h="1655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Тапшылық</a:t>
                      </a:r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07" marR="8407" marT="5133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-639,6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-883,3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-243,7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46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1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ЖІӨ-</a:t>
                      </a:r>
                      <a:r>
                        <a:rPr lang="ru-RU" sz="900" b="0" i="1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</a:t>
                      </a:r>
                      <a:r>
                        <a:rPr lang="ru-RU" sz="900" b="0" i="1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0" i="1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шаққанда</a:t>
                      </a:r>
                      <a:r>
                        <a:rPr lang="ru-RU" sz="900" b="0" i="1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%</a:t>
                      </a:r>
                      <a:endParaRPr lang="ru-RU" sz="900" b="0" i="1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6966" marR="8407" marT="5133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-1,1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1,5*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-0,4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</a:tr>
              <a:tr h="1655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Мұнай</a:t>
                      </a:r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емес </a:t>
                      </a:r>
                      <a:r>
                        <a:rPr lang="ru-RU" sz="1100" b="1" i="0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тапшылық</a:t>
                      </a:r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(ЭКБ</a:t>
                      </a:r>
                      <a:r>
                        <a:rPr lang="ru-RU" sz="1100" b="1" i="0" u="none" strike="noStrik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есептемегенде)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07" marR="8407" marT="5133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-3 946,4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-4 </a:t>
                      </a:r>
                      <a:r>
                        <a:rPr lang="ru-RU" sz="9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330,5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-384,1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46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1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ЖІӨ-</a:t>
                      </a:r>
                      <a:r>
                        <a:rPr lang="ru-RU" sz="900" b="0" i="1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</a:t>
                      </a:r>
                      <a:r>
                        <a:rPr lang="ru-RU" sz="900" b="0" i="1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0" i="1" u="none" strike="noStrik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шаққанда</a:t>
                      </a:r>
                      <a:r>
                        <a:rPr lang="ru-RU" sz="900" b="0" i="1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%</a:t>
                      </a:r>
                      <a:endParaRPr lang="ru-RU" sz="900" b="0" i="1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6966" marR="8407" marT="5133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-7,1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7,6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9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-0,5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</a:tr>
              <a:tr h="133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1" u="none" strike="noStrike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Анықтама</a:t>
                      </a:r>
                      <a:r>
                        <a:rPr lang="ru-RU" sz="800" b="1" i="1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800" b="1" i="1" u="none" strike="noStrike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ретінде</a:t>
                      </a:r>
                      <a:r>
                        <a:rPr lang="ru-RU" sz="800" b="1" i="1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;</a:t>
                      </a:r>
                      <a:endParaRPr lang="ru-RU" sz="800" b="1" i="1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6" marR="7626" marT="5146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0" i="1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0353" marR="120353" marT="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800" b="0" i="1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615" marR="10615" marT="7163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800" b="0" i="1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615" marR="10615" marT="7163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32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1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ЖІӨ, </a:t>
                      </a:r>
                      <a:r>
                        <a:rPr lang="ru-RU" sz="800" b="0" i="1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млрд. </a:t>
                      </a:r>
                      <a:r>
                        <a:rPr lang="ru-RU" sz="800" b="0" i="1" u="none" strike="noStrike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теңге</a:t>
                      </a:r>
                      <a:endParaRPr lang="ru-RU" sz="800" b="0" i="1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6" marR="7626" marT="514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55 906,2</a:t>
                      </a:r>
                    </a:p>
                  </a:txBody>
                  <a:tcPr marL="8640" marR="8640" marT="716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57 </a:t>
                      </a:r>
                      <a:r>
                        <a:rPr lang="ru-RU" sz="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206,7</a:t>
                      </a:r>
                      <a:endParaRPr lang="ru-RU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1 300,5</a:t>
                      </a:r>
                      <a:endParaRPr lang="ru-RU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8071902" y="447339"/>
            <a:ext cx="909325" cy="231844"/>
          </a:xfrm>
          <a:prstGeom prst="rect">
            <a:avLst/>
          </a:prstGeom>
        </p:spPr>
        <p:txBody>
          <a:bodyPr wrap="none" lIns="77203" tIns="38601" rIns="77203" bIns="38601">
            <a:spAutoFit/>
          </a:bodyPr>
          <a:lstStyle/>
          <a:p>
            <a:r>
              <a:rPr lang="ru-RU" sz="1000" i="1" dirty="0">
                <a:latin typeface="Arial" pitchFamily="34" charset="0"/>
                <a:cs typeface="Arial" pitchFamily="34" charset="0"/>
              </a:rPr>
              <a:t>млрд. </a:t>
            </a:r>
            <a:r>
              <a:rPr lang="ru-RU" sz="1000" i="1" dirty="0" err="1" smtClean="0">
                <a:latin typeface="Arial" pitchFamily="34" charset="0"/>
                <a:cs typeface="Arial" pitchFamily="34" charset="0"/>
              </a:rPr>
              <a:t>теңге</a:t>
            </a:r>
            <a:endParaRPr lang="ru-RU" sz="10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0277" y="4811837"/>
            <a:ext cx="8640960" cy="216455"/>
          </a:xfrm>
          <a:prstGeom prst="rect">
            <a:avLst/>
          </a:prstGeom>
          <a:noFill/>
        </p:spPr>
        <p:txBody>
          <a:bodyPr wrap="square" lIns="77203" tIns="38601" rIns="77203" bIns="38601" rtlCol="0">
            <a:spAutoFit/>
          </a:bodyPr>
          <a:lstStyle/>
          <a:p>
            <a:r>
              <a:rPr lang="ru-RU" sz="900" i="1" dirty="0">
                <a:latin typeface="Arial" pitchFamily="34" charset="0"/>
                <a:cs typeface="Arial" pitchFamily="34" charset="0"/>
              </a:rPr>
              <a:t>*2017 </a:t>
            </a:r>
            <a:r>
              <a:rPr lang="ru-RU" sz="900" i="1" dirty="0" err="1">
                <a:latin typeface="Arial" pitchFamily="34" charset="0"/>
                <a:cs typeface="Arial" pitchFamily="34" charset="0"/>
              </a:rPr>
              <a:t>жылғы</a:t>
            </a:r>
            <a:r>
              <a:rPr lang="ru-RU" sz="9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900" i="1" dirty="0" err="1">
                <a:latin typeface="Arial" pitchFamily="34" charset="0"/>
                <a:cs typeface="Arial" pitchFamily="34" charset="0"/>
              </a:rPr>
              <a:t>жалпы</a:t>
            </a:r>
            <a:r>
              <a:rPr lang="ru-RU" sz="9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900" i="1" dirty="0" err="1">
                <a:latin typeface="Arial" pitchFamily="34" charset="0"/>
                <a:cs typeface="Arial" pitchFamily="34" charset="0"/>
              </a:rPr>
              <a:t>сомасын</a:t>
            </a:r>
            <a:r>
              <a:rPr lang="ru-RU" sz="900" i="1" dirty="0">
                <a:latin typeface="Arial" pitchFamily="34" charset="0"/>
                <a:cs typeface="Arial" pitchFamily="34" charset="0"/>
              </a:rPr>
              <a:t> 125,2 млрд. </a:t>
            </a:r>
            <a:r>
              <a:rPr lang="ru-RU" sz="900" i="1" dirty="0" err="1">
                <a:latin typeface="Arial" pitchFamily="34" charset="0"/>
                <a:cs typeface="Arial" pitchFamily="34" charset="0"/>
              </a:rPr>
              <a:t>теңге</a:t>
            </a:r>
            <a:r>
              <a:rPr lang="ru-RU" sz="9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900" i="1" dirty="0" err="1">
                <a:latin typeface="Arial" pitchFamily="34" charset="0"/>
                <a:cs typeface="Arial" pitchFamily="34" charset="0"/>
              </a:rPr>
              <a:t>қаражат</a:t>
            </a:r>
            <a:r>
              <a:rPr lang="ru-RU" sz="9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900" i="1" dirty="0" err="1">
                <a:latin typeface="Arial" pitchFamily="34" charset="0"/>
                <a:cs typeface="Arial" pitchFamily="34" charset="0"/>
              </a:rPr>
              <a:t>қалдығын</a:t>
            </a:r>
            <a:r>
              <a:rPr lang="ru-RU" sz="9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900" i="1" dirty="0" err="1">
                <a:latin typeface="Arial" pitchFamily="34" charset="0"/>
                <a:cs typeface="Arial" pitchFamily="34" charset="0"/>
              </a:rPr>
              <a:t>тартуды</a:t>
            </a:r>
            <a:r>
              <a:rPr lang="ru-RU" sz="900" i="1" dirty="0">
                <a:latin typeface="Arial" pitchFamily="34" charset="0"/>
                <a:cs typeface="Arial" pitchFamily="34" charset="0"/>
              </a:rPr>
              <a:t>  </a:t>
            </a:r>
            <a:r>
              <a:rPr lang="ru-RU" sz="900" i="1" dirty="0" err="1">
                <a:latin typeface="Arial" pitchFamily="34" charset="0"/>
                <a:cs typeface="Arial" pitchFamily="34" charset="0"/>
              </a:rPr>
              <a:t>ескере</a:t>
            </a:r>
            <a:r>
              <a:rPr lang="ru-RU" sz="9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900" i="1" dirty="0" err="1">
                <a:latin typeface="Arial" pitchFamily="34" charset="0"/>
                <a:cs typeface="Arial" pitchFamily="34" charset="0"/>
              </a:rPr>
              <a:t>отырып</a:t>
            </a:r>
            <a:endParaRPr lang="ru-RU" sz="9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01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3447</TotalTime>
  <Words>1018</Words>
  <Application>Microsoft Office PowerPoint</Application>
  <PresentationFormat>Экран (16:9)</PresentationFormat>
  <Paragraphs>354</Paragraphs>
  <Slides>7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Дастан Умирбаев</dc:creator>
  <cp:lastModifiedBy>Газиз Утеев</cp:lastModifiedBy>
  <cp:revision>529</cp:revision>
  <cp:lastPrinted>2018-03-18T04:56:25Z</cp:lastPrinted>
  <dcterms:created xsi:type="dcterms:W3CDTF">2017-09-18T08:04:07Z</dcterms:created>
  <dcterms:modified xsi:type="dcterms:W3CDTF">2018-04-09T03:23:27Z</dcterms:modified>
</cp:coreProperties>
</file>