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5.xml" ContentType="application/vnd.openxmlformats-officedocument.drawingml.chartshapes+xml"/>
  <Override PartName="/ppt/charts/chart13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ppt/charts/chart14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60" r:id="rId5"/>
    <p:sldId id="261" r:id="rId6"/>
    <p:sldId id="279" r:id="rId7"/>
    <p:sldId id="280" r:id="rId8"/>
    <p:sldId id="304" r:id="rId9"/>
    <p:sldId id="305" r:id="rId10"/>
    <p:sldId id="306" r:id="rId11"/>
    <p:sldId id="307" r:id="rId12"/>
    <p:sldId id="302" r:id="rId13"/>
    <p:sldId id="308" r:id="rId14"/>
    <p:sldId id="294" r:id="rId15"/>
    <p:sldId id="309" r:id="rId16"/>
    <p:sldId id="266" r:id="rId17"/>
    <p:sldId id="297" r:id="rId18"/>
    <p:sldId id="298" r:id="rId19"/>
    <p:sldId id="299" r:id="rId20"/>
    <p:sldId id="300" r:id="rId21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6575"/>
    <a:srgbClr val="BDC4C7"/>
    <a:srgbClr val="9E889D"/>
    <a:srgbClr val="B2D5DB"/>
    <a:srgbClr val="8C999E"/>
    <a:srgbClr val="4E43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>
      <p:cViewPr varScale="1">
        <p:scale>
          <a:sx n="71" d="100"/>
          <a:sy n="71" d="100"/>
        </p:scale>
        <p:origin x="13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5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166666666666667E-2"/>
          <c:y val="0.22769488188976378"/>
          <c:w val="0.95416666666666672"/>
          <c:h val="0.6684977854330708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ПОСТУПЛЕНИЯ!$B$1</c:f>
              <c:strCache>
                <c:ptCount val="1"/>
                <c:pt idx="0">
                  <c:v>МҰНАЙЛЫҚ ЕМЕС ТҮСІМДЕР, МЛРД. ТЕҢГЕ</c:v>
                </c:pt>
              </c:strCache>
            </c:strRef>
          </c:tx>
          <c:spPr>
            <a:solidFill>
              <a:srgbClr val="9E889D"/>
            </a:solidFill>
            <a:effectLst>
              <a:innerShdw blurRad="63500" dist="50800">
                <a:prstClr val="black">
                  <a:alpha val="50000"/>
                </a:prst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ПОСТУПЛЕНИЯ!$A$2:$A$4</c:f>
              <c:strCache>
                <c:ptCount val="3"/>
                <c:pt idx="0">
                  <c:v>2017 ФАКТІ</c:v>
                </c:pt>
                <c:pt idx="1">
                  <c:v>2018 ЖОСПАР</c:v>
                </c:pt>
                <c:pt idx="2">
                  <c:v>2018 НАҚТЫЛАУ</c:v>
                </c:pt>
              </c:strCache>
            </c:strRef>
          </c:cat>
          <c:val>
            <c:numRef>
              <c:f>ПОСТУПЛЕНИЯ!$B$2:$B$4</c:f>
              <c:numCache>
                <c:formatCode>#,##0.0</c:formatCode>
                <c:ptCount val="3"/>
                <c:pt idx="0">
                  <c:v>4530.5</c:v>
                </c:pt>
                <c:pt idx="1">
                  <c:v>5271.4</c:v>
                </c:pt>
                <c:pt idx="2">
                  <c:v>5312.4440000000004</c:v>
                </c:pt>
              </c:numCache>
            </c:numRef>
          </c:val>
        </c:ser>
        <c:ser>
          <c:idx val="1"/>
          <c:order val="1"/>
          <c:tx>
            <c:strRef>
              <c:f>ПОСТУПЛЕНИЯ!$C$1</c:f>
              <c:strCache>
                <c:ptCount val="1"/>
                <c:pt idx="0">
                  <c:v>МҰНАЙДАН ТҮСЕТІН ТҮСІМДЕР, МЛРД. ТЕҢГЕ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4E434E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ПОСТУПЛЕНИЯ!$A$2:$A$4</c:f>
              <c:strCache>
                <c:ptCount val="3"/>
                <c:pt idx="0">
                  <c:v>2017 ФАКТІ</c:v>
                </c:pt>
                <c:pt idx="1">
                  <c:v>2018 ЖОСПАР</c:v>
                </c:pt>
                <c:pt idx="2">
                  <c:v>2018 НАҚТЫЛАУ</c:v>
                </c:pt>
              </c:strCache>
            </c:strRef>
          </c:cat>
          <c:val>
            <c:numRef>
              <c:f>ПОСТУПЛЕНИЯ!$C$2:$C$4</c:f>
              <c:numCache>
                <c:formatCode>#,##0.0</c:formatCode>
                <c:ptCount val="3"/>
                <c:pt idx="0">
                  <c:v>5268.8</c:v>
                </c:pt>
                <c:pt idx="1">
                  <c:v>3306.9</c:v>
                </c:pt>
                <c:pt idx="2">
                  <c:v>3447.3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11272808"/>
        <c:axId val="211272024"/>
      </c:barChart>
      <c:catAx>
        <c:axId val="2112728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4E434E"/>
                </a:solidFill>
                <a:latin typeface="Arial Narrow" pitchFamily="34" charset="0"/>
              </a:defRPr>
            </a:pPr>
            <a:endParaRPr lang="ru-RU"/>
          </a:p>
        </c:txPr>
        <c:crossAx val="211272024"/>
        <c:crosses val="autoZero"/>
        <c:auto val="1"/>
        <c:lblAlgn val="ctr"/>
        <c:lblOffset val="100"/>
        <c:noMultiLvlLbl val="0"/>
      </c:catAx>
      <c:valAx>
        <c:axId val="21127202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one"/>
        <c:crossAx val="2112728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4.5472623233767967E-2"/>
          <c:y val="2.9847111004760153E-2"/>
          <c:w val="0.53037887314873855"/>
          <c:h val="0.1380085973353388"/>
        </c:manualLayout>
      </c:layout>
      <c:overlay val="0"/>
      <c:txPr>
        <a:bodyPr/>
        <a:lstStyle/>
        <a:p>
          <a:pPr>
            <a:defRPr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29757384566984"/>
          <c:y val="0.13356112998049405"/>
          <c:w val="0.64770242615433016"/>
          <c:h val="0.8479818027225647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 2018, МЛРД. ТЕНГЕ</c:v>
                </c:pt>
              </c:strCache>
            </c:strRef>
          </c:tx>
          <c:spPr>
            <a:solidFill>
              <a:srgbClr val="9E889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ТРАНСПОРТНАЯ И ИНДУСТРИАЛЬНАЯ ИНФРАСТРУКТУРА</c:v>
                </c:pt>
                <c:pt idx="1">
                  <c:v>ЭНЕРГЕТИКА</c:v>
                </c:pt>
                <c:pt idx="2">
                  <c:v>СОЦИАЛЬНАЯ ИФРАСТРУКТУРА</c:v>
                </c:pt>
                <c:pt idx="3">
                  <c:v>ЖКХ И БЛАГОУСТРОЙСТВО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21.6</c:v>
                </c:pt>
                <c:pt idx="1">
                  <c:v>6.5</c:v>
                </c:pt>
                <c:pt idx="2">
                  <c:v>5.6999999999999993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УВЕЛИЧЕНИЕ, МЛРД. ТЕНГЕ</c:v>
                </c:pt>
              </c:strCache>
            </c:strRef>
          </c:tx>
          <c:spPr>
            <a:solidFill>
              <a:srgbClr val="B2D5DB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4E434E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ТРАНСПОРТНАЯ И ИНДУСТРИАЛЬНАЯ ИНФРАСТРУКТУРА</c:v>
                </c:pt>
                <c:pt idx="1">
                  <c:v>ЭНЕРГЕТИКА</c:v>
                </c:pt>
                <c:pt idx="2">
                  <c:v>СОЦИАЛЬНАЯ ИФРАСТРУКТУРА</c:v>
                </c:pt>
                <c:pt idx="3">
                  <c:v>ЖКХ И БЛАГОУСТРОЙСТВО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 formatCode="0.0">
                  <c:v>5.8</c:v>
                </c:pt>
                <c:pt idx="2" formatCode="0.0">
                  <c:v>2.6</c:v>
                </c:pt>
                <c:pt idx="3" formatCode="0.0">
                  <c:v>2.2000000000000002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03374640"/>
        <c:axId val="403375032"/>
      </c:barChart>
      <c:catAx>
        <c:axId val="403374640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403375032"/>
        <c:crosses val="autoZero"/>
        <c:auto val="1"/>
        <c:lblAlgn val="ctr"/>
        <c:lblOffset val="100"/>
        <c:noMultiLvlLbl val="0"/>
      </c:catAx>
      <c:valAx>
        <c:axId val="403375032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one"/>
        <c:crossAx val="403374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618554923402102E-2"/>
          <c:y val="9.9813048941353927E-2"/>
          <c:w val="0.61334828537569897"/>
          <c:h val="0.810760267638493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 2018, МЛРД. ТЕНГЕ</c:v>
                </c:pt>
              </c:strCache>
            </c:strRef>
          </c:tx>
          <c:spPr>
            <a:solidFill>
              <a:srgbClr val="9E889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ТРАНСПОРТНАЯ 
И ИНДУСТРИАЛЬНАЯ 
ИНФРАСТРУКТУРА</c:v>
                </c:pt>
                <c:pt idx="1">
                  <c:v>ЭНЕРГЕТИКА</c:v>
                </c:pt>
                <c:pt idx="2">
                  <c:v>СОЦИАЛЬНАЯ 
ИНФРАСТРУКТУРА</c:v>
                </c:pt>
                <c:pt idx="3">
                  <c:v>ЖКХ 
И БЛАГОУСТРОЙСТВО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31.5</c:v>
                </c:pt>
                <c:pt idx="1">
                  <c:v>28.4</c:v>
                </c:pt>
                <c:pt idx="2">
                  <c:v>7.9</c:v>
                </c:pt>
                <c:pt idx="3">
                  <c:v>16.899999999999999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УВЕЛИЧЕНИЕ, МЛРД. ТЕНГЕ</c:v>
                </c:pt>
              </c:strCache>
            </c:strRef>
          </c:tx>
          <c:spPr>
            <a:solidFill>
              <a:srgbClr val="B2D5DB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4E434E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ТРАНСПОРТНАЯ 
И ИНДУСТРИАЛЬНАЯ 
ИНФРАСТРУКТУРА</c:v>
                </c:pt>
                <c:pt idx="1">
                  <c:v>ЭНЕРГЕТИКА</c:v>
                </c:pt>
                <c:pt idx="2">
                  <c:v>СОЦИАЛЬНАЯ 
ИНФРАСТРУКТУРА</c:v>
                </c:pt>
                <c:pt idx="3">
                  <c:v>ЖКХ 
И БЛАГОУСТРОЙСТВО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 formatCode="0.0">
                  <c:v>8.7999999999999989</c:v>
                </c:pt>
                <c:pt idx="1">
                  <c:v>7.1</c:v>
                </c:pt>
                <c:pt idx="2">
                  <c:v>2.4</c:v>
                </c:pt>
                <c:pt idx="3" formatCode="0.0">
                  <c:v>7.3520000000000003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03375816"/>
        <c:axId val="403376208"/>
      </c:barChart>
      <c:catAx>
        <c:axId val="403375816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403376208"/>
        <c:crosses val="autoZero"/>
        <c:auto val="1"/>
        <c:lblAlgn val="ctr"/>
        <c:lblOffset val="100"/>
        <c:noMultiLvlLbl val="0"/>
      </c:catAx>
      <c:valAx>
        <c:axId val="403376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03375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12136916798337E-2"/>
          <c:y val="8.9477362646592118E-2"/>
          <c:w val="0.90992911782467989"/>
          <c:h val="0.710405053697536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Әлеуметтік қамтамасыз ету және әлеуметтік қорғау</c:v>
                </c:pt>
              </c:strCache>
            </c:strRef>
          </c:tx>
          <c:spPr>
            <a:solidFill>
              <a:srgbClr val="BDC4C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2612.8745330000002</c:v>
                </c:pt>
                <c:pt idx="1">
                  <c:v>2606.658105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Білім беру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343.88535999999999</c:v>
                </c:pt>
                <c:pt idx="1">
                  <c:v>456.3254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Денсаулық сақтау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1071.834523</c:v>
                </c:pt>
                <c:pt idx="1">
                  <c:v>1076.2257420000001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Мәдениет және спорт/дін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5679318729289121E-17"/>
                  <c:y val="5.07929397813701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0741776663488798E-3"/>
                  <c:y val="7.618940967205558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BDC4C7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Лист1!$E$2:$E$3</c:f>
              <c:numCache>
                <c:formatCode>#,##0.0</c:formatCode>
                <c:ptCount val="2"/>
                <c:pt idx="0">
                  <c:v>85.688791000000009</c:v>
                </c:pt>
                <c:pt idx="1">
                  <c:v>114.76633699999999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6456760"/>
        <c:axId val="206455584"/>
      </c:barChart>
      <c:catAx>
        <c:axId val="206456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06455584"/>
        <c:crosses val="autoZero"/>
        <c:auto val="1"/>
        <c:lblAlgn val="ctr"/>
        <c:lblOffset val="100"/>
        <c:noMultiLvlLbl val="0"/>
      </c:catAx>
      <c:valAx>
        <c:axId val="20645558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2064567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4.7732992541675082E-2"/>
          <c:y val="0.88786038740615059"/>
          <c:w val="0.94880185649826998"/>
          <c:h val="9.69017306594383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12136916798337E-2"/>
          <c:y val="3.8684332366732695E-2"/>
          <c:w val="0.90992911782467989"/>
          <c:h val="0.7611980046020866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Ауыл шаруашылығы</c:v>
                </c:pt>
              </c:strCache>
            </c:strRef>
          </c:tx>
          <c:spPr>
            <a:solidFill>
              <a:srgbClr val="BDC4C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277.32514300000003</c:v>
                </c:pt>
                <c:pt idx="1">
                  <c:v>317.706031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Энергетика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87.739113000000003</c:v>
                </c:pt>
                <c:pt idx="1">
                  <c:v>104.46854399999999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Инвестиция және даму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818.36463400000002</c:v>
                </c:pt>
                <c:pt idx="1">
                  <c:v>918.99054000000001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Ұлтық экономика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756575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Лист1!$E$2:$E$3</c:f>
              <c:numCache>
                <c:formatCode>0.0</c:formatCode>
                <c:ptCount val="2"/>
                <c:pt idx="0">
                  <c:v>66.862046000000007</c:v>
                </c:pt>
                <c:pt idx="1">
                  <c:v>79.275433000000007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Ақпарат және коммуникация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0370888331743566E-3"/>
                  <c:y val="2.37266938944490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0741776663487687E-3"/>
                  <c:y val="-9.49067755777963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Лист1!$F$2:$F$3</c:f>
              <c:numCache>
                <c:formatCode>0.0</c:formatCode>
                <c:ptCount val="2"/>
                <c:pt idx="0">
                  <c:v>112.029036</c:v>
                </c:pt>
                <c:pt idx="1">
                  <c:v>118.14496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6456368"/>
        <c:axId val="206453232"/>
      </c:barChart>
      <c:catAx>
        <c:axId val="20645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06453232"/>
        <c:crosses val="autoZero"/>
        <c:auto val="1"/>
        <c:lblAlgn val="ctr"/>
        <c:lblOffset val="100"/>
        <c:noMultiLvlLbl val="0"/>
      </c:catAx>
      <c:valAx>
        <c:axId val="20645323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2064563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2.343628187628E-2"/>
          <c:y val="0.89547932837335609"/>
          <c:w val="0.92240943496755801"/>
          <c:h val="9.69017306594383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12136916798337E-2"/>
          <c:y val="3.8684332366732695E-2"/>
          <c:w val="0.90992911782467989"/>
          <c:h val="0.7611980046020866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Қорғаныс</c:v>
                </c:pt>
              </c:strCache>
            </c:strRef>
          </c:tx>
          <c:spPr>
            <a:solidFill>
              <a:srgbClr val="BDC4C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
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518.28132800000003</c:v>
                </c:pt>
                <c:pt idx="1">
                  <c:v>529.22684200000003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Құқық қорғау органдары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
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335.54018100000002</c:v>
                </c:pt>
                <c:pt idx="1">
                  <c:v>347.26969400000002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Арнайы мемлекеттік органдар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
</c:v>
                </c:pt>
                <c:pt idx="1">
                  <c:v>НАҚТЫЛАУ 2018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240.07601199999999</c:v>
                </c:pt>
                <c:pt idx="1">
                  <c:v>315.31537500000002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6454800"/>
        <c:axId val="206452056"/>
      </c:barChart>
      <c:catAx>
        <c:axId val="20645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06452056"/>
        <c:crosses val="autoZero"/>
        <c:auto val="1"/>
        <c:lblAlgn val="ctr"/>
        <c:lblOffset val="100"/>
        <c:noMultiLvlLbl val="0"/>
      </c:catAx>
      <c:valAx>
        <c:axId val="20645205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20645480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6.7322932938208889E-3"/>
          <c:y val="0.9030982693405617"/>
          <c:w val="0.95616440551018789"/>
          <c:h val="8.42034957140957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45922796037088E-2"/>
          <c:y val="4.5088934150407545E-2"/>
          <c:w val="0.72830478067342441"/>
          <c:h val="0.877155953348041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РБ (АЕМ)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45.1</c:v>
                </c:pt>
                <c:pt idx="1">
                  <c:v>68.2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РБ (топтық су құбырлары)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7</c:v>
                </c:pt>
                <c:pt idx="1">
                  <c:v>14.8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ЖБ (бірлесіп қаржыландыру)</c:v>
                </c:pt>
              </c:strCache>
            </c:strRef>
          </c:tx>
          <c:spPr>
            <a:solidFill>
              <a:srgbClr val="BDC4C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9.4</c:v>
                </c:pt>
                <c:pt idx="1">
                  <c:v>12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ЖБ (АЕМ өз қаражаттары есебінен)</c:v>
                </c:pt>
              </c:strCache>
            </c:strRef>
          </c:tx>
          <c:spPr>
            <a:solidFill>
              <a:srgbClr val="8C999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07400416"/>
        <c:axId val="407395712"/>
      </c:barChart>
      <c:catAx>
        <c:axId val="40740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07395712"/>
        <c:crosses val="autoZero"/>
        <c:auto val="1"/>
        <c:lblAlgn val="ctr"/>
        <c:lblOffset val="100"/>
        <c:noMultiLvlLbl val="0"/>
      </c:catAx>
      <c:valAx>
        <c:axId val="407395712"/>
        <c:scaling>
          <c:orientation val="minMax"/>
          <c:max val="100"/>
        </c:scaling>
        <c:delete val="1"/>
        <c:axPos val="l"/>
        <c:numFmt formatCode="General" sourceLinked="1"/>
        <c:majorTickMark val="none"/>
        <c:minorTickMark val="none"/>
        <c:tickLblPos val="nextTo"/>
        <c:crossAx val="40740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821835426733147"/>
          <c:y val="0.29339575101655718"/>
          <c:w val="0.29914407253591097"/>
          <c:h val="0.495571765185174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360427633058622E-2"/>
          <c:w val="0.71922589832303174"/>
          <c:h val="0.8786986653786230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РБ (жергілікті жолдарды реконструкциялау)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21.9</c:v>
                </c:pt>
                <c:pt idx="1">
                  <c:v>21.9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РБ (жергілікті тораптың басым жобалары)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6.6</c:v>
                </c:pt>
                <c:pt idx="1">
                  <c:v>35.799999999999997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ЖБ (ЖСТ шеңберінде)</c:v>
                </c:pt>
              </c:strCache>
            </c:strRef>
          </c:tx>
          <c:spPr>
            <a:solidFill>
              <a:srgbClr val="BDC4C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30</c:v>
                </c:pt>
                <c:pt idx="1">
                  <c:v>59.2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11167920"/>
        <c:axId val="411168312"/>
      </c:barChart>
      <c:catAx>
        <c:axId val="41116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11168312"/>
        <c:crosses val="autoZero"/>
        <c:auto val="1"/>
        <c:lblAlgn val="ctr"/>
        <c:lblOffset val="100"/>
        <c:noMultiLvlLbl val="0"/>
      </c:catAx>
      <c:valAx>
        <c:axId val="411168312"/>
        <c:scaling>
          <c:orientation val="minMax"/>
          <c:max val="120"/>
        </c:scaling>
        <c:delete val="1"/>
        <c:axPos val="l"/>
        <c:numFmt formatCode="General" sourceLinked="1"/>
        <c:majorTickMark val="none"/>
        <c:minorTickMark val="none"/>
        <c:tickLblPos val="nextTo"/>
        <c:crossAx val="411167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068424274972443"/>
          <c:y val="0.30893346954651546"/>
          <c:w val="0.26931575725027551"/>
          <c:h val="0.508960218261819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45790923515627E-3"/>
          <c:y val="1.0486268721464813E-2"/>
          <c:w val="0.77751467791579398"/>
          <c:h val="0.865975429537811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Энергетика министрлігі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7.2</c:v>
                </c:pt>
                <c:pt idx="1">
                  <c:v>20.8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Инвестиция және даму министрлігі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31.1</c:v>
                </c:pt>
                <c:pt idx="1">
                  <c:v>49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9336400"/>
        <c:axId val="406329912"/>
      </c:barChart>
      <c:catAx>
        <c:axId val="20933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06329912"/>
        <c:crosses val="autoZero"/>
        <c:auto val="1"/>
        <c:lblAlgn val="ctr"/>
        <c:lblOffset val="100"/>
        <c:noMultiLvlLbl val="0"/>
      </c:catAx>
      <c:valAx>
        <c:axId val="4063299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9336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39112953243957"/>
          <c:y val="0.15246329664851557"/>
          <c:w val="0.24625488929205991"/>
          <c:h val="0.322573134707556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БМҚ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4.2</c:v>
                </c:pt>
                <c:pt idx="1">
                  <c:v>7.5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Базалық қаржыландыру</c:v>
                </c:pt>
              </c:strCache>
            </c:strRef>
          </c:tx>
          <c:spPr>
            <a:solidFill>
              <a:srgbClr val="9E88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0.9</c:v>
                </c:pt>
                <c:pt idx="1">
                  <c:v>2.7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ЭТП жасау</c:v>
                </c:pt>
              </c:strCache>
            </c:strRef>
          </c:tx>
          <c:spPr>
            <a:solidFill>
              <a:srgbClr val="BDC4C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1">
                  <c:v>4.2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9340288"/>
        <c:axId val="209340680"/>
      </c:barChart>
      <c:catAx>
        <c:axId val="20934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09340680"/>
        <c:crosses val="autoZero"/>
        <c:auto val="1"/>
        <c:lblAlgn val="ctr"/>
        <c:lblOffset val="100"/>
        <c:noMultiLvlLbl val="0"/>
      </c:catAx>
      <c:valAx>
        <c:axId val="209340680"/>
        <c:scaling>
          <c:orientation val="minMax"/>
          <c:max val="15"/>
        </c:scaling>
        <c:delete val="1"/>
        <c:axPos val="l"/>
        <c:numFmt formatCode="General" sourceLinked="1"/>
        <c:majorTickMark val="none"/>
        <c:minorTickMark val="none"/>
        <c:tickLblPos val="nextTo"/>
        <c:crossAx val="209340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216747013851118E-2"/>
          <c:y val="0.15832757323862306"/>
          <c:w val="0.93756650597229774"/>
          <c:h val="0.7355856804276368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ЖОСПАР 2018 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</c:v>
                </c:pt>
                <c:pt idx="1">
                  <c:v>21.3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534992"/>
        <c:axId val="215535384"/>
      </c:barChart>
      <c:catAx>
        <c:axId val="21553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15535384"/>
        <c:crosses val="autoZero"/>
        <c:auto val="1"/>
        <c:lblAlgn val="ctr"/>
        <c:lblOffset val="100"/>
        <c:noMultiLvlLbl val="0"/>
      </c:catAx>
      <c:valAx>
        <c:axId val="215535384"/>
        <c:scaling>
          <c:orientation val="minMax"/>
          <c:max val="22"/>
          <c:min val="0"/>
        </c:scaling>
        <c:delete val="1"/>
        <c:axPos val="l"/>
        <c:numFmt formatCode="General" sourceLinked="1"/>
        <c:majorTickMark val="none"/>
        <c:minorTickMark val="none"/>
        <c:tickLblPos val="nextTo"/>
        <c:crossAx val="215534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00269841596803E-2"/>
          <c:y val="0.265625"/>
          <c:w val="0.93459946031680641"/>
          <c:h val="0.644666584645669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30.8</c:v>
                </c:pt>
                <c:pt idx="1">
                  <c:v>44.8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13324176"/>
        <c:axId val="413324960"/>
      </c:barChart>
      <c:catAx>
        <c:axId val="41332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13324960"/>
        <c:crosses val="autoZero"/>
        <c:auto val="1"/>
        <c:lblAlgn val="ctr"/>
        <c:lblOffset val="100"/>
        <c:noMultiLvlLbl val="0"/>
      </c:catAx>
      <c:valAx>
        <c:axId val="413324960"/>
        <c:scaling>
          <c:orientation val="minMax"/>
          <c:max val="45"/>
        </c:scaling>
        <c:delete val="1"/>
        <c:axPos val="l"/>
        <c:numFmt formatCode="General" sourceLinked="1"/>
        <c:majorTickMark val="none"/>
        <c:minorTickMark val="none"/>
        <c:tickLblPos val="nextTo"/>
        <c:crossAx val="41332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B2D5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ЖОСПАР 2018</c:v>
                </c:pt>
                <c:pt idx="1">
                  <c:v>НАҚТЫЛАУ 2018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3.2</c:v>
                </c:pt>
                <c:pt idx="1">
                  <c:v>9.3000000000000007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6891208"/>
        <c:axId val="414146544"/>
      </c:barChart>
      <c:catAx>
        <c:axId val="406891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14146544"/>
        <c:crosses val="autoZero"/>
        <c:auto val="1"/>
        <c:lblAlgn val="ctr"/>
        <c:lblOffset val="100"/>
        <c:noMultiLvlLbl val="0"/>
      </c:catAx>
      <c:valAx>
        <c:axId val="4141465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6891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 ЖОСПАР, МЛРД. ТЕҢГЕ</c:v>
                </c:pt>
              </c:strCache>
            </c:strRef>
          </c:tx>
          <c:spPr>
            <a:solidFill>
              <a:srgbClr val="9E889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ҚАРУЛЫ КҮШТЕР</c:v>
                </c:pt>
                <c:pt idx="1">
                  <c:v>АРНАЙЫ МЕМЛЕКЕТТІК ОРГАНДАР</c:v>
                </c:pt>
                <c:pt idx="2">
                  <c:v>ҚҰҚЫҚ ҚОРҒАУ ОРГАНДАРЫ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38.9</c:v>
                </c:pt>
                <c:pt idx="1">
                  <c:v>18.5</c:v>
                </c:pt>
                <c:pt idx="2" formatCode="0.0">
                  <c:v>8.6370000000000005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ҰЛҒАЮ, МЛРД. ТЕҢГЕ</c:v>
                </c:pt>
              </c:strCache>
            </c:strRef>
          </c:tx>
          <c:spPr>
            <a:solidFill>
              <a:srgbClr val="B2D5DB"/>
            </a:solidFill>
          </c:spPr>
          <c:invertIfNegative val="0"/>
          <c:dLbls>
            <c:dLbl>
              <c:idx val="1"/>
              <c:layout>
                <c:manualLayout>
                  <c:x val="2.5195613185836494E-2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rgbClr val="4E434E"/>
                    </a:solidFill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ҚАРУЛЫ КҮШТЕР</c:v>
                </c:pt>
                <c:pt idx="1">
                  <c:v>АРНАЙЫ МЕМЛЕКЕТТІК ОРГАНДАР</c:v>
                </c:pt>
                <c:pt idx="2">
                  <c:v>ҚҰҚЫҚ ҚОРҒАУ ОРГАНДАРЫ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10.1</c:v>
                </c:pt>
                <c:pt idx="1">
                  <c:v>1.3</c:v>
                </c:pt>
                <c:pt idx="2">
                  <c:v>7.2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07850200"/>
        <c:axId val="207849808"/>
      </c:barChart>
      <c:catAx>
        <c:axId val="2078502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4E434E"/>
                </a:solidFill>
                <a:latin typeface="Arial Narrow" pitchFamily="34" charset="0"/>
              </a:defRPr>
            </a:pPr>
            <a:endParaRPr lang="ru-RU"/>
          </a:p>
        </c:txPr>
        <c:crossAx val="207849808"/>
        <c:crosses val="autoZero"/>
        <c:auto val="1"/>
        <c:lblAlgn val="ctr"/>
        <c:lblOffset val="100"/>
        <c:noMultiLvlLbl val="0"/>
      </c:catAx>
      <c:valAx>
        <c:axId val="207849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078502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5206699722439805E-2"/>
          <c:y val="1.8749999999999999E-2"/>
          <c:w val="0.75691426442813547"/>
          <c:h val="8.1816190944881892E-2"/>
        </c:manualLayout>
      </c:layout>
      <c:overlay val="0"/>
      <c:txPr>
        <a:bodyPr/>
        <a:lstStyle/>
        <a:p>
          <a:pPr>
            <a:defRPr>
              <a:solidFill>
                <a:srgbClr val="4E434E"/>
              </a:solidFill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0.10305</cdr:x>
      <cdr:y>0.34328</cdr:y>
    </cdr:from>
    <cdr:to>
      <cdr:x>0.12402</cdr:x>
      <cdr:y>0.47127</cdr:y>
    </cdr:to>
    <cdr:sp macro="" textlink="">
      <cdr:nvSpPr>
        <cdr:cNvPr id="2" name="Левая фигурная скобка 1"/>
        <cdr:cNvSpPr/>
      </cdr:nvSpPr>
      <cdr:spPr>
        <a:xfrm xmlns:a="http://schemas.openxmlformats.org/drawingml/2006/main">
          <a:off x="932001" y="1605616"/>
          <a:ext cx="189671" cy="598637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0.46312</cdr:x>
      <cdr:y>0.04624</cdr:y>
    </cdr:from>
    <cdr:to>
      <cdr:x>0.48898</cdr:x>
      <cdr:y>0.19892</cdr:y>
    </cdr:to>
    <cdr:sp macro="" textlink="">
      <cdr:nvSpPr>
        <cdr:cNvPr id="3" name="Левая фигурная скобка 2"/>
        <cdr:cNvSpPr/>
      </cdr:nvSpPr>
      <cdr:spPr>
        <a:xfrm xmlns:a="http://schemas.openxmlformats.org/drawingml/2006/main">
          <a:off x="4188651" y="216266"/>
          <a:ext cx="233888" cy="714135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0.35322</cdr:x>
      <cdr:y>0.49534</cdr:y>
    </cdr:from>
    <cdr:to>
      <cdr:x>0.44723</cdr:x>
      <cdr:y>0.49534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3166435" y="2472204"/>
          <a:ext cx="842751" cy="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B2D5DB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0.33399</cdr:x>
      <cdr:y>0.40792</cdr:y>
    </cdr:from>
    <cdr:to>
      <cdr:x>0.46646</cdr:x>
      <cdr:y>0.48809</cdr:y>
    </cdr:to>
    <cdr:sp macro="" textlink="">
      <cdr:nvSpPr>
        <cdr:cNvPr id="4" name="TextBox 20"/>
        <cdr:cNvSpPr txBox="1"/>
      </cdr:nvSpPr>
      <cdr:spPr>
        <a:xfrm xmlns:a="http://schemas.openxmlformats.org/drawingml/2006/main">
          <a:off x="2994048" y="2035900"/>
          <a:ext cx="1187525" cy="4001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  <a:prstDash val="sysDot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 smtClean="0">
              <a:solidFill>
                <a:srgbClr val="B2D5DB"/>
              </a:solidFill>
              <a:latin typeface="Arial Narrow" panose="020B0606020202030204" pitchFamily="34" charset="0"/>
            </a:rPr>
            <a:t>+17,9</a:t>
          </a:r>
          <a:endParaRPr lang="ru-RU" sz="2000" b="1" dirty="0">
            <a:solidFill>
              <a:srgbClr val="B2D5DB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0.33985</cdr:x>
      <cdr:y>0.383</cdr:y>
    </cdr:from>
    <cdr:to>
      <cdr:x>0.64182</cdr:x>
      <cdr:y>0.49987</cdr:y>
    </cdr:to>
    <cdr:sp macro="" textlink="">
      <cdr:nvSpPr>
        <cdr:cNvPr id="2" name="TextBox 20"/>
        <cdr:cNvSpPr txBox="1"/>
      </cdr:nvSpPr>
      <cdr:spPr>
        <a:xfrm xmlns:a="http://schemas.openxmlformats.org/drawingml/2006/main">
          <a:off x="1256101" y="1311261"/>
          <a:ext cx="1116124" cy="4001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  <a:prstDash val="sysDot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u="sng" dirty="0" smtClean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rPr>
            <a:t>+6,1</a:t>
          </a:r>
          <a:endParaRPr lang="ru-RU" sz="2000" b="1" u="sng" dirty="0">
            <a:solidFill>
              <a:schemeClr val="accent6">
                <a:lumMod val="75000"/>
              </a:schemeClr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0.70891</cdr:x>
      <cdr:y>0.0732</cdr:y>
    </cdr:from>
    <cdr:to>
      <cdr:x>0.88249</cdr:x>
      <cdr:y>0.19406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236932" y="354186"/>
          <a:ext cx="1037429" cy="584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3200" b="1" dirty="0">
              <a:solidFill>
                <a:srgbClr val="4E434E"/>
              </a:solidFill>
              <a:latin typeface="Arial Narrow" pitchFamily="34" charset="0"/>
            </a:rPr>
            <a:t>+</a:t>
          </a:r>
          <a:r>
            <a:rPr lang="en-US" sz="3200" b="1" dirty="0">
              <a:solidFill>
                <a:srgbClr val="4E434E"/>
              </a:solidFill>
              <a:latin typeface="Arial Narrow" pitchFamily="34" charset="0"/>
            </a:rPr>
            <a:t>10,7</a:t>
          </a:r>
          <a:endParaRPr lang="ru-RU" sz="3200" dirty="0">
            <a:solidFill>
              <a:srgbClr val="4E434E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0.41491</cdr:x>
      <cdr:y>0.46241</cdr:y>
    </cdr:from>
    <cdr:to>
      <cdr:x>0.60107</cdr:x>
      <cdr:y>0.6532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3470018" y="2312370"/>
          <a:ext cx="1556907" cy="954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139,7</a:t>
          </a:r>
        </a:p>
        <a:p xmlns:a="http://schemas.openxmlformats.org/drawingml/2006/main">
          <a:pPr lvl="0" algn="ctr"/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МЛРД. ТЕҢГЕГЕ</a:t>
          </a:r>
        </a:p>
        <a:p xmlns:a="http://schemas.openxmlformats.org/drawingml/2006/main">
          <a:pPr lvl="0" algn="ctr"/>
          <a:r>
            <a:rPr lang="kk-KZ" sz="16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ӨСТІ</a:t>
          </a:r>
          <a:endParaRPr lang="ru-RU" sz="1600" b="1" dirty="0">
            <a:solidFill>
              <a:schemeClr val="accent1">
                <a:lumMod val="50000"/>
              </a:schemeClr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0.43612</cdr:x>
      <cdr:y>0.65041</cdr:y>
    </cdr:from>
    <cdr:to>
      <cdr:x>0.57987</cdr:x>
      <cdr:y>0.74016</cdr:y>
    </cdr:to>
    <cdr:sp macro="" textlink="">
      <cdr:nvSpPr>
        <cdr:cNvPr id="12" name="Стрелка вправо 11"/>
        <cdr:cNvSpPr/>
      </cdr:nvSpPr>
      <cdr:spPr>
        <a:xfrm xmlns:a="http://schemas.openxmlformats.org/drawingml/2006/main">
          <a:off x="3647362" y="3252517"/>
          <a:ext cx="1202220" cy="448813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bg1">
            <a:lumMod val="75000"/>
          </a:schemeClr>
        </a:solidFill>
        <a:ln xmlns:a="http://schemas.openxmlformats.org/drawingml/2006/main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0.16078</cdr:x>
      <cdr:y>0.09771</cdr:y>
    </cdr:from>
    <cdr:to>
      <cdr:x>0.37718</cdr:x>
      <cdr:y>0.22652</cdr:y>
    </cdr:to>
    <cdr:sp macro="" textlink="">
      <cdr:nvSpPr>
        <cdr:cNvPr id="10" name="Заголовок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344650" y="523027"/>
          <a:ext cx="1809812" cy="6894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ctr"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400" b="1" dirty="0" smtClean="0">
              <a:solidFill>
                <a:schemeClr val="tx1"/>
              </a:solidFill>
              <a:latin typeface="Arial Narrow" panose="020B0606020202030204" pitchFamily="34" charset="0"/>
            </a:rPr>
            <a:t>1 362,3</a:t>
          </a:r>
        </a:p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Arial Narrow" panose="020B0606020202030204" pitchFamily="34" charset="0"/>
            </a:rPr>
            <a:t>МЛРД. ТЕҢГЕ</a:t>
          </a:r>
          <a:endParaRPr lang="ru-RU" sz="16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0.39606</cdr:x>
      <cdr:y>0.45534</cdr:y>
    </cdr:from>
    <cdr:to>
      <cdr:x>0.58222</cdr:x>
      <cdr:y>0.63359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3312368" y="2437256"/>
          <a:ext cx="1556907" cy="954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176,3</a:t>
          </a:r>
        </a:p>
        <a:p xmlns:a="http://schemas.openxmlformats.org/drawingml/2006/main">
          <a:pPr lvl="0" algn="ctr"/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МЛРД. ТЕҢГЕГЕ</a:t>
          </a:r>
        </a:p>
        <a:p xmlns:a="http://schemas.openxmlformats.org/drawingml/2006/main">
          <a:pPr lvl="0" algn="ctr"/>
          <a:r>
            <a:rPr lang="kk-KZ" sz="16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ӨСТІ</a:t>
          </a:r>
          <a:endParaRPr lang="ru-RU" sz="1600" b="1" dirty="0">
            <a:solidFill>
              <a:schemeClr val="accent1">
                <a:lumMod val="50000"/>
              </a:schemeClr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0.42451</cdr:x>
      <cdr:y>0.6496</cdr:y>
    </cdr:from>
    <cdr:to>
      <cdr:x>0.56826</cdr:x>
      <cdr:y>0.73935</cdr:y>
    </cdr:to>
    <cdr:sp macro="" textlink="">
      <cdr:nvSpPr>
        <cdr:cNvPr id="12" name="Стрелка вправо 11"/>
        <cdr:cNvSpPr/>
      </cdr:nvSpPr>
      <cdr:spPr>
        <a:xfrm xmlns:a="http://schemas.openxmlformats.org/drawingml/2006/main">
          <a:off x="3550295" y="3248474"/>
          <a:ext cx="1202233" cy="448787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bg1">
            <a:lumMod val="75000"/>
          </a:schemeClr>
        </a:solidFill>
        <a:ln xmlns:a="http://schemas.openxmlformats.org/drawingml/2006/main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0.15498</cdr:x>
      <cdr:y>0.06853</cdr:y>
    </cdr:from>
    <cdr:to>
      <cdr:x>0.37138</cdr:x>
      <cdr:y>0.19734</cdr:y>
    </cdr:to>
    <cdr:sp macro="" textlink="">
      <cdr:nvSpPr>
        <cdr:cNvPr id="10" name="Заголовок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296144" y="342690"/>
          <a:ext cx="1809812" cy="644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ctr"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400" b="1" dirty="0" smtClean="0">
              <a:solidFill>
                <a:schemeClr val="tx1"/>
              </a:solidFill>
              <a:latin typeface="Arial Narrow" panose="020B0606020202030204" pitchFamily="34" charset="0"/>
            </a:rPr>
            <a:t>1 094 </a:t>
          </a:r>
        </a:p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Arial Narrow" panose="020B0606020202030204" pitchFamily="34" charset="0"/>
            </a:rPr>
            <a:t>МЛРД. ТЕҢГЕ</a:t>
          </a:r>
          <a:endParaRPr lang="ru-RU" sz="16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0.39606</cdr:x>
      <cdr:y>0.46241</cdr:y>
    </cdr:from>
    <cdr:to>
      <cdr:x>0.58221</cdr:x>
      <cdr:y>0.6532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3312368" y="2312370"/>
          <a:ext cx="1556823" cy="954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97,9</a:t>
          </a:r>
        </a:p>
        <a:p xmlns:a="http://schemas.openxmlformats.org/drawingml/2006/main">
          <a:pPr lvl="0" algn="ctr"/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МЛРД. ТЕҢГЕГЕ</a:t>
          </a:r>
        </a:p>
        <a:p xmlns:a="http://schemas.openxmlformats.org/drawingml/2006/main">
          <a:pPr lvl="0" algn="ctr"/>
          <a:r>
            <a:rPr lang="kk-KZ" sz="16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rPr>
            <a:t>ӨСТІ</a:t>
          </a:r>
          <a:endParaRPr lang="ru-RU" sz="1600" b="1" dirty="0">
            <a:solidFill>
              <a:schemeClr val="accent1">
                <a:lumMod val="50000"/>
              </a:schemeClr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0.42451</cdr:x>
      <cdr:y>0.6496</cdr:y>
    </cdr:from>
    <cdr:to>
      <cdr:x>0.56826</cdr:x>
      <cdr:y>0.73935</cdr:y>
    </cdr:to>
    <cdr:sp macro="" textlink="">
      <cdr:nvSpPr>
        <cdr:cNvPr id="12" name="Стрелка вправо 11"/>
        <cdr:cNvSpPr/>
      </cdr:nvSpPr>
      <cdr:spPr>
        <a:xfrm xmlns:a="http://schemas.openxmlformats.org/drawingml/2006/main">
          <a:off x="3550295" y="3248474"/>
          <a:ext cx="1202233" cy="448787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bg1">
            <a:lumMod val="75000"/>
          </a:schemeClr>
        </a:solidFill>
        <a:ln xmlns:a="http://schemas.openxmlformats.org/drawingml/2006/main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475" cy="497046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3"/>
            <a:ext cx="2950475" cy="497046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ECDD57FE-2A7B-4F92-A83A-97A2C96529CD}" type="datetimeFigureOut">
              <a:rPr lang="ru-RU" smtClean="0"/>
              <a:t>09.04.2018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4"/>
            <a:ext cx="2950475" cy="497046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4"/>
            <a:ext cx="2950475" cy="497046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DD2F5B3B-BEFA-400C-9763-D93A38885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459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D257-BE44-4E6C-8751-E2542DD0E451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54965-796C-40AA-978F-225A89EE06B0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7174-77B7-48F5-A6C7-28D512BBDDFD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9C32-B1EB-4004-9141-3E93B3C15976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227-D5BB-4A1C-BF57-8ACB8B1B05CE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7D136-6177-44F7-9C6C-7F4ED9EC8F24}" type="datetime1">
              <a:rPr lang="ru-RU" smtClean="0"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FE-7DDC-48AE-A672-083EA7FE6698}" type="datetime1">
              <a:rPr lang="ru-RU" smtClean="0"/>
              <a:t>09.04.2018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6E90-EE0D-41A1-89E9-676AC98C4B2E}" type="datetime1">
              <a:rPr lang="ru-RU" smtClean="0"/>
              <a:t>09.04.2018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53A7-7A87-4EA5-9F1E-32B015D5648E}" type="datetime1">
              <a:rPr lang="ru-RU" smtClean="0"/>
              <a:t>09.04.2018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EE21-98B9-43E7-8138-379AF6566918}" type="datetime1">
              <a:rPr lang="ru-RU" smtClean="0"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4C89-D1A6-477B-ABB8-33262531DF34}" type="datetime1">
              <a:rPr lang="ru-RU" smtClean="0"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0A3FA-8074-4E37-8335-F602A58F06BE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1268760"/>
            <a:ext cx="5182344" cy="244827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4E434E"/>
                </a:solidFill>
                <a:latin typeface="Arial Narrow" pitchFamily="34" charset="0"/>
              </a:rPr>
              <a:t/>
            </a:r>
            <a:br>
              <a:rPr lang="ru-RU" b="1" dirty="0" smtClean="0">
                <a:solidFill>
                  <a:srgbClr val="4E434E"/>
                </a:solidFill>
                <a:latin typeface="Arial Narrow" pitchFamily="34" charset="0"/>
              </a:rPr>
            </a:b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2018 ЖЫЛҒА АРНАЛҒАН НА</a:t>
            </a:r>
            <a:r>
              <a:rPr lang="kk-KZ" b="1" dirty="0">
                <a:solidFill>
                  <a:srgbClr val="4E434E"/>
                </a:solidFill>
                <a:latin typeface="Arial Narrow" pitchFamily="34" charset="0"/>
              </a:rPr>
              <a:t>ҚТЫЛАНҒАН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РЕСПУБЛИКАЛЫҚ БЮДЖЕТ ЖОБАСЫ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5877272"/>
            <a:ext cx="4248472" cy="60047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kk-KZ" sz="2000" b="1" dirty="0">
                <a:solidFill>
                  <a:srgbClr val="4E434E"/>
                </a:solidFill>
                <a:latin typeface="Arial Narrow" pitchFamily="34" charset="0"/>
              </a:rPr>
              <a:t>ҚАЗАҚСТАН РЕСПУБЛИКАСЫ</a:t>
            </a:r>
          </a:p>
          <a:p>
            <a:pPr algn="l"/>
            <a:r>
              <a:rPr lang="kk-KZ" sz="2000" b="1" dirty="0">
                <a:solidFill>
                  <a:srgbClr val="4E434E"/>
                </a:solidFill>
                <a:latin typeface="Arial Narrow" pitchFamily="34" charset="0"/>
              </a:rPr>
              <a:t>ҚАРЖЫ МИНИСТРЛІГІ</a:t>
            </a:r>
            <a:endParaRPr lang="ru-RU" sz="20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3491880" cy="6858000"/>
          </a:xfrm>
          <a:prstGeom prst="rect">
            <a:avLst/>
          </a:prstGeom>
          <a:solidFill>
            <a:srgbClr val="8C999E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33772" y="5836081"/>
            <a:ext cx="302433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377">
              <a:spcBef>
                <a:spcPct val="20000"/>
              </a:spcBef>
              <a:defRPr/>
            </a:pPr>
            <a:r>
              <a:rPr lang="ru-RU" sz="1900" b="1" dirty="0">
                <a:solidFill>
                  <a:srgbClr val="4E434E"/>
                </a:solidFill>
                <a:latin typeface="Arial Narrow" pitchFamily="34" charset="0"/>
              </a:rPr>
              <a:t>АСТАНА 2018 ЖЫЛ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chemeClr val="bg1"/>
                </a:solidFill>
              </a:rPr>
              <a:pPr/>
              <a:t>1</a:t>
            </a:fld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/>
          <p:cNvSpPr txBox="1">
            <a:spLocks/>
          </p:cNvSpPr>
          <p:nvPr/>
        </p:nvSpPr>
        <p:spPr>
          <a:xfrm>
            <a:off x="10607" y="292552"/>
            <a:ext cx="9043363" cy="879694"/>
          </a:xfrm>
          <a:prstGeom prst="rect">
            <a:avLst/>
          </a:prstGeom>
        </p:spPr>
        <p:txBody>
          <a:bodyPr vert="horz" lIns="80510" tIns="40255" rIns="80510" bIns="40255" rtlCol="0" anchor="ctr">
            <a:noAutofit/>
          </a:bodyPr>
          <a:lstStyle>
            <a:lvl1pPr algn="ctr" defTabSz="96734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/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«Н</a:t>
            </a:r>
            <a:r>
              <a:rPr lang="kk-KZ" sz="3600" b="1" dirty="0">
                <a:solidFill>
                  <a:srgbClr val="4E434E"/>
                </a:solidFill>
                <a:latin typeface="Arial Narrow" pitchFamily="34" charset="0"/>
              </a:rPr>
              <a:t>ҰРЛЫ ЖЕР</a:t>
            </a:r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» БА</a:t>
            </a:r>
            <a:r>
              <a:rPr lang="kk-KZ" sz="3600" b="1" dirty="0">
                <a:solidFill>
                  <a:srgbClr val="4E434E"/>
                </a:solidFill>
                <a:latin typeface="Arial Narrow" pitchFamily="34" charset="0"/>
              </a:rPr>
              <a:t>ҒДАРЛАМАСЫ АЯСЫНДА ИНЖЕНЕРЛІК ИНФРАСТРУКТУРАНЫҢ ДАМУЫ</a:t>
            </a:r>
            <a:endParaRPr lang="ru-RU" sz="36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00638" y="4394009"/>
          <a:ext cx="3661820" cy="654141"/>
        </p:xfrm>
        <a:graphic>
          <a:graphicData uri="http://schemas.openxmlformats.org/drawingml/2006/table">
            <a:tbl>
              <a:tblPr/>
              <a:tblGrid>
                <a:gridCol w="3661820"/>
              </a:tblGrid>
              <a:tr h="654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4821922" y="4402602"/>
          <a:ext cx="3638186" cy="651985"/>
        </p:xfrm>
        <a:graphic>
          <a:graphicData uri="http://schemas.openxmlformats.org/drawingml/2006/table">
            <a:tbl>
              <a:tblPr/>
              <a:tblGrid>
                <a:gridCol w="3638186"/>
              </a:tblGrid>
              <a:tr h="6519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r>
                        <a:rPr lang="ru-RU" sz="12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marL="226434" marR="8386" marT="8386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00638" y="5477524"/>
          <a:ext cx="2188858" cy="707511"/>
        </p:xfrm>
        <a:graphic>
          <a:graphicData uri="http://schemas.openxmlformats.org/drawingml/2006/table">
            <a:tbl>
              <a:tblPr/>
              <a:tblGrid>
                <a:gridCol w="2188858"/>
              </a:tblGrid>
              <a:tr h="707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/>
          </p:nvPr>
        </p:nvGraphicFramePr>
        <p:xfrm>
          <a:off x="4863687" y="5528319"/>
          <a:ext cx="2406903" cy="707510"/>
        </p:xfrm>
        <a:graphic>
          <a:graphicData uri="http://schemas.openxmlformats.org/drawingml/2006/table">
            <a:tbl>
              <a:tblPr/>
              <a:tblGrid>
                <a:gridCol w="2406903"/>
              </a:tblGrid>
              <a:tr h="7075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355302"/>
            <a:ext cx="2057400" cy="340084"/>
          </a:xfrm>
        </p:spPr>
        <p:txBody>
          <a:bodyPr/>
          <a:lstStyle/>
          <a:p>
            <a:r>
              <a:rPr lang="ru-RU" sz="1800" dirty="0" smtClean="0">
                <a:solidFill>
                  <a:srgbClr val="B2D5DB"/>
                </a:solidFill>
                <a:latin typeface="Arial Narrow" panose="020B0606020202030204" pitchFamily="34" charset="0"/>
              </a:rPr>
              <a:t>10</a:t>
            </a:r>
            <a:endParaRPr lang="ru-RU" sz="1800" dirty="0">
              <a:solidFill>
                <a:srgbClr val="B2D5D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671910728"/>
              </p:ext>
            </p:extLst>
          </p:nvPr>
        </p:nvGraphicFramePr>
        <p:xfrm>
          <a:off x="179512" y="1484784"/>
          <a:ext cx="8964488" cy="4990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1" name="Прямая со стрелкой 30"/>
          <p:cNvCxnSpPr/>
          <p:nvPr/>
        </p:nvCxnSpPr>
        <p:spPr>
          <a:xfrm>
            <a:off x="3385783" y="5292672"/>
            <a:ext cx="792088" cy="0"/>
          </a:xfrm>
          <a:prstGeom prst="straightConnector1">
            <a:avLst/>
          </a:prstGeom>
          <a:ln w="28575">
            <a:solidFill>
              <a:srgbClr val="9E88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223765" y="4839989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9E889D"/>
                </a:solidFill>
                <a:latin typeface="Arial Narrow" panose="020B0606020202030204" pitchFamily="34" charset="0"/>
              </a:rPr>
              <a:t>+13,6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043608" y="2923638"/>
            <a:ext cx="183744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38,3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568515" y="1304860"/>
            <a:ext cx="183744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69,8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6" name="TextBox 20"/>
          <p:cNvSpPr txBox="1"/>
          <p:nvPr/>
        </p:nvSpPr>
        <p:spPr>
          <a:xfrm>
            <a:off x="3194447" y="2286903"/>
            <a:ext cx="1116124" cy="52322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u="sng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+31,5</a:t>
            </a:r>
          </a:p>
        </p:txBody>
      </p:sp>
    </p:spTree>
    <p:extLst>
      <p:ext uri="{BB962C8B-B14F-4D97-AF65-F5344CB8AC3E}">
        <p14:creationId xmlns:p14="http://schemas.microsoft.com/office/powerpoint/2010/main" val="17499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Диаграмма 31"/>
          <p:cNvGraphicFramePr/>
          <p:nvPr>
            <p:extLst>
              <p:ext uri="{D42A27DB-BD31-4B8C-83A1-F6EECF244321}">
                <p14:modId xmlns:p14="http://schemas.microsoft.com/office/powerpoint/2010/main" val="1532972086"/>
              </p:ext>
            </p:extLst>
          </p:nvPr>
        </p:nvGraphicFramePr>
        <p:xfrm>
          <a:off x="4662148" y="3380842"/>
          <a:ext cx="4481852" cy="314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6525344"/>
            <a:ext cx="9144000" cy="216024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116632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00638" y="4394009"/>
          <a:ext cx="3661820" cy="654141"/>
        </p:xfrm>
        <a:graphic>
          <a:graphicData uri="http://schemas.openxmlformats.org/drawingml/2006/table">
            <a:tbl>
              <a:tblPr/>
              <a:tblGrid>
                <a:gridCol w="3661820"/>
              </a:tblGrid>
              <a:tr h="654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00638" y="5477524"/>
          <a:ext cx="2188858" cy="707511"/>
        </p:xfrm>
        <a:graphic>
          <a:graphicData uri="http://schemas.openxmlformats.org/drawingml/2006/table">
            <a:tbl>
              <a:tblPr/>
              <a:tblGrid>
                <a:gridCol w="2188858"/>
              </a:tblGrid>
              <a:tr h="707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137237" y="6463314"/>
            <a:ext cx="2057400" cy="340084"/>
          </a:xfrm>
        </p:spPr>
        <p:txBody>
          <a:bodyPr/>
          <a:lstStyle/>
          <a:p>
            <a:r>
              <a:rPr lang="ru-RU" sz="1400" dirty="0" smtClean="0">
                <a:solidFill>
                  <a:srgbClr val="B2D5DB"/>
                </a:solidFill>
                <a:latin typeface="Arial Narrow" panose="020B0606020202030204" pitchFamily="34" charset="0"/>
              </a:rPr>
              <a:t>11</a:t>
            </a:r>
            <a:endParaRPr lang="ru-RU" sz="1400" dirty="0">
              <a:solidFill>
                <a:srgbClr val="B2D5DB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50160"/>
            <a:ext cx="911184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2800" b="1" dirty="0" smtClean="0">
                <a:solidFill>
                  <a:srgbClr val="4E434E"/>
                </a:solidFill>
                <a:latin typeface="Arial Narrow" pitchFamily="34" charset="0"/>
              </a:rPr>
              <a:t>АГРОӨНЕРКӘСІПТІК КЕШЕН МЕН АГРОҒЫЛЫМДЫ </a:t>
            </a:r>
            <a:r>
              <a:rPr lang="ru-RU" sz="2800" b="1" dirty="0">
                <a:solidFill>
                  <a:srgbClr val="4E434E"/>
                </a:solidFill>
                <a:latin typeface="Arial Narrow" pitchFamily="34" charset="0"/>
              </a:rPr>
              <a:t>ДАМЫТУ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313266"/>
              </p:ext>
            </p:extLst>
          </p:nvPr>
        </p:nvGraphicFramePr>
        <p:xfrm>
          <a:off x="4590421" y="1752717"/>
          <a:ext cx="4446075" cy="1518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6075"/>
              </a:tblGrid>
              <a:tr h="1235254">
                <a:tc>
                  <a:txBody>
                    <a:bodyPr/>
                    <a:lstStyle/>
                    <a:p>
                      <a:pPr marL="180000" marR="0" lvl="0" indent="0" algn="just" defTabSz="914400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u="sng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МАҚСАТЫ:</a:t>
                      </a:r>
                      <a:endParaRPr lang="ru-RU" sz="1500" b="1" u="sng" strike="noStrike" kern="1200" baseline="0" dirty="0" smtClean="0">
                        <a:solidFill>
                          <a:srgbClr val="4E434E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82563" marR="0" lvl="0" indent="0" algn="just" defTabSz="914400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"ҰАҒББО"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КеАҚ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базасында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эксперименталдық-технологиялық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платформа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жасау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180000" marR="0" lvl="0" indent="0" algn="just" defTabSz="914400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 </a:t>
                      </a:r>
                      <a:r>
                        <a:rPr lang="kk-KZ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Ғ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ылыми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зертеулер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шараларды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бағдарламалық-мақсаттық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қаржыландыру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180000" marR="0" lvl="0" indent="0" algn="just" defTabSz="914400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Базалық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қаржыландыру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500" u="none" strike="noStrike" kern="1200" baseline="0" dirty="0" smtClean="0">
                        <a:solidFill>
                          <a:srgbClr val="4E434E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noFill/>
                  </a:tcPr>
                </a:tc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323528" y="861090"/>
            <a:ext cx="4104456" cy="89162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algn="ctr">
              <a:lnSpc>
                <a:spcPct val="9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rgbClr val="8C999E"/>
                </a:solidFill>
                <a:latin typeface="Arial Narrow" panose="020B0606020202030204" pitchFamily="34" charset="0"/>
              </a:rPr>
              <a:t>КРЕДИТ ПЕН ЛИЗИНГ БОЙЫНША СЫЙАҚЫ МӨЛШЕРІН СУБСИДИЯЛАУ</a:t>
            </a:r>
            <a:endParaRPr lang="ru-RU" sz="2000" b="1" dirty="0">
              <a:solidFill>
                <a:srgbClr val="8C999E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165905" y="861090"/>
            <a:ext cx="3942664" cy="49856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algn="ctr"/>
            <a:r>
              <a:rPr lang="ru-RU" sz="2200" b="1" dirty="0" smtClean="0">
                <a:solidFill>
                  <a:srgbClr val="8C999E"/>
                </a:solidFill>
                <a:latin typeface="Arial Narrow" panose="020B0606020202030204" pitchFamily="34" charset="0"/>
              </a:rPr>
              <a:t>АГРОҒЫЛЫМ</a:t>
            </a:r>
            <a:endParaRPr lang="ru-RU" sz="2200" b="1" dirty="0">
              <a:solidFill>
                <a:srgbClr val="8C999E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512181"/>
              </p:ext>
            </p:extLst>
          </p:nvPr>
        </p:nvGraphicFramePr>
        <p:xfrm>
          <a:off x="32160" y="1772816"/>
          <a:ext cx="4539840" cy="150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39840"/>
              </a:tblGrid>
              <a:tr h="1293295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u="sng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</a:rPr>
                        <a:t>МАҚСАТЫ:</a:t>
                      </a:r>
                      <a:endParaRPr lang="ru-RU" sz="1500" b="1" u="sng" strike="noStrike" kern="1200" dirty="0" smtClean="0">
                        <a:solidFill>
                          <a:srgbClr val="4E434E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indent="0" algn="just" defTabSz="914400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Ауылшаруашылық</a:t>
                      </a:r>
                      <a:r>
                        <a:rPr lang="ru-RU" sz="1500" b="1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b="1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техниканы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іліндірмелі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теркемелі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құралдарды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сонымен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қатар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ауылшаруашылық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жануарларын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алуға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кредит пен лизинг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сыйақы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мөлшерін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субсидиялауды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қайтадан</a:t>
                      </a:r>
                      <a:r>
                        <a:rPr lang="ru-RU" sz="1500" u="none" strike="noStrike" kern="120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бастау</a:t>
                      </a:r>
                      <a:r>
                        <a:rPr lang="ru-RU" sz="1500" u="none" strike="noStrike" kern="1200" baseline="0" dirty="0" smtClean="0">
                          <a:solidFill>
                            <a:srgbClr val="4E434E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500" u="none" strike="noStrike" kern="1200" baseline="0" dirty="0" smtClean="0">
                        <a:solidFill>
                          <a:srgbClr val="4E434E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4626717" y="1110374"/>
            <a:ext cx="0" cy="5184576"/>
          </a:xfrm>
          <a:prstGeom prst="line">
            <a:avLst/>
          </a:prstGeom>
          <a:ln>
            <a:solidFill>
              <a:srgbClr val="B2D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33805370"/>
              </p:ext>
            </p:extLst>
          </p:nvPr>
        </p:nvGraphicFramePr>
        <p:xfrm>
          <a:off x="-33731" y="3637660"/>
          <a:ext cx="4475162" cy="2887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11560" y="4146467"/>
            <a:ext cx="111736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15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sz="1200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sz="12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699792" y="3510351"/>
            <a:ext cx="111736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21,3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sz="1200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sz="12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7" name="TextBox 20"/>
          <p:cNvSpPr txBox="1"/>
          <p:nvPr/>
        </p:nvSpPr>
        <p:spPr>
          <a:xfrm>
            <a:off x="1683402" y="4271754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u="sng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+6,3</a:t>
            </a:r>
            <a:endParaRPr lang="ru-RU" sz="2000" b="1" u="sng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336544" y="4480656"/>
            <a:ext cx="111736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5,2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sz="1200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sz="12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380312" y="2987971"/>
            <a:ext cx="111736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14,5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sz="1200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sz="12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3" name="TextBox 20"/>
          <p:cNvSpPr txBox="1"/>
          <p:nvPr/>
        </p:nvSpPr>
        <p:spPr>
          <a:xfrm>
            <a:off x="6264188" y="4249586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u="sng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+9,3</a:t>
            </a:r>
            <a:endParaRPr lang="ru-RU" sz="2000" b="1" u="sng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8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БЕС ӘЛЕУМЕТТІК БАСТАМАНЫ ІСКЕ АСЫРУ БОЙЫНША ШЫҒЫСТАР</a:t>
            </a:r>
            <a:endParaRPr lang="ru-RU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48264" y="6309322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12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691680" y="1844824"/>
            <a:ext cx="72008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691680" y="4149080"/>
            <a:ext cx="72008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55682" y="1458368"/>
            <a:ext cx="14639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4E434E"/>
                </a:solidFill>
                <a:latin typeface="Arial Narrow" pitchFamily="34" charset="0"/>
              </a:rPr>
              <a:t>2018 </a:t>
            </a:r>
            <a:r>
              <a:rPr lang="ru-RU" sz="2400" b="1" dirty="0" smtClean="0">
                <a:solidFill>
                  <a:srgbClr val="4E434E"/>
                </a:solidFill>
                <a:latin typeface="Arial Narrow" pitchFamily="34" charset="0"/>
              </a:rPr>
              <a:t>ЖЫЛ</a:t>
            </a:r>
            <a:endParaRPr lang="ru-RU" sz="24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79512" y="3697874"/>
            <a:ext cx="15841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4E434E"/>
                </a:solidFill>
                <a:latin typeface="Arial Narrow" pitchFamily="34" charset="0"/>
              </a:rPr>
              <a:t>2019-2021 </a:t>
            </a:r>
            <a:r>
              <a:rPr lang="ru-RU" sz="2400" b="1" dirty="0" smtClean="0">
                <a:solidFill>
                  <a:srgbClr val="4E434E"/>
                </a:solidFill>
                <a:latin typeface="Arial Narrow" pitchFamily="34" charset="0"/>
              </a:rPr>
              <a:t>ЖЫЛДАР</a:t>
            </a:r>
            <a:endParaRPr lang="ru-RU" sz="2400" dirty="0"/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001546"/>
              </p:ext>
            </p:extLst>
          </p:nvPr>
        </p:nvGraphicFramePr>
        <p:xfrm>
          <a:off x="179512" y="1988840"/>
          <a:ext cx="8784976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0406"/>
                <a:gridCol w="732082"/>
                <a:gridCol w="3666457"/>
                <a:gridCol w="726031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3 БАСТАМА</a:t>
                      </a:r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rgbClr val="9E8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Narrow" pitchFamily="34" charset="0"/>
                        </a:rPr>
                        <a:t>4 БАСТАМА</a:t>
                      </a:r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rgbClr val="9E889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20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мың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грантқа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беретін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тапсырысты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ұлғайту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арқылы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жоғары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берудің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қол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жетімділігі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сапасын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жақсарту</a:t>
                      </a:r>
                      <a:endParaRPr lang="ru-RU" sz="1800" u="none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none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5,0 </a:t>
                      </a:r>
                      <a:r>
                        <a:rPr lang="ru-RU" b="1" u="none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млрд.теңге</a:t>
                      </a:r>
                      <a:endParaRPr lang="ru-RU" b="1" u="none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Нәтижелі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жұмыспен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қамтуды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жаппай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кәсіпкерлікті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дамытуды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бағдарламасы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шеңберінде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микрокредиттеуді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кеңейту</a:t>
                      </a:r>
                      <a:endParaRPr lang="ru-RU" sz="1800" u="none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u="none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20,1 </a:t>
                      </a:r>
                      <a:r>
                        <a:rPr lang="ru-RU" b="1" u="none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млрд.теңге</a:t>
                      </a:r>
                      <a:endParaRPr lang="ru-RU" b="1" u="none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331626"/>
              </p:ext>
            </p:extLst>
          </p:nvPr>
        </p:nvGraphicFramePr>
        <p:xfrm>
          <a:off x="179512" y="4653136"/>
          <a:ext cx="871296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Narrow" pitchFamily="34" charset="0"/>
                        </a:rPr>
                        <a:t>1 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БАСТАМА</a:t>
                      </a:r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Narrow" pitchFamily="34" charset="0"/>
                        </a:rPr>
                        <a:t>2 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БАСТАМА</a:t>
                      </a:r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Narrow" pitchFamily="34" charset="0"/>
                        </a:rPr>
                        <a:t>3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БАСТАМА</a:t>
                      </a:r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Narrow" pitchFamily="34" charset="0"/>
                        </a:rPr>
                        <a:t>5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ru-RU" dirty="0" smtClean="0">
                          <a:latin typeface="Arial Narrow" pitchFamily="34" charset="0"/>
                        </a:rPr>
                        <a:t>БАСТАМА</a:t>
                      </a:r>
                      <a:endParaRPr lang="ru-RU" dirty="0"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Әр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жанұя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тұрғын-үй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сатып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алудың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мүмкіндіктері</a:t>
                      </a:r>
                      <a:endParaRPr lang="ru-RU" sz="1800" u="none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Жұмыскерлерге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салық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салуды</a:t>
                      </a:r>
                      <a:r>
                        <a:rPr lang="ru-RU" sz="1800" b="1" i="0" u="none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baseline="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төмендету</a:t>
                      </a:r>
                      <a:endParaRPr lang="ru-RU" sz="1800" u="none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Студенттік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жастардың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тұрғын-үй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жағдайын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жақсарту</a:t>
                      </a:r>
                      <a:endParaRPr lang="ru-RU" sz="1800" u="none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Елді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одан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әрі</a:t>
                      </a:r>
                      <a:r>
                        <a:rPr lang="ru-RU" sz="1800" b="1" i="0" u="none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газдандыру</a:t>
                      </a:r>
                      <a:endParaRPr lang="ru-RU" sz="1800" u="none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E889D">
                            <a:tint val="66000"/>
                            <a:satMod val="160000"/>
                          </a:srgbClr>
                        </a:gs>
                        <a:gs pos="50000">
                          <a:srgbClr val="9E889D">
                            <a:tint val="44500"/>
                            <a:satMod val="160000"/>
                          </a:srgbClr>
                        </a:gs>
                        <a:gs pos="100000">
                          <a:srgbClr val="9E889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47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08357" y="231805"/>
            <a:ext cx="9035643" cy="10117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lnSpc>
                <a:spcPct val="90000"/>
              </a:lnSpc>
            </a:pPr>
            <a:r>
              <a:rPr lang="kk-KZ" sz="3200" b="1" dirty="0" smtClean="0">
                <a:solidFill>
                  <a:srgbClr val="4E434E"/>
                </a:solidFill>
                <a:latin typeface="Arial Narrow" pitchFamily="34" charset="0"/>
              </a:rPr>
              <a:t>АУЫЛДЫ ЕЛДІ МЕКЕНДЕР МЕН КІШІ ҚАЛАЛАРДА МИКРОКРЕДИТТЕУ</a:t>
            </a:r>
            <a:endParaRPr lang="ru-RU" sz="32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7574" y="1198987"/>
            <a:ext cx="4106501" cy="8730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algn="ctr"/>
            <a:r>
              <a:rPr lang="kk-KZ" b="1" dirty="0" smtClean="0">
                <a:solidFill>
                  <a:srgbClr val="8C999E"/>
                </a:solidFill>
                <a:latin typeface="Arial Narrow" panose="020B0606020202030204" pitchFamily="34" charset="0"/>
              </a:rPr>
              <a:t>ҰЛТТЫҚ ЭКОНОМИКА МИНИСТРЛІГІ БОЙЫНША</a:t>
            </a:r>
            <a:endParaRPr lang="ru-RU" b="1" dirty="0" smtClean="0">
              <a:solidFill>
                <a:srgbClr val="8C999E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8356" y="2031118"/>
            <a:ext cx="44776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2000" algn="just" fontAlgn="t"/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10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аймақ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 </a:t>
            </a:r>
            <a:r>
              <a:rPr lang="ru-RU" sz="1600" dirty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жобаны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14 </a:t>
            </a:r>
            <a:r>
              <a:rPr lang="ru-RU" sz="1600" b="1" dirty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млрд. </a:t>
            </a:r>
            <a:r>
              <a:rPr lang="ru-RU" sz="1600" b="1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теңгеге</a:t>
            </a:r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микрокредиттеу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оның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ішінде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  <a:endParaRPr lang="ru-RU" sz="1600" dirty="0">
              <a:solidFill>
                <a:srgbClr val="4E434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52000" algn="just" fontAlgn="t"/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ал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шаруашылығын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дамыту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саласында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600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басым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жоба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- 10 млрд. </a:t>
            </a:r>
            <a:r>
              <a:rPr lang="ru-RU" sz="1600" b="1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теңге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252000" algn="just" fontAlgn="t"/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1600" dirty="0" err="1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арлық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бағыттардағы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2 </a:t>
            </a:r>
            <a:r>
              <a:rPr lang="ru-RU" sz="1600" dirty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000 </a:t>
            </a:r>
            <a:r>
              <a:rPr lang="ru-RU" sz="1600" dirty="0" err="1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стартап</a:t>
            </a:r>
            <a:r>
              <a:rPr lang="ru-RU" sz="1600" dirty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жобаларға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 </a:t>
            </a:r>
            <a:r>
              <a:rPr lang="ru-RU" sz="1600" b="1" dirty="0" err="1" smtClean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млрд.теңге</a:t>
            </a:r>
            <a:r>
              <a:rPr lang="ru-RU" sz="1600" b="1" dirty="0">
                <a:solidFill>
                  <a:srgbClr val="4E434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16632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0" y="6695648"/>
            <a:ext cx="9144000" cy="162352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омер слайда 27"/>
          <p:cNvSpPr txBox="1">
            <a:spLocks/>
          </p:cNvSpPr>
          <p:nvPr/>
        </p:nvSpPr>
        <p:spPr>
          <a:xfrm>
            <a:off x="7016992" y="65942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rgbClr val="B2D5DB"/>
                </a:solidFill>
                <a:latin typeface="Arial Narrow" pitchFamily="34" charset="0"/>
              </a:rPr>
              <a:t>14</a:t>
            </a:r>
            <a:endParaRPr lang="ru-RU" sz="14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791650" y="1439342"/>
            <a:ext cx="2514" cy="4824536"/>
          </a:xfrm>
          <a:prstGeom prst="line">
            <a:avLst/>
          </a:prstGeom>
          <a:ln>
            <a:solidFill>
              <a:srgbClr val="B2D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4016" y="1344976"/>
            <a:ext cx="4572000" cy="5909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" algn="ctr">
              <a:lnSpc>
                <a:spcPct val="90000"/>
              </a:lnSpc>
            </a:pPr>
            <a:r>
              <a:rPr lang="kk-KZ" b="1" dirty="0" smtClean="0">
                <a:solidFill>
                  <a:srgbClr val="8C999E"/>
                </a:solidFill>
                <a:latin typeface="Arial Narrow" panose="020B0606020202030204" pitchFamily="34" charset="0"/>
              </a:rPr>
              <a:t>АУЫЛ ШАРУАШЫЛЫҒЫ МИНИСТРЛІГІ БОЙЫНША</a:t>
            </a:r>
            <a:endParaRPr lang="ru-RU" b="1" dirty="0">
              <a:solidFill>
                <a:srgbClr val="8C999E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99798" y="1981178"/>
            <a:ext cx="4066596" cy="16027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Жаңа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жұмыс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орындарын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келесі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жолдармен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ашу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:</a:t>
            </a:r>
            <a:endParaRPr lang="ru-RU" sz="1600" dirty="0">
              <a:solidFill>
                <a:srgbClr val="4E434E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- </a:t>
            </a:r>
            <a:r>
              <a:rPr lang="ru-RU" sz="1600" dirty="0" err="1">
                <a:solidFill>
                  <a:srgbClr val="4E434E"/>
                </a:solidFill>
                <a:latin typeface="Arial Narrow" panose="020B0606020202030204" pitchFamily="34" charset="0"/>
              </a:rPr>
              <a:t>ж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аңа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шағын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кәсіпорындарды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іске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қосу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;</a:t>
            </a:r>
            <a:endParaRPr lang="ru-RU" sz="1600" dirty="0">
              <a:solidFill>
                <a:srgbClr val="4E434E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- </a:t>
            </a:r>
            <a:r>
              <a:rPr lang="ru-RU" sz="1600" dirty="0">
                <a:solidFill>
                  <a:srgbClr val="4E434E"/>
                </a:solidFill>
                <a:latin typeface="Arial Narrow" panose="020B0606020202030204" pitchFamily="34" charset="0"/>
              </a:rPr>
              <a:t>б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ар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бизнесті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кеңейту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;</a:t>
            </a:r>
            <a:endParaRPr lang="ru-RU" sz="1600" dirty="0">
              <a:solidFill>
                <a:srgbClr val="4E434E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- </a:t>
            </a:r>
            <a:r>
              <a:rPr lang="ru-RU" sz="1600" dirty="0" err="1">
                <a:solidFill>
                  <a:srgbClr val="4E434E"/>
                </a:solidFill>
                <a:latin typeface="Arial Narrow" panose="020B0606020202030204" pitchFamily="34" charset="0"/>
              </a:rPr>
              <a:t>б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азалық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кәсіпкерлік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дағдыларын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дамыту</a:t>
            </a:r>
            <a:r>
              <a:rPr lang="ru-RU" sz="1600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.</a:t>
            </a:r>
            <a:endParaRPr lang="ru-RU" sz="1600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319669062"/>
              </p:ext>
            </p:extLst>
          </p:nvPr>
        </p:nvGraphicFramePr>
        <p:xfrm>
          <a:off x="179937" y="2811423"/>
          <a:ext cx="4334495" cy="3755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20"/>
          <p:cNvSpPr txBox="1"/>
          <p:nvPr/>
        </p:nvSpPr>
        <p:spPr>
          <a:xfrm>
            <a:off x="1789123" y="4293096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u="sng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+14,0</a:t>
            </a:r>
            <a:endParaRPr lang="ru-RU" sz="2000" b="1" u="sng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88797692"/>
              </p:ext>
            </p:extLst>
          </p:nvPr>
        </p:nvGraphicFramePr>
        <p:xfrm>
          <a:off x="5044091" y="3673290"/>
          <a:ext cx="3696072" cy="2877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07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332655"/>
            <a:ext cx="9130133" cy="922119"/>
          </a:xfrm>
        </p:spPr>
        <p:txBody>
          <a:bodyPr>
            <a:normAutofit fontScale="90000"/>
          </a:bodyPr>
          <a:lstStyle/>
          <a:p>
            <a:pPr algn="l"/>
            <a:r>
              <a:rPr lang="kk-KZ" sz="4000" b="1" dirty="0" smtClean="0">
                <a:solidFill>
                  <a:srgbClr val="4E434E"/>
                </a:solidFill>
                <a:latin typeface="Arial Narrow" pitchFamily="34" charset="0"/>
              </a:rPr>
              <a:t>ӘСКЕРИ ҚЫЗМЕТКЕРЛЕРДІ ТҰРҒЫН-ҮЙМЕН ҚАМТАМАСЫЗ ЕТУ</a:t>
            </a:r>
            <a:endParaRPr lang="ru-RU" sz="40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96533" y="6342783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14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001356830"/>
              </p:ext>
            </p:extLst>
          </p:nvPr>
        </p:nvGraphicFramePr>
        <p:xfrm>
          <a:off x="251520" y="1397000"/>
          <a:ext cx="856895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92509" y="1342509"/>
            <a:ext cx="11416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+</a:t>
            </a:r>
            <a:r>
              <a:rPr lang="en-US" sz="3600" b="1" dirty="0">
                <a:solidFill>
                  <a:srgbClr val="4E434E"/>
                </a:solidFill>
                <a:latin typeface="Arial Narrow" pitchFamily="34" charset="0"/>
              </a:rPr>
              <a:t>18,7</a:t>
            </a:r>
            <a:endParaRPr lang="ru-RU" sz="3600" dirty="0">
              <a:solidFill>
                <a:srgbClr val="4E43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46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/>
          </p:nvPr>
        </p:nvGraphicFramePr>
        <p:xfrm>
          <a:off x="3443320" y="952029"/>
          <a:ext cx="5976664" cy="4838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212"/>
            <a:ext cx="91440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rgbClr val="4E434E"/>
                </a:solidFill>
                <a:latin typeface="Arial Narrow" pitchFamily="34" charset="0"/>
              </a:rPr>
              <a:t>АСТАНА ЖӘНЕ АЛМАТЫ ҚАЛАЛАРЫН ДАМЫТУ</a:t>
            </a:r>
            <a:endParaRPr lang="ru-RU" sz="36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04251" y="6342783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15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graphicFrame>
        <p:nvGraphicFramePr>
          <p:cNvPr id="12" name="Диаграмма 11"/>
          <p:cNvGraphicFramePr/>
          <p:nvPr>
            <p:extLst/>
          </p:nvPr>
        </p:nvGraphicFramePr>
        <p:xfrm>
          <a:off x="-324545" y="1052736"/>
          <a:ext cx="6182219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350442" y="1194594"/>
            <a:ext cx="10374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4E434E"/>
                </a:solidFill>
                <a:latin typeface="Arial Narrow" pitchFamily="34" charset="0"/>
              </a:rPr>
              <a:t>+2</a:t>
            </a:r>
            <a:r>
              <a:rPr lang="en-US" sz="3200" b="1" dirty="0">
                <a:solidFill>
                  <a:srgbClr val="4E434E"/>
                </a:solidFill>
                <a:latin typeface="Arial Narrow" pitchFamily="34" charset="0"/>
              </a:rPr>
              <a:t>5</a:t>
            </a:r>
            <a:r>
              <a:rPr lang="ru-RU" sz="3200" b="1" dirty="0" smtClean="0">
                <a:solidFill>
                  <a:srgbClr val="4E434E"/>
                </a:solidFill>
                <a:latin typeface="Arial Narrow" pitchFamily="34" charset="0"/>
              </a:rPr>
              <a:t>,</a:t>
            </a:r>
            <a:r>
              <a:rPr lang="ru-RU" sz="3200" b="1" dirty="0">
                <a:solidFill>
                  <a:srgbClr val="4E434E"/>
                </a:solidFill>
                <a:latin typeface="Arial Narrow" pitchFamily="34" charset="0"/>
              </a:rPr>
              <a:t>6</a:t>
            </a:r>
            <a:endParaRPr lang="ru-RU" sz="3200" dirty="0">
              <a:solidFill>
                <a:srgbClr val="4E434E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154591" y="928192"/>
            <a:ext cx="2232248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 smtClean="0">
                <a:solidFill>
                  <a:srgbClr val="8C999E"/>
                </a:solidFill>
                <a:latin typeface="Arial Narrow" pitchFamily="34" charset="0"/>
              </a:rPr>
              <a:t>АЛМАТЫ</a:t>
            </a:r>
            <a:endParaRPr lang="ru-RU" sz="2800" b="1" dirty="0">
              <a:solidFill>
                <a:srgbClr val="8C999E"/>
              </a:solidFill>
              <a:latin typeface="Arial Narrow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971600" y="906754"/>
            <a:ext cx="2232248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 smtClean="0">
                <a:solidFill>
                  <a:srgbClr val="8C999E"/>
                </a:solidFill>
                <a:latin typeface="Arial Narrow" pitchFamily="34" charset="0"/>
              </a:rPr>
              <a:t>АСТАНА</a:t>
            </a:r>
            <a:endParaRPr lang="ru-RU" sz="2800" b="1" dirty="0">
              <a:solidFill>
                <a:srgbClr val="8C999E"/>
              </a:solidFill>
              <a:latin typeface="Arial Narrow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5877272"/>
            <a:ext cx="144016" cy="144016"/>
          </a:xfrm>
          <a:prstGeom prst="rect">
            <a:avLst/>
          </a:prstGeom>
          <a:solidFill>
            <a:srgbClr val="9E88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16016" y="5878861"/>
            <a:ext cx="128736" cy="159254"/>
          </a:xfrm>
          <a:prstGeom prst="rect">
            <a:avLst/>
          </a:prstGeom>
          <a:solidFill>
            <a:srgbClr val="B2D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753050" y="5605443"/>
            <a:ext cx="245891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ЖОСПАР 2018</a:t>
            </a:r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, МЛРД. </a:t>
            </a:r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ТЕҢГЕ</a:t>
            </a:r>
            <a:endParaRPr lang="ru-RU" sz="1400" b="1" dirty="0">
              <a:solidFill>
                <a:srgbClr val="8C999E"/>
              </a:solidFill>
              <a:latin typeface="Arial Narrow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844752" y="5603231"/>
            <a:ext cx="2679576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ҰЛҒАЮ</a:t>
            </a:r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 </a:t>
            </a:r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2018, МЛРД. </a:t>
            </a:r>
            <a:r>
              <a:rPr lang="ru-RU" sz="1400" b="1" dirty="0" smtClean="0">
                <a:solidFill>
                  <a:srgbClr val="8C999E"/>
                </a:solidFill>
                <a:latin typeface="Arial Narrow" pitchFamily="34" charset="0"/>
              </a:rPr>
              <a:t>ТЕҢГЕ</a:t>
            </a:r>
            <a:endParaRPr lang="ru-RU" sz="1400" b="1" dirty="0">
              <a:solidFill>
                <a:srgbClr val="8C999E"/>
              </a:solidFill>
              <a:latin typeface="Arial Narrow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87824" y="1869986"/>
            <a:ext cx="2590933" cy="3854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spcBef>
                <a:spcPct val="0"/>
              </a:spcBef>
              <a:buNone/>
              <a:defRPr sz="4000" b="1">
                <a:solidFill>
                  <a:srgbClr val="4E434E"/>
                </a:solidFill>
                <a:latin typeface="Arial Narrow" pitchFamily="34" charset="0"/>
                <a:ea typeface="+mj-ea"/>
                <a:cs typeface="+mj-cs"/>
              </a:defRPr>
            </a:lvl1pPr>
          </a:lstStyle>
          <a:p>
            <a:r>
              <a:rPr lang="ru-RU" sz="1600" dirty="0" smtClean="0"/>
              <a:t>ТКШ ЖӘНЕ АБАТТАНДЫРУ</a:t>
            </a:r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/>
              <a:t>ӘЛЕУМЕТТІК ИНФРАҚҰРЫЛЫМ</a:t>
            </a:r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000" dirty="0"/>
          </a:p>
          <a:p>
            <a:r>
              <a:rPr lang="ru-RU" sz="1600" dirty="0"/>
              <a:t>ЭНЕРГЕТИКА</a:t>
            </a:r>
          </a:p>
          <a:p>
            <a:endParaRPr lang="ru-RU" sz="2000" dirty="0" smtClean="0"/>
          </a:p>
          <a:p>
            <a:endParaRPr lang="ru-RU" sz="1600" dirty="0"/>
          </a:p>
          <a:p>
            <a:r>
              <a:rPr lang="ru-RU" sz="1600" dirty="0" smtClean="0"/>
              <a:t>КӨЛІК ЖӘНЕ ИНДУСТРИАЛДЫҚ ИНФРАҚҰРЫЛЫМ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0867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8110"/>
            <a:ext cx="9361038" cy="1234653"/>
          </a:xfrm>
        </p:spPr>
        <p:txBody>
          <a:bodyPr>
            <a:noAutofit/>
          </a:bodyPr>
          <a:lstStyle/>
          <a:p>
            <a:pPr algn="l">
              <a:lnSpc>
                <a:spcPts val="4800"/>
              </a:lnSpc>
            </a:pPr>
            <a:r>
              <a:rPr lang="ru-RU" sz="4000" b="1" dirty="0">
                <a:solidFill>
                  <a:srgbClr val="4E434E"/>
                </a:solidFill>
                <a:latin typeface="Arial Narrow" pitchFamily="34" charset="0"/>
              </a:rPr>
              <a:t>2018 ЖЫЛҒА АРНАЛҒАН </a:t>
            </a:r>
            <a:r>
              <a:rPr lang="ru-RU" sz="4000" b="1" dirty="0" smtClean="0">
                <a:solidFill>
                  <a:srgbClr val="4E434E"/>
                </a:solidFill>
                <a:latin typeface="Arial Narrow" pitchFamily="34" charset="0"/>
              </a:rPr>
              <a:t>РЕСПУБЛИКАЛЫҚ БЮДЖЕТ </a:t>
            </a:r>
            <a:r>
              <a:rPr lang="ru-RU" sz="4000" b="1" dirty="0" smtClean="0">
                <a:solidFill>
                  <a:srgbClr val="4E434E"/>
                </a:solidFill>
                <a:latin typeface="Arial Narrow" pitchFamily="34" charset="0"/>
              </a:rPr>
              <a:t>ПАРАМЕТРЛЕРІ</a:t>
            </a:r>
            <a:endParaRPr lang="ru-RU" sz="40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737946"/>
              </p:ext>
            </p:extLst>
          </p:nvPr>
        </p:nvGraphicFramePr>
        <p:xfrm>
          <a:off x="296621" y="1484784"/>
          <a:ext cx="8517079" cy="4656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738"/>
                <a:gridCol w="1376986"/>
                <a:gridCol w="1295401"/>
                <a:gridCol w="1223745"/>
                <a:gridCol w="1092209"/>
              </a:tblGrid>
              <a:tr h="233664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0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Атауы</a:t>
                      </a:r>
                      <a:endParaRPr lang="ru-RU" sz="10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>
                        <a:alpha val="4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marL="0" algn="ctr" defTabSz="914400" rtl="0" eaLnBrk="1" latinLnBrk="0" hangingPunct="1"/>
                      <a:r>
                        <a:rPr lang="kk-KZ" sz="10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факті</a:t>
                      </a:r>
                      <a:endParaRPr lang="ru-RU" sz="1000" b="1" kern="1200" dirty="0" smtClean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>
                        <a:alpha val="4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(млрд. </a:t>
                      </a:r>
                      <a:r>
                        <a:rPr lang="ru-RU" sz="1000" b="1" kern="1200" dirty="0" err="1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0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ru-RU" sz="10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5712"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000" b="1" kern="1200" baseline="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Түзетілген</a:t>
                      </a:r>
                      <a:endParaRPr lang="en-US" sz="1000" b="1" kern="1200" baseline="0" dirty="0" smtClean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000" b="1" kern="1200" baseline="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бюджет</a:t>
                      </a:r>
                      <a:endParaRPr lang="ru-RU" sz="10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err="1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Нақтыланған</a:t>
                      </a:r>
                      <a:r>
                        <a:rPr lang="ru-RU" sz="10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бюджет </a:t>
                      </a:r>
                      <a:r>
                        <a:rPr lang="ru-RU" sz="1000" b="1" kern="1200" dirty="0" err="1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жобасы</a:t>
                      </a:r>
                      <a:endParaRPr lang="ru-RU" sz="10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err="1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Ауытқу</a:t>
                      </a:r>
                      <a:endParaRPr lang="ru-RU" sz="10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>
                        <a:alpha val="40000"/>
                      </a:srgbClr>
                    </a:solidFill>
                  </a:tcPr>
                </a:tc>
              </a:tr>
              <a:tr h="322039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2000" b="1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9 799,3</a:t>
                      </a:r>
                    </a:p>
                  </a:txBody>
                  <a:tcPr marL="8386" marR="8386" marT="8386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8 578,3</a:t>
                      </a:r>
                    </a:p>
                  </a:txBody>
                  <a:tcPr marL="4430" marR="4430" marT="443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8 75</a:t>
                      </a:r>
                      <a:r>
                        <a:rPr kumimoji="0" lang="en-US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9,7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US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181,4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01274">
                <a:tc>
                  <a:txBody>
                    <a:bodyPr/>
                    <a:lstStyle/>
                    <a:p>
                      <a:pPr marL="0" indent="625475" algn="l" defTabSz="914400" rtl="0" eaLnBrk="1" fontAlgn="ctr" latinLnBrk="0" hangingPunct="1"/>
                      <a:r>
                        <a:rPr lang="ru-RU" sz="10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ЖІӨ-ГЕ</a:t>
                      </a:r>
                      <a:r>
                        <a:rPr lang="ru-RU" sz="100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%-ПЕН</a:t>
                      </a:r>
                      <a:endParaRPr lang="ru-RU" sz="100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18,7</a:t>
                      </a:r>
                    </a:p>
                  </a:txBody>
                  <a:tcPr marL="8386" marR="8386" marT="8386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15,3</a:t>
                      </a: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15,3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</a:tr>
              <a:tr h="268366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МҰНАЙЛЫҚ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ЕМЕС ТҮСІМДЕР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4 530,5</a:t>
                      </a:r>
                    </a:p>
                  </a:txBody>
                  <a:tcPr marL="8386" marR="8386" marT="838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5 271,4</a:t>
                      </a:r>
                    </a:p>
                  </a:txBody>
                  <a:tcPr marL="4430" marR="4430" marT="44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5 31</a:t>
                      </a:r>
                      <a:r>
                        <a:rPr kumimoji="0" lang="en-US" sz="1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2,4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US" sz="1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41,0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</a:tr>
              <a:tr h="201274">
                <a:tc>
                  <a:txBody>
                    <a:bodyPr/>
                    <a:lstStyle/>
                    <a:p>
                      <a:pPr marL="0" indent="625475" algn="l" defTabSz="914400" rtl="0" eaLnBrk="1" fontAlgn="ctr" latinLnBrk="0" hangingPunct="1"/>
                      <a:r>
                        <a:rPr lang="ru-RU" sz="10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ЖІӨ-ГЕ</a:t>
                      </a:r>
                      <a:r>
                        <a:rPr lang="ru-RU" sz="100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%-ПЕН</a:t>
                      </a:r>
                      <a:endParaRPr lang="ru-RU" sz="100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8,9</a:t>
                      </a:r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9,4</a:t>
                      </a:r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9,3</a:t>
                      </a:r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</a:tr>
              <a:tr h="268366">
                <a:tc>
                  <a:txBody>
                    <a:bodyPr/>
                    <a:lstStyle/>
                    <a:p>
                      <a:pPr marL="0" indent="358775" algn="l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МҰНАЙДАН ТҮСЕТІН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ТҮСІМДЕР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5 268,8</a:t>
                      </a:r>
                    </a:p>
                  </a:txBody>
                  <a:tcPr marL="8386" marR="8386" marT="838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3 306,9</a:t>
                      </a:r>
                    </a:p>
                  </a:txBody>
                  <a:tcPr marL="4430" marR="4430" marT="44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3 447,3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140,4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</a:tr>
              <a:tr h="213307">
                <a:tc>
                  <a:txBody>
                    <a:bodyPr/>
                    <a:lstStyle/>
                    <a:p>
                      <a:pPr marL="0" indent="625475" algn="l" defTabSz="914400" rtl="0" eaLnBrk="1" fontAlgn="ctr" latinLnBrk="0" hangingPunct="1"/>
                      <a:r>
                        <a:rPr lang="ru-RU" sz="10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ЖІӨ-ГЕ</a:t>
                      </a:r>
                      <a:r>
                        <a:rPr lang="ru-RU" sz="100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%-ПЕН</a:t>
                      </a:r>
                      <a:endParaRPr lang="ru-RU" sz="100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10,5</a:t>
                      </a:r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5,9</a:t>
                      </a:r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6,0</a:t>
                      </a:r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</a:tr>
              <a:tr h="268366">
                <a:tc>
                  <a:txBody>
                    <a:bodyPr/>
                    <a:lstStyle/>
                    <a:p>
                      <a:pPr marL="457200" lvl="1" algn="l" rtl="0" eaLnBrk="1" latinLnBrk="0" hangingPunct="1"/>
                      <a:r>
                        <a:rPr kumimoji="0" lang="ru-RU" sz="14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МҰНАЙҒА ЭКСПОРТТЫҚ КЕДЕНДІК</a:t>
                      </a:r>
                      <a:r>
                        <a:rPr kumimoji="0" lang="ru-RU" sz="1400" b="0" i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БАЖ</a:t>
                      </a:r>
                      <a:endParaRPr kumimoji="0" lang="ru-RU" sz="14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854,5</a:t>
                      </a:r>
                    </a:p>
                  </a:txBody>
                  <a:tcPr marL="8386" marR="8386" marT="8386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706,9</a:t>
                      </a: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847,3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140,4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</a:tr>
              <a:tr h="32203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ШЫҒЫСТАР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11 156,3</a:t>
                      </a:r>
                    </a:p>
                  </a:txBody>
                  <a:tcPr marL="8386" marR="8386" marT="838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9 225,9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9 </a:t>
                      </a:r>
                      <a:r>
                        <a:rPr kumimoji="0" lang="en-US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643,0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US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417,0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noFill/>
                  </a:tcPr>
                </a:tc>
              </a:tr>
              <a:tr h="201274">
                <a:tc>
                  <a:txBody>
                    <a:bodyPr/>
                    <a:lstStyle/>
                    <a:p>
                      <a:pPr marL="0" indent="625475" algn="l" defTabSz="914400" rtl="0" eaLnBrk="1" fontAlgn="ctr" latinLnBrk="0" hangingPunct="1"/>
                      <a:r>
                        <a:rPr lang="ru-RU" sz="9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ЖІӨ-ГЕ</a:t>
                      </a:r>
                      <a:r>
                        <a:rPr lang="ru-RU" sz="90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%-ПЕН</a:t>
                      </a:r>
                      <a:endParaRPr lang="ru-RU" sz="90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21,3</a:t>
                      </a:r>
                    </a:p>
                  </a:txBody>
                  <a:tcPr marL="8386" marR="8386" marT="8386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16,5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16,9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solidFill>
                      <a:srgbClr val="F2F2F2"/>
                    </a:solidFill>
                  </a:tcPr>
                </a:tc>
              </a:tr>
              <a:tr h="29520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8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ТАПШЫЛЫҚ</a:t>
                      </a:r>
                      <a:endParaRPr kumimoji="0" lang="ru-RU" sz="18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-1 357,0</a:t>
                      </a:r>
                    </a:p>
                  </a:txBody>
                  <a:tcPr marL="8386" marR="8386" marT="838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-647,7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-883,3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235,6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1134">
                <a:tc>
                  <a:txBody>
                    <a:bodyPr/>
                    <a:lstStyle/>
                    <a:p>
                      <a:pPr marL="0" indent="625475" algn="l" defTabSz="914400" rtl="0" eaLnBrk="1" fontAlgn="ctr" latinLnBrk="0" hangingPunct="1"/>
                      <a:r>
                        <a:rPr lang="ru-RU" sz="9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ЖІӨ-ГЕ</a:t>
                      </a:r>
                      <a:r>
                        <a:rPr lang="ru-RU" sz="90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%-ПЕН</a:t>
                      </a:r>
                      <a:endParaRPr lang="ru-RU" sz="90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-2,6</a:t>
                      </a:r>
                    </a:p>
                  </a:txBody>
                  <a:tcPr marL="8386" marR="8386" marT="8386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ru-RU" sz="9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1,2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-1,5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29520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8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МҰНАЙЛЫҚ</a:t>
                      </a:r>
                      <a:r>
                        <a:rPr kumimoji="0" lang="ru-RU" sz="1800" b="1" i="0" kern="1200" baseline="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1" i="0" kern="1200" baseline="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ЕМЕС ТАПШЫЛЫҚ</a:t>
                      </a:r>
                      <a:endParaRPr kumimoji="0" lang="ru-RU" sz="18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-6 625,8</a:t>
                      </a:r>
                    </a:p>
                  </a:txBody>
                  <a:tcPr marL="8386" marR="8386" marT="838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-3 954,5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-4 330,5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0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376,0</a:t>
                      </a:r>
                      <a:endParaRPr kumimoji="0" lang="ru-RU" sz="20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T w="12700" cmpd="sng">
                      <a:noFill/>
                    </a:lnT>
                    <a:noFill/>
                  </a:tcPr>
                </a:tc>
              </a:tr>
              <a:tr h="201274">
                <a:tc>
                  <a:txBody>
                    <a:bodyPr/>
                    <a:lstStyle/>
                    <a:p>
                      <a:pPr marL="0" indent="625475" algn="l" defTabSz="914400" rtl="0" eaLnBrk="1" fontAlgn="ctr" latinLnBrk="0" hangingPunct="1"/>
                      <a:r>
                        <a:rPr lang="ru-RU" sz="9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ЖІӨ-ГЕ</a:t>
                      </a:r>
                      <a:r>
                        <a:rPr lang="ru-RU" sz="90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%-ПЕН</a:t>
                      </a:r>
                      <a:endParaRPr lang="ru-RU" sz="90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0510" marR="80510" marT="40255" marB="40255">
                    <a:lnB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-12,6</a:t>
                      </a:r>
                    </a:p>
                  </a:txBody>
                  <a:tcPr marL="8386" marR="8386" marT="8386" marB="0" anchor="ctr">
                    <a:lnB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-7,1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lnB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-7,6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lnB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30" marR="4430" marT="4430" marB="0" anchor="ctr">
                    <a:lnB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178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ЖІӨ КӨЛЕМІ</a:t>
                      </a:r>
                      <a:endParaRPr kumimoji="0" lang="ru-RU" sz="16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52 413,4</a:t>
                      </a:r>
                      <a:endParaRPr kumimoji="0" lang="ru-RU" sz="16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86" marR="8386" marT="838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55 906,2</a:t>
                      </a:r>
                      <a:endParaRPr kumimoji="0" lang="ru-RU" sz="16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57 206,7</a:t>
                      </a:r>
                      <a:endParaRPr kumimoji="0" lang="ru-RU" sz="16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1" i="0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1 300,6</a:t>
                      </a:r>
                      <a:endParaRPr kumimoji="0" lang="ru-RU" sz="1600" b="1" i="0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30" marR="4430" marT="443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2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355302"/>
            <a:ext cx="2057400" cy="340084"/>
          </a:xfrm>
        </p:spPr>
        <p:txBody>
          <a:bodyPr/>
          <a:lstStyle/>
          <a:p>
            <a:fld id="{069AA621-7E02-49B4-BB2C-0DF13CD370E8}" type="slidenum">
              <a:rPr lang="ru-RU" sz="1800">
                <a:solidFill>
                  <a:srgbClr val="B2D5DB"/>
                </a:solidFill>
                <a:latin typeface="Arial Narrow" panose="020B0606020202030204" pitchFamily="34" charset="0"/>
              </a:rPr>
              <a:t>16</a:t>
            </a:fld>
            <a:endParaRPr lang="ru-RU" sz="1800" dirty="0">
              <a:solidFill>
                <a:srgbClr val="B2D5DB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37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4" y="249631"/>
            <a:ext cx="9144000" cy="587081"/>
          </a:xfrm>
        </p:spPr>
        <p:txBody>
          <a:bodyPr>
            <a:noAutofit/>
          </a:bodyPr>
          <a:lstStyle/>
          <a:p>
            <a:pPr algn="l"/>
            <a:r>
              <a:rPr lang="ru-RU" sz="2700" b="1" dirty="0" smtClean="0">
                <a:solidFill>
                  <a:srgbClr val="4E434E"/>
                </a:solidFill>
                <a:latin typeface="Arial Narrow" pitchFamily="34" charset="0"/>
              </a:rPr>
              <a:t>2018 ЖЫЛҒА </a:t>
            </a:r>
            <a:r>
              <a:rPr lang="ru-RU" sz="2700" b="1" dirty="0" smtClean="0">
                <a:solidFill>
                  <a:srgbClr val="4E434E"/>
                </a:solidFill>
                <a:latin typeface="Arial Narrow" pitchFamily="34" charset="0"/>
              </a:rPr>
              <a:t>АРНАЛҒАН ӘЛЕУМЕТТІК САЛА ШЫҒЫНДАРЫНЫҢ </a:t>
            </a:r>
            <a:r>
              <a:rPr lang="ru-RU" sz="2700" b="1" dirty="0" smtClean="0">
                <a:solidFill>
                  <a:srgbClr val="4E434E"/>
                </a:solidFill>
                <a:latin typeface="Arial Narrow" pitchFamily="34" charset="0"/>
              </a:rPr>
              <a:t>ӨЗГЕРІСІ</a:t>
            </a:r>
            <a:endParaRPr lang="ru-RU" sz="27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B545-C463-428B-A8F5-13C3233A13EF}" type="slidenum">
              <a:rPr lang="ru-RU" smtClean="0"/>
              <a:t>17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358027834"/>
              </p:ext>
            </p:extLst>
          </p:nvPr>
        </p:nvGraphicFramePr>
        <p:xfrm>
          <a:off x="323528" y="1301840"/>
          <a:ext cx="8363272" cy="5000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5508104" y="1228886"/>
            <a:ext cx="1656184" cy="7247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4 254</a:t>
            </a: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+mn-ea"/>
                <a:cs typeface="+mn-cs"/>
              </a:rPr>
              <a:t>МЛРД. ТЕҢГЕ</a:t>
            </a:r>
            <a:endParaRPr lang="ru-RU" sz="16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16632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омер слайда 27"/>
          <p:cNvSpPr txBox="1">
            <a:spLocks/>
          </p:cNvSpPr>
          <p:nvPr/>
        </p:nvSpPr>
        <p:spPr>
          <a:xfrm>
            <a:off x="6996533" y="634278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B2D5DB"/>
                </a:solidFill>
                <a:latin typeface="Arial Narrow" pitchFamily="34" charset="0"/>
              </a:rPr>
              <a:t>22</a:t>
            </a:r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763688" y="1246095"/>
            <a:ext cx="1656184" cy="7247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4 </a:t>
            </a:r>
            <a:r>
              <a:rPr lang="ru-RU" sz="2400" b="1" dirty="0" smtClean="0">
                <a:latin typeface="Arial Narrow" panose="020B0606020202030204" pitchFamily="34" charset="0"/>
              </a:rPr>
              <a:t>114,3</a:t>
            </a:r>
            <a:endParaRPr lang="ru-RU" sz="2400" b="1" dirty="0">
              <a:latin typeface="Arial Narrow" panose="020B0606020202030204" pitchFamily="34" charset="0"/>
            </a:endParaRP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+mn-ea"/>
                <a:cs typeface="+mn-cs"/>
              </a:rPr>
              <a:t>МЛРД. ТЕҢГЕ</a:t>
            </a:r>
            <a:endParaRPr lang="ru-RU" sz="16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7171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4" y="249630"/>
            <a:ext cx="9144000" cy="659089"/>
          </a:xfrm>
        </p:spPr>
        <p:txBody>
          <a:bodyPr>
            <a:noAutofit/>
          </a:bodyPr>
          <a:lstStyle/>
          <a:p>
            <a:pPr algn="just"/>
            <a:r>
              <a:rPr lang="ru-RU" sz="2700" b="1" dirty="0" smtClean="0">
                <a:solidFill>
                  <a:srgbClr val="4E434E"/>
                </a:solidFill>
                <a:latin typeface="Arial Narrow" pitchFamily="34" charset="0"/>
              </a:rPr>
              <a:t>2018 ЖЫЛҒА </a:t>
            </a:r>
            <a:r>
              <a:rPr lang="ru-RU" sz="2700" b="1" dirty="0" smtClean="0">
                <a:solidFill>
                  <a:srgbClr val="4E434E"/>
                </a:solidFill>
                <a:latin typeface="Arial Narrow" pitchFamily="34" charset="0"/>
              </a:rPr>
              <a:t>АРНАЛҒАН НАҚТЫ СЕКТОР </a:t>
            </a:r>
            <a:r>
              <a:rPr lang="ru-RU" sz="2700" b="1" dirty="0" smtClean="0">
                <a:solidFill>
                  <a:srgbClr val="4E434E"/>
                </a:solidFill>
                <a:latin typeface="Arial Narrow" pitchFamily="34" charset="0"/>
              </a:rPr>
              <a:t>ШЫҒЫНДАРЫНЫҢ ӨЗГЕРІСІ</a:t>
            </a:r>
            <a:endParaRPr lang="ru-RU" sz="27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B545-C463-428B-A8F5-13C3233A13EF}" type="slidenum">
              <a:rPr lang="ru-RU" smtClean="0"/>
              <a:t>18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49211143"/>
              </p:ext>
            </p:extLst>
          </p:nvPr>
        </p:nvGraphicFramePr>
        <p:xfrm>
          <a:off x="323528" y="764704"/>
          <a:ext cx="8363272" cy="5352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5640832" y="891919"/>
            <a:ext cx="1656184" cy="7247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latin typeface="Arial Narrow" panose="020B0606020202030204" pitchFamily="34" charset="0"/>
                <a:ea typeface="+mn-ea"/>
                <a:cs typeface="+mn-cs"/>
              </a:rPr>
              <a:t>1 538,6</a:t>
            </a: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+mn-ea"/>
                <a:cs typeface="+mn-cs"/>
              </a:rPr>
              <a:t>МЛРД. ТЕҢГЕ</a:t>
            </a:r>
            <a:endParaRPr lang="ru-RU" sz="16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486400" y="1287731"/>
            <a:ext cx="3657600" cy="4782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16632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омер слайда 27"/>
          <p:cNvSpPr txBox="1">
            <a:spLocks/>
          </p:cNvSpPr>
          <p:nvPr/>
        </p:nvSpPr>
        <p:spPr>
          <a:xfrm>
            <a:off x="6996533" y="634278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B2D5DB"/>
                </a:solidFill>
                <a:latin typeface="Arial Narrow" pitchFamily="34" charset="0"/>
              </a:rPr>
              <a:t>23</a:t>
            </a:r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05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3430"/>
            <a:ext cx="9144000" cy="66719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4E434E"/>
                </a:solidFill>
                <a:latin typeface="Arial Narrow" pitchFamily="34" charset="0"/>
              </a:rPr>
              <a:t>2018 ЖЫЛҒА </a:t>
            </a:r>
            <a:r>
              <a:rPr lang="ru-RU" sz="2800" b="1" dirty="0" smtClean="0">
                <a:solidFill>
                  <a:srgbClr val="4E434E"/>
                </a:solidFill>
                <a:latin typeface="Arial Narrow" pitchFamily="34" charset="0"/>
              </a:rPr>
              <a:t>АРНАЛҒАН КҮШ </a:t>
            </a:r>
            <a:r>
              <a:rPr lang="ru-RU" sz="2800" b="1" dirty="0" smtClean="0">
                <a:solidFill>
                  <a:srgbClr val="4E434E"/>
                </a:solidFill>
                <a:latin typeface="Arial Narrow" pitchFamily="34" charset="0"/>
              </a:rPr>
              <a:t>ҚҰРЫЛЫМДАРЫНЫҢ ӨЗГЕРІСТЕРІ</a:t>
            </a:r>
            <a:endParaRPr lang="ru-RU" sz="28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B545-C463-428B-A8F5-13C3233A13EF}" type="slidenum">
              <a:rPr lang="ru-RU" smtClean="0"/>
              <a:t>19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461418462"/>
              </p:ext>
            </p:extLst>
          </p:nvPr>
        </p:nvGraphicFramePr>
        <p:xfrm>
          <a:off x="323528" y="1116630"/>
          <a:ext cx="8363272" cy="5000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5632158" y="1169646"/>
            <a:ext cx="1656184" cy="7247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latin typeface="Arial Narrow" panose="020B0606020202030204" pitchFamily="34" charset="0"/>
                <a:ea typeface="+mn-ea"/>
                <a:cs typeface="+mn-cs"/>
              </a:rPr>
              <a:t>1 192 </a:t>
            </a: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ea typeface="+mn-ea"/>
                <a:cs typeface="+mn-cs"/>
              </a:rPr>
              <a:t>МЛРД. ТЕҢГЕ</a:t>
            </a:r>
            <a:endParaRPr lang="ru-RU" sz="16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486400" y="1287731"/>
            <a:ext cx="3657600" cy="4782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16632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омер слайда 27"/>
          <p:cNvSpPr txBox="1">
            <a:spLocks/>
          </p:cNvSpPr>
          <p:nvPr/>
        </p:nvSpPr>
        <p:spPr>
          <a:xfrm>
            <a:off x="6996533" y="634278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B2D5DB"/>
                </a:solidFill>
                <a:latin typeface="Arial Narrow" pitchFamily="34" charset="0"/>
              </a:rPr>
              <a:t>24</a:t>
            </a:r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44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l">
              <a:lnSpc>
                <a:spcPts val="4800"/>
              </a:lnSpc>
            </a:pP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2018 ЖЫЛЫ ТҮСІМДЕРДІҢ ӨЗГЕРУІ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48264" y="6340100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2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4068453031"/>
              </p:ext>
            </p:extLst>
          </p:nvPr>
        </p:nvGraphicFramePr>
        <p:xfrm>
          <a:off x="0" y="1268760"/>
          <a:ext cx="882047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996072" y="2534132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E434E"/>
                </a:solidFill>
                <a:latin typeface="Arial Narrow" pitchFamily="34" charset="0"/>
              </a:rPr>
              <a:t>9 799,3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732240" y="2534132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E434E"/>
                </a:solidFill>
                <a:latin typeface="Arial Narrow" pitchFamily="34" charset="0"/>
              </a:rPr>
              <a:t>8 759,7</a:t>
            </a:r>
            <a:endParaRPr lang="ru-RU" sz="2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864156" y="2540217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4E434E"/>
                </a:solidFill>
                <a:latin typeface="Arial Narrow" pitchFamily="34" charset="0"/>
              </a:rPr>
              <a:t>8 578,3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279844" y="2924944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 Narrow" pitchFamily="34" charset="0"/>
              </a:rPr>
              <a:t>+181,4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120680"/>
          </a:xfrm>
        </p:spPr>
        <p:txBody>
          <a:bodyPr>
            <a:noAutofit/>
          </a:bodyPr>
          <a:lstStyle/>
          <a:p>
            <a:pPr>
              <a:lnSpc>
                <a:spcPts val="4800"/>
              </a:lnSpc>
            </a:pPr>
            <a:r>
              <a:rPr lang="ru-RU" sz="5400" b="1" dirty="0">
                <a:solidFill>
                  <a:srgbClr val="4E434E"/>
                </a:solidFill>
                <a:latin typeface="Arial Narrow" pitchFamily="34" charset="0"/>
              </a:rPr>
              <a:t>НАЗАРЛАРЫҢЫЗҒА РАХМЕТ!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48264" y="6309322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20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8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l">
              <a:lnSpc>
                <a:spcPts val="4800"/>
              </a:lnSpc>
            </a:pP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МАКРОКӨРСЕТКІШТЕРДІҢ ӨЗГЕРУІ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164853" y="1823552"/>
            <a:ext cx="2016224" cy="2219480"/>
          </a:xfrm>
          <a:prstGeom prst="roundRect">
            <a:avLst/>
          </a:prstGeom>
          <a:gradFill flip="none" rotWithShape="1">
            <a:gsLst>
              <a:gs pos="0">
                <a:srgbClr val="4E434E">
                  <a:tint val="66000"/>
                  <a:satMod val="160000"/>
                </a:srgbClr>
              </a:gs>
              <a:gs pos="50000">
                <a:srgbClr val="4E434E">
                  <a:tint val="44500"/>
                  <a:satMod val="160000"/>
                </a:srgbClr>
              </a:gs>
              <a:gs pos="100000">
                <a:srgbClr val="4E434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97101" y="1823552"/>
            <a:ext cx="2016224" cy="2219480"/>
          </a:xfrm>
          <a:prstGeom prst="roundRect">
            <a:avLst/>
          </a:prstGeom>
          <a:gradFill flip="none" rotWithShape="1">
            <a:gsLst>
              <a:gs pos="0">
                <a:srgbClr val="8C999E">
                  <a:tint val="66000"/>
                  <a:satMod val="160000"/>
                </a:srgbClr>
              </a:gs>
              <a:gs pos="50000">
                <a:srgbClr val="8C999E">
                  <a:tint val="44500"/>
                  <a:satMod val="160000"/>
                </a:srgbClr>
              </a:gs>
              <a:gs pos="100000">
                <a:srgbClr val="8C999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29349" y="1823552"/>
            <a:ext cx="2016224" cy="2262736"/>
          </a:xfrm>
          <a:prstGeom prst="roundRect">
            <a:avLst/>
          </a:prstGeom>
          <a:gradFill flip="none" rotWithShape="1">
            <a:gsLst>
              <a:gs pos="0">
                <a:srgbClr val="B2D5DB">
                  <a:tint val="66000"/>
                  <a:satMod val="160000"/>
                </a:srgbClr>
              </a:gs>
              <a:gs pos="50000">
                <a:srgbClr val="B2D5DB">
                  <a:tint val="44500"/>
                  <a:satMod val="160000"/>
                </a:srgbClr>
              </a:gs>
              <a:gs pos="100000">
                <a:srgbClr val="B2D5DB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61597" y="1823552"/>
            <a:ext cx="2016224" cy="2262736"/>
          </a:xfrm>
          <a:prstGeom prst="roundRect">
            <a:avLst/>
          </a:prstGeom>
          <a:gradFill flip="none" rotWithShape="1">
            <a:gsLst>
              <a:gs pos="0">
                <a:srgbClr val="9E889D">
                  <a:tint val="66000"/>
                  <a:satMod val="160000"/>
                </a:srgbClr>
              </a:gs>
              <a:gs pos="50000">
                <a:srgbClr val="9E889D">
                  <a:tint val="44500"/>
                  <a:satMod val="160000"/>
                </a:srgbClr>
              </a:gs>
              <a:gs pos="100000">
                <a:srgbClr val="9E889D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08869" y="2327614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57 206,7</a:t>
            </a:r>
            <a:endParaRPr lang="ru-RU" sz="3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41117" y="2327614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5,0-7,0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773365" y="2327614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340</a:t>
            </a:r>
            <a:endParaRPr lang="ru-RU" sz="3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005613" y="2327614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55</a:t>
            </a:r>
            <a:endParaRPr lang="ru-RU" sz="36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08869" y="3047688"/>
            <a:ext cx="1656184" cy="0"/>
          </a:xfrm>
          <a:prstGeom prst="line">
            <a:avLst/>
          </a:prstGeom>
          <a:ln w="25400">
            <a:solidFill>
              <a:srgbClr val="4E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077621" y="3047688"/>
            <a:ext cx="1656184" cy="0"/>
          </a:xfrm>
          <a:prstGeom prst="line">
            <a:avLst/>
          </a:prstGeom>
          <a:ln w="25400">
            <a:solidFill>
              <a:srgbClr val="4E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845373" y="3047688"/>
            <a:ext cx="1656184" cy="0"/>
          </a:xfrm>
          <a:prstGeom prst="line">
            <a:avLst/>
          </a:prstGeom>
          <a:ln w="25400">
            <a:solidFill>
              <a:srgbClr val="4E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613125" y="3047688"/>
            <a:ext cx="1656184" cy="0"/>
          </a:xfrm>
          <a:prstGeom prst="line">
            <a:avLst/>
          </a:prstGeom>
          <a:ln w="25400">
            <a:solidFill>
              <a:srgbClr val="4E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08869" y="3119702"/>
            <a:ext cx="1656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ЖІӨ КӨЛЕМІ, МЛРД. ТЕҢГЕ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7077621" y="3119702"/>
            <a:ext cx="1656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МҰНАЙ </a:t>
            </a:r>
          </a:p>
          <a:p>
            <a:pPr algn="ctr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БАҒАСЫ, </a:t>
            </a:r>
            <a:r>
              <a:rPr lang="en-US" b="1" dirty="0">
                <a:solidFill>
                  <a:srgbClr val="4E434E"/>
                </a:solidFill>
                <a:latin typeface="Arial Narrow" pitchFamily="34" charset="0"/>
              </a:rPr>
              <a:t>$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629349" y="3119702"/>
            <a:ext cx="20162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ОРТАША ЖЫЛДЫҚ ТЕҢГЕ БАҒАМЫ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397101" y="3119702"/>
            <a:ext cx="20162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ОРТАША ЖЫЛДЫҚ ИНФЛЯЦИЯ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48264" y="6323402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3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15516" y="4090293"/>
            <a:ext cx="20162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Ж</a:t>
            </a:r>
            <a:r>
              <a:rPr lang="kk-KZ" b="1" dirty="0">
                <a:solidFill>
                  <a:srgbClr val="4E434E"/>
                </a:solidFill>
                <a:latin typeface="Arial Narrow" pitchFamily="34" charset="0"/>
              </a:rPr>
              <a:t>ІӨ көлемі бойынша болжам </a:t>
            </a:r>
            <a:br>
              <a:rPr lang="kk-KZ" b="1" dirty="0">
                <a:solidFill>
                  <a:srgbClr val="4E434E"/>
                </a:solidFill>
                <a:latin typeface="Arial Narrow" pitchFamily="34" charset="0"/>
              </a:rPr>
            </a:b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1 300,6 млрд.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теңгеге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ұлғайды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. 2017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жылға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қарағанда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нақты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өсім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3,8%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құрайды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958944" y="4086288"/>
            <a:ext cx="20162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Мұнайдың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әлемдік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бағасы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барреліне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10 АҚШ долл.-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ға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ұлғайды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728985" y="4090293"/>
            <a:ext cx="20162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Орташа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жылдық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теңге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бағамы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 smtClean="0">
                <a:solidFill>
                  <a:srgbClr val="4E434E"/>
                </a:solidFill>
                <a:latin typeface="Arial Narrow" pitchFamily="34" charset="0"/>
              </a:rPr>
              <a:t>бекітілген</a:t>
            </a:r>
            <a:r>
              <a:rPr lang="ru-RU" b="1" dirty="0" smtClean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деңгейде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сақталды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468122" y="4090299"/>
            <a:ext cx="20162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Орташа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жылдық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деңгей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бұрын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қабылданған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деңгейде</a:t>
            </a:r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rgbClr val="4E434E"/>
                </a:solidFill>
                <a:latin typeface="Arial Narrow" pitchFamily="34" charset="0"/>
              </a:rPr>
              <a:t>сақталды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274638"/>
            <a:ext cx="9130133" cy="113813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4E434E"/>
                </a:solidFill>
                <a:latin typeface="Arial Narrow" pitchFamily="34" charset="0"/>
              </a:rPr>
              <a:t>2018 ЖЫЛЫ ШЫҒЫСТАРДЫҢ ҰЛҒАЮ БАҒЫТТАРЫ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96533" y="6342783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4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76172"/>
              </p:ext>
            </p:extLst>
          </p:nvPr>
        </p:nvGraphicFramePr>
        <p:xfrm>
          <a:off x="251520" y="1154767"/>
          <a:ext cx="8640960" cy="4848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131"/>
                <a:gridCol w="6535181"/>
                <a:gridCol w="1379648"/>
              </a:tblGrid>
              <a:tr h="268756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4E434E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МЛРД</a:t>
                      </a:r>
                      <a:r>
                        <a:rPr lang="ru-RU" sz="1400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. ТЕҢГЕ</a:t>
                      </a:r>
                      <a:endParaRPr lang="ru-RU" sz="1400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0676">
                <a:tc gridSpan="2">
                  <a:txBody>
                    <a:bodyPr/>
                    <a:lstStyle/>
                    <a:p>
                      <a:pPr algn="l"/>
                      <a:r>
                        <a:rPr lang="kk-KZ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БАРЛЫҒЫ, оның</a:t>
                      </a:r>
                      <a:r>
                        <a:rPr lang="kk-KZ" sz="2400" b="1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 ішінде:</a:t>
                      </a:r>
                      <a:endParaRPr lang="ru-RU" sz="2400" b="1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58775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2000" i="1" kern="1200" dirty="0">
                        <a:solidFill>
                          <a:srgbClr val="4E434E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417</a:t>
                      </a:r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,0</a:t>
                      </a:r>
                      <a:endParaRPr lang="kk-KZ" sz="2400" b="1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</a:tr>
              <a:tr h="122221">
                <a:tc gridSpan="3">
                  <a:txBody>
                    <a:bodyPr/>
                    <a:lstStyle/>
                    <a:p>
                      <a:pPr algn="l"/>
                      <a:endParaRPr lang="ru-RU" sz="500" b="1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kk-KZ" sz="2400" b="1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</a:tr>
              <a:tr h="16228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МЕМЛЕКЕТ БАСШЫСЫНЫҢ ЖОЛДАУЛАРЫН</a:t>
                      </a:r>
                      <a:r>
                        <a:rPr lang="ru-RU" sz="2400" b="1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 ІСКЕ АСЫРУ </a:t>
                      </a:r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:</a:t>
                      </a:r>
                    </a:p>
                    <a:p>
                      <a:pPr marL="358775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700" i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«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Қазақстанның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Үшінші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жаңғыруы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жаһандық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бәсекеге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қабілеттілік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marL="358775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Төртінші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өнеркәсіптік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революция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жағдайындағы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дамудың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i="1" kern="1200" dirty="0" err="1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мүмкіндіктері</a:t>
                      </a:r>
                      <a:r>
                        <a:rPr lang="ru-RU" sz="1700" i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700" i="1" kern="1200" dirty="0">
                        <a:solidFill>
                          <a:srgbClr val="4E434E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292,</a:t>
                      </a:r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5</a:t>
                      </a:r>
                      <a:endParaRPr lang="ru-RU" sz="2400" b="1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</a:tr>
              <a:tr h="165326">
                <a:tc>
                  <a:txBody>
                    <a:bodyPr/>
                    <a:lstStyle/>
                    <a:p>
                      <a:pPr algn="ctr"/>
                      <a:endParaRPr lang="ru-RU" sz="500" b="1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500" b="1" kern="1200" dirty="0" smtClean="0">
                        <a:solidFill>
                          <a:srgbClr val="4E434E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1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160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2.</a:t>
                      </a:r>
                      <a:endParaRPr lang="ru-RU" sz="2400" b="1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ПРЕЗИДЕНТТІҢ</a:t>
                      </a:r>
                      <a:r>
                        <a:rPr lang="ru-RU" sz="2400" b="1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БЕС ӘЛЕУМЕТТІК БАСТАМАСЫН ІСКЕ АСЫРУ</a:t>
                      </a:r>
                      <a:endParaRPr lang="ru-RU" sz="2400" b="1" kern="1200" dirty="0" smtClean="0">
                        <a:solidFill>
                          <a:srgbClr val="4E434E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25,1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</a:tr>
              <a:tr h="165326">
                <a:tc>
                  <a:txBody>
                    <a:bodyPr/>
                    <a:lstStyle/>
                    <a:p>
                      <a:pPr algn="ctr"/>
                      <a:endParaRPr lang="ru-RU" sz="500" b="1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500" b="1" kern="1200" dirty="0" smtClean="0">
                        <a:solidFill>
                          <a:srgbClr val="4E434E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1" dirty="0" smtClean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124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3.</a:t>
                      </a:r>
                      <a:endParaRPr lang="ru-RU" sz="2400" b="1" dirty="0">
                        <a:solidFill>
                          <a:srgbClr val="4E434E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2400" b="1" kern="120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БҰРЫН ҚАБЫЛДАНҒАН</a:t>
                      </a:r>
                      <a:r>
                        <a:rPr lang="ru-RU" sz="2400" b="1" kern="1200" baseline="0" dirty="0" smtClean="0">
                          <a:solidFill>
                            <a:srgbClr val="4E434E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МІНДЕТТЕМЕЛЕР МЕН ПРЕЗИДЕНТТІҢ ТАПСЫРМАЛАРЫН ІСКЕ АСЫРУ</a:t>
                      </a:r>
                      <a:endParaRPr lang="ru-RU" sz="2400" b="1" kern="1200" dirty="0" smtClean="0">
                        <a:solidFill>
                          <a:srgbClr val="4E434E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4E434E"/>
                          </a:solidFill>
                          <a:latin typeface="Arial Narrow" pitchFamily="34" charset="0"/>
                        </a:rPr>
                        <a:t>99,4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C4C7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9"/>
            <a:ext cx="9144000" cy="1084317"/>
          </a:xfrm>
        </p:spPr>
        <p:txBody>
          <a:bodyPr>
            <a:noAutofit/>
          </a:bodyPr>
          <a:lstStyle/>
          <a:p>
            <a:pPr algn="l"/>
            <a:r>
              <a:rPr lang="ru-RU" sz="3600" b="1" dirty="0">
                <a:solidFill>
                  <a:srgbClr val="4E434E"/>
                </a:solidFill>
                <a:latin typeface="Arial Narrow" pitchFamily="34" charset="0"/>
              </a:rPr>
              <a:t>МЕМЛЕКЕТ БАСШЫСЫНЫҢ ЖОЛДАУЛАРЫН ІСКЕ АСЫРУ БОЙЫНША ШЫҒЫСТАР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6974904" y="6322108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z="2000">
                <a:solidFill>
                  <a:srgbClr val="B2D5DB"/>
                </a:solidFill>
                <a:latin typeface="Arial Narrow" pitchFamily="34" charset="0"/>
              </a:rPr>
              <a:pPr/>
              <a:t>5</a:t>
            </a:fld>
            <a:endParaRPr lang="ru-RU" sz="2000" dirty="0">
              <a:solidFill>
                <a:srgbClr val="B2D5DB"/>
              </a:solidFill>
              <a:latin typeface="Arial Narrow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39752" y="5517238"/>
            <a:ext cx="4536504" cy="739973"/>
          </a:xfrm>
          <a:prstGeom prst="roundRect">
            <a:avLst/>
          </a:prstGeom>
          <a:gradFill flip="none" rotWithShape="1">
            <a:gsLst>
              <a:gs pos="0">
                <a:srgbClr val="8C999E">
                  <a:tint val="66000"/>
                  <a:satMod val="160000"/>
                </a:srgbClr>
              </a:gs>
              <a:gs pos="50000">
                <a:srgbClr val="8C999E">
                  <a:tint val="44500"/>
                  <a:satMod val="160000"/>
                </a:srgbClr>
              </a:gs>
              <a:gs pos="100000">
                <a:srgbClr val="8C999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339758" y="5589240"/>
            <a:ext cx="44759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4E434E"/>
                </a:solidFill>
                <a:latin typeface="Arial Narrow" pitchFamily="34" charset="0"/>
              </a:rPr>
              <a:t>КИБЕР ҚАУІП-ҚАТЕРГЕ ҚАРСЫ ІС-ШАРАЛАР - 71,3 </a:t>
            </a:r>
            <a:r>
              <a:rPr lang="ru-RU" sz="2000" b="1" dirty="0">
                <a:solidFill>
                  <a:srgbClr val="4E434E"/>
                </a:solidFill>
                <a:latin typeface="Arial Narrow" pitchFamily="34" charset="0"/>
              </a:rPr>
              <a:t>млрд. </a:t>
            </a:r>
            <a:r>
              <a:rPr lang="ru-RU" sz="2000" b="1" dirty="0" err="1">
                <a:solidFill>
                  <a:srgbClr val="4E434E"/>
                </a:solidFill>
                <a:latin typeface="Arial Narrow" pitchFamily="34" charset="0"/>
              </a:rPr>
              <a:t>теңге</a:t>
            </a:r>
            <a:endParaRPr lang="ru-RU" sz="20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1556799"/>
            <a:ext cx="4176464" cy="3888431"/>
          </a:xfrm>
          <a:prstGeom prst="roundRect">
            <a:avLst/>
          </a:prstGeom>
          <a:gradFill flip="none" rotWithShape="1">
            <a:gsLst>
              <a:gs pos="0">
                <a:srgbClr val="8C999E">
                  <a:tint val="66000"/>
                  <a:satMod val="160000"/>
                </a:srgbClr>
              </a:gs>
              <a:gs pos="50000">
                <a:srgbClr val="8C999E">
                  <a:tint val="44500"/>
                  <a:satMod val="160000"/>
                </a:srgbClr>
              </a:gs>
              <a:gs pos="100000">
                <a:srgbClr val="8C999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9425" y="1720961"/>
            <a:ext cx="38467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4E434E"/>
                </a:solidFill>
                <a:latin typeface="Arial Narrow" pitchFamily="34" charset="0"/>
              </a:rPr>
              <a:t>АДАМ КАПИТАЛЫН ДАМЫТУ</a:t>
            </a:r>
            <a:endParaRPr lang="ru-RU" sz="2000" i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1950" y="2500040"/>
            <a:ext cx="3571199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7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мұғалімдердің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жалақысын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жоғарылату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</a:p>
          <a:p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7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Назарбаев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Университетін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дамыту</a:t>
            </a:r>
            <a:endParaRPr lang="ru-RU" sz="16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solidFill>
                  <a:srgbClr val="4E434E"/>
                </a:solidFill>
                <a:latin typeface="Arial Narrow" pitchFamily="34" charset="0"/>
              </a:rPr>
              <a:t>мүгедектердің</a:t>
            </a:r>
            <a:r>
              <a:rPr lang="ru-RU" sz="1600" dirty="0" smtClean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күтімін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жүзеге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асыратын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адамдарға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жаңа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itchFamily="34" charset="0"/>
              </a:rPr>
              <a:t>жәрдемақы</a:t>
            </a:r>
            <a:r>
              <a:rPr lang="ru-RU" sz="1600" dirty="0" smtClean="0">
                <a:solidFill>
                  <a:srgbClr val="4E434E"/>
                </a:solidFill>
                <a:latin typeface="Arial Narrow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ru-RU" sz="800" dirty="0" smtClean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solidFill>
                  <a:srgbClr val="4E434E"/>
                </a:solidFill>
                <a:latin typeface="Arial Narrow" pitchFamily="34" charset="0"/>
              </a:rPr>
              <a:t>әлеуметтік</a:t>
            </a:r>
            <a:r>
              <a:rPr lang="ru-RU" sz="1600" dirty="0" smtClean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инфрақұрылымды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itchFamily="34" charset="0"/>
              </a:rPr>
              <a:t>дамыту</a:t>
            </a:r>
            <a:endParaRPr lang="ru-RU" sz="16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7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Рухани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жаңғыру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шеңберінде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іс-шаралар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және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шетелдегі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этникалық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қазақтарды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қолдау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795108" y="2547308"/>
            <a:ext cx="5485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4E434E"/>
                </a:solidFill>
                <a:latin typeface="Arial Narrow" pitchFamily="34" charset="0"/>
              </a:rPr>
              <a:t>61,8</a:t>
            </a:r>
          </a:p>
          <a:p>
            <a:pPr algn="ctr"/>
            <a:endParaRPr lang="ru-RU" sz="8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itchFamily="34" charset="0"/>
              </a:rPr>
              <a:t>31,7</a:t>
            </a:r>
            <a:endParaRPr lang="ru-RU" sz="16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endParaRPr lang="ru-RU" sz="11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itchFamily="34" charset="0"/>
              </a:rPr>
              <a:t>2,7</a:t>
            </a:r>
            <a:endParaRPr lang="ru-RU" sz="16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endParaRPr lang="ru-RU" sz="11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itchFamily="34" charset="0"/>
              </a:rPr>
              <a:t>6,8</a:t>
            </a:r>
            <a:endParaRPr lang="ru-RU" sz="16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endParaRPr lang="ru-RU" sz="14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endParaRPr lang="ru-RU" sz="8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>
                <a:solidFill>
                  <a:srgbClr val="4E434E"/>
                </a:solidFill>
                <a:latin typeface="Arial Narrow" pitchFamily="34" charset="0"/>
              </a:rPr>
              <a:t>2,3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35896" y="2069015"/>
            <a:ext cx="756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>
                <a:solidFill>
                  <a:srgbClr val="4E434E"/>
                </a:solidFill>
                <a:latin typeface="Arial Narrow" pitchFamily="34" charset="0"/>
              </a:rPr>
              <a:t>млрд. </a:t>
            </a:r>
            <a:r>
              <a:rPr lang="ru-RU" sz="1400" i="1" dirty="0" err="1">
                <a:solidFill>
                  <a:srgbClr val="4E434E"/>
                </a:solidFill>
                <a:latin typeface="Arial Narrow" pitchFamily="34" charset="0"/>
              </a:rPr>
              <a:t>теңге</a:t>
            </a:r>
            <a:endParaRPr lang="ru-RU" sz="1400" i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55483" y="1536899"/>
            <a:ext cx="4320480" cy="3960440"/>
          </a:xfrm>
          <a:prstGeom prst="roundRect">
            <a:avLst/>
          </a:prstGeom>
          <a:gradFill flip="none" rotWithShape="1">
            <a:gsLst>
              <a:gs pos="0">
                <a:srgbClr val="8C999E">
                  <a:tint val="66000"/>
                  <a:satMod val="160000"/>
                </a:srgbClr>
              </a:gs>
              <a:gs pos="50000">
                <a:srgbClr val="8C999E">
                  <a:tint val="44500"/>
                  <a:satMod val="160000"/>
                </a:srgbClr>
              </a:gs>
              <a:gs pos="100000">
                <a:srgbClr val="8C999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01665" y="1713002"/>
            <a:ext cx="41491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4E434E"/>
                </a:solidFill>
                <a:latin typeface="Arial Narrow" pitchFamily="34" charset="0"/>
              </a:rPr>
              <a:t>ЭКОНОМИКАЛЫҚ ДАМУ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57705" y="2564904"/>
            <a:ext cx="3694344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7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АЕМ-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ді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ауыз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сумен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қамтамасыз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ету</a:t>
            </a:r>
            <a:endParaRPr lang="ru-RU" sz="16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жергілікті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деңгейдегі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жолдарды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itchFamily="34" charset="0"/>
              </a:rPr>
              <a:t>дамыту</a:t>
            </a:r>
            <a:endParaRPr lang="ru-RU" sz="1600" dirty="0" smtClean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800" dirty="0" smtClean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E434E"/>
                </a:solidFill>
                <a:latin typeface="Arial Narrow" pitchFamily="34" charset="0"/>
              </a:rPr>
              <a:t>Н</a:t>
            </a:r>
            <a:r>
              <a:rPr lang="kk-KZ" sz="1600" dirty="0">
                <a:solidFill>
                  <a:srgbClr val="4E434E"/>
                </a:solidFill>
                <a:latin typeface="Arial Narrow" pitchFamily="34" charset="0"/>
              </a:rPr>
              <a:t>ұ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рлы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Жер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шеңберінде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ИКИ-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ді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smtClean="0">
                <a:solidFill>
                  <a:srgbClr val="4E434E"/>
                </a:solidFill>
                <a:latin typeface="Arial Narrow" pitchFamily="34" charset="0"/>
              </a:rPr>
              <a:t>салу</a:t>
            </a:r>
            <a:endParaRPr lang="ru-RU" sz="9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АӨК-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ті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және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аграрлық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ғылымды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 smtClean="0">
                <a:solidFill>
                  <a:srgbClr val="4E434E"/>
                </a:solidFill>
                <a:latin typeface="Arial Narrow" pitchFamily="34" charset="0"/>
              </a:rPr>
              <a:t>дамыту</a:t>
            </a:r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800" dirty="0">
              <a:solidFill>
                <a:srgbClr val="4E434E"/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көліктік-логистикалық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инфрақұрылымды</a:t>
            </a:r>
            <a:r>
              <a:rPr lang="ru-RU" sz="1600" dirty="0">
                <a:solidFill>
                  <a:srgbClr val="4E434E"/>
                </a:solidFill>
                <a:latin typeface="Arial Narrow" pitchFamily="34" charset="0"/>
              </a:rPr>
              <a:t> </a:t>
            </a:r>
            <a:r>
              <a:rPr lang="ru-RU" sz="1600" dirty="0" err="1">
                <a:solidFill>
                  <a:srgbClr val="4E434E"/>
                </a:solidFill>
                <a:latin typeface="Arial Narrow" pitchFamily="34" charset="0"/>
              </a:rPr>
              <a:t>дамыту</a:t>
            </a:r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8227397" y="2571294"/>
            <a:ext cx="881113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4E434E"/>
                </a:solidFill>
                <a:latin typeface="Arial Narrow" pitchFamily="34" charset="0"/>
              </a:rPr>
              <a:t>30,9</a:t>
            </a:r>
          </a:p>
          <a:p>
            <a:pPr algn="ctr"/>
            <a:endParaRPr lang="ru-RU" sz="8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>
                <a:solidFill>
                  <a:srgbClr val="4E434E"/>
                </a:solidFill>
                <a:latin typeface="Arial Narrow" pitchFamily="34" charset="0"/>
              </a:rPr>
              <a:t>29,2</a:t>
            </a:r>
          </a:p>
          <a:p>
            <a:pPr algn="ctr"/>
            <a:endParaRPr lang="ru-RU" sz="11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itchFamily="34" charset="0"/>
              </a:rPr>
              <a:t>31,5</a:t>
            </a:r>
            <a:endParaRPr lang="ru-RU" sz="16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endParaRPr lang="ru-RU" sz="12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itchFamily="34" charset="0"/>
              </a:rPr>
              <a:t>15,6</a:t>
            </a:r>
            <a:endParaRPr lang="ru-RU" sz="16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endParaRPr lang="ru-RU" sz="800" b="1" dirty="0">
              <a:solidFill>
                <a:srgbClr val="4E434E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>
                <a:solidFill>
                  <a:srgbClr val="4E434E"/>
                </a:solidFill>
                <a:latin typeface="Arial Narrow" pitchFamily="34" charset="0"/>
              </a:rPr>
              <a:t>41,8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326760" y="2024553"/>
            <a:ext cx="7200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>
                <a:solidFill>
                  <a:srgbClr val="4E434E"/>
                </a:solidFill>
                <a:latin typeface="Arial Narrow" pitchFamily="34" charset="0"/>
              </a:rPr>
              <a:t>млрд. </a:t>
            </a:r>
            <a:r>
              <a:rPr lang="ru-RU" sz="1400" i="1" dirty="0" err="1">
                <a:solidFill>
                  <a:srgbClr val="4E434E"/>
                </a:solidFill>
                <a:latin typeface="Arial Narrow" pitchFamily="34" charset="0"/>
              </a:rPr>
              <a:t>теңге</a:t>
            </a:r>
            <a:endParaRPr lang="ru-RU" sz="1400" i="1" dirty="0">
              <a:solidFill>
                <a:srgbClr val="4E434E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0640" y="332656"/>
            <a:ext cx="9043363" cy="879694"/>
          </a:xfrm>
          <a:prstGeom prst="rect">
            <a:avLst/>
          </a:prstGeom>
        </p:spPr>
        <p:txBody>
          <a:bodyPr vert="horz" lIns="80510" tIns="40255" rIns="80510" bIns="40255" rtlCol="0" anchor="ctr">
            <a:noAutofit/>
          </a:bodyPr>
          <a:lstStyle>
            <a:lvl1pPr algn="ctr" defTabSz="96734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/>
            <a:r>
              <a:rPr lang="kk-KZ" sz="4000" b="1" dirty="0" smtClean="0">
                <a:solidFill>
                  <a:srgbClr val="4E434E"/>
                </a:solidFill>
                <a:latin typeface="Arial Narrow" pitchFamily="34" charset="0"/>
              </a:rPr>
              <a:t>МҰҒАЛІМДЕРДІҢ ЖАЛАҚЫСЫН КӨТЕРУ</a:t>
            </a:r>
            <a:endParaRPr lang="ru-RU" sz="40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868158" y="2450842"/>
          <a:ext cx="3031694" cy="1115395"/>
        </p:xfrm>
        <a:graphic>
          <a:graphicData uri="http://schemas.openxmlformats.org/drawingml/2006/table">
            <a:tbl>
              <a:tblPr/>
              <a:tblGrid>
                <a:gridCol w="3031694"/>
              </a:tblGrid>
              <a:tr h="1115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00638" y="4394009"/>
          <a:ext cx="3661820" cy="654141"/>
        </p:xfrm>
        <a:graphic>
          <a:graphicData uri="http://schemas.openxmlformats.org/drawingml/2006/table">
            <a:tbl>
              <a:tblPr/>
              <a:tblGrid>
                <a:gridCol w="3661820"/>
              </a:tblGrid>
              <a:tr h="654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4821922" y="4402602"/>
          <a:ext cx="3638186" cy="651985"/>
        </p:xfrm>
        <a:graphic>
          <a:graphicData uri="http://schemas.openxmlformats.org/drawingml/2006/table">
            <a:tbl>
              <a:tblPr/>
              <a:tblGrid>
                <a:gridCol w="3638186"/>
              </a:tblGrid>
              <a:tr h="6519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r>
                        <a:rPr lang="ru-RU" sz="12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marL="226434" marR="8386" marT="8386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00638" y="5477524"/>
          <a:ext cx="2188858" cy="707511"/>
        </p:xfrm>
        <a:graphic>
          <a:graphicData uri="http://schemas.openxmlformats.org/drawingml/2006/table">
            <a:tbl>
              <a:tblPr/>
              <a:tblGrid>
                <a:gridCol w="2188858"/>
              </a:tblGrid>
              <a:tr h="707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/>
          </p:nvPr>
        </p:nvGraphicFramePr>
        <p:xfrm>
          <a:off x="4863687" y="5528319"/>
          <a:ext cx="2406903" cy="707510"/>
        </p:xfrm>
        <a:graphic>
          <a:graphicData uri="http://schemas.openxmlformats.org/drawingml/2006/table">
            <a:tbl>
              <a:tblPr/>
              <a:tblGrid>
                <a:gridCol w="2406903"/>
              </a:tblGrid>
              <a:tr h="7075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/>
          </p:nvPr>
        </p:nvGraphicFramePr>
        <p:xfrm>
          <a:off x="6023683" y="2388651"/>
          <a:ext cx="2996497" cy="1311736"/>
        </p:xfrm>
        <a:graphic>
          <a:graphicData uri="http://schemas.openxmlformats.org/drawingml/2006/table">
            <a:tbl>
              <a:tblPr/>
              <a:tblGrid>
                <a:gridCol w="2996497"/>
              </a:tblGrid>
              <a:tr h="13117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just" fontAlgn="t"/>
                      <a:endParaRPr lang="ru-RU" sz="1200" u="none" strike="noStrike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355302"/>
            <a:ext cx="2057400" cy="340084"/>
          </a:xfrm>
        </p:spPr>
        <p:txBody>
          <a:bodyPr/>
          <a:lstStyle/>
          <a:p>
            <a:r>
              <a:rPr lang="ru-RU" sz="2000" dirty="0">
                <a:solidFill>
                  <a:srgbClr val="B2D5DB"/>
                </a:solidFill>
                <a:latin typeface="Arial Narrow" panose="020B0606020202030204" pitchFamily="34" charset="0"/>
              </a:rPr>
              <a:t>8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070960"/>
              </p:ext>
            </p:extLst>
          </p:nvPr>
        </p:nvGraphicFramePr>
        <p:xfrm>
          <a:off x="250411" y="1212350"/>
          <a:ext cx="8714078" cy="4923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485"/>
                <a:gridCol w="3310632"/>
                <a:gridCol w="3361961"/>
              </a:tblGrid>
              <a:tr h="678661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0510" marR="80510" marT="40255" marB="402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МАЗМҰНЫ</a:t>
                      </a:r>
                      <a:r>
                        <a:rPr lang="kk-KZ" sz="1300" b="1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ЖАҢАРТЫЛҒАН БАҒДАРЛАМАЛАР БОЙЫНША ОҚЫТУ ҮШІН ҮСТЕМАҚЫ</a:t>
                      </a:r>
                      <a:endParaRPr lang="ru-RU" sz="1300" b="1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80510" marR="80510" marT="40255" marB="402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/>
                      <a:r>
                        <a:rPr lang="kk-KZ" sz="13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ҰСТАЗДЫҚ ШЕБЕРЛІК</a:t>
                      </a:r>
                      <a:r>
                        <a:rPr lang="kk-KZ" sz="1300" b="1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ҮШІН </a:t>
                      </a:r>
                      <a:r>
                        <a:rPr lang="kk-KZ" sz="1300" b="1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ҮСТЕМАҚЫ</a:t>
                      </a: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ru-RU" sz="1300" b="1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45720" algn="ctr"/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(ЖАҢА КВАЛИФИКАЦИЯЛЫҚ</a:t>
                      </a:r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КАТЕГОРИЯЛАР</a:t>
                      </a: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80510" marR="80510" marT="40255" marB="402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889D"/>
                    </a:solidFill>
                  </a:tcPr>
                </a:tc>
              </a:tr>
              <a:tr h="2533834">
                <a:tc>
                  <a:txBody>
                    <a:bodyPr/>
                    <a:lstStyle/>
                    <a:p>
                      <a:pPr marL="0" marR="0" indent="0" algn="l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b="1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ҮСТЕМАҚЫ МӨЛШЕРІ</a:t>
                      </a:r>
                      <a:r>
                        <a:rPr lang="kk-KZ" sz="1300" b="1" baseline="0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0" marR="0" indent="0" algn="l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b="1" baseline="0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ЖӘНЕ АЛУ ШАРТТАРЫ</a:t>
                      </a:r>
                      <a:endParaRPr lang="ru-RU" sz="1300" b="1" dirty="0" smtClean="0">
                        <a:solidFill>
                          <a:srgbClr val="756575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ru-RU" sz="1300" dirty="0">
                        <a:solidFill>
                          <a:srgbClr val="756575"/>
                        </a:solidFill>
                      </a:endParaRP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Мазмұны</a:t>
                      </a:r>
                      <a:r>
                        <a:rPr lang="ru-RU" sz="13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1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жаңартылған</a:t>
                      </a:r>
                      <a:r>
                        <a:rPr lang="ru-RU" sz="13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1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бағдарламалар</a:t>
                      </a:r>
                      <a:r>
                        <a:rPr lang="ru-RU" sz="13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3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оқытатын</a:t>
                      </a:r>
                      <a:r>
                        <a:rPr lang="ru-RU" sz="13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барлық</a:t>
                      </a:r>
                      <a:r>
                        <a:rPr lang="ru-RU" sz="13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мұғалімдерге</a:t>
                      </a:r>
                      <a:r>
                        <a:rPr lang="ru-RU" sz="13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лауазымдық</a:t>
                      </a:r>
                      <a:r>
                        <a:rPr lang="ru-RU" sz="13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жалақыдан</a:t>
                      </a:r>
                      <a:r>
                        <a:rPr lang="ru-RU" sz="13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30 %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жылдың қаңтарынан - 1, 2, 5, 7 сыныптарда;</a:t>
                      </a:r>
                    </a:p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жылдың қыркүйегінен – 3, 6, 8 сыныптарда;</a:t>
                      </a:r>
                      <a:endParaRPr lang="ru-RU" sz="13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2019 жылдың қыркүйегінен – 4, 9, 10 сыныптарда;</a:t>
                      </a: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2020 жылдың қыркүйегінен – 11 сыныптарда.</a:t>
                      </a:r>
                      <a:endParaRPr lang="ru-RU" sz="13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ru-RU" sz="1300" dirty="0"/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kk-KZ" sz="13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Жаңа квалификациялық тор бойынша </a:t>
                      </a:r>
                      <a:r>
                        <a:rPr lang="kk-KZ" sz="1300" b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категорияға байланысты мектептердің мұғалімдердің лауазымдық жалақысынан</a:t>
                      </a:r>
                      <a:r>
                        <a:rPr lang="kk-KZ" sz="13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30-50</a:t>
                      </a:r>
                      <a:r>
                        <a:rPr lang="ru-RU" sz="13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%:</a:t>
                      </a:r>
                      <a:endParaRPr lang="kk-KZ" sz="1300" b="1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 fontAlgn="t"/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лауазымдық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жалақыдан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50 % -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шебер-ұстаздарға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just" fontAlgn="t"/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лауазымдық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жалақыдан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40 % -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зертеуш</a:t>
                      </a:r>
                      <a:r>
                        <a:rPr lang="kk-KZ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ұстаздарға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just" fontAlgn="t"/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лауазымдық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жалақыдан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35 % - </a:t>
                      </a:r>
                      <a:r>
                        <a:rPr lang="kk-KZ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сарапшы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ұстаздарға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just" fontAlgn="t"/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лауазымдық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жалақыдан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30 % - </a:t>
                      </a:r>
                      <a:r>
                        <a:rPr lang="kk-KZ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модератор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ұстаздарға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0900">
                <a:tc>
                  <a:txBody>
                    <a:bodyPr/>
                    <a:lstStyle/>
                    <a:p>
                      <a:pPr marL="0" marR="0" indent="0" algn="l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АЛУШЫЛАР</a:t>
                      </a:r>
                    </a:p>
                    <a:p>
                      <a:pPr marL="0" marR="0" indent="0" algn="l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b="1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САНЫ</a:t>
                      </a:r>
                      <a:endParaRPr lang="ru-RU" sz="1300" b="1" dirty="0" smtClean="0">
                        <a:solidFill>
                          <a:srgbClr val="756575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ru-RU" sz="1300" dirty="0">
                        <a:solidFill>
                          <a:srgbClr val="756575"/>
                        </a:solidFill>
                      </a:endParaRP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жылы – 224 485 ұстаздық жалақы мөлшері;</a:t>
                      </a:r>
                    </a:p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2019 жылы – 340 218 ұстаздық жалақы мөлшері;</a:t>
                      </a:r>
                    </a:p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2020 жылы – 349 744 ұстаздық жалақы мөлшері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жылы – 58 575 ұстаздық жалақы мөлшері;</a:t>
                      </a:r>
                    </a:p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2019 жылы – 64 420 ұстаздық жалақы мөлшері;</a:t>
                      </a:r>
                    </a:p>
                    <a:p>
                      <a:pPr algn="l" fontAlgn="t"/>
                      <a:r>
                        <a:rPr lang="kk-KZ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2020 жылы – 128 839 ұстаздық жалақы мөлшері.</a:t>
                      </a:r>
                      <a:endParaRPr lang="ru-RU" sz="1300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99942">
                <a:tc>
                  <a:txBody>
                    <a:bodyPr/>
                    <a:lstStyle/>
                    <a:p>
                      <a:pPr marL="0" marR="0" indent="0" algn="l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ҚАРАЖАТҚА</a:t>
                      </a:r>
                      <a:r>
                        <a:rPr lang="ru-RU" sz="1300" b="1" baseline="0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 ҚОСЫМША</a:t>
                      </a:r>
                    </a:p>
                    <a:p>
                      <a:pPr marL="0" marR="0" indent="0" algn="l" defTabSz="9673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baseline="0" dirty="0" smtClean="0">
                          <a:solidFill>
                            <a:srgbClr val="756575"/>
                          </a:solidFill>
                          <a:latin typeface="Arial Narrow" panose="020B0606020202030204" pitchFamily="34" charset="0"/>
                        </a:rPr>
                        <a:t>ҚАЖЕТТІЛІК </a:t>
                      </a:r>
                      <a:endParaRPr lang="ru-RU" sz="1300" b="1" dirty="0" smtClean="0">
                        <a:solidFill>
                          <a:srgbClr val="756575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ru-RU" sz="1300" dirty="0">
                        <a:solidFill>
                          <a:srgbClr val="756575"/>
                        </a:solidFill>
                      </a:endParaRP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– 55,5 млрд.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2019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– 93,1 млрд.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2020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– 123 млрд.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2018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– 6,1 млрд.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2019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– 33,9 млрд.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l" fontAlgn="t"/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2020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– 62,4 млрд. 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endParaRPr lang="ru-RU" sz="1300" dirty="0"/>
                    </a:p>
                  </a:txBody>
                  <a:tcPr marL="80510" marR="80510" marT="40255" marB="402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4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28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00638" y="4394009"/>
          <a:ext cx="3661820" cy="654141"/>
        </p:xfrm>
        <a:graphic>
          <a:graphicData uri="http://schemas.openxmlformats.org/drawingml/2006/table">
            <a:tbl>
              <a:tblPr/>
              <a:tblGrid>
                <a:gridCol w="3661820"/>
              </a:tblGrid>
              <a:tr h="654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00638" y="5477524"/>
          <a:ext cx="2188858" cy="707511"/>
        </p:xfrm>
        <a:graphic>
          <a:graphicData uri="http://schemas.openxmlformats.org/drawingml/2006/table">
            <a:tbl>
              <a:tblPr/>
              <a:tblGrid>
                <a:gridCol w="2188858"/>
              </a:tblGrid>
              <a:tr h="707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/>
          </p:nvPr>
        </p:nvGraphicFramePr>
        <p:xfrm>
          <a:off x="4863687" y="5528319"/>
          <a:ext cx="2406903" cy="707510"/>
        </p:xfrm>
        <a:graphic>
          <a:graphicData uri="http://schemas.openxmlformats.org/drawingml/2006/table">
            <a:tbl>
              <a:tblPr/>
              <a:tblGrid>
                <a:gridCol w="2406903"/>
              </a:tblGrid>
              <a:tr h="7075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355302"/>
            <a:ext cx="2057400" cy="340084"/>
          </a:xfrm>
        </p:spPr>
        <p:txBody>
          <a:bodyPr/>
          <a:lstStyle/>
          <a:p>
            <a:r>
              <a:rPr lang="ru-RU" sz="2000" dirty="0">
                <a:solidFill>
                  <a:srgbClr val="B2D5DB"/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160" y="208224"/>
            <a:ext cx="9111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4000" b="1" dirty="0" smtClean="0">
                <a:solidFill>
                  <a:srgbClr val="4E434E"/>
                </a:solidFill>
                <a:latin typeface="Arial Narrow" pitchFamily="34" charset="0"/>
                <a:ea typeface="+mj-ea"/>
                <a:cs typeface="+mj-cs"/>
              </a:rPr>
              <a:t>ЖАҢА ЖӘРДЕМАҚЫ</a:t>
            </a:r>
            <a:endParaRPr lang="ru-RU" sz="4000" b="1" dirty="0">
              <a:solidFill>
                <a:srgbClr val="4E434E"/>
              </a:solidFill>
              <a:latin typeface="Arial Narrow" pitchFamily="34" charset="0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kk-KZ" sz="2000" b="1" dirty="0" smtClean="0">
                <a:solidFill>
                  <a:srgbClr val="4E434E"/>
                </a:solidFill>
                <a:latin typeface="Arial Narrow" pitchFamily="34" charset="0"/>
                <a:ea typeface="+mj-ea"/>
                <a:cs typeface="+mj-cs"/>
              </a:rPr>
              <a:t>18 жастан асатын бала кезінен 1-топ мүгедектерді бағатын тұлғаларға </a:t>
            </a:r>
            <a:endParaRPr lang="ru-RU" sz="2000" b="1" dirty="0" smtClean="0">
              <a:solidFill>
                <a:srgbClr val="4E434E"/>
              </a:solidFill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0114" y="1493168"/>
            <a:ext cx="4201886" cy="92333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u="sng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МЕРЗІМІ:</a:t>
            </a:r>
          </a:p>
          <a:p>
            <a:pPr algn="just"/>
            <a:r>
              <a:rPr lang="kk-KZ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2018 жылдың 1 шілдесінен бастап күшіне енеді.</a:t>
            </a:r>
            <a:endParaRPr lang="ru-RU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488636"/>
              </p:ext>
            </p:extLst>
          </p:nvPr>
        </p:nvGraphicFramePr>
        <p:xfrm>
          <a:off x="5010809" y="1928735"/>
          <a:ext cx="4032448" cy="144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392"/>
                <a:gridCol w="1393028"/>
                <a:gridCol w="139302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Саны</a:t>
                      </a:r>
                      <a:r>
                        <a:rPr lang="ru-RU" sz="1400" b="0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kk-KZ" sz="1400" b="0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err="1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Мөлшер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Сома, млн.</a:t>
                      </a:r>
                      <a:r>
                        <a:rPr lang="ru-RU" sz="1400" b="0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теңге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889D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14 891</a:t>
                      </a:r>
                      <a:endParaRPr lang="ru-RU" sz="16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1,05 ЖММ </a:t>
                      </a:r>
                      <a:r>
                        <a:rPr lang="ru-RU" sz="1600" b="1" kern="1200" dirty="0" err="1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немесе</a:t>
                      </a:r>
                      <a:r>
                        <a:rPr lang="ru-RU" sz="16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29 699 </a:t>
                      </a:r>
                      <a:r>
                        <a:rPr lang="ru-RU" sz="1600" b="1" kern="1200" dirty="0" err="1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6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rgbClr val="4E434E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2 653</a:t>
                      </a:r>
                      <a:endParaRPr lang="ru-RU" sz="1600" b="1" kern="1200" dirty="0">
                        <a:solidFill>
                          <a:srgbClr val="4E434E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70114" y="3141182"/>
            <a:ext cx="4201886" cy="2225225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b="1" u="sng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ӘСЕРІ:</a:t>
            </a:r>
            <a:endParaRPr lang="ru-RU" b="1" u="sng" dirty="0">
              <a:solidFill>
                <a:srgbClr val="4E434E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Осы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жәрдемақыны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енгізу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18 </a:t>
            </a:r>
            <a:r>
              <a:rPr lang="ru-RU" dirty="0" err="1">
                <a:solidFill>
                  <a:srgbClr val="4E434E"/>
                </a:solidFill>
                <a:latin typeface="Arial Narrow" panose="020B0606020202030204" pitchFamily="34" charset="0"/>
              </a:rPr>
              <a:t>жастан</a:t>
            </a:r>
            <a:r>
              <a:rPr lang="ru-RU" dirty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4E434E"/>
                </a:solidFill>
                <a:latin typeface="Arial Narrow" panose="020B0606020202030204" pitchFamily="34" charset="0"/>
              </a:rPr>
              <a:t>асатын</a:t>
            </a:r>
            <a:r>
              <a:rPr lang="ru-RU" dirty="0">
                <a:solidFill>
                  <a:srgbClr val="4E434E"/>
                </a:solidFill>
                <a:latin typeface="Arial Narrow" panose="020B0606020202030204" pitchFamily="34" charset="0"/>
              </a:rPr>
              <a:t> бала </a:t>
            </a:r>
            <a:r>
              <a:rPr lang="ru-RU" dirty="0" err="1">
                <a:solidFill>
                  <a:srgbClr val="4E434E"/>
                </a:solidFill>
                <a:latin typeface="Arial Narrow" panose="020B0606020202030204" pitchFamily="34" charset="0"/>
              </a:rPr>
              <a:t>кезінен</a:t>
            </a:r>
            <a:r>
              <a:rPr lang="ru-RU" dirty="0">
                <a:solidFill>
                  <a:srgbClr val="4E434E"/>
                </a:solidFill>
                <a:latin typeface="Arial Narrow" panose="020B0606020202030204" pitchFamily="34" charset="0"/>
              </a:rPr>
              <a:t> 1-топ </a:t>
            </a:r>
            <a:r>
              <a:rPr lang="ru-RU" dirty="0" err="1">
                <a:solidFill>
                  <a:srgbClr val="4E434E"/>
                </a:solidFill>
                <a:latin typeface="Arial Narrow" panose="020B0606020202030204" pitchFamily="34" charset="0"/>
              </a:rPr>
              <a:t>мүгедектерді</a:t>
            </a:r>
            <a:r>
              <a:rPr lang="ru-RU" dirty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бағатын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отбасылардың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табыстарын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үлкейтуге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,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Біріңғай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зейнетақы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жинақтау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қорына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зейнетақы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аударымдарын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жасауға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мүмкіндік</a:t>
            </a:r>
            <a:r>
              <a:rPr lang="ru-RU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4E434E"/>
                </a:solidFill>
                <a:latin typeface="Arial Narrow" panose="020B0606020202030204" pitchFamily="34" charset="0"/>
              </a:rPr>
              <a:t>береді</a:t>
            </a:r>
            <a:r>
              <a:rPr lang="ru-RU" dirty="0">
                <a:solidFill>
                  <a:srgbClr val="4E434E"/>
                </a:solidFill>
                <a:latin typeface="Arial Narrow" panose="020B0606020202030204" pitchFamily="34" charset="0"/>
              </a:rPr>
              <a:t>.</a:t>
            </a:r>
            <a:endParaRPr lang="ru-RU" dirty="0" smtClean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26090" y="1493168"/>
            <a:ext cx="4201886" cy="36933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u="sng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ЕСЕПТЕУ:</a:t>
            </a:r>
            <a:endParaRPr lang="ru-RU" b="1" u="sng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00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494528084"/>
              </p:ext>
            </p:extLst>
          </p:nvPr>
        </p:nvGraphicFramePr>
        <p:xfrm>
          <a:off x="0" y="1753595"/>
          <a:ext cx="9044458" cy="4677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6456578"/>
            <a:ext cx="9144000" cy="284790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116632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/>
          <p:cNvSpPr txBox="1">
            <a:spLocks/>
          </p:cNvSpPr>
          <p:nvPr/>
        </p:nvSpPr>
        <p:spPr>
          <a:xfrm>
            <a:off x="100640" y="245050"/>
            <a:ext cx="9043363" cy="879694"/>
          </a:xfrm>
          <a:prstGeom prst="rect">
            <a:avLst/>
          </a:prstGeom>
        </p:spPr>
        <p:txBody>
          <a:bodyPr vert="horz" lIns="80510" tIns="40255" rIns="80510" bIns="40255" rtlCol="0" anchor="ctr">
            <a:noAutofit/>
          </a:bodyPr>
          <a:lstStyle>
            <a:lvl1pPr algn="ctr" defTabSz="96734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/>
            <a:r>
              <a:rPr lang="kk-KZ" sz="3600" b="1" dirty="0" smtClean="0">
                <a:solidFill>
                  <a:srgbClr val="4E434E"/>
                </a:solidFill>
                <a:latin typeface="Arial Narrow" pitchFamily="34" charset="0"/>
              </a:rPr>
              <a:t>АУЫЛДЫ </a:t>
            </a:r>
            <a:r>
              <a:rPr lang="kk-KZ" sz="3600" b="1" dirty="0">
                <a:solidFill>
                  <a:srgbClr val="4E434E"/>
                </a:solidFill>
                <a:latin typeface="Arial Narrow" pitchFamily="34" charset="0"/>
              </a:rPr>
              <a:t>ЕЛДІ МЕКЕНДЕРДІ АУЫЗ СУМЕН </a:t>
            </a:r>
            <a:r>
              <a:rPr lang="kk-KZ" sz="3600" b="1" dirty="0" smtClean="0">
                <a:solidFill>
                  <a:srgbClr val="4E434E"/>
                </a:solidFill>
                <a:latin typeface="Arial Narrow" pitchFamily="34" charset="0"/>
              </a:rPr>
              <a:t>ҚАМТАМАСЫЗ ЕТУ</a:t>
            </a:r>
            <a:endParaRPr lang="ru-RU" sz="36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00638" y="5477524"/>
          <a:ext cx="2188858" cy="707511"/>
        </p:xfrm>
        <a:graphic>
          <a:graphicData uri="http://schemas.openxmlformats.org/drawingml/2006/table">
            <a:tbl>
              <a:tblPr/>
              <a:tblGrid>
                <a:gridCol w="2188858"/>
              </a:tblGrid>
              <a:tr h="707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</a:defRPr>
                      </a:lvl9pPr>
                    </a:lstStyle>
                    <a:p>
                      <a:pPr algn="l" fontAlgn="t"/>
                      <a:endParaRPr lang="ru-RU" sz="120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6434" marR="8386" marT="838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01284"/>
            <a:ext cx="2057400" cy="340084"/>
          </a:xfrm>
        </p:spPr>
        <p:txBody>
          <a:bodyPr/>
          <a:lstStyle/>
          <a:p>
            <a:r>
              <a:rPr lang="ru-RU" sz="1800" dirty="0" smtClean="0">
                <a:solidFill>
                  <a:srgbClr val="B2D5DB"/>
                </a:solidFill>
                <a:latin typeface="Arial Narrow" panose="020B0606020202030204" pitchFamily="34" charset="0"/>
              </a:rPr>
              <a:t>8</a:t>
            </a:r>
            <a:endParaRPr lang="ru-RU" sz="1800" dirty="0">
              <a:solidFill>
                <a:srgbClr val="B2D5DB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3197041" y="5288539"/>
            <a:ext cx="792088" cy="0"/>
          </a:xfrm>
          <a:prstGeom prst="straightConnector1">
            <a:avLst/>
          </a:prstGeom>
          <a:ln w="28575">
            <a:solidFill>
              <a:srgbClr val="9E88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162877" y="3560347"/>
            <a:ext cx="792088" cy="0"/>
          </a:xfrm>
          <a:prstGeom prst="straightConnector1">
            <a:avLst/>
          </a:prstGeom>
          <a:ln w="28575">
            <a:solidFill>
              <a:srgbClr val="8C999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162877" y="4208419"/>
            <a:ext cx="792088" cy="0"/>
          </a:xfrm>
          <a:prstGeom prst="straightConnector1">
            <a:avLst/>
          </a:prstGeom>
          <a:ln w="28575">
            <a:solidFill>
              <a:srgbClr val="B2D5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00859" y="4870882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9E889D"/>
                </a:solidFill>
                <a:latin typeface="Arial Narrow" panose="020B0606020202030204" pitchFamily="34" charset="0"/>
              </a:rPr>
              <a:t>+23,1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69193" y="3790762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B2D5DB"/>
                </a:solidFill>
                <a:latin typeface="Arial Narrow" panose="020B0606020202030204" pitchFamily="34" charset="0"/>
              </a:rPr>
              <a:t>+7,8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69193" y="3144970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8C999E"/>
                </a:solidFill>
                <a:latin typeface="Arial Narrow" panose="020B0606020202030204" pitchFamily="34" charset="0"/>
              </a:rPr>
              <a:t>+2,6</a:t>
            </a:r>
            <a:endParaRPr lang="ru-RU" sz="2000" b="1" dirty="0">
              <a:solidFill>
                <a:srgbClr val="8C999E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99592" y="2509730"/>
            <a:ext cx="183744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 Narrow" pitchFamily="34" charset="0"/>
              </a:rPr>
              <a:t>66,5</a:t>
            </a:r>
            <a:endParaRPr lang="ru-RU" sz="28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146301" y="1247097"/>
            <a:ext cx="183744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 Narrow" pitchFamily="34" charset="0"/>
              </a:rPr>
              <a:t>100,0</a:t>
            </a:r>
            <a:endParaRPr lang="ru-RU" sz="28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8" name="TextBox 20"/>
          <p:cNvSpPr txBox="1"/>
          <p:nvPr/>
        </p:nvSpPr>
        <p:spPr>
          <a:xfrm>
            <a:off x="2823675" y="1967217"/>
            <a:ext cx="1116124" cy="52322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u="sng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+33,5</a:t>
            </a:r>
            <a:endParaRPr lang="ru-RU" sz="2800" b="1" u="sng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2536734" y="3957848"/>
            <a:ext cx="181261" cy="19914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авая фигурная скобка 28"/>
          <p:cNvSpPr/>
          <p:nvPr/>
        </p:nvSpPr>
        <p:spPr>
          <a:xfrm>
            <a:off x="5802485" y="2683996"/>
            <a:ext cx="181261" cy="326528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0"/>
          <p:cNvSpPr txBox="1"/>
          <p:nvPr/>
        </p:nvSpPr>
        <p:spPr>
          <a:xfrm rot="16200000">
            <a:off x="222228" y="3465691"/>
            <a:ext cx="1116124" cy="36933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8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ЖБ</a:t>
            </a:r>
            <a:endParaRPr lang="ru-RU" sz="18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TextBox 20"/>
          <p:cNvSpPr txBox="1"/>
          <p:nvPr/>
        </p:nvSpPr>
        <p:spPr>
          <a:xfrm rot="5400000">
            <a:off x="2285532" y="5527229"/>
            <a:ext cx="1116124" cy="36933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РБ</a:t>
            </a:r>
            <a:endParaRPr lang="ru-RU" sz="18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TextBox 20"/>
          <p:cNvSpPr txBox="1"/>
          <p:nvPr/>
        </p:nvSpPr>
        <p:spPr>
          <a:xfrm rot="5400000">
            <a:off x="5519719" y="4411105"/>
            <a:ext cx="1116124" cy="36933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РБ</a:t>
            </a:r>
            <a:endParaRPr lang="ru-RU" sz="18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20"/>
          <p:cNvSpPr txBox="1"/>
          <p:nvPr/>
        </p:nvSpPr>
        <p:spPr>
          <a:xfrm rot="16200000">
            <a:off x="3556238" y="1905953"/>
            <a:ext cx="1116124" cy="36933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ЖБ</a:t>
            </a:r>
            <a:endParaRPr lang="ru-RU" sz="18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8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73201458"/>
              </p:ext>
            </p:extLst>
          </p:nvPr>
        </p:nvGraphicFramePr>
        <p:xfrm>
          <a:off x="-108519" y="1936086"/>
          <a:ext cx="9202202" cy="4157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6309320"/>
            <a:ext cx="9144000" cy="432048"/>
          </a:xfrm>
          <a:prstGeom prst="rect">
            <a:avLst/>
          </a:prstGeom>
          <a:solidFill>
            <a:srgbClr val="756575"/>
          </a:solidFill>
          <a:ln>
            <a:solidFill>
              <a:srgbClr val="756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ln w="57150">
            <a:solidFill>
              <a:srgbClr val="7565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/>
          <p:cNvSpPr txBox="1">
            <a:spLocks/>
          </p:cNvSpPr>
          <p:nvPr/>
        </p:nvSpPr>
        <p:spPr>
          <a:xfrm>
            <a:off x="50320" y="174777"/>
            <a:ext cx="9043363" cy="1200685"/>
          </a:xfrm>
          <a:prstGeom prst="rect">
            <a:avLst/>
          </a:prstGeom>
        </p:spPr>
        <p:txBody>
          <a:bodyPr vert="horz" lIns="80510" tIns="40255" rIns="80510" bIns="40255" rtlCol="0" anchor="ctr">
            <a:noAutofit/>
          </a:bodyPr>
          <a:lstStyle>
            <a:lvl1pPr algn="ctr" defTabSz="96734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/>
            <a:r>
              <a:rPr lang="ru-RU" sz="4000" b="1" dirty="0">
                <a:solidFill>
                  <a:srgbClr val="4E434E"/>
                </a:solidFill>
                <a:latin typeface="Arial Narrow" pitchFamily="34" charset="0"/>
              </a:rPr>
              <a:t>ЖЕРГІЛІКТІ МАҢЫЗЫ БАР ЖОЛДАРДЫ ДАМЫТУ</a:t>
            </a:r>
            <a:endParaRPr lang="ru-RU" sz="4000" b="1" dirty="0">
              <a:solidFill>
                <a:srgbClr val="4E434E"/>
              </a:solidFill>
              <a:latin typeface="Arial Narrow" pitchFamily="34" charset="0"/>
            </a:endParaRPr>
          </a:p>
        </p:txBody>
      </p:sp>
      <p:sp>
        <p:nvSpPr>
          <p:cNvPr id="2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355302"/>
            <a:ext cx="2057400" cy="340084"/>
          </a:xfrm>
        </p:spPr>
        <p:txBody>
          <a:bodyPr/>
          <a:lstStyle/>
          <a:p>
            <a:r>
              <a:rPr lang="ru-RU" sz="1800" dirty="0" smtClean="0">
                <a:solidFill>
                  <a:srgbClr val="B2D5DB"/>
                </a:solidFill>
                <a:latin typeface="Arial Narrow" panose="020B0606020202030204" pitchFamily="34" charset="0"/>
              </a:rPr>
              <a:t>9</a:t>
            </a:r>
            <a:endParaRPr lang="ru-RU" sz="1800" dirty="0">
              <a:solidFill>
                <a:srgbClr val="B2D5DB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2885719" y="4797153"/>
            <a:ext cx="792088" cy="0"/>
          </a:xfrm>
          <a:prstGeom prst="straightConnector1">
            <a:avLst/>
          </a:prstGeom>
          <a:ln w="28575">
            <a:solidFill>
              <a:srgbClr val="B2D5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65703" y="4397043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B2D5DB"/>
                </a:solidFill>
                <a:latin typeface="Arial Narrow" panose="020B0606020202030204" pitchFamily="34" charset="0"/>
              </a:rPr>
              <a:t>+29,2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11560" y="3138784"/>
            <a:ext cx="183744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58,5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923928" y="1375464"/>
            <a:ext cx="1837445" cy="650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116,9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млрд. </a:t>
            </a:r>
            <a:r>
              <a:rPr lang="ru-RU" b="1" dirty="0" err="1" smtClean="0">
                <a:solidFill>
                  <a:srgbClr val="C00000"/>
                </a:solidFill>
                <a:latin typeface="Arial Narrow" pitchFamily="34" charset="0"/>
              </a:rPr>
              <a:t>теңге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6" name="TextBox 20"/>
          <p:cNvSpPr txBox="1"/>
          <p:nvPr/>
        </p:nvSpPr>
        <p:spPr>
          <a:xfrm>
            <a:off x="2665703" y="1718247"/>
            <a:ext cx="1116124" cy="52322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u="sng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+58,4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885719" y="3343329"/>
            <a:ext cx="792088" cy="0"/>
          </a:xfrm>
          <a:prstGeom prst="straightConnector1">
            <a:avLst/>
          </a:prstGeom>
          <a:ln w="28575">
            <a:solidFill>
              <a:srgbClr val="8C999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65703" y="2943219"/>
            <a:ext cx="1116124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8C999E"/>
                </a:solidFill>
                <a:latin typeface="Arial Narrow" panose="020B0606020202030204" pitchFamily="34" charset="0"/>
              </a:rPr>
              <a:t>+29,2</a:t>
            </a:r>
          </a:p>
        </p:txBody>
      </p:sp>
      <p:sp>
        <p:nvSpPr>
          <p:cNvPr id="25" name="Правая фигурная скобка 24"/>
          <p:cNvSpPr/>
          <p:nvPr/>
        </p:nvSpPr>
        <p:spPr>
          <a:xfrm>
            <a:off x="2247927" y="4892270"/>
            <a:ext cx="146530" cy="8045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авая фигурная скобка 25"/>
          <p:cNvSpPr/>
          <p:nvPr/>
        </p:nvSpPr>
        <p:spPr>
          <a:xfrm>
            <a:off x="5580112" y="4020463"/>
            <a:ext cx="181261" cy="16763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Левая фигурная скобка 26"/>
          <p:cNvSpPr/>
          <p:nvPr/>
        </p:nvSpPr>
        <p:spPr>
          <a:xfrm>
            <a:off x="3968725" y="2194723"/>
            <a:ext cx="190593" cy="17793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8" name="Левая фигурная скобка 27"/>
          <p:cNvSpPr/>
          <p:nvPr/>
        </p:nvSpPr>
        <p:spPr>
          <a:xfrm>
            <a:off x="640862" y="3982383"/>
            <a:ext cx="169982" cy="90988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9" name="TextBox 20"/>
          <p:cNvSpPr txBox="1"/>
          <p:nvPr/>
        </p:nvSpPr>
        <p:spPr>
          <a:xfrm rot="16200000">
            <a:off x="-131168" y="4326227"/>
            <a:ext cx="1116124" cy="338554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ЖБ</a:t>
            </a:r>
            <a:endParaRPr lang="ru-RU" sz="16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TextBox 20"/>
          <p:cNvSpPr txBox="1"/>
          <p:nvPr/>
        </p:nvSpPr>
        <p:spPr>
          <a:xfrm rot="16200000">
            <a:off x="3265204" y="2546175"/>
            <a:ext cx="1116124" cy="338554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ЖБ</a:t>
            </a:r>
            <a:endParaRPr lang="ru-RU" sz="16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TextBox 20"/>
          <p:cNvSpPr txBox="1"/>
          <p:nvPr/>
        </p:nvSpPr>
        <p:spPr>
          <a:xfrm rot="5400000">
            <a:off x="5298640" y="5158477"/>
            <a:ext cx="1116124" cy="338554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РБ</a:t>
            </a:r>
            <a:endParaRPr lang="ru-RU" sz="16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TextBox 20"/>
          <p:cNvSpPr txBox="1"/>
          <p:nvPr/>
        </p:nvSpPr>
        <p:spPr>
          <a:xfrm rot="5400000">
            <a:off x="1985810" y="5230264"/>
            <a:ext cx="1116124" cy="338554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4E434E"/>
                </a:solidFill>
                <a:latin typeface="Arial Narrow" panose="020B0606020202030204" pitchFamily="34" charset="0"/>
              </a:rPr>
              <a:t>РБ</a:t>
            </a:r>
            <a:endParaRPr lang="ru-RU" sz="1600" b="1" dirty="0">
              <a:solidFill>
                <a:srgbClr val="4E434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80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1127</Words>
  <Application>Microsoft Office PowerPoint</Application>
  <PresentationFormat>Экран (4:3)</PresentationFormat>
  <Paragraphs>359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Arial Narrow</vt:lpstr>
      <vt:lpstr>Calibri</vt:lpstr>
      <vt:lpstr>Тема Office</vt:lpstr>
      <vt:lpstr> 2018 ЖЫЛҒА АРНАЛҒАН НАҚТЫЛАНҒАН РЕСПУБЛИКАЛЫҚ БЮДЖЕТ ЖОБАСЫ</vt:lpstr>
      <vt:lpstr>2018 ЖЫЛЫ ТҮСІМДЕРДІҢ ӨЗГЕРУІ</vt:lpstr>
      <vt:lpstr>МАКРОКӨРСЕТКІШТЕРДІҢ ӨЗГЕРУІ</vt:lpstr>
      <vt:lpstr>2018 ЖЫЛЫ ШЫҒЫСТАРДЫҢ ҰЛҒАЮ БАҒЫТТАРЫ</vt:lpstr>
      <vt:lpstr>МЕМЛЕКЕТ БАСШЫСЫНЫҢ ЖОЛДАУЛАРЫН ІСКЕ АСЫРУ БОЙЫНША ШЫҒЫСТАР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БЕС ӘЛЕУМЕТТІК БАСТАМАНЫ ІСКЕ АСЫРУ БОЙЫНША ШЫҒЫСТАР</vt:lpstr>
      <vt:lpstr>Презентация PowerPoint</vt:lpstr>
      <vt:lpstr>ӘСКЕРИ ҚЫЗМЕТКЕРЛЕРДІ ТҰРҒЫН-ҮЙМЕН ҚАМТАМАСЫЗ ЕТУ</vt:lpstr>
      <vt:lpstr>АСТАНА ЖӘНЕ АЛМАТЫ ҚАЛАЛАРЫН ДАМЫТУ</vt:lpstr>
      <vt:lpstr>2018 ЖЫЛҒА АРНАЛҒАН РЕСПУБЛИКАЛЫҚ БЮДЖЕТ ПАРАМЕТРЛЕРІ</vt:lpstr>
      <vt:lpstr>2018 ЖЫЛҒА АРНАЛҒАН ӘЛЕУМЕТТІК САЛА ШЫҒЫНДАРЫНЫҢ ӨЗГЕРІСІ</vt:lpstr>
      <vt:lpstr>2018 ЖЫЛҒА АРНАЛҒАН НАҚТЫ СЕКТОР ШЫҒЫНДАРЫНЫҢ ӨЗГЕРІСІ</vt:lpstr>
      <vt:lpstr>2018 ЖЫЛҒА АРНАЛҒАН КҮШ ҚҰРЫЛЫМДАРЫНЫҢ ӨЗГЕРІСТЕРІ</vt:lpstr>
      <vt:lpstr>НАЗАРЛАРЫҢЫЗҒА РАХМЕТ!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УТОЧНЕНИЯ РЕСПУБЛИКАНСКОГО БЮДЖЕТА НА 2018 ГОД</dc:title>
  <dc:creator>Администратор</dc:creator>
  <cp:lastModifiedBy>Назым Маман</cp:lastModifiedBy>
  <cp:revision>337</cp:revision>
  <cp:lastPrinted>2018-04-09T05:55:25Z</cp:lastPrinted>
  <dcterms:created xsi:type="dcterms:W3CDTF">2018-03-30T09:26:02Z</dcterms:created>
  <dcterms:modified xsi:type="dcterms:W3CDTF">2018-04-09T05:59:15Z</dcterms:modified>
</cp:coreProperties>
</file>