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9" r:id="rId3"/>
    <p:sldId id="305" r:id="rId4"/>
    <p:sldId id="288" r:id="rId5"/>
    <p:sldId id="263" r:id="rId6"/>
    <p:sldId id="261" r:id="rId7"/>
    <p:sldId id="265" r:id="rId8"/>
    <p:sldId id="266" r:id="rId9"/>
    <p:sldId id="272" r:id="rId10"/>
    <p:sldId id="289" r:id="rId11"/>
    <p:sldId id="292" r:id="rId12"/>
    <p:sldId id="291" r:id="rId13"/>
    <p:sldId id="293" r:id="rId14"/>
    <p:sldId id="268" r:id="rId15"/>
    <p:sldId id="275" r:id="rId16"/>
    <p:sldId id="294" r:id="rId17"/>
    <p:sldId id="286" r:id="rId18"/>
    <p:sldId id="276" r:id="rId19"/>
    <p:sldId id="298" r:id="rId20"/>
    <p:sldId id="299" r:id="rId21"/>
    <p:sldId id="295" r:id="rId22"/>
    <p:sldId id="300" r:id="rId23"/>
    <p:sldId id="277" r:id="rId24"/>
    <p:sldId id="297" r:id="rId25"/>
    <p:sldId id="279" r:id="rId26"/>
    <p:sldId id="301" r:id="rId27"/>
    <p:sldId id="302" r:id="rId28"/>
    <p:sldId id="270" r:id="rId29"/>
    <p:sldId id="303" r:id="rId30"/>
    <p:sldId id="304" r:id="rId31"/>
    <p:sldId id="287" r:id="rId3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A7C4"/>
    <a:srgbClr val="C80064"/>
    <a:srgbClr val="FF377A"/>
    <a:srgbClr val="EAEAEA"/>
    <a:srgbClr val="FDF1E9"/>
    <a:srgbClr val="2A5E92"/>
    <a:srgbClr val="DA0049"/>
    <a:srgbClr val="F2F2F2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1" autoAdjust="0"/>
    <p:restoredTop sz="96305" autoAdjust="0"/>
  </p:normalViewPr>
  <p:slideViewPr>
    <p:cSldViewPr snapToGrid="0">
      <p:cViewPr varScale="1">
        <p:scale>
          <a:sx n="104" d="100"/>
          <a:sy n="104" d="100"/>
        </p:scale>
        <p:origin x="3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9719990701093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Нефтяные поступления</c:v>
                </c:pt>
              </c:strCache>
            </c:strRef>
          </c:tx>
          <c:spPr>
            <a:solidFill>
              <a:srgbClr val="FFA7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90033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3447.3</c:v>
                </c:pt>
                <c:pt idx="1">
                  <c:v>3472.3</c:v>
                </c:pt>
                <c:pt idx="2">
                  <c:v>3326.5</c:v>
                </c:pt>
                <c:pt idx="3">
                  <c:v>3033.8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Ненефтяные поступления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5312.4</c:v>
                </c:pt>
                <c:pt idx="1">
                  <c:v>6279</c:v>
                </c:pt>
                <c:pt idx="2">
                  <c:v>6756.6</c:v>
                </c:pt>
                <c:pt idx="3">
                  <c:v>7457.4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9750872"/>
        <c:axId val="419751656"/>
      </c:barChart>
      <c:catAx>
        <c:axId val="41975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51656"/>
        <c:crosses val="autoZero"/>
        <c:auto val="1"/>
        <c:lblAlgn val="ctr"/>
        <c:lblOffset val="100"/>
        <c:noMultiLvlLbl val="0"/>
      </c:catAx>
      <c:valAx>
        <c:axId val="41975165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5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3947518120183"/>
          <c:y val="0.84172964232422276"/>
          <c:w val="0.58121034600411625"/>
          <c:h val="0.10924042074634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Ненефтяной дефицит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-7.6</c:v>
                </c:pt>
                <c:pt idx="1">
                  <c:v>-6.9</c:v>
                </c:pt>
                <c:pt idx="2">
                  <c:v>-6.3</c:v>
                </c:pt>
                <c:pt idx="3">
                  <c:v>-5.3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9744600"/>
        <c:axId val="419752440"/>
      </c:lineChart>
      <c:catAx>
        <c:axId val="41974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52440"/>
        <c:crosses val="autoZero"/>
        <c:auto val="1"/>
        <c:lblAlgn val="ctr"/>
        <c:lblOffset val="100"/>
        <c:noMultiLvlLbl val="0"/>
      </c:catAx>
      <c:valAx>
        <c:axId val="419752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4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27031059071373"/>
          <c:y val="0.73603595255168708"/>
          <c:w val="0.28745937881857253"/>
          <c:h val="0.15338482502299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98199008249912E-2"/>
          <c:y val="0.22886426867596463"/>
          <c:w val="0.87072656706731177"/>
          <c:h val="0.5726741564420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дефицит, млрд. тенге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-883.3</c:v>
                </c:pt>
                <c:pt idx="1">
                  <c:v>-945.4</c:v>
                </c:pt>
                <c:pt idx="2">
                  <c:v>-997.7</c:v>
                </c:pt>
                <c:pt idx="3">
                  <c:v>-936.7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9749696"/>
        <c:axId val="419749304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дефицит, в % к ВВП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-1.5</c:v>
                </c:pt>
                <c:pt idx="1">
                  <c:v>-1.5</c:v>
                </c:pt>
                <c:pt idx="2">
                  <c:v>-1.4</c:v>
                </c:pt>
                <c:pt idx="3">
                  <c:v>-1.3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9750480"/>
        <c:axId val="419748912"/>
      </c:lineChart>
      <c:catAx>
        <c:axId val="41974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49304"/>
        <c:crosses val="autoZero"/>
        <c:auto val="1"/>
        <c:lblAlgn val="ctr"/>
        <c:lblOffset val="100"/>
        <c:noMultiLvlLbl val="0"/>
      </c:catAx>
      <c:valAx>
        <c:axId val="419749304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19749696"/>
        <c:crosses val="autoZero"/>
        <c:crossBetween val="between"/>
      </c:valAx>
      <c:valAx>
        <c:axId val="4197489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750480"/>
        <c:crosses val="max"/>
        <c:crossBetween val="between"/>
      </c:valAx>
      <c:catAx>
        <c:axId val="419750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9748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75285300201947E-2"/>
          <c:y val="5.5526783027803533E-2"/>
          <c:w val="0.90359793107648489"/>
          <c:h val="0.7094915821476424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Нефтяные доходы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1010.4</c:v>
                </c:pt>
                <c:pt idx="1">
                  <c:v>1002.3</c:v>
                </c:pt>
                <c:pt idx="2">
                  <c:v>1026.5</c:v>
                </c:pt>
                <c:pt idx="3">
                  <c:v>1033.8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Ненефтяные доходы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lumMod val="75000"/>
                </a:schemeClr>
              </a:solidFill>
              <a:ln w="222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4920.6000000000004</c:v>
                </c:pt>
                <c:pt idx="1">
                  <c:v>5807.4</c:v>
                </c:pt>
                <c:pt idx="2">
                  <c:v>6355.5</c:v>
                </c:pt>
                <c:pt idx="3">
                  <c:v>6990.9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02017240"/>
        <c:axId val="502024296"/>
      </c:lineChart>
      <c:catAx>
        <c:axId val="50201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2024296"/>
        <c:crosses val="autoZero"/>
        <c:auto val="1"/>
        <c:lblAlgn val="ctr"/>
        <c:lblOffset val="100"/>
        <c:noMultiLvlLbl val="0"/>
      </c:catAx>
      <c:valAx>
        <c:axId val="502024296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2017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50631376765574E-2"/>
          <c:y val="4.7865972535827528E-2"/>
          <c:w val="0.92914936862323438"/>
          <c:h val="0.747739129421777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размер ГБП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/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09639970686858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314974770259561E-2"/>
                  <c:y val="7.170096547414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3628549392555978E-2"/>
                  <c:y val="5.86466093280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224223695255212E-2"/>
                  <c:y val="3.253789703573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3628549392555895E-2"/>
                  <c:y val="5.4295157279294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132277734153581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5981</c:v>
                </c:pt>
                <c:pt idx="1">
                  <c:v>8000</c:v>
                </c:pt>
                <c:pt idx="2">
                  <c:v>8720</c:v>
                </c:pt>
                <c:pt idx="3">
                  <c:v>9330</c:v>
                </c:pt>
                <c:pt idx="4">
                  <c:v>10450</c:v>
                </c:pt>
                <c:pt idx="5">
                  <c:v>11182</c:v>
                </c:pt>
                <c:pt idx="6">
                  <c:v>11965</c:v>
                </c:pt>
                <c:pt idx="7">
                  <c:v>14466</c:v>
                </c:pt>
                <c:pt idx="8">
                  <c:v>28284</c:v>
                </c:pt>
                <c:pt idx="9">
                  <c:v>29698</c:v>
                </c:pt>
                <c:pt idx="10">
                  <c:v>30886</c:v>
                </c:pt>
                <c:pt idx="11">
                  <c:v>32121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Минимальный размер ГБП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9091937955589068E-2"/>
                  <c:y val="-4.8431661302160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435478338262425E-2"/>
                  <c:y val="-4.4080209253448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5981</c:v>
                </c:pt>
                <c:pt idx="1">
                  <c:v>8000</c:v>
                </c:pt>
                <c:pt idx="2">
                  <c:v>8720</c:v>
                </c:pt>
                <c:pt idx="3">
                  <c:v>9330</c:v>
                </c:pt>
                <c:pt idx="4">
                  <c:v>10450</c:v>
                </c:pt>
                <c:pt idx="5">
                  <c:v>11182</c:v>
                </c:pt>
                <c:pt idx="6">
                  <c:v>11965</c:v>
                </c:pt>
                <c:pt idx="7">
                  <c:v>14466</c:v>
                </c:pt>
                <c:pt idx="8">
                  <c:v>15274</c:v>
                </c:pt>
                <c:pt idx="9">
                  <c:v>16036.7</c:v>
                </c:pt>
                <c:pt idx="10">
                  <c:v>16679</c:v>
                </c:pt>
                <c:pt idx="11">
                  <c:v>17345.8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206288"/>
        <c:axId val="503207072"/>
      </c:lineChart>
      <c:catAx>
        <c:axId val="50320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3207072"/>
        <c:crosses val="autoZero"/>
        <c:auto val="1"/>
        <c:lblAlgn val="ctr"/>
        <c:lblOffset val="100"/>
        <c:noMultiLvlLbl val="0"/>
      </c:catAx>
      <c:valAx>
        <c:axId val="50320707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320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6.5143512376436383E-2"/>
          <c:w val="0.43735692155446843"/>
          <c:h val="0.209514959649982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50631376765574E-2"/>
          <c:y val="4.7865972535827528E-2"/>
          <c:w val="0.92914936862323438"/>
          <c:h val="0.84782252654214429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noFill/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09639970686858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314974770259561E-2"/>
                  <c:y val="7.170096547414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3628549392555978E-2"/>
                  <c:y val="5.86466093280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224223695255212E-2"/>
                  <c:y val="3.253789703573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3628549392555895E-2"/>
                  <c:y val="5.4295157279294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132277734153581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12344</c:v>
                </c:pt>
                <c:pt idx="1">
                  <c:v>16047</c:v>
                </c:pt>
                <c:pt idx="2">
                  <c:v>17491</c:v>
                </c:pt>
                <c:pt idx="3">
                  <c:v>19066</c:v>
                </c:pt>
                <c:pt idx="4">
                  <c:v>21736</c:v>
                </c:pt>
                <c:pt idx="5">
                  <c:v>23692</c:v>
                </c:pt>
                <c:pt idx="6">
                  <c:v>25824</c:v>
                </c:pt>
                <c:pt idx="7">
                  <c:v>31245</c:v>
                </c:pt>
                <c:pt idx="8">
                  <c:v>33745</c:v>
                </c:pt>
                <c:pt idx="9">
                  <c:v>36108</c:v>
                </c:pt>
                <c:pt idx="10">
                  <c:v>38094</c:v>
                </c:pt>
                <c:pt idx="11">
                  <c:v>40190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208248"/>
        <c:axId val="503205896"/>
      </c:lineChart>
      <c:catAx>
        <c:axId val="50320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3205896"/>
        <c:crosses val="autoZero"/>
        <c:auto val="1"/>
        <c:lblAlgn val="ctr"/>
        <c:lblOffset val="100"/>
        <c:noMultiLvlLbl val="0"/>
      </c:catAx>
      <c:valAx>
        <c:axId val="50320589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0320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455001962715805E-2"/>
          <c:y val="5.0255008904974842E-2"/>
          <c:w val="0.90933058728166327"/>
          <c:h val="0.741531800538642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 (реконструкция местных дорог)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800" smtClean="0"/>
                      <a:t>25,0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УТОЧНЕНИЕ 2018</c:v>
                </c:pt>
                <c:pt idx="1">
                  <c:v>ПЛАН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22.9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 (приоритетные проекты местной сети)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УТОЧНЕНИЕ 2018</c:v>
                </c:pt>
                <c:pt idx="1">
                  <c:v>ПЛАН 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34.799999999999997</c:v>
                </c:pt>
                <c:pt idx="1">
                  <c:v>65.400000000000006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МБ (собственные средства)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УТОЧНЕНИЕ 2018</c:v>
                </c:pt>
                <c:pt idx="1">
                  <c:v>ПЛАН 2019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88.2</c:v>
                </c:pt>
                <c:pt idx="1">
                  <c:v>66.099999999999994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203936"/>
        <c:axId val="503203544"/>
      </c:barChart>
      <c:catAx>
        <c:axId val="50320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503203544"/>
        <c:crosses val="autoZero"/>
        <c:auto val="1"/>
        <c:lblAlgn val="ctr"/>
        <c:lblOffset val="100"/>
        <c:noMultiLvlLbl val="0"/>
      </c:catAx>
      <c:valAx>
        <c:axId val="503203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32039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1633971381231085E-2"/>
          <c:y val="0.84376331977920427"/>
          <c:w val="0.93183602966212131"/>
          <c:h val="0.1413243984890453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0.05025</cdr:x>
      <cdr:y>0.19771</cdr:y>
    </cdr:from>
    <cdr:to>
      <cdr:x>0.13615</cdr:x>
      <cdr:y>0.33539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34068" y="1106950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МБ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0.0518</cdr:x>
      <cdr:y>0.53788</cdr:y>
    </cdr:from>
    <cdr:to>
      <cdr:x>0.1377</cdr:x>
      <cdr:y>0.67556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41288" y="3011513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РБ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0.05593</cdr:x>
      <cdr:y>0.08782</cdr:y>
    </cdr:from>
    <cdr:to>
      <cdr:x>0.44183</cdr:x>
      <cdr:y>0.20326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60525" y="491692"/>
          <a:ext cx="1797547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145,9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 млрд. тенге</a:t>
          </a:r>
          <a:endParaRPr lang="ru-RU" sz="18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0.49538</cdr:x>
      <cdr:y>0.03663</cdr:y>
    </cdr:from>
    <cdr:to>
      <cdr:x>0.88128</cdr:x>
      <cdr:y>0.15207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2307511" y="205086"/>
          <a:ext cx="1797546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156,5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 млрд. тенге</a:t>
          </a:r>
          <a:endParaRPr lang="ru-RU" sz="18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0.39143</cdr:x>
      <cdr:y>0.19884</cdr:y>
    </cdr:from>
    <cdr:to>
      <cdr:x>0.55973</cdr:x>
      <cdr:y>0.19954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>
          <a:off x="1823328" y="1113301"/>
          <a:ext cx="783906" cy="3919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0.3717</cdr:x>
      <cdr:y>0.13088</cdr:y>
    </cdr:from>
    <cdr:to>
      <cdr:x>0.55408</cdr:x>
      <cdr:y>0.19685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1731402" y="732778"/>
          <a:ext cx="84953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C00000"/>
              </a:solidFill>
              <a:latin typeface="Arial Narrow" panose="020B0606020202030204" pitchFamily="34" charset="0"/>
            </a:rPr>
            <a:t>+10,6</a:t>
          </a:r>
          <a:endParaRPr lang="ru-RU" sz="1800" b="1" dirty="0">
            <a:solidFill>
              <a:srgbClr val="C0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0.50501</cdr:x>
      <cdr:y>0.27875</cdr:y>
    </cdr:from>
    <cdr:to>
      <cdr:x>0.59091</cdr:x>
      <cdr:y>0.41643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352368" y="1560681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МБ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0.51151</cdr:x>
      <cdr:y>0.6226</cdr:y>
    </cdr:from>
    <cdr:to>
      <cdr:x>0.59741</cdr:x>
      <cdr:y>0.76028</cdr:y>
    </cdr:to>
    <cdr:sp macro="" textlink="">
      <cdr:nvSpPr>
        <cdr:cNvPr id="26" name="Прямоугольник 25"/>
        <cdr:cNvSpPr/>
      </cdr:nvSpPr>
      <cdr:spPr>
        <a:xfrm xmlns:a="http://schemas.openxmlformats.org/drawingml/2006/main">
          <a:off x="2382645" y="3485848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РБ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0.10432</cdr:x>
      <cdr:y>0.56099</cdr:y>
    </cdr:from>
    <cdr:to>
      <cdr:x>0.14852</cdr:x>
      <cdr:y>0.78521</cdr:y>
    </cdr:to>
    <cdr:sp macro="" textlink="">
      <cdr:nvSpPr>
        <cdr:cNvPr id="27" name="Левая фигурная скобка 26"/>
        <cdr:cNvSpPr/>
      </cdr:nvSpPr>
      <cdr:spPr>
        <a:xfrm xmlns:a="http://schemas.openxmlformats.org/drawingml/2006/main">
          <a:off x="453396" y="2866588"/>
          <a:ext cx="192064" cy="114572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0.11386</cdr:x>
      <cdr:y>0.19467</cdr:y>
    </cdr:from>
    <cdr:to>
      <cdr:x>0.14851</cdr:x>
      <cdr:y>0.53468</cdr:y>
    </cdr:to>
    <cdr:sp macro="" textlink="">
      <cdr:nvSpPr>
        <cdr:cNvPr id="28" name="Левая фигурная скобка 27"/>
        <cdr:cNvSpPr/>
      </cdr:nvSpPr>
      <cdr:spPr>
        <a:xfrm xmlns:a="http://schemas.openxmlformats.org/drawingml/2006/main">
          <a:off x="494852" y="994757"/>
          <a:ext cx="150607" cy="173739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0.55729</cdr:x>
      <cdr:y>0.42977</cdr:y>
    </cdr:from>
    <cdr:to>
      <cdr:x>0.59353</cdr:x>
      <cdr:y>0.7831</cdr:y>
    </cdr:to>
    <cdr:sp macro="" textlink="">
      <cdr:nvSpPr>
        <cdr:cNvPr id="29" name="Левая фигурная скобка 28"/>
        <cdr:cNvSpPr/>
      </cdr:nvSpPr>
      <cdr:spPr>
        <a:xfrm xmlns:a="http://schemas.openxmlformats.org/drawingml/2006/main">
          <a:off x="2595906" y="2196074"/>
          <a:ext cx="168810" cy="1805479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0.56813</cdr:x>
      <cdr:y>0.15473</cdr:y>
    </cdr:from>
    <cdr:to>
      <cdr:x>0.60046</cdr:x>
      <cdr:y>0.41047</cdr:y>
    </cdr:to>
    <cdr:sp macro="" textlink="">
      <cdr:nvSpPr>
        <cdr:cNvPr id="30" name="Левая фигурная скобка 29"/>
        <cdr:cNvSpPr/>
      </cdr:nvSpPr>
      <cdr:spPr>
        <a:xfrm xmlns:a="http://schemas.openxmlformats.org/drawingml/2006/main">
          <a:off x="2646381" y="790647"/>
          <a:ext cx="150607" cy="1306803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2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r">
              <a:defRPr sz="1200"/>
            </a:lvl1pPr>
          </a:lstStyle>
          <a:p>
            <a:fld id="{7D036CFA-9EDD-485D-915A-36D12CFC4876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2454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4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r">
              <a:defRPr sz="1200"/>
            </a:lvl1pPr>
          </a:lstStyle>
          <a:p>
            <a:fld id="{11084300-4144-4BBF-ABA4-A58A7CCA9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0934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2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r">
              <a:defRPr sz="1200"/>
            </a:lvl1pPr>
          </a:lstStyle>
          <a:p>
            <a:fld id="{42103258-CFD8-4955-9FD6-DE94126BB62B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89" rIns="91377" bIns="456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2" y="4784727"/>
            <a:ext cx="5446712" cy="3913188"/>
          </a:xfrm>
          <a:prstGeom prst="rect">
            <a:avLst/>
          </a:prstGeom>
        </p:spPr>
        <p:txBody>
          <a:bodyPr vert="horz" lIns="91377" tIns="45689" rIns="91377" bIns="456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2454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4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r">
              <a:defRPr sz="1200"/>
            </a:lvl1pPr>
          </a:lstStyle>
          <a:p>
            <a:fld id="{6810F6FC-6A58-4BB8-ADEC-97E2D8DCE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184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93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0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51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53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949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32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31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2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39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3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5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70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0073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855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5697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63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07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305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573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5188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56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93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81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25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33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0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9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87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63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39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6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2192-01D5-43CC-BF56-6BD7ED945A28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5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11CD-DBDA-47E3-B319-F53CF089874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4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43B5-F28B-4EFE-8DF3-D64D867352C0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9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80D1-E765-4C89-837F-62D494EE463C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5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AF77-3475-4077-BE8A-6A59F75672A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3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DAF4-191F-4969-8A5B-CAEF309CAA50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8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74E5-FABE-4B3D-BC13-15141C140677}" type="datetime1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BB66-CD20-46DC-889C-FEC24C734CE4}" type="datetime1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D831-C5E7-4966-8072-4B48695C5205}" type="datetime1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384A-6810-4F37-9431-EB1FF1139EA4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09C3-71AF-40E2-8A74-6D3D48EA0DD4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76AA-3F88-44AB-BE0E-859DB9477B34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0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"/>
            <a:ext cx="12192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933702" y="2287765"/>
            <a:ext cx="9258298" cy="2282465"/>
          </a:xfrm>
        </p:spPr>
        <p:txBody>
          <a:bodyPr anchor="ctr">
            <a:noAutofit/>
          </a:bodyPr>
          <a:lstStyle/>
          <a:p>
            <a:pPr algn="l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РЕСПУБЛИКАНСКОГО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БЮДЖЕТА НА 2019-2021 ГОДЫ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1" y="1"/>
            <a:ext cx="12191999" cy="36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ПРАВИТЕЛЬСТВО РЕСПУБЛИКИ КАЗАХСТАН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6497780"/>
            <a:ext cx="12191999" cy="36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АСТАНА, 2018 год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71" descr="C:\Users\user\Desktop\MF_в белом цвете - коп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7055" y="2438400"/>
            <a:ext cx="1986643" cy="15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0437224" y="6497776"/>
            <a:ext cx="1754773" cy="365125"/>
          </a:xfrm>
        </p:spPr>
        <p:txBody>
          <a:bodyPr/>
          <a:lstStyle/>
          <a:p>
            <a:pPr algn="r"/>
            <a:fld id="{6E6B2414-D757-41CD-B8A2-4FF2E523F211}" type="datetime8">
              <a:rPr lang="ru-RU" sz="1600" b="1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/>
              <a:t>12.09.2018 15:37</a:t>
            </a:fld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08994"/>
            <a:ext cx="12192000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ОБРАЗОВАНИЕ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260274"/>
              </p:ext>
            </p:extLst>
          </p:nvPr>
        </p:nvGraphicFramePr>
        <p:xfrm>
          <a:off x="269630" y="655405"/>
          <a:ext cx="11617571" cy="522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9183"/>
                <a:gridCol w="1356136"/>
                <a:gridCol w="1403433"/>
                <a:gridCol w="1257301"/>
                <a:gridCol w="1101518"/>
              </a:tblGrid>
              <a:tr h="423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585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99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456,3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555,7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659,2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752,1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455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Подготовка кадров в колледжах, Вузах Казахстана и за рубежом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060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науки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94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Обучение и воспитание одаренных детей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Подушевое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финансирование среднего образования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107,6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объектов образования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63416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Целевые вклады в автономные организации образования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Повышение квалификации педагогических работников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6213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студентов, магистрантов и докторантов вновь вводимыми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местами в общежитиях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Доплаты учителям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Стимулирование продуктивных инноваций, модернизация среднего образования (займы всемирного банка 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08994"/>
            <a:ext cx="12192000" cy="582668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НАУКИ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54141"/>
              </p:ext>
            </p:extLst>
          </p:nvPr>
        </p:nvGraphicFramePr>
        <p:xfrm>
          <a:off x="222737" y="736232"/>
          <a:ext cx="11793417" cy="335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216"/>
                <a:gridCol w="1073201"/>
                <a:gridCol w="1344450"/>
                <a:gridCol w="1332656"/>
                <a:gridCol w="1261894"/>
              </a:tblGrid>
              <a:tr h="5360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157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43,7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42,7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42,6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33,6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Программно-целевое финансирование научных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исследований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Грантовое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финансирование научных исследований </a:t>
                      </a: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Базовое финансирование научных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организаций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Грантовое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финансирование проектов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коммерциализации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4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КУЛЬТУРА И СПОРТ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862390"/>
              </p:ext>
            </p:extLst>
          </p:nvPr>
        </p:nvGraphicFramePr>
        <p:xfrm>
          <a:off x="160192" y="695176"/>
          <a:ext cx="11832515" cy="4665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961"/>
                <a:gridCol w="1284427"/>
                <a:gridCol w="1240138"/>
                <a:gridCol w="1373010"/>
                <a:gridCol w="1364979"/>
              </a:tblGrid>
              <a:tr h="3657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50614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4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111,3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69,7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828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культуры и искусства, из них: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107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Производство национальных фильмов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</a:tr>
              <a:tr h="3634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Проведение социально значимых и культурных мероприятий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38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функционирования организаций культуры и архивного дела (театральные организации, музеи, библиотеки и архивы)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</a:tr>
              <a:tr h="3301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Подготовка кадров в области спорта, культуры и искусства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5965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755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и реконструкция объектов культуры и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4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туризма (АО «НК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Кazakh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tourism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», выставки)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4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6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РУХАНИ ЖАН</a:t>
            </a:r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Ғ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ЫРУ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47486"/>
              </p:ext>
            </p:extLst>
          </p:nvPr>
        </p:nvGraphicFramePr>
        <p:xfrm>
          <a:off x="234463" y="685436"/>
          <a:ext cx="11699630" cy="512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1711"/>
                <a:gridCol w="1205063"/>
                <a:gridCol w="1544352"/>
                <a:gridCol w="1497552"/>
                <a:gridCol w="1520952"/>
              </a:tblGrid>
              <a:tr h="4980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(млн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276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15 839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11 743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12 149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9 848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Подготовительный период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Реализация специальных проектов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10 896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Переход государственного языка на латиницу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«Новое гуманитарное знание. 100 новых учебников на казахском языке»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Туған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«Духовные святыни Казахстана»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3 714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«100 новых лиц Казахстана»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«Современная казахстанская культура в глобальном мире»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6 991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4 748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2 715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Информационная работа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Iv.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Работа в интернете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5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73172"/>
              </p:ext>
            </p:extLst>
          </p:nvPr>
        </p:nvGraphicFramePr>
        <p:xfrm>
          <a:off x="204568" y="811525"/>
          <a:ext cx="11767299" cy="4858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8821"/>
                <a:gridCol w="1382425"/>
                <a:gridCol w="520333"/>
                <a:gridCol w="1397225"/>
                <a:gridCol w="630689"/>
                <a:gridCol w="1509842"/>
                <a:gridCol w="661927"/>
                <a:gridCol w="1411711"/>
                <a:gridCol w="624326"/>
              </a:tblGrid>
              <a:tr h="443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69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8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1 538,6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608,8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121,1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400" b="0" i="1" u="none" strike="noStrike" dirty="0">
                        <a:solidFill>
                          <a:srgbClr val="83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9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из них: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534,4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793">
                <a:tc>
                  <a:txBody>
                    <a:bodyPr/>
                    <a:lstStyle/>
                    <a:p>
                      <a:pPr algn="l" fontAlgn="ctr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транспортной инфраструктуры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29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kk-K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жер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АПК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209,0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157,2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ГПИИР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регионов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экология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информации и коммуникаций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-1" y="97081"/>
            <a:ext cx="11971868" cy="676641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 НА ПОДДЕРЖКУ РАЗВИТИЯ РЕАЛЬНОГО СЕКТОРА ЭКОНОМИКИ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ГОСУДАРСТВЕННАЯ ПРОГРАММА ИНДУСТРИАЛЬНО-ИННОВАЦИОННОГО РАЗВИТИЯ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208690"/>
              </p:ext>
            </p:extLst>
          </p:nvPr>
        </p:nvGraphicFramePr>
        <p:xfrm>
          <a:off x="217755" y="685434"/>
          <a:ext cx="11728059" cy="4433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440"/>
                <a:gridCol w="1155574"/>
                <a:gridCol w="1378578"/>
                <a:gridCol w="1155574"/>
                <a:gridCol w="1234893"/>
              </a:tblGrid>
              <a:tr h="4495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8015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3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77,2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99,7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513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Льготное финансирование АО "НУХ "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Байтерек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Привлечение инвестиций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53668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Техническое регулирование и метрология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(разработка 1000 стандартов, создание/расширение испытательных лабораторий)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6545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инноваций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62987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Повышение производительности труда и исследования в области индустриального развития (АО "NADLOC","КИРИ")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44919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Развитие космической отрасли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3566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Развитие инфраструктуры Астана бизнес кампус НУ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97081"/>
            <a:ext cx="12192000" cy="78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ЕДИНАЯ ПРОГРАММА ПОДДЕРЖКИ И РАЗВИТИЯ БИЗНЕСА </a:t>
            </a:r>
          </a:p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«ДОРОЖНАЯ КАРТА БИЗНЕСА-2020»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54111"/>
              </p:ext>
            </p:extLst>
          </p:nvPr>
        </p:nvGraphicFramePr>
        <p:xfrm>
          <a:off x="237126" y="949568"/>
          <a:ext cx="11696965" cy="482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392"/>
                <a:gridCol w="1268901"/>
                <a:gridCol w="1684179"/>
                <a:gridCol w="1688688"/>
                <a:gridCol w="1077805"/>
              </a:tblGrid>
              <a:tr h="309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(млн.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985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42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132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10 375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9 021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759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8 604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Сервисные услуги </a:t>
                      </a: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1 622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1 622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1 622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1 622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Повышение квалификации предпринимателей</a:t>
                      </a: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Бизнес-</a:t>
                      </a:r>
                      <a:r>
                        <a:rPr lang="ru-RU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насихат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Старшие сеньоры</a:t>
                      </a: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Оплата услуг оператора и  финансового агента</a:t>
                      </a: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821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770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Информационное обеспечение предпринимателей (ЦПП)</a:t>
                      </a: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Поддержка деятельности бизнес-инкубаторов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Индустриальная 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инфраструктура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6 600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5 262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5 000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5 000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8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470072"/>
            <a:ext cx="3103418" cy="374074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9907" y="202515"/>
            <a:ext cx="12048959" cy="745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ПРОГРАММА РАЗВИТИЯ ПРОДУКТИВНОЙ ЗАНЯТОСТИ И МАССОВОГО ПРЕДПРИНИМАТЕЛЬСТВА НА 2017-2021 ГОДЫ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283849"/>
              </p:ext>
            </p:extLst>
          </p:nvPr>
        </p:nvGraphicFramePr>
        <p:xfrm>
          <a:off x="333927" y="1088750"/>
          <a:ext cx="11531048" cy="4991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8565"/>
                <a:gridCol w="1320727"/>
                <a:gridCol w="1193984"/>
                <a:gridCol w="1298886"/>
                <a:gridCol w="1298886"/>
              </a:tblGrid>
              <a:tr h="3648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5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01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 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75,6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76,9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8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рамках Послания Главы государства, в том числе: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4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Микрокредитование, в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том числе: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9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 счет местного бюджета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3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 счет республиканского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80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 Послания Главы государства, в том числе: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13,3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13,6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14,3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14,9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51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Реализация проекта «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Бастау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-бизнес» по обучению основам предпринимательства</a:t>
                      </a: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1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Частичное субсидирование заработной платы </a:t>
                      </a: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4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Молодежная практика </a:t>
                      </a: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Стимулирование добровольного переселения граждан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698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95502"/>
              </p:ext>
            </p:extLst>
          </p:nvPr>
        </p:nvGraphicFramePr>
        <p:xfrm>
          <a:off x="213947" y="606584"/>
          <a:ext cx="11687906" cy="565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228"/>
                <a:gridCol w="1356923"/>
                <a:gridCol w="1586909"/>
                <a:gridCol w="1398385"/>
                <a:gridCol w="1541461"/>
              </a:tblGrid>
              <a:tr h="3250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тенге)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2824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689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317,7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285,2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267,1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Развитие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ветеринарии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Субсидирование АПК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66,0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Водное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хозяйство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14,0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Фитосанитарная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безопасность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Лесное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хозяйство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Управление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земельными ресурсами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10,5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Кредитование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«АКК"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ВПР 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Микрокредитование продуктивной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занятости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 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Обучение «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Бастау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Бизнес»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Научные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исследования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Увеличение устав. капитала РГП </a:t>
                      </a:r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5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Казводхоз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Строительство </a:t>
                      </a:r>
                      <a:r>
                        <a:rPr lang="ru-RU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реконструкция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ГТС и ГВ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7,1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Дноуглубительные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работы Урал и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1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Увеличение уставного капитала НАО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«НАНОЦ»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6,9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78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Прочие расходы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120022"/>
            <a:ext cx="12192000" cy="489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 МИНИСТЕРСТВА СЕЛЬСКОГО ХОЗЯЙСТВА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2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30949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ГОСУДАРСТВЕННАЯ ПРОГРАММА РАЗВИТИЯ АГРОПРОМЫШЛЕННОГО КОМПЛЕКСА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004623"/>
              </p:ext>
            </p:extLst>
          </p:nvPr>
        </p:nvGraphicFramePr>
        <p:xfrm>
          <a:off x="297487" y="677954"/>
          <a:ext cx="11601437" cy="492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463"/>
                <a:gridCol w="1140401"/>
                <a:gridCol w="1240437"/>
                <a:gridCol w="1200423"/>
                <a:gridCol w="1318713"/>
              </a:tblGrid>
              <a:tr h="2846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459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3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 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187,0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157,2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147,6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138,1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9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Субсидирование, и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них: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Возмещение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при инвестиционных вложениях субъектов АПК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 фин. оздоровлению субъектов АПК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убсидирование ставок вознаграждения по кредиту и лизингу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заготовительным организациям суммы НДС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44282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Фитосанитарная безопасность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(обработка карантинных объектов)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5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АО "АКК" для весенних посевных работ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17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Водное хозяйство 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16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Управление земельными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Научные исследования в АПК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274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0" y="166256"/>
            <a:ext cx="12192000" cy="567963"/>
          </a:xfrm>
        </p:spPr>
        <p:txBody>
          <a:bodyPr anchor="ctr"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ХАРАКТЕРИСТИКИ ФОРМИРОВАНИЯ ПРОЕКТА БЮДЖЕТА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26642"/>
              </p:ext>
            </p:extLst>
          </p:nvPr>
        </p:nvGraphicFramePr>
        <p:xfrm>
          <a:off x="247648" y="751981"/>
          <a:ext cx="11796569" cy="536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334"/>
                <a:gridCol w="6613235"/>
              </a:tblGrid>
              <a:tr h="4710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 Narrow" panose="020B0606020202030204" pitchFamily="34" charset="0"/>
                        </a:rPr>
                        <a:t>ЗАДАЧА</a:t>
                      </a:r>
                      <a:endParaRPr lang="ru-RU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В ГРАФИКАХ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03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ПЕРВАЯ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- ПОСТЕПЕННОЕ СНИЖЕНИЕ ЗАВИСИМОСТИ</a:t>
                      </a:r>
                      <a:r>
                        <a:rPr lang="ru-RU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БЮДЖЕТА ОТ НЕФТЯНЫХ ДОХОДОВ</a:t>
                      </a: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ВТОРАЯ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– УКРЕПЛЕНИЕ УСТОЙЧИВОСТИ</a:t>
                      </a:r>
                      <a:r>
                        <a:rPr lang="ru-RU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НАЛОГОВЫХ ПОСТУПЛЕНИЙ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39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ТРЕТЬЯ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– УДЕРЖАНИЕ</a:t>
                      </a:r>
                      <a:r>
                        <a:rPr lang="ru-RU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ДОЛГА НА БЕЗОПАСНОМ УРОВНЕ</a:t>
                      </a: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335141839"/>
              </p:ext>
            </p:extLst>
          </p:nvPr>
        </p:nvGraphicFramePr>
        <p:xfrm>
          <a:off x="5347854" y="2973340"/>
          <a:ext cx="6650181" cy="174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261845264"/>
              </p:ext>
            </p:extLst>
          </p:nvPr>
        </p:nvGraphicFramePr>
        <p:xfrm>
          <a:off x="5366327" y="1366212"/>
          <a:ext cx="6613237" cy="1607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8377892"/>
              </p:ext>
            </p:extLst>
          </p:nvPr>
        </p:nvGraphicFramePr>
        <p:xfrm>
          <a:off x="5218546" y="4695920"/>
          <a:ext cx="6973454" cy="17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1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ТЕПЛО-ЭЛЕКТРОЭНЕРГЕТИКИ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590277"/>
              </p:ext>
            </p:extLst>
          </p:nvPr>
        </p:nvGraphicFramePr>
        <p:xfrm>
          <a:off x="205154" y="589438"/>
          <a:ext cx="11781692" cy="5631254"/>
        </p:xfrm>
        <a:graphic>
          <a:graphicData uri="http://schemas.openxmlformats.org/drawingml/2006/table">
            <a:tbl>
              <a:tblPr/>
              <a:tblGrid>
                <a:gridCol w="4708511"/>
                <a:gridCol w="770861"/>
                <a:gridCol w="937535"/>
                <a:gridCol w="781279"/>
                <a:gridCol w="1031289"/>
                <a:gridCol w="750029"/>
                <a:gridCol w="1083373"/>
                <a:gridCol w="760446"/>
                <a:gridCol w="958369"/>
              </a:tblGrid>
              <a:tr h="30421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2018 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" marR="6385" marT="63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Проект республиканского бюджета (млрд. тенге)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2019 год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2020 год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85" marR="6385" marT="63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 год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2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49,8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41,8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40,1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15,0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ПРОДОЛЖАЮЩИЕСЯ ПРОЕКТЫ 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г. Астана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г.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Алматы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г. Шымкент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Актюбинская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Акмолинская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Павлодарская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Туркестанская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0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Восточно-Казахстанская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8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НОВЫЕ ПРОЕКТЫ 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г. Астана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г. Алматы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Восточно-Казахстанская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Павлодарская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Мангистауская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Туркестанская область</a:t>
                      </a: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317372"/>
              </p:ext>
            </p:extLst>
          </p:nvPr>
        </p:nvGraphicFramePr>
        <p:xfrm>
          <a:off x="272264" y="703383"/>
          <a:ext cx="11544597" cy="484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1926"/>
                <a:gridCol w="1213280"/>
                <a:gridCol w="1302420"/>
                <a:gridCol w="1205625"/>
                <a:gridCol w="1251346"/>
              </a:tblGrid>
              <a:tr h="3269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964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31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из них: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148,6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135,1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61,0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9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Строительство жилья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Инженерно-коммуникационная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инфраструктура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751">
                <a:tc>
                  <a:txBody>
                    <a:bodyPr/>
                    <a:lstStyle/>
                    <a:p>
                      <a:pPr algn="just" fontAlgn="t"/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Финансовые инструменты, из них: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011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части ставки вознаграждения по кредитам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застройщиков </a:t>
                      </a: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22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Субсидирование ставки вознаграждения по ипотечным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жилищным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займам</a:t>
                      </a: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Оплата услуг оператору в рамках субсидирования </a:t>
                      </a: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4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Бюджетное кредитование АО "ЖССБК"</a:t>
                      </a:r>
                    </a:p>
                  </a:txBody>
                  <a:tcPr marL="36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Проведение</a:t>
                      </a:r>
                      <a:r>
                        <a:rPr lang="ru-RU" sz="18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исследования рынка жилья</a:t>
                      </a:r>
                      <a:endParaRPr lang="ru-RU" sz="18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29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жилья взамен ветхого, аварийного, подлежащего к сносу по г. Астана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97081"/>
            <a:ext cx="12192000" cy="653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ПРОГРАММА ЖИЛИЩНОГО СТРОИТЕЛЬСТВА НҰРЛЫ ЖЕР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ГАЗОТРАНСПОРТНОЙ СИСТЕМЫ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836464"/>
              </p:ext>
            </p:extLst>
          </p:nvPr>
        </p:nvGraphicFramePr>
        <p:xfrm>
          <a:off x="164122" y="613411"/>
          <a:ext cx="11840307" cy="5642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260"/>
                <a:gridCol w="741034"/>
                <a:gridCol w="741034"/>
                <a:gridCol w="741034"/>
                <a:gridCol w="741034"/>
                <a:gridCol w="826811"/>
                <a:gridCol w="839784"/>
                <a:gridCol w="776875"/>
                <a:gridCol w="881441"/>
              </a:tblGrid>
              <a:tr h="2844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Наименование</a:t>
                      </a: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2018 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" marR="6385" marT="6385" marB="0"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Проект республиканского бюджета (млрд. тенге)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2019 год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2020 год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 год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Кол-во проектов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8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ВСЕГО, из них: 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14,1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17,5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17,5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ПРОДОЛЖАЮЩИЕСЯ ПРОЕКТЫ </a:t>
                      </a:r>
                    </a:p>
                  </a:txBody>
                  <a:tcPr marL="144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4,1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Западно-Казахстанская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Туркестанская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Актюбинская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8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НОВЫЕ ПРОЕКТЫ </a:t>
                      </a:r>
                    </a:p>
                  </a:txBody>
                  <a:tcPr marL="144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10,9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Мангистауская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Кызылординская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Алматинская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Костанайская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Туркестанская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Актюбинская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1,5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Жамбылская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Атырауская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область</a:t>
                      </a: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22662" y="158422"/>
            <a:ext cx="5884437" cy="429180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ПРОГРАММА РАЗВИТИЯ РЕГИОНОВ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66624" y="158422"/>
            <a:ext cx="5936476" cy="429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ПРОГРАММА 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«АҚБҰЛАҚ»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60208"/>
              </p:ext>
            </p:extLst>
          </p:nvPr>
        </p:nvGraphicFramePr>
        <p:xfrm>
          <a:off x="6164493" y="652483"/>
          <a:ext cx="5938606" cy="501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572"/>
                <a:gridCol w="769320"/>
                <a:gridCol w="769319"/>
                <a:gridCol w="749075"/>
                <a:gridCol w="769320"/>
              </a:tblGrid>
              <a:tr h="225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362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89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124,8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139,7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57,0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61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 рамках Послания Главы государства, в том числе: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106,4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54,2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27,0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1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за счет местного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16,2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27,7 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194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за счет республиканского бюджета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83,8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78,7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34,2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23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effectLst/>
                          <a:latin typeface="Arial Narrow" panose="020B0606020202030204" pitchFamily="34" charset="0"/>
                        </a:rPr>
                        <a:t>Министерство по инвестициям и развитию</a:t>
                      </a:r>
                      <a:endParaRPr lang="ru-RU" sz="1200" b="1" i="0" kern="1200" baseline="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68,6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Развитие системы водоснабжения и водоотведения в сельских населенных пунктах, в 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.:</a:t>
                      </a:r>
                      <a:endParaRPr lang="ru-RU" sz="11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68,6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продолжающиеся проекты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22,3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47,9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5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новые проекты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46,3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сельского хозяйства</a:t>
                      </a:r>
                    </a:p>
                  </a:txBody>
                  <a:tcPr marL="72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15,7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На реконструкцию системы водоснабжения и водоотведения (групповые водопроводы)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15,2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15,7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5,6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2,2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Вне Послания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Главы государства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в том числе:</a:t>
                      </a:r>
                      <a:endParaRPr lang="ru-RU" sz="1200" b="1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24,8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33,3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84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Министерство по инвестициям и развитию</a:t>
                      </a: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33,3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2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Развитие системы водоснабжения и водоотведения в областных центрах, крупных и малых городах, в 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.:</a:t>
                      </a:r>
                      <a:endParaRPr lang="ru-RU" sz="11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24,8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3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продолжающиеся проекты</a:t>
                      </a: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25,4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новые проекты</a:t>
                      </a: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12,0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4,6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055402"/>
              </p:ext>
            </p:extLst>
          </p:nvPr>
        </p:nvGraphicFramePr>
        <p:xfrm>
          <a:off x="139873" y="655736"/>
          <a:ext cx="5927090" cy="4996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601"/>
                <a:gridCol w="679621"/>
                <a:gridCol w="658473"/>
                <a:gridCol w="775591"/>
                <a:gridCol w="581804"/>
              </a:tblGrid>
              <a:tr h="258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770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151,3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150,2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37,0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35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1. "</a:t>
                      </a:r>
                      <a:r>
                        <a:rPr lang="ru-RU" sz="1200" b="1" u="none" strike="noStrike" dirty="0" err="1">
                          <a:effectLst/>
                          <a:latin typeface="Arial Narrow" panose="020B0606020202030204" pitchFamily="34" charset="0"/>
                        </a:rPr>
                        <a:t>Ақ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 Narrow" panose="020B0606020202030204" pitchFamily="34" charset="0"/>
                        </a:rPr>
                        <a:t>бұлақ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108,6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112,0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64,2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37,0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58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Сельское </a:t>
                      </a: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водоснабжение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68,6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63,0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28,6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08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Городское </a:t>
                      </a: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водоснабжение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24,8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22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Групповые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водопроводы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33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"Модернизация жилищно-коммунального хозяйства"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39,3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37,3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62299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Проведение мероприятий по энергосбережению объектов социальной сферы и ЖКХ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299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Проведение централизованного технического обследования сетей теплоснабжения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68662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Разработка обоснований инвестиций в сети теплоснабжения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443023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Оплата услуг поверенному агенту 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и оператору в </a:t>
                      </a: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рамках модернизации систем тепло, водоснабжения и водоотведения                   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91106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>
                          <a:effectLst/>
                          <a:latin typeface="Arial Narrow" panose="020B0606020202030204" pitchFamily="34" charset="0"/>
                        </a:rPr>
                        <a:t>Кредитование систем тепло-, водоснабжения и водоотведения 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36,7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35,1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38904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Субсидирование систем тепло-, водоснабжения и водоотведения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19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квалификации специалистов в сфере ЖКХ</a:t>
                      </a:r>
                    </a:p>
                  </a:txBody>
                  <a:tcPr marL="144000" marR="4639" marT="4639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4639" marT="46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3. «Развитие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регионов и моногородов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1,0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2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97081"/>
            <a:ext cx="12192000" cy="524241"/>
          </a:xfrm>
        </p:spPr>
        <p:txBody>
          <a:bodyPr anchor="ctr">
            <a:noAutofit/>
          </a:bodyPr>
          <a:lstStyle/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ГОСУДАРСТВЕННАЯ ПРОГРАММА «НҰРЛЫ ЖОЛ»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12572"/>
              </p:ext>
            </p:extLst>
          </p:nvPr>
        </p:nvGraphicFramePr>
        <p:xfrm>
          <a:off x="220687" y="621322"/>
          <a:ext cx="11736850" cy="5453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2686"/>
                <a:gridCol w="1329095"/>
                <a:gridCol w="1329095"/>
                <a:gridCol w="1247987"/>
                <a:gridCol w="1247987"/>
              </a:tblGrid>
              <a:tr h="3802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1502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76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534,4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493,8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471,0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Реализация программных проектов в рамках содействия устойчивому развитию и росту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8,1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2867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Стимулирование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продуктивных инноваций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619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Развитие автомобильных дорог на республиканском уровне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211,4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212,9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220,0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Ремонт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, содержание и улучшение качества автомобильных дорог общего пользования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214,0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208,5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190,9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4491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Выполнение обязательств по договору доверительного управления государственным имуществом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31,8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29,7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3515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Развитие,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содержание водного транспорта и водной инфраструктуры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240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Развитие гражданской авиации и воздушного транспорта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199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Субсидирование железнодорожных пассажирских перевозок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72000" marR="0" marT="0" marB="0" anchor="ctr">
                    <a:noFill/>
                  </a:tcPr>
                </a:tc>
              </a:tr>
              <a:tr h="5509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МИО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 реконструкцию и строительство систем тепло-, водоснабжения и водоотведения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35,1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711460">
                <a:tc>
                  <a:txBody>
                    <a:bodyPr/>
                    <a:lstStyle/>
                    <a:p>
                      <a:pPr marL="0" indent="0" algn="just" rtl="0" fontAlgn="t">
                        <a:buFont typeface="Arial" charset="0"/>
                        <a:buNone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Обеспечение реализации проектов по содействию устойчивому развитию и росту РК, осуществляемых совместно с международными финансовыми организациями в рамках Рамочных соглашений о партнерстве</a:t>
                      </a:r>
                    </a:p>
                  </a:txBody>
                  <a:tcPr marL="72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278292">
                <a:tc>
                  <a:txBody>
                    <a:bodyPr/>
                    <a:lstStyle/>
                    <a:p>
                      <a:pPr marL="0" indent="0" algn="just" rtl="0" fontAlgn="t">
                        <a:buFont typeface="Arial" charset="0"/>
                        <a:buNone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Создание информационной системы экстренного вызова при авариях и катастрофах</a:t>
                      </a:r>
                    </a:p>
                  </a:txBody>
                  <a:tcPr marL="72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80009" y="108994"/>
            <a:ext cx="7117960" cy="429180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ТРАНСПОРТНОЙ ИНФРАСТРУКТУРЫ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80738" y="108994"/>
            <a:ext cx="5032373" cy="697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ДОРОГ МЕСТНОГО ЗНАЧЕНИЯ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ПОСЛАНИЕ ГЛАВЫ ГОСУДАРСТВА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39632"/>
              </p:ext>
            </p:extLst>
          </p:nvPr>
        </p:nvGraphicFramePr>
        <p:xfrm>
          <a:off x="80009" y="572256"/>
          <a:ext cx="7094515" cy="5520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280"/>
                <a:gridCol w="735096"/>
                <a:gridCol w="878076"/>
                <a:gridCol w="878076"/>
                <a:gridCol w="742987"/>
              </a:tblGrid>
              <a:tr h="180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1971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23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из них: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498,8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518,1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484,1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463,4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Автодорожная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отрасль, их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468,5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481,5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462,3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440,6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Реконструкция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 строительство автомобильных дорог на республиканском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уровне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232,3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211,4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212,9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Капитальный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средний и текущий ремонт, содержание автомобильных дорог республиканского значения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Выполнение обязательств по договору доверительного управления 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003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Трансферты регионам на развитие транспортной инфраструктуры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Трансферты регионам на финансирование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приоритетных  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проектов   транспортной  инфраструктуры</a:t>
                      </a: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65,4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656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Оказание услуг по содержанию автомобильных дорог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786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Изъятие земельных участков для гос. нужд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Строительство, расширение и реконструкция пункта пропуска «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Кордай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lvl="0" algn="just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Создание и эксплуатация автомобильного пункта пропуска «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Нур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40,0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7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Водный транспорт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(приобретение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судов)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11,6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Воздушный транспорт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аэропорт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Костанай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4,6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2,5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3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«Новая транспортная система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Астаны</a:t>
                      </a: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LRT»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6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Строительство метрополитена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15,4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477106984"/>
              </p:ext>
            </p:extLst>
          </p:nvPr>
        </p:nvGraphicFramePr>
        <p:xfrm>
          <a:off x="7035501" y="538173"/>
          <a:ext cx="4658062" cy="559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60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97081"/>
            <a:ext cx="12192000" cy="524241"/>
          </a:xfrm>
        </p:spPr>
        <p:txBody>
          <a:bodyPr anchor="ctr">
            <a:noAutofit/>
          </a:bodyPr>
          <a:lstStyle/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ГОСУДАРСТВЕННАЯ ПРОГРАММА «ЦИФРОВОЙ КАЗАХСТАН»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49528"/>
              </p:ext>
            </p:extLst>
          </p:nvPr>
        </p:nvGraphicFramePr>
        <p:xfrm>
          <a:off x="220687" y="621322"/>
          <a:ext cx="11736850" cy="5585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2686"/>
                <a:gridCol w="1329095"/>
                <a:gridCol w="1329095"/>
                <a:gridCol w="1247987"/>
                <a:gridCol w="1247987"/>
              </a:tblGrid>
              <a:tr h="3326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(млн.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0607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03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ВСЕГО, из них: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13 017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16 910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15 099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60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Внедрение и развитие цифрового телерадиовещания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3 617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2 660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4 371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</a:tr>
              <a:tr h="604168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Развитие информационной системы маркировки товаров контрольными (идентификационными) знаками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04168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Цифровизация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процессов Минфина оказания государственных услуг государственным органам и бизнесу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195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Создание и внедрение ИС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«Е – законодательство»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Цифровая академия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Оснащение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лаборатории исследований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средств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информационной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безопасности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851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5189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Оснащение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испытательной лаборатории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сфере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информационной безопасности </a:t>
                      </a:r>
                    </a:p>
                  </a:txBody>
                  <a:tcPr marL="144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18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Координация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вопросам реагирования на инциденты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информационной  безопасности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казахстанском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сегменте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интернета</a:t>
                      </a: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182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310       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301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8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Национального координационного центра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информационной безопасности</a:t>
                      </a: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1600" b="0" baseline="0" dirty="0" smtClean="0">
                          <a:latin typeface="Arial Narrow" panose="020B0606020202030204" pitchFamily="34" charset="0"/>
                        </a:rPr>
                        <a:t> 400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12 800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9 600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8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Создание и внедрение информационной системы «Единый архив электронных документов» </a:t>
                      </a: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555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498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5"/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* Расходы из республиканского бюджета не требуются</a:t>
            </a:r>
            <a:endParaRPr lang="ru-RU" sz="1100" i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-1" y="97082"/>
            <a:ext cx="11971868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 НА РЕАЛИЗАЦИЮ ПЯТИ СОЦИАЛЬНЫХ ИНИЦИАТИВ ПРЕЗИДЕНТА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82207"/>
              </p:ext>
            </p:extLst>
          </p:nvPr>
        </p:nvGraphicFramePr>
        <p:xfrm>
          <a:off x="176461" y="544596"/>
          <a:ext cx="11795406" cy="5497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2195"/>
                <a:gridCol w="1422400"/>
                <a:gridCol w="1330036"/>
                <a:gridCol w="1302327"/>
                <a:gridCol w="1248448"/>
              </a:tblGrid>
              <a:tr h="2245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15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88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59,1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102,5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88,9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104,5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05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Первая инициатива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«Новые возможности приобретения жилья для каждой семьи»*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Вторая инициатива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«Снижение налоговой нагрузки для повышения заработных плат низкооплачиваемых работников»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6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Третья инициатива 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«Повышение доступности и качества высшего образования и улучшение условий проживания студенческой молодежи» из них: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6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Увеличение гос. образовательного заказа на 20 тыс. мест и стоимости обучения по техническим и сельхоз. специальностям, до уровня национальных вузов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Строительство общежитий и развитие инфраструктуры системы образования на принципах ГЧП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Четвертая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инициатива 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Расширение микрокредитования», из них: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68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доступности кредитных ресурсов субъектам предпринимательства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2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Микрокредитование в сельских населенных пунктах и в малых городах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3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Пятая инициатива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«Дальнейшая газификация страны»*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5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76462" y="97081"/>
            <a:ext cx="11753071" cy="65319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 СИЛОВЫХ СТРУКТУР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99462"/>
              </p:ext>
            </p:extLst>
          </p:nvPr>
        </p:nvGraphicFramePr>
        <p:xfrm>
          <a:off x="176461" y="764633"/>
          <a:ext cx="11753071" cy="4229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8467"/>
                <a:gridCol w="1195821"/>
                <a:gridCol w="745859"/>
                <a:gridCol w="1354661"/>
                <a:gridCol w="745064"/>
                <a:gridCol w="1263554"/>
                <a:gridCol w="670255"/>
                <a:gridCol w="1244637"/>
                <a:gridCol w="654753"/>
              </a:tblGrid>
              <a:tr h="412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52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1 191,8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1 262,6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1 320,6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1 292,6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  <a:endParaRPr lang="ru-RU" sz="16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внутренних дел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обороны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Генеральная прокуратура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1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Министерство оборонной и аэрокосмической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Специальные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государственные органы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315,3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307,5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0" y="85887"/>
            <a:ext cx="12192000" cy="941869"/>
          </a:xfrm>
        </p:spPr>
        <p:txBody>
          <a:bodyPr anchor="ctr"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ЖИЛЬЕМ ВОЕННОСЛУЖАЩИХ И СОТРУДНИКОВ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ПРАВООХРАНИТЕЛЬНЫХ И СПЕЦИАЛЬНЫХ ОРГАНОВ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71922"/>
              </p:ext>
            </p:extLst>
          </p:nvPr>
        </p:nvGraphicFramePr>
        <p:xfrm>
          <a:off x="445478" y="1020830"/>
          <a:ext cx="11324491" cy="340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934"/>
                <a:gridCol w="1167838"/>
                <a:gridCol w="1409128"/>
                <a:gridCol w="1476686"/>
                <a:gridCol w="1479905"/>
              </a:tblGrid>
              <a:tr h="4211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341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16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119,1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115,7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106,1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6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обороны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внутренних дел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Генеральная прокуратура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Спецгосорганы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02531" y="170315"/>
            <a:ext cx="11786937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 «ПОВЫШЕНИЕ СОБИРАЕМОСТИ НАЛОГОВ»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32343"/>
              </p:ext>
            </p:extLst>
          </p:nvPr>
        </p:nvGraphicFramePr>
        <p:xfrm>
          <a:off x="202531" y="754754"/>
          <a:ext cx="11697731" cy="533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901"/>
                <a:gridCol w="5618708"/>
                <a:gridCol w="1199374"/>
                <a:gridCol w="1199374"/>
                <a:gridCol w="1199374"/>
              </a:tblGrid>
              <a:tr h="2770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Группа инициатив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Инициативы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Ожидаемый эффект (млрд. тенге)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48230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в 2019 году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в 2020 году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в 2021 году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9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 ДОПОЛНИТЕЛЬНЫХ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ПОСТУПЛЕНИЙ: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510,2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608,0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735,0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07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1. СКВОЗНОЙ МОНИТОРИНГ (АДМИНИСТРИРОВАНИЕ КОСВЕННЫХ</a:t>
                      </a:r>
                      <a:r>
                        <a:rPr lang="ru-RU" altLang="ko-KR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 НАЛОГОВ)</a:t>
                      </a:r>
                      <a:endParaRPr lang="ru-RU" altLang="ko-KR" sz="14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+mn-cs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ИС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«АСТАНА-1»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ИС «ЭЛЕКТРОННЫЕ СЧЕТА-ФАКТУРЫ»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МОДУЛЬ «ВИРТУАЛЬНЫЙ СКЛАД»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ИС «МАРКИРОВКА ТОВАРОВ»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СОКРАЩЕНИЕ НАЛИЧНЫХ РАСЧЕТОВ В ТОРГОВЛЕ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АДМИНИСТРИРОВАНИЕ НДС ПО ТЕХНОЛОГИИ БЛОКЧЕЙН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292,3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349,0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421,2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73886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2. АДМИНИСТРИРОВАНИЕ ПРЯМЫХ НАЛОГОВ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СОЗДАНИЕ БАЗЫ ДАННЫХ ТРЕТЬИХ ЛИЦ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ДЛЯ ЦЕЛЕЙ НАЛОГОВОГО АДМИНИСТРИРОВАНИЯ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ВНЕДРЕНИЕ ВСЕОБЩЕГО ДЕКЛАРИРОВАНИЯ 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29,6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42,6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473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3. ИНИЦИАТИВЫ НА</a:t>
                      </a:r>
                      <a:r>
                        <a:rPr lang="ru-RU" altLang="ko-KR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 УРОВНЕ МИНИСТЕРСТВА</a:t>
                      </a:r>
                      <a:endParaRPr lang="ko-KR" altLang="en-US" sz="14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+mn-cs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ВНЕДРЕНИЕ КОНТРОЛЬНЫХ ПРИБОРОВ УЧЕТА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КАЗНАЧЕЙСКОЕ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СОПРОВОЖДЕНИЕ ГОСУДАРСТВЕННЫХ ЗАКУПОК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ГОРИЗОНТАЛЬНЫЙ МОНИТОРИНГ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ТРАНСФЕРТНОЕ ЦЕНООБРОЗОВАНИЕ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НОВЫЕ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ПОДХОДЫ В ДЕЯТЕЛЬНОСТИ СЭР (ФЬЮЖН ЦЕНТР)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ОБМЕН БАЗАМИ ДАННЫХ ДЛЯ ЦЕЛЕЙ ТАМОЖНИ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ВНЕДРЕНИЕ МОДЕЛИ ДРАЙВЕРОВ ДЛЯ КРУПНЫХ НАЛОГОПЛАТЕЛЬЩИКОВ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ВНЕДРЕНИЕ ГОРИЗОНТАЛЬНОГО МОНИТОРИНГА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ТРАНСФОРМАЦИЯ ПРОВЕРОК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СОЗДАНИЕ БАЗЫ ДАННЫХ ДЛЯ ВСЕОБЩЕГО ДЕКЛАРИРОВАНИЯ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ГЛОБАЛЬНЫЙ ОБМЕН ДАННЫМИ (ФАТКА)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РАСШИРЕНИЕ ФУНКЦИОНАЛА ЕДИНОГО КОНТАКТ-ЦЕНТРА 14-14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ЭЛЕКТРОННОЕ ИЗВЕЩЕНИЕ ПО МЕСТНЫМ НАЛОГАМ ФИЗИЧЕСКОГО ЛИЦА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АВТОНАЧИСЛЕНИЕ НАЛОГОВ ПО НЕДРОПОЛЬЗОВАТЕЛЯМ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188,3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224,0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271,2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2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0" y="159778"/>
            <a:ext cx="12192000" cy="385168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УКРЕПЛЕНИЕ РЕГИОНОВ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60788"/>
              </p:ext>
            </p:extLst>
          </p:nvPr>
        </p:nvGraphicFramePr>
        <p:xfrm>
          <a:off x="240145" y="611770"/>
          <a:ext cx="11647053" cy="5435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9400"/>
                <a:gridCol w="1259018"/>
                <a:gridCol w="1263533"/>
                <a:gridCol w="1259018"/>
                <a:gridCol w="1263533"/>
                <a:gridCol w="1259018"/>
                <a:gridCol w="1263533"/>
              </a:tblGrid>
              <a:tr h="1922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 (млрд. тенге)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 (млрд. тенге)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 (млрд. тенге)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 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Изъятия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 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Изъятия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 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Изъятия</a:t>
                      </a:r>
                      <a:endParaRPr lang="ru-RU" sz="8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1 584,2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286,0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1 601,7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302,7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1 654,3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315,1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Акмолинская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109,9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Актюбинская область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58,0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59,6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Алматинская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153,7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</a:tr>
              <a:tr h="283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Атырауская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105,2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145,1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Вост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-Казахстанская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164,0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177,1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</a:tr>
              <a:tr h="275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Жамбылская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161,9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162,3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Зап-Казахстанская область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51,4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41,8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70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Карагандинская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100,7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Кызылординская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137,2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144,4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Костанайская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Мангистауская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35,4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24,0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25,7</a:t>
                      </a:r>
                      <a:endParaRPr lang="ru-RU" sz="13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Павлодарская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46,1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50,6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Сев-Казахстанская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96,4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97,8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Южно-Казахстанская область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402,3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403,2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414,6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г.Алматы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120,0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  <a:latin typeface="Arial Narrow" panose="020B0606020202030204" pitchFamily="34" charset="0"/>
                        </a:rPr>
                        <a:t>г.Астана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18,6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7" algn="ctr"/>
            <a:endParaRPr lang="ru-RU" sz="7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8" algn="ctr"/>
            <a:r>
              <a:rPr lang="ru-RU" sz="700" i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          </a:t>
            </a:r>
            <a:endParaRPr lang="ru-RU" sz="700" i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5967838" y="238810"/>
            <a:ext cx="5897137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ИЗМЕНЕНИЕ АДМИНИСТРАТИВНЫХ СТАТУСОВ </a:t>
            </a:r>
          </a:p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гг. ШЫМКЕНТ и ТУРКЕСТАН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0416"/>
              </p:ext>
            </p:extLst>
          </p:nvPr>
        </p:nvGraphicFramePr>
        <p:xfrm>
          <a:off x="6204461" y="856615"/>
          <a:ext cx="5790984" cy="3527816"/>
        </p:xfrm>
        <a:graphic>
          <a:graphicData uri="http://schemas.openxmlformats.org/drawingml/2006/table">
            <a:tbl>
              <a:tblPr/>
              <a:tblGrid>
                <a:gridCol w="3153946"/>
                <a:gridCol w="628073"/>
                <a:gridCol w="665018"/>
                <a:gridCol w="729672"/>
                <a:gridCol w="614275"/>
              </a:tblGrid>
              <a:tr h="2470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год, с учетом уточнения 2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931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82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2,9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5,3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41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Туркестанская 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5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ЦТ на передислокацию ГО Туркестанской области в г. Туркестан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51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 Правительства на передислокацию ГО Туркестанской области в г. Туркестан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4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Территориальные подразделения ЦГО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1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г. Шымкент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Туркестанской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области**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05"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05"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13">
                <a:tc gridSpan="5">
                  <a:txBody>
                    <a:bodyPr/>
                    <a:lstStyle/>
                    <a:p>
                      <a:pPr marL="0" marR="0" lvl="8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*Нет информации от АБП по распределению текущих трансфертов</a:t>
                      </a: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293">
                <a:tc gridSpan="5">
                  <a:txBody>
                    <a:bodyPr/>
                    <a:lstStyle/>
                    <a:p>
                      <a:pPr marL="0" marR="0" lvl="7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** Планируется выделить при 2 уточнении 2018 года</a:t>
                      </a: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6012"/>
              </p:ext>
            </p:extLst>
          </p:nvPr>
        </p:nvGraphicFramePr>
        <p:xfrm>
          <a:off x="207926" y="840610"/>
          <a:ext cx="5790984" cy="5243651"/>
        </p:xfrm>
        <a:graphic>
          <a:graphicData uri="http://schemas.openxmlformats.org/drawingml/2006/table">
            <a:tbl>
              <a:tblPr/>
              <a:tblGrid>
                <a:gridCol w="3153946"/>
                <a:gridCol w="628073"/>
                <a:gridCol w="665018"/>
                <a:gridCol w="729672"/>
                <a:gridCol w="614275"/>
              </a:tblGrid>
              <a:tr h="288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год, с учетом уточнения 2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505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5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463,0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478,2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70,4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78,3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6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г. Шымкент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25112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Целевые трансферты на развитие, в том числе: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6,3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7,7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Энергетический комплекс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rial Narrow" panose="020B0606020202030204" pitchFamily="34" charset="0"/>
                        </a:rPr>
                        <a:t>Жилищно-коммунальное хозяйство и благоустройство </a:t>
                      </a: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Целевые текущие трансферты*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Субвенции**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11,3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13,4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1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Туркестанская область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439,7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451,9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56,1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21366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Целевые трансферты на развитие, в том числе: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16,0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19,1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Энергетический комплекс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rial Narrow" panose="020B0606020202030204" pitchFamily="34" charset="0"/>
                        </a:rPr>
                        <a:t>Жилищно-коммунальное хозяйство и благоустройство </a:t>
                      </a: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систем тепло-, водоснабжения и водоотведения</a:t>
                      </a: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13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Развитие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ндустриальной инфраструктуры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1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Целевые текущие трансферты*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6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Кредитование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6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Субвенции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383,5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390,1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178439" y="252660"/>
            <a:ext cx="5849957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ТРАНСФЕРТЫ г. ШЫМКЕНТ и ТУРКЕСТАНСКОЙ ОБЛАСТИ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4378" y="253129"/>
            <a:ext cx="6571732" cy="429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ДОХОДЫ РЕСПУБЛИКАНСКОГО БЮДЖЕТА НА 2019-2021 ГОДЫ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144379" y="783015"/>
          <a:ext cx="6571730" cy="5354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5435"/>
                <a:gridCol w="858151"/>
                <a:gridCol w="858151"/>
                <a:gridCol w="882670"/>
                <a:gridCol w="797323"/>
              </a:tblGrid>
              <a:tr h="270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Прогноз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тенге)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</a:tr>
              <a:tr h="216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Оценка</a:t>
                      </a:r>
                      <a:endParaRPr lang="ru-RU" sz="1000" b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8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just" fontAlgn="ctr"/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(БЕЗ УЧЕТА ТРАНСФЕРТОВ)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5 931,0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6 809,7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7 382,0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8 024,7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774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721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118,3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114,8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108,7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НАЛОГОВЫЕ ПОСТУПЛЕНИЯ,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из них: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5 787,2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6 687,8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7 262,4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ВВП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10,5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980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119,4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117,8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108,9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Корпоративный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подоходный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1 725,7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2 265,9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Налог на добавленную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стоимость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2 113,1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2 669,8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2 960,2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260,2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Налоги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на международную торговлю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, из них: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1 394,8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1 472,5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ЭТП на нефть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1 010,4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600" b="1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002,3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600" b="1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026,5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1 033,8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5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НЕНАЛОГОВЫЕ ПОСТУПЛЕНИЯ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</a:tr>
              <a:tr h="4651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ОТ ПРОДАЖИ ОСНОВНОГО КАПИТАЛА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944496" y="260001"/>
            <a:ext cx="5131889" cy="429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ФАКТОРЫ РОСТА ДОХОДОВ БЮДЖЕТА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7055708" y="784615"/>
          <a:ext cx="5020678" cy="280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47"/>
                <a:gridCol w="1140531"/>
              </a:tblGrid>
              <a:tr h="5082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ПРИЧИНЫ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РОСТА: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млрд.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тенге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46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1. Увеличение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темпов развития экономики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367,9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46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2. Повышение собираемости налогов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395,9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46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Улучшение налогового администрирования 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92,8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/>
          </p:nvPr>
        </p:nvGraphicFramePr>
        <p:xfrm>
          <a:off x="6588369" y="3916519"/>
          <a:ext cx="5369169" cy="2515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23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02531" y="170315"/>
            <a:ext cx="11786937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ПАРАМЕТРЫ РЕСПУБЛИКАНСКОГО БЮДЖЕТА НА 2019-2021 ГОДЫ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01674"/>
              </p:ext>
            </p:extLst>
          </p:nvPr>
        </p:nvGraphicFramePr>
        <p:xfrm>
          <a:off x="313623" y="645217"/>
          <a:ext cx="11539287" cy="5466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1964"/>
                <a:gridCol w="1519185"/>
                <a:gridCol w="1534381"/>
                <a:gridCol w="1643229"/>
                <a:gridCol w="1540528"/>
              </a:tblGrid>
              <a:tr h="240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 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Уточненный бюджет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8 759,7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9 751,3</a:t>
                      </a:r>
                      <a:endParaRPr lang="ru-RU" sz="18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10 083,1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10 491,2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89,4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111,3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104,0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>
                          <a:effectLst/>
                          <a:latin typeface="Arial Narrow" panose="020B0606020202030204" pitchFamily="34" charset="0"/>
                        </a:rPr>
                        <a:t>Ненефтяные</a:t>
                      </a: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 поступления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5 312,4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118,2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100" b="0" i="1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110,4</a:t>
                      </a:r>
                      <a:endParaRPr lang="ru-RU" sz="1100" b="0" i="1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Нефтяные 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поступления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3 447,3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3 472,3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3 326,5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3 033,8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65,4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>
                          <a:effectLst/>
                          <a:latin typeface="Arial Narrow" panose="020B0606020202030204" pitchFamily="34" charset="0"/>
                        </a:rPr>
                        <a:t>Гарантированный трансферт из </a:t>
                      </a:r>
                      <a:r>
                        <a:rPr lang="ru-RU" sz="1200" b="0" i="1" u="none" strike="noStrike" dirty="0" err="1">
                          <a:effectLst/>
                          <a:latin typeface="Arial Narrow" panose="020B0606020202030204" pitchFamily="34" charset="0"/>
                        </a:rPr>
                        <a:t>Нацфонда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2 600,0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2 450,0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2 300,0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ЭТП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847,3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1 022,3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1 026,5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1 033,8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9 643,0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10 696,7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080,8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11 427,9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рост,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86,4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110,9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103,1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(ПРОФИЦИТ)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-883,3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-945,4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-997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-936,7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НЕНЕФТЯНОЙ ДЕФИЦИТ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330,5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417,7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324,2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-3 970,5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-7,6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ОБЪЕМ ВВП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57 206,7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145,7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079,6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74 497,9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Номинальный рост,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112,1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376737"/>
            <a:ext cx="3103418" cy="467408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477307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НАПРАВЛЕНИЯ РАСХОДОВ ПРОЕКТА БЮДЖЕТА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35459"/>
              </p:ext>
            </p:extLst>
          </p:nvPr>
        </p:nvGraphicFramePr>
        <p:xfrm>
          <a:off x="263420" y="621496"/>
          <a:ext cx="11622507" cy="5615229"/>
        </p:xfrm>
        <a:graphic>
          <a:graphicData uri="http://schemas.openxmlformats.org/drawingml/2006/table">
            <a:tbl>
              <a:tblPr/>
              <a:tblGrid>
                <a:gridCol w="4218152"/>
                <a:gridCol w="1195793"/>
                <a:gridCol w="795907"/>
                <a:gridCol w="997782"/>
                <a:gridCol w="797195"/>
                <a:gridCol w="1096142"/>
                <a:gridCol w="797195"/>
                <a:gridCol w="996494"/>
                <a:gridCol w="727847"/>
              </a:tblGrid>
              <a:tr h="26363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тенге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ВВП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тенге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ВВП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тенге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ВВП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тенге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ВВП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2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</a:t>
                      </a:r>
                      <a:r>
                        <a:rPr lang="ru-RU" sz="2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9 643,0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10 696,7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16,7</a:t>
                      </a:r>
                      <a:endParaRPr lang="ru-RU" sz="1800" b="1" i="1" u="none" strike="noStrike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11 080,8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  <a:endParaRPr lang="ru-RU" sz="1800" b="1" i="1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11 427,9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800" b="1" i="1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ПОВЫШЕНИЕ КАЧЕСТВА ЖИЗНИ,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4 717,2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5 176,5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5 517,9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6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46,7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48,3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42933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ОБЕСПЕЧЕНИЕ И СОЦ. ПОМОЩЬ, ЗДРАВООХРАНЕНИЕ, </a:t>
                      </a:r>
                    </a:p>
                    <a:p>
                      <a:pPr algn="l" rtl="0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ОБРАЗОВАНИЕ,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СИЛОВЫЕ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СТРУКТУРЫ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1 191,8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9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11,8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ОБОРОНА, ПРАВООХРАНИТЕЛЬНАЯ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СИСТЕМА, СПЕЦ. ГОС. ОРГАНЫ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РЕАЛЬНЫЙ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СЕКТОР ЭКОНОМИКИ,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 НИХ: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1 538,6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1 121,1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2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КО ВСЕМ РАСХОДАМ</a:t>
                      </a: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8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НУРЛЫ ЖОЛ, НУРЛЫ ЖЕР, РАЗВИТИЕ АПК, ГПИИР, РАЗВИТИЕ ТРАНСПОРТНОЙ ИНФРАСТРУКТУРЫ,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ЭНЕРГЕТИКА И ЭКОЛОГИЯ, РАЗВИТИЕ ИНФОРМАЦИИ И КОММУНИКАЦИЙ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ОБЩЕГОСУДАРСТВЕННЫЕ РАСХОДЫ, В ТОМ ЧИСЛЕ:</a:t>
                      </a: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2 248,1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702,2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922,3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  <a:endParaRPr lang="ru-RU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145,2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  <a:endParaRPr lang="ru-RU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4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КО ВСЕМ РАСХОДАМ</a:t>
                      </a: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26,4</a:t>
                      </a:r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27,5</a:t>
                      </a:r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СУБВЕНЦИИ, ОБСЛУЖИВАНИЕ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ДОЛГА, РЕЗЕРВ ПРАВИТЕЛЬСТВА, РАСХОДЫ НА НОВЫЕ ИНИЦИАТИВЫ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47413"/>
              </p:ext>
            </p:extLst>
          </p:nvPr>
        </p:nvGraphicFramePr>
        <p:xfrm>
          <a:off x="199922" y="723726"/>
          <a:ext cx="11665052" cy="3666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291"/>
                <a:gridCol w="1370413"/>
                <a:gridCol w="599556"/>
                <a:gridCol w="1301342"/>
                <a:gridCol w="625209"/>
                <a:gridCol w="1496721"/>
                <a:gridCol w="656176"/>
                <a:gridCol w="1399444"/>
                <a:gridCol w="618900"/>
              </a:tblGrid>
              <a:tr h="429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0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год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0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 из них: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4 254,0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 </a:t>
                      </a:r>
                      <a:r>
                        <a:rPr lang="ru-RU" sz="24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717,2</a:t>
                      </a:r>
                      <a:endParaRPr lang="ru-RU" sz="24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 </a:t>
                      </a:r>
                      <a:r>
                        <a:rPr lang="ru-RU" sz="24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176,5</a:t>
                      </a:r>
                      <a:endParaRPr lang="ru-RU" sz="24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5 517,8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 % к общим расходам</a:t>
                      </a:r>
                      <a:endParaRPr lang="ru-RU" sz="16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46,7</a:t>
                      </a:r>
                      <a:endParaRPr lang="ru-RU" sz="1600" b="0" i="1" u="none" strike="noStrike" dirty="0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48,3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3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 обеспечение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социальная помощь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2 606,7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2 965,9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3 154,6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3 353,0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8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1 076,2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1 115,3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1 286,4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1 339,1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" y="97082"/>
            <a:ext cx="12192000" cy="641472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РАСХОДЫ СОЦИАЛЬНОЙ СФЕРЫ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470072"/>
            <a:ext cx="3103418" cy="374074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355599" y="76146"/>
            <a:ext cx="11286067" cy="353512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СОЦИАЛЬНЫЕ ВЫПЛАТЫ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68292"/>
              </p:ext>
            </p:extLst>
          </p:nvPr>
        </p:nvGraphicFramePr>
        <p:xfrm>
          <a:off x="347132" y="414684"/>
          <a:ext cx="11421534" cy="3404579"/>
        </p:xfrm>
        <a:graphic>
          <a:graphicData uri="http://schemas.openxmlformats.org/drawingml/2006/table">
            <a:tbl>
              <a:tblPr/>
              <a:tblGrid>
                <a:gridCol w="6276698"/>
                <a:gridCol w="1286209"/>
                <a:gridCol w="1286209"/>
                <a:gridCol w="1286209"/>
                <a:gridCol w="1286209"/>
              </a:tblGrid>
              <a:tr h="264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361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3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ВСЕГО,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из них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2 544,1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2 901,1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3 089,8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3 294,2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642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Пенсионные выплаты,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из них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1 988,0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2 320,8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2 491,3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2 675,0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солидарные пенсии</a:t>
                      </a: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2 139 489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2 196 298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2 241 564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2 293 521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базовая пенсионная выплата</a:t>
                      </a: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530,1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732,6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777,0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826,2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2 154 252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2 195 144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2 238 764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2 283 539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2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Пособия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семьям, имеющим детей</a:t>
                      </a: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822 390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833 201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838 397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843 842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22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государственные пособия семьям (лицам),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осуществляющим уход за инвалидом первой группы с детства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14 891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15 525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16 014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16 487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9254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отдельным категориям граждан (ветераны Великой Отечественной войны, лица, приравненные к ним, инвалиды, лица, работающие на вредных и опасных условиях труда, пострадавшие впоследствии ядерных испытаний и т.д.)</a:t>
                      </a:r>
                    </a:p>
                  </a:txBody>
                  <a:tcPr marL="160063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1 095 581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1 309 211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1 278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083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1 258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848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054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Адресная социальная помощь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чел.</a:t>
                      </a: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1 594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236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670 215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589 244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539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344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:p14="http://schemas.microsoft.com/office/powerpoint/2010/main" val="1923050801"/>
              </p:ext>
            </p:extLst>
          </p:nvPr>
        </p:nvGraphicFramePr>
        <p:xfrm>
          <a:off x="220962" y="4411928"/>
          <a:ext cx="5824602" cy="216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Заголовок 1"/>
          <p:cNvSpPr txBox="1">
            <a:spLocks/>
          </p:cNvSpPr>
          <p:nvPr/>
        </p:nvSpPr>
        <p:spPr>
          <a:xfrm>
            <a:off x="-1" y="3870439"/>
            <a:ext cx="6561667" cy="4296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ДИНАМИКА ИЗМЕНЕНИЯ ГОСУДАРСТВЕННОЙ БАЗОВОЙ ПЕНСИИ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417733" y="3802703"/>
            <a:ext cx="5715000" cy="5414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ДИНАМИКА ИЗМЕНЕНИЯ МИНИМАЛЬНОГО РАЗМЕРА ПЕНСИИ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909079077"/>
              </p:ext>
            </p:extLst>
          </p:nvPr>
        </p:nvGraphicFramePr>
        <p:xfrm>
          <a:off x="6308131" y="4309534"/>
          <a:ext cx="5824602" cy="208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5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85886"/>
            <a:ext cx="12192000" cy="4885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ЗДРАВООХРАНЕНИЕ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112005"/>
              </p:ext>
            </p:extLst>
          </p:nvPr>
        </p:nvGraphicFramePr>
        <p:xfrm>
          <a:off x="284579" y="563603"/>
          <a:ext cx="11555729" cy="5612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1116"/>
                <a:gridCol w="1273762"/>
                <a:gridCol w="1364746"/>
                <a:gridCol w="1182779"/>
                <a:gridCol w="1213326"/>
              </a:tblGrid>
              <a:tr h="3273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республиканского бюджета (млрд. тенге)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год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0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1 076,2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1 115,3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1 286,4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1 339,1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81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Оказание медицинской помощи, 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1 014,4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1 200,1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1 266,9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7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Гарантированный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объем бесплатной медицинской помощи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953,6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981,2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882,5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887,1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Обязательное социальное медицинское страхование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348,0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Общественное здравоохранение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0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Подготовка и повышение квалификации медицинских работников, прикладные научные исследования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931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Строительство, реконструкция объектов здравоохранения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836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санитарно-эпидемиологического благополучия населения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543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Социальное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медицинское страхование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770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Содержание Министерства здравоохранения и его территориальных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0770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Целевой вклад в АОО «Назарбаев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Университет»</a:t>
                      </a: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468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 расходы</a:t>
                      </a: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4580</TotalTime>
  <Words>4639</Words>
  <Application>Microsoft Office PowerPoint</Application>
  <PresentationFormat>Широкоэкранный</PresentationFormat>
  <Paragraphs>2386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Arial Narrow</vt:lpstr>
      <vt:lpstr>Calibri</vt:lpstr>
      <vt:lpstr>Calibri Light</vt:lpstr>
      <vt:lpstr>Times New Roman</vt:lpstr>
      <vt:lpstr>Тема Office</vt:lpstr>
      <vt:lpstr>ПРОЕКТ РЕСПУБЛИКАНСКОГО  БЮДЖЕТА НА 2019-2021 ГОДЫ</vt:lpstr>
      <vt:lpstr>ХАРАКТЕРИСТИКИ ФОРМИРОВАНИЯ ПРОЕКТА БЮДЖЕТА</vt:lpstr>
      <vt:lpstr>ПРОЕКТ «ПОВЫШЕНИЕ СОБИРАЕМОСТИ НАЛОГОВ»</vt:lpstr>
      <vt:lpstr>Презентация PowerPoint</vt:lpstr>
      <vt:lpstr>ПАРАМЕТРЫ РЕСПУБЛИКАНСКОГО БЮДЖЕТА НА 2019-2021 ГОДЫ</vt:lpstr>
      <vt:lpstr>ОСНОВНЫЕ НАПРАВЛЕНИЯ РАСХОДОВ ПРОЕКТА БЮДЖЕТА</vt:lpstr>
      <vt:lpstr>РАСХОДЫ СОЦИАЛЬНОЙ СФЕРЫ</vt:lpstr>
      <vt:lpstr>СОЦИАЛЬНЫЕ ВЫПЛАТЫ </vt:lpstr>
      <vt:lpstr>Презентация PowerPoint</vt:lpstr>
      <vt:lpstr>ОБРАЗОВАНИЕ</vt:lpstr>
      <vt:lpstr>РАЗВИТИЕ НАУКИ</vt:lpstr>
      <vt:lpstr>Презентация PowerPoint</vt:lpstr>
      <vt:lpstr>Презентация PowerPoint</vt:lpstr>
      <vt:lpstr>РАСХОДЫ НА ПОДДЕРЖКУ РАЗВИТИЯ РЕАЛЬНОГО СЕКТОРА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ГОСУДАРСТВЕННАЯ ПРОГРАММА РАЗВИТИЯ АГРОПРОМЫШЛЕННОГО КОМПЛЕКСА</vt:lpstr>
      <vt:lpstr>РАЗВИТИЕ ТЕПЛО-ЭЛЕКТРОЭНЕРГЕТИКИ</vt:lpstr>
      <vt:lpstr>Презентация PowerPoint</vt:lpstr>
      <vt:lpstr>РАЗВИТИЕ ГАЗОТРАНСПОРТНОЙ СИСТЕМЫ</vt:lpstr>
      <vt:lpstr>ПРОГРАММА РАЗВИТИЯ РЕГИОНОВ</vt:lpstr>
      <vt:lpstr>ГОСУДАРСТВЕННАЯ ПРОГРАММА «НҰРЛЫ ЖОЛ»</vt:lpstr>
      <vt:lpstr>РАЗВИТИЕ ТРАНСПОРТНОЙ ИНФРАСТРУКТУРЫ</vt:lpstr>
      <vt:lpstr>ГОСУДАРСТВЕННАЯ ПРОГРАММА «ЦИФРОВОЙ КАЗАХСТАН»</vt:lpstr>
      <vt:lpstr>РАСХОДЫ НА РЕАЛИЗАЦИЮ ПЯТИ СОЦИАЛЬНЫХ ИНИЦИАТИВ ПРЕЗИДЕНТА</vt:lpstr>
      <vt:lpstr>РАСХОДЫ СИЛОВЫХ СТРУКТУР</vt:lpstr>
      <vt:lpstr>ОБЕСПЕЧЕНИЕ ЖИЛЬЕМ ВОЕННОСЛУЖАЩИХ И СОТРУДНИКОВ  ПРАВООХРАНИТЕЛЬНЫХ И СПЕЦИАЛЬНЫХ ОРГАНОВ </vt:lpstr>
      <vt:lpstr>УКРЕПЛЕНИЕ РЕГИОНОВ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Маман</cp:lastModifiedBy>
  <cp:revision>1404</cp:revision>
  <cp:lastPrinted>2018-09-12T06:17:18Z</cp:lastPrinted>
  <dcterms:created xsi:type="dcterms:W3CDTF">2018-07-27T05:23:14Z</dcterms:created>
  <dcterms:modified xsi:type="dcterms:W3CDTF">2018-09-12T09:56:49Z</dcterms:modified>
</cp:coreProperties>
</file>