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59" r:id="rId3"/>
    <p:sldId id="305" r:id="rId4"/>
    <p:sldId id="288" r:id="rId5"/>
    <p:sldId id="263" r:id="rId6"/>
    <p:sldId id="261" r:id="rId7"/>
    <p:sldId id="26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A7C4"/>
    <a:srgbClr val="C80064"/>
    <a:srgbClr val="FF377A"/>
    <a:srgbClr val="EAEAEA"/>
    <a:srgbClr val="FDF1E9"/>
    <a:srgbClr val="2A5E92"/>
    <a:srgbClr val="DA0049"/>
    <a:srgbClr val="F2F2F2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81" autoAdjust="0"/>
    <p:restoredTop sz="96305" autoAdjust="0"/>
  </p:normalViewPr>
  <p:slideViewPr>
    <p:cSldViewPr snapToGrid="0">
      <p:cViewPr varScale="1">
        <p:scale>
          <a:sx n="104" d="100"/>
          <a:sy n="104" d="100"/>
        </p:scale>
        <p:origin x="35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83705360801458E-2"/>
          <c:y val="7.9991204975601818E-2"/>
          <c:w val="0.91070934761023803"/>
          <c:h val="0.597199907010939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Мұнай түсімдері</c:v>
                </c:pt>
              </c:strCache>
            </c:strRef>
          </c:tx>
          <c:spPr>
            <a:solidFill>
              <a:srgbClr val="FFA7C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990033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3447.3</c:v>
                </c:pt>
                <c:pt idx="1">
                  <c:v>3472.3</c:v>
                </c:pt>
                <c:pt idx="2">
                  <c:v>3326.5</c:v>
                </c:pt>
                <c:pt idx="3">
                  <c:v>3033.8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Мұнайлы емес түсімдер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3">
                        <a:lumMod val="50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Лист1!$C$2:$C$5</c:f>
              <c:numCache>
                <c:formatCode>#,##0</c:formatCode>
                <c:ptCount val="4"/>
                <c:pt idx="0">
                  <c:v>5312.4</c:v>
                </c:pt>
                <c:pt idx="1">
                  <c:v>6279</c:v>
                </c:pt>
                <c:pt idx="2">
                  <c:v>6756.6</c:v>
                </c:pt>
                <c:pt idx="3">
                  <c:v>7457.4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1272064"/>
        <c:axId val="491314008"/>
      </c:barChart>
      <c:catAx>
        <c:axId val="491272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314008"/>
        <c:crosses val="autoZero"/>
        <c:auto val="1"/>
        <c:lblAlgn val="ctr"/>
        <c:lblOffset val="100"/>
        <c:noMultiLvlLbl val="0"/>
      </c:catAx>
      <c:valAx>
        <c:axId val="49131400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72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93947518120183"/>
          <c:y val="0.84172964232422276"/>
          <c:w val="0.58121034600411625"/>
          <c:h val="0.109240420746347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Мұнайлы емес тапшылық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1">
                  <a:lumMod val="50000"/>
                </a:schemeClr>
              </a:solidFill>
              <a:ln w="9525">
                <a:solidFill>
                  <a:schemeClr val="accent1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-7.6</c:v>
                </c:pt>
                <c:pt idx="1">
                  <c:v>-6.9</c:v>
                </c:pt>
                <c:pt idx="2">
                  <c:v>-6.3</c:v>
                </c:pt>
                <c:pt idx="3">
                  <c:v>-5.3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91274808"/>
        <c:axId val="491268144"/>
      </c:lineChart>
      <c:catAx>
        <c:axId val="4912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68144"/>
        <c:crosses val="autoZero"/>
        <c:auto val="1"/>
        <c:lblAlgn val="ctr"/>
        <c:lblOffset val="100"/>
        <c:noMultiLvlLbl val="0"/>
      </c:catAx>
      <c:valAx>
        <c:axId val="491268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627031059071373"/>
          <c:y val="0.73603595255168708"/>
          <c:w val="0.28745937881857253"/>
          <c:h val="0.153384825022995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98199008249912E-2"/>
          <c:y val="0.22886426867596463"/>
          <c:w val="0.87072656706731177"/>
          <c:h val="0.57267415644206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тапшылық, млрд. теңге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0</c:formatCode>
                <c:ptCount val="4"/>
                <c:pt idx="0">
                  <c:v>-883.3</c:v>
                </c:pt>
                <c:pt idx="1">
                  <c:v>-945.4</c:v>
                </c:pt>
                <c:pt idx="2">
                  <c:v>-997.7</c:v>
                </c:pt>
                <c:pt idx="3">
                  <c:v>-936.7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1308520"/>
        <c:axId val="491314400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тапшылық, ЖІӨ-ге %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2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-1.5</c:v>
                </c:pt>
                <c:pt idx="1">
                  <c:v>-1.5</c:v>
                </c:pt>
                <c:pt idx="2">
                  <c:v>-1.4</c:v>
                </c:pt>
                <c:pt idx="3">
                  <c:v>-1.3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91291272"/>
        <c:axId val="491319104"/>
      </c:lineChart>
      <c:catAx>
        <c:axId val="491308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314400"/>
        <c:crosses val="autoZero"/>
        <c:auto val="1"/>
        <c:lblAlgn val="ctr"/>
        <c:lblOffset val="100"/>
        <c:noMultiLvlLbl val="0"/>
      </c:catAx>
      <c:valAx>
        <c:axId val="49131440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308520"/>
        <c:crosses val="autoZero"/>
        <c:crossBetween val="between"/>
      </c:valAx>
      <c:valAx>
        <c:axId val="49131910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1291272"/>
        <c:crosses val="max"/>
        <c:crossBetween val="between"/>
      </c:valAx>
      <c:catAx>
        <c:axId val="491291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913191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575285300201947E-2"/>
          <c:y val="5.5526783027803533E-2"/>
          <c:w val="0.90359793107648489"/>
          <c:h val="0.70949158214764241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Мұнайдан түсетін кірістер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#,##0</c:formatCode>
                <c:ptCount val="4"/>
                <c:pt idx="0">
                  <c:v>1010.4</c:v>
                </c:pt>
                <c:pt idx="1">
                  <c:v>1002.3</c:v>
                </c:pt>
                <c:pt idx="2">
                  <c:v>1026.5</c:v>
                </c:pt>
                <c:pt idx="3">
                  <c:v>1033.8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Мұнайлы емес кірістер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>
                  <a:lumMod val="75000"/>
                </a:schemeClr>
              </a:solidFill>
              <a:ln w="222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4920.6000000000004</c:v>
                </c:pt>
                <c:pt idx="1">
                  <c:v>5807.4</c:v>
                </c:pt>
                <c:pt idx="2">
                  <c:v>6355.5</c:v>
                </c:pt>
                <c:pt idx="3">
                  <c:v>6990.9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91293232"/>
        <c:axId val="491296368"/>
      </c:lineChart>
      <c:catAx>
        <c:axId val="49129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96368"/>
        <c:crosses val="autoZero"/>
        <c:auto val="1"/>
        <c:lblAlgn val="ctr"/>
        <c:lblOffset val="100"/>
        <c:noMultiLvlLbl val="0"/>
      </c:catAx>
      <c:valAx>
        <c:axId val="491296368"/>
        <c:scaling>
          <c:orientation val="minMax"/>
          <c:min val="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9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0631376765574E-2"/>
          <c:y val="4.7865972535827528E-2"/>
          <c:w val="0.92914936862323438"/>
          <c:h val="0.7477391294217778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МБЗ-ның ең жоғарғы мөлшері 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diamond"/>
            <c:size val="8"/>
            <c:spPr>
              <a:solidFill>
                <a:schemeClr val="bg1"/>
              </a:solidFill>
              <a:ln w="952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6096399706868588E-2"/>
                  <c:y val="7.605241752285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8314974770259561E-2"/>
                  <c:y val="7.1700965474140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3628549392555978E-2"/>
                  <c:y val="5.86466093280056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9224223695255212E-2"/>
                  <c:y val="3.25378970357360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5.3628549392555895E-2"/>
                  <c:y val="5.429515727929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1322777341535818E-2"/>
                  <c:y val="7.605241752285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5981</c:v>
                </c:pt>
                <c:pt idx="1">
                  <c:v>8000</c:v>
                </c:pt>
                <c:pt idx="2">
                  <c:v>8720</c:v>
                </c:pt>
                <c:pt idx="3">
                  <c:v>9330</c:v>
                </c:pt>
                <c:pt idx="4">
                  <c:v>10450</c:v>
                </c:pt>
                <c:pt idx="5">
                  <c:v>11182</c:v>
                </c:pt>
                <c:pt idx="6">
                  <c:v>11965</c:v>
                </c:pt>
                <c:pt idx="7">
                  <c:v>14466</c:v>
                </c:pt>
                <c:pt idx="8">
                  <c:v>28284</c:v>
                </c:pt>
                <c:pt idx="9">
                  <c:v>29698</c:v>
                </c:pt>
                <c:pt idx="10">
                  <c:v>30886</c:v>
                </c:pt>
                <c:pt idx="11">
                  <c:v>32121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МБЗ-ның ең төменгі мөлшері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bg1"/>
              </a:solidFill>
              <a:ln w="1587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091937955589068E-2"/>
                  <c:y val="-4.84316613021600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6.435478338262425E-2"/>
                  <c:y val="-4.40802092534484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Лист1!$C$2:$C$13</c:f>
              <c:numCache>
                <c:formatCode>#,##0</c:formatCode>
                <c:ptCount val="12"/>
                <c:pt idx="0">
                  <c:v>5981</c:v>
                </c:pt>
                <c:pt idx="1">
                  <c:v>8000</c:v>
                </c:pt>
                <c:pt idx="2">
                  <c:v>8720</c:v>
                </c:pt>
                <c:pt idx="3">
                  <c:v>9330</c:v>
                </c:pt>
                <c:pt idx="4">
                  <c:v>10450</c:v>
                </c:pt>
                <c:pt idx="5">
                  <c:v>11182</c:v>
                </c:pt>
                <c:pt idx="6">
                  <c:v>11965</c:v>
                </c:pt>
                <c:pt idx="7">
                  <c:v>14466</c:v>
                </c:pt>
                <c:pt idx="8">
                  <c:v>15274</c:v>
                </c:pt>
                <c:pt idx="9">
                  <c:v>16036.7</c:v>
                </c:pt>
                <c:pt idx="10">
                  <c:v>16679</c:v>
                </c:pt>
                <c:pt idx="11">
                  <c:v>17345.8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272848"/>
        <c:axId val="491282256"/>
      </c:lineChart>
      <c:catAx>
        <c:axId val="49127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82256"/>
        <c:crosses val="autoZero"/>
        <c:auto val="1"/>
        <c:lblAlgn val="ctr"/>
        <c:lblOffset val="100"/>
        <c:noMultiLvlLbl val="0"/>
      </c:catAx>
      <c:valAx>
        <c:axId val="49128225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27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6.5143512376436383E-2"/>
          <c:w val="0.43735692155446843"/>
          <c:h val="0.209514959649982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0631376765574E-2"/>
          <c:y val="4.7865972535827528E-2"/>
          <c:w val="0.92914936862323438"/>
          <c:h val="0.84782252654214429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diamond"/>
            <c:size val="8"/>
            <c:spPr>
              <a:noFill/>
              <a:ln w="952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6096399706868588E-2"/>
                  <c:y val="7.605241752285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8314974770259561E-2"/>
                  <c:y val="7.1700965474140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3628549392555978E-2"/>
                  <c:y val="5.86466093280056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9224223695255212E-2"/>
                  <c:y val="3.25378970357360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5.3628549392555895E-2"/>
                  <c:y val="5.429515727929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1322777341535818E-2"/>
                  <c:y val="7.605241752285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12344</c:v>
                </c:pt>
                <c:pt idx="1">
                  <c:v>16047</c:v>
                </c:pt>
                <c:pt idx="2">
                  <c:v>17491</c:v>
                </c:pt>
                <c:pt idx="3">
                  <c:v>19066</c:v>
                </c:pt>
                <c:pt idx="4">
                  <c:v>21736</c:v>
                </c:pt>
                <c:pt idx="5">
                  <c:v>23692</c:v>
                </c:pt>
                <c:pt idx="6">
                  <c:v>25824</c:v>
                </c:pt>
                <c:pt idx="7">
                  <c:v>31245</c:v>
                </c:pt>
                <c:pt idx="8">
                  <c:v>33745</c:v>
                </c:pt>
                <c:pt idx="9">
                  <c:v>36108</c:v>
                </c:pt>
                <c:pt idx="10">
                  <c:v>38094</c:v>
                </c:pt>
                <c:pt idx="11">
                  <c:v>40190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Лист1!$A$2:$A$13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Лист1!$C$2:$C$13</c:f>
              <c:numCache>
                <c:formatCode>General</c:formatCode>
                <c:ptCount val="12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310872"/>
        <c:axId val="491316752"/>
      </c:lineChart>
      <c:catAx>
        <c:axId val="49131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316752"/>
        <c:crosses val="autoZero"/>
        <c:auto val="1"/>
        <c:lblAlgn val="ctr"/>
        <c:lblOffset val="100"/>
        <c:noMultiLvlLbl val="0"/>
      </c:catAx>
      <c:valAx>
        <c:axId val="491316752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91310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2.6455001962715805E-2"/>
          <c:y val="5.0255008904974842E-2"/>
          <c:w val="0.90933058728166327"/>
          <c:h val="0.741531800538642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РБ  (жергілікті жолдарды реконструкциялау)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smtClean="0"/>
                      <a:t>25,0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НАҚТЫЛАНҒАН 2018</c:v>
                </c:pt>
                <c:pt idx="1">
                  <c:v>ЖОСПАР 2019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22.9</c:v>
                </c:pt>
                <c:pt idx="1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РБ  (жергілікті жиелінің басым жобалары)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НАҚТЫЛАНҒАН 2018</c:v>
                </c:pt>
                <c:pt idx="1">
                  <c:v>ЖОСПАР 2019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34.799999999999997</c:v>
                </c:pt>
                <c:pt idx="1">
                  <c:v>65.400000000000006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МБ (өз қаражаттары)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НАҚТЫЛАНҒАН 2018</c:v>
                </c:pt>
                <c:pt idx="1">
                  <c:v>ЖОСПАР 2019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88.2</c:v>
                </c:pt>
                <c:pt idx="1">
                  <c:v>66.099999999999994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86923456"/>
        <c:axId val="246246880"/>
      </c:barChart>
      <c:catAx>
        <c:axId val="58692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defRPr>
            </a:pPr>
            <a:endParaRPr lang="ru-RU"/>
          </a:p>
        </c:txPr>
        <c:crossAx val="246246880"/>
        <c:crosses val="autoZero"/>
        <c:auto val="1"/>
        <c:lblAlgn val="ctr"/>
        <c:lblOffset val="100"/>
        <c:noMultiLvlLbl val="0"/>
      </c:catAx>
      <c:valAx>
        <c:axId val="2462468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869234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1633971381231085E-2"/>
          <c:y val="0.84376331977920427"/>
          <c:w val="0.93183602966212131"/>
          <c:h val="0.1413243984890453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 Narrow" panose="020B060602020203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0.05025</cdr:x>
      <cdr:y>0.19771</cdr:y>
    </cdr:from>
    <cdr:to>
      <cdr:x>0.13615</cdr:x>
      <cdr:y>0.33539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234068" y="1106950"/>
          <a:ext cx="400110" cy="77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rPr>
            <a:t>ЖБ</a:t>
          </a:r>
          <a:endParaRPr lang="ru-RU" sz="1400" b="1" dirty="0">
            <a:solidFill>
              <a:schemeClr val="accent1">
                <a:lumMod val="7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0.0518</cdr:x>
      <cdr:y>0.53788</cdr:y>
    </cdr:from>
    <cdr:to>
      <cdr:x>0.1377</cdr:x>
      <cdr:y>0.67556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241288" y="3011513"/>
          <a:ext cx="400110" cy="77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rPr>
            <a:t>РБ</a:t>
          </a:r>
          <a:endParaRPr lang="ru-RU" sz="1400" b="1" dirty="0">
            <a:solidFill>
              <a:schemeClr val="accent1">
                <a:lumMod val="7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0.05593</cdr:x>
      <cdr:y>0.08782</cdr:y>
    </cdr:from>
    <cdr:to>
      <cdr:x>0.44183</cdr:x>
      <cdr:y>0.20326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260525" y="491692"/>
          <a:ext cx="1797547" cy="6463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145,9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 млрд. </a:t>
          </a:r>
          <a:r>
            <a:rPr lang="ru-RU" sz="1800" b="1" dirty="0" err="1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теңге</a:t>
          </a:r>
          <a:endParaRPr lang="ru-RU" sz="1800" b="1" dirty="0">
            <a:solidFill>
              <a:schemeClr val="bg2">
                <a:lumMod val="2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0.49538</cdr:x>
      <cdr:y>0.03663</cdr:y>
    </cdr:from>
    <cdr:to>
      <cdr:x>0.88128</cdr:x>
      <cdr:y>0.15207</cdr:y>
    </cdr:to>
    <cdr:sp macro="" textlink="">
      <cdr:nvSpPr>
        <cdr:cNvPr id="13" name="Прямоугольник 12"/>
        <cdr:cNvSpPr/>
      </cdr:nvSpPr>
      <cdr:spPr>
        <a:xfrm xmlns:a="http://schemas.openxmlformats.org/drawingml/2006/main">
          <a:off x="2307511" y="205086"/>
          <a:ext cx="1797546" cy="6463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156,5</a:t>
          </a:r>
        </a:p>
        <a:p xmlns:a="http://schemas.openxmlformats.org/drawingml/2006/main">
          <a:pPr algn="ctr"/>
          <a:r>
            <a:rPr lang="ru-RU" sz="1800" b="1" dirty="0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 млрд. </a:t>
          </a:r>
          <a:r>
            <a:rPr lang="ru-RU" sz="1800" b="1" dirty="0" err="1" smtClean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rPr>
            <a:t>теңге</a:t>
          </a:r>
          <a:endParaRPr lang="ru-RU" sz="1800" b="1" dirty="0">
            <a:solidFill>
              <a:schemeClr val="bg2">
                <a:lumMod val="2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0.39143</cdr:x>
      <cdr:y>0.19884</cdr:y>
    </cdr:from>
    <cdr:to>
      <cdr:x>0.55973</cdr:x>
      <cdr:y>0.19954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1823328" y="1113301"/>
          <a:ext cx="783906" cy="3919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0.3717</cdr:x>
      <cdr:y>0.13088</cdr:y>
    </cdr:from>
    <cdr:to>
      <cdr:x>0.55408</cdr:x>
      <cdr:y>0.19685</cdr:y>
    </cdr:to>
    <cdr:sp macro="" textlink="">
      <cdr:nvSpPr>
        <cdr:cNvPr id="22" name="Прямоугольник 21"/>
        <cdr:cNvSpPr/>
      </cdr:nvSpPr>
      <cdr:spPr>
        <a:xfrm xmlns:a="http://schemas.openxmlformats.org/drawingml/2006/main">
          <a:off x="1731402" y="732778"/>
          <a:ext cx="849537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rgbClr val="C00000"/>
              </a:solidFill>
              <a:latin typeface="Arial Narrow" panose="020B0606020202030204" pitchFamily="34" charset="0"/>
            </a:rPr>
            <a:t>+10,6</a:t>
          </a:r>
          <a:endParaRPr lang="ru-RU" sz="1800" b="1" dirty="0">
            <a:solidFill>
              <a:srgbClr val="C00000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0.50501</cdr:x>
      <cdr:y>0.27875</cdr:y>
    </cdr:from>
    <cdr:to>
      <cdr:x>0.59091</cdr:x>
      <cdr:y>0.41643</cdr:y>
    </cdr:to>
    <cdr:sp macro="" textlink="">
      <cdr:nvSpPr>
        <cdr:cNvPr id="25" name="Прямоугольник 24"/>
        <cdr:cNvSpPr/>
      </cdr:nvSpPr>
      <cdr:spPr>
        <a:xfrm xmlns:a="http://schemas.openxmlformats.org/drawingml/2006/main">
          <a:off x="2352368" y="1560681"/>
          <a:ext cx="400110" cy="77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rPr>
            <a:t>Ж</a:t>
          </a:r>
          <a:r>
            <a:rPr lang="ru-RU" sz="1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rPr>
            <a:t>Б</a:t>
          </a:r>
          <a:endParaRPr lang="ru-RU" sz="1400" b="1" dirty="0">
            <a:solidFill>
              <a:schemeClr val="accent1">
                <a:lumMod val="7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0.51151</cdr:x>
      <cdr:y>0.6226</cdr:y>
    </cdr:from>
    <cdr:to>
      <cdr:x>0.59741</cdr:x>
      <cdr:y>0.76028</cdr:y>
    </cdr:to>
    <cdr:sp macro="" textlink="">
      <cdr:nvSpPr>
        <cdr:cNvPr id="26" name="Прямоугольник 25"/>
        <cdr:cNvSpPr/>
      </cdr:nvSpPr>
      <cdr:spPr>
        <a:xfrm xmlns:a="http://schemas.openxmlformats.org/drawingml/2006/main">
          <a:off x="2382645" y="3485848"/>
          <a:ext cx="400110" cy="77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rPr>
            <a:t>РБ</a:t>
          </a:r>
          <a:endParaRPr lang="ru-RU" sz="1400" b="1" dirty="0">
            <a:solidFill>
              <a:schemeClr val="accent1">
                <a:lumMod val="75000"/>
              </a:schemeClr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0.10432</cdr:x>
      <cdr:y>0.56099</cdr:y>
    </cdr:from>
    <cdr:to>
      <cdr:x>0.14852</cdr:x>
      <cdr:y>0.78521</cdr:y>
    </cdr:to>
    <cdr:sp macro="" textlink="">
      <cdr:nvSpPr>
        <cdr:cNvPr id="27" name="Левая фигурная скобка 26"/>
        <cdr:cNvSpPr/>
      </cdr:nvSpPr>
      <cdr:spPr>
        <a:xfrm xmlns:a="http://schemas.openxmlformats.org/drawingml/2006/main">
          <a:off x="453396" y="2866588"/>
          <a:ext cx="192064" cy="1145724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0.11386</cdr:x>
      <cdr:y>0.19467</cdr:y>
    </cdr:from>
    <cdr:to>
      <cdr:x>0.14851</cdr:x>
      <cdr:y>0.53468</cdr:y>
    </cdr:to>
    <cdr:sp macro="" textlink="">
      <cdr:nvSpPr>
        <cdr:cNvPr id="28" name="Левая фигурная скобка 27"/>
        <cdr:cNvSpPr/>
      </cdr:nvSpPr>
      <cdr:spPr>
        <a:xfrm xmlns:a="http://schemas.openxmlformats.org/drawingml/2006/main">
          <a:off x="494852" y="994757"/>
          <a:ext cx="150607" cy="1737394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0.55729</cdr:x>
      <cdr:y>0.42977</cdr:y>
    </cdr:from>
    <cdr:to>
      <cdr:x>0.59353</cdr:x>
      <cdr:y>0.7831</cdr:y>
    </cdr:to>
    <cdr:sp macro="" textlink="">
      <cdr:nvSpPr>
        <cdr:cNvPr id="29" name="Левая фигурная скобка 28"/>
        <cdr:cNvSpPr/>
      </cdr:nvSpPr>
      <cdr:spPr>
        <a:xfrm xmlns:a="http://schemas.openxmlformats.org/drawingml/2006/main">
          <a:off x="2595906" y="2196074"/>
          <a:ext cx="168810" cy="1805479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0.56813</cdr:x>
      <cdr:y>0.15473</cdr:y>
    </cdr:from>
    <cdr:to>
      <cdr:x>0.60046</cdr:x>
      <cdr:y>0.41047</cdr:y>
    </cdr:to>
    <cdr:sp macro="" textlink="">
      <cdr:nvSpPr>
        <cdr:cNvPr id="30" name="Левая фигурная скобка 29"/>
        <cdr:cNvSpPr/>
      </cdr:nvSpPr>
      <cdr:spPr>
        <a:xfrm xmlns:a="http://schemas.openxmlformats.org/drawingml/2006/main">
          <a:off x="2646381" y="790647"/>
          <a:ext cx="150607" cy="1306803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1163" cy="498474"/>
          </a:xfrm>
          <a:prstGeom prst="rect">
            <a:avLst/>
          </a:prstGeom>
        </p:spPr>
        <p:txBody>
          <a:bodyPr vert="horz" lIns="91377" tIns="45689" rIns="91377" bIns="456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2"/>
            <a:ext cx="2951162" cy="498474"/>
          </a:xfrm>
          <a:prstGeom prst="rect">
            <a:avLst/>
          </a:prstGeom>
        </p:spPr>
        <p:txBody>
          <a:bodyPr vert="horz" lIns="91377" tIns="45689" rIns="91377" bIns="45689" rtlCol="0"/>
          <a:lstStyle>
            <a:lvl1pPr algn="r">
              <a:defRPr sz="1200"/>
            </a:lvl1pPr>
          </a:lstStyle>
          <a:p>
            <a:fld id="{7D036CFA-9EDD-485D-915A-36D12CFC4876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2454"/>
            <a:ext cx="2951163" cy="498474"/>
          </a:xfrm>
          <a:prstGeom prst="rect">
            <a:avLst/>
          </a:prstGeom>
        </p:spPr>
        <p:txBody>
          <a:bodyPr vert="horz" lIns="91377" tIns="45689" rIns="91377" bIns="456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4"/>
            <a:ext cx="2951162" cy="498474"/>
          </a:xfrm>
          <a:prstGeom prst="rect">
            <a:avLst/>
          </a:prstGeom>
        </p:spPr>
        <p:txBody>
          <a:bodyPr vert="horz" lIns="91377" tIns="45689" rIns="91377" bIns="45689" rtlCol="0" anchor="b"/>
          <a:lstStyle>
            <a:lvl1pPr algn="r">
              <a:defRPr sz="1200"/>
            </a:lvl1pPr>
          </a:lstStyle>
          <a:p>
            <a:fld id="{11084300-4144-4BBF-ABA4-A58A7CCA99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2093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1163" cy="498474"/>
          </a:xfrm>
          <a:prstGeom prst="rect">
            <a:avLst/>
          </a:prstGeom>
        </p:spPr>
        <p:txBody>
          <a:bodyPr vert="horz" lIns="91377" tIns="45689" rIns="91377" bIns="456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2"/>
            <a:ext cx="2951162" cy="498474"/>
          </a:xfrm>
          <a:prstGeom prst="rect">
            <a:avLst/>
          </a:prstGeom>
        </p:spPr>
        <p:txBody>
          <a:bodyPr vert="horz" lIns="91377" tIns="45689" rIns="91377" bIns="45689" rtlCol="0"/>
          <a:lstStyle>
            <a:lvl1pPr algn="r">
              <a:defRPr sz="1200"/>
            </a:lvl1pPr>
          </a:lstStyle>
          <a:p>
            <a:fld id="{42103258-CFD8-4955-9FD6-DE94126BB62B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7" tIns="45689" rIns="91377" bIns="456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42" y="4784727"/>
            <a:ext cx="5446712" cy="3913188"/>
          </a:xfrm>
          <a:prstGeom prst="rect">
            <a:avLst/>
          </a:prstGeom>
        </p:spPr>
        <p:txBody>
          <a:bodyPr vert="horz" lIns="91377" tIns="45689" rIns="91377" bIns="4568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2454"/>
            <a:ext cx="2951163" cy="498474"/>
          </a:xfrm>
          <a:prstGeom prst="rect">
            <a:avLst/>
          </a:prstGeom>
        </p:spPr>
        <p:txBody>
          <a:bodyPr vert="horz" lIns="91377" tIns="45689" rIns="91377" bIns="456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4"/>
            <a:ext cx="2951162" cy="498474"/>
          </a:xfrm>
          <a:prstGeom prst="rect">
            <a:avLst/>
          </a:prstGeom>
        </p:spPr>
        <p:txBody>
          <a:bodyPr vert="horz" lIns="91377" tIns="45689" rIns="91377" bIns="45689" rtlCol="0" anchor="b"/>
          <a:lstStyle>
            <a:lvl1pPr algn="r">
              <a:defRPr sz="1200"/>
            </a:lvl1pPr>
          </a:lstStyle>
          <a:p>
            <a:fld id="{6810F6FC-6A58-4BB8-ADEC-97E2D8DCE7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184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93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6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5509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21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7612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688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456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022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7355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962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02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700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6560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807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1657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9465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5392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673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2244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5688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921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29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465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881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30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0790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31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522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309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697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587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863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07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00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F2192-01D5-43CC-BF56-6BD7ED945A28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05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11CD-DBDA-47E3-B319-F53CF0898746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4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43B5-F28B-4EFE-8DF3-D64D867352C0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9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80D1-E765-4C89-837F-62D494EE463C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5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7-3475-4077-BE8A-6A59F75672A6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3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DAF4-191F-4969-8A5B-CAEF309CAA50}" type="datetime1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8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74E5-FABE-4B3D-BC13-15141C140677}" type="datetime1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1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BB66-CD20-46DC-889C-FEC24C734CE4}" type="datetime1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D831-C5E7-4966-8072-4B48695C5205}" type="datetime1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384A-6810-4F37-9431-EB1FF1139EA4}" type="datetime1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09C3-71AF-40E2-8A74-6D3D48EA0DD4}" type="datetime1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76AA-3F88-44AB-BE0E-859DB9477B34}" type="datetime1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CBB8-F47A-4E0D-8C1E-C22C33039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0" cy="685800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2933702" y="2287765"/>
            <a:ext cx="9258298" cy="2282465"/>
          </a:xfrm>
        </p:spPr>
        <p:txBody>
          <a:bodyPr anchor="ctr">
            <a:noAutofit/>
          </a:bodyPr>
          <a:lstStyle/>
          <a:p>
            <a:pPr algn="l"/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2019-2021 ЖЫЛДАРҒА АРНАЛҒАН РЕСПУБЛИКАЛЫҚ БЮДЖЕТ ЖОБАСЫ</a:t>
            </a:r>
            <a:endParaRPr lang="ru-RU" sz="5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1" y="1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ҚАЗАҚСТАН РЕСПУБЛИКАСЫНЫҢ ҮКІМЕТІ</a:t>
            </a:r>
            <a:endParaRPr lang="ru-RU" sz="18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" y="6497780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АСТАНА </a:t>
            </a: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қ.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2018 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жыл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71" descr="C:\Users\user\Desktop\MF_в белом цвете - коп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7055" y="2438400"/>
            <a:ext cx="1986643" cy="156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5">
                <a:lumMod val="50000"/>
              </a:schemeClr>
            </a:outerShdw>
          </a:effectLst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0437224" y="6497776"/>
            <a:ext cx="1754773" cy="365125"/>
          </a:xfrm>
        </p:spPr>
        <p:txBody>
          <a:bodyPr/>
          <a:lstStyle/>
          <a:p>
            <a:pPr algn="r"/>
            <a:fld id="{6E6B2414-D757-41CD-B8A2-4FF2E523F211}" type="datetime8">
              <a:rPr lang="ru-RU" sz="1600" b="1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/>
              <a:t>12.09.2018 18:53</a:t>
            </a:fld>
            <a:endParaRPr lang="ru-RU" sz="1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7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108994"/>
            <a:ext cx="12192000" cy="429180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БІЛІМ БЕРУ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10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5401808"/>
              </p:ext>
            </p:extLst>
          </p:nvPr>
        </p:nvGraphicFramePr>
        <p:xfrm>
          <a:off x="269630" y="655405"/>
          <a:ext cx="11617571" cy="5227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9183"/>
                <a:gridCol w="1356136"/>
                <a:gridCol w="1403433"/>
                <a:gridCol w="1257301"/>
                <a:gridCol w="1101518"/>
              </a:tblGrid>
              <a:tr h="423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58525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99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456,3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555,7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659,2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752,1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34558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Колледждерде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Қазақстанның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ЖОО-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нда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шетелде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кадрлар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даярлау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194,0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259,6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0601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Ғылымды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0945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Дарынды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балаларды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оқыту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тәрбиелеу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51692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Орта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беруді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жан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басына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қаржыландыру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22,6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74,9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107,6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беру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орындарының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құрылысы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63416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Дербес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беру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ұйымдарына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салымдар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75138">
                <a:tc>
                  <a:txBody>
                    <a:bodyPr/>
                    <a:lstStyle/>
                    <a:p>
                      <a:pPr fontAlgn="base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Педагог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қызметкерлердің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біліктілігін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62132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Студенттерді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магистранттарды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докторанттарды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жатақханаларда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жаңадан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енгізілген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орындармен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351693">
                <a:tc>
                  <a:txBody>
                    <a:bodyPr/>
                    <a:lstStyle/>
                    <a:p>
                      <a:pPr fontAlgn="base"/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Мұғалімдерге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қосымша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ақы</a:t>
                      </a: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төлеу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135,1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63051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Өнімді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инновацияларды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ынталандыру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орта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жүйесін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жаңғырту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Дүниежүзілік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банк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қарыздары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40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108994"/>
            <a:ext cx="12192000" cy="582668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ҒЫЛЫМДЫ ДАМЫТУ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11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22737" y="736232"/>
          <a:ext cx="11793417" cy="3355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216"/>
                <a:gridCol w="1073201"/>
                <a:gridCol w="1344450"/>
                <a:gridCol w="1332656"/>
                <a:gridCol w="1261894"/>
              </a:tblGrid>
              <a:tr h="5360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900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15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43,7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42,7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42,6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33,6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35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Ғылыми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зерттеулерді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бағдарламалық-нысаналы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қаржыландыру</a:t>
                      </a:r>
                      <a:endParaRPr lang="ru-RU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Ғылыми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зерттеулерді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гранттық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қаржыландыру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Ғылыми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ұйымдарды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негізгі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қаржыландыру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2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Коммерциялық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жобаларды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гранттық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қаржыландыру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8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0" y="85887"/>
            <a:ext cx="12192000" cy="5995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МӘДЕНИЕТ И СПОРТ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Содержимое 6"/>
          <p:cNvGraphicFramePr>
            <a:graphicFrameLocks/>
          </p:cNvGraphicFramePr>
          <p:nvPr>
            <p:extLst/>
          </p:nvPr>
        </p:nvGraphicFramePr>
        <p:xfrm>
          <a:off x="160192" y="695176"/>
          <a:ext cx="11832515" cy="4665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9961"/>
                <a:gridCol w="1284427"/>
                <a:gridCol w="1240138"/>
                <a:gridCol w="1373010"/>
                <a:gridCol w="1364979"/>
              </a:tblGrid>
              <a:tr h="3657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506144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45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111,3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76,4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72,4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69,7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8285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өнерді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4107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Ұлтық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фильмдерді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шығару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2F2"/>
                    </a:solidFill>
                  </a:tcPr>
                </a:tc>
              </a:tr>
              <a:tr h="36341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Қоғамдық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маңызы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бар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іс-шараларды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өткізу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49382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мұрағат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ісі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ұйымдарының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жұмыс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істеуін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(театр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ұйымдары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мұражайлар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кітапханалар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мен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архивтер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rgbClr val="F2F2F2"/>
                    </a:solidFill>
                  </a:tcPr>
                </a:tc>
              </a:tr>
              <a:tr h="33012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Спорт,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өнер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саласында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кадрларды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даярлау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5965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Спортты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7556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спорт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объекттерін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қайта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құру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2410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Туризмді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(«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Кazakh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tourism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 ҰК» АҚ,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көрмелер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  <a:tr h="32410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Басқалар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12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6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0" y="85887"/>
            <a:ext cx="12192000" cy="5995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РУХАНИ ЖАН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Ғ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ЫРУ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13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34463" y="685436"/>
          <a:ext cx="11699630" cy="5129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1711"/>
                <a:gridCol w="1205063"/>
                <a:gridCol w="1544352"/>
                <a:gridCol w="1497552"/>
                <a:gridCol w="1520952"/>
              </a:tblGrid>
              <a:tr h="4980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(млн.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42763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06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15 839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11 743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12 149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9 848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I.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Дайындық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кезең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II.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Арнайы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жобаларды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іске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асыру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14 800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10 896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11 353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9 052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тілді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латын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тілге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көшіру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2 581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4 488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гуманитарлық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тіліндегі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100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оқулық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2 389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Туған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Қазақстанның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рухани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шіркеулері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4 219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3 714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Қазақстанның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100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адамы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Жаһандық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әлемдегі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қазіргі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Қазақстандық</a:t>
                      </a: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мәдениет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6 991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4 748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2 715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III.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Ақпараттық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жұмыс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602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7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IV. </a:t>
                      </a:r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Интернетте жұмыс істеу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4468" marR="4468" marT="4468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67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204568" y="811525"/>
          <a:ext cx="11767299" cy="5174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8821"/>
                <a:gridCol w="1202635"/>
                <a:gridCol w="700123"/>
                <a:gridCol w="1397225"/>
                <a:gridCol w="630689"/>
                <a:gridCol w="1509842"/>
                <a:gridCol w="661927"/>
                <a:gridCol w="1411711"/>
                <a:gridCol w="624326"/>
              </a:tblGrid>
              <a:tr h="4437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694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2018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пен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пен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2020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пен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%-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8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1 538,6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608,8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1 262,6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121,1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907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0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400" b="0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400" b="0" i="1" u="none" strike="noStrike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400" b="0" i="1" u="none" strike="noStrike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15,9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833C0C"/>
                          </a:solidFill>
                          <a:effectLst/>
                          <a:latin typeface="Arial Narrow" panose="020B0606020202030204" pitchFamily="34" charset="0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833C0C"/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smtClean="0">
                          <a:solidFill>
                            <a:srgbClr val="833C0C"/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  <a:endParaRPr lang="ru-RU" sz="1400" b="0" i="1" u="none" strike="noStrike" dirty="0">
                        <a:solidFill>
                          <a:srgbClr val="833C0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99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Нұрлы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Жол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800" b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534,4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556,4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793">
                <a:tc>
                  <a:txBody>
                    <a:bodyPr/>
                    <a:lstStyle/>
                    <a:p>
                      <a:pPr algn="l" fontAlgn="ctr"/>
                      <a:r>
                        <a:rPr lang="kk-K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kk-KZ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kk-K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инфрақұрылымын дамыту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476,4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504,0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1729">
                <a:tc>
                  <a:txBody>
                    <a:bodyPr/>
                    <a:lstStyle/>
                    <a:p>
                      <a:pPr algn="l" fontAlgn="ctr"/>
                      <a:r>
                        <a:rPr lang="kk-K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Нұрлы</a:t>
                      </a:r>
                      <a:r>
                        <a:rPr lang="kk-KZ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жер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148,6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135,1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Агроөнеркәсіптік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кешенді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209,0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157,2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Индустриялық-инновациялық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дамудың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бағдарламасы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77,2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99,7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03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Аймақтарды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151,3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143,8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экология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4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Ақпаратты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коммуникацияларды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117,2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130,4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-1" y="97081"/>
            <a:ext cx="11971868" cy="676641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ЭКОНОМИК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НЫҢ НАҚТЫ СЕКТОРЫН ДАМЫТУДЫ ҚОЛДАУҒА АРНАЛҒАН ШЫҒЫСТАР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14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82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0" y="85887"/>
            <a:ext cx="12192000" cy="5995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ИНДУСТРИЯЛЫҚ-ИННОВАЦИЯЛЫҚ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ДАМУДЫҢ МЕМЛЕКЕТТІК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773019"/>
              </p:ext>
            </p:extLst>
          </p:nvPr>
        </p:nvGraphicFramePr>
        <p:xfrm>
          <a:off x="217755" y="685434"/>
          <a:ext cx="11728059" cy="4433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3440"/>
                <a:gridCol w="1155574"/>
                <a:gridCol w="1378578"/>
                <a:gridCol w="1155574"/>
                <a:gridCol w="1234893"/>
              </a:tblGrid>
              <a:tr h="4495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80154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638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77,2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99,7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38,1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15,9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75139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Байтерек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»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ҰБХ» АҚ-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жеңілдікпен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қаржыландыру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47,5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80,3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375138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Инвестициялар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тарту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10,5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7,3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536684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Техникалық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реттеу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метрология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(1000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стандарттарды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әзірлеу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сынақтық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зертханаларды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құру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кеңейту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36545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Инновациялық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дамыту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0,9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629871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Индустриалды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даму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саласындағы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еңбек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өнімділігі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зерттеулерді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жоғарылату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(«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NADLOC»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АҚ, «КИРИ»)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449190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Ғарыш</a:t>
                      </a:r>
                      <a:r>
                        <a:rPr lang="ru-RU" sz="1600" b="0" i="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саласын</a:t>
                      </a:r>
                      <a:r>
                        <a:rPr lang="ru-RU" sz="1600" b="0" i="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дамыту</a:t>
                      </a:r>
                      <a:endParaRPr lang="ru-RU" sz="1600" b="0" i="0" u="none" strike="noStrike" dirty="0"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12,1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  <a:tr h="335665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НУ Астана бизнес кампус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инфрақұрылымын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дамыту</a:t>
                      </a:r>
                      <a:endParaRPr lang="ru-RU" sz="1600" b="0" i="0" u="none" strike="noStrike" dirty="0"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 anchor="ctr">
                    <a:noFill/>
                  </a:tcPr>
                </a:tc>
              </a:tr>
            </a:tbl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15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1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0" y="97081"/>
            <a:ext cx="12192000" cy="7821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/>
              <a:t>«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БИЗНЕСТІҢ ЖОЛ КАРТАСЫ-2020» БИЗНЕСТІ ҚОЛДАУ ЖӘНЕ ДАМЫТУДЫҢ </a:t>
            </a:r>
            <a:endParaRPr lang="kk-KZ" sz="24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БІРЫҢҒАЙ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069372"/>
              </p:ext>
            </p:extLst>
          </p:nvPr>
        </p:nvGraphicFramePr>
        <p:xfrm>
          <a:off x="237126" y="949568"/>
          <a:ext cx="11696965" cy="4908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7392"/>
                <a:gridCol w="1268901"/>
                <a:gridCol w="1684179"/>
                <a:gridCol w="1688688"/>
                <a:gridCol w="1077805"/>
              </a:tblGrid>
              <a:tr h="3097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млн.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298525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42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132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10 375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9 021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759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8 604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1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Сервистік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қызмет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1 622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1 622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1 622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1 622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1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Қызметкелердің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біліктілігін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арттыру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476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476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Бизнес-</a:t>
                      </a:r>
                      <a:r>
                        <a:rPr lang="ru-RU" sz="18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насихат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110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110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Жоғары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сеньорлар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96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96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96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96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Операторлар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мен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аржы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агенттеріне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көрсетілген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қызметі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үшін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қаражат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төлеу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821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770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770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720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Кәсіпкерлерді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 (КАҚ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580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580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Бизнес-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инкубаторлар</a:t>
                      </a:r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қызметін</a:t>
                      </a:r>
                      <a:r>
                        <a:rPr lang="kk-KZ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қолдау</a:t>
                      </a:r>
                      <a:endParaRPr lang="ru-RU" sz="1800" b="0" i="0" u="none" strike="noStrike" dirty="0" smtClean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70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105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105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144">
                <a:tc>
                  <a:txBody>
                    <a:bodyPr/>
                    <a:lstStyle/>
                    <a:p>
                      <a:pPr lvl="0" algn="l" fontAlgn="t"/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Индустриалдық</a:t>
                      </a:r>
                      <a:r>
                        <a:rPr lang="ru-RU" sz="1800" b="0" i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инфрақұрылым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7999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6 600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ru-RU" sz="1800" b="0" i="0" u="none" strike="noStrike" dirty="0" smtClean="0">
                          <a:effectLst/>
                          <a:latin typeface="Arial Narrow" panose="020B0606020202030204" pitchFamily="34" charset="0"/>
                        </a:rPr>
                        <a:t>5 262</a:t>
                      </a:r>
                      <a:endParaRPr lang="ru-RU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61" marR="1761" marT="176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5 000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5 000</a:t>
                      </a:r>
                      <a:endParaRPr lang="ru-RU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16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2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470072"/>
            <a:ext cx="3103418" cy="374074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9907" y="202515"/>
            <a:ext cx="12048959" cy="745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НӘТЕЖЕЛІ ЖҰМЫСПЕН ҚАМТУДЫ ЖӘНЕ ЖАППАЙ КӘСІПКЕРЛІКТІ ДАМЫТУДЫҢ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2017-2021 ЖЫЛДАРҒА АРНАЛҒАН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/>
          </p:nvPr>
        </p:nvGraphicFramePr>
        <p:xfrm>
          <a:off x="333927" y="1088750"/>
          <a:ext cx="11531048" cy="4955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18565"/>
                <a:gridCol w="1320727"/>
                <a:gridCol w="1193984"/>
                <a:gridCol w="1298886"/>
                <a:gridCol w="1298886"/>
              </a:tblGrid>
              <a:tr h="3648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458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415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 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75,3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75,6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76,3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76,9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282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басшысының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жолдауы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шегінде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62,0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62,0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62,0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62,0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424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Микрокредиттеу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60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62,0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62,0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62,0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62,0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398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жергілікті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есебінен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7,9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7,9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7,9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7,9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6541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6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600" b="1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есебінен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54,1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54,1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54,1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54,1</a:t>
                      </a:r>
                      <a:endParaRPr lang="ru-RU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6380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басшысының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жолдауынан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тыс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1" i="0" u="none" strike="noStrike" kern="120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13,3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13,6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14,3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14,9</a:t>
                      </a:r>
                      <a:endParaRPr lang="ru-RU" sz="1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51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Негізгі</a:t>
                      </a:r>
                      <a:r>
                        <a:rPr lang="ru-RU" sz="160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кәсіпкерлікке</a:t>
                      </a:r>
                      <a:r>
                        <a:rPr lang="ru-RU" sz="160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оқыту</a:t>
                      </a:r>
                      <a:r>
                        <a:rPr lang="ru-RU" sz="160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lang="ru-RU" sz="160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Бастау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-бизнес»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жобасын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іске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асыру</a:t>
                      </a:r>
                      <a:endParaRPr lang="ru-RU" sz="1600" u="none" strike="noStrike" dirty="0" smtClean="0"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51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Жеке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тұлғалардың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жалақысын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ішінара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субсидиялау</a:t>
                      </a:r>
                      <a:endParaRPr lang="ru-RU" sz="16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346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Жастар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тәжірибесі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36000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5,3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5,7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986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Азаматтарды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ерікті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түрде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қоныстандыруды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ынталандыру</a:t>
                      </a:r>
                      <a:endParaRPr lang="ru-RU" sz="16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ctr"/>
                      <a:endParaRPr lang="kk-KZ" sz="16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ctr"/>
                      <a:r>
                        <a:rPr lang="kk-KZ" sz="1600" b="0" i="0" u="none" strike="noStrike" baseline="0" dirty="0" smtClean="0">
                          <a:solidFill>
                            <a:srgbClr val="00B0F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Өзгелер</a:t>
                      </a:r>
                      <a:endParaRPr lang="ru-RU" sz="1600" b="0" i="0" u="none" strike="noStrike" dirty="0">
                        <a:solidFill>
                          <a:srgbClr val="00B0F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395" marT="7395" marB="0" anchor="ctr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1,8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1,9</a:t>
                      </a:r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1,6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  <a:p>
                      <a:pPr algn="ctr" rtl="0" fontAlgn="ctr"/>
                      <a:r>
                        <a:rPr lang="kk-KZ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  <a:p>
                      <a:pPr algn="ctr" rtl="0" fontAlgn="ctr"/>
                      <a:r>
                        <a:rPr lang="kk-KZ" sz="1600" b="0" i="0" u="none" strike="noStrike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395" marR="7395" marT="7395" marB="0" anchor="ctr">
                    <a:lnT w="12700" cmpd="sng">
                      <a:noFill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17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9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/>
          </p:nvPr>
        </p:nvGraphicFramePr>
        <p:xfrm>
          <a:off x="213947" y="606584"/>
          <a:ext cx="11687906" cy="5746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4228"/>
                <a:gridCol w="1356923"/>
                <a:gridCol w="1586909"/>
                <a:gridCol w="1398385"/>
                <a:gridCol w="1541461"/>
              </a:tblGrid>
              <a:tr h="18774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221504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689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317,7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304,5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285,2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267,1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3047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Ветеринарияны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дамыту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22,0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Агроөнеркәсіптік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кешенді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убсидиялау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75,1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66,0</a:t>
                      </a:r>
                      <a:endParaRPr lang="ru-RU" sz="15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66,7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66,7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9324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Су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шаруашылығы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17,5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14,0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13,9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Фитосанитарлық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қәуіпсіздік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6,5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Орман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шарушылығы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18,8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20,7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20,6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20,6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Жер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ресурстары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басқару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9,3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10,5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11,2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11,2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5877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Аграрлық</a:t>
                      </a:r>
                      <a:r>
                        <a:rPr lang="ru-RU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кредиттік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корпорация</a:t>
                      </a:r>
                      <a:r>
                        <a:rPr lang="ru-RU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» АҚ-</a:t>
                      </a:r>
                      <a:r>
                        <a:rPr lang="ru-RU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ға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көктемгі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егін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жинау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жұмыстарына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кредит</a:t>
                      </a:r>
                      <a:r>
                        <a:rPr lang="ru-RU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беру</a:t>
                      </a:r>
                      <a:endParaRPr lang="ru-RU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60,0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60,0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60,0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60,0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Өнімді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жұмыспен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қамтылуды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микрокредиттеу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44,8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44,8 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44,8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44,8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077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Бастау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Бизнеске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»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оқыту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0277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Ғылыми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зерттеулер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8,3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0,6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«</a:t>
                      </a:r>
                      <a:r>
                        <a:rPr lang="ru-RU" sz="15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Қазсушар</a:t>
                      </a:r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» РМК</a:t>
                      </a:r>
                      <a:r>
                        <a:rPr lang="ru-RU" sz="15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жарғылық</a:t>
                      </a:r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капиталын</a:t>
                      </a:r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ұлғайту</a:t>
                      </a:r>
                      <a:endParaRPr lang="ru-RU" sz="15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10,0</a:t>
                      </a:r>
                      <a:endParaRPr lang="ru-RU" sz="15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7,3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Гидротехникалық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құрылыстар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топтық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су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құбырларын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салу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реконструкциялау</a:t>
                      </a:r>
                      <a:endParaRPr lang="ru-RU" sz="15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500" b="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21,0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19,4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7,1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2,2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Орал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Кигач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түбін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тереңдету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жұмыстары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3,0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2,3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19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«ҰАҒБО»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КеАҚ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жарғылық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капиталын</a:t>
                      </a:r>
                      <a:r>
                        <a:rPr lang="ru-RU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ұлғайту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4,1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6,9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7,7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8,3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785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Басқа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шығыстар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13,8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12,3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12,7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12,7</a:t>
                      </a:r>
                      <a:endParaRPr lang="ru-RU" sz="15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0" y="120022"/>
            <a:ext cx="12192000" cy="4895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АУЫЛ ШАРУАШЫЛЫҒЫ МИНИСТРЛІГІНІҢ ШЫҒЫСТАРЫ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18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99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130949"/>
            <a:ext cx="12192000" cy="537265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МЕМЛЕКЕТТІК АГРОӨНЕРКӘСІПТІК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КЕШЕНДІ ДАМЫТУ 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Содержимое 6"/>
          <p:cNvGraphicFramePr>
            <a:graphicFrameLocks/>
          </p:cNvGraphicFramePr>
          <p:nvPr>
            <p:extLst/>
          </p:nvPr>
        </p:nvGraphicFramePr>
        <p:xfrm>
          <a:off x="297487" y="677954"/>
          <a:ext cx="11601437" cy="516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1463"/>
                <a:gridCol w="1140401"/>
                <a:gridCol w="1240437"/>
                <a:gridCol w="1200423"/>
                <a:gridCol w="1318713"/>
              </a:tblGrid>
              <a:tr h="2846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45931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334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 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187,0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157,2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147,6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138,1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985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Субсидиялау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Инвестициялық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қаржы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кезінде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АӨК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субъектілерін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өтеу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29307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АӨК 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субъектілерін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қаржылық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сауықтыруды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субсидиялау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Кредит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лизинг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бойынша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өтемақы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мөлшерлемелерін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субсидиялау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29307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Дайындау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ұйымдарына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ҚҚС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сомасын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субсидиялау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44282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Фитосанитариялық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қауіпсіздік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карантиндік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объектілерді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өңдеу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150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Аграрлық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кредиттік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корпорация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» АҚ-</a:t>
                      </a:r>
                      <a:r>
                        <a:rPr lang="ru-RU" sz="16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ға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көктемгі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егін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жинау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жұмыстарына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кредит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беру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60,0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,0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60,0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60,0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17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716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Жерді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басқару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Агроөнеркәсіптік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кешендегі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ғылыми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зерттеулер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05">
                <a:tc>
                  <a:txBody>
                    <a:bodyPr/>
                    <a:lstStyle/>
                    <a:p>
                      <a:pPr algn="l" fontAlgn="t"/>
                      <a:r>
                        <a:rPr lang="kk-K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Басқалар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19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67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274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0" y="166256"/>
            <a:ext cx="12192000" cy="567963"/>
          </a:xfrm>
        </p:spPr>
        <p:txBody>
          <a:bodyPr anchor="ctr">
            <a:norm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БЮДЖЕТ ЖОБАСЫН ҚАЛЫПТАСТЫРУ СИПАТТАМАЛАРЫ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942127"/>
              </p:ext>
            </p:extLst>
          </p:nvPr>
        </p:nvGraphicFramePr>
        <p:xfrm>
          <a:off x="247648" y="751981"/>
          <a:ext cx="11796569" cy="536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3334"/>
                <a:gridCol w="6613235"/>
              </a:tblGrid>
              <a:tr h="47102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Arial Narrow" panose="020B0606020202030204" pitchFamily="34" charset="0"/>
                        </a:rPr>
                        <a:t>МІНДЕТ</a:t>
                      </a:r>
                      <a:endParaRPr lang="ru-RU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ГРАФИКТЕРДЕ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6033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sng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БІРІНШІ</a:t>
                      </a:r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kk-KZ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БЮДЖЕТТІҢ МҰНАЙЛЫ КІРІСТЕРДЕН ТӘУЕЛДІЛІГІН БІРТІНДЕП АЗАЙТУ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72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sng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ЕКІНШІ</a:t>
                      </a:r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– САЛЫҚ</a:t>
                      </a:r>
                      <a:r>
                        <a:rPr lang="ru-RU" sz="1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ТҮСІМДЕРІНІҢ ОРНЫҚТЫЛЫҒЫН НЫҒАЙТУ</a:t>
                      </a:r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0398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sng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ҮШІНШІ</a:t>
                      </a:r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– БОРЫШТЫ ҚАУІПСІЗ</a:t>
                      </a:r>
                      <a:r>
                        <a:rPr lang="ru-RU" sz="18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ДЕҢГЕЙДЕ ҰСТАУ</a:t>
                      </a:r>
                      <a:endParaRPr lang="ru-RU" sz="1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ru-RU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843944065"/>
              </p:ext>
            </p:extLst>
          </p:nvPr>
        </p:nvGraphicFramePr>
        <p:xfrm>
          <a:off x="5347854" y="2973340"/>
          <a:ext cx="6650181" cy="1746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856420679"/>
              </p:ext>
            </p:extLst>
          </p:nvPr>
        </p:nvGraphicFramePr>
        <p:xfrm>
          <a:off x="5366327" y="1366212"/>
          <a:ext cx="6613237" cy="1607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3342628311"/>
              </p:ext>
            </p:extLst>
          </p:nvPr>
        </p:nvGraphicFramePr>
        <p:xfrm>
          <a:off x="5218546" y="4695920"/>
          <a:ext cx="6973454" cy="1774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411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76146"/>
            <a:ext cx="12192000" cy="537265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ЖЫЛУ-ЭЛЕКТР ЭНЕРГЕТИКАСЫН ДАМЫТУ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205154" y="589438"/>
          <a:ext cx="11781692" cy="5592943"/>
        </p:xfrm>
        <a:graphic>
          <a:graphicData uri="http://schemas.openxmlformats.org/drawingml/2006/table">
            <a:tbl>
              <a:tblPr/>
              <a:tblGrid>
                <a:gridCol w="4708511"/>
                <a:gridCol w="770861"/>
                <a:gridCol w="937535"/>
                <a:gridCol w="781279"/>
                <a:gridCol w="1031289"/>
                <a:gridCol w="750029"/>
                <a:gridCol w="1083373"/>
                <a:gridCol w="760446"/>
                <a:gridCol w="958369"/>
              </a:tblGrid>
              <a:tr h="30421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1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1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2018 </a:t>
                      </a:r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85" marR="6385" marT="63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1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1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1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1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44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kk-KZ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2019 </a:t>
                      </a:r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2020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385" marR="6385" marT="638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2021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520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БАРЛЫ</a:t>
                      </a:r>
                      <a:r>
                        <a:rPr lang="kk-KZ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ҒЫ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49,8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41,8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40,1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15,0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ЖАЛҒАСТЫРЫЛАТЫН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ЖОБАЛАР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45,3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39,3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21,7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Астана қ.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33,6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19,2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Алматы қ.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Шымкент қ.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Ақтөбе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Ақмола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Жамбыл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0,2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Павлодар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Түркістан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40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Шығыс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Қазақстан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baseline="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17877">
                <a:tc>
                  <a:txBody>
                    <a:bodyPr/>
                    <a:lstStyle/>
                    <a:p>
                      <a:pPr algn="l" rtl="0" fontAlgn="ctr"/>
                      <a:r>
                        <a:rPr lang="kk-KZ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ЖАҢА</a:t>
                      </a:r>
                      <a:r>
                        <a:rPr lang="kk-KZ" sz="1400" b="1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ЖОБАЛАР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18,4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13,0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Астана қ.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Алматы қ.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Алматы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4,2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9,6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Шығыс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Қазақстан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Павлодар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Маңғыстау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0,5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5,9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Қызылордаоблысы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84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Түркістан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216000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386" marR="6386" marT="638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1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Содержимое 6"/>
          <p:cNvGraphicFramePr>
            <a:graphicFrameLocks/>
          </p:cNvGraphicFramePr>
          <p:nvPr>
            <p:extLst/>
          </p:nvPr>
        </p:nvGraphicFramePr>
        <p:xfrm>
          <a:off x="258080" y="750276"/>
          <a:ext cx="11544597" cy="5098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1926"/>
                <a:gridCol w="1213280"/>
                <a:gridCol w="1302420"/>
                <a:gridCol w="1205625"/>
                <a:gridCol w="1251346"/>
              </a:tblGrid>
              <a:tr h="3269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публикалық бюджет жобасы 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296419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131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kk-KZ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148,6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135,1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61,0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298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салу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25,0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728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Инженерлік-коммуникациялық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инфрақұрылымды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6751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Қ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аржы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құралдары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endParaRPr lang="ru-RU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1011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Құрылыс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салушылардың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кредиттері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сыйақы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мөлшерлемесінің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бір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бөлігін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субсидиялау</a:t>
                      </a:r>
                      <a:endParaRPr lang="ru-RU" sz="1600" b="0" i="1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6,1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5,3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7036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Ипотекалық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қарыздары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сыйақы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мөлшерлемесін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субсидиялау</a:t>
                      </a:r>
                      <a:endParaRPr lang="ru-RU" sz="1600" b="0" i="1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095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Субсидиялау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шеңберінде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опретордың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қызметтерін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төлеу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4400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4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«ТҰЖБ» А</a:t>
                      </a:r>
                      <a:r>
                        <a:rPr lang="kk-KZ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</a:t>
                      </a:r>
                      <a:r>
                        <a:rPr lang="kk-KZ" sz="1800" b="0" i="0" u="none" strike="noStrike" kern="1200" baseline="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бюджеттік кредиттеу</a:t>
                      </a:r>
                      <a:endParaRPr lang="ru-RU" sz="1800" b="0" i="0" u="none" strike="noStrike" kern="1200" noProof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24,0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28,0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40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</a:t>
                      </a: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нарығына</a:t>
                      </a: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зерттеуді</a:t>
                      </a:r>
                      <a:r>
                        <a:rPr lang="ru-RU" sz="1800" b="0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noProof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жүргізу</a:t>
                      </a:r>
                      <a:endParaRPr lang="ru-RU" sz="1800" b="0" i="0" u="none" strike="noStrike" kern="1200" noProof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0,1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0,1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0,1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17112">
                <a:tc>
                  <a:txBody>
                    <a:bodyPr/>
                    <a:lstStyle/>
                    <a:p>
                      <a:pPr algn="l" fontAlgn="t"/>
                      <a:r>
                        <a:rPr lang="kk-K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Астана қаласы бойынша қираған, апатты, жойылуға тиістің орнына тұрғын ұй салу</a:t>
                      </a:r>
                      <a:endParaRPr lang="ru-RU" sz="18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0" y="97081"/>
            <a:ext cx="12192000" cy="653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«НҰРЛЫ ЖЕР» ТҰРҒЫН ҮЙ ҚҰРЫЛЫСЫ БАҒДАРЛАМАСЫ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21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83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76146"/>
            <a:ext cx="12192000" cy="537265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ГАЗ-КӨЛ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 ЖҮЙЕС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 ДАМЫТУ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22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64122" y="613411"/>
          <a:ext cx="11840307" cy="5524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1260"/>
                <a:gridCol w="741034"/>
                <a:gridCol w="741034"/>
                <a:gridCol w="741034"/>
                <a:gridCol w="741034"/>
                <a:gridCol w="826811"/>
                <a:gridCol w="839784"/>
                <a:gridCol w="776875"/>
                <a:gridCol w="881441"/>
              </a:tblGrid>
              <a:tr h="28448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1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100" b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2018 </a:t>
                      </a:r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85" marR="6385" marT="6385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</a:t>
                      </a:r>
                      <a:r>
                        <a:rPr lang="kk-KZ" sz="11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публикалық бюджет жобасы </a:t>
                      </a:r>
                      <a:r>
                        <a:rPr lang="ru-RU" sz="11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1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1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3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2019 </a:t>
                      </a:r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2020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2021 </a:t>
                      </a:r>
                      <a:r>
                        <a:rPr lang="ru-RU" sz="1100" b="0" i="0" u="none" strike="noStrike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жыл</a:t>
                      </a:r>
                      <a:endParaRPr lang="ru-RU" sz="1100" b="0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2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Сомасы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Жоба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100" b="0" i="0" u="none" strike="noStrike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 </a:t>
                      </a:r>
                      <a:endParaRPr lang="ru-RU" sz="11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6386" marR="6386" marT="6386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68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: 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14,1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15,0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17,5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17,5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ЖАЛҒАСТЫРЫЛАТЫН ЖОБАЛАР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7,5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4,1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7,7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Батыс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0,3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Қызылорда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0,9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Жамбыл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Алматы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5,2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2,1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5,8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0,6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Актөбе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1,4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8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ЖАҢА ЖОБАЛАР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6,6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10,9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12,0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9,8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Манғыстау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Қызылорда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2,0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3,7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Алматы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1,4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Қостанай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0,9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0,6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5,4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Актөбе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1,5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4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Жамбыл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3,7</a:t>
                      </a:r>
                      <a:endParaRPr lang="ru-RU" sz="1400" b="0" i="0" u="none" strike="noStrike" kern="1200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2,7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1,9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4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Атырау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323999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6485" marR="6485" marT="648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</a:rPr>
                        <a:t>2,5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65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122662" y="158422"/>
            <a:ext cx="5884437" cy="429180"/>
          </a:xfrm>
        </p:spPr>
        <p:txBody>
          <a:bodyPr anchor="ctr">
            <a:no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ӨҢРЛЕРДІ ДАМЫТУ БАҒДАРЛАМАСЫ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166624" y="158422"/>
            <a:ext cx="5936476" cy="429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«АҚБҰЛАҚ» БАҒДАРЛАМАСЫ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6164493" y="652483"/>
          <a:ext cx="5938606" cy="478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572"/>
                <a:gridCol w="769320"/>
                <a:gridCol w="769319"/>
                <a:gridCol w="749075"/>
                <a:gridCol w="769320"/>
              </a:tblGrid>
              <a:tr h="2257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r>
                        <a:rPr lang="kk-KZ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3626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189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124,8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139,7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84,2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57,0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3612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Мемлекет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басшысының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жолдауы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шеңберінде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2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100,0</a:t>
                      </a:r>
                      <a:endParaRPr lang="ru-RU" sz="1200" b="1" kern="1200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106,4</a:t>
                      </a:r>
                      <a:endParaRPr lang="ru-RU" sz="1200" b="1" kern="1200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54,2</a:t>
                      </a:r>
                      <a:endParaRPr lang="ru-RU" sz="1200" b="1" kern="1200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27,0</a:t>
                      </a:r>
                      <a:endParaRPr lang="ru-RU" sz="1200" b="1" kern="1200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191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жергілікті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бюджет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16,2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27,7 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20,0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20,0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1945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республикалық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бюджет </a:t>
                      </a:r>
                      <a:r>
                        <a:rPr lang="ru-RU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9525" marT="9525" marB="0" anchor="ctr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83,8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78,7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34,2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7,0</a:t>
                      </a:r>
                      <a:endParaRPr lang="ru-RU" sz="11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223893"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Инвестициялар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</a:rPr>
                        <a:t> даму </a:t>
                      </a:r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1200" b="1" dirty="0"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68,6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63,0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28,6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4,8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3589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Ауыл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елді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мекендерге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с</a:t>
                      </a: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умен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100" b="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08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68,6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63,0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28,6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4,8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18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жалғасатын</a:t>
                      </a:r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жобалар</a:t>
                      </a:r>
                      <a:endParaRPr lang="ru-RU" sz="1050" i="1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22,3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47,9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14,5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050" i="1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1854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жаңа</a:t>
                      </a:r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жобалар</a:t>
                      </a:r>
                      <a:endParaRPr lang="ru-RU" sz="1050" i="1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46,3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15,1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14,1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18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</a:t>
                      </a: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министрлігі</a:t>
                      </a:r>
                      <a:endParaRPr lang="ru-RU" sz="1200" b="1" i="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15,2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15,7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5,6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2,2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3589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реконструкциялау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топталған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100" kern="1200" dirty="0" err="1" smtClean="0">
                          <a:effectLst/>
                          <a:latin typeface="Arial Narrow" panose="020B0606020202030204" pitchFamily="34" charset="0"/>
                        </a:rPr>
                        <a:t>құбырлары</a:t>
                      </a:r>
                      <a:r>
                        <a:rPr lang="ru-RU" sz="1100" kern="1200" dirty="0" smtClean="0"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10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08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kern="1200" dirty="0" smtClean="0">
                          <a:latin typeface="Arial Narrow" panose="020B0606020202030204" pitchFamily="34" charset="0"/>
                        </a:rPr>
                        <a:t>15,2</a:t>
                      </a:r>
                      <a:endParaRPr lang="ru-RU" sz="1100" b="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latin typeface="Arial Narrow" panose="020B0606020202030204" pitchFamily="34" charset="0"/>
                        </a:rPr>
                        <a:t>15,7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latin typeface="Arial Narrow" panose="020B0606020202030204" pitchFamily="34" charset="0"/>
                        </a:rPr>
                        <a:t>5,6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kern="1200" dirty="0" smtClean="0">
                          <a:latin typeface="Arial Narrow" panose="020B0606020202030204" pitchFamily="34" charset="0"/>
                        </a:rPr>
                        <a:t>2,2</a:t>
                      </a:r>
                      <a:endParaRPr lang="ru-RU" sz="11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347963">
                <a:tc>
                  <a:txBody>
                    <a:bodyPr/>
                    <a:lstStyle/>
                    <a:p>
                      <a:pPr algn="l"/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Мемлекеттік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басшысының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жолдауынан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  <a:endParaRPr lang="ru-RU" sz="1200" b="1" i="0" u="none" strike="noStrike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24,8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33,3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30,0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30,0</a:t>
                      </a:r>
                      <a:endParaRPr lang="ru-RU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84712"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Инвестициялар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200" b="1" dirty="0" smtClean="0">
                          <a:latin typeface="Arial Narrow" panose="020B0606020202030204" pitchFamily="34" charset="0"/>
                        </a:rPr>
                        <a:t> даму </a:t>
                      </a:r>
                      <a:r>
                        <a:rPr lang="ru-RU" sz="1200" b="1" dirty="0" err="1" smtClean="0"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1200" b="1" dirty="0"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24,8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33,3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30,0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30,0</a:t>
                      </a:r>
                      <a:endParaRPr lang="ru-RU" sz="1200" b="1" i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3262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Облыс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dirty="0" err="1" smtClean="0">
                          <a:effectLst/>
                          <a:latin typeface="Arial Narrow" panose="020B0606020202030204" pitchFamily="34" charset="0"/>
                        </a:rPr>
                        <a:t>орталықтарында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ірі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шағын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қалаларда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жүйесін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100" b="0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100" b="0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2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kern="1200" dirty="0" smtClean="0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328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жалғасатын</a:t>
                      </a:r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жобалар</a:t>
                      </a:r>
                      <a:endParaRPr lang="ru-RU" sz="1050" i="1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5,5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21,3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25,4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16,5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16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жаңа</a:t>
                      </a:r>
                      <a:r>
                        <a:rPr lang="ru-RU" sz="1050" i="1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50" i="1" kern="1200" dirty="0" err="1" smtClean="0">
                          <a:effectLst/>
                          <a:latin typeface="Arial Narrow" panose="020B0606020202030204" pitchFamily="34" charset="0"/>
                        </a:rPr>
                        <a:t>жобалар</a:t>
                      </a:r>
                      <a:endParaRPr lang="ru-RU" sz="1050" i="1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19,3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12,0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4,6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i="1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13,5</a:t>
                      </a:r>
                      <a:endParaRPr lang="ru-RU" sz="1050" i="1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23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139873" y="655736"/>
          <a:ext cx="5927090" cy="4996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1601"/>
                <a:gridCol w="679621"/>
                <a:gridCol w="658473"/>
                <a:gridCol w="775591"/>
                <a:gridCol w="581804"/>
              </a:tblGrid>
              <a:tr h="2583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97708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93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151,3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150,2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64,2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37,0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235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Arial Narrow" panose="020B0606020202030204" pitchFamily="34" charset="0"/>
                        </a:rPr>
                        <a:t>1. "</a:t>
                      </a:r>
                      <a:r>
                        <a:rPr lang="ru-RU" sz="1200" b="1" u="none" strike="noStrike" dirty="0" err="1">
                          <a:effectLst/>
                          <a:latin typeface="Arial Narrow" panose="020B0606020202030204" pitchFamily="34" charset="0"/>
                        </a:rPr>
                        <a:t>Ақ</a:t>
                      </a:r>
                      <a:r>
                        <a:rPr lang="ru-RU" sz="1200" b="1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 Narrow" panose="020B0606020202030204" pitchFamily="34" charset="0"/>
                        </a:rPr>
                        <a:t>бұлақ</a:t>
                      </a:r>
                      <a:r>
                        <a:rPr lang="ru-RU" sz="1200" b="1" u="none" strike="noStrike" dirty="0">
                          <a:effectLst/>
                          <a:latin typeface="Arial Narrow" panose="020B0606020202030204" pitchFamily="34" charset="0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108,6</a:t>
                      </a:r>
                      <a:endParaRPr lang="ru-RU" sz="12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112,0</a:t>
                      </a:r>
                      <a:endParaRPr lang="ru-RU" sz="12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64,2</a:t>
                      </a:r>
                      <a:endParaRPr lang="ru-RU" sz="12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37,0</a:t>
                      </a:r>
                      <a:endParaRPr lang="ru-RU" sz="12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5884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Ауылдық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жерлерді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68,6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63,0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28,6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0899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Қалалық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жерлерді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2228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Топтық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су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құбырлары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 anchor="ctr"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15,7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5,6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2,2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332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2. "</a:t>
                      </a:r>
                      <a:r>
                        <a:rPr lang="ru-RU" sz="1200" b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Тұрғын-коммуналдық</a:t>
                      </a:r>
                      <a:r>
                        <a:rPr lang="ru-RU" sz="1200" b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шаруашылығын</a:t>
                      </a:r>
                      <a:r>
                        <a:rPr lang="ru-RU" sz="1200" b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жетілдіру</a:t>
                      </a:r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39,3</a:t>
                      </a:r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37,3</a:t>
                      </a:r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62299">
                <a:tc>
                  <a:txBody>
                    <a:bodyPr/>
                    <a:lstStyle/>
                    <a:p>
                      <a:pPr marL="0" lvl="0" algn="just" fontAlgn="t">
                        <a:spcBef>
                          <a:spcPts val="0"/>
                        </a:spcBef>
                      </a:pPr>
                      <a:r>
                        <a:rPr lang="kk-KZ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Әлеуметтік  сала және ТКШ объектілерінің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энергия үнемдеу іс-шараларын өткізу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299">
                <a:tc>
                  <a:txBody>
                    <a:bodyPr/>
                    <a:lstStyle/>
                    <a:p>
                      <a:pPr marL="0" lvl="0" algn="just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Жылумен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желілерін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орталықтандырылған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техникалық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зерттеуді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жүргізу</a:t>
                      </a:r>
                      <a:endParaRPr lang="ru-RU" sz="1100" u="none" strike="noStrike" kern="1200" dirty="0" smtClean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268662">
                <a:tc>
                  <a:txBody>
                    <a:bodyPr/>
                    <a:lstStyle/>
                    <a:p>
                      <a:pPr marL="0" lvl="0" algn="just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Жылумен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желісінде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инвестициялардың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негіздемелерін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әзірлеу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443023">
                <a:tc>
                  <a:txBody>
                    <a:bodyPr/>
                    <a:lstStyle/>
                    <a:p>
                      <a:pPr marL="0" lvl="0" algn="just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Жылу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суды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жаңғырту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сенім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білдірілген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агент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оператор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қызметтеріне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еқы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Arial Narrow" panose="020B0606020202030204" pitchFamily="34" charset="0"/>
                        </a:rPr>
                        <a:t>төлеу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291106">
                <a:tc>
                  <a:txBody>
                    <a:bodyPr/>
                    <a:lstStyle/>
                    <a:p>
                      <a:pPr marL="0" lvl="0" algn="just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Жылу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суды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кредиттеу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36,7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35,1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338904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Жылу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суды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Arial Narrow" panose="020B0606020202030204" pitchFamily="34" charset="0"/>
                        </a:rPr>
                        <a:t>субсидиялау</a:t>
                      </a:r>
                      <a:endParaRPr lang="ru-RU" sz="1100" b="0" i="1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r>
                        <a:rPr lang="ru-RU" sz="1100" u="none" strike="noStrike" kern="1200" dirty="0" smtClean="0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fontAlgn="t">
                        <a:spcBef>
                          <a:spcPts val="0"/>
                        </a:spcBef>
                      </a:pPr>
                      <a:endParaRPr lang="ru-RU" sz="11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181938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ТҚШ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саласындағы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мамандардың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біліктілігін</a:t>
                      </a: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4639" marT="4639" marB="0"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</a:pPr>
                      <a:r>
                        <a:rPr lang="ru-RU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0,2</a:t>
                      </a: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4639" marT="46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</a:pP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</a:pP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</a:pPr>
                      <a:endParaRPr lang="ru-RU" sz="11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1819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3. " </a:t>
                      </a:r>
                      <a:r>
                        <a:rPr lang="ru-RU" sz="1200" b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Өңірлерді</a:t>
                      </a:r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моноқалаларды</a:t>
                      </a:r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3,4</a:t>
                      </a:r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1,0</a:t>
                      </a:r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mpd="sng">
                      <a:noFill/>
                    </a:lnL>
                    <a:lnT w="12700" cmpd="sng">
                      <a:noFill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34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97081"/>
            <a:ext cx="12192000" cy="524241"/>
          </a:xfrm>
        </p:spPr>
        <p:txBody>
          <a:bodyPr anchor="ctr">
            <a:noAutofit/>
          </a:bodyPr>
          <a:lstStyle/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«НҰРЛЫ ЖОЛ» МЕМЛЕКЕТТІК 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227575" y="558977"/>
          <a:ext cx="11736850" cy="5993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2686"/>
                <a:gridCol w="1329095"/>
                <a:gridCol w="1329095"/>
                <a:gridCol w="1247987"/>
                <a:gridCol w="1247987"/>
              </a:tblGrid>
              <a:tr h="4017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Атуы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32791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322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546" marR="5546" marT="5546" marB="0"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534,4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546" marR="5546" marT="5546" marB="0"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556,4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546" marR="5546" marT="5546" marB="0"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493,8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546" marR="5546" marT="5546" marB="0"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471,0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546" marR="5546" marT="5546" marB="0"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82978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Орнықты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даму мен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өсуге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жәрдемдесі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бағдарламалық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жобаларды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іске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асыру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8,1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6,2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302870">
                <a:tc>
                  <a:txBody>
                    <a:bodyPr/>
                    <a:lstStyle/>
                    <a:p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Өнімді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инновацияларды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ынталандыру</a:t>
                      </a:r>
                      <a:endParaRPr lang="ru-RU" sz="15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7,5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1,7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1,7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382344">
                <a:tc>
                  <a:txBody>
                    <a:bodyPr/>
                    <a:lstStyle/>
                    <a:p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деңгейдегі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автомобиль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жолдарын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5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216,6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211,4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212,9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220,0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553064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пайдаланымдағы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автомобиль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жолдарын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жөндеу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күтіп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ұстау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сапасын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жақсарту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195,6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214,0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208,5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190,9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</a:tr>
              <a:tr h="241489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мүлікті</a:t>
                      </a:r>
                      <a:r>
                        <a:rPr lang="ru-RU" sz="15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сен</a:t>
                      </a:r>
                      <a:r>
                        <a:rPr lang="en-US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мгерл</a:t>
                      </a:r>
                      <a:r>
                        <a:rPr lang="en-US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 </a:t>
                      </a:r>
                      <a:r>
                        <a:rPr lang="kk-KZ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басқару шарты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міндеттемелерді</a:t>
                      </a:r>
                      <a:r>
                        <a:rPr lang="ru-RU" sz="15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орындау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16,1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34,5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31,8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29,7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</a:tr>
              <a:tr h="37137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Су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көлігін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инфрақұрылымын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күтіп-ұстау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0,4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3,4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3,5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3,5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253565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Азаматтық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авиацияны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5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әуе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көлігін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8,6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2,5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338020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Темір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жолаушылар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тасымалдарын</a:t>
                      </a:r>
                      <a:r>
                        <a:rPr lang="ru-RU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субсидиялау</a:t>
                      </a:r>
                      <a:endParaRPr lang="ru-RU" sz="150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26,6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26,6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26,6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26,6</a:t>
                      </a:r>
                    </a:p>
                  </a:txBody>
                  <a:tcPr marL="72000" marR="0" marT="0" marB="0" anchor="ctr">
                    <a:noFill/>
                  </a:tcPr>
                </a:tc>
              </a:tr>
              <a:tr h="582051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Сумен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жабдықтау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су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бұру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жүйелерін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реконструкциялау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салуға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ЖАО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кредит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34,4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35,1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noFill/>
                  </a:tcPr>
                </a:tc>
              </a:tr>
              <a:tr h="751575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Әріптестік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туралы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негіздемелік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келісімдер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шеңберінде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халықаралық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қаржы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ұйымдарымен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бірлесіп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жүзеге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асырылатын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Республикасының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орнықты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дамуына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өсуіне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жәрдем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көрсету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жөніндегі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жобалардың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іске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асырылуын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қамтамасыз</a:t>
                      </a:r>
                      <a:r>
                        <a:rPr lang="ru-RU" sz="15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ету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200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2,7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5,4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2,2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</a:tr>
              <a:tr h="293983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Авариялар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апаттар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кезіндегі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шұғыл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шақыру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жүйесінің</a:t>
                      </a:r>
                      <a:r>
                        <a:rPr lang="ru-RU" sz="15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5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құру</a:t>
                      </a:r>
                      <a:endParaRPr lang="ru-RU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0,3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0,2</a:t>
                      </a:r>
                      <a:endParaRPr lang="ru-RU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>
                    <a:noFill/>
                  </a:tcPr>
                </a:tc>
              </a:tr>
            </a:tbl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24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2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80009" y="108994"/>
            <a:ext cx="7117960" cy="429180"/>
          </a:xfrm>
        </p:spPr>
        <p:txBody>
          <a:bodyPr anchor="ctr">
            <a:noAutofit/>
          </a:bodyPr>
          <a:lstStyle/>
          <a:p>
            <a:r>
              <a:rPr lang="ru-RU" sz="2200" b="1" dirty="0">
                <a:solidFill>
                  <a:srgbClr val="4F81BD">
                    <a:lumMod val="75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КӨЛІК ИНФРАҚҰРЫЛЫМЫН ДАМЫТУ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923314" y="108994"/>
            <a:ext cx="5268686" cy="697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ЖЕРГІЛІКТІ МАҢЫЗЫ БАР ЖОЛДАРДЫ ДАМЫТУ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МЕМЛЕКЕТТІК БАСШЫСЫНЫҢ ЖОЛДАУЫ</a:t>
            </a:r>
            <a:endParaRPr lang="ru-RU" sz="1800" b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80009" y="572256"/>
          <a:ext cx="7094515" cy="5091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0280"/>
                <a:gridCol w="735096"/>
                <a:gridCol w="878076"/>
                <a:gridCol w="878076"/>
                <a:gridCol w="742987"/>
              </a:tblGrid>
              <a:tr h="1806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Атуы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219716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23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6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498,8</a:t>
                      </a:r>
                      <a:endParaRPr lang="ru-RU" sz="16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518,1</a:t>
                      </a:r>
                      <a:endParaRPr lang="ru-RU" sz="16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484,1</a:t>
                      </a:r>
                      <a:endParaRPr lang="ru-RU" sz="16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463,4</a:t>
                      </a:r>
                      <a:endParaRPr lang="ru-RU" sz="16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742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Автожол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саласы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468,5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481,5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462,3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440,6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92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деңгедегі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автомобиль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жолдарын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реконструкциялау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232,3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211,4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212,9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220,0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921"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маңызы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бар автомобиль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жолдарын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күрделі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орташа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ағымдағы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жөндеу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77,9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81,3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921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Сенімгерлік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басқару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шарты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міндеттемелерді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орындау</a:t>
                      </a:r>
                      <a:endParaRPr lang="ru-RU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16,1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34,5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29,7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003"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Өңірлерге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көлік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инфрақұрылымын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дамытуға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берілетін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даму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трансферттері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75,2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58,3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56,9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64,7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892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Көлік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инфрақұрылымының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басым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жобаларын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қаржыландыруға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өңірлерге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берілетін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65,4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656">
                <a:tc>
                  <a:txBody>
                    <a:bodyPr/>
                    <a:lstStyle/>
                    <a:p>
                      <a:pPr marL="0" lvl="0" algn="l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Автомобиль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жолдарын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ұстау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жөнінде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қызметтер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көрсету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2,4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1,8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78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мұқтажы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учаскелерін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алу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5,3</a:t>
                      </a: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6,7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7,4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2,0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8098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Қордай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өткізу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пунктін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салу,</a:t>
                      </a:r>
                      <a:r>
                        <a:rPr lang="ru-RU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кеңейту</a:t>
                      </a:r>
                      <a:r>
                        <a:rPr lang="ru-RU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рекострукциялау</a:t>
                      </a:r>
                      <a:endParaRPr lang="ru-RU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1,4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1514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Нұр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жолы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өткізу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пунктін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құру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пайдалану</a:t>
                      </a:r>
                      <a:endParaRPr lang="ru-RU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40,0</a:t>
                      </a: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20,2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9,1</a:t>
                      </a: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07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көлігі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кемелерді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сатып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алу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7,7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11,6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11,8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12,8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32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Әуе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көлігі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Қостанай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әуежайы</a:t>
                      </a:r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4,6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2,5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32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«Астана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қаласының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көлік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жүйесі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Lrt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жобасын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іске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асыру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9,1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7,1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65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Метрополитен</a:t>
                      </a:r>
                      <a:r>
                        <a:rPr lang="ru-RU" sz="12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құрылысы</a:t>
                      </a:r>
                      <a:r>
                        <a:rPr lang="ru-RU" sz="12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9,0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15,4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10,0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10,0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25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Диаграмма 13"/>
          <p:cNvGraphicFramePr/>
          <p:nvPr>
            <p:extLst/>
          </p:nvPr>
        </p:nvGraphicFramePr>
        <p:xfrm>
          <a:off x="7035501" y="538173"/>
          <a:ext cx="4658062" cy="5598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107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0" y="97081"/>
            <a:ext cx="12192000" cy="524241"/>
          </a:xfrm>
        </p:spPr>
        <p:txBody>
          <a:bodyPr anchor="ctr">
            <a:noAutofit/>
          </a:bodyPr>
          <a:lstStyle/>
          <a:p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ЦИФРЛЫҚ ҚАЗАҚСТАН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МЕМЛЕКЕТТІК БАҒДАРЛАМАСЫ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685203"/>
              </p:ext>
            </p:extLst>
          </p:nvPr>
        </p:nvGraphicFramePr>
        <p:xfrm>
          <a:off x="227575" y="728044"/>
          <a:ext cx="11736850" cy="5402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2686"/>
                <a:gridCol w="1329095"/>
                <a:gridCol w="1329095"/>
                <a:gridCol w="1247987"/>
                <a:gridCol w="1247987"/>
              </a:tblGrid>
              <a:tr h="3326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Атуы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млн.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06078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503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13 017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16 910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15 099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153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46002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Цифрлы</a:t>
                      </a:r>
                      <a:r>
                        <a:rPr lang="ru-RU" sz="1600" b="0" i="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телерадиотаратуды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енгізу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600" b="0" i="0" u="none" strike="noStrike" dirty="0" smtClean="0"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144000" marR="4380" marT="438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3 617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4380" marR="4380" marT="438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2 660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4380" marR="4380" marT="438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4 371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4380" marR="4380" marT="438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4380" marR="4380" marT="4380" marB="0" anchor="ctr">
                    <a:noFill/>
                  </a:tcPr>
                </a:tc>
              </a:tr>
              <a:tr h="604168"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Тауарларды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бақылау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сәйкестендіру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белгілерімен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таңбалау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ақпараттық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жүйесін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дамыту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144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86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89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60416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Қаржы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министрлігінің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органдар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мен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бизнеске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қызмет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көрсету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процестерін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цифрландыру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144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195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66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349781"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«Е –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заңнама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» АЖ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енгізу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құру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144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64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64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64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349781"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Цифрлық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 академия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144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itchFamily="34" charset="0"/>
                        </a:rPr>
                        <a:t>623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349781"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қауіпсіздік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құралдарын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зерттеу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зертханаларын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жарақтандыру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44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851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351899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қауіпсіздік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саласында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сынақ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зертханасын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жарақтандыру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44000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62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noFill/>
                  </a:tcPr>
                </a:tc>
              </a:tr>
              <a:tr h="51871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Интернеттің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қазақстандық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сегментінде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қауіпсіздік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оқиғаларына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қою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мәселелері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үйлестіру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182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310         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301</a:t>
                      </a:r>
                    </a:p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08230">
                <a:tc>
                  <a:txBody>
                    <a:bodyPr/>
                    <a:lstStyle/>
                    <a:p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қауіпсіздікті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ұлттық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үйлестіру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орталығын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ru-RU" sz="1600" b="0" baseline="0" dirty="0" smtClean="0">
                          <a:latin typeface="Arial Narrow" panose="020B0606020202030204" pitchFamily="34" charset="0"/>
                        </a:rPr>
                        <a:t> 400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12 800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9 600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51871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Электрондық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құжаттардың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бірыңғай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архиві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ақпараттық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жобасын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құру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енгізу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Arial Narrow" panose="020B0606020202030204" pitchFamily="34" charset="0"/>
                        </a:rPr>
                        <a:t>555</a:t>
                      </a:r>
                      <a:endParaRPr lang="ru-RU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498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26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26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5"/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*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бюджеттен</a:t>
            </a:r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шығыстар</a:t>
            </a:r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ды</a:t>
            </a:r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талап</a:t>
            </a:r>
            <a:r>
              <a:rPr lang="ru-RU" sz="1100" i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етпейді</a:t>
            </a:r>
            <a:endParaRPr lang="ru-RU" sz="1100" i="1" dirty="0">
              <a:solidFill>
                <a:schemeClr val="accent3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-1" y="97082"/>
            <a:ext cx="11971868" cy="429180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ПРЕЗИДЕН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ТТІҢ БЕС ӘЛЕУМЕТТІК БАСТАМАСЫН ЖҮЗЕГЕ АСЫРУҒА ШЫҒЫСТАР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27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176461" y="544596"/>
          <a:ext cx="11795406" cy="5524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2195"/>
                <a:gridCol w="1422400"/>
                <a:gridCol w="1330036"/>
                <a:gridCol w="1302327"/>
                <a:gridCol w="1248448"/>
              </a:tblGrid>
              <a:tr h="2245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r>
                        <a:rPr lang="ru-RU" sz="1000" b="0" i="0" u="none" strike="noStrike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(млрд.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9155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2018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2020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0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88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59,1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102,5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88,9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104,5</a:t>
                      </a:r>
                      <a:endParaRPr lang="ru-RU" sz="20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0590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Бірінші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Әрбір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отбасына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баспана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алудың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жаңа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мүмкіндіктерін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беру»*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931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Екінші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</a:t>
                      </a:r>
                      <a:r>
                        <a:rPr lang="ru-RU" sz="18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Жалақысы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төмен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жұмысшылардың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еңбекақысын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көбейту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олардың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жүктемесін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азайту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0651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Үшінші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Жоғары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алудың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қолжетімділігі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сапасын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студент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жастардың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жатақханадағы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жағдайын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жақсарту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»,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5613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Техникалық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мамандықтары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оқыту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орындарын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құнын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ұлттық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жоғары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оқу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орындарының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деңгейіне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дейін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көтеруге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беру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тапсырысын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20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мың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орынға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ұлғайту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0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Жатақхана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салу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беру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жүйесінің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инфрақұрылымын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МЖӘ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негізінде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Times New Roman" panose="02020603050405020304" pitchFamily="18" charset="0"/>
                        </a:rPr>
                        <a:t>дамыту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RU" sz="1400" b="0" i="1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4246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Төртінші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</a:t>
                      </a:r>
                      <a:r>
                        <a:rPr lang="ru-RU" sz="18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Шағын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несие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беруді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кеңейту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»,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5687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Кәсіпкерлік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субъектілеріне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кредиттік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ресурстардың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қол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жетімділігін</a:t>
                      </a:r>
                      <a:r>
                        <a:rPr lang="ru-RU" sz="14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9,3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9,3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9,3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9,3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352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Ауыл</a:t>
                      </a:r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аймақтары</a:t>
                      </a:r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шағын</a:t>
                      </a:r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қалаларда</a:t>
                      </a:r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микрокредиттеу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44,8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44,8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44,8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44,8</a:t>
                      </a:r>
                      <a:endParaRPr lang="ru-RU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5388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Бесінші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</a:t>
                      </a:r>
                      <a:r>
                        <a:rPr lang="ru-RU" sz="18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Елді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одан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әрі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газбен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r>
                        <a:rPr lang="ru-RU" sz="18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»*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19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90630"/>
            <a:ext cx="3103418" cy="553515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176462" y="97081"/>
            <a:ext cx="11753071" cy="653195"/>
          </a:xfrm>
        </p:spPr>
        <p:txBody>
          <a:bodyPr anchor="ctr">
            <a:noAutofit/>
          </a:bodyPr>
          <a:lstStyle/>
          <a:p>
            <a:r>
              <a:rPr lang="kk-KZ" sz="2400" b="1" dirty="0" smtClean="0">
                <a:solidFill>
                  <a:srgbClr val="376092"/>
                </a:solidFill>
                <a:latin typeface="Arial Narrow" pitchFamily="34" charset="0"/>
                <a:cs typeface="Arial" charset="0"/>
              </a:rPr>
              <a:t>КҮШ ҚҰРЫЛЫМДАРЫНЫҢ ШЫҒЫСТАРЫ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76461" y="764633"/>
          <a:ext cx="11753071" cy="42293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78467"/>
                <a:gridCol w="1195821"/>
                <a:gridCol w="745859"/>
                <a:gridCol w="1354661"/>
                <a:gridCol w="745064"/>
                <a:gridCol w="1263554"/>
                <a:gridCol w="670255"/>
                <a:gridCol w="1244637"/>
                <a:gridCol w="654753"/>
              </a:tblGrid>
              <a:tr h="4123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Республикалық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5231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2018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 –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 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 –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 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2020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 –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 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 –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 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0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1 191,8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1 262,6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1 320,6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1 292,6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8957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Шығыстардың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жалпы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көлеміне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%</a:t>
                      </a:r>
                      <a:endParaRPr lang="ru-RU" sz="16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i="1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144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Ішкі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істер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министрлігі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9525" marR="9525" marT="9525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320,9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336,4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144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Қорғаныс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министрлігі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9525" marR="9525" marT="9525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500,4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570,8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669,4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1442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charset="0"/>
                        </a:rPr>
                        <a:t>Бас прокуратура </a:t>
                      </a:r>
                      <a:endParaRPr kumimoji="0" lang="ru-RU" sz="1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+mn-ea"/>
                        <a:cs typeface="Arial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26,3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25,0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105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Қорғаныс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және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айроғарыш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өнеркәсібі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министрлігі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525" marR="9525" marT="9525" marB="0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24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Арнайы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мемлекеттік</a:t>
                      </a:r>
                      <a:r>
                        <a:rPr kumimoji="0" lang="ru-RU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органдар</a:t>
                      </a:r>
                      <a:endParaRPr kumimoji="0" lang="ru-RU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9525" marR="9525" marT="9525" marB="0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315,3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307,5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28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0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90630"/>
            <a:ext cx="3103418" cy="553515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0" y="85887"/>
            <a:ext cx="12192000" cy="941869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ҚҰҚЫҚ ҚОРҒАУ ЖӘНЕ АРНАЙЫ ОРГАНДАРДЫҢ ӘСКЕРИ ҚЫЗМЕТШІЛЕРІ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МЕН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ҚЫЗМЕТКЕРЛЕРІН ТҰРҒЫН ҮЙМЕН ҚАМТАМАСЫЗ ЕТУ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29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/>
          </p:nvPr>
        </p:nvGraphicFramePr>
        <p:xfrm>
          <a:off x="445478" y="1020830"/>
          <a:ext cx="11324491" cy="3407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934"/>
                <a:gridCol w="1167838"/>
                <a:gridCol w="1409128"/>
                <a:gridCol w="1476686"/>
                <a:gridCol w="1479905"/>
              </a:tblGrid>
              <a:tr h="4211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3416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16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84,3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119,1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115,7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106,1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6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Қорғаныс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73,1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74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Ішкі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істер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министрлігі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20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 прокуратура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60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Арнайы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органдар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19,3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26,1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26,7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16,8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278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202531" y="170315"/>
            <a:ext cx="11786937" cy="429180"/>
          </a:xfrm>
        </p:spPr>
        <p:txBody>
          <a:bodyPr anchor="ctr">
            <a:no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«САЛЫҚТАРДЫҢ ЖИНАЛУЫН АРТТЫРУ»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ЖОБАСЫ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29588"/>
              </p:ext>
            </p:extLst>
          </p:nvPr>
        </p:nvGraphicFramePr>
        <p:xfrm>
          <a:off x="202531" y="754754"/>
          <a:ext cx="11697731" cy="5334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0901"/>
                <a:gridCol w="5618708"/>
                <a:gridCol w="1199374"/>
                <a:gridCol w="1199374"/>
                <a:gridCol w="1199374"/>
              </a:tblGrid>
              <a:tr h="277075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Бастамалар</a:t>
                      </a:r>
                      <a:r>
                        <a:rPr lang="ru-RU" sz="1200" b="0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тобы</a:t>
                      </a:r>
                      <a:endParaRPr lang="ru-RU" sz="1200" b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Бастамалар</a:t>
                      </a:r>
                      <a:endParaRPr lang="ru-RU" sz="1200" b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Күтілетін</a:t>
                      </a:r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әсер</a:t>
                      </a:r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  <a:tr h="348230"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жылы</a:t>
                      </a:r>
                      <a:endParaRPr lang="ru-RU" sz="12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жылы</a:t>
                      </a:r>
                      <a:endParaRPr lang="ru-RU" sz="12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жылы</a:t>
                      </a:r>
                      <a:endParaRPr lang="ru-RU" sz="1200" b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499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 ТҮСЕТІН</a:t>
                      </a:r>
                      <a:r>
                        <a:rPr lang="ru-RU" sz="2000" b="1" kern="1200" baseline="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ҚОСЫМША ТҮСІМДЕР:</a:t>
                      </a:r>
                      <a:endParaRPr lang="ru-RU" sz="2000" b="1" kern="1200" dirty="0" smtClean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510,2</a:t>
                      </a:r>
                      <a:endParaRPr lang="ru-RU" sz="24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608,0</a:t>
                      </a:r>
                      <a:endParaRPr lang="ru-RU" sz="24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735,0</a:t>
                      </a:r>
                      <a:endParaRPr lang="ru-RU" sz="24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1078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1. ТОЛАССЫЗ МОНИТОРИНГ (ЖАНАМА САЛЫҚТАРДЫ ӘКІМШІЛЕНДІРУ</a:t>
                      </a:r>
                      <a:r>
                        <a:rPr lang="ru-RU" altLang="ko-KR" sz="14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)</a:t>
                      </a:r>
                      <a:endParaRPr lang="ru-RU" altLang="ko-KR" sz="1400" b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+mn-cs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«АСТАНА-1» АҚПАРАТТЫҚ ЖҮЙЕСІ</a:t>
                      </a:r>
                    </a:p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«ЭЛЕКТРОНДЫҚ ШОТ-ФАКТУРАЛАР» АҚПАРАТТЫҚ ЖҮЙЕСІ</a:t>
                      </a:r>
                    </a:p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«ВИРТУАЛДЫ ҚОЙМА» МОДУЛІ</a:t>
                      </a:r>
                    </a:p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«ТАУАРЛАРДЫ МАРКАЛАУ» АҚПАРАТТЫҚ ЖҮЙЕСІ</a:t>
                      </a:r>
                    </a:p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САУДАДА ҚОЛМА-ҚОЛ ЕСЕПТІ ҚЫСҚАРТУ</a:t>
                      </a:r>
                    </a:p>
                    <a:p>
                      <a:pPr marL="171450" indent="-171450" algn="just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БЛОКЧЕЙН ТЕХНОЛОГИЯСЫ БОЙЫНША ҚҚС-ТЫ ӘКІМШІЛЕНДІРУ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292,3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349,0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421,2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73886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2. ТУРА САЛЫҚТАРДЫ ӘКІМШІЛЕНДІРУ</a:t>
                      </a: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САЛЫҚТЫҚ ӘКІМШІЛЕНДІРУ МАҚСАТЫНДА ҮШІНШІ ТҰЛҒАЛАРДЫҢ ДЕРЕКҚОРЛАРЫН ҚҰРУ</a:t>
                      </a:r>
                      <a:endParaRPr lang="ru-RU" sz="1000" b="1" kern="1200" baseline="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ЖАЛПЫҒА БІРДЕЙ ДЕКЛАРАЦИЯЛАУДЫ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ЕНГІЗУ</a:t>
                      </a:r>
                      <a:endParaRPr lang="en-US" sz="10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29,6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35,0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42,6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24739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ko-KR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+mn-cs"/>
                        </a:rPr>
                        <a:t>3. МИНИСТРЛІК ДЕҢГЕЙІНДЕГІ БАСТАМАЛАР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ЕСЕПКЕ АЛАТЫН БАҚЫЛАУ АСПАПТАРЫН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ЕНГІЗУ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МЕМЛЕКЕТТІК САТЫП АЛУДЫ ҚАЗЫНАШЫЛЫҚ СҮЙЕМЕЛДЕУ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КӨЛДЕНЕҢ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МОНИТОРИНГ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ТРАНСФЕРТТІК БАҒА БЕЛГІЛЕУ 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ӘЭД ҚЫЗМЕТІНДЕГІ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ЖАҢА КӨЗҚАРАС (ФЬЮЖН ОРТАЛЫҚ) 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КЕДЕН МАҚСАТТАРЫ ҮШІН ДЕРЕКТЕР БАЗАСЫМЕН АЛМАСУ 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ІРІ САЛЫҚ ТӨЛЕУШІЛЕР ҮШІН ДРАЙВЕРЛЕР МОДЕЛЬДЕРІН ЕНГІЗУ 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КӨЛДЕНЕҢ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МОНИТОРИНГТІ ЕНГІЗУ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ТЕКСЕРУЛЕРДІ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ТРАНСФОРМАЦИЯЛАУ</a:t>
                      </a:r>
                      <a:endParaRPr lang="en-US" sz="10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ЖАЛПЫҒА БІРДЕЙ ДЕКЛАРАЦИЯЛА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ҮШІН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ТҰЛҒАЛАРДЫҢ ДЕРЕКҚОРЛАРЫН ҚҰРУ</a:t>
                      </a:r>
                      <a:endParaRPr lang="en-US" sz="10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ЖАҺАНДЫҚ ДЕРЕКТЕР АЛМАСУ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(ФАТКА)</a:t>
                      </a: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1414 БІРЫҢҒАЙ БАЙЛАНЫС ОРТАЛЫҒЫНЫҢ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ФУНКЦИОНАЛЫН КЕҢЕЙТУ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ЖЕКЕ ТҰЛҒАНЫҢ ЖЕРГІЛІКТІ САЛЫҚТАРЫ БОЙЫНША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kk-KZ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ЭЛЕКТРОНДЫ ХАБАРЛАУ</a:t>
                      </a:r>
                      <a:endParaRPr lang="en-US" sz="1000" b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171450" indent="-17145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ЖЕР ҚОЙНАУЫН ПАЙДАЛАНУШЫЛАР БОЙЫНША САЛЫҚТАРДЫ АВТОМАТТЫ ТҮРДЕ ЕСЕПТЕУ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188,3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224,0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271,2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27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90630"/>
            <a:ext cx="3103418" cy="553515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0" y="159778"/>
            <a:ext cx="12192000" cy="385168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ӨҢІРЛЕРДІ НЫҒАЙТУ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240145" y="600502"/>
          <a:ext cx="11647053" cy="5504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9400"/>
                <a:gridCol w="1259018"/>
                <a:gridCol w="1263533"/>
                <a:gridCol w="1259018"/>
                <a:gridCol w="1263533"/>
                <a:gridCol w="1259018"/>
                <a:gridCol w="1263533"/>
              </a:tblGrid>
              <a:tr h="2035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1000" b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1000" b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</a:t>
                      </a:r>
                      <a:r>
                        <a:rPr lang="ru-RU" sz="1000" b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1000" b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9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Алып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қоюлар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Алып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қоюлар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Алып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қоюлар</a:t>
                      </a:r>
                      <a:endParaRPr lang="ru-RU" sz="1000" b="0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767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18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1 584,2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286,0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1 601,7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302,7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1 654,3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315,1</a:t>
                      </a:r>
                      <a:endParaRPr lang="ru-RU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6785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Ақмола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104,5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109,9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113,9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Ақтөбе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55,8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58,0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59,6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Алматы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153,7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150,5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115,4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8384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Атырау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105,2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145,1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150,8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Шығыс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164,0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170,6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177,1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7551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Жамбыл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161,9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162,3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167,3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Батыс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51,4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41,8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42,8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706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Қарағанды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100,7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103,7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107,6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Қызылорда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137,2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144,4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148,4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Қостанай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110,2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110,9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115,4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Маңғыстау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35,4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24,0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25,7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Павлодар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46,1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48,8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50,6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Солтүстік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96,4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97,8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101,6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Оңтүстік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Қазақстан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>
                          <a:effectLst/>
                          <a:latin typeface="Arial Narrow" panose="020B0606020202030204" pitchFamily="34" charset="0"/>
                        </a:rPr>
                        <a:t>402,3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403,2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414,6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/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Алматы қ.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115,4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116,3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120,0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</a:tr>
              <a:tr h="297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Астана қ.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17,3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marL="5790" marR="5790" marT="579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>
                          <a:effectLst/>
                          <a:latin typeface="Arial Narrow" panose="020B0606020202030204" pitchFamily="34" charset="0"/>
                        </a:rPr>
                        <a:t>18,6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790" marR="5790" marT="579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40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7" algn="ctr"/>
            <a:endParaRPr lang="ru-RU" sz="7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8" algn="ctr"/>
            <a:r>
              <a:rPr lang="ru-RU" sz="700" i="1" dirty="0" smtClean="0">
                <a:solidFill>
                  <a:schemeClr val="bg2">
                    <a:lumMod val="10000"/>
                  </a:schemeClr>
                </a:solidFill>
                <a:latin typeface="Arial Narrow" panose="020B0606020202030204" pitchFamily="34" charset="0"/>
              </a:rPr>
              <a:t>          </a:t>
            </a:r>
            <a:endParaRPr lang="ru-RU" sz="700" i="1" dirty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6216073" y="238810"/>
            <a:ext cx="564890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ШЫМКЕНТ ЖӘНЕ ТҮРКІСТАН ҚАЛАЛАРЫНЫҢ ӘКІМШІЛІК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МӘРТЕБЕЛЕРІНІҢ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ӨЗГЕРУІ</a:t>
            </a: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/>
          </p:nvPr>
        </p:nvGraphicFramePr>
        <p:xfrm>
          <a:off x="6204460" y="856615"/>
          <a:ext cx="5832865" cy="4437526"/>
        </p:xfrm>
        <a:graphic>
          <a:graphicData uri="http://schemas.openxmlformats.org/drawingml/2006/table">
            <a:tbl>
              <a:tblPr/>
              <a:tblGrid>
                <a:gridCol w="3176755"/>
                <a:gridCol w="632616"/>
                <a:gridCol w="669827"/>
                <a:gridCol w="734949"/>
                <a:gridCol w="618718"/>
              </a:tblGrid>
              <a:tr h="1501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b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нақтылауды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қоса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алғанда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ru-R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77091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18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2,9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9,1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5,4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5,3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18360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56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облысын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ың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қаласына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МО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орнын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ауыстыруға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56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облысының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қаласына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МО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орын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ауыстыруына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берілетін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Үкімет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резерві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445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Орталық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органдардың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умақтық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бөлімшелері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07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Шымкент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қаласы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бойынша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50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бойынша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**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60">
                <a:tc>
                  <a:txBody>
                    <a:bodyPr/>
                    <a:lstStyle/>
                    <a:p>
                      <a:pPr algn="just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360">
                <a:tc>
                  <a:txBody>
                    <a:bodyPr/>
                    <a:lstStyle/>
                    <a:p>
                      <a:pPr algn="just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170">
                <a:tc gridSpan="5">
                  <a:txBody>
                    <a:bodyPr/>
                    <a:lstStyle/>
                    <a:p>
                      <a:pPr marL="0" marR="0" lvl="8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*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Ағымдағы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трансферттер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тарату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бойынша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ББӘ-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ден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ақпарат</a:t>
                      </a:r>
                      <a:r>
                        <a:rPr lang="ru-RU" sz="9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 Narrow" panose="020B0606020202030204" pitchFamily="34" charset="0"/>
                        </a:rPr>
                        <a:t>жоқ</a:t>
                      </a:r>
                      <a:endParaRPr lang="ru-RU" sz="900" i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917">
                <a:tc gridSpan="5">
                  <a:txBody>
                    <a:bodyPr/>
                    <a:lstStyle/>
                    <a:p>
                      <a:pPr marL="0" marR="0" lvl="7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** 2018 </a:t>
                      </a:r>
                      <a:r>
                        <a:rPr lang="ru-RU" sz="900" i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жылғы</a:t>
                      </a:r>
                      <a:r>
                        <a:rPr lang="ru-RU" sz="9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2 </a:t>
                      </a:r>
                      <a:r>
                        <a:rPr lang="ru-RU" sz="900" i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нақтылау</a:t>
                      </a:r>
                      <a:r>
                        <a:rPr lang="ru-RU" sz="90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кезінде</a:t>
                      </a:r>
                      <a:r>
                        <a:rPr lang="ru-RU" sz="900" i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бөлу</a:t>
                      </a:r>
                      <a:r>
                        <a:rPr lang="ru-RU" sz="900" i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900" i="1" baseline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жоспарлануда</a:t>
                      </a:r>
                      <a:r>
                        <a:rPr lang="ru-RU" sz="900" i="1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ru-RU" sz="900" i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31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207926" y="840610"/>
          <a:ext cx="5790984" cy="5532649"/>
        </p:xfrm>
        <a:graphic>
          <a:graphicData uri="http://schemas.openxmlformats.org/drawingml/2006/table">
            <a:tbl>
              <a:tblPr/>
              <a:tblGrid>
                <a:gridCol w="3153946"/>
                <a:gridCol w="628073"/>
                <a:gridCol w="665018"/>
                <a:gridCol w="729672"/>
                <a:gridCol w="614275"/>
              </a:tblGrid>
              <a:tr h="2880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b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нақтылауды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қоса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алғанда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8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8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7E6E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ru-R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85050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8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8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256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18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463,0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478,2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70,4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78,3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0691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Шымкент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қаласы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25112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Нысаналы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даму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трансферттері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5,4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6,3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7,7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12,4</a:t>
                      </a: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19146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Энергетикалық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кешен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466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үй-коммуналдық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endParaRPr lang="ru-RU" sz="11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100" b="0" dirty="0" smtClean="0">
                          <a:latin typeface="Arial Narrow" panose="020B0606020202030204" pitchFamily="34" charset="0"/>
                        </a:rPr>
                        <a:t>абаттандыру</a:t>
                      </a:r>
                      <a:endParaRPr lang="ru-RU" sz="1100" b="0" dirty="0" smtClean="0"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71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Ағымдағы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нысаналы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*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56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Субвенциялар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**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11,3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13,4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143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Түркістан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облысы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439,7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451,9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56,1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59,3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21366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Нысаналы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даму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трансферттері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2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16,0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21,6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15,9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19,1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14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14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Энергетикалық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кешен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146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инфрақұрылымы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146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Тұрғын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үй-коммуналдық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шаруашылығы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dirty="0" err="1" smtClean="0">
                          <a:latin typeface="Arial Narrow" panose="020B0606020202030204" pitchFamily="34" charset="0"/>
                        </a:rPr>
                        <a:t>абаттандыру</a:t>
                      </a:r>
                      <a:endParaRPr lang="ru-RU" sz="1100" b="0" dirty="0" smtClean="0">
                        <a:latin typeface="Arial Narrow" panose="020B0606020202030204" pitchFamily="34" charset="0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587">
                <a:tc>
                  <a:txBody>
                    <a:bodyPr/>
                    <a:lstStyle/>
                    <a:p>
                      <a:pPr fontAlgn="base"/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Жылу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сумен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жабдықтау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су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бұру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жүйелерін</a:t>
                      </a:r>
                      <a:r>
                        <a:rPr lang="ru-RU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613"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Индустриялық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инфрақұрылымды</a:t>
                      </a:r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r>
                        <a:rPr lang="ru-RU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t" latinLnBrk="0" hangingPunct="1"/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0,4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0,7</a:t>
                      </a:r>
                      <a:endParaRPr lang="ru-RU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61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Ағымдағы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нысаналы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</a:t>
                      </a:r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*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65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Кредиттеу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66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2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Субвенциялар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383,5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390,1</a:t>
                      </a:r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600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8" name="Заголовок 1"/>
          <p:cNvSpPr txBox="1">
            <a:spLocks/>
          </p:cNvSpPr>
          <p:nvPr/>
        </p:nvSpPr>
        <p:spPr>
          <a:xfrm>
            <a:off x="178439" y="252660"/>
            <a:ext cx="5849957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ШЫМКЕНТ ҚАЛАСЫ </a:t>
            </a: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МЕН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ТҮРКІСТАН ОБЛЫСЫНА ТРАНСФЕРТТЕР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66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8" y="157018"/>
            <a:ext cx="6571732" cy="5252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9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2019-2021 ЖЫЛДАРҒА АРНАЛҒАН </a:t>
            </a:r>
          </a:p>
          <a:p>
            <a:r>
              <a:rPr lang="ru-RU" sz="19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РЕСПУБЛИКАЛЫҚ БЮДЖЕТ КІРІСТЕРІ</a:t>
            </a:r>
            <a:endParaRPr lang="ru-RU" sz="19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596076"/>
              </p:ext>
            </p:extLst>
          </p:nvPr>
        </p:nvGraphicFramePr>
        <p:xfrm>
          <a:off x="144379" y="783015"/>
          <a:ext cx="6571730" cy="54375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5435"/>
                <a:gridCol w="858151"/>
                <a:gridCol w="858151"/>
                <a:gridCol w="882670"/>
                <a:gridCol w="797323"/>
              </a:tblGrid>
              <a:tr h="2703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0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Болжам</a:t>
                      </a:r>
                      <a:r>
                        <a:rPr lang="ru-RU" sz="10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(млрд.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</a:tr>
              <a:tr h="2166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u="none" strike="noStrike" kern="1200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Бағалау</a:t>
                      </a:r>
                      <a:r>
                        <a:rPr lang="ru-RU" sz="1000" b="0" u="none" strike="noStrike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10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48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КІРІСТЕР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(ТРАНСФЕРТТЕРДІ ЕСЕПКЕ АЛМАҒАНДА)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5 931,0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6 809,7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7 382,0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8 024,7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8774">
                <a:tc>
                  <a:txBody>
                    <a:bodyPr/>
                    <a:lstStyle/>
                    <a:p>
                      <a:pPr lvl="1" algn="just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400" b="1" i="1" u="none" strike="noStrike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%-пен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10,1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10,6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10,7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10,8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721">
                <a:tc>
                  <a:txBody>
                    <a:bodyPr/>
                    <a:lstStyle/>
                    <a:p>
                      <a:pPr lvl="1" algn="just" fontAlgn="ctr"/>
                      <a:r>
                        <a:rPr lang="ru-RU" sz="1400" b="1" i="1" u="none" strike="noStrike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өсуі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118,3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114,8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108,4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108,7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67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САЛЫҚТЫҚ ТҮСІМДЕР,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5 787,2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6 687,8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7 262,4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7 897,3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</a:tr>
              <a:tr h="282250">
                <a:tc>
                  <a:txBody>
                    <a:bodyPr/>
                    <a:lstStyle/>
                    <a:p>
                      <a:pPr lvl="1" algn="just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400" b="1" i="1" u="none" strike="noStrike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%-пен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9,9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10,4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10,5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10,6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7980">
                <a:tc>
                  <a:txBody>
                    <a:bodyPr/>
                    <a:lstStyle/>
                    <a:p>
                      <a:pPr lvl="1" algn="just" fontAlgn="ctr"/>
                      <a:r>
                        <a:rPr lang="ru-RU" sz="1400" b="1" i="1" u="none" strike="noStrike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400" b="1" i="1" u="none" strike="noStrike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өсуі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119,4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117,8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108,4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108,9</a:t>
                      </a:r>
                      <a:endParaRPr lang="ru-RU" sz="1400" b="1" i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271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Корпоративтік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табыс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салығы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1 725,7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2 033,4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2 265,9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2 543,7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3243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Қосылған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құн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салығы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2 113,1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2 669,8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2 960,2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260,2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954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Халықаралық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саудаға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салық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1 394,8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1 417,2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1 442,8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1 472,5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454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1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Мұнайға</a:t>
                      </a:r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экпорттық</a:t>
                      </a:r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кедендік</a:t>
                      </a:r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1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баж</a:t>
                      </a:r>
                      <a:endParaRPr lang="ru-RU" sz="1600" b="1" i="1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0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1 010,4</a:t>
                      </a:r>
                      <a:endParaRPr lang="ru-RU" sz="1600" b="1" i="1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ru-RU" sz="1600" b="1" i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002,3</a:t>
                      </a:r>
                      <a:endParaRPr lang="ru-RU" sz="1600" b="1" i="1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ru-RU" sz="1600" b="1" i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026,5</a:t>
                      </a:r>
                      <a:endParaRPr lang="ru-RU" sz="1600" b="1" i="1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1 033,8</a:t>
                      </a:r>
                      <a:endParaRPr lang="ru-RU" sz="1600" b="1" i="1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83458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САЛЫҚТЫҚ</a:t>
                      </a:r>
                      <a:r>
                        <a:rPr lang="ru-RU" sz="1600" b="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ЕМЕС ТҮСІМДЕР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117,5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126,4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</a:tr>
              <a:tr h="46512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u="none" strike="noStrike" dirty="0" smtClean="0">
                          <a:effectLst/>
                          <a:latin typeface="Arial Narrow" panose="020B0606020202030204" pitchFamily="34" charset="0"/>
                        </a:rPr>
                        <a:t>НЕГІЗГІ КАПИТАЛДЫ САТУДАН ТҮСЕТІН ТҮСІМДЕР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944496" y="260001"/>
            <a:ext cx="5131889" cy="429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9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БЮДЖЕТ КІРІСТЕРІНІҢ ӨСУ ФАКТОРЛАРЫ</a:t>
            </a:r>
            <a:endParaRPr lang="ru-RU" sz="19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800534"/>
              </p:ext>
            </p:extLst>
          </p:nvPr>
        </p:nvGraphicFramePr>
        <p:xfrm>
          <a:off x="7055708" y="784615"/>
          <a:ext cx="5020678" cy="2802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0147"/>
                <a:gridCol w="1140531"/>
              </a:tblGrid>
              <a:tr h="50826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ӨСУ СЕБЕПТЕРІ</a:t>
                      </a:r>
                      <a:r>
                        <a:rPr lang="ru-RU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млрд. </a:t>
                      </a:r>
                    </a:p>
                    <a:p>
                      <a:pPr algn="ctr"/>
                      <a:r>
                        <a:rPr lang="ru-RU" sz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4602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1. </a:t>
                      </a:r>
                      <a:r>
                        <a:rPr lang="ru-RU" sz="1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Экономиканың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даму </a:t>
                      </a:r>
                      <a:r>
                        <a:rPr lang="ru-RU" sz="1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қарқынының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ұлғаюы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367,9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4602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2. </a:t>
                      </a:r>
                      <a:r>
                        <a:rPr lang="ru-RU" sz="1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Салықтардың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жиналуын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арттыру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395,9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4602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Салықтық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әкімшілендіруді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жақсарту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92,8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2422922344"/>
              </p:ext>
            </p:extLst>
          </p:nvPr>
        </p:nvGraphicFramePr>
        <p:xfrm>
          <a:off x="6588369" y="3916519"/>
          <a:ext cx="5369169" cy="2515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4236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202531" y="170315"/>
            <a:ext cx="11786937" cy="429180"/>
          </a:xfrm>
        </p:spPr>
        <p:txBody>
          <a:bodyPr anchor="ctr">
            <a:no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2019-2021 ЖЫЛДАРҒА АРНАЛҒАН РЕСПУБЛИКАЛЫҚ БЮДЖЕТ ПАРАМЕТРЛЕРІ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90740"/>
              </p:ext>
            </p:extLst>
          </p:nvPr>
        </p:nvGraphicFramePr>
        <p:xfrm>
          <a:off x="313623" y="645217"/>
          <a:ext cx="11539287" cy="5466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01964"/>
                <a:gridCol w="1519185"/>
                <a:gridCol w="1534381"/>
                <a:gridCol w="1643229"/>
                <a:gridCol w="1540528"/>
              </a:tblGrid>
              <a:tr h="2400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25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Нақтыланған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 бюджет 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I. </a:t>
                      </a:r>
                      <a:r>
                        <a:rPr lang="ru-RU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8 759,7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9 751,3</a:t>
                      </a:r>
                      <a:endParaRPr lang="ru-RU" sz="1800" b="1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10 083,1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10 491,2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20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15,3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15,2</a:t>
                      </a:r>
                      <a:endParaRPr lang="ru-RU" sz="11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14,6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14,1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,%</a:t>
                      </a:r>
                      <a:endParaRPr lang="ru-RU" sz="11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89,4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111,3</a:t>
                      </a:r>
                      <a:endParaRPr lang="ru-RU" sz="11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103,4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104,0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Мұнайлы</a:t>
                      </a:r>
                      <a:r>
                        <a:rPr lang="ru-RU" sz="16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емес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5 312,4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279,0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756,6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457,4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0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0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, %</a:t>
                      </a:r>
                      <a:endParaRPr lang="ru-RU" sz="11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117,3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118,2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107,6</a:t>
                      </a:r>
                      <a:endParaRPr lang="ru-RU" sz="1100" b="0" i="1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110,4</a:t>
                      </a:r>
                      <a:endParaRPr lang="ru-RU" sz="1100" b="0" i="1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73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Мұнайдан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түсетін</a:t>
                      </a:r>
                      <a:r>
                        <a:rPr lang="ru-RU" sz="16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3 447,3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3 472,3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3 326,5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3 033,8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57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44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  </a:t>
                      </a:r>
                      <a:r>
                        <a:rPr lang="ru-RU" sz="110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ru-RU" sz="11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65,4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100,7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95,8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91,2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67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ҚР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қорынан</a:t>
                      </a:r>
                      <a:r>
                        <a:rPr lang="ru-RU" sz="1400" b="0" i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 smtClean="0">
                          <a:effectLst/>
                          <a:latin typeface="Arial Narrow" panose="020B0606020202030204" pitchFamily="34" charset="0"/>
                        </a:rPr>
                        <a:t>к</a:t>
                      </a:r>
                      <a:r>
                        <a:rPr lang="ru-RU" sz="1400" b="0" i="1" u="none" strike="noStrike" dirty="0" err="1" smtClean="0">
                          <a:effectLst/>
                          <a:latin typeface="Arial Narrow" panose="020B0606020202030204" pitchFamily="34" charset="0"/>
                        </a:rPr>
                        <a:t>епілден</a:t>
                      </a:r>
                      <a:r>
                        <a:rPr lang="kk-KZ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дірілген</a:t>
                      </a:r>
                      <a:r>
                        <a:rPr lang="ru-RU" sz="1400" b="0" i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трансферт </a:t>
                      </a:r>
                      <a:endParaRPr lang="ru-RU" sz="14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2 600,0</a:t>
                      </a:r>
                      <a:endParaRPr lang="ru-RU" sz="12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2 450,0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2 000,0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323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ЭКБ</a:t>
                      </a:r>
                      <a:endParaRPr lang="ru-RU" sz="14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effectLst/>
                          <a:latin typeface="Arial Narrow" panose="020B0606020202030204" pitchFamily="34" charset="0"/>
                        </a:rPr>
                        <a:t>847,3</a:t>
                      </a:r>
                      <a:endParaRPr lang="ru-RU" sz="12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1 022,3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1 026,5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1 033,8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7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II. </a:t>
                      </a:r>
                      <a:r>
                        <a:rPr lang="ru-RU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ШЫ</a:t>
                      </a:r>
                      <a:r>
                        <a:rPr lang="kk-KZ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ҒЫСТАР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9 643,0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10 696,7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080,8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11 427,9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9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16,7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16,0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15,3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  %</a:t>
                      </a:r>
                      <a:endParaRPr lang="ru-RU" sz="11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86,4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110,9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103,6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103,1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07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III. </a:t>
                      </a:r>
                      <a:r>
                        <a:rPr lang="ru-RU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ТАПШЫЛЫҚ 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(ПРОФИЦИТ)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-883,3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-945,4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-997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-936,7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-1,5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-1,5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-1,4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-1,3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07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800" b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МҰНАЙЛЫ ЕМЕС ТАПШЫЛЫҚ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-4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330,5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-4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417,7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-4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324,2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-3 970,5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ЖІӨ-</a:t>
                      </a:r>
                      <a:r>
                        <a:rPr lang="ru-RU" sz="1100" b="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-7,6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-6,9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-6,3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-5,3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71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КӨЛЕМІ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57 206,7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145,7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69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079,6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74 497,9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97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Номиналды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i="1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өсу</a:t>
                      </a:r>
                      <a:r>
                        <a:rPr lang="ru-RU" sz="110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,  %</a:t>
                      </a:r>
                      <a:endParaRPr lang="ru-RU" sz="11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107,7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1" u="none" strike="noStrike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112,1</a:t>
                      </a:r>
                      <a:endParaRPr lang="ru-RU" sz="11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107,7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107,9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2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376737"/>
            <a:ext cx="3103418" cy="467408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0" y="76146"/>
            <a:ext cx="12192000" cy="477307"/>
          </a:xfrm>
        </p:spPr>
        <p:txBody>
          <a:bodyPr anchor="ctr">
            <a:no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БЮДЖЕТ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ЖОБАСЫ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ШЫҒЫСТАРЫНЫҢ НЕГІЗГІ БАҒЫТТАРЫ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15232"/>
              </p:ext>
            </p:extLst>
          </p:nvPr>
        </p:nvGraphicFramePr>
        <p:xfrm>
          <a:off x="90312" y="553453"/>
          <a:ext cx="11953908" cy="5875305"/>
        </p:xfrm>
        <a:graphic>
          <a:graphicData uri="http://schemas.openxmlformats.org/drawingml/2006/table">
            <a:tbl>
              <a:tblPr/>
              <a:tblGrid>
                <a:gridCol w="4351505"/>
                <a:gridCol w="1227778"/>
                <a:gridCol w="817195"/>
                <a:gridCol w="1024470"/>
                <a:gridCol w="818518"/>
                <a:gridCol w="1125461"/>
                <a:gridCol w="818518"/>
                <a:gridCol w="1023148"/>
                <a:gridCol w="747315"/>
              </a:tblGrid>
              <a:tr h="16698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1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млрд. </a:t>
                      </a:r>
                      <a:r>
                        <a:rPr lang="ru-RU" sz="10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0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0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203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</a:t>
                      </a:r>
                      <a:r>
                        <a:rPr lang="ru-RU" sz="2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ОНЫҢ ІШІНДЕ</a:t>
                      </a:r>
                      <a:r>
                        <a:rPr lang="ru-RU" sz="2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2200" b="1" i="0" u="none" strike="noStrike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9 643,0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2200" b="1" i="0" u="none" strike="noStrike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10 696,7</a:t>
                      </a:r>
                      <a:endParaRPr lang="ru-RU" sz="2200" b="1" i="0" u="none" strike="noStrike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kern="1200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16,7</a:t>
                      </a:r>
                      <a:endParaRPr lang="ru-RU" sz="1800" b="1" i="1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2200" b="1" i="0" u="none" strike="noStrike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11 080,8</a:t>
                      </a:r>
                      <a:endParaRPr lang="ru-RU" sz="2200" b="1" i="0" u="none" strike="noStrike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16,0</a:t>
                      </a:r>
                      <a:endParaRPr lang="ru-RU" sz="1800" b="1" i="1" u="none" strike="noStrike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2200" b="1" i="0" u="none" strike="noStrike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11 427,9</a:t>
                      </a:r>
                      <a:endParaRPr lang="ru-RU" sz="2200" b="1" i="0" u="none" strike="noStrike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 smtClean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</a:rPr>
                        <a:t>15,3</a:t>
                      </a:r>
                      <a:endParaRPr lang="ru-RU" sz="1800" b="1" i="1" u="none" strike="noStrike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492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ӨМІР СҮРУ САПАСЫН АРТТЫР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У, ОНЫҢ ІШІНДЕ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4 254,0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4 717,2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5 176,5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5 517,9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2698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БАРЛЫҚ ШЫҒЫСТАРҒА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ПРОЦЕНТПЕН</a:t>
                      </a:r>
                      <a:endParaRPr lang="ru-RU" sz="1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44,1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5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44,1</a:t>
                      </a:r>
                      <a:endParaRPr lang="ru-RU" sz="12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5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46,7</a:t>
                      </a:r>
                      <a:endParaRPr lang="ru-RU" sz="12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5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48,3</a:t>
                      </a:r>
                      <a:endParaRPr lang="ru-RU" sz="12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5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429337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ҚАМТАМАСЫЗ ЕТУ ЖӘНЕ ӘЛЕУМЕТТІК КӨМЕК, ДЕНСАУЛЫҚ САҚТАУ, БІЛІМ БЕРУ, МӘДЕНИЕТ ЖӘНЕ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492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КҮШ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ҚҰРЫЛЫМДАРЫ, ОНЫҢ ІШІНДЕ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1 191,8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262,6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320,6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292,6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894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БАРЛЫҚ ШЫҒЫСТАРҒА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ПРОЦЕНТПЕН</a:t>
                      </a:r>
                      <a:endParaRPr lang="ru-RU" sz="1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11,8</a:t>
                      </a:r>
                      <a:endParaRPr lang="ru-RU" sz="11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11,3</a:t>
                      </a:r>
                      <a:endParaRPr lang="ru-RU" sz="11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879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ҚОРҒАНЫС, ҚҰҚЫҚ ҚОРҒАУ ЖҮЙЕСІ, АРНАЙЫ МЕМЛЕКЕТТІК</a:t>
                      </a:r>
                      <a:r>
                        <a:rPr lang="kk-KZ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ОРГАНДАР</a:t>
                      </a:r>
                      <a:r>
                        <a:rPr lang="kk-K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4920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ЭКОНОМИКАНЫҢ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НАҚТЫ СЕКТОРЫ, ОНЫҢ ІШІНДЕ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1 538,6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608,8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2,5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262,6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1 121,1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820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БАРЛЫҚ ШЫҒЫСТАРҒА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ПРОЦЕНТПЕН</a:t>
                      </a:r>
                      <a:endParaRPr lang="ru-RU" sz="1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15,0</a:t>
                      </a:r>
                      <a:endParaRPr lang="ru-RU" sz="11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9,8</a:t>
                      </a:r>
                      <a:endParaRPr lang="ru-RU" sz="1100" b="1" i="0" u="none" strike="noStrike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088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НҰРЛЫ ЖОЛ, НҰРЛЫ ЖЕР, АӨК ДАМЫТУ, ИИДМБ,</a:t>
                      </a:r>
                      <a:r>
                        <a:rPr lang="ru-RU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ИНФРАҚҰРЫЛЫМЫН ДАМЫТУ,  ЭНЕРГЕТИКА ЖӘНЕ ЭКОЛОГИЯ, АҚПАРАТТЫ ЖӘНЕ КОММУНИКАЦИЯНЫ ДАМЫТУ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04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ЖАЛПЫ МЕМЕКЕТТІК ШЫҒЫСТАР,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ОНЫҢ ІШІНДЕ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2 248,1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</a:t>
                      </a: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702,2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</a:t>
                      </a: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922,3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4,2</a:t>
                      </a:r>
                      <a:endParaRPr lang="ru-RU" sz="1200" b="1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145,2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1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4,2</a:t>
                      </a:r>
                      <a:endParaRPr lang="ru-RU" sz="1200" b="1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42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БАРЛЫҚ ШЫҒЫСТАРҒА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ПРОЦЕНТПЕН</a:t>
                      </a:r>
                      <a:endParaRPr lang="ru-RU" sz="1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1" i="0" u="none" strike="noStrike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23,3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100" b="1" i="0" u="none" strike="noStrike" kern="1200" dirty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ru-RU" sz="1100" b="1" i="0" u="none" strike="noStrike" kern="1200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100" b="1" i="0" u="none" strike="noStrike" kern="1200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26,4</a:t>
                      </a:r>
                      <a:endParaRPr lang="ru-RU" sz="1100" b="1" i="0" u="none" strike="noStrike" kern="1200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endParaRPr lang="ru-RU" sz="1100" b="1" i="0" u="none" strike="noStrike" kern="1200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ru-RU" sz="1100" b="1" i="0" u="none" strike="noStrike" kern="1200" dirty="0" smtClean="0">
                          <a:solidFill>
                            <a:srgbClr val="525252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27,5</a:t>
                      </a:r>
                      <a:endParaRPr lang="ru-RU" sz="1100" b="1" i="0" u="none" strike="noStrike" kern="1200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endParaRPr lang="ru-RU" sz="1100" b="1" i="0" u="none" strike="noStrike" kern="1200" dirty="0">
                        <a:solidFill>
                          <a:srgbClr val="525252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016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СУБВЕНЦИЯЛАР,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БОРЫШҚА ҚЫЗМЕТ КӨРСЕТУ, ҮКІМЕТ РЕЗЕРВІ, ЖАҢА БАСТАМАЛАРҒА АРНАЛҒАН ШЫҒЫСТАР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7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997117"/>
              </p:ext>
            </p:extLst>
          </p:nvPr>
        </p:nvGraphicFramePr>
        <p:xfrm>
          <a:off x="199922" y="723726"/>
          <a:ext cx="11665052" cy="3666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7291"/>
                <a:gridCol w="1370413"/>
                <a:gridCol w="599556"/>
                <a:gridCol w="1301342"/>
                <a:gridCol w="625209"/>
                <a:gridCol w="1496721"/>
                <a:gridCol w="656176"/>
                <a:gridCol w="1399444"/>
                <a:gridCol w="618900"/>
              </a:tblGrid>
              <a:tr h="4292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(млрд.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0025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2018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2019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2020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ЖІӨ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-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ге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%-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06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4 254,0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4 </a:t>
                      </a:r>
                      <a:r>
                        <a:rPr lang="ru-RU" sz="24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717,2</a:t>
                      </a:r>
                      <a:endParaRPr lang="ru-RU" sz="24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5 </a:t>
                      </a:r>
                      <a:r>
                        <a:rPr lang="ru-RU" sz="2400" b="1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176,5</a:t>
                      </a:r>
                      <a:endParaRPr lang="ru-RU" sz="24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5 </a:t>
                      </a:r>
                      <a:r>
                        <a:rPr lang="ru-RU" sz="2400" b="1" i="0" u="none" strike="noStrike" smtClean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517,9</a:t>
                      </a:r>
                      <a:endParaRPr lang="ru-RU" sz="2400" b="1" i="0" u="none" strike="noStrike" dirty="0">
                        <a:solidFill>
                          <a:srgbClr val="203864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6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барлық</a:t>
                      </a:r>
                      <a:r>
                        <a:rPr lang="ru-RU" sz="16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шығыстарға</a:t>
                      </a:r>
                      <a:r>
                        <a:rPr lang="ru-RU" sz="1600" b="0" i="1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600" b="0" i="1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44,1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44,1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 dirty="0" smtClean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46,7</a:t>
                      </a:r>
                      <a:endParaRPr lang="ru-RU" sz="1600" b="0" i="1" u="none" strike="noStrike" dirty="0">
                        <a:solidFill>
                          <a:srgbClr val="843C0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1" u="none" strike="noStrike" dirty="0">
                          <a:solidFill>
                            <a:srgbClr val="843C0C"/>
                          </a:solidFill>
                          <a:effectLst/>
                          <a:latin typeface="Arial Narrow" panose="020B0606020202030204" pitchFamily="34" charset="0"/>
                        </a:rPr>
                        <a:t>48,3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ru-RU" sz="1600" b="0" i="1" u="none" strike="noStrike" dirty="0">
                        <a:solidFill>
                          <a:srgbClr val="843C0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31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көмек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2 606,7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2 965,9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3 154,6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3 353,0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25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беру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456,3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555,7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659,2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80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1 076,2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1 115,3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1 286,4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1 339,1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4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спорт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111,3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76,4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1" y="97082"/>
            <a:ext cx="12192000" cy="641472"/>
          </a:xfrm>
        </p:spPr>
        <p:txBody>
          <a:bodyPr anchor="ctr"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ӘЛЕУМЕТТІК САЛА ШЫҒЫСТАРЫ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33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470072"/>
            <a:ext cx="3103418" cy="374074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/>
          </p:nvPr>
        </p:nvSpPr>
        <p:spPr>
          <a:xfrm>
            <a:off x="355599" y="76146"/>
            <a:ext cx="11286067" cy="353512"/>
          </a:xfrm>
        </p:spPr>
        <p:txBody>
          <a:bodyPr anchor="ctr">
            <a:noAutofit/>
          </a:bodyPr>
          <a:lstStyle/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ӘЛЕУМЕТТІК КӨМЕК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551056"/>
              </p:ext>
            </p:extLst>
          </p:nvPr>
        </p:nvGraphicFramePr>
        <p:xfrm>
          <a:off x="347132" y="414684"/>
          <a:ext cx="11421534" cy="3579014"/>
        </p:xfrm>
        <a:graphic>
          <a:graphicData uri="http://schemas.openxmlformats.org/drawingml/2006/table">
            <a:tbl>
              <a:tblPr/>
              <a:tblGrid>
                <a:gridCol w="6276698"/>
                <a:gridCol w="1286209"/>
                <a:gridCol w="1286209"/>
                <a:gridCol w="1286209"/>
                <a:gridCol w="1286209"/>
              </a:tblGrid>
              <a:tr h="2643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23613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63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2 544,1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2 901,1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3 089,8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3 294,2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164265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Зейнетақы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төлем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1 988,0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2 320,8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2 491,3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2 675,0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Ынтымақты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зейнетақы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63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1 439,3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1 568,4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1 688,9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1 823,0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контингент, </a:t>
                      </a:r>
                      <a:r>
                        <a:rPr lang="ru-RU" sz="10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адам</a:t>
                      </a:r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2 139 489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2 196 298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2 241 564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2 293 521</a:t>
                      </a:r>
                      <a:endParaRPr lang="ru-RU" sz="1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базалық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зейнетақы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төлем</a:t>
                      </a:r>
                      <a:r>
                        <a:rPr lang="en-US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60063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530,1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732,6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777,0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826,2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8889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контингент, </a:t>
                      </a:r>
                      <a:r>
                        <a:rPr lang="ru-RU" sz="10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2 154 252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2 195 144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2 238 764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2 283 539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4265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Жәрдемақы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537,7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563,6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585,1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608,2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fontAlgn="base"/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балалы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отбасылар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60063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162,5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170,2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контингент, </a:t>
                      </a:r>
                      <a:r>
                        <a:rPr lang="ru-RU" sz="10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822 390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833 201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838 397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843 842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65228">
                <a:tc>
                  <a:txBody>
                    <a:bodyPr/>
                    <a:lstStyle/>
                    <a:p>
                      <a:pPr marL="0" marR="0" indent="0" algn="just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бала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кезінен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бірінші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топтағы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мүгедекті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күтіуді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жүзеге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асыратын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отбасыларға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тұлғаларға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жәрдемақы</a:t>
                      </a:r>
                      <a:endParaRPr lang="ru-RU" sz="1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60063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контингент, </a:t>
                      </a:r>
                      <a:r>
                        <a:rPr lang="ru-RU" sz="10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14 891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15 525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16 014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16 487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9254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азаматтардың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жекелеген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санаттарына</a:t>
                      </a:r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Ұлы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Отан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соғысының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ардагерлері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оларға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теңестірілген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адамдар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зиянды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қауіпті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еңбек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жағлайында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жұмыс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істейтін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мүгедектер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тұлғалар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ядролық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сынақтар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салдарынан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зардап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шеккендер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т. б.)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63" marR="5928" marT="59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402,7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431,1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контингент, </a:t>
                      </a:r>
                      <a:r>
                        <a:rPr lang="ru-RU" sz="10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1 095 581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1 309 211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1 278</a:t>
                      </a:r>
                      <a:r>
                        <a:rPr lang="ru-RU" sz="10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083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1 258</a:t>
                      </a:r>
                      <a:r>
                        <a:rPr lang="ru-RU" sz="10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848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9054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Атаулы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</a:t>
                      </a:r>
                      <a:r>
                        <a:rPr lang="ru-RU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көмек</a:t>
                      </a:r>
                      <a:endParaRPr lang="ru-RU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126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/>
                      <a:r>
                        <a:rPr lang="ru-RU" sz="10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контингент, </a:t>
                      </a:r>
                      <a:r>
                        <a:rPr lang="ru-RU" sz="10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адам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0126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1 594</a:t>
                      </a:r>
                      <a:r>
                        <a:rPr lang="ru-RU" sz="10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236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670 215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589 244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539</a:t>
                      </a:r>
                      <a:r>
                        <a:rPr lang="ru-RU" sz="1000" b="0" i="1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344</a:t>
                      </a:r>
                      <a:endParaRPr lang="ru-RU" sz="10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928" marR="5928" marT="59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8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9" name="Диаграмма 38"/>
          <p:cNvGraphicFramePr/>
          <p:nvPr>
            <p:extLst/>
          </p:nvPr>
        </p:nvGraphicFramePr>
        <p:xfrm>
          <a:off x="220962" y="4411928"/>
          <a:ext cx="5824602" cy="2166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Заголовок 1"/>
          <p:cNvSpPr txBox="1">
            <a:spLocks/>
          </p:cNvSpPr>
          <p:nvPr/>
        </p:nvSpPr>
        <p:spPr>
          <a:xfrm>
            <a:off x="-1" y="4045527"/>
            <a:ext cx="6561667" cy="2546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МЕМЛЕКЕТТІК БАЗАЛЫҚ ЗЕЙНЕТАҚЫНЫҢ ӨЗГЕРУ ДИНАМИКАСЫ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6417733" y="4045527"/>
            <a:ext cx="5715000" cy="298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 ТӨМЕНГІ ЗЕЙНЕТАҚЫ ТӨЛЕМІНІҢ ӨЗГЕРУ ДИНАМИКАСЫ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Диаграмма 41"/>
          <p:cNvGraphicFramePr/>
          <p:nvPr>
            <p:extLst/>
          </p:nvPr>
        </p:nvGraphicFramePr>
        <p:xfrm>
          <a:off x="6308131" y="4309534"/>
          <a:ext cx="5824602" cy="2089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613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85886"/>
            <a:ext cx="12192000" cy="4885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ДЕНСАУЛЫҚ САҚТАУ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" name="Содержимое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195287"/>
              </p:ext>
            </p:extLst>
          </p:nvPr>
        </p:nvGraphicFramePr>
        <p:xfrm>
          <a:off x="284579" y="563603"/>
          <a:ext cx="11555729" cy="5722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1116"/>
                <a:gridCol w="1273762"/>
                <a:gridCol w="1364746"/>
                <a:gridCol w="1182779"/>
                <a:gridCol w="1213326"/>
              </a:tblGrid>
              <a:tr h="3273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Атауы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2018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Республикалы</a:t>
                      </a:r>
                      <a:r>
                        <a:rPr lang="kk-KZ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қ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бюджет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(млрд.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теңге</a:t>
                      </a: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</a:tr>
              <a:tr h="304800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2019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2021 </a:t>
                      </a:r>
                      <a:r>
                        <a:rPr lang="ru-RU" sz="1200" b="0" i="0" u="none" strike="noStrike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200" b="0" i="0" u="none" strike="noStrike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80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20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1 076,2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1 115,3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1 286,4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1 339,1</a:t>
                      </a:r>
                      <a:endParaRPr lang="ru-RU" sz="20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78144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Медициналық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көмек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көрсету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986,2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1 014,4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1 200,1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1 266,9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2677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Тегін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медициналық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көмектің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кепілдік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берілген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көлемі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953,6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981,2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882,5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887,1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652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Міндетті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медициналық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сақтандыру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348,0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169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Қоғамдық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денсаулық</a:t>
                      </a:r>
                      <a:r>
                        <a:rPr lang="ru-RU" sz="16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сақтау</a:t>
                      </a:r>
                      <a:endParaRPr lang="ru-RU" sz="1600" b="0" i="1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31,0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31,6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31,9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31,9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7030">
                <a:tc>
                  <a:txBody>
                    <a:bodyPr/>
                    <a:lstStyle/>
                    <a:p>
                      <a:pPr fontAlgn="base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Медициналық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кадрлардың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біліктілігін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дайындау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қолданбалы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ғылыми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зерттеулер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93138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объектілерін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салу, </a:t>
                      </a:r>
                      <a:r>
                        <a:rPr lang="ru-RU" sz="1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реконструкциялау</a:t>
                      </a:r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48368"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Халықтың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санитариялық-эпидемиологиялық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саламаттылығын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қамтамасыз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ету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4543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медициналық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сақтандыру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577030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Денсаулық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сақтау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министрлігі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аумақтық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органдарын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ұстау</a:t>
                      </a:r>
                      <a:endParaRPr lang="ru-RU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</a:tr>
              <a:tr h="407708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«Назарбаев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Университет» ДББҰ-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ға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салымы</a:t>
                      </a:r>
                      <a:endParaRPr lang="ru-RU" sz="18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4689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18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9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16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4688</TotalTime>
  <Words>4722</Words>
  <Application>Microsoft Office PowerPoint</Application>
  <PresentationFormat>Широкоэкранный</PresentationFormat>
  <Paragraphs>2415</Paragraphs>
  <Slides>31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맑은 고딕</vt:lpstr>
      <vt:lpstr>Arial</vt:lpstr>
      <vt:lpstr>Arial Narrow</vt:lpstr>
      <vt:lpstr>Calibri</vt:lpstr>
      <vt:lpstr>Calibri Light</vt:lpstr>
      <vt:lpstr>Times New Roman</vt:lpstr>
      <vt:lpstr>Тема Office</vt:lpstr>
      <vt:lpstr>2019-2021 ЖЫЛДАРҒА АРНАЛҒАН РЕСПУБЛИКАЛЫҚ БЮДЖЕТ ЖОБАСЫ</vt:lpstr>
      <vt:lpstr>БЮДЖЕТ ЖОБАСЫН ҚАЛЫПТАСТЫРУ СИПАТТАМАЛАРЫ</vt:lpstr>
      <vt:lpstr>«САЛЫҚТАРДЫҢ ЖИНАЛУЫН АРТТЫРУ» ЖОБАСЫ</vt:lpstr>
      <vt:lpstr>Презентация PowerPoint</vt:lpstr>
      <vt:lpstr>2019-2021 ЖЫЛДАРҒА АРНАЛҒАН РЕСПУБЛИКАЛЫҚ БЮДЖЕТ ПАРАМЕТРЛЕРІ</vt:lpstr>
      <vt:lpstr>БЮДЖЕТ ЖОБАСЫ ШЫҒЫСТАРЫНЫҢ НЕГІЗГІ БАҒЫТТАРЫ</vt:lpstr>
      <vt:lpstr>ӘЛЕУМЕТТІК САЛА ШЫҒЫСТАРЫ</vt:lpstr>
      <vt:lpstr>ӘЛЕУМЕТТІК КӨМЕК</vt:lpstr>
      <vt:lpstr>Презентация PowerPoint</vt:lpstr>
      <vt:lpstr>БІЛІМ БЕРУ</vt:lpstr>
      <vt:lpstr>ҒЫЛЫМДЫ ДАМЫТУ</vt:lpstr>
      <vt:lpstr>Презентация PowerPoint</vt:lpstr>
      <vt:lpstr>Презентация PowerPoint</vt:lpstr>
      <vt:lpstr>ЭКОНОМИКАНЫҢ НАҚТЫ СЕКТОРЫН ДАМЫТУДЫ ҚОЛДАУҒА АРНАЛҒАН ШЫҒЫСТАР</vt:lpstr>
      <vt:lpstr>Презентация PowerPoint</vt:lpstr>
      <vt:lpstr>Презентация PowerPoint</vt:lpstr>
      <vt:lpstr>Презентация PowerPoint</vt:lpstr>
      <vt:lpstr>Презентация PowerPoint</vt:lpstr>
      <vt:lpstr> МЕМЛЕКЕТТІК АГРОӨНЕРКӘСІПТІК КЕШЕНДІ ДАМЫТУ БАҒДАРЛАМАСЫ</vt:lpstr>
      <vt:lpstr>ЖЫЛУ-ЭЛЕКТР ЭНЕРГЕТИКАСЫН ДАМЫТУ</vt:lpstr>
      <vt:lpstr>Презентация PowerPoint</vt:lpstr>
      <vt:lpstr>ГАЗ-КӨЛIК ЖҮЙЕСIН ДАМЫТУ</vt:lpstr>
      <vt:lpstr>ӨҢРЛЕРДІ ДАМЫТУ БАҒДАРЛАМАСЫ</vt:lpstr>
      <vt:lpstr>«НҰРЛЫ ЖОЛ» МЕМЛЕКЕТТІК БАҒДАРЛАМАСЫ</vt:lpstr>
      <vt:lpstr>КӨЛІК ИНФРАҚҰРЫЛЫМЫН ДАМЫТУ </vt:lpstr>
      <vt:lpstr>«ЦИФРЛЫҚ ҚАЗАҚСТАН» МЕМЛЕКЕТТІК БАҒДАРЛАМАСЫ</vt:lpstr>
      <vt:lpstr>ПРЕЗИДЕНТТІҢ БЕС ӘЛЕУМЕТТІК БАСТАМАСЫН ЖҮЗЕГЕ АСЫРУҒА ШЫҒЫСТАР</vt:lpstr>
      <vt:lpstr>КҮШ ҚҰРЫЛЫМДАРЫНЫҢ ШЫҒЫСТАРЫ</vt:lpstr>
      <vt:lpstr>ҚҰҚЫҚ ҚОРҒАУ ЖӘНЕ АРНАЙЫ ОРГАНДАРДЫҢ ӘСКЕРИ ҚЫЗМЕТШІЛЕРІ МЕН ҚЫЗМЕТКЕРЛЕРІН ТҰРҒЫН ҮЙМЕН ҚАМТАМАСЫЗ ЕТУ</vt:lpstr>
      <vt:lpstr>ӨҢІРЛЕРДІ НЫҒАЙТУ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Назым Маман</cp:lastModifiedBy>
  <cp:revision>1480</cp:revision>
  <cp:lastPrinted>2018-09-12T03:36:57Z</cp:lastPrinted>
  <dcterms:created xsi:type="dcterms:W3CDTF">2018-07-27T05:23:14Z</dcterms:created>
  <dcterms:modified xsi:type="dcterms:W3CDTF">2018-09-12T12:55:58Z</dcterms:modified>
</cp:coreProperties>
</file>