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4" r:id="rId1"/>
  </p:sldMasterIdLst>
  <p:notesMasterIdLst>
    <p:notesMasterId r:id="rId16"/>
  </p:notesMasterIdLst>
  <p:sldIdLst>
    <p:sldId id="453" r:id="rId2"/>
    <p:sldId id="463" r:id="rId3"/>
    <p:sldId id="464" r:id="rId4"/>
    <p:sldId id="440" r:id="rId5"/>
    <p:sldId id="466" r:id="rId6"/>
    <p:sldId id="468" r:id="rId7"/>
    <p:sldId id="457" r:id="rId8"/>
    <p:sldId id="458" r:id="rId9"/>
    <p:sldId id="460" r:id="rId10"/>
    <p:sldId id="450" r:id="rId11"/>
    <p:sldId id="469" r:id="rId12"/>
    <p:sldId id="470" r:id="rId13"/>
    <p:sldId id="454" r:id="rId14"/>
    <p:sldId id="471" r:id="rId15"/>
  </p:sldIdLst>
  <p:sldSz cx="9144000" cy="5143500" type="screen16x9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AEDB287-F2F1-435E-BAFE-05A271A84ED5}">
          <p14:sldIdLst/>
        </p14:section>
        <p14:section name="Раздел без заголовка" id="{08B954B3-19E2-4978-B4E2-8846FA06DF02}">
          <p14:sldIdLst>
            <p14:sldId id="453"/>
            <p14:sldId id="463"/>
            <p14:sldId id="464"/>
            <p14:sldId id="440"/>
            <p14:sldId id="466"/>
            <p14:sldId id="468"/>
            <p14:sldId id="457"/>
            <p14:sldId id="458"/>
            <p14:sldId id="460"/>
            <p14:sldId id="450"/>
            <p14:sldId id="469"/>
            <p14:sldId id="470"/>
            <p14:sldId id="454"/>
            <p14:sldId id="4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45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sekova-A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3E3E"/>
    <a:srgbClr val="C0504D"/>
    <a:srgbClr val="916666"/>
    <a:srgbClr val="846648"/>
    <a:srgbClr val="4F81BD"/>
    <a:srgbClr val="C6D9F1"/>
    <a:srgbClr val="C3D69B"/>
    <a:srgbClr val="0066CC"/>
    <a:srgbClr val="142A88"/>
    <a:srgbClr val="189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3" autoAdjust="0"/>
    <p:restoredTop sz="94485" autoAdjust="0"/>
  </p:normalViewPr>
  <p:slideViewPr>
    <p:cSldViewPr>
      <p:cViewPr>
        <p:scale>
          <a:sx n="86" d="100"/>
          <a:sy n="86" d="100"/>
        </p:scale>
        <p:origin x="-1668" y="-600"/>
      </p:cViewPr>
      <p:guideLst>
        <p:guide orient="horz" pos="2845"/>
        <p:guide orient="horz" pos="234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930574" cy="497603"/>
          </a:xfrm>
          <a:prstGeom prst="rect">
            <a:avLst/>
          </a:prstGeom>
        </p:spPr>
        <p:txBody>
          <a:bodyPr vert="horz" lIns="92099" tIns="46045" rIns="92099" bIns="460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2" y="5"/>
            <a:ext cx="2930574" cy="497603"/>
          </a:xfrm>
          <a:prstGeom prst="rect">
            <a:avLst/>
          </a:prstGeom>
        </p:spPr>
        <p:txBody>
          <a:bodyPr vert="horz" lIns="92099" tIns="46045" rIns="92099" bIns="460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4CFD06-7BAD-4180-B0BF-56ABC386434F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9" tIns="46045" rIns="92099" bIns="4604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</p:spPr>
        <p:txBody>
          <a:bodyPr vert="horz" lIns="92099" tIns="46045" rIns="92099" bIns="4604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326"/>
            <a:ext cx="2930574" cy="497603"/>
          </a:xfrm>
          <a:prstGeom prst="rect">
            <a:avLst/>
          </a:prstGeom>
        </p:spPr>
        <p:txBody>
          <a:bodyPr vert="horz" lIns="92099" tIns="46045" rIns="92099" bIns="460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2" y="9443326"/>
            <a:ext cx="2930574" cy="497603"/>
          </a:xfrm>
          <a:prstGeom prst="rect">
            <a:avLst/>
          </a:prstGeom>
        </p:spPr>
        <p:txBody>
          <a:bodyPr vert="horz" lIns="92099" tIns="46045" rIns="92099" bIns="460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855EF1-541A-40CF-8BC5-2E6C61BB5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1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855EF1-541A-40CF-8BC5-2E6C61BB542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8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E9577-E289-467B-9C95-6AC726FC639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36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E9577-E289-467B-9C95-6AC726FC639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7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35191C-F2F8-4331-896D-6BEB847D84E3}" type="datetime1">
              <a:rPr lang="ru-RU" smtClean="0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75B72D-737E-4D61-B2A8-8114C09266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D7B5B-8AF7-4F8A-839E-914BB71482B0}" type="datetime1">
              <a:rPr lang="ru-RU" smtClean="0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E79C2-32AD-421F-97E9-9B02435B92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966506-E4FF-408D-817C-50F2862E4D94}" type="datetime1">
              <a:rPr lang="ru-RU" smtClean="0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49201-B82F-48EC-A6AC-BFFACA4476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A92600-9DE7-4314-A5E1-329B111DD528}" type="datetime1">
              <a:rPr lang="ru-RU" smtClean="0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A30C9-84E8-4BB3-A704-58E072F116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1DA623-AEC5-4409-BCD5-C978BE2D79BC}" type="datetime1">
              <a:rPr lang="ru-RU" smtClean="0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3DB0C-0DCF-4D0C-ABF1-DDE785B33C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4B25E-C7C7-4FB3-A81F-315687056C9F}" type="datetime1">
              <a:rPr lang="ru-RU" smtClean="0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30284-16C6-4456-9F34-228B44A37B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6268A-1D79-465C-97E9-42FF9305608C}" type="datetime1">
              <a:rPr lang="ru-RU" smtClean="0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80E1A-265C-449C-A7D2-317C10814B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B6B4B-276C-43E3-8925-690CC3E22275}" type="datetime1">
              <a:rPr lang="ru-RU" smtClean="0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47F0F-49D8-485B-B306-093602EF08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9C5A1-501C-4E1E-97F4-A3880FE69742}" type="datetime1">
              <a:rPr lang="ru-RU" smtClean="0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025A1-0BB5-4FDC-9F83-22CD475698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9417B-937F-4587-B73C-169E543CF177}" type="datetime1">
              <a:rPr lang="ru-RU" smtClean="0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4B633-D307-43B0-87E0-4670BAA6EB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21D117-25F0-49C2-8CA9-DB5D229080D2}" type="datetime1">
              <a:rPr lang="ru-RU" smtClean="0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6752-7FA7-400B-B8A6-24D78EE5AA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5D537B8-5E7F-49AA-901F-8881D5AE1494}" type="datetime1">
              <a:rPr lang="ru-RU" smtClean="0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6B3947F-4453-4621-81DF-342AD9D637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3.jpeg"/><Relationship Id="rId5" Type="http://schemas.openxmlformats.org/officeDocument/2006/relationships/image" Target="../media/image9.png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26.jpe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75656" y="1668745"/>
            <a:ext cx="6120680" cy="3495293"/>
            <a:chOff x="1475656" y="1668745"/>
            <a:chExt cx="6120680" cy="349529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475656" y="1668745"/>
              <a:ext cx="6120680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ru-RU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О состоянии и мерах </a:t>
              </a:r>
              <a:endPara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>
                <a:lnSpc>
                  <a:spcPts val="2800"/>
                </a:lnSpc>
              </a:pP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пожарной </a:t>
              </a:r>
              <a:r>
                <a:rPr lang="ru-RU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безопасности в стране</a:t>
              </a:r>
              <a:endParaRPr lang="ru-RU" sz="2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067944" y="4856261"/>
              <a:ext cx="93610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</a:rPr>
                <a:t>Астана</a:t>
              </a:r>
              <a:endParaRPr lang="ru-RU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20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46614"/>
            <a:ext cx="9018897" cy="5017425"/>
            <a:chOff x="107504" y="146614"/>
            <a:chExt cx="9018897" cy="501742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34129" y="679797"/>
              <a:ext cx="651415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  <a:tabLst>
                  <a:tab pos="630555" algn="l"/>
                </a:tabLst>
              </a:pPr>
              <a:r>
                <a:rPr lang="ru-RU" sz="14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</a:t>
              </a: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2011г.</a:t>
              </a:r>
              <a:r>
                <a:rPr lang="ru-RU" sz="14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исключены функции </a:t>
              </a:r>
              <a:r>
                <a:rPr lang="ru-RU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 согласованию </a:t>
              </a: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проектной </a:t>
              </a:r>
              <a:r>
                <a:rPr lang="ru-RU" sz="14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документации</a:t>
              </a:r>
            </a:p>
          </p:txBody>
        </p:sp>
        <p:sp>
          <p:nvSpPr>
            <p:cNvPr id="35" name="矩形 69"/>
            <p:cNvSpPr/>
            <p:nvPr/>
          </p:nvSpPr>
          <p:spPr>
            <a:xfrm>
              <a:off x="2519191" y="2346086"/>
              <a:ext cx="2058165" cy="198022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C0504D">
                  <a:lumMod val="75000"/>
                  <a:alpha val="31000"/>
                </a:srgbClr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</a:endParaRPr>
            </a:p>
          </p:txBody>
        </p:sp>
        <p:sp>
          <p:nvSpPr>
            <p:cNvPr id="38" name="矩形 75"/>
            <p:cNvSpPr/>
            <p:nvPr/>
          </p:nvSpPr>
          <p:spPr>
            <a:xfrm>
              <a:off x="4691468" y="2371710"/>
              <a:ext cx="2034234" cy="198022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C0504D">
                  <a:lumMod val="75000"/>
                  <a:alpha val="31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</a:endParaRPr>
            </a:p>
          </p:txBody>
        </p:sp>
        <p:sp>
          <p:nvSpPr>
            <p:cNvPr id="41" name="矩形 81"/>
            <p:cNvSpPr/>
            <p:nvPr/>
          </p:nvSpPr>
          <p:spPr>
            <a:xfrm>
              <a:off x="6876459" y="2371710"/>
              <a:ext cx="2039261" cy="200024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C0504D">
                  <a:lumMod val="75000"/>
                  <a:alpha val="31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</a:endParaRPr>
            </a:p>
          </p:txBody>
        </p:sp>
        <p:sp>
          <p:nvSpPr>
            <p:cNvPr id="44" name="矩形 30"/>
            <p:cNvSpPr/>
            <p:nvPr/>
          </p:nvSpPr>
          <p:spPr>
            <a:xfrm>
              <a:off x="280294" y="2338947"/>
              <a:ext cx="2066344" cy="198022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C0504D">
                  <a:lumMod val="75000"/>
                  <a:alpha val="31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0294" y="1300999"/>
              <a:ext cx="2055856" cy="953115"/>
            </a:xfrm>
            <a:prstGeom prst="rect">
              <a:avLst/>
            </a:prstGeom>
            <a:noFill/>
            <a:ln w="317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89589" y="4358444"/>
              <a:ext cx="8662136" cy="805595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51520" y="1560841"/>
              <a:ext cx="20918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на сданных строительных объектах </a:t>
              </a:r>
              <a:r>
                <a:rPr lang="ru-RU" sz="1200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грубейшие нарушения </a:t>
              </a:r>
              <a:r>
                <a:rPr lang="ru-RU" sz="1200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пожарной </a:t>
              </a:r>
              <a:r>
                <a:rPr lang="ru-RU" sz="1200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безопасности:</a:t>
              </a:r>
              <a:endPara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0508" y="2958874"/>
              <a:ext cx="20867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ru-RU" sz="1200" i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отсутствие насосных станций пожаротушения</a:t>
              </a:r>
            </a:p>
            <a:p>
              <a:pPr marL="171450" marR="0" lvl="0" indent="-17145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ru-RU" sz="1200" i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отсутствие </a:t>
              </a:r>
              <a:r>
                <a:rPr lang="ru-RU" sz="1200" i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выхода</a:t>
              </a:r>
            </a:p>
            <a:p>
              <a:pPr marL="171450" indent="-17145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200" i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отделка </a:t>
              </a:r>
              <a:r>
                <a:rPr lang="ru-RU" sz="1200" i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стен горючим </a:t>
              </a:r>
              <a:r>
                <a:rPr lang="ru-RU" sz="1200" i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материалом</a:t>
              </a:r>
              <a:endParaRPr lang="ru-RU" sz="600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45931" y="1689732"/>
              <a:ext cx="196824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проведения проверок </a:t>
              </a:r>
              <a:r>
                <a:rPr lang="ru-RU" sz="1200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реорганизованных субъектов</a:t>
              </a:r>
              <a:endParaRPr lang="ru-RU" sz="1200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518382" y="1295210"/>
              <a:ext cx="2055856" cy="978048"/>
            </a:xfrm>
            <a:prstGeom prst="rect">
              <a:avLst/>
            </a:prstGeom>
            <a:noFill/>
            <a:ln w="317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4678975" y="1300999"/>
              <a:ext cx="2039444" cy="978044"/>
            </a:xfrm>
            <a:prstGeom prst="rect">
              <a:avLst/>
            </a:prstGeom>
            <a:noFill/>
            <a:ln w="317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859864" y="1295210"/>
              <a:ext cx="2055856" cy="985008"/>
            </a:xfrm>
            <a:prstGeom prst="rect">
              <a:avLst/>
            </a:prstGeom>
            <a:noFill/>
            <a:ln w="317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94999" y="1806746"/>
              <a:ext cx="1621217" cy="220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в </a:t>
              </a:r>
              <a:r>
                <a:rPr lang="ru-RU" sz="1200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2018г. </a:t>
              </a:r>
              <a:r>
                <a:rPr lang="ru-RU" sz="1200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в </a:t>
              </a:r>
              <a:r>
                <a:rPr lang="ru-RU" sz="1200" kern="0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г.Астана</a:t>
              </a:r>
              <a:endPara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76256" y="1623186"/>
              <a:ext cx="20024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>
                  <a:latin typeface="Arial" panose="020B0604020202020204" pitchFamily="34" charset="0"/>
                  <a:ea typeface="Calibri" panose="020F0502020204030204" pitchFamily="34" charset="0"/>
                </a:rPr>
                <a:t>предусмотреть </a:t>
              </a:r>
            </a:p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>
                  <a:latin typeface="Arial" panose="020B0604020202020204" pitchFamily="34" charset="0"/>
                  <a:ea typeface="Calibri" panose="020F0502020204030204" pitchFamily="34" charset="0"/>
                </a:rPr>
                <a:t>в Предпринимательском </a:t>
              </a:r>
              <a:r>
                <a:rPr lang="ru-RU" sz="1200" kern="0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кодексе</a:t>
              </a:r>
              <a:endPara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483768" y="2958874"/>
              <a:ext cx="210241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i="1" kern="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</a:t>
              </a:r>
              <a:r>
                <a:rPr lang="ru-RU" sz="1200" b="1" i="1" kern="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этим </a:t>
              </a:r>
              <a:r>
                <a:rPr lang="ru-RU" sz="1200" b="1" i="1" kern="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основаниям                не проверено </a:t>
              </a:r>
              <a:r>
                <a:rPr lang="ru-RU" sz="1200" i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объектов высокой степени риска в:  </a:t>
              </a:r>
              <a:endParaRPr lang="ru-RU" sz="1200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60100" y="2958874"/>
              <a:ext cx="20652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i="1" kern="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не </a:t>
              </a:r>
              <a:r>
                <a:rPr lang="ru-RU" sz="1200" b="1" i="1" kern="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проверены</a:t>
              </a:r>
            </a:p>
            <a:p>
              <a:pPr lvl="0" algn="ctr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i="1" kern="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23</a:t>
              </a:r>
              <a:r>
                <a:rPr lang="ru-RU" sz="1200" i="1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ru-RU" sz="1200" i="1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жилых дома повышенной </a:t>
              </a:r>
              <a:r>
                <a:rPr lang="ru-RU" sz="1200" i="1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этажности</a:t>
              </a:r>
              <a:endParaRPr lang="ru-RU" sz="1200" b="1" i="1" kern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23528" y="4515966"/>
              <a:ext cx="8802873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i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работе </a:t>
              </a:r>
              <a:r>
                <a:rPr lang="ru-RU" sz="1200" b="1" i="1" kern="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Дорожная карта </a:t>
              </a:r>
              <a:r>
                <a:rPr lang="ru-RU" sz="1200" b="1" i="1" kern="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«О повышении безопасности объектов с массовым пребыванием людей</a:t>
              </a:r>
              <a:r>
                <a:rPr lang="ru-RU" sz="1200" b="1" i="1" kern="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  <a:p>
              <a:pPr marL="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i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Предусмотрены мероприятия по возобновлению </a:t>
              </a:r>
              <a:r>
                <a:rPr lang="ru-RU" sz="1200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контроля за строительством и реорганизованными </a:t>
              </a:r>
              <a:r>
                <a:rPr lang="ru-RU" sz="1200" i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субъектами</a:t>
              </a:r>
              <a:endParaRPr kumimoji="0" lang="ru-RU" sz="12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组合 14"/>
            <p:cNvGrpSpPr/>
            <p:nvPr/>
          </p:nvGrpSpPr>
          <p:grpSpPr>
            <a:xfrm>
              <a:off x="5510345" y="2383891"/>
              <a:ext cx="526667" cy="398804"/>
              <a:chOff x="5703867" y="2646418"/>
              <a:chExt cx="829262" cy="994816"/>
            </a:xfrm>
            <a:solidFill>
              <a:schemeClr val="tx1"/>
            </a:solidFill>
          </p:grpSpPr>
          <p:sp>
            <p:nvSpPr>
              <p:cNvPr id="70" name="Freeform 5"/>
              <p:cNvSpPr>
                <a:spLocks/>
              </p:cNvSpPr>
              <p:nvPr/>
            </p:nvSpPr>
            <p:spPr bwMode="auto">
              <a:xfrm>
                <a:off x="5985465" y="2646418"/>
                <a:ext cx="274324" cy="385289"/>
              </a:xfrm>
              <a:custGeom>
                <a:avLst/>
                <a:gdLst>
                  <a:gd name="T0" fmla="*/ 12 w 106"/>
                  <a:gd name="T1" fmla="*/ 75 h 116"/>
                  <a:gd name="T2" fmla="*/ 54 w 106"/>
                  <a:gd name="T3" fmla="*/ 116 h 116"/>
                  <a:gd name="T4" fmla="*/ 96 w 106"/>
                  <a:gd name="T5" fmla="*/ 74 h 116"/>
                  <a:gd name="T6" fmla="*/ 106 w 106"/>
                  <a:gd name="T7" fmla="*/ 56 h 116"/>
                  <a:gd name="T8" fmla="*/ 99 w 106"/>
                  <a:gd name="T9" fmla="*/ 48 h 116"/>
                  <a:gd name="T10" fmla="*/ 54 w 106"/>
                  <a:gd name="T11" fmla="*/ 0 h 116"/>
                  <a:gd name="T12" fmla="*/ 9 w 106"/>
                  <a:gd name="T13" fmla="*/ 47 h 116"/>
                  <a:gd name="T14" fmla="*/ 1 w 106"/>
                  <a:gd name="T15" fmla="*/ 56 h 116"/>
                  <a:gd name="T16" fmla="*/ 12 w 106"/>
                  <a:gd name="T17" fmla="*/ 7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16">
                    <a:moveTo>
                      <a:pt x="12" y="75"/>
                    </a:moveTo>
                    <a:cubicBezTo>
                      <a:pt x="18" y="96"/>
                      <a:pt x="31" y="116"/>
                      <a:pt x="54" y="116"/>
                    </a:cubicBezTo>
                    <a:cubicBezTo>
                      <a:pt x="76" y="116"/>
                      <a:pt x="90" y="96"/>
                      <a:pt x="96" y="74"/>
                    </a:cubicBezTo>
                    <a:cubicBezTo>
                      <a:pt x="102" y="72"/>
                      <a:pt x="106" y="63"/>
                      <a:pt x="106" y="56"/>
                    </a:cubicBezTo>
                    <a:cubicBezTo>
                      <a:pt x="105" y="51"/>
                      <a:pt x="103" y="49"/>
                      <a:pt x="99" y="48"/>
                    </a:cubicBezTo>
                    <a:cubicBezTo>
                      <a:pt x="98" y="21"/>
                      <a:pt x="80" y="0"/>
                      <a:pt x="54" y="0"/>
                    </a:cubicBezTo>
                    <a:cubicBezTo>
                      <a:pt x="28" y="0"/>
                      <a:pt x="10" y="21"/>
                      <a:pt x="9" y="47"/>
                    </a:cubicBezTo>
                    <a:cubicBezTo>
                      <a:pt x="4" y="48"/>
                      <a:pt x="2" y="51"/>
                      <a:pt x="1" y="56"/>
                    </a:cubicBezTo>
                    <a:cubicBezTo>
                      <a:pt x="0" y="63"/>
                      <a:pt x="5" y="73"/>
                      <a:pt x="12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122051" tIns="61026" rIns="122051" bIns="6102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68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71" name="Freeform 6"/>
              <p:cNvSpPr>
                <a:spLocks/>
              </p:cNvSpPr>
              <p:nvPr/>
            </p:nvSpPr>
            <p:spPr bwMode="auto">
              <a:xfrm>
                <a:off x="5703867" y="3373181"/>
                <a:ext cx="813211" cy="261495"/>
              </a:xfrm>
              <a:custGeom>
                <a:avLst/>
                <a:gdLst>
                  <a:gd name="T0" fmla="*/ 0 w 750"/>
                  <a:gd name="T1" fmla="*/ 0 h 188"/>
                  <a:gd name="T2" fmla="*/ 79 w 750"/>
                  <a:gd name="T3" fmla="*/ 188 h 188"/>
                  <a:gd name="T4" fmla="*/ 122 w 750"/>
                  <a:gd name="T5" fmla="*/ 188 h 188"/>
                  <a:gd name="T6" fmla="*/ 119 w 750"/>
                  <a:gd name="T7" fmla="*/ 72 h 188"/>
                  <a:gd name="T8" fmla="*/ 633 w 750"/>
                  <a:gd name="T9" fmla="*/ 72 h 188"/>
                  <a:gd name="T10" fmla="*/ 630 w 750"/>
                  <a:gd name="T11" fmla="*/ 188 h 188"/>
                  <a:gd name="T12" fmla="*/ 673 w 750"/>
                  <a:gd name="T13" fmla="*/ 188 h 188"/>
                  <a:gd name="T14" fmla="*/ 750 w 750"/>
                  <a:gd name="T15" fmla="*/ 0 h 188"/>
                  <a:gd name="T16" fmla="*/ 0 w 750"/>
                  <a:gd name="T1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0" h="188">
                    <a:moveTo>
                      <a:pt x="0" y="0"/>
                    </a:moveTo>
                    <a:lnTo>
                      <a:pt x="79" y="188"/>
                    </a:lnTo>
                    <a:lnTo>
                      <a:pt x="122" y="188"/>
                    </a:lnTo>
                    <a:lnTo>
                      <a:pt x="119" y="72"/>
                    </a:lnTo>
                    <a:lnTo>
                      <a:pt x="633" y="72"/>
                    </a:lnTo>
                    <a:lnTo>
                      <a:pt x="630" y="188"/>
                    </a:lnTo>
                    <a:lnTo>
                      <a:pt x="673" y="188"/>
                    </a:lnTo>
                    <a:lnTo>
                      <a:pt x="75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122051" tIns="61026" rIns="122051" bIns="6102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68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72" name="Freeform 7"/>
              <p:cNvSpPr>
                <a:spLocks/>
              </p:cNvSpPr>
              <p:nvPr/>
            </p:nvSpPr>
            <p:spPr bwMode="auto">
              <a:xfrm>
                <a:off x="5857257" y="3372785"/>
                <a:ext cx="509613" cy="268449"/>
              </a:xfrm>
              <a:custGeom>
                <a:avLst/>
                <a:gdLst>
                  <a:gd name="T0" fmla="*/ 2 w 470"/>
                  <a:gd name="T1" fmla="*/ 193 h 193"/>
                  <a:gd name="T2" fmla="*/ 465 w 470"/>
                  <a:gd name="T3" fmla="*/ 193 h 193"/>
                  <a:gd name="T4" fmla="*/ 470 w 470"/>
                  <a:gd name="T5" fmla="*/ 0 h 193"/>
                  <a:gd name="T6" fmla="*/ 0 w 470"/>
                  <a:gd name="T7" fmla="*/ 0 h 193"/>
                  <a:gd name="T8" fmla="*/ 2 w 470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0" h="193">
                    <a:moveTo>
                      <a:pt x="2" y="193"/>
                    </a:moveTo>
                    <a:lnTo>
                      <a:pt x="465" y="193"/>
                    </a:lnTo>
                    <a:lnTo>
                      <a:pt x="470" y="0"/>
                    </a:lnTo>
                    <a:lnTo>
                      <a:pt x="0" y="0"/>
                    </a:lnTo>
                    <a:lnTo>
                      <a:pt x="2" y="19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122051" tIns="61026" rIns="122051" bIns="6102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68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73" name="Freeform 8"/>
              <p:cNvSpPr>
                <a:spLocks/>
              </p:cNvSpPr>
              <p:nvPr/>
            </p:nvSpPr>
            <p:spPr bwMode="auto">
              <a:xfrm>
                <a:off x="6488113" y="36004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122051" tIns="61026" rIns="122051" bIns="6102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68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74" name="Freeform 9"/>
              <p:cNvSpPr>
                <a:spLocks/>
              </p:cNvSpPr>
              <p:nvPr/>
            </p:nvSpPr>
            <p:spPr bwMode="auto">
              <a:xfrm>
                <a:off x="5844608" y="3035291"/>
                <a:ext cx="688521" cy="395024"/>
              </a:xfrm>
              <a:custGeom>
                <a:avLst/>
                <a:gdLst>
                  <a:gd name="T0" fmla="*/ 49 w 266"/>
                  <a:gd name="T1" fmla="*/ 64 h 119"/>
                  <a:gd name="T2" fmla="*/ 49 w 266"/>
                  <a:gd name="T3" fmla="*/ 64 h 119"/>
                  <a:gd name="T4" fmla="*/ 49 w 266"/>
                  <a:gd name="T5" fmla="*/ 119 h 119"/>
                  <a:gd name="T6" fmla="*/ 105 w 266"/>
                  <a:gd name="T7" fmla="*/ 119 h 119"/>
                  <a:gd name="T8" fmla="*/ 102 w 266"/>
                  <a:gd name="T9" fmla="*/ 83 h 119"/>
                  <a:gd name="T10" fmla="*/ 108 w 266"/>
                  <a:gd name="T11" fmla="*/ 74 h 119"/>
                  <a:gd name="T12" fmla="*/ 115 w 266"/>
                  <a:gd name="T13" fmla="*/ 83 h 119"/>
                  <a:gd name="T14" fmla="*/ 112 w 266"/>
                  <a:gd name="T15" fmla="*/ 119 h 119"/>
                  <a:gd name="T16" fmla="*/ 167 w 266"/>
                  <a:gd name="T17" fmla="*/ 119 h 119"/>
                  <a:gd name="T18" fmla="*/ 167 w 266"/>
                  <a:gd name="T19" fmla="*/ 76 h 119"/>
                  <a:gd name="T20" fmla="*/ 179 w 266"/>
                  <a:gd name="T21" fmla="*/ 95 h 119"/>
                  <a:gd name="T22" fmla="*/ 187 w 266"/>
                  <a:gd name="T23" fmla="*/ 105 h 119"/>
                  <a:gd name="T24" fmla="*/ 192 w 266"/>
                  <a:gd name="T25" fmla="*/ 110 h 119"/>
                  <a:gd name="T26" fmla="*/ 197 w 266"/>
                  <a:gd name="T27" fmla="*/ 112 h 119"/>
                  <a:gd name="T28" fmla="*/ 205 w 266"/>
                  <a:gd name="T29" fmla="*/ 114 h 119"/>
                  <a:gd name="T30" fmla="*/ 212 w 266"/>
                  <a:gd name="T31" fmla="*/ 113 h 119"/>
                  <a:gd name="T32" fmla="*/ 216 w 266"/>
                  <a:gd name="T33" fmla="*/ 111 h 119"/>
                  <a:gd name="T34" fmla="*/ 220 w 266"/>
                  <a:gd name="T35" fmla="*/ 108 h 119"/>
                  <a:gd name="T36" fmla="*/ 226 w 266"/>
                  <a:gd name="T37" fmla="*/ 103 h 119"/>
                  <a:gd name="T38" fmla="*/ 236 w 266"/>
                  <a:gd name="T39" fmla="*/ 92 h 119"/>
                  <a:gd name="T40" fmla="*/ 259 w 266"/>
                  <a:gd name="T41" fmla="*/ 67 h 119"/>
                  <a:gd name="T42" fmla="*/ 257 w 266"/>
                  <a:gd name="T43" fmla="*/ 39 h 119"/>
                  <a:gd name="T44" fmla="*/ 254 w 266"/>
                  <a:gd name="T45" fmla="*/ 37 h 119"/>
                  <a:gd name="T46" fmla="*/ 262 w 266"/>
                  <a:gd name="T47" fmla="*/ 29 h 119"/>
                  <a:gd name="T48" fmla="*/ 262 w 266"/>
                  <a:gd name="T49" fmla="*/ 18 h 119"/>
                  <a:gd name="T50" fmla="*/ 251 w 266"/>
                  <a:gd name="T51" fmla="*/ 18 h 119"/>
                  <a:gd name="T52" fmla="*/ 233 w 266"/>
                  <a:gd name="T53" fmla="*/ 38 h 119"/>
                  <a:gd name="T54" fmla="*/ 229 w 266"/>
                  <a:gd name="T55" fmla="*/ 41 h 119"/>
                  <a:gd name="T56" fmla="*/ 229 w 266"/>
                  <a:gd name="T57" fmla="*/ 41 h 119"/>
                  <a:gd name="T58" fmla="*/ 211 w 266"/>
                  <a:gd name="T59" fmla="*/ 62 h 119"/>
                  <a:gd name="T60" fmla="*/ 207 w 266"/>
                  <a:gd name="T61" fmla="*/ 66 h 119"/>
                  <a:gd name="T62" fmla="*/ 204 w 266"/>
                  <a:gd name="T63" fmla="*/ 60 h 119"/>
                  <a:gd name="T64" fmla="*/ 190 w 266"/>
                  <a:gd name="T65" fmla="*/ 35 h 119"/>
                  <a:gd name="T66" fmla="*/ 186 w 266"/>
                  <a:gd name="T67" fmla="*/ 26 h 119"/>
                  <a:gd name="T68" fmla="*/ 184 w 266"/>
                  <a:gd name="T69" fmla="*/ 23 h 119"/>
                  <a:gd name="T70" fmla="*/ 184 w 266"/>
                  <a:gd name="T71" fmla="*/ 22 h 119"/>
                  <a:gd name="T72" fmla="*/ 184 w 266"/>
                  <a:gd name="T73" fmla="*/ 22 h 119"/>
                  <a:gd name="T74" fmla="*/ 179 w 266"/>
                  <a:gd name="T75" fmla="*/ 16 h 119"/>
                  <a:gd name="T76" fmla="*/ 152 w 266"/>
                  <a:gd name="T77" fmla="*/ 4 h 119"/>
                  <a:gd name="T78" fmla="*/ 138 w 266"/>
                  <a:gd name="T79" fmla="*/ 0 h 119"/>
                  <a:gd name="T80" fmla="*/ 138 w 266"/>
                  <a:gd name="T81" fmla="*/ 0 h 119"/>
                  <a:gd name="T82" fmla="*/ 138 w 266"/>
                  <a:gd name="T83" fmla="*/ 0 h 119"/>
                  <a:gd name="T84" fmla="*/ 120 w 266"/>
                  <a:gd name="T85" fmla="*/ 62 h 119"/>
                  <a:gd name="T86" fmla="*/ 114 w 266"/>
                  <a:gd name="T87" fmla="*/ 24 h 119"/>
                  <a:gd name="T88" fmla="*/ 119 w 266"/>
                  <a:gd name="T89" fmla="*/ 12 h 119"/>
                  <a:gd name="T90" fmla="*/ 111 w 266"/>
                  <a:gd name="T91" fmla="*/ 5 h 119"/>
                  <a:gd name="T92" fmla="*/ 105 w 266"/>
                  <a:gd name="T93" fmla="*/ 5 h 119"/>
                  <a:gd name="T94" fmla="*/ 97 w 266"/>
                  <a:gd name="T95" fmla="*/ 12 h 119"/>
                  <a:gd name="T96" fmla="*/ 102 w 266"/>
                  <a:gd name="T97" fmla="*/ 24 h 119"/>
                  <a:gd name="T98" fmla="*/ 96 w 266"/>
                  <a:gd name="T99" fmla="*/ 62 h 119"/>
                  <a:gd name="T100" fmla="*/ 78 w 266"/>
                  <a:gd name="T101" fmla="*/ 0 h 119"/>
                  <a:gd name="T102" fmla="*/ 78 w 266"/>
                  <a:gd name="T103" fmla="*/ 0 h 119"/>
                  <a:gd name="T104" fmla="*/ 78 w 266"/>
                  <a:gd name="T105" fmla="*/ 0 h 119"/>
                  <a:gd name="T106" fmla="*/ 67 w 266"/>
                  <a:gd name="T107" fmla="*/ 4 h 119"/>
                  <a:gd name="T108" fmla="*/ 28 w 266"/>
                  <a:gd name="T109" fmla="*/ 20 h 119"/>
                  <a:gd name="T110" fmla="*/ 0 w 266"/>
                  <a:gd name="T111" fmla="*/ 119 h 119"/>
                  <a:gd name="T112" fmla="*/ 38 w 266"/>
                  <a:gd name="T113" fmla="*/ 119 h 119"/>
                  <a:gd name="T114" fmla="*/ 49 w 266"/>
                  <a:gd name="T115" fmla="*/ 6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" h="119">
                    <a:moveTo>
                      <a:pt x="49" y="64"/>
                    </a:move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119"/>
                      <a:pt x="49" y="119"/>
                      <a:pt x="49" y="119"/>
                    </a:cubicBezTo>
                    <a:cubicBezTo>
                      <a:pt x="105" y="119"/>
                      <a:pt x="105" y="119"/>
                      <a:pt x="105" y="119"/>
                    </a:cubicBezTo>
                    <a:cubicBezTo>
                      <a:pt x="102" y="83"/>
                      <a:pt x="102" y="83"/>
                      <a:pt x="102" y="83"/>
                    </a:cubicBezTo>
                    <a:cubicBezTo>
                      <a:pt x="102" y="78"/>
                      <a:pt x="105" y="74"/>
                      <a:pt x="108" y="74"/>
                    </a:cubicBezTo>
                    <a:cubicBezTo>
                      <a:pt x="112" y="74"/>
                      <a:pt x="115" y="78"/>
                      <a:pt x="115" y="83"/>
                    </a:cubicBezTo>
                    <a:cubicBezTo>
                      <a:pt x="112" y="119"/>
                      <a:pt x="112" y="119"/>
                      <a:pt x="112" y="119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71" y="83"/>
                      <a:pt x="175" y="89"/>
                      <a:pt x="179" y="95"/>
                    </a:cubicBezTo>
                    <a:cubicBezTo>
                      <a:pt x="182" y="99"/>
                      <a:pt x="184" y="102"/>
                      <a:pt x="187" y="105"/>
                    </a:cubicBezTo>
                    <a:cubicBezTo>
                      <a:pt x="188" y="106"/>
                      <a:pt x="190" y="108"/>
                      <a:pt x="192" y="110"/>
                    </a:cubicBezTo>
                    <a:cubicBezTo>
                      <a:pt x="193" y="111"/>
                      <a:pt x="195" y="111"/>
                      <a:pt x="197" y="112"/>
                    </a:cubicBezTo>
                    <a:cubicBezTo>
                      <a:pt x="199" y="113"/>
                      <a:pt x="202" y="114"/>
                      <a:pt x="205" y="114"/>
                    </a:cubicBezTo>
                    <a:cubicBezTo>
                      <a:pt x="207" y="114"/>
                      <a:pt x="209" y="114"/>
                      <a:pt x="212" y="113"/>
                    </a:cubicBezTo>
                    <a:cubicBezTo>
                      <a:pt x="214" y="112"/>
                      <a:pt x="215" y="112"/>
                      <a:pt x="216" y="111"/>
                    </a:cubicBezTo>
                    <a:cubicBezTo>
                      <a:pt x="218" y="110"/>
                      <a:pt x="219" y="109"/>
                      <a:pt x="220" y="108"/>
                    </a:cubicBezTo>
                    <a:cubicBezTo>
                      <a:pt x="222" y="107"/>
                      <a:pt x="224" y="105"/>
                      <a:pt x="226" y="103"/>
                    </a:cubicBezTo>
                    <a:cubicBezTo>
                      <a:pt x="229" y="100"/>
                      <a:pt x="233" y="96"/>
                      <a:pt x="236" y="92"/>
                    </a:cubicBezTo>
                    <a:cubicBezTo>
                      <a:pt x="247" y="80"/>
                      <a:pt x="259" y="67"/>
                      <a:pt x="259" y="67"/>
                    </a:cubicBezTo>
                    <a:cubicBezTo>
                      <a:pt x="266" y="58"/>
                      <a:pt x="265" y="46"/>
                      <a:pt x="257" y="39"/>
                    </a:cubicBezTo>
                    <a:cubicBezTo>
                      <a:pt x="256" y="38"/>
                      <a:pt x="255" y="38"/>
                      <a:pt x="254" y="37"/>
                    </a:cubicBezTo>
                    <a:cubicBezTo>
                      <a:pt x="262" y="29"/>
                      <a:pt x="262" y="29"/>
                      <a:pt x="262" y="29"/>
                    </a:cubicBezTo>
                    <a:cubicBezTo>
                      <a:pt x="265" y="26"/>
                      <a:pt x="265" y="21"/>
                      <a:pt x="262" y="18"/>
                    </a:cubicBezTo>
                    <a:cubicBezTo>
                      <a:pt x="259" y="15"/>
                      <a:pt x="254" y="15"/>
                      <a:pt x="251" y="18"/>
                    </a:cubicBezTo>
                    <a:cubicBezTo>
                      <a:pt x="233" y="38"/>
                      <a:pt x="233" y="38"/>
                      <a:pt x="233" y="38"/>
                    </a:cubicBezTo>
                    <a:cubicBezTo>
                      <a:pt x="231" y="39"/>
                      <a:pt x="230" y="40"/>
                      <a:pt x="229" y="41"/>
                    </a:cubicBezTo>
                    <a:cubicBezTo>
                      <a:pt x="229" y="41"/>
                      <a:pt x="229" y="41"/>
                      <a:pt x="229" y="41"/>
                    </a:cubicBezTo>
                    <a:cubicBezTo>
                      <a:pt x="227" y="43"/>
                      <a:pt x="219" y="53"/>
                      <a:pt x="211" y="62"/>
                    </a:cubicBezTo>
                    <a:cubicBezTo>
                      <a:pt x="209" y="63"/>
                      <a:pt x="208" y="64"/>
                      <a:pt x="207" y="66"/>
                    </a:cubicBezTo>
                    <a:cubicBezTo>
                      <a:pt x="206" y="64"/>
                      <a:pt x="205" y="62"/>
                      <a:pt x="204" y="60"/>
                    </a:cubicBezTo>
                    <a:cubicBezTo>
                      <a:pt x="199" y="52"/>
                      <a:pt x="194" y="42"/>
                      <a:pt x="190" y="35"/>
                    </a:cubicBezTo>
                    <a:cubicBezTo>
                      <a:pt x="188" y="31"/>
                      <a:pt x="187" y="28"/>
                      <a:pt x="186" y="26"/>
                    </a:cubicBezTo>
                    <a:cubicBezTo>
                      <a:pt x="185" y="24"/>
                      <a:pt x="185" y="24"/>
                      <a:pt x="184" y="23"/>
                    </a:cubicBezTo>
                    <a:cubicBezTo>
                      <a:pt x="184" y="22"/>
                      <a:pt x="184" y="22"/>
                      <a:pt x="184" y="22"/>
                    </a:cubicBezTo>
                    <a:cubicBezTo>
                      <a:pt x="184" y="22"/>
                      <a:pt x="184" y="22"/>
                      <a:pt x="184" y="22"/>
                    </a:cubicBezTo>
                    <a:cubicBezTo>
                      <a:pt x="183" y="20"/>
                      <a:pt x="181" y="18"/>
                      <a:pt x="179" y="16"/>
                    </a:cubicBezTo>
                    <a:cubicBezTo>
                      <a:pt x="177" y="13"/>
                      <a:pt x="171" y="9"/>
                      <a:pt x="152" y="4"/>
                    </a:cubicBezTo>
                    <a:cubicBezTo>
                      <a:pt x="147" y="2"/>
                      <a:pt x="142" y="1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7" y="10"/>
                      <a:pt x="134" y="33"/>
                      <a:pt x="120" y="62"/>
                    </a:cubicBezTo>
                    <a:cubicBezTo>
                      <a:pt x="118" y="43"/>
                      <a:pt x="115" y="26"/>
                      <a:pt x="114" y="24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05" y="5"/>
                      <a:pt x="105" y="5"/>
                      <a:pt x="105" y="5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6"/>
                      <a:pt x="99" y="43"/>
                      <a:pt x="96" y="62"/>
                    </a:cubicBezTo>
                    <a:cubicBezTo>
                      <a:pt x="83" y="33"/>
                      <a:pt x="79" y="1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4" y="1"/>
                      <a:pt x="70" y="2"/>
                      <a:pt x="67" y="4"/>
                    </a:cubicBezTo>
                    <a:cubicBezTo>
                      <a:pt x="55" y="8"/>
                      <a:pt x="38" y="14"/>
                      <a:pt x="28" y="20"/>
                    </a:cubicBezTo>
                    <a:cubicBezTo>
                      <a:pt x="23" y="25"/>
                      <a:pt x="7" y="47"/>
                      <a:pt x="0" y="11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40" y="95"/>
                      <a:pt x="46" y="65"/>
                      <a:pt x="49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122051" tIns="61026" rIns="122051" bIns="6102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68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</p:grpSp>
        <p:grpSp>
          <p:nvGrpSpPr>
            <p:cNvPr id="62" name="组合 30"/>
            <p:cNvGrpSpPr/>
            <p:nvPr/>
          </p:nvGrpSpPr>
          <p:grpSpPr>
            <a:xfrm>
              <a:off x="7590613" y="2383813"/>
              <a:ext cx="509779" cy="461082"/>
              <a:chOff x="5130034" y="2374370"/>
              <a:chExt cx="1173557" cy="1012965"/>
            </a:xfrm>
            <a:solidFill>
              <a:schemeClr val="tx1"/>
            </a:solidFill>
          </p:grpSpPr>
          <p:sp>
            <p:nvSpPr>
              <p:cNvPr id="65" name="Freeform 23"/>
              <p:cNvSpPr>
                <a:spLocks/>
              </p:cNvSpPr>
              <p:nvPr/>
            </p:nvSpPr>
            <p:spPr bwMode="auto">
              <a:xfrm>
                <a:off x="5682368" y="2374370"/>
                <a:ext cx="425083" cy="410944"/>
              </a:xfrm>
              <a:custGeom>
                <a:avLst/>
                <a:gdLst>
                  <a:gd name="T0" fmla="*/ 15 w 136"/>
                  <a:gd name="T1" fmla="*/ 103 h 159"/>
                  <a:gd name="T2" fmla="*/ 69 w 136"/>
                  <a:gd name="T3" fmla="*/ 159 h 159"/>
                  <a:gd name="T4" fmla="*/ 123 w 136"/>
                  <a:gd name="T5" fmla="*/ 103 h 159"/>
                  <a:gd name="T6" fmla="*/ 135 w 136"/>
                  <a:gd name="T7" fmla="*/ 77 h 159"/>
                  <a:gd name="T8" fmla="*/ 127 w 136"/>
                  <a:gd name="T9" fmla="*/ 66 h 159"/>
                  <a:gd name="T10" fmla="*/ 69 w 136"/>
                  <a:gd name="T11" fmla="*/ 0 h 159"/>
                  <a:gd name="T12" fmla="*/ 11 w 136"/>
                  <a:gd name="T13" fmla="*/ 65 h 159"/>
                  <a:gd name="T14" fmla="*/ 1 w 136"/>
                  <a:gd name="T15" fmla="*/ 77 h 159"/>
                  <a:gd name="T16" fmla="*/ 15 w 136"/>
                  <a:gd name="T17" fmla="*/ 10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159">
                    <a:moveTo>
                      <a:pt x="15" y="103"/>
                    </a:moveTo>
                    <a:cubicBezTo>
                      <a:pt x="22" y="133"/>
                      <a:pt x="40" y="159"/>
                      <a:pt x="69" y="159"/>
                    </a:cubicBezTo>
                    <a:cubicBezTo>
                      <a:pt x="98" y="159"/>
                      <a:pt x="115" y="132"/>
                      <a:pt x="123" y="103"/>
                    </a:cubicBezTo>
                    <a:cubicBezTo>
                      <a:pt x="131" y="99"/>
                      <a:pt x="136" y="86"/>
                      <a:pt x="135" y="77"/>
                    </a:cubicBezTo>
                    <a:cubicBezTo>
                      <a:pt x="134" y="71"/>
                      <a:pt x="131" y="67"/>
                      <a:pt x="127" y="66"/>
                    </a:cubicBezTo>
                    <a:cubicBezTo>
                      <a:pt x="125" y="29"/>
                      <a:pt x="103" y="0"/>
                      <a:pt x="69" y="0"/>
                    </a:cubicBezTo>
                    <a:cubicBezTo>
                      <a:pt x="35" y="0"/>
                      <a:pt x="13" y="29"/>
                      <a:pt x="11" y="65"/>
                    </a:cubicBezTo>
                    <a:cubicBezTo>
                      <a:pt x="6" y="67"/>
                      <a:pt x="2" y="70"/>
                      <a:pt x="1" y="77"/>
                    </a:cubicBezTo>
                    <a:cubicBezTo>
                      <a:pt x="0" y="87"/>
                      <a:pt x="6" y="101"/>
                      <a:pt x="1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122051" tIns="61026" rIns="122051" bIns="6102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68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6" name="Freeform 24"/>
              <p:cNvSpPr>
                <a:spLocks/>
              </p:cNvSpPr>
              <p:nvPr/>
            </p:nvSpPr>
            <p:spPr bwMode="auto">
              <a:xfrm>
                <a:off x="5380459" y="2886214"/>
                <a:ext cx="162686" cy="229869"/>
              </a:xfrm>
              <a:custGeom>
                <a:avLst/>
                <a:gdLst>
                  <a:gd name="T0" fmla="*/ 18 w 52"/>
                  <a:gd name="T1" fmla="*/ 0 h 89"/>
                  <a:gd name="T2" fmla="*/ 1 w 52"/>
                  <a:gd name="T3" fmla="*/ 53 h 89"/>
                  <a:gd name="T4" fmla="*/ 0 w 52"/>
                  <a:gd name="T5" fmla="*/ 89 h 89"/>
                  <a:gd name="T6" fmla="*/ 5 w 52"/>
                  <a:gd name="T7" fmla="*/ 89 h 89"/>
                  <a:gd name="T8" fmla="*/ 29 w 52"/>
                  <a:gd name="T9" fmla="*/ 82 h 89"/>
                  <a:gd name="T10" fmla="*/ 49 w 52"/>
                  <a:gd name="T11" fmla="*/ 53 h 89"/>
                  <a:gd name="T12" fmla="*/ 43 w 52"/>
                  <a:gd name="T13" fmla="*/ 19 h 89"/>
                  <a:gd name="T14" fmla="*/ 18 w 52"/>
                  <a:gd name="T1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89">
                    <a:moveTo>
                      <a:pt x="18" y="0"/>
                    </a:moveTo>
                    <a:cubicBezTo>
                      <a:pt x="11" y="7"/>
                      <a:pt x="3" y="22"/>
                      <a:pt x="1" y="53"/>
                    </a:cubicBezTo>
                    <a:cubicBezTo>
                      <a:pt x="1" y="55"/>
                      <a:pt x="0" y="71"/>
                      <a:pt x="0" y="89"/>
                    </a:cubicBezTo>
                    <a:cubicBezTo>
                      <a:pt x="2" y="89"/>
                      <a:pt x="3" y="89"/>
                      <a:pt x="5" y="89"/>
                    </a:cubicBezTo>
                    <a:cubicBezTo>
                      <a:pt x="13" y="89"/>
                      <a:pt x="22" y="87"/>
                      <a:pt x="29" y="82"/>
                    </a:cubicBezTo>
                    <a:cubicBezTo>
                      <a:pt x="39" y="75"/>
                      <a:pt x="46" y="65"/>
                      <a:pt x="49" y="53"/>
                    </a:cubicBezTo>
                    <a:cubicBezTo>
                      <a:pt x="52" y="41"/>
                      <a:pt x="50" y="29"/>
                      <a:pt x="43" y="19"/>
                    </a:cubicBezTo>
                    <a:cubicBezTo>
                      <a:pt x="37" y="9"/>
                      <a:pt x="28" y="3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122051" tIns="61026" rIns="122051" bIns="6102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68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7" name="Freeform 25"/>
              <p:cNvSpPr>
                <a:spLocks/>
              </p:cNvSpPr>
              <p:nvPr/>
            </p:nvSpPr>
            <p:spPr bwMode="auto">
              <a:xfrm>
                <a:off x="5672527" y="2806325"/>
                <a:ext cx="631064" cy="405522"/>
              </a:xfrm>
              <a:custGeom>
                <a:avLst/>
                <a:gdLst>
                  <a:gd name="T0" fmla="*/ 201 w 202"/>
                  <a:gd name="T1" fmla="*/ 85 h 157"/>
                  <a:gd name="T2" fmla="*/ 179 w 202"/>
                  <a:gd name="T3" fmla="*/ 26 h 157"/>
                  <a:gd name="T4" fmla="*/ 112 w 202"/>
                  <a:gd name="T5" fmla="*/ 0 h 157"/>
                  <a:gd name="T6" fmla="*/ 111 w 202"/>
                  <a:gd name="T7" fmla="*/ 0 h 157"/>
                  <a:gd name="T8" fmla="*/ 110 w 202"/>
                  <a:gd name="T9" fmla="*/ 0 h 157"/>
                  <a:gd name="T10" fmla="*/ 89 w 202"/>
                  <a:gd name="T11" fmla="*/ 100 h 157"/>
                  <a:gd name="T12" fmla="*/ 77 w 202"/>
                  <a:gd name="T13" fmla="*/ 32 h 157"/>
                  <a:gd name="T14" fmla="*/ 84 w 202"/>
                  <a:gd name="T15" fmla="*/ 16 h 157"/>
                  <a:gd name="T16" fmla="*/ 73 w 202"/>
                  <a:gd name="T17" fmla="*/ 5 h 157"/>
                  <a:gd name="T18" fmla="*/ 70 w 202"/>
                  <a:gd name="T19" fmla="*/ 5 h 157"/>
                  <a:gd name="T20" fmla="*/ 69 w 202"/>
                  <a:gd name="T21" fmla="*/ 5 h 157"/>
                  <a:gd name="T22" fmla="*/ 65 w 202"/>
                  <a:gd name="T23" fmla="*/ 5 h 157"/>
                  <a:gd name="T24" fmla="*/ 54 w 202"/>
                  <a:gd name="T25" fmla="*/ 16 h 157"/>
                  <a:gd name="T26" fmla="*/ 61 w 202"/>
                  <a:gd name="T27" fmla="*/ 32 h 157"/>
                  <a:gd name="T28" fmla="*/ 49 w 202"/>
                  <a:gd name="T29" fmla="*/ 100 h 157"/>
                  <a:gd name="T30" fmla="*/ 28 w 202"/>
                  <a:gd name="T31" fmla="*/ 0 h 157"/>
                  <a:gd name="T32" fmla="*/ 28 w 202"/>
                  <a:gd name="T33" fmla="*/ 0 h 157"/>
                  <a:gd name="T34" fmla="*/ 26 w 202"/>
                  <a:gd name="T35" fmla="*/ 0 h 157"/>
                  <a:gd name="T36" fmla="*/ 0 w 202"/>
                  <a:gd name="T37" fmla="*/ 9 h 157"/>
                  <a:gd name="T38" fmla="*/ 16 w 202"/>
                  <a:gd name="T39" fmla="*/ 28 h 157"/>
                  <a:gd name="T40" fmla="*/ 28 w 202"/>
                  <a:gd name="T41" fmla="*/ 95 h 157"/>
                  <a:gd name="T42" fmla="*/ 6 w 202"/>
                  <a:gd name="T43" fmla="*/ 135 h 157"/>
                  <a:gd name="T44" fmla="*/ 20 w 202"/>
                  <a:gd name="T45" fmla="*/ 156 h 157"/>
                  <a:gd name="T46" fmla="*/ 69 w 202"/>
                  <a:gd name="T47" fmla="*/ 157 h 157"/>
                  <a:gd name="T48" fmla="*/ 148 w 202"/>
                  <a:gd name="T49" fmla="*/ 155 h 157"/>
                  <a:gd name="T50" fmla="*/ 148 w 202"/>
                  <a:gd name="T51" fmla="*/ 79 h 157"/>
                  <a:gd name="T52" fmla="*/ 153 w 202"/>
                  <a:gd name="T53" fmla="*/ 100 h 157"/>
                  <a:gd name="T54" fmla="*/ 154 w 202"/>
                  <a:gd name="T55" fmla="*/ 154 h 157"/>
                  <a:gd name="T56" fmla="*/ 202 w 202"/>
                  <a:gd name="T57" fmla="*/ 149 h 157"/>
                  <a:gd name="T58" fmla="*/ 201 w 202"/>
                  <a:gd name="T59" fmla="*/ 8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2" h="157">
                    <a:moveTo>
                      <a:pt x="201" y="85"/>
                    </a:moveTo>
                    <a:cubicBezTo>
                      <a:pt x="198" y="45"/>
                      <a:pt x="186" y="33"/>
                      <a:pt x="179" y="26"/>
                    </a:cubicBezTo>
                    <a:cubicBezTo>
                      <a:pt x="161" y="16"/>
                      <a:pt x="125" y="5"/>
                      <a:pt x="112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09" y="14"/>
                      <a:pt x="89" y="100"/>
                      <a:pt x="89" y="100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49" y="100"/>
                      <a:pt x="49" y="100"/>
                      <a:pt x="49" y="100"/>
                    </a:cubicBezTo>
                    <a:cubicBezTo>
                      <a:pt x="49" y="100"/>
                      <a:pt x="29" y="14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1" y="2"/>
                      <a:pt x="11" y="5"/>
                      <a:pt x="0" y="9"/>
                    </a:cubicBezTo>
                    <a:cubicBezTo>
                      <a:pt x="6" y="14"/>
                      <a:pt x="12" y="21"/>
                      <a:pt x="16" y="28"/>
                    </a:cubicBezTo>
                    <a:cubicBezTo>
                      <a:pt x="29" y="48"/>
                      <a:pt x="33" y="72"/>
                      <a:pt x="28" y="95"/>
                    </a:cubicBezTo>
                    <a:cubicBezTo>
                      <a:pt x="24" y="110"/>
                      <a:pt x="17" y="124"/>
                      <a:pt x="6" y="135"/>
                    </a:cubicBezTo>
                    <a:cubicBezTo>
                      <a:pt x="20" y="156"/>
                      <a:pt x="20" y="156"/>
                      <a:pt x="20" y="156"/>
                    </a:cubicBezTo>
                    <a:cubicBezTo>
                      <a:pt x="36" y="157"/>
                      <a:pt x="53" y="157"/>
                      <a:pt x="69" y="157"/>
                    </a:cubicBezTo>
                    <a:cubicBezTo>
                      <a:pt x="95" y="157"/>
                      <a:pt x="124" y="156"/>
                      <a:pt x="148" y="155"/>
                    </a:cubicBezTo>
                    <a:cubicBezTo>
                      <a:pt x="148" y="79"/>
                      <a:pt x="148" y="79"/>
                      <a:pt x="148" y="79"/>
                    </a:cubicBezTo>
                    <a:cubicBezTo>
                      <a:pt x="151" y="84"/>
                      <a:pt x="153" y="91"/>
                      <a:pt x="153" y="100"/>
                    </a:cubicBezTo>
                    <a:cubicBezTo>
                      <a:pt x="153" y="106"/>
                      <a:pt x="153" y="135"/>
                      <a:pt x="154" y="154"/>
                    </a:cubicBezTo>
                    <a:cubicBezTo>
                      <a:pt x="171" y="152"/>
                      <a:pt x="186" y="151"/>
                      <a:pt x="202" y="149"/>
                    </a:cubicBezTo>
                    <a:cubicBezTo>
                      <a:pt x="202" y="123"/>
                      <a:pt x="202" y="89"/>
                      <a:pt x="201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122051" tIns="61026" rIns="122051" bIns="6102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68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8" name="Freeform 26"/>
              <p:cNvSpPr>
                <a:spLocks noEditPoints="1"/>
              </p:cNvSpPr>
              <p:nvPr/>
            </p:nvSpPr>
            <p:spPr bwMode="auto">
              <a:xfrm>
                <a:off x="5130034" y="2821338"/>
                <a:ext cx="544474" cy="565997"/>
              </a:xfrm>
              <a:custGeom>
                <a:avLst/>
                <a:gdLst>
                  <a:gd name="T0" fmla="*/ 134 w 174"/>
                  <a:gd name="T1" fmla="*/ 140 h 219"/>
                  <a:gd name="T2" fmla="*/ 158 w 174"/>
                  <a:gd name="T3" fmla="*/ 99 h 219"/>
                  <a:gd name="T4" fmla="*/ 148 w 174"/>
                  <a:gd name="T5" fmla="*/ 39 h 219"/>
                  <a:gd name="T6" fmla="*/ 99 w 174"/>
                  <a:gd name="T7" fmla="*/ 5 h 219"/>
                  <a:gd name="T8" fmla="*/ 40 w 174"/>
                  <a:gd name="T9" fmla="*/ 15 h 219"/>
                  <a:gd name="T10" fmla="*/ 5 w 174"/>
                  <a:gd name="T11" fmla="*/ 64 h 219"/>
                  <a:gd name="T12" fmla="*/ 15 w 174"/>
                  <a:gd name="T13" fmla="*/ 123 h 219"/>
                  <a:gd name="T14" fmla="*/ 64 w 174"/>
                  <a:gd name="T15" fmla="*/ 158 h 219"/>
                  <a:gd name="T16" fmla="*/ 112 w 174"/>
                  <a:gd name="T17" fmla="*/ 154 h 219"/>
                  <a:gd name="T18" fmla="*/ 148 w 174"/>
                  <a:gd name="T19" fmla="*/ 211 h 219"/>
                  <a:gd name="T20" fmla="*/ 166 w 174"/>
                  <a:gd name="T21" fmla="*/ 215 h 219"/>
                  <a:gd name="T22" fmla="*/ 170 w 174"/>
                  <a:gd name="T23" fmla="*/ 197 h 219"/>
                  <a:gd name="T24" fmla="*/ 134 w 174"/>
                  <a:gd name="T25" fmla="*/ 140 h 219"/>
                  <a:gd name="T26" fmla="*/ 112 w 174"/>
                  <a:gd name="T27" fmla="*/ 129 h 219"/>
                  <a:gd name="T28" fmla="*/ 69 w 174"/>
                  <a:gd name="T29" fmla="*/ 136 h 219"/>
                  <a:gd name="T30" fmla="*/ 34 w 174"/>
                  <a:gd name="T31" fmla="*/ 111 h 219"/>
                  <a:gd name="T32" fmla="*/ 27 w 174"/>
                  <a:gd name="T33" fmla="*/ 69 h 219"/>
                  <a:gd name="T34" fmla="*/ 52 w 174"/>
                  <a:gd name="T35" fmla="*/ 34 h 219"/>
                  <a:gd name="T36" fmla="*/ 94 w 174"/>
                  <a:gd name="T37" fmla="*/ 26 h 219"/>
                  <a:gd name="T38" fmla="*/ 129 w 174"/>
                  <a:gd name="T39" fmla="*/ 51 h 219"/>
                  <a:gd name="T40" fmla="*/ 136 w 174"/>
                  <a:gd name="T41" fmla="*/ 94 h 219"/>
                  <a:gd name="T42" fmla="*/ 112 w 174"/>
                  <a:gd name="T43" fmla="*/ 12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4" h="219">
                    <a:moveTo>
                      <a:pt x="134" y="140"/>
                    </a:moveTo>
                    <a:cubicBezTo>
                      <a:pt x="147" y="129"/>
                      <a:pt x="155" y="114"/>
                      <a:pt x="158" y="99"/>
                    </a:cubicBezTo>
                    <a:cubicBezTo>
                      <a:pt x="163" y="79"/>
                      <a:pt x="160" y="58"/>
                      <a:pt x="148" y="39"/>
                    </a:cubicBezTo>
                    <a:cubicBezTo>
                      <a:pt x="137" y="21"/>
                      <a:pt x="119" y="9"/>
                      <a:pt x="99" y="5"/>
                    </a:cubicBezTo>
                    <a:cubicBezTo>
                      <a:pt x="79" y="0"/>
                      <a:pt x="58" y="3"/>
                      <a:pt x="40" y="15"/>
                    </a:cubicBezTo>
                    <a:cubicBezTo>
                      <a:pt x="21" y="26"/>
                      <a:pt x="9" y="44"/>
                      <a:pt x="5" y="64"/>
                    </a:cubicBezTo>
                    <a:cubicBezTo>
                      <a:pt x="0" y="84"/>
                      <a:pt x="4" y="105"/>
                      <a:pt x="15" y="123"/>
                    </a:cubicBezTo>
                    <a:cubicBezTo>
                      <a:pt x="27" y="142"/>
                      <a:pt x="45" y="154"/>
                      <a:pt x="64" y="158"/>
                    </a:cubicBezTo>
                    <a:cubicBezTo>
                      <a:pt x="80" y="162"/>
                      <a:pt x="97" y="160"/>
                      <a:pt x="112" y="154"/>
                    </a:cubicBezTo>
                    <a:cubicBezTo>
                      <a:pt x="148" y="211"/>
                      <a:pt x="148" y="211"/>
                      <a:pt x="148" y="211"/>
                    </a:cubicBezTo>
                    <a:cubicBezTo>
                      <a:pt x="152" y="217"/>
                      <a:pt x="160" y="219"/>
                      <a:pt x="166" y="215"/>
                    </a:cubicBezTo>
                    <a:cubicBezTo>
                      <a:pt x="172" y="211"/>
                      <a:pt x="174" y="203"/>
                      <a:pt x="170" y="197"/>
                    </a:cubicBezTo>
                    <a:lnTo>
                      <a:pt x="134" y="140"/>
                    </a:lnTo>
                    <a:close/>
                    <a:moveTo>
                      <a:pt x="112" y="129"/>
                    </a:moveTo>
                    <a:cubicBezTo>
                      <a:pt x="98" y="137"/>
                      <a:pt x="83" y="139"/>
                      <a:pt x="69" y="136"/>
                    </a:cubicBezTo>
                    <a:cubicBezTo>
                      <a:pt x="55" y="133"/>
                      <a:pt x="42" y="124"/>
                      <a:pt x="34" y="111"/>
                    </a:cubicBezTo>
                    <a:cubicBezTo>
                      <a:pt x="26" y="98"/>
                      <a:pt x="24" y="83"/>
                      <a:pt x="27" y="69"/>
                    </a:cubicBezTo>
                    <a:cubicBezTo>
                      <a:pt x="30" y="55"/>
                      <a:pt x="38" y="42"/>
                      <a:pt x="52" y="34"/>
                    </a:cubicBezTo>
                    <a:cubicBezTo>
                      <a:pt x="65" y="25"/>
                      <a:pt x="80" y="23"/>
                      <a:pt x="94" y="26"/>
                    </a:cubicBezTo>
                    <a:cubicBezTo>
                      <a:pt x="108" y="30"/>
                      <a:pt x="121" y="38"/>
                      <a:pt x="129" y="51"/>
                    </a:cubicBezTo>
                    <a:cubicBezTo>
                      <a:pt x="137" y="64"/>
                      <a:pt x="140" y="80"/>
                      <a:pt x="136" y="94"/>
                    </a:cubicBezTo>
                    <a:cubicBezTo>
                      <a:pt x="133" y="108"/>
                      <a:pt x="125" y="120"/>
                      <a:pt x="112" y="12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122051" tIns="61026" rIns="122051" bIns="6102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68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</p:grpSp>
        <p:sp>
          <p:nvSpPr>
            <p:cNvPr id="63" name="KSO_Shape"/>
            <p:cNvSpPr>
              <a:spLocks/>
            </p:cNvSpPr>
            <p:nvPr/>
          </p:nvSpPr>
          <p:spPr bwMode="auto">
            <a:xfrm>
              <a:off x="1045846" y="2338947"/>
              <a:ext cx="645834" cy="50594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C666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4" name="Freeform 21"/>
            <p:cNvSpPr>
              <a:spLocks noEditPoints="1"/>
            </p:cNvSpPr>
            <p:nvPr/>
          </p:nvSpPr>
          <p:spPr bwMode="auto">
            <a:xfrm>
              <a:off x="3229764" y="2338947"/>
              <a:ext cx="624432" cy="441119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539552" y="1302690"/>
              <a:ext cx="156601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200"/>
                </a:lnSpc>
              </a:pPr>
              <a:r>
                <a:rPr lang="ru-RU" sz="1400" b="1" i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 результате:</a:t>
              </a:r>
              <a:endParaRPr lang="ru-RU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689947" y="1297089"/>
              <a:ext cx="15940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400" b="1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отсутствует </a:t>
              </a:r>
              <a:r>
                <a:rPr lang="ru-RU" sz="1400" b="1" i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возможность: </a:t>
              </a:r>
              <a:endParaRPr lang="ru-RU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4720094" y="1313306"/>
              <a:ext cx="196452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200"/>
                </a:lnSpc>
              </a:pPr>
              <a:r>
                <a:rPr lang="ru-RU" sz="1400" b="1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по данной причине</a:t>
              </a:r>
              <a:r>
                <a:rPr lang="ru-RU" sz="1400" b="1" i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ru-RU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67544" y="3978213"/>
              <a:ext cx="1684811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i="1" kern="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Объекты </a:t>
              </a:r>
              <a:r>
                <a:rPr lang="ru-RU" sz="1200" b="1" i="1" kern="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взяты </a:t>
              </a:r>
              <a:r>
                <a:rPr lang="ru-RU" sz="1200" b="1" i="1" kern="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контроль</a:t>
              </a:r>
              <a:endParaRPr lang="ru-RU" sz="1200" b="1" i="1" kern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7164288" y="1302690"/>
              <a:ext cx="165844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200"/>
                </a:lnSpc>
              </a:pPr>
              <a:r>
                <a:rPr lang="ru-RU" sz="1400" b="1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целесообразно: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915816" y="3566876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i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2016г.- </a:t>
              </a:r>
              <a:r>
                <a:rPr lang="ru-RU" sz="1200" b="1" i="1" kern="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1 100</a:t>
              </a:r>
            </a:p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i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2017г</a:t>
              </a:r>
              <a:r>
                <a:rPr lang="ru-RU" sz="1200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. -</a:t>
              </a:r>
              <a:r>
                <a:rPr lang="ru-RU" sz="1200" b="1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i="1" kern="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411760" y="3966986"/>
              <a:ext cx="2253904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i="1" kern="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Возможность</a:t>
              </a:r>
            </a:p>
            <a:p>
              <a:pPr marL="0" marR="0" lvl="0" indent="0" algn="ctr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i="1" kern="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1200" b="1" i="1" kern="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клониться от проверок</a:t>
              </a:r>
              <a:r>
                <a:rPr lang="ru-RU" sz="1200" i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ru-RU" sz="1200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64763" y="3777964"/>
              <a:ext cx="15514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i="1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ТРЦ </a:t>
              </a:r>
              <a:r>
                <a:rPr lang="ru-RU" sz="1200" i="1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«</a:t>
              </a:r>
              <a:r>
                <a:rPr lang="ru-RU" sz="1200" i="1" kern="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Думан</a:t>
              </a:r>
              <a:r>
                <a:rPr lang="ru-RU" sz="1200" i="1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»</a:t>
              </a:r>
            </a:p>
            <a:p>
              <a:pPr algn="ctr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i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1200" i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порткомплекс «Казахстан»</a:t>
              </a:r>
              <a:endParaRPr lang="ru-RU" sz="1200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057947" y="3088469"/>
              <a:ext cx="1690517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соответствующую </a:t>
              </a:r>
              <a:r>
                <a:rPr lang="ru-RU" sz="1200" i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норму</a:t>
              </a:r>
              <a:endParaRPr kumimoji="0" lang="ru-RU" sz="12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236297" y="3446267"/>
              <a:ext cx="1368151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i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для </a:t>
              </a:r>
              <a:r>
                <a:rPr lang="ru-RU" sz="1200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устранения пробела, </a:t>
              </a:r>
              <a:endParaRPr kumimoji="0" lang="ru-RU" sz="12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948264" y="3822970"/>
              <a:ext cx="1928337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i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создающего </a:t>
              </a:r>
              <a:r>
                <a:rPr lang="ru-RU" sz="1200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возможность уклонения от </a:t>
              </a:r>
              <a:r>
                <a:rPr lang="ru-RU" sz="1200" i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проверки</a:t>
              </a:r>
              <a:endParaRPr kumimoji="0" lang="ru-RU" sz="12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971600" y="953683"/>
              <a:ext cx="813690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175" indent="-1588" algn="just">
                <a:spcAft>
                  <a:spcPts val="0"/>
                </a:spcAft>
                <a:tabLst>
                  <a:tab pos="630555" algn="l"/>
                </a:tabLst>
              </a:pPr>
              <a:r>
                <a:rPr lang="ru-RU" sz="14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</a:t>
              </a: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2016г.</a:t>
              </a:r>
              <a:r>
                <a:rPr lang="ru-RU" sz="14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ГПС  </a:t>
              </a:r>
              <a:r>
                <a:rPr lang="ru-RU" sz="1400" b="1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исключена </a:t>
              </a:r>
              <a:r>
                <a:rPr lang="ru-RU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из комиссии по приемке </a:t>
              </a:r>
              <a:r>
                <a:rPr lang="ru-RU" sz="14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эксплуатацию </a:t>
              </a: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построенных </a:t>
              </a:r>
              <a:r>
                <a:rPr lang="ru-RU" sz="14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объектов</a:t>
              </a:r>
              <a:r>
                <a:rPr lang="ru-RU" sz="14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79512" y="175741"/>
              <a:ext cx="67868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Законодательное обеспечение в сфере пожарной </a:t>
              </a:r>
              <a:r>
                <a:rPr lang="ru-RU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безопасности</a:t>
              </a:r>
              <a:endPara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75" name="Straight Connector 4"/>
            <p:cNvCxnSpPr/>
            <p:nvPr/>
          </p:nvCxnSpPr>
          <p:spPr>
            <a:xfrm>
              <a:off x="107504" y="146614"/>
              <a:ext cx="8890290" cy="89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Straight Connector 9"/>
            <p:cNvCxnSpPr/>
            <p:nvPr/>
          </p:nvCxnSpPr>
          <p:spPr>
            <a:xfrm>
              <a:off x="107504" y="533410"/>
              <a:ext cx="8890290" cy="73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7" name="Straight Connector 132"/>
            <p:cNvCxnSpPr/>
            <p:nvPr/>
          </p:nvCxnSpPr>
          <p:spPr>
            <a:xfrm flipV="1">
              <a:off x="172191" y="5014059"/>
              <a:ext cx="8911223" cy="59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8" name="Прямоугольник 77"/>
            <p:cNvSpPr/>
            <p:nvPr/>
          </p:nvSpPr>
          <p:spPr>
            <a:xfrm>
              <a:off x="268305" y="4544022"/>
              <a:ext cx="42309" cy="35347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455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46614"/>
            <a:ext cx="8975910" cy="4873408"/>
            <a:chOff x="107504" y="146614"/>
            <a:chExt cx="8975910" cy="4873408"/>
          </a:xfrm>
        </p:grpSpPr>
        <p:sp>
          <p:nvSpPr>
            <p:cNvPr id="7" name="Блок-схема: процесс 6"/>
            <p:cNvSpPr/>
            <p:nvPr/>
          </p:nvSpPr>
          <p:spPr>
            <a:xfrm>
              <a:off x="2381033" y="1113951"/>
              <a:ext cx="2203034" cy="2546909"/>
            </a:xfrm>
            <a:prstGeom prst="flowChartProcess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2187490" y="697274"/>
              <a:ext cx="5164778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b="1" dirty="0" smtClean="0"/>
                <a:t>Освобождение от </a:t>
              </a:r>
              <a:r>
                <a:rPr lang="ru-RU" sz="1400" b="1" dirty="0"/>
                <a:t>выполнения </a:t>
              </a:r>
              <a:r>
                <a:rPr lang="ru-RU" sz="1400" b="1" dirty="0" smtClean="0"/>
                <a:t>непрофильных функций</a:t>
              </a:r>
              <a:endParaRPr lang="ru-RU" sz="1400" b="1" dirty="0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179512" y="175741"/>
              <a:ext cx="67868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Совершенствование органов гражданской защиты</a:t>
              </a:r>
            </a:p>
          </p:txBody>
        </p:sp>
        <p:cxnSp>
          <p:nvCxnSpPr>
            <p:cNvPr id="81" name="Straight Connector 4"/>
            <p:cNvCxnSpPr/>
            <p:nvPr/>
          </p:nvCxnSpPr>
          <p:spPr>
            <a:xfrm>
              <a:off x="107504" y="146614"/>
              <a:ext cx="8890290" cy="89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Connector 9"/>
            <p:cNvCxnSpPr/>
            <p:nvPr/>
          </p:nvCxnSpPr>
          <p:spPr>
            <a:xfrm>
              <a:off x="107504" y="533410"/>
              <a:ext cx="8890290" cy="73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Straight Connector 132"/>
            <p:cNvCxnSpPr/>
            <p:nvPr/>
          </p:nvCxnSpPr>
          <p:spPr>
            <a:xfrm flipV="1">
              <a:off x="172191" y="5014059"/>
              <a:ext cx="8911223" cy="59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2" name="Прямоугольник 101"/>
            <p:cNvSpPr/>
            <p:nvPr/>
          </p:nvSpPr>
          <p:spPr>
            <a:xfrm>
              <a:off x="259052" y="1089421"/>
              <a:ext cx="2046851" cy="257144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4682046" y="1116413"/>
              <a:ext cx="2050194" cy="2544447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6804248" y="1106137"/>
              <a:ext cx="2021036" cy="2554723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69154" y="1140156"/>
              <a:ext cx="20363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2"/>
                  </a:solidFill>
                </a:rPr>
                <a:t>Переданы</a:t>
              </a:r>
              <a:r>
                <a:rPr lang="ru-RU" sz="1200" dirty="0"/>
                <a:t> </a:t>
              </a:r>
              <a:r>
                <a:rPr lang="ru-RU" sz="1200" dirty="0" err="1" smtClean="0"/>
                <a:t>Коксарайский</a:t>
              </a:r>
              <a:r>
                <a:rPr lang="ru-RU" sz="1200" dirty="0" smtClean="0"/>
                <a:t> </a:t>
              </a:r>
            </a:p>
            <a:p>
              <a:pPr algn="ctr"/>
              <a:r>
                <a:rPr lang="ru-RU" sz="1200" dirty="0" smtClean="0"/>
                <a:t>и </a:t>
              </a:r>
              <a:r>
                <a:rPr lang="ru-RU" sz="1200" dirty="0" err="1" smtClean="0"/>
                <a:t>Астанинский</a:t>
              </a:r>
              <a:r>
                <a:rPr lang="ru-RU" sz="1200" dirty="0" smtClean="0"/>
                <a:t> </a:t>
              </a:r>
              <a:r>
                <a:rPr lang="ru-RU" sz="1200" dirty="0" err="1" smtClean="0"/>
                <a:t>контррегуляторы</a:t>
              </a:r>
              <a:r>
                <a:rPr lang="ru-RU" sz="1200" dirty="0" smtClean="0"/>
                <a:t> </a:t>
              </a:r>
            </a:p>
            <a:p>
              <a:pPr algn="ctr"/>
              <a:r>
                <a:rPr lang="ru-RU" sz="1200" dirty="0" smtClean="0"/>
                <a:t>в </a:t>
              </a:r>
              <a:r>
                <a:rPr lang="ru-RU" sz="1200" dirty="0"/>
                <a:t>ведение МСХ </a:t>
              </a:r>
              <a:r>
                <a:rPr lang="ru-RU" sz="1200" dirty="0" smtClean="0"/>
                <a:t>РК</a:t>
              </a:r>
              <a:endParaRPr lang="ru-RU" sz="1200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425721" y="1997358"/>
              <a:ext cx="21425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200" b="1" dirty="0">
                  <a:solidFill>
                    <a:schemeClr val="accent2"/>
                  </a:solidFill>
                </a:rPr>
                <a:t>Передаются</a:t>
              </a:r>
              <a:r>
                <a:rPr lang="ru-RU" sz="1200" b="1" dirty="0">
                  <a:solidFill>
                    <a:prstClr val="black"/>
                  </a:solidFill>
                </a:rPr>
                <a:t> 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endParaRPr lang="ru-RU" sz="1200" dirty="0" smtClean="0">
                <a:solidFill>
                  <a:prstClr val="black"/>
                </a:solidFill>
              </a:endParaRPr>
            </a:p>
            <a:p>
              <a:pPr lvl="0" algn="ctr"/>
              <a:r>
                <a:rPr lang="ru-RU" sz="1200" dirty="0" smtClean="0">
                  <a:solidFill>
                    <a:prstClr val="black"/>
                  </a:solidFill>
                </a:rPr>
                <a:t>Железнодорожные </a:t>
              </a:r>
            </a:p>
            <a:p>
              <a:pPr lvl="0" algn="ctr"/>
              <a:r>
                <a:rPr lang="ru-RU" sz="1200" dirty="0" smtClean="0">
                  <a:solidFill>
                    <a:prstClr val="black"/>
                  </a:solidFill>
                </a:rPr>
                <a:t>госпитали </a:t>
              </a:r>
            </a:p>
            <a:p>
              <a:pPr lvl="0" algn="ctr"/>
              <a:r>
                <a:rPr lang="ru-RU" sz="1200" dirty="0" smtClean="0">
                  <a:solidFill>
                    <a:prstClr val="black"/>
                  </a:solidFill>
                </a:rPr>
                <a:t>в </a:t>
              </a:r>
              <a:r>
                <a:rPr lang="ru-RU" sz="1200" dirty="0">
                  <a:solidFill>
                    <a:prstClr val="black"/>
                  </a:solidFill>
                </a:rPr>
                <a:t>конкурентную среду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92775" y="2838632"/>
              <a:ext cx="219129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200" b="1" dirty="0">
                  <a:solidFill>
                    <a:schemeClr val="accent2"/>
                  </a:solidFill>
                </a:rPr>
                <a:t>Планируется передача</a:t>
              </a:r>
              <a:r>
                <a:rPr lang="ru-RU" sz="1200" b="1" dirty="0">
                  <a:solidFill>
                    <a:prstClr val="black"/>
                  </a:solidFill>
                </a:rPr>
                <a:t> </a:t>
              </a:r>
            </a:p>
            <a:p>
              <a:pPr lvl="0" algn="ctr"/>
              <a:r>
                <a:rPr lang="ru-RU" sz="1200" dirty="0" smtClean="0">
                  <a:solidFill>
                    <a:prstClr val="black"/>
                  </a:solidFill>
                </a:rPr>
                <a:t>Трассовых </a:t>
              </a:r>
              <a:r>
                <a:rPr lang="ru-RU" sz="1200" dirty="0" err="1">
                  <a:solidFill>
                    <a:prstClr val="black"/>
                  </a:solidFill>
                </a:rPr>
                <a:t>медико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smtClean="0">
                  <a:solidFill>
                    <a:prstClr val="black"/>
                  </a:solidFill>
                </a:rPr>
                <a:t>–</a:t>
              </a:r>
            </a:p>
            <a:p>
              <a:pPr lvl="0" algn="ctr"/>
              <a:r>
                <a:rPr lang="ru-RU" sz="1200" dirty="0" smtClean="0">
                  <a:solidFill>
                    <a:prstClr val="black"/>
                  </a:solidFill>
                </a:rPr>
                <a:t>спасательных </a:t>
              </a:r>
              <a:r>
                <a:rPr lang="ru-RU" sz="1200" dirty="0">
                  <a:solidFill>
                    <a:prstClr val="black"/>
                  </a:solidFill>
                </a:rPr>
                <a:t>пунктов </a:t>
              </a:r>
              <a:endParaRPr lang="ru-RU" sz="1200" dirty="0" smtClean="0">
                <a:solidFill>
                  <a:prstClr val="black"/>
                </a:solidFill>
              </a:endParaRPr>
            </a:p>
            <a:p>
              <a:pPr lvl="0" algn="ctr"/>
              <a:r>
                <a:rPr lang="ru-RU" sz="1200" dirty="0" smtClean="0">
                  <a:solidFill>
                    <a:prstClr val="black"/>
                  </a:solidFill>
                </a:rPr>
                <a:t>в </a:t>
              </a:r>
              <a:r>
                <a:rPr lang="ru-RU" sz="1200" dirty="0">
                  <a:solidFill>
                    <a:prstClr val="black"/>
                  </a:solidFill>
                </a:rPr>
                <a:t>ведение МЗ РК</a:t>
              </a: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191057" y="3788351"/>
              <a:ext cx="7053351" cy="921492"/>
              <a:chOff x="1335073" y="3788351"/>
              <a:chExt cx="7053351" cy="921492"/>
            </a:xfrm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1335073" y="3788351"/>
                <a:ext cx="7053351" cy="921492"/>
                <a:chOff x="6186404" y="1347821"/>
                <a:chExt cx="2634068" cy="2808312"/>
              </a:xfrm>
            </p:grpSpPr>
            <p:sp>
              <p:nvSpPr>
                <p:cNvPr id="93" name="Прямоугольник 92"/>
                <p:cNvSpPr/>
                <p:nvPr/>
              </p:nvSpPr>
              <p:spPr>
                <a:xfrm>
                  <a:off x="6226478" y="1970729"/>
                  <a:ext cx="630927" cy="159455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4"/>
                  </a:solidFill>
                  <a:prstDash val="dash"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400" b="1" dirty="0" smtClean="0"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Данные меры позволят:</a:t>
                  </a:r>
                  <a:endParaRPr lang="ru-RU" sz="1400" b="1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" name="Рамка 20"/>
                <p:cNvSpPr/>
                <p:nvPr/>
              </p:nvSpPr>
              <p:spPr>
                <a:xfrm>
                  <a:off x="6186404" y="1347821"/>
                  <a:ext cx="2634068" cy="2808312"/>
                </a:xfrm>
                <a:prstGeom prst="frame">
                  <a:avLst>
                    <a:gd name="adj1" fmla="val 1621"/>
                  </a:avLst>
                </a:prstGeom>
                <a:noFill/>
                <a:ln w="9525">
                  <a:solidFill>
                    <a:schemeClr val="accent4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3" name="Прямоугольник 62"/>
              <p:cNvSpPr/>
              <p:nvPr/>
            </p:nvSpPr>
            <p:spPr>
              <a:xfrm>
                <a:off x="3473491" y="3898680"/>
                <a:ext cx="2313965" cy="735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Оптимизировать функции 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системы ГЗ</a:t>
                </a:r>
                <a:endParaRPr lang="ru-RU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5769984" y="3888754"/>
                <a:ext cx="236716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Оптимизировать 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расходную 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часть бюджета МВД </a:t>
                </a:r>
                <a:endParaRPr lang="ru-RU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050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2971" y="146614"/>
            <a:ext cx="9062303" cy="4873408"/>
            <a:chOff x="82971" y="146614"/>
            <a:chExt cx="9062303" cy="4873408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2552754" y="3363838"/>
              <a:ext cx="1872208" cy="1260905"/>
            </a:xfrm>
            <a:prstGeom prst="roundRect">
              <a:avLst/>
            </a:prstGeom>
            <a:ln w="952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107504" y="3363838"/>
              <a:ext cx="2304256" cy="1260905"/>
            </a:xfrm>
            <a:prstGeom prst="roundRect">
              <a:avLst/>
            </a:prstGeom>
            <a:ln w="952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肘形连接符 18"/>
            <p:cNvCxnSpPr/>
            <p:nvPr/>
          </p:nvCxnSpPr>
          <p:spPr>
            <a:xfrm flipH="1">
              <a:off x="5364488" y="4266679"/>
              <a:ext cx="3600000" cy="537319"/>
            </a:xfrm>
            <a:prstGeom prst="bentConnector3">
              <a:avLst>
                <a:gd name="adj1" fmla="val 218"/>
              </a:avLst>
            </a:prstGeom>
            <a:ln w="19050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15"/>
            <p:cNvSpPr txBox="1"/>
            <p:nvPr/>
          </p:nvSpPr>
          <p:spPr>
            <a:xfrm>
              <a:off x="1977505" y="787810"/>
              <a:ext cx="2708857" cy="991855"/>
            </a:xfrm>
            <a:prstGeom prst="rect">
              <a:avLst/>
            </a:prstGeom>
          </p:spPr>
          <p:txBody>
            <a:bodyPr lIns="96435" tIns="48218" rIns="96435" bIns="48218"/>
            <a:lstStyle>
              <a:lvl1pPr indent="0">
                <a:lnSpc>
                  <a:spcPct val="15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1pPr>
              <a:lvl2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2000"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2pPr>
              <a:lvl3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3pPr>
              <a:lvl4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4pPr>
              <a:lvl5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>
                  <a:latin typeface="Microsoft YaHei UI" panose="020B0503020204020204" pitchFamily="34" charset="-122"/>
                  <a:ea typeface="Microsoft YaHei UI" panose="020B0503020204020204" pitchFamily="34" charset="-122"/>
                </a:defRPr>
              </a:lvl5pPr>
              <a:lvl6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/>
              </a:lvl6pPr>
              <a:lvl7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/>
              </a:lvl7pPr>
              <a:lvl8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/>
              </a:lvl8pPr>
              <a:lvl9pPr indent="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lang="zh-CN" sz="1600"/>
              </a:lvl9pPr>
            </a:lstStyle>
            <a:p>
              <a:pPr defTabSz="964300" fontAlgn="auto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defRPr/>
              </a:pPr>
              <a:endParaRPr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itchFamily="34" charset="-122"/>
              </a:endParaRPr>
            </a:p>
          </p:txBody>
        </p:sp>
        <p:cxnSp>
          <p:nvCxnSpPr>
            <p:cNvPr id="16" name="肘形连接符 19"/>
            <p:cNvCxnSpPr/>
            <p:nvPr/>
          </p:nvCxnSpPr>
          <p:spPr>
            <a:xfrm flipV="1">
              <a:off x="107504" y="666279"/>
              <a:ext cx="3600000" cy="537319"/>
            </a:xfrm>
            <a:prstGeom prst="bentConnector3">
              <a:avLst>
                <a:gd name="adj1" fmla="val 218"/>
              </a:avLst>
            </a:prstGeom>
            <a:ln w="19050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Прямоугольник 64"/>
            <p:cNvSpPr/>
            <p:nvPr/>
          </p:nvSpPr>
          <p:spPr>
            <a:xfrm>
              <a:off x="6436880" y="2591035"/>
              <a:ext cx="270839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/>
                <a:t>Штатная численность сотрудников </a:t>
              </a:r>
              <a:endParaRPr lang="ru-RU" sz="1200" dirty="0" smtClean="0"/>
            </a:p>
            <a:p>
              <a:pPr algn="ctr"/>
              <a:r>
                <a:rPr lang="ru-RU" sz="1200" dirty="0" smtClean="0"/>
                <a:t>составляет </a:t>
              </a: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19,1</a:t>
              </a:r>
              <a:r>
                <a:rPr lang="ru-RU" sz="1200" b="1" dirty="0">
                  <a:solidFill>
                    <a:srgbClr val="FF0000"/>
                  </a:solidFill>
                </a:rPr>
                <a:t> </a:t>
              </a:r>
              <a:r>
                <a:rPr lang="ru-RU" sz="1200" b="1" dirty="0"/>
                <a:t>тыс. </a:t>
              </a:r>
              <a:r>
                <a:rPr lang="ru-RU" sz="1200" b="1" dirty="0" err="1" smtClean="0"/>
                <a:t>ед</a:t>
              </a:r>
              <a:r>
                <a:rPr lang="ru-RU" sz="1200" b="1" dirty="0" smtClean="0"/>
                <a:t>  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4564009" y="736311"/>
              <a:ext cx="0" cy="396044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Прямоугольник 73"/>
            <p:cNvSpPr/>
            <p:nvPr/>
          </p:nvSpPr>
          <p:spPr>
            <a:xfrm>
              <a:off x="395536" y="845299"/>
              <a:ext cx="39248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1" dirty="0" smtClean="0"/>
                <a:t>В рамках совершенствования организационно-штатной структуры из </a:t>
              </a:r>
              <a:r>
                <a:rPr lang="ru-RU" sz="1200" b="1" dirty="0">
                  <a:solidFill>
                    <a:srgbClr val="C00000"/>
                  </a:solidFill>
                </a:rPr>
                <a:t>54</a:t>
              </a:r>
              <a:r>
                <a:rPr lang="ru-RU" sz="1200" b="1" dirty="0"/>
                <a:t> госучреждений планируется </a:t>
              </a:r>
              <a:r>
                <a:rPr lang="ru-RU" sz="1200" b="1" dirty="0" smtClean="0"/>
                <a:t>упразднить </a:t>
              </a:r>
              <a:r>
                <a:rPr lang="ru-RU" sz="1200" b="1" dirty="0" smtClean="0">
                  <a:solidFill>
                    <a:srgbClr val="C00000"/>
                  </a:solidFill>
                </a:rPr>
                <a:t>32</a:t>
              </a:r>
              <a:endParaRPr lang="ru-RU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4627802" y="603433"/>
              <a:ext cx="245433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dirty="0" smtClean="0"/>
                <a:t>Вместо </a:t>
              </a:r>
              <a:r>
                <a:rPr lang="ru-RU" sz="1200" b="1" dirty="0">
                  <a:solidFill>
                    <a:srgbClr val="C00000"/>
                  </a:solidFill>
                </a:rPr>
                <a:t>16</a:t>
              </a:r>
              <a:r>
                <a:rPr lang="ru-RU" sz="1200" b="1" dirty="0">
                  <a:solidFill>
                    <a:srgbClr val="FF0000"/>
                  </a:solidFill>
                </a:rPr>
                <a:t> </a:t>
              </a:r>
              <a:r>
                <a:rPr lang="ru-RU" sz="1200" dirty="0" smtClean="0"/>
                <a:t>Школ профессиональной подготовки (</a:t>
              </a:r>
              <a:r>
                <a:rPr lang="ru-RU" sz="1100" i="1" dirty="0" smtClean="0"/>
                <a:t>ШПП</a:t>
              </a:r>
              <a:r>
                <a:rPr lang="ru-RU" sz="1200" dirty="0" smtClean="0"/>
                <a:t>) создание при Кокшетауском техническом институте (</a:t>
              </a:r>
              <a:r>
                <a:rPr lang="ru-RU" sz="1100" i="1" dirty="0" smtClean="0"/>
                <a:t>КТИ</a:t>
              </a:r>
              <a:r>
                <a:rPr lang="ru-RU" sz="1200" dirty="0" smtClean="0"/>
                <a:t>) </a:t>
              </a:r>
              <a:r>
                <a:rPr lang="ru-RU" sz="1200" b="1" dirty="0" smtClean="0">
                  <a:solidFill>
                    <a:srgbClr val="C00000"/>
                  </a:solidFill>
                </a:rPr>
                <a:t>4</a:t>
              </a:r>
              <a:r>
                <a:rPr lang="ru-RU" sz="1200" dirty="0" smtClean="0"/>
                <a:t> Региональных учебных </a:t>
              </a:r>
              <a:r>
                <a:rPr lang="ru-RU" sz="1200" dirty="0"/>
                <a:t>центров 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2971" y="3363838"/>
              <a:ext cx="240079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/>
                <a:t>Реорганизовать </a:t>
              </a:r>
              <a:r>
                <a:rPr lang="ru-RU" sz="1200" b="1" dirty="0" smtClean="0">
                  <a:solidFill>
                    <a:srgbClr val="C00000"/>
                  </a:solidFill>
                </a:rPr>
                <a:t>15</a:t>
              </a:r>
              <a:r>
                <a:rPr lang="ru-RU" sz="1200" dirty="0" smtClean="0"/>
                <a:t> Оперативно-спасательных отрядов (</a:t>
              </a:r>
              <a:r>
                <a:rPr lang="ru-RU" sz="1100" i="1" dirty="0" smtClean="0"/>
                <a:t>ОСО</a:t>
              </a:r>
              <a:r>
                <a:rPr lang="ru-RU" sz="1200" dirty="0" smtClean="0"/>
                <a:t>) путем присоединения к Службе пожаротушения и аварийно-спасательных работ (</a:t>
              </a:r>
              <a:r>
                <a:rPr lang="ru-RU" sz="1100" i="1" dirty="0" err="1" smtClean="0"/>
                <a:t>СПиАСР</a:t>
              </a:r>
              <a:r>
                <a:rPr lang="ru-RU" sz="1200" dirty="0" smtClean="0"/>
                <a:t>)</a:t>
              </a:r>
              <a:endParaRPr lang="ru-RU" sz="1200" dirty="0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2411760" y="3382948"/>
              <a:ext cx="209088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/>
                <a:t>В дальнейшем реорганизовать </a:t>
              </a:r>
              <a:r>
                <a:rPr lang="ru-RU" sz="1200" b="1" dirty="0" smtClean="0">
                  <a:solidFill>
                    <a:srgbClr val="C00000"/>
                  </a:solidFill>
                </a:rPr>
                <a:t>17</a:t>
              </a:r>
              <a:r>
                <a:rPr lang="ru-RU" sz="1200" dirty="0" smtClean="0"/>
                <a:t> </a:t>
              </a:r>
            </a:p>
            <a:p>
              <a:pPr algn="ctr"/>
              <a:r>
                <a:rPr lang="ru-RU" sz="1200" dirty="0" smtClean="0"/>
                <a:t>Служб пожаротушения           и </a:t>
              </a:r>
              <a:r>
                <a:rPr lang="ru-RU" sz="1200" dirty="0"/>
                <a:t>аварийно-спасательных </a:t>
              </a:r>
              <a:r>
                <a:rPr lang="ru-RU" sz="1200" dirty="0" smtClean="0"/>
                <a:t>работ путем их присоединения к ДЧС</a:t>
              </a:r>
              <a:endParaRPr lang="ru-RU" sz="1200" dirty="0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179512" y="175741"/>
              <a:ext cx="67868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Совершенствование органов гражданской защиты</a:t>
              </a:r>
            </a:p>
          </p:txBody>
        </p:sp>
        <p:cxnSp>
          <p:nvCxnSpPr>
            <p:cNvPr id="81" name="Straight Connector 4"/>
            <p:cNvCxnSpPr/>
            <p:nvPr/>
          </p:nvCxnSpPr>
          <p:spPr>
            <a:xfrm>
              <a:off x="107504" y="146614"/>
              <a:ext cx="8890290" cy="89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Connector 9"/>
            <p:cNvCxnSpPr/>
            <p:nvPr/>
          </p:nvCxnSpPr>
          <p:spPr>
            <a:xfrm>
              <a:off x="107504" y="533410"/>
              <a:ext cx="8890290" cy="73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Straight Connector 132"/>
            <p:cNvCxnSpPr/>
            <p:nvPr/>
          </p:nvCxnSpPr>
          <p:spPr>
            <a:xfrm flipV="1">
              <a:off x="172191" y="5014059"/>
              <a:ext cx="8911223" cy="59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9" name="Группа 18"/>
            <p:cNvGrpSpPr/>
            <p:nvPr/>
          </p:nvGrpSpPr>
          <p:grpSpPr>
            <a:xfrm>
              <a:off x="4459893" y="1821473"/>
              <a:ext cx="2920419" cy="1247609"/>
              <a:chOff x="1269099" y="3735254"/>
              <a:chExt cx="2920419" cy="1247609"/>
            </a:xfrm>
          </p:grpSpPr>
          <p:pic>
            <p:nvPicPr>
              <p:cNvPr id="135" name="Picture 2" descr="C:\Users\dzhazybaeva\Desktop\К Заседанию\3D карста Казахстана\карта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57" b="99872" l="498" r="99751">
                            <a14:backgroundMark x1="22259" y1="23363" x2="22259" y2="23363"/>
                            <a14:backgroundMark x1="30897" y1="25160" x2="30897" y2="25160"/>
                            <a14:backgroundMark x1="33306" y1="28370" x2="33306" y2="28370"/>
                            <a14:backgroundMark x1="26080" y1="29782" x2="26080" y2="29782"/>
                            <a14:backgroundMark x1="25581" y1="25674" x2="25581" y2="25674"/>
                            <a14:backgroundMark x1="25914" y1="21566" x2="25914" y2="21566"/>
                            <a14:backgroundMark x1="35548" y1="17202" x2="35548" y2="17202"/>
                            <a14:backgroundMark x1="34801" y1="22465" x2="34801" y2="22465"/>
                            <a14:backgroundMark x1="33472" y1="23620" x2="33472" y2="23620"/>
                            <a14:backgroundMark x1="29402" y1="15404" x2="29402" y2="15404"/>
                            <a14:backgroundMark x1="20183" y1="15148" x2="20183" y2="15148"/>
                            <a14:backgroundMark x1="9884" y1="19769" x2="9884" y2="19769"/>
                            <a14:backgroundMark x1="8056" y1="34531" x2="8056" y2="34531"/>
                            <a14:backgroundMark x1="8555" y1="28370" x2="8555" y2="28370"/>
                            <a14:backgroundMark x1="13040" y1="23877" x2="13953" y2="23620"/>
                            <a14:backgroundMark x1="22425" y1="27728" x2="22425" y2="27728"/>
                            <a14:backgroundMark x1="27741" y1="27214" x2="27741" y2="27214"/>
                            <a14:backgroundMark x1="30150" y1="28370" x2="30150" y2="28370"/>
                            <a14:backgroundMark x1="32226" y1="26829" x2="32226" y2="26829"/>
                            <a14:backgroundMark x1="33306" y1="18614" x2="33306" y2="18614"/>
                            <a14:backgroundMark x1="30565" y1="19255" x2="30565" y2="19255"/>
                            <a14:backgroundMark x1="28322" y1="21823" x2="28322" y2="21823"/>
                            <a14:backgroundMark x1="30150" y1="23363" x2="30150" y2="23363"/>
                            <a14:backgroundMark x1="31645" y1="21823" x2="31645" y2="21823"/>
                            <a14:backgroundMark x1="32890" y1="16303" x2="32890" y2="16303"/>
                            <a14:backgroundMark x1="31811" y1="13607" x2="31811" y2="13607"/>
                            <a14:backgroundMark x1="23173" y1="19512" x2="23173" y2="19512"/>
                            <a14:backgroundMark x1="19269" y1="21309" x2="19269" y2="21309"/>
                            <a14:backgroundMark x1="20183" y1="25931" x2="20183" y2="25931"/>
                            <a14:backgroundMark x1="14867" y1="26316" x2="14867" y2="26316"/>
                            <a14:backgroundMark x1="10382" y1="27985" x2="10382" y2="27985"/>
                            <a14:backgroundMark x1="12791" y1="29525" x2="12791" y2="29525"/>
                            <a14:backgroundMark x1="9302" y1="31322" x2="9302" y2="31322"/>
                            <a14:backgroundMark x1="6146" y1="30167" x2="6146" y2="30167"/>
                            <a14:backgroundMark x1="14701" y1="18870" x2="14701" y2="18870"/>
                            <a14:backgroundMark x1="16694" y1="24775" x2="16694" y2="24775"/>
                            <a14:backgroundMark x1="18355" y1="26573" x2="18355" y2="26573"/>
                            <a14:backgroundMark x1="23920" y1="30167" x2="23920" y2="30167"/>
                            <a14:backgroundMark x1="28322" y1="29525" x2="28322" y2="29525"/>
                            <a14:backgroundMark x1="29070" y1="25160" x2="29070" y2="25160"/>
                            <a14:backgroundMark x1="26827" y1="24262" x2="26827" y2="24262"/>
                            <a14:backgroundMark x1="28322" y1="18100" x2="28322" y2="18100"/>
                            <a14:backgroundMark x1="25581" y1="16816" x2="25581" y2="16816"/>
                            <a14:backgroundMark x1="23339" y1="23877" x2="23339" y2="23877"/>
                            <a14:backgroundMark x1="24252" y1="27214" x2="24252" y2="27214"/>
                            <a14:backgroundMark x1="34801" y1="29268" x2="34801" y2="29268"/>
                            <a14:backgroundMark x1="34385" y1="25417" x2="34385" y2="25417"/>
                            <a14:backgroundMark x1="36213" y1="19255" x2="36213" y2="19255"/>
                            <a14:backgroundMark x1="37375" y1="14249" x2="37375" y2="14249"/>
                            <a14:backgroundMark x1="35880" y1="13864" x2="35880" y2="13864"/>
                            <a14:backgroundMark x1="33887" y1="13607" x2="33887" y2="13607"/>
                            <a14:backgroundMark x1="31478" y1="76893" x2="31478" y2="76893"/>
                            <a14:backgroundMark x1="29402" y1="68036" x2="29402" y2="68036"/>
                            <a14:backgroundMark x1="31645" y1="60976" x2="31645" y2="60976"/>
                            <a14:backgroundMark x1="28904" y1="62516" x2="28904" y2="62516"/>
                            <a14:backgroundMark x1="25748" y1="65469" x2="25748" y2="65469"/>
                            <a14:backgroundMark x1="25914" y1="71887" x2="25914" y2="71887"/>
                            <a14:backgroundMark x1="27907" y1="70732" x2="27907" y2="70732"/>
                            <a14:backgroundMark x1="27741" y1="65725" x2="27741" y2="65725"/>
                            <a14:backgroundMark x1="30731" y1="71630" x2="30731" y2="71630"/>
                            <a14:backgroundMark x1="28322" y1="75995" x2="28322" y2="75995"/>
                            <a14:backgroundMark x1="36213" y1="76893" x2="36213" y2="76893"/>
                            <a14:backgroundMark x1="33306" y1="72529" x2="33306" y2="72529"/>
                            <a14:backgroundMark x1="32890" y1="65083" x2="32890" y2="65083"/>
                            <a14:backgroundMark x1="34801" y1="68036" x2="34801" y2="68036"/>
                            <a14:backgroundMark x1="40116" y1="74198" x2="40116" y2="74198"/>
                            <a14:backgroundMark x1="37874" y1="70732" x2="37874" y2="70732"/>
                            <a14:backgroundMark x1="36047" y1="66624" x2="36047" y2="66624"/>
                            <a14:backgroundMark x1="35714" y1="73684" x2="35714" y2="73684"/>
                            <a14:backgroundMark x1="45266" y1="74840" x2="45266" y2="74840"/>
                            <a14:backgroundMark x1="48090" y1="72529" x2="48090" y2="72529"/>
                            <a14:backgroundMark x1="42525" y1="73042" x2="42525" y2="73042"/>
                            <a14:backgroundMark x1="45266" y1="72144" x2="45266" y2="72144"/>
                            <a14:backgroundMark x1="43854" y1="80359" x2="43854" y2="80359"/>
                            <a14:backgroundMark x1="50249" y1="80745" x2="50249" y2="80745"/>
                            <a14:backgroundMark x1="49003" y1="77535" x2="49003" y2="77535"/>
                            <a14:backgroundMark x1="45847" y1="77150" x2="45847" y2="77150"/>
                            <a14:backgroundMark x1="39950" y1="76893" x2="39950" y2="76893"/>
                            <a14:backgroundMark x1="39950" y1="83697" x2="39950" y2="83697"/>
                            <a14:backgroundMark x1="33140" y1="87163" x2="33140" y2="87163"/>
                            <a14:backgroundMark x1="31977" y1="91913" x2="31977" y2="91913"/>
                            <a14:backgroundMark x1="34967" y1="93967" x2="34967" y2="93967"/>
                            <a14:backgroundMark x1="39535" y1="92811" x2="39535" y2="92811"/>
                            <a14:backgroundMark x1="47841" y1="93710" x2="47841" y2="93710"/>
                            <a14:backgroundMark x1="55648" y1="92169" x2="55648" y2="92169"/>
                            <a14:backgroundMark x1="72591" y1="97433" x2="72591" y2="97433"/>
                            <a14:backgroundMark x1="78322" y1="88703" x2="78322" y2="88703"/>
                            <a14:backgroundMark x1="74419" y1="79589" x2="74419" y2="79589"/>
                            <a14:backgroundMark x1="65615" y1="79204" x2="65615" y2="79204"/>
                            <a14:backgroundMark x1="63953" y1="91271" x2="63953" y2="91271"/>
                            <a14:backgroundMark x1="67774" y1="87163" x2="67774" y2="87163"/>
                            <a14:backgroundMark x1="61130" y1="83697" x2="61130" y2="83697"/>
                            <a14:backgroundMark x1="68189" y1="75353" x2="68189" y2="75353"/>
                            <a14:backgroundMark x1="65947" y1="74583" x2="65947" y2="74583"/>
                            <a14:backgroundMark x1="63372" y1="79846" x2="63372" y2="79846"/>
                            <a14:backgroundMark x1="63538" y1="89217" x2="63538" y2="89217"/>
                            <a14:backgroundMark x1="98090" y1="54172" x2="98090" y2="54172"/>
                            <a14:backgroundMark x1="97674" y1="44288" x2="97674" y2="44288"/>
                            <a14:backgroundMark x1="98588" y1="37227" x2="98588" y2="37227"/>
                            <a14:backgroundMark x1="96013" y1="38896" x2="96013" y2="38896"/>
                            <a14:backgroundMark x1="95100" y1="50064" x2="95100" y2="50064"/>
                            <a14:backgroundMark x1="91445" y1="48010" x2="91445" y2="48010"/>
                            <a14:backgroundMark x1="90532" y1="54814" x2="90532" y2="54814"/>
                            <a14:backgroundMark x1="93272" y1="57510" x2="93272" y2="57510"/>
                            <a14:backgroundMark x1="98422" y1="60719" x2="98422" y2="60719"/>
                            <a14:backgroundMark x1="95681" y1="61617" x2="95681" y2="61617"/>
                            <a14:backgroundMark x1="95515" y1="55071" x2="95515" y2="55071"/>
                            <a14:backgroundMark x1="97841" y1="48010" x2="97841" y2="48010"/>
                            <a14:backgroundMark x1="95266" y1="46341" x2="95266" y2="46341"/>
                            <a14:backgroundMark x1="98837" y1="40051" x2="98837" y2="40051"/>
                            <a14:backgroundMark x1="90282" y1="64570" x2="90282" y2="64570"/>
                            <a14:backgroundMark x1="87708" y1="60976" x2="87708" y2="60976"/>
                            <a14:backgroundMark x1="91611" y1="59564" x2="91611" y2="59564"/>
                            <a14:backgroundMark x1="92691" y1="51605" x2="92691" y2="51605"/>
                            <a14:backgroundMark x1="91445" y1="68935" x2="91445" y2="68935"/>
                            <a14:backgroundMark x1="93439" y1="64827" x2="93439" y2="64827"/>
                            <a14:backgroundMark x1="96429" y1="69576" x2="96429" y2="69576"/>
                            <a14:backgroundMark x1="96595" y1="70732" x2="96595" y2="70732"/>
                            <a14:backgroundMark x1="93605" y1="74583" x2="93605" y2="74583"/>
                            <a14:backgroundMark x1="90698" y1="77535" x2="90698" y2="7753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" t="8847" r="2426" b="11880"/>
              <a:stretch/>
            </p:blipFill>
            <p:spPr bwMode="auto">
              <a:xfrm>
                <a:off x="1530203" y="3883344"/>
                <a:ext cx="1784968" cy="1043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9" name="组合 7"/>
              <p:cNvGrpSpPr/>
              <p:nvPr/>
            </p:nvGrpSpPr>
            <p:grpSpPr>
              <a:xfrm rot="17793439">
                <a:off x="2463924" y="4715470"/>
                <a:ext cx="146839" cy="128822"/>
                <a:chOff x="5491170" y="2469826"/>
                <a:chExt cx="432000" cy="432000"/>
              </a:xfrm>
              <a:solidFill>
                <a:srgbClr val="FFFF00"/>
              </a:solidFill>
            </p:grpSpPr>
            <p:sp>
              <p:nvSpPr>
                <p:cNvPr id="160" name="椭圆 4"/>
                <p:cNvSpPr/>
                <p:nvPr/>
              </p:nvSpPr>
              <p:spPr>
                <a:xfrm>
                  <a:off x="5587372" y="2571744"/>
                  <a:ext cx="252000" cy="252000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1" name="椭圆 5"/>
                <p:cNvSpPr/>
                <p:nvPr/>
              </p:nvSpPr>
              <p:spPr>
                <a:xfrm>
                  <a:off x="5546414" y="2530786"/>
                  <a:ext cx="324000" cy="324000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2" name="椭圆 6"/>
                <p:cNvSpPr/>
                <p:nvPr/>
              </p:nvSpPr>
              <p:spPr>
                <a:xfrm>
                  <a:off x="5491170" y="2469826"/>
                  <a:ext cx="432000" cy="432000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63" name="组合 7"/>
              <p:cNvGrpSpPr/>
              <p:nvPr/>
            </p:nvGrpSpPr>
            <p:grpSpPr>
              <a:xfrm rot="17793439">
                <a:off x="2031876" y="4213068"/>
                <a:ext cx="146839" cy="128822"/>
                <a:chOff x="5491170" y="2469826"/>
                <a:chExt cx="432000" cy="432000"/>
              </a:xfrm>
              <a:solidFill>
                <a:srgbClr val="FFFF00"/>
              </a:solidFill>
            </p:grpSpPr>
            <p:sp>
              <p:nvSpPr>
                <p:cNvPr id="164" name="椭圆 4"/>
                <p:cNvSpPr/>
                <p:nvPr/>
              </p:nvSpPr>
              <p:spPr>
                <a:xfrm>
                  <a:off x="5587372" y="2571744"/>
                  <a:ext cx="252000" cy="252000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5" name="椭圆 5"/>
                <p:cNvSpPr/>
                <p:nvPr/>
              </p:nvSpPr>
              <p:spPr>
                <a:xfrm>
                  <a:off x="5546414" y="2530786"/>
                  <a:ext cx="324000" cy="324000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6" name="椭圆 6"/>
                <p:cNvSpPr/>
                <p:nvPr/>
              </p:nvSpPr>
              <p:spPr>
                <a:xfrm>
                  <a:off x="5491170" y="2469826"/>
                  <a:ext cx="432000" cy="432000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67" name="组合 7"/>
              <p:cNvGrpSpPr/>
              <p:nvPr/>
            </p:nvGrpSpPr>
            <p:grpSpPr>
              <a:xfrm rot="17793439">
                <a:off x="2391916" y="3969962"/>
                <a:ext cx="146839" cy="128822"/>
                <a:chOff x="5491170" y="2469826"/>
                <a:chExt cx="432000" cy="432000"/>
              </a:xfrm>
              <a:solidFill>
                <a:srgbClr val="FFFF00"/>
              </a:solidFill>
            </p:grpSpPr>
            <p:sp>
              <p:nvSpPr>
                <p:cNvPr id="168" name="椭圆 4"/>
                <p:cNvSpPr/>
                <p:nvPr/>
              </p:nvSpPr>
              <p:spPr>
                <a:xfrm>
                  <a:off x="5587372" y="2571744"/>
                  <a:ext cx="252000" cy="252000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9" name="椭圆 5"/>
                <p:cNvSpPr/>
                <p:nvPr/>
              </p:nvSpPr>
              <p:spPr>
                <a:xfrm>
                  <a:off x="5546414" y="2530786"/>
                  <a:ext cx="324000" cy="324000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70" name="椭圆 6"/>
                <p:cNvSpPr/>
                <p:nvPr/>
              </p:nvSpPr>
              <p:spPr>
                <a:xfrm>
                  <a:off x="5491170" y="2469826"/>
                  <a:ext cx="432000" cy="432000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74" name="椭圆 6"/>
              <p:cNvSpPr/>
              <p:nvPr/>
            </p:nvSpPr>
            <p:spPr>
              <a:xfrm rot="17793439">
                <a:off x="3070208" y="4223024"/>
                <a:ext cx="146839" cy="128822"/>
              </a:xfrm>
              <a:prstGeom prst="ellipse">
                <a:avLst/>
              </a:prstGeom>
              <a:solidFill>
                <a:srgbClr val="FFFF00"/>
              </a:soli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3179803" y="4160289"/>
                <a:ext cx="100971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Усть-Каменогорск</a:t>
                </a:r>
                <a:endParaRPr lang="ru-RU" sz="1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1269099" y="3910066"/>
                <a:ext cx="88977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Актобе</a:t>
                </a:r>
                <a:endParaRPr lang="ru-RU" sz="1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7" name="Прямоугольник 176"/>
              <p:cNvSpPr/>
              <p:nvPr/>
            </p:nvSpPr>
            <p:spPr>
              <a:xfrm>
                <a:off x="2461326" y="3735254"/>
                <a:ext cx="88977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Кокшетау</a:t>
                </a:r>
                <a:endParaRPr lang="ru-RU" sz="1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8" name="Прямоугольник 177"/>
              <p:cNvSpPr/>
              <p:nvPr/>
            </p:nvSpPr>
            <p:spPr>
              <a:xfrm>
                <a:off x="2505158" y="4736642"/>
                <a:ext cx="88977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Шымкент</a:t>
                </a:r>
                <a:endParaRPr lang="ru-RU" sz="1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81" name="Прямоугольник 180"/>
            <p:cNvSpPr/>
            <p:nvPr/>
          </p:nvSpPr>
          <p:spPr>
            <a:xfrm>
              <a:off x="5118030" y="3157731"/>
              <a:ext cx="3646686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/>
                <a:t>Оптимизация сэкономит бюджетные средства и позволит повысить заработную плату сотрудников</a:t>
              </a:r>
              <a:endParaRPr lang="ru-RU" sz="1400" b="1" dirty="0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4993954" y="4101048"/>
              <a:ext cx="3898526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ts val="1400"/>
                </a:lnSpc>
              </a:pPr>
              <a:r>
                <a:rPr lang="ru-RU" sz="1200" b="1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Заработная плата пожарных: </a:t>
              </a:r>
            </a:p>
            <a:p>
              <a:pPr lvl="0" algn="just">
                <a:lnSpc>
                  <a:spcPts val="1400"/>
                </a:lnSpc>
              </a:pPr>
              <a:r>
                <a:rPr lang="ru-RU" sz="12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Рядовой</a:t>
              </a:r>
              <a:r>
                <a:rPr lang="ru-RU" sz="14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(первый  год службы)</a:t>
              </a:r>
              <a:r>
                <a:rPr lang="ru-RU" sz="14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14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61</a:t>
              </a:r>
              <a:r>
                <a:rPr lang="ru-RU" sz="14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i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тыс.тг</a:t>
              </a:r>
              <a:r>
                <a:rPr lang="ru-RU" sz="12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lnSpc>
                  <a:spcPts val="1400"/>
                </a:lnSpc>
              </a:pPr>
              <a:r>
                <a:rPr lang="ru-RU" sz="12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Старший сержант</a:t>
              </a:r>
              <a:r>
                <a:rPr lang="ru-RU" sz="12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(выслуга </a:t>
              </a:r>
              <a:r>
                <a:rPr lang="ru-RU" sz="11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лет)</a:t>
              </a:r>
              <a:r>
                <a:rPr lang="ru-RU" sz="12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12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i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тыс.тг</a:t>
              </a:r>
              <a:r>
                <a:rPr lang="ru-RU" sz="12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Прямоугольник 182"/>
            <p:cNvSpPr/>
            <p:nvPr/>
          </p:nvSpPr>
          <p:spPr>
            <a:xfrm>
              <a:off x="467544" y="1827882"/>
              <a:ext cx="1747568" cy="122481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2555776" y="1828740"/>
              <a:ext cx="1747568" cy="1223019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7150167" y="817714"/>
              <a:ext cx="1653201" cy="1256814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077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2120344"/>
            <a:ext cx="4464496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728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75656" y="1668745"/>
            <a:ext cx="6120680" cy="3495293"/>
            <a:chOff x="1475656" y="1668745"/>
            <a:chExt cx="6120680" cy="349529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475656" y="1668745"/>
              <a:ext cx="6120680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ru-RU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О состоянии и мерах </a:t>
              </a:r>
              <a:endPara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>
                <a:lnSpc>
                  <a:spcPts val="2800"/>
                </a:lnSpc>
              </a:pP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пожарной </a:t>
              </a:r>
              <a:r>
                <a:rPr lang="ru-RU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безопасности в стране</a:t>
              </a:r>
              <a:endParaRPr lang="ru-RU" sz="2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067944" y="4856261"/>
              <a:ext cx="93610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</a:rPr>
                <a:t>Астана</a:t>
              </a:r>
              <a:endParaRPr lang="ru-RU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13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07504" y="146614"/>
            <a:ext cx="8975910" cy="4873408"/>
            <a:chOff x="107504" y="146614"/>
            <a:chExt cx="8975910" cy="4873408"/>
          </a:xfrm>
        </p:grpSpPr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251520" y="832544"/>
              <a:ext cx="1492214" cy="14350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4229094" y="832544"/>
              <a:ext cx="2575154" cy="14350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6916751" y="832544"/>
              <a:ext cx="1442630" cy="14350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zh-CN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7372234" y="2407326"/>
              <a:ext cx="1520246" cy="14350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1895099" y="3003799"/>
              <a:ext cx="2193844" cy="16561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251520" y="2407326"/>
              <a:ext cx="1492214" cy="143505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79512" y="175741"/>
              <a:ext cx="34309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С</a:t>
              </a:r>
              <a:r>
                <a:rPr lang="ru-RU" sz="1600" b="1" dirty="0" smtClean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итуация с пожарами в стране</a:t>
              </a:r>
              <a:endParaRPr lang="ru-RU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52" name="Straight Connector 4"/>
            <p:cNvCxnSpPr/>
            <p:nvPr/>
          </p:nvCxnSpPr>
          <p:spPr>
            <a:xfrm>
              <a:off x="107504" y="146614"/>
              <a:ext cx="8890290" cy="89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Connector 9"/>
            <p:cNvCxnSpPr/>
            <p:nvPr/>
          </p:nvCxnSpPr>
          <p:spPr>
            <a:xfrm>
              <a:off x="107504" y="533410"/>
              <a:ext cx="8890290" cy="73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Connector 132"/>
            <p:cNvCxnSpPr/>
            <p:nvPr/>
          </p:nvCxnSpPr>
          <p:spPr>
            <a:xfrm flipV="1">
              <a:off x="172191" y="5014059"/>
              <a:ext cx="8911223" cy="59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5" name="Прямоугольник 54"/>
            <p:cNvSpPr/>
            <p:nvPr/>
          </p:nvSpPr>
          <p:spPr>
            <a:xfrm>
              <a:off x="239764" y="827296"/>
              <a:ext cx="158417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sz="1400" dirty="0" smtClean="0"/>
                <a:t>В течение  3 лет </a:t>
              </a:r>
              <a:r>
                <a:rPr lang="kk-KZ" sz="1100" i="1" dirty="0" smtClean="0"/>
                <a:t>(2015-2017г.г.)</a:t>
              </a:r>
              <a:r>
                <a:rPr lang="kk-KZ" sz="1100" dirty="0" smtClean="0"/>
                <a:t> </a:t>
              </a:r>
              <a:endParaRPr lang="kk-KZ" sz="1400" dirty="0"/>
            </a:p>
            <a:p>
              <a:r>
                <a:rPr lang="kk-KZ" sz="1400" b="1" dirty="0">
                  <a:solidFill>
                    <a:srgbClr val="C00000"/>
                  </a:solidFill>
                </a:rPr>
                <a:t>е</a:t>
              </a:r>
              <a:r>
                <a:rPr lang="kk-KZ" sz="1400" b="1" dirty="0" smtClean="0">
                  <a:solidFill>
                    <a:srgbClr val="C00000"/>
                  </a:solidFill>
                </a:rPr>
                <a:t>жегодно регистрируется свыше 15 тыс. пожаров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179512" y="2510775"/>
              <a:ext cx="1800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</a:t>
              </a:r>
              <a:r>
                <a:rPr lang="ru-RU" sz="12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острадало</a:t>
              </a:r>
              <a:r>
                <a:rPr lang="ru-RU" sz="12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3 319</a:t>
              </a:r>
              <a:endParaRPr lang="ru-RU" sz="1200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93991" y="3003798"/>
              <a:ext cx="148949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</a:t>
              </a:r>
              <a:r>
                <a:rPr lang="kk-KZ" sz="1200" dirty="0"/>
                <a:t>п</a:t>
              </a:r>
              <a:r>
                <a:rPr lang="kk-KZ" sz="1200" dirty="0" smtClean="0"/>
                <a:t>огибло </a:t>
              </a:r>
              <a:r>
                <a:rPr lang="ru-RU" sz="12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 </a:t>
              </a:r>
              <a:r>
                <a:rPr lang="ru-RU" sz="12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410 </a:t>
              </a:r>
              <a:endPara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91268" y="3435846"/>
              <a:ext cx="164346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kk-KZ" sz="1200" dirty="0" smtClean="0"/>
                <a:t>- ущерб </a:t>
              </a:r>
              <a:r>
                <a:rPr lang="kk-KZ" sz="1200" b="1" dirty="0" smtClean="0">
                  <a:solidFill>
                    <a:srgbClr val="C00000"/>
                  </a:solidFill>
                </a:rPr>
                <a:t>12</a:t>
              </a:r>
              <a:r>
                <a:rPr lang="kk-KZ" sz="1200" b="1" dirty="0" smtClean="0"/>
                <a:t> </a:t>
              </a:r>
              <a:r>
                <a:rPr lang="kk-KZ" sz="1200" dirty="0"/>
                <a:t>млрд. т</a:t>
              </a:r>
              <a:r>
                <a:rPr lang="kk-KZ" sz="1200" dirty="0" smtClean="0"/>
                <a:t>г.</a:t>
              </a:r>
              <a:endPara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9" name="Picture 5" descr="F:\Окончательное фото\DSC00255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28"/>
            <a:stretch/>
          </p:blipFill>
          <p:spPr bwMode="auto">
            <a:xfrm>
              <a:off x="1895100" y="855249"/>
              <a:ext cx="2193844" cy="2004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F:\Окончательное фото\IMG_265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965" y="2407326"/>
              <a:ext cx="3012331" cy="2252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Прямоугольник 60"/>
            <p:cNvSpPr/>
            <p:nvPr/>
          </p:nvSpPr>
          <p:spPr>
            <a:xfrm>
              <a:off x="4228034" y="1491630"/>
              <a:ext cx="2648222" cy="759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900" indent="-88900">
                <a:lnSpc>
                  <a:spcPts val="1300"/>
                </a:lnSpc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пострадало - </a:t>
              </a:r>
              <a:r>
                <a:rPr lang="ru-RU" sz="12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586 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чел</a:t>
              </a:r>
              <a:r>
                <a:rPr lang="ru-RU" sz="1100" i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r>
                <a:rPr lang="ru-RU" sz="11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lang="ru-RU" sz="1100" b="1" i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</a:t>
              </a:r>
              <a:r>
                <a:rPr lang="ru-RU" sz="1100" b="1" i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28,2%</a:t>
              </a:r>
              <a:r>
                <a:rPr lang="ru-RU" sz="1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</a:t>
              </a:r>
              <a:endPara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88900" indent="-88900">
                <a:lnSpc>
                  <a:spcPts val="1300"/>
                </a:lnSpc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погибло - </a:t>
              </a:r>
              <a:r>
                <a:rPr lang="ru-RU" sz="12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296 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lang="ru-RU" sz="12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</a:t>
              </a:r>
              <a:r>
                <a:rPr lang="ru-RU" sz="1100" b="1" i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15%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</a:t>
              </a:r>
            </a:p>
            <a:p>
              <a:pPr marL="88900" indent="-88900">
                <a:lnSpc>
                  <a:spcPts val="1300"/>
                </a:lnSpc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материальный ущерб - </a:t>
              </a:r>
              <a:r>
                <a:rPr lang="ru-RU" sz="12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 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млрд.тг. </a:t>
              </a:r>
              <a:endPara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88900" indent="-88900">
                <a:lnSpc>
                  <a:spcPts val="1300"/>
                </a:lnSpc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спасено 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более </a:t>
              </a:r>
              <a:r>
                <a:rPr lang="ru-RU" sz="12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2,8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тыс. 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чел. </a:t>
              </a:r>
              <a:endPara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283968" y="843558"/>
              <a:ext cx="22631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За </a:t>
              </a:r>
              <a:r>
                <a:rPr lang="ru-RU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9 </a:t>
              </a:r>
              <a:r>
                <a:rPr lang="ru-RU" sz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мес. 2018г.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зарегистрировано </a:t>
              </a:r>
              <a:r>
                <a:rPr lang="ru-RU" sz="12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10</a:t>
              </a:r>
              <a:r>
                <a:rPr lang="ru-RU" sz="1200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тыс. пожаров </a:t>
              </a:r>
              <a:r>
                <a:rPr lang="ru-RU" sz="11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lang="ru-RU" sz="1100" b="1" i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-35,2%</a:t>
              </a:r>
              <a:r>
                <a:rPr lang="ru-RU" sz="11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), 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 них:</a:t>
              </a:r>
              <a:endParaRPr lang="ru-RU" sz="1200" dirty="0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887707" y="915566"/>
              <a:ext cx="150071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  <a:tabLst>
                  <a:tab pos="630555" algn="l"/>
                </a:tabLst>
              </a:pP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 объектах 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подпадающих под контроль противопожарной 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службы регистрируются не более </a:t>
              </a:r>
              <a:r>
                <a:rPr lang="ru-RU" sz="12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ru-RU" sz="12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%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пожаров 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7347006" y="2411278"/>
              <a:ext cx="1689490" cy="1528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Объекты не попадающие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под </a:t>
              </a:r>
              <a:r>
                <a:rPr lang="ru-RU" sz="1200" dirty="0" smtClean="0">
                  <a:latin typeface="Arial" panose="020B0604020202020204" pitchFamily="34" charset="0"/>
                </a:rPr>
                <a:t>г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осударственный пожарный контроль</a:t>
              </a:r>
            </a:p>
            <a:p>
              <a:pPr>
                <a:lnSpc>
                  <a:spcPts val="400"/>
                </a:lnSpc>
              </a:pPr>
              <a:endParaRPr lang="ru-RU" sz="1200" dirty="0" smtClean="0"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marL="171450" indent="-171450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жилой сектор, транспорт </a:t>
              </a:r>
            </a:p>
            <a:p>
              <a:pPr marL="171450" indent="-171450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лесные и степные </a:t>
              </a:r>
              <a:r>
                <a:rPr lang="ru-RU" sz="1100" dirty="0">
                  <a:latin typeface="Arial" panose="020B0604020202020204" pitchFamily="34" charset="0"/>
                  <a:ea typeface="Calibri" panose="020F0502020204030204" pitchFamily="34" charset="0"/>
                </a:rPr>
                <a:t>массивы</a:t>
              </a:r>
              <a:endParaRPr lang="ru-RU" sz="1100" dirty="0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1979712" y="3143794"/>
              <a:ext cx="2160240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kk-KZ" sz="1400" dirty="0" smtClean="0"/>
                <a:t>Рост числа пожаров отмечается в областях</a:t>
              </a:r>
              <a:r>
                <a:rPr lang="ru-RU" sz="1400" dirty="0" smtClean="0"/>
                <a:t>:</a:t>
              </a:r>
              <a:endParaRPr lang="ru-RU" sz="1400" dirty="0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1918397" y="3579862"/>
              <a:ext cx="2161551" cy="1054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ts val="1500"/>
                </a:lnSpc>
                <a:buFont typeface="Arial" panose="020B0604020202020204" pitchFamily="34" charset="0"/>
                <a:buChar char="•"/>
              </a:pPr>
              <a:r>
                <a:rPr lang="kk-KZ" sz="1200" dirty="0" smtClean="0"/>
                <a:t>Алматинской (</a:t>
              </a:r>
              <a:r>
                <a:rPr lang="kk-KZ" sz="1200" b="1" i="1" dirty="0" smtClean="0">
                  <a:solidFill>
                    <a:srgbClr val="C00000"/>
                  </a:solidFill>
                </a:rPr>
                <a:t>1 177</a:t>
              </a:r>
              <a:r>
                <a:rPr lang="kk-KZ" sz="1200" dirty="0" smtClean="0"/>
                <a:t>)</a:t>
              </a:r>
            </a:p>
            <a:p>
              <a:pPr marL="171450" indent="-171450">
                <a:lnSpc>
                  <a:spcPts val="1500"/>
                </a:lnSpc>
                <a:buFont typeface="Arial" panose="020B0604020202020204" pitchFamily="34" charset="0"/>
                <a:buChar char="•"/>
              </a:pPr>
              <a:r>
                <a:rPr lang="kk-KZ" sz="1200" dirty="0" smtClean="0"/>
                <a:t>Восточно - Казахстанской (</a:t>
              </a:r>
              <a:r>
                <a:rPr lang="kk-KZ" sz="1200" b="1" i="1" dirty="0" smtClean="0">
                  <a:solidFill>
                    <a:srgbClr val="C00000"/>
                  </a:solidFill>
                </a:rPr>
                <a:t>1 247</a:t>
              </a:r>
              <a:r>
                <a:rPr lang="kk-KZ" sz="1200" dirty="0" smtClean="0"/>
                <a:t>)</a:t>
              </a:r>
            </a:p>
            <a:p>
              <a:pPr marL="171450" indent="-171450">
                <a:lnSpc>
                  <a:spcPts val="1500"/>
                </a:lnSpc>
                <a:buFont typeface="Arial" panose="020B0604020202020204" pitchFamily="34" charset="0"/>
                <a:buChar char="•"/>
              </a:pPr>
              <a:r>
                <a:rPr lang="kk-KZ" sz="1200" dirty="0" smtClean="0"/>
                <a:t>Карагандинской (</a:t>
              </a:r>
              <a:r>
                <a:rPr lang="kk-KZ" sz="1200" b="1" i="1" dirty="0" smtClean="0">
                  <a:solidFill>
                    <a:srgbClr val="C00000"/>
                  </a:solidFill>
                </a:rPr>
                <a:t>1195</a:t>
              </a:r>
              <a:r>
                <a:rPr lang="kk-KZ" sz="1200" dirty="0" smtClean="0"/>
                <a:t>)</a:t>
              </a:r>
              <a:endParaRPr lang="kk-KZ" sz="1200" dirty="0"/>
            </a:p>
            <a:p>
              <a:pPr marL="171450" indent="-171450">
                <a:lnSpc>
                  <a:spcPts val="1500"/>
                </a:lnSpc>
                <a:buFont typeface="Arial" panose="020B0604020202020204" pitchFamily="34" charset="0"/>
                <a:buChar char="•"/>
              </a:pPr>
              <a:r>
                <a:rPr lang="kk-KZ" sz="1200" dirty="0" smtClean="0"/>
                <a:t>Костанайской (</a:t>
              </a:r>
              <a:r>
                <a:rPr lang="kk-KZ" sz="1200" b="1" i="1" dirty="0" smtClean="0">
                  <a:solidFill>
                    <a:srgbClr val="C00000"/>
                  </a:solidFill>
                </a:rPr>
                <a:t>824</a:t>
              </a:r>
              <a:r>
                <a:rPr lang="kk-KZ" sz="1200" dirty="0" smtClean="0"/>
                <a:t>)</a:t>
              </a:r>
              <a:endPara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31" name="Picture 7" descr="C:\Users\dzhazybaeva\Desktop\Примеры\Иконки\images.pn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50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90" y="3956424"/>
              <a:ext cx="543534" cy="703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dzhazybaeva\Desktop\Примеры\Иконки\иконки 20.03\depositphotos_141ings-flat-icon.png"/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04" b="89542" l="1471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5730" y="3843608"/>
              <a:ext cx="973253" cy="1094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74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107504" y="146614"/>
            <a:ext cx="8975910" cy="4873408"/>
            <a:chOff x="107504" y="146614"/>
            <a:chExt cx="8975910" cy="4873408"/>
          </a:xfrm>
        </p:grpSpPr>
        <p:sp>
          <p:nvSpPr>
            <p:cNvPr id="4" name="圆角矩形 55"/>
            <p:cNvSpPr/>
            <p:nvPr/>
          </p:nvSpPr>
          <p:spPr>
            <a:xfrm>
              <a:off x="1691680" y="2844194"/>
              <a:ext cx="4896544" cy="1880117"/>
            </a:xfrm>
            <a:prstGeom prst="roundRect">
              <a:avLst>
                <a:gd name="adj" fmla="val 12535"/>
              </a:avLst>
            </a:prstGeom>
            <a:gradFill>
              <a:gsLst>
                <a:gs pos="92000">
                  <a:srgbClr val="FAFCFB"/>
                </a:gs>
                <a:gs pos="15000">
                  <a:srgbClr val="CDCED0"/>
                </a:gs>
              </a:gsLst>
              <a:lin ang="2700000" scaled="1"/>
            </a:gradFill>
            <a:ln w="22225">
              <a:gradFill>
                <a:gsLst>
                  <a:gs pos="36000">
                    <a:srgbClr val="FCFCFC"/>
                  </a:gs>
                  <a:gs pos="71000">
                    <a:srgbClr val="FAFCFB"/>
                  </a:gs>
                </a:gsLst>
                <a:lin ang="3000000" scaled="0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79" rIns="68559" bIns="34279" rtlCol="0" anchor="ctr"/>
            <a:lstStyle/>
            <a:p>
              <a:pPr algn="ctr"/>
              <a:endParaRPr lang="zh-CN" altLang="en-US" sz="1799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圆角矩形 46"/>
            <p:cNvSpPr/>
            <p:nvPr/>
          </p:nvSpPr>
          <p:spPr>
            <a:xfrm>
              <a:off x="2663788" y="796966"/>
              <a:ext cx="3816424" cy="1880117"/>
            </a:xfrm>
            <a:prstGeom prst="roundRect">
              <a:avLst>
                <a:gd name="adj" fmla="val 12535"/>
              </a:avLst>
            </a:prstGeom>
            <a:gradFill>
              <a:gsLst>
                <a:gs pos="92000">
                  <a:srgbClr val="FAFCFB"/>
                </a:gs>
                <a:gs pos="15000">
                  <a:srgbClr val="CDCED0"/>
                </a:gs>
              </a:gsLst>
              <a:lin ang="2700000" scaled="1"/>
            </a:gradFill>
            <a:ln w="22225">
              <a:gradFill>
                <a:gsLst>
                  <a:gs pos="36000">
                    <a:srgbClr val="FCFCFC"/>
                  </a:gs>
                  <a:gs pos="71000">
                    <a:srgbClr val="FAFCFB"/>
                  </a:gs>
                </a:gsLst>
                <a:lin ang="3000000" scaled="0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79" rIns="68559" bIns="34279" rtlCol="0" anchor="ctr"/>
            <a:lstStyle/>
            <a:p>
              <a:pPr algn="ctr"/>
              <a:endParaRPr lang="zh-CN" altLang="en-US" sz="1799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79512" y="175741"/>
              <a:ext cx="34309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О пожарах в жилом секторе</a:t>
              </a:r>
            </a:p>
          </p:txBody>
        </p:sp>
        <p:cxnSp>
          <p:nvCxnSpPr>
            <p:cNvPr id="26" name="Straight Connector 4"/>
            <p:cNvCxnSpPr/>
            <p:nvPr/>
          </p:nvCxnSpPr>
          <p:spPr>
            <a:xfrm>
              <a:off x="107504" y="146614"/>
              <a:ext cx="8890290" cy="89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Straight Connector 9"/>
            <p:cNvCxnSpPr/>
            <p:nvPr/>
          </p:nvCxnSpPr>
          <p:spPr>
            <a:xfrm>
              <a:off x="107504" y="533410"/>
              <a:ext cx="8890290" cy="73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Connector 132"/>
            <p:cNvCxnSpPr/>
            <p:nvPr/>
          </p:nvCxnSpPr>
          <p:spPr>
            <a:xfrm flipV="1">
              <a:off x="172191" y="5014059"/>
              <a:ext cx="8911223" cy="59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2717549" y="813142"/>
              <a:ext cx="38621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70%</a:t>
              </a:r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пожаров </a:t>
              </a:r>
              <a:r>
                <a:rPr lang="ru-RU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происходят на </a:t>
              </a:r>
              <a:r>
                <a:rPr lang="ru-RU" sz="16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объектах и в </a:t>
              </a:r>
              <a:r>
                <a:rPr lang="ru-RU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жилом </a:t>
              </a:r>
              <a:r>
                <a:rPr lang="ru-RU" sz="16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секторе </a:t>
              </a:r>
              <a:r>
                <a:rPr lang="ru-RU" sz="1400" i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по причинам:</a:t>
              </a:r>
              <a:endParaRPr lang="ru-RU" sz="1400" i="1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644189" y="1366679"/>
              <a:ext cx="3950393" cy="1349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8" indent="-179388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неосторожное </a:t>
              </a: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обращение </a:t>
              </a:r>
              <a:r>
                <a:rPr lang="ru-RU" sz="14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 </a:t>
              </a: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огнем </a:t>
              </a:r>
              <a:r>
                <a:rPr lang="ru-RU" sz="14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</a:t>
              </a:r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21 </a:t>
              </a: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185</a:t>
              </a:r>
            </a:p>
            <a:p>
              <a:pPr marL="179388" indent="-179388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печное отопление - </a:t>
              </a:r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6 </a:t>
              </a: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443</a:t>
              </a:r>
            </a:p>
            <a:p>
              <a:pPr marL="179388" indent="-179388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эксплуатация бытовых электроприборов - </a:t>
              </a:r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2 </a:t>
              </a: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233</a:t>
              </a:r>
            </a:p>
            <a:p>
              <a:pPr marL="179388" indent="-179388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нарушение эксплуатации электрооборудования -</a:t>
              </a:r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13 </a:t>
              </a: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387</a:t>
              </a:r>
            </a:p>
            <a:p>
              <a:pPr marL="179388" indent="-179388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шалость детей с огнем - </a:t>
              </a:r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2 </a:t>
              </a: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254</a:t>
              </a:r>
              <a:endPara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50" name="Picture 2" descr="F:\Окончательное фото\IMG_598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771550"/>
              <a:ext cx="2376263" cy="1938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2123728" y="2868537"/>
              <a:ext cx="3960440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Агитационно-разъяснительная работа:</a:t>
              </a:r>
              <a:endPara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691680" y="3100774"/>
              <a:ext cx="4896544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7313" indent="-87313" algn="just">
                <a:lnSpc>
                  <a:spcPts val="15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630555" algn="l"/>
                </a:tabLst>
              </a:pPr>
              <a:r>
                <a:rPr lang="ru-RU" sz="14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выступления в СМИ - </a:t>
              </a:r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21</a:t>
              </a: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тыс</a:t>
              </a:r>
              <a:r>
                <a:rPr lang="ru-RU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marL="87313" indent="-87313" algn="just">
                <a:lnSpc>
                  <a:spcPts val="15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630555" algn="l"/>
                </a:tabLst>
              </a:pP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собрания и сходы </a:t>
              </a:r>
              <a:r>
                <a:rPr lang="ru-RU" sz="14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населения - </a:t>
              </a:r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13</a:t>
              </a: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тыс. </a:t>
              </a:r>
            </a:p>
            <a:p>
              <a:pPr marL="87313" indent="-87313" algn="just">
                <a:lnSpc>
                  <a:spcPts val="15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630555" algn="l"/>
                </a:tabLst>
              </a:pP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показ видеороликов, проведение интерактивных уроков </a:t>
              </a:r>
              <a:r>
                <a:rPr lang="ru-RU" sz="14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</a:t>
              </a:r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570</a:t>
              </a:r>
              <a:endPara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87313" indent="-87313" algn="just">
                <a:lnSpc>
                  <a:spcPts val="15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630555" algn="l"/>
                </a:tabLst>
              </a:pPr>
              <a:r>
                <a:rPr lang="ru-RU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подворовые</a:t>
              </a: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обходы жилого </a:t>
              </a:r>
              <a:r>
                <a:rPr lang="ru-RU" sz="14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сектора - </a:t>
              </a: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r>
                <a:rPr lang="ru-RU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млн.</a:t>
              </a:r>
            </a:p>
            <a:p>
              <a:pPr marL="87313" indent="-87313" algn="just">
                <a:lnSpc>
                  <a:spcPts val="15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630555" algn="l"/>
                </a:tabLst>
              </a:pP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распространение агитационных </a:t>
              </a:r>
              <a:r>
                <a:rPr lang="ru-RU" sz="14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материалов - </a:t>
              </a:r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2,5</a:t>
              </a: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млн.</a:t>
              </a:r>
              <a:endPara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87313" indent="-87313" algn="just">
                <a:lnSpc>
                  <a:spcPts val="15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630555" algn="l"/>
                </a:tabLst>
              </a:pP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дни открытых дверей в пожарных подразделениях </a:t>
              </a:r>
              <a:r>
                <a:rPr lang="ru-RU" sz="14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</a:t>
              </a:r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1 </a:t>
              </a: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094</a:t>
              </a:r>
              <a:endPara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2" name="Picture 4" descr="F:\Окончательное фото\IMG_611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865330"/>
              <a:ext cx="2160240" cy="1858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dzhazybaeva\Desktop\Мажилис Парламента РК\Мажилис 11.2018\6. Тезисы министра\доп фото ГПК\IMG_0382-11-10-18-08-34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4" y="2791960"/>
              <a:ext cx="1368150" cy="193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" descr="C:\Users\dzhazybaeva\Desktop\Примеры\Иконки\иконки 20.03\images (1)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653" r="89575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725" y="2206164"/>
              <a:ext cx="488078" cy="365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C:\Users\tamanchiyev.k\Desktop\Gulnur\970715503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arker/>
                      </a14:imgEffect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2764" y="805547"/>
              <a:ext cx="1103337" cy="943917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5" descr="C:\Users\tamanchiyev.k\Desktop\Gulnur\Vozgoranie-sazhi-v-dyimohode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2764" y="1799608"/>
              <a:ext cx="1103337" cy="91070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3" descr="C:\Users\tamanchiyev.k\Desktop\Gulnur\3e61183913c2154800253e640c17bac3_XL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391" y="799791"/>
              <a:ext cx="1168969" cy="966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700"/>
            <a:stretch/>
          </p:blipFill>
          <p:spPr bwMode="auto">
            <a:xfrm>
              <a:off x="6643406" y="1803478"/>
              <a:ext cx="1169285" cy="91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98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08520" y="146614"/>
            <a:ext cx="9191934" cy="5161440"/>
            <a:chOff x="-108520" y="146614"/>
            <a:chExt cx="9191934" cy="516144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436096" y="669345"/>
              <a:ext cx="241483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4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За прошедшие три года</a:t>
              </a: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4716016" y="951791"/>
              <a:ext cx="4185308" cy="1540230"/>
              <a:chOff x="3667397" y="951791"/>
              <a:chExt cx="4346703" cy="1540230"/>
            </a:xfrm>
          </p:grpSpPr>
          <p:sp>
            <p:nvSpPr>
              <p:cNvPr id="3" name="Полилиния 2"/>
              <p:cNvSpPr/>
              <p:nvPr/>
            </p:nvSpPr>
            <p:spPr>
              <a:xfrm>
                <a:off x="5201270" y="981411"/>
                <a:ext cx="2812830" cy="236959"/>
              </a:xfrm>
              <a:custGeom>
                <a:avLst/>
                <a:gdLst>
                  <a:gd name="connsiteX0" fmla="*/ 39494 w 236958"/>
                  <a:gd name="connsiteY0" fmla="*/ 0 h 3553571"/>
                  <a:gd name="connsiteX1" fmla="*/ 197464 w 236958"/>
                  <a:gd name="connsiteY1" fmla="*/ 0 h 3553571"/>
                  <a:gd name="connsiteX2" fmla="*/ 236958 w 236958"/>
                  <a:gd name="connsiteY2" fmla="*/ 39494 h 3553571"/>
                  <a:gd name="connsiteX3" fmla="*/ 236958 w 236958"/>
                  <a:gd name="connsiteY3" fmla="*/ 3553571 h 3553571"/>
                  <a:gd name="connsiteX4" fmla="*/ 236958 w 236958"/>
                  <a:gd name="connsiteY4" fmla="*/ 3553571 h 3553571"/>
                  <a:gd name="connsiteX5" fmla="*/ 0 w 236958"/>
                  <a:gd name="connsiteY5" fmla="*/ 3553571 h 3553571"/>
                  <a:gd name="connsiteX6" fmla="*/ 0 w 236958"/>
                  <a:gd name="connsiteY6" fmla="*/ 3553571 h 3553571"/>
                  <a:gd name="connsiteX7" fmla="*/ 0 w 236958"/>
                  <a:gd name="connsiteY7" fmla="*/ 39494 h 3553571"/>
                  <a:gd name="connsiteX8" fmla="*/ 39494 w 236958"/>
                  <a:gd name="connsiteY8" fmla="*/ 0 h 3553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958" h="3553571">
                    <a:moveTo>
                      <a:pt x="236958" y="592282"/>
                    </a:moveTo>
                    <a:lnTo>
                      <a:pt x="236958" y="2961289"/>
                    </a:lnTo>
                    <a:cubicBezTo>
                      <a:pt x="236958" y="3288394"/>
                      <a:pt x="235779" y="3553564"/>
                      <a:pt x="234324" y="3553564"/>
                    </a:cubicBezTo>
                    <a:lnTo>
                      <a:pt x="0" y="3553564"/>
                    </a:lnTo>
                    <a:lnTo>
                      <a:pt x="0" y="355356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34324" y="7"/>
                    </a:lnTo>
                    <a:cubicBezTo>
                      <a:pt x="235779" y="7"/>
                      <a:pt x="236958" y="265177"/>
                      <a:pt x="236958" y="592282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1911" tIns="32522" rIns="53477" bIns="32523" numCol="1" spcCol="1270" anchor="ctr" anchorCtr="0">
                <a:noAutofit/>
              </a:bodyPr>
              <a:lstStyle/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2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количество природных пожаров</a:t>
                </a:r>
                <a:endParaRPr lang="ru-RU" sz="12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Полилиния 3"/>
              <p:cNvSpPr/>
              <p:nvPr/>
            </p:nvSpPr>
            <p:spPr>
              <a:xfrm>
                <a:off x="3667397" y="951791"/>
                <a:ext cx="1533872" cy="296198"/>
              </a:xfrm>
              <a:custGeom>
                <a:avLst/>
                <a:gdLst>
                  <a:gd name="connsiteX0" fmla="*/ 0 w 1998883"/>
                  <a:gd name="connsiteY0" fmla="*/ 49367 h 296198"/>
                  <a:gd name="connsiteX1" fmla="*/ 49367 w 1998883"/>
                  <a:gd name="connsiteY1" fmla="*/ 0 h 296198"/>
                  <a:gd name="connsiteX2" fmla="*/ 1949516 w 1998883"/>
                  <a:gd name="connsiteY2" fmla="*/ 0 h 296198"/>
                  <a:gd name="connsiteX3" fmla="*/ 1998883 w 1998883"/>
                  <a:gd name="connsiteY3" fmla="*/ 49367 h 296198"/>
                  <a:gd name="connsiteX4" fmla="*/ 1998883 w 1998883"/>
                  <a:gd name="connsiteY4" fmla="*/ 246831 h 296198"/>
                  <a:gd name="connsiteX5" fmla="*/ 1949516 w 1998883"/>
                  <a:gd name="connsiteY5" fmla="*/ 296198 h 296198"/>
                  <a:gd name="connsiteX6" fmla="*/ 49367 w 1998883"/>
                  <a:gd name="connsiteY6" fmla="*/ 296198 h 296198"/>
                  <a:gd name="connsiteX7" fmla="*/ 0 w 1998883"/>
                  <a:gd name="connsiteY7" fmla="*/ 246831 h 296198"/>
                  <a:gd name="connsiteX8" fmla="*/ 0 w 1998883"/>
                  <a:gd name="connsiteY8" fmla="*/ 49367 h 29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8883" h="296198">
                    <a:moveTo>
                      <a:pt x="0" y="49367"/>
                    </a:moveTo>
                    <a:cubicBezTo>
                      <a:pt x="0" y="22102"/>
                      <a:pt x="22102" y="0"/>
                      <a:pt x="49367" y="0"/>
                    </a:cubicBezTo>
                    <a:lnTo>
                      <a:pt x="1949516" y="0"/>
                    </a:lnTo>
                    <a:cubicBezTo>
                      <a:pt x="1976781" y="0"/>
                      <a:pt x="1998883" y="22102"/>
                      <a:pt x="1998883" y="49367"/>
                    </a:cubicBezTo>
                    <a:lnTo>
                      <a:pt x="1998883" y="246831"/>
                    </a:lnTo>
                    <a:cubicBezTo>
                      <a:pt x="1998883" y="274096"/>
                      <a:pt x="1976781" y="296198"/>
                      <a:pt x="1949516" y="296198"/>
                    </a:cubicBezTo>
                    <a:lnTo>
                      <a:pt x="49367" y="296198"/>
                    </a:lnTo>
                    <a:cubicBezTo>
                      <a:pt x="22102" y="296198"/>
                      <a:pt x="0" y="274096"/>
                      <a:pt x="0" y="246831"/>
                    </a:cubicBezTo>
                    <a:lnTo>
                      <a:pt x="0" y="49367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989" tIns="39224" rIns="63989" bIns="39224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i="1" kern="12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2 040</a:t>
                </a:r>
                <a:endParaRPr lang="ru-RU" sz="1400" kern="1200" dirty="0"/>
              </a:p>
            </p:txBody>
          </p:sp>
          <p:sp>
            <p:nvSpPr>
              <p:cNvPr id="5" name="Полилиния 4"/>
              <p:cNvSpPr/>
              <p:nvPr/>
            </p:nvSpPr>
            <p:spPr>
              <a:xfrm>
                <a:off x="5201270" y="1292419"/>
                <a:ext cx="2812830" cy="236959"/>
              </a:xfrm>
              <a:custGeom>
                <a:avLst/>
                <a:gdLst>
                  <a:gd name="connsiteX0" fmla="*/ 39494 w 236958"/>
                  <a:gd name="connsiteY0" fmla="*/ 0 h 3553571"/>
                  <a:gd name="connsiteX1" fmla="*/ 197464 w 236958"/>
                  <a:gd name="connsiteY1" fmla="*/ 0 h 3553571"/>
                  <a:gd name="connsiteX2" fmla="*/ 236958 w 236958"/>
                  <a:gd name="connsiteY2" fmla="*/ 39494 h 3553571"/>
                  <a:gd name="connsiteX3" fmla="*/ 236958 w 236958"/>
                  <a:gd name="connsiteY3" fmla="*/ 3553571 h 3553571"/>
                  <a:gd name="connsiteX4" fmla="*/ 236958 w 236958"/>
                  <a:gd name="connsiteY4" fmla="*/ 3553571 h 3553571"/>
                  <a:gd name="connsiteX5" fmla="*/ 0 w 236958"/>
                  <a:gd name="connsiteY5" fmla="*/ 3553571 h 3553571"/>
                  <a:gd name="connsiteX6" fmla="*/ 0 w 236958"/>
                  <a:gd name="connsiteY6" fmla="*/ 3553571 h 3553571"/>
                  <a:gd name="connsiteX7" fmla="*/ 0 w 236958"/>
                  <a:gd name="connsiteY7" fmla="*/ 39494 h 3553571"/>
                  <a:gd name="connsiteX8" fmla="*/ 39494 w 236958"/>
                  <a:gd name="connsiteY8" fmla="*/ 0 h 3553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958" h="3553571">
                    <a:moveTo>
                      <a:pt x="236958" y="592282"/>
                    </a:moveTo>
                    <a:lnTo>
                      <a:pt x="236958" y="2961289"/>
                    </a:lnTo>
                    <a:cubicBezTo>
                      <a:pt x="236958" y="3288394"/>
                      <a:pt x="235779" y="3553564"/>
                      <a:pt x="234324" y="3553564"/>
                    </a:cubicBezTo>
                    <a:lnTo>
                      <a:pt x="0" y="3553564"/>
                    </a:lnTo>
                    <a:lnTo>
                      <a:pt x="0" y="355356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34324" y="7"/>
                    </a:lnTo>
                    <a:cubicBezTo>
                      <a:pt x="235779" y="7"/>
                      <a:pt x="236958" y="265177"/>
                      <a:pt x="236958" y="592282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1911" tIns="32522" rIns="53477" bIns="32523" numCol="1" spcCol="1270" anchor="ctr" anchorCtr="0">
                <a:noAutofit/>
              </a:bodyPr>
              <a:lstStyle/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2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площадь пожаров</a:t>
                </a:r>
                <a:endParaRPr lang="ru-RU" sz="12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3667397" y="1262799"/>
                <a:ext cx="1533872" cy="296198"/>
              </a:xfrm>
              <a:custGeom>
                <a:avLst/>
                <a:gdLst>
                  <a:gd name="connsiteX0" fmla="*/ 0 w 1998883"/>
                  <a:gd name="connsiteY0" fmla="*/ 49367 h 296198"/>
                  <a:gd name="connsiteX1" fmla="*/ 49367 w 1998883"/>
                  <a:gd name="connsiteY1" fmla="*/ 0 h 296198"/>
                  <a:gd name="connsiteX2" fmla="*/ 1949516 w 1998883"/>
                  <a:gd name="connsiteY2" fmla="*/ 0 h 296198"/>
                  <a:gd name="connsiteX3" fmla="*/ 1998883 w 1998883"/>
                  <a:gd name="connsiteY3" fmla="*/ 49367 h 296198"/>
                  <a:gd name="connsiteX4" fmla="*/ 1998883 w 1998883"/>
                  <a:gd name="connsiteY4" fmla="*/ 246831 h 296198"/>
                  <a:gd name="connsiteX5" fmla="*/ 1949516 w 1998883"/>
                  <a:gd name="connsiteY5" fmla="*/ 296198 h 296198"/>
                  <a:gd name="connsiteX6" fmla="*/ 49367 w 1998883"/>
                  <a:gd name="connsiteY6" fmla="*/ 296198 h 296198"/>
                  <a:gd name="connsiteX7" fmla="*/ 0 w 1998883"/>
                  <a:gd name="connsiteY7" fmla="*/ 246831 h 296198"/>
                  <a:gd name="connsiteX8" fmla="*/ 0 w 1998883"/>
                  <a:gd name="connsiteY8" fmla="*/ 49367 h 29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8883" h="296198">
                    <a:moveTo>
                      <a:pt x="0" y="49367"/>
                    </a:moveTo>
                    <a:cubicBezTo>
                      <a:pt x="0" y="22102"/>
                      <a:pt x="22102" y="0"/>
                      <a:pt x="49367" y="0"/>
                    </a:cubicBezTo>
                    <a:lnTo>
                      <a:pt x="1949516" y="0"/>
                    </a:lnTo>
                    <a:cubicBezTo>
                      <a:pt x="1976781" y="0"/>
                      <a:pt x="1998883" y="22102"/>
                      <a:pt x="1998883" y="49367"/>
                    </a:cubicBezTo>
                    <a:lnTo>
                      <a:pt x="1998883" y="246831"/>
                    </a:lnTo>
                    <a:cubicBezTo>
                      <a:pt x="1998883" y="274096"/>
                      <a:pt x="1976781" y="296198"/>
                      <a:pt x="1949516" y="296198"/>
                    </a:cubicBezTo>
                    <a:lnTo>
                      <a:pt x="49367" y="296198"/>
                    </a:lnTo>
                    <a:cubicBezTo>
                      <a:pt x="22102" y="296198"/>
                      <a:pt x="0" y="274096"/>
                      <a:pt x="0" y="246831"/>
                    </a:cubicBezTo>
                    <a:lnTo>
                      <a:pt x="0" y="49367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989" tIns="39224" rIns="63989" bIns="39224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i="1" kern="12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1,4 млн. га</a:t>
                </a:r>
                <a:endParaRPr lang="ru-RU" sz="1400" b="1" i="1" kern="1200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>
                <a:off x="5201270" y="1603427"/>
                <a:ext cx="2812830" cy="236959"/>
              </a:xfrm>
              <a:custGeom>
                <a:avLst/>
                <a:gdLst>
                  <a:gd name="connsiteX0" fmla="*/ 39494 w 236958"/>
                  <a:gd name="connsiteY0" fmla="*/ 0 h 3553571"/>
                  <a:gd name="connsiteX1" fmla="*/ 197464 w 236958"/>
                  <a:gd name="connsiteY1" fmla="*/ 0 h 3553571"/>
                  <a:gd name="connsiteX2" fmla="*/ 236958 w 236958"/>
                  <a:gd name="connsiteY2" fmla="*/ 39494 h 3553571"/>
                  <a:gd name="connsiteX3" fmla="*/ 236958 w 236958"/>
                  <a:gd name="connsiteY3" fmla="*/ 3553571 h 3553571"/>
                  <a:gd name="connsiteX4" fmla="*/ 236958 w 236958"/>
                  <a:gd name="connsiteY4" fmla="*/ 3553571 h 3553571"/>
                  <a:gd name="connsiteX5" fmla="*/ 0 w 236958"/>
                  <a:gd name="connsiteY5" fmla="*/ 3553571 h 3553571"/>
                  <a:gd name="connsiteX6" fmla="*/ 0 w 236958"/>
                  <a:gd name="connsiteY6" fmla="*/ 3553571 h 3553571"/>
                  <a:gd name="connsiteX7" fmla="*/ 0 w 236958"/>
                  <a:gd name="connsiteY7" fmla="*/ 39494 h 3553571"/>
                  <a:gd name="connsiteX8" fmla="*/ 39494 w 236958"/>
                  <a:gd name="connsiteY8" fmla="*/ 0 h 3553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958" h="3553571">
                    <a:moveTo>
                      <a:pt x="236958" y="592282"/>
                    </a:moveTo>
                    <a:lnTo>
                      <a:pt x="236958" y="2961289"/>
                    </a:lnTo>
                    <a:cubicBezTo>
                      <a:pt x="236958" y="3288394"/>
                      <a:pt x="235779" y="3553564"/>
                      <a:pt x="234324" y="3553564"/>
                    </a:cubicBezTo>
                    <a:lnTo>
                      <a:pt x="0" y="3553564"/>
                    </a:lnTo>
                    <a:lnTo>
                      <a:pt x="0" y="355356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34324" y="7"/>
                    </a:lnTo>
                    <a:cubicBezTo>
                      <a:pt x="235779" y="7"/>
                      <a:pt x="236958" y="265177"/>
                      <a:pt x="236958" y="592282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1911" tIns="32522" rIns="53477" bIns="32523" numCol="1" spcCol="1270" anchor="ctr" anchorCtr="0">
                <a:noAutofit/>
              </a:bodyPr>
              <a:lstStyle/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2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ущерб от пожаров</a:t>
                </a:r>
                <a:endParaRPr lang="ru-RU" sz="12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3667397" y="1573807"/>
                <a:ext cx="1533872" cy="296198"/>
              </a:xfrm>
              <a:custGeom>
                <a:avLst/>
                <a:gdLst>
                  <a:gd name="connsiteX0" fmla="*/ 0 w 1998883"/>
                  <a:gd name="connsiteY0" fmla="*/ 49367 h 296198"/>
                  <a:gd name="connsiteX1" fmla="*/ 49367 w 1998883"/>
                  <a:gd name="connsiteY1" fmla="*/ 0 h 296198"/>
                  <a:gd name="connsiteX2" fmla="*/ 1949516 w 1998883"/>
                  <a:gd name="connsiteY2" fmla="*/ 0 h 296198"/>
                  <a:gd name="connsiteX3" fmla="*/ 1998883 w 1998883"/>
                  <a:gd name="connsiteY3" fmla="*/ 49367 h 296198"/>
                  <a:gd name="connsiteX4" fmla="*/ 1998883 w 1998883"/>
                  <a:gd name="connsiteY4" fmla="*/ 246831 h 296198"/>
                  <a:gd name="connsiteX5" fmla="*/ 1949516 w 1998883"/>
                  <a:gd name="connsiteY5" fmla="*/ 296198 h 296198"/>
                  <a:gd name="connsiteX6" fmla="*/ 49367 w 1998883"/>
                  <a:gd name="connsiteY6" fmla="*/ 296198 h 296198"/>
                  <a:gd name="connsiteX7" fmla="*/ 0 w 1998883"/>
                  <a:gd name="connsiteY7" fmla="*/ 246831 h 296198"/>
                  <a:gd name="connsiteX8" fmla="*/ 0 w 1998883"/>
                  <a:gd name="connsiteY8" fmla="*/ 49367 h 29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8883" h="296198">
                    <a:moveTo>
                      <a:pt x="0" y="49367"/>
                    </a:moveTo>
                    <a:cubicBezTo>
                      <a:pt x="0" y="22102"/>
                      <a:pt x="22102" y="0"/>
                      <a:pt x="49367" y="0"/>
                    </a:cubicBezTo>
                    <a:lnTo>
                      <a:pt x="1949516" y="0"/>
                    </a:lnTo>
                    <a:cubicBezTo>
                      <a:pt x="1976781" y="0"/>
                      <a:pt x="1998883" y="22102"/>
                      <a:pt x="1998883" y="49367"/>
                    </a:cubicBezTo>
                    <a:lnTo>
                      <a:pt x="1998883" y="246831"/>
                    </a:lnTo>
                    <a:cubicBezTo>
                      <a:pt x="1998883" y="274096"/>
                      <a:pt x="1976781" y="296198"/>
                      <a:pt x="1949516" y="296198"/>
                    </a:cubicBezTo>
                    <a:lnTo>
                      <a:pt x="49367" y="296198"/>
                    </a:lnTo>
                    <a:cubicBezTo>
                      <a:pt x="22102" y="296198"/>
                      <a:pt x="0" y="274096"/>
                      <a:pt x="0" y="246831"/>
                    </a:cubicBezTo>
                    <a:lnTo>
                      <a:pt x="0" y="49367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989" tIns="39224" rIns="63989" bIns="39224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i="1" kern="12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674 млн. </a:t>
                </a:r>
                <a:r>
                  <a:rPr lang="ru-RU" sz="1400" b="1" i="1" kern="1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тг</a:t>
                </a:r>
                <a:endParaRPr lang="ru-RU" sz="1400" b="1" i="1" kern="1200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5201270" y="1914435"/>
                <a:ext cx="2812830" cy="236959"/>
              </a:xfrm>
              <a:custGeom>
                <a:avLst/>
                <a:gdLst>
                  <a:gd name="connsiteX0" fmla="*/ 39494 w 236958"/>
                  <a:gd name="connsiteY0" fmla="*/ 0 h 3553571"/>
                  <a:gd name="connsiteX1" fmla="*/ 197464 w 236958"/>
                  <a:gd name="connsiteY1" fmla="*/ 0 h 3553571"/>
                  <a:gd name="connsiteX2" fmla="*/ 236958 w 236958"/>
                  <a:gd name="connsiteY2" fmla="*/ 39494 h 3553571"/>
                  <a:gd name="connsiteX3" fmla="*/ 236958 w 236958"/>
                  <a:gd name="connsiteY3" fmla="*/ 3553571 h 3553571"/>
                  <a:gd name="connsiteX4" fmla="*/ 236958 w 236958"/>
                  <a:gd name="connsiteY4" fmla="*/ 3553571 h 3553571"/>
                  <a:gd name="connsiteX5" fmla="*/ 0 w 236958"/>
                  <a:gd name="connsiteY5" fmla="*/ 3553571 h 3553571"/>
                  <a:gd name="connsiteX6" fmla="*/ 0 w 236958"/>
                  <a:gd name="connsiteY6" fmla="*/ 3553571 h 3553571"/>
                  <a:gd name="connsiteX7" fmla="*/ 0 w 236958"/>
                  <a:gd name="connsiteY7" fmla="*/ 39494 h 3553571"/>
                  <a:gd name="connsiteX8" fmla="*/ 39494 w 236958"/>
                  <a:gd name="connsiteY8" fmla="*/ 0 h 3553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958" h="3553571">
                    <a:moveTo>
                      <a:pt x="236958" y="592282"/>
                    </a:moveTo>
                    <a:lnTo>
                      <a:pt x="236958" y="2961289"/>
                    </a:lnTo>
                    <a:cubicBezTo>
                      <a:pt x="236958" y="3288394"/>
                      <a:pt x="235779" y="3553564"/>
                      <a:pt x="234324" y="3553564"/>
                    </a:cubicBezTo>
                    <a:lnTo>
                      <a:pt x="0" y="3553564"/>
                    </a:lnTo>
                    <a:lnTo>
                      <a:pt x="0" y="355356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34324" y="7"/>
                    </a:lnTo>
                    <a:cubicBezTo>
                      <a:pt x="235779" y="7"/>
                      <a:pt x="236958" y="265177"/>
                      <a:pt x="236958" y="592282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1911" tIns="32522" rIns="53477" bIns="32523" numCol="1" spcCol="1270" anchor="ctr" anchorCtr="0">
                <a:noAutofit/>
              </a:bodyPr>
              <a:lstStyle/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2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погибло</a:t>
                </a:r>
                <a:endParaRPr lang="ru-RU" sz="12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3667397" y="1884815"/>
                <a:ext cx="1533872" cy="296198"/>
              </a:xfrm>
              <a:custGeom>
                <a:avLst/>
                <a:gdLst>
                  <a:gd name="connsiteX0" fmla="*/ 0 w 1998883"/>
                  <a:gd name="connsiteY0" fmla="*/ 49367 h 296198"/>
                  <a:gd name="connsiteX1" fmla="*/ 49367 w 1998883"/>
                  <a:gd name="connsiteY1" fmla="*/ 0 h 296198"/>
                  <a:gd name="connsiteX2" fmla="*/ 1949516 w 1998883"/>
                  <a:gd name="connsiteY2" fmla="*/ 0 h 296198"/>
                  <a:gd name="connsiteX3" fmla="*/ 1998883 w 1998883"/>
                  <a:gd name="connsiteY3" fmla="*/ 49367 h 296198"/>
                  <a:gd name="connsiteX4" fmla="*/ 1998883 w 1998883"/>
                  <a:gd name="connsiteY4" fmla="*/ 246831 h 296198"/>
                  <a:gd name="connsiteX5" fmla="*/ 1949516 w 1998883"/>
                  <a:gd name="connsiteY5" fmla="*/ 296198 h 296198"/>
                  <a:gd name="connsiteX6" fmla="*/ 49367 w 1998883"/>
                  <a:gd name="connsiteY6" fmla="*/ 296198 h 296198"/>
                  <a:gd name="connsiteX7" fmla="*/ 0 w 1998883"/>
                  <a:gd name="connsiteY7" fmla="*/ 246831 h 296198"/>
                  <a:gd name="connsiteX8" fmla="*/ 0 w 1998883"/>
                  <a:gd name="connsiteY8" fmla="*/ 49367 h 29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8883" h="296198">
                    <a:moveTo>
                      <a:pt x="0" y="49367"/>
                    </a:moveTo>
                    <a:cubicBezTo>
                      <a:pt x="0" y="22102"/>
                      <a:pt x="22102" y="0"/>
                      <a:pt x="49367" y="0"/>
                    </a:cubicBezTo>
                    <a:lnTo>
                      <a:pt x="1949516" y="0"/>
                    </a:lnTo>
                    <a:cubicBezTo>
                      <a:pt x="1976781" y="0"/>
                      <a:pt x="1998883" y="22102"/>
                      <a:pt x="1998883" y="49367"/>
                    </a:cubicBezTo>
                    <a:lnTo>
                      <a:pt x="1998883" y="246831"/>
                    </a:lnTo>
                    <a:cubicBezTo>
                      <a:pt x="1998883" y="274096"/>
                      <a:pt x="1976781" y="296198"/>
                      <a:pt x="1949516" y="296198"/>
                    </a:cubicBezTo>
                    <a:lnTo>
                      <a:pt x="49367" y="296198"/>
                    </a:lnTo>
                    <a:cubicBezTo>
                      <a:pt x="22102" y="296198"/>
                      <a:pt x="0" y="274096"/>
                      <a:pt x="0" y="246831"/>
                    </a:cubicBezTo>
                    <a:lnTo>
                      <a:pt x="0" y="49367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989" tIns="39224" rIns="63989" bIns="39224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i="1" kern="12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17 человек</a:t>
                </a:r>
                <a:endParaRPr lang="ru-RU" sz="1400" b="1" i="1" kern="1200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5201270" y="2225443"/>
                <a:ext cx="2812830" cy="236959"/>
              </a:xfrm>
              <a:custGeom>
                <a:avLst/>
                <a:gdLst>
                  <a:gd name="connsiteX0" fmla="*/ 39494 w 236958"/>
                  <a:gd name="connsiteY0" fmla="*/ 0 h 3553571"/>
                  <a:gd name="connsiteX1" fmla="*/ 197464 w 236958"/>
                  <a:gd name="connsiteY1" fmla="*/ 0 h 3553571"/>
                  <a:gd name="connsiteX2" fmla="*/ 236958 w 236958"/>
                  <a:gd name="connsiteY2" fmla="*/ 39494 h 3553571"/>
                  <a:gd name="connsiteX3" fmla="*/ 236958 w 236958"/>
                  <a:gd name="connsiteY3" fmla="*/ 3553571 h 3553571"/>
                  <a:gd name="connsiteX4" fmla="*/ 236958 w 236958"/>
                  <a:gd name="connsiteY4" fmla="*/ 3553571 h 3553571"/>
                  <a:gd name="connsiteX5" fmla="*/ 0 w 236958"/>
                  <a:gd name="connsiteY5" fmla="*/ 3553571 h 3553571"/>
                  <a:gd name="connsiteX6" fmla="*/ 0 w 236958"/>
                  <a:gd name="connsiteY6" fmla="*/ 3553571 h 3553571"/>
                  <a:gd name="connsiteX7" fmla="*/ 0 w 236958"/>
                  <a:gd name="connsiteY7" fmla="*/ 39494 h 3553571"/>
                  <a:gd name="connsiteX8" fmla="*/ 39494 w 236958"/>
                  <a:gd name="connsiteY8" fmla="*/ 0 h 3553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958" h="3553571">
                    <a:moveTo>
                      <a:pt x="236958" y="592282"/>
                    </a:moveTo>
                    <a:lnTo>
                      <a:pt x="236958" y="2961289"/>
                    </a:lnTo>
                    <a:cubicBezTo>
                      <a:pt x="236958" y="3288394"/>
                      <a:pt x="235779" y="3553564"/>
                      <a:pt x="234324" y="3553564"/>
                    </a:cubicBezTo>
                    <a:lnTo>
                      <a:pt x="0" y="3553564"/>
                    </a:lnTo>
                    <a:lnTo>
                      <a:pt x="0" y="355356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34324" y="7"/>
                    </a:lnTo>
                    <a:cubicBezTo>
                      <a:pt x="235779" y="7"/>
                      <a:pt x="236958" y="265177"/>
                      <a:pt x="236958" y="592282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1911" tIns="32522" rIns="53477" bIns="32523" numCol="1" spcCol="1270" anchor="ctr" anchorCtr="0">
                <a:noAutofit/>
              </a:bodyPr>
              <a:lstStyle/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2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травмировано</a:t>
                </a:r>
                <a:endParaRPr lang="ru-RU" sz="12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3667397" y="2195823"/>
                <a:ext cx="1533872" cy="296198"/>
              </a:xfrm>
              <a:custGeom>
                <a:avLst/>
                <a:gdLst>
                  <a:gd name="connsiteX0" fmla="*/ 0 w 1998883"/>
                  <a:gd name="connsiteY0" fmla="*/ 49367 h 296198"/>
                  <a:gd name="connsiteX1" fmla="*/ 49367 w 1998883"/>
                  <a:gd name="connsiteY1" fmla="*/ 0 h 296198"/>
                  <a:gd name="connsiteX2" fmla="*/ 1949516 w 1998883"/>
                  <a:gd name="connsiteY2" fmla="*/ 0 h 296198"/>
                  <a:gd name="connsiteX3" fmla="*/ 1998883 w 1998883"/>
                  <a:gd name="connsiteY3" fmla="*/ 49367 h 296198"/>
                  <a:gd name="connsiteX4" fmla="*/ 1998883 w 1998883"/>
                  <a:gd name="connsiteY4" fmla="*/ 246831 h 296198"/>
                  <a:gd name="connsiteX5" fmla="*/ 1949516 w 1998883"/>
                  <a:gd name="connsiteY5" fmla="*/ 296198 h 296198"/>
                  <a:gd name="connsiteX6" fmla="*/ 49367 w 1998883"/>
                  <a:gd name="connsiteY6" fmla="*/ 296198 h 296198"/>
                  <a:gd name="connsiteX7" fmla="*/ 0 w 1998883"/>
                  <a:gd name="connsiteY7" fmla="*/ 246831 h 296198"/>
                  <a:gd name="connsiteX8" fmla="*/ 0 w 1998883"/>
                  <a:gd name="connsiteY8" fmla="*/ 49367 h 29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8883" h="296198">
                    <a:moveTo>
                      <a:pt x="0" y="49367"/>
                    </a:moveTo>
                    <a:cubicBezTo>
                      <a:pt x="0" y="22102"/>
                      <a:pt x="22102" y="0"/>
                      <a:pt x="49367" y="0"/>
                    </a:cubicBezTo>
                    <a:lnTo>
                      <a:pt x="1949516" y="0"/>
                    </a:lnTo>
                    <a:cubicBezTo>
                      <a:pt x="1976781" y="0"/>
                      <a:pt x="1998883" y="22102"/>
                      <a:pt x="1998883" y="49367"/>
                    </a:cubicBezTo>
                    <a:lnTo>
                      <a:pt x="1998883" y="246831"/>
                    </a:lnTo>
                    <a:cubicBezTo>
                      <a:pt x="1998883" y="274096"/>
                      <a:pt x="1976781" y="296198"/>
                      <a:pt x="1949516" y="296198"/>
                    </a:cubicBezTo>
                    <a:lnTo>
                      <a:pt x="49367" y="296198"/>
                    </a:lnTo>
                    <a:cubicBezTo>
                      <a:pt x="22102" y="296198"/>
                      <a:pt x="0" y="274096"/>
                      <a:pt x="0" y="246831"/>
                    </a:cubicBezTo>
                    <a:lnTo>
                      <a:pt x="0" y="49367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989" tIns="39224" rIns="63989" bIns="39224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i="1" kern="12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11 чел</a:t>
                </a:r>
                <a:endParaRPr lang="ru-RU" sz="1400" b="1" i="1" kern="1200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组合 27"/>
            <p:cNvGrpSpPr/>
            <p:nvPr/>
          </p:nvGrpSpPr>
          <p:grpSpPr>
            <a:xfrm>
              <a:off x="305417" y="3959112"/>
              <a:ext cx="115375" cy="695881"/>
              <a:chOff x="4524245" y="3111810"/>
              <a:chExt cx="134937" cy="825081"/>
            </a:xfrm>
          </p:grpSpPr>
          <p:cxnSp>
            <p:nvCxnSpPr>
              <p:cNvPr id="52" name="直接连接符 22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53" name="直接连接符 24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54" name="直接连接符 26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51" name="矩形 32"/>
            <p:cNvSpPr/>
            <p:nvPr/>
          </p:nvSpPr>
          <p:spPr>
            <a:xfrm>
              <a:off x="-108520" y="4384723"/>
              <a:ext cx="8771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cs typeface="Arial" panose="020B0604020202020204" pitchFamily="34" charset="0"/>
                </a:rPr>
                <a:t>“</a:t>
              </a:r>
              <a:endParaRPr kumimoji="0" lang="en-US" altLang="zh-CN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grpSp>
          <p:nvGrpSpPr>
            <p:cNvPr id="43" name="组合 41"/>
            <p:cNvGrpSpPr/>
            <p:nvPr/>
          </p:nvGrpSpPr>
          <p:grpSpPr>
            <a:xfrm>
              <a:off x="2484218" y="3959113"/>
              <a:ext cx="115375" cy="695882"/>
              <a:chOff x="4524245" y="3111810"/>
              <a:chExt cx="134937" cy="825081"/>
            </a:xfrm>
          </p:grpSpPr>
          <p:cxnSp>
            <p:nvCxnSpPr>
              <p:cNvPr id="45" name="直接连接符 46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46" name="直接连接符 47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47" name="直接连接符 48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44" name="矩形 42"/>
            <p:cNvSpPr/>
            <p:nvPr/>
          </p:nvSpPr>
          <p:spPr>
            <a:xfrm>
              <a:off x="2070283" y="4384724"/>
              <a:ext cx="8771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cs typeface="Arial" panose="020B0604020202020204" pitchFamily="34" charset="0"/>
                </a:rPr>
                <a:t>“</a:t>
              </a:r>
              <a:endParaRPr kumimoji="0" lang="en-US" altLang="zh-CN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0043" y="3756853"/>
              <a:ext cx="1808958" cy="759182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ru-RU" sz="12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4,7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ru-RU" sz="1200" dirty="0" err="1" smtClean="0">
                  <a:latin typeface="Arial" panose="020B0604020202020204" pitchFamily="34" charset="0"/>
                  <a:ea typeface="Calibri" panose="020F0502020204030204" pitchFamily="34" charset="0"/>
                </a:rPr>
                <a:t>тыс.чел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.</a:t>
              </a:r>
            </a:p>
            <a:p>
              <a:pPr algn="just">
                <a:lnSpc>
                  <a:spcPts val="1300"/>
                </a:lnSpc>
              </a:pPr>
              <a:r>
                <a:rPr lang="ru-RU" sz="12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968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 ед.техники</a:t>
              </a:r>
            </a:p>
            <a:p>
              <a:pPr algn="just">
                <a:lnSpc>
                  <a:spcPts val="1300"/>
                </a:lnSpc>
              </a:pPr>
              <a:r>
                <a:rPr lang="ru-RU" sz="12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3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 вертолета</a:t>
              </a:r>
              <a:endParaRPr lang="ru-RU" sz="1200" dirty="0"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just">
                <a:lnSpc>
                  <a:spcPts val="1300"/>
                </a:lnSpc>
              </a:pPr>
              <a:r>
                <a:rPr lang="ru-RU" sz="12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15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</a:rPr>
                <a:t> пожарных 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поездов </a:t>
              </a:r>
              <a:endParaRPr lang="ru-RU" sz="1200" dirty="0"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33" name="组合 57"/>
            <p:cNvGrpSpPr/>
            <p:nvPr/>
          </p:nvGrpSpPr>
          <p:grpSpPr>
            <a:xfrm>
              <a:off x="4796160" y="3959113"/>
              <a:ext cx="115375" cy="695882"/>
              <a:chOff x="4524245" y="3111810"/>
              <a:chExt cx="134937" cy="825081"/>
            </a:xfrm>
          </p:grpSpPr>
          <p:cxnSp>
            <p:nvCxnSpPr>
              <p:cNvPr id="37" name="直接连接符 62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8" name="直接连接符 63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40" name="直接连接符 64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35" name="矩形 58"/>
            <p:cNvSpPr/>
            <p:nvPr/>
          </p:nvSpPr>
          <p:spPr>
            <a:xfrm>
              <a:off x="4382225" y="4384724"/>
              <a:ext cx="8771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cs typeface="Arial" panose="020B0604020202020204" pitchFamily="34" charset="0"/>
                </a:rPr>
                <a:t>“</a:t>
              </a:r>
              <a:endParaRPr kumimoji="0" lang="en-US" altLang="zh-CN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530610" y="3291830"/>
              <a:ext cx="8212598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sz="1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 региональные </a:t>
              </a:r>
              <a:r>
                <a:rPr lang="ru-RU" sz="14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группировки </a:t>
              </a:r>
              <a:r>
                <a:rPr lang="ru-RU" sz="1200" i="1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- с привлечением </a:t>
              </a:r>
              <a:r>
                <a:rPr lang="ru-RU" sz="1200" i="1" dirty="0">
                  <a:latin typeface="Arial" panose="020B0604020202020204" pitchFamily="34" charset="0"/>
                  <a:ea typeface="Calibri" panose="020F0502020204030204" pitchFamily="34" charset="0"/>
                </a:rPr>
                <a:t>сил и средств МВД, МО, МИР, МСХ, </a:t>
              </a:r>
              <a:r>
                <a:rPr lang="ru-RU" sz="1200" i="1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МИО, </a:t>
              </a:r>
              <a:r>
                <a:rPr lang="ru-RU" sz="1200" i="1" dirty="0">
                  <a:latin typeface="Arial" panose="020B0604020202020204" pitchFamily="34" charset="0"/>
                  <a:ea typeface="Calibri" panose="020F0502020204030204" pitchFamily="34" charset="0"/>
                </a:rPr>
                <a:t>НК «КТЖ</a:t>
              </a:r>
              <a:r>
                <a:rPr lang="ru-RU" sz="1200" i="1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»</a:t>
              </a:r>
            </a:p>
            <a:p>
              <a:pPr algn="ctr">
                <a:lnSpc>
                  <a:spcPts val="1400"/>
                </a:lnSpc>
              </a:pPr>
              <a:r>
                <a:rPr lang="ru-RU" sz="1200" i="1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(</a:t>
              </a:r>
              <a:r>
                <a:rPr lang="ru-RU" sz="12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</a:rPr>
                <a:t>30 тыс. </a:t>
              </a:r>
              <a:r>
                <a:rPr lang="ru-RU" sz="1200" i="1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человек и </a:t>
              </a:r>
              <a:r>
                <a:rPr lang="ru-RU" sz="12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</a:rPr>
                <a:t>5,5 тыс.</a:t>
              </a:r>
              <a:r>
                <a:rPr lang="ru-RU" sz="1200" i="1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 ед. техники)</a:t>
              </a:r>
              <a:endPara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6958433" y="3959113"/>
              <a:ext cx="115375" cy="695882"/>
              <a:chOff x="4524245" y="3111810"/>
              <a:chExt cx="134937" cy="825081"/>
            </a:xfrm>
          </p:grpSpPr>
          <p:cxnSp>
            <p:nvCxnSpPr>
              <p:cNvPr id="60" name="直接连接符 62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61" name="直接连接符 63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62" name="直接连接符 64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59" name="矩形 58"/>
            <p:cNvSpPr/>
            <p:nvPr/>
          </p:nvSpPr>
          <p:spPr>
            <a:xfrm>
              <a:off x="6544498" y="4384724"/>
              <a:ext cx="8771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cs typeface="Arial" panose="020B0604020202020204" pitchFamily="34" charset="0"/>
                </a:rPr>
                <a:t>“</a:t>
              </a:r>
              <a:endParaRPr kumimoji="0" lang="en-US" altLang="zh-CN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18248" y="3748702"/>
              <a:ext cx="1789741" cy="759182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ru-RU" sz="12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5,3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ea typeface="Calibri" panose="020F0502020204030204" pitchFamily="34" charset="0"/>
                </a:rPr>
                <a:t>тыс.чел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.</a:t>
              </a:r>
            </a:p>
            <a:p>
              <a:pPr>
                <a:lnSpc>
                  <a:spcPts val="1300"/>
                </a:lnSpc>
              </a:pPr>
              <a:r>
                <a:rPr lang="ru-RU" sz="12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673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</a:rPr>
                <a:t>ед. 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техники </a:t>
              </a:r>
            </a:p>
            <a:p>
              <a:pPr>
                <a:lnSpc>
                  <a:spcPts val="1300"/>
                </a:lnSpc>
              </a:pPr>
              <a:r>
                <a:rPr lang="ru-RU" sz="12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1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 вертолет</a:t>
              </a:r>
            </a:p>
            <a:p>
              <a:pPr>
                <a:lnSpc>
                  <a:spcPts val="1300"/>
                </a:lnSpc>
              </a:pPr>
              <a:r>
                <a:rPr lang="ru-RU" sz="12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6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</a:rPr>
                <a:t>пожарных 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поездов </a:t>
              </a:r>
              <a:endParaRPr lang="ru-RU" sz="1200" dirty="0"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926673" y="3744627"/>
              <a:ext cx="1826313" cy="759182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ru-RU" sz="1200" b="1" dirty="0" smtClean="0">
                  <a:solidFill>
                    <a:srgbClr val="C00000"/>
                  </a:solidFill>
                </a:rPr>
                <a:t>21</a:t>
              </a:r>
              <a:r>
                <a:rPr lang="ru-RU" sz="1200" dirty="0" smtClean="0"/>
                <a:t> </a:t>
              </a:r>
              <a:r>
                <a:rPr lang="ru-RU" sz="1200" dirty="0" err="1" smtClean="0"/>
                <a:t>тыс.чел</a:t>
              </a:r>
              <a:r>
                <a:rPr lang="ru-RU" sz="1200" dirty="0" smtClean="0"/>
                <a:t>. </a:t>
              </a:r>
            </a:p>
            <a:p>
              <a:pPr>
                <a:lnSpc>
                  <a:spcPts val="1300"/>
                </a:lnSpc>
              </a:pPr>
              <a:r>
                <a:rPr lang="ru-RU" sz="1200" b="1" dirty="0" smtClean="0">
                  <a:solidFill>
                    <a:srgbClr val="C00000"/>
                  </a:solidFill>
                </a:rPr>
                <a:t>2 610</a:t>
              </a:r>
              <a:r>
                <a:rPr lang="ru-RU" sz="1200" dirty="0" smtClean="0"/>
                <a:t> ед. техники </a:t>
              </a:r>
            </a:p>
            <a:p>
              <a:pPr>
                <a:lnSpc>
                  <a:spcPts val="1300"/>
                </a:lnSpc>
              </a:pPr>
              <a:r>
                <a:rPr lang="ru-RU" sz="1200" b="1" dirty="0" smtClean="0">
                  <a:solidFill>
                    <a:srgbClr val="C00000"/>
                  </a:solidFill>
                </a:rPr>
                <a:t>6 </a:t>
              </a:r>
              <a:r>
                <a:rPr lang="ru-RU" sz="1200" dirty="0" smtClean="0"/>
                <a:t>вертолетов</a:t>
              </a:r>
            </a:p>
            <a:p>
              <a:pPr>
                <a:lnSpc>
                  <a:spcPts val="1300"/>
                </a:lnSpc>
              </a:pPr>
              <a:r>
                <a:rPr lang="ru-RU" sz="1200" b="1" dirty="0" smtClean="0">
                  <a:solidFill>
                    <a:srgbClr val="C00000"/>
                  </a:solidFill>
                </a:rPr>
                <a:t>13</a:t>
              </a:r>
              <a:r>
                <a:rPr lang="ru-RU" sz="1200" dirty="0" smtClean="0"/>
                <a:t> пожарных поездов</a:t>
              </a:r>
              <a:endParaRPr lang="ru-RU" sz="1200" dirty="0" smtClean="0"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088944" y="3744627"/>
              <a:ext cx="1759808" cy="759182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ru-RU" sz="1200" b="1" dirty="0" smtClean="0">
                  <a:solidFill>
                    <a:srgbClr val="C00000"/>
                  </a:solidFill>
                </a:rPr>
                <a:t>3,2</a:t>
              </a:r>
              <a:r>
                <a:rPr lang="ru-RU" sz="1200" dirty="0" smtClean="0"/>
                <a:t> тыс. чел. </a:t>
              </a:r>
            </a:p>
            <a:p>
              <a:pPr>
                <a:lnSpc>
                  <a:spcPts val="1300"/>
                </a:lnSpc>
              </a:pPr>
              <a:r>
                <a:rPr lang="ru-RU" sz="1200" b="1" dirty="0" smtClean="0">
                  <a:solidFill>
                    <a:srgbClr val="C00000"/>
                  </a:solidFill>
                </a:rPr>
                <a:t>555</a:t>
              </a:r>
              <a:r>
                <a:rPr lang="ru-RU" sz="1200" dirty="0" smtClean="0"/>
                <a:t> ед.техники </a:t>
              </a:r>
            </a:p>
            <a:p>
              <a:pPr>
                <a:lnSpc>
                  <a:spcPts val="1300"/>
                </a:lnSpc>
              </a:pPr>
              <a:r>
                <a:rPr lang="ru-RU" sz="1200" b="1" dirty="0" smtClean="0">
                  <a:solidFill>
                    <a:srgbClr val="C00000"/>
                  </a:solidFill>
                </a:rPr>
                <a:t>1</a:t>
              </a:r>
              <a:r>
                <a:rPr lang="ru-RU" sz="1200" dirty="0" smtClean="0"/>
                <a:t> вертолет</a:t>
              </a:r>
            </a:p>
            <a:p>
              <a:pPr>
                <a:lnSpc>
                  <a:spcPts val="1300"/>
                </a:lnSpc>
              </a:pPr>
              <a:r>
                <a:rPr lang="ru-RU" sz="1200" b="1" dirty="0" smtClean="0">
                  <a:solidFill>
                    <a:srgbClr val="C00000"/>
                  </a:solidFill>
                </a:rPr>
                <a:t>13</a:t>
              </a:r>
              <a:r>
                <a:rPr lang="ru-RU" sz="1200" dirty="0" smtClean="0"/>
                <a:t> пожарных поездов</a:t>
              </a:r>
              <a:endParaRPr lang="ru-RU" sz="1200" dirty="0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554555" y="4623456"/>
              <a:ext cx="116057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Северная</a:t>
              </a:r>
              <a:endParaRPr lang="ru-RU" sz="16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2752139" y="4617633"/>
              <a:ext cx="13435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Восточная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140603" y="4624427"/>
              <a:ext cx="9060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Южная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7235873" y="4624427"/>
              <a:ext cx="11528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Западная</a:t>
              </a:r>
            </a:p>
          </p:txBody>
        </p:sp>
        <p:sp>
          <p:nvSpPr>
            <p:cNvPr id="71" name="矩形 32"/>
            <p:cNvSpPr/>
            <p:nvPr/>
          </p:nvSpPr>
          <p:spPr>
            <a:xfrm>
              <a:off x="1154487" y="4384723"/>
              <a:ext cx="8771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cs typeface="Arial" panose="020B0604020202020204" pitchFamily="34" charset="0"/>
                </a:rPr>
                <a:t>“</a:t>
              </a:r>
              <a:endParaRPr kumimoji="0" lang="en-US" altLang="zh-CN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72" name="矩形 32"/>
            <p:cNvSpPr/>
            <p:nvPr/>
          </p:nvSpPr>
          <p:spPr>
            <a:xfrm>
              <a:off x="3522283" y="4376138"/>
              <a:ext cx="8771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cs typeface="Arial" panose="020B0604020202020204" pitchFamily="34" charset="0"/>
                </a:rPr>
                <a:t>“</a:t>
              </a:r>
              <a:endParaRPr kumimoji="0" lang="en-US" altLang="zh-CN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73" name="矩形 32"/>
            <p:cNvSpPr/>
            <p:nvPr/>
          </p:nvSpPr>
          <p:spPr>
            <a:xfrm>
              <a:off x="7812315" y="4376138"/>
              <a:ext cx="8771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cs typeface="Arial" panose="020B0604020202020204" pitchFamily="34" charset="0"/>
                </a:rPr>
                <a:t>“</a:t>
              </a:r>
              <a:endParaRPr kumimoji="0" lang="en-US" altLang="zh-CN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74" name="矩形 32"/>
            <p:cNvSpPr/>
            <p:nvPr/>
          </p:nvSpPr>
          <p:spPr>
            <a:xfrm>
              <a:off x="5584151" y="4384723"/>
              <a:ext cx="8771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cs typeface="Arial" panose="020B0604020202020204" pitchFamily="34" charset="0"/>
                </a:rPr>
                <a:t>“</a:t>
              </a:r>
              <a:endParaRPr kumimoji="0" lang="en-US" altLang="zh-CN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pic>
          <p:nvPicPr>
            <p:cNvPr id="78" name="Picture 2" descr="C:\Users\dzhazybaeva\Desktop\Мажилис Парламента РК\Мажилис 11.2018\25. Информационный буклет\пламя\23417_1524338840.730x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" r="-34"/>
            <a:stretch/>
          </p:blipFill>
          <p:spPr bwMode="auto">
            <a:xfrm>
              <a:off x="2483768" y="962986"/>
              <a:ext cx="2045414" cy="1392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Прямоугольник 47"/>
            <p:cNvSpPr/>
            <p:nvPr/>
          </p:nvSpPr>
          <p:spPr>
            <a:xfrm>
              <a:off x="179512" y="175741"/>
              <a:ext cx="34309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О лесостепных пожарах</a:t>
              </a:r>
            </a:p>
          </p:txBody>
        </p:sp>
        <p:cxnSp>
          <p:nvCxnSpPr>
            <p:cNvPr id="49" name="Straight Connector 4"/>
            <p:cNvCxnSpPr/>
            <p:nvPr/>
          </p:nvCxnSpPr>
          <p:spPr>
            <a:xfrm>
              <a:off x="107504" y="146614"/>
              <a:ext cx="8890290" cy="89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Straight Connector 9"/>
            <p:cNvCxnSpPr/>
            <p:nvPr/>
          </p:nvCxnSpPr>
          <p:spPr>
            <a:xfrm>
              <a:off x="107504" y="533410"/>
              <a:ext cx="8890290" cy="73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Straight Connector 132"/>
            <p:cNvCxnSpPr/>
            <p:nvPr/>
          </p:nvCxnSpPr>
          <p:spPr>
            <a:xfrm flipV="1">
              <a:off x="172191" y="5014059"/>
              <a:ext cx="8911223" cy="59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/>
            <p:nvPr/>
          </p:nvSpPr>
          <p:spPr>
            <a:xfrm>
              <a:off x="313612" y="1059582"/>
              <a:ext cx="1954132" cy="1169551"/>
            </a:xfrm>
            <a:prstGeom prst="rect">
              <a:avLst/>
            </a:prstGeom>
            <a:ln w="12700">
              <a:solidFill>
                <a:srgbClr val="753E3E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Тушение</a:t>
              </a:r>
            </a:p>
            <a:p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лесных</a:t>
              </a:r>
              <a:r>
                <a:rPr lang="ru-RU" sz="1400" dirty="0" smtClean="0"/>
                <a:t> </a:t>
              </a:r>
              <a:r>
                <a:rPr lang="ru-RU" sz="1400" dirty="0"/>
                <a:t>пожаров </a:t>
              </a:r>
              <a:r>
                <a:rPr lang="ru-RU" sz="1400" dirty="0" smtClean="0"/>
                <a:t>- компетенция МСХ</a:t>
              </a:r>
            </a:p>
            <a:p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степных</a:t>
              </a:r>
              <a:r>
                <a:rPr lang="ru-RU" sz="1400" dirty="0"/>
                <a:t> пожаров </a:t>
              </a:r>
              <a:r>
                <a:rPr lang="ru-RU" sz="1400" dirty="0" smtClean="0"/>
                <a:t>- компетенция МИО</a:t>
              </a:r>
              <a:endParaRPr lang="ru-RU" sz="1400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323528" y="2571750"/>
              <a:ext cx="8496944" cy="576064"/>
              <a:chOff x="2600611" y="3063318"/>
              <a:chExt cx="8496944" cy="1076244"/>
            </a:xfrm>
          </p:grpSpPr>
          <p:sp>
            <p:nvSpPr>
              <p:cNvPr id="25" name="Полилиния 24"/>
              <p:cNvSpPr/>
              <p:nvPr/>
            </p:nvSpPr>
            <p:spPr>
              <a:xfrm>
                <a:off x="2600611" y="3063318"/>
                <a:ext cx="5976664" cy="1076244"/>
              </a:xfrm>
              <a:custGeom>
                <a:avLst/>
                <a:gdLst>
                  <a:gd name="connsiteX0" fmla="*/ 0 w 2900929"/>
                  <a:gd name="connsiteY0" fmla="*/ 0 h 1076244"/>
                  <a:gd name="connsiteX1" fmla="*/ 2900929 w 2900929"/>
                  <a:gd name="connsiteY1" fmla="*/ 0 h 1076244"/>
                  <a:gd name="connsiteX2" fmla="*/ 2900929 w 2900929"/>
                  <a:gd name="connsiteY2" fmla="*/ 1076244 h 1076244"/>
                  <a:gd name="connsiteX3" fmla="*/ 0 w 2900929"/>
                  <a:gd name="connsiteY3" fmla="*/ 1076244 h 1076244"/>
                  <a:gd name="connsiteX4" fmla="*/ 0 w 2900929"/>
                  <a:gd name="connsiteY4" fmla="*/ 0 h 1076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929" h="1076244">
                    <a:moveTo>
                      <a:pt x="0" y="0"/>
                    </a:moveTo>
                    <a:lnTo>
                      <a:pt x="2900929" y="0"/>
                    </a:lnTo>
                    <a:lnTo>
                      <a:pt x="2900929" y="1076244"/>
                    </a:lnTo>
                    <a:lnTo>
                      <a:pt x="0" y="1076244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0" numCol="1" spcCol="1270" anchor="t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kern="12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Оснащение</a:t>
                </a:r>
                <a:r>
                  <a:rPr lang="ru-RU" sz="1400" kern="12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ru-RU" sz="1300" i="1" kern="12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лесными пожарными станциями, вышками, автотехникой, рукавами, насосами, ранцевыми опрыскивателями и т.д</a:t>
                </a:r>
                <a:r>
                  <a:rPr lang="ru-RU" sz="1400" i="1" kern="12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sz="1400" kern="12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):</a:t>
                </a:r>
                <a:endParaRPr lang="ru-RU" sz="1400" kern="1200" dirty="0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9149254" y="3063318"/>
                <a:ext cx="1948301" cy="1076244"/>
              </a:xfrm>
              <a:custGeom>
                <a:avLst/>
                <a:gdLst>
                  <a:gd name="connsiteX0" fmla="*/ 0 w 2900929"/>
                  <a:gd name="connsiteY0" fmla="*/ 0 h 1076244"/>
                  <a:gd name="connsiteX1" fmla="*/ 2900929 w 2900929"/>
                  <a:gd name="connsiteY1" fmla="*/ 0 h 1076244"/>
                  <a:gd name="connsiteX2" fmla="*/ 2900929 w 2900929"/>
                  <a:gd name="connsiteY2" fmla="*/ 1076244 h 1076244"/>
                  <a:gd name="connsiteX3" fmla="*/ 0 w 2900929"/>
                  <a:gd name="connsiteY3" fmla="*/ 1076244 h 1076244"/>
                  <a:gd name="connsiteX4" fmla="*/ 0 w 2900929"/>
                  <a:gd name="connsiteY4" fmla="*/ 0 h 1076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929" h="1076244">
                    <a:moveTo>
                      <a:pt x="0" y="0"/>
                    </a:moveTo>
                    <a:lnTo>
                      <a:pt x="2900929" y="0"/>
                    </a:lnTo>
                    <a:lnTo>
                      <a:pt x="2900929" y="1076244"/>
                    </a:lnTo>
                    <a:lnTo>
                      <a:pt x="0" y="1076244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0" numCol="1" spcCol="1270" anchor="t" anchorCtr="0">
                <a:noAutofit/>
              </a:bodyPr>
              <a:lstStyle/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МСХ - </a:t>
                </a:r>
                <a:r>
                  <a:rPr lang="ru-RU" sz="1400" b="1" kern="12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78%</a:t>
                </a:r>
                <a:endParaRPr lang="ru-RU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МИО - </a:t>
                </a:r>
                <a:r>
                  <a:rPr lang="ru-RU" sz="1400" b="1" kern="12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68%</a:t>
                </a:r>
                <a:endParaRPr lang="ru-RU" sz="1400" kern="1200" dirty="0"/>
              </a:p>
            </p:txBody>
          </p:sp>
        </p:grpSp>
        <p:sp>
          <p:nvSpPr>
            <p:cNvPr id="28" name="Стрелка вправо 27"/>
            <p:cNvSpPr/>
            <p:nvPr/>
          </p:nvSpPr>
          <p:spPr>
            <a:xfrm>
              <a:off x="6519310" y="2787774"/>
              <a:ext cx="212930" cy="186847"/>
            </a:xfrm>
            <a:prstGeom prst="rightArrow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764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71870" y="146614"/>
            <a:ext cx="9011544" cy="4873408"/>
            <a:chOff x="71870" y="146614"/>
            <a:chExt cx="9011544" cy="487340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38550" y="3906263"/>
              <a:ext cx="4289468" cy="830997"/>
            </a:xfrm>
            <a:prstGeom prst="rect">
              <a:avLst/>
            </a:prstGeom>
            <a:ln w="19050">
              <a:solidFill>
                <a:srgbClr val="753E3E"/>
              </a:solidFill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29721" y="1122191"/>
              <a:ext cx="4289468" cy="1603164"/>
            </a:xfrm>
            <a:prstGeom prst="rect">
              <a:avLst/>
            </a:prstGeom>
            <a:ln w="19050">
              <a:solidFill>
                <a:srgbClr val="753E3E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" name="Straight Connector 4"/>
            <p:cNvCxnSpPr/>
            <p:nvPr/>
          </p:nvCxnSpPr>
          <p:spPr>
            <a:xfrm>
              <a:off x="107504" y="146614"/>
              <a:ext cx="8890290" cy="89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" name="Straight Connector 9"/>
            <p:cNvCxnSpPr/>
            <p:nvPr/>
          </p:nvCxnSpPr>
          <p:spPr>
            <a:xfrm>
              <a:off x="107504" y="533410"/>
              <a:ext cx="8890290" cy="73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" name="Straight Connector 132"/>
            <p:cNvCxnSpPr/>
            <p:nvPr/>
          </p:nvCxnSpPr>
          <p:spPr>
            <a:xfrm flipV="1">
              <a:off x="172191" y="5014059"/>
              <a:ext cx="8911223" cy="59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300217" y="1145435"/>
              <a:ext cx="4409458" cy="1579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ts val="1200"/>
                </a:lnSpc>
                <a:spcAft>
                  <a:spcPts val="1000"/>
                </a:spcAft>
                <a:buFont typeface="Wingdings" panose="05000000000000000000" pitchFamily="2" charset="2"/>
                <a:buChar char="v"/>
                <a:tabLst>
                  <a:tab pos="630555" algn="l"/>
                </a:tabLst>
              </a:pP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Ежегодно увеличивается количество 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подконтрольных объектов 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 </a:t>
              </a:r>
              <a:r>
                <a:rPr lang="ru-RU" sz="12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1500</a:t>
              </a:r>
            </a:p>
            <a:p>
              <a:pPr marL="171450" indent="-171450">
                <a:lnSpc>
                  <a:spcPts val="1200"/>
                </a:lnSpc>
                <a:spcAft>
                  <a:spcPts val="1000"/>
                </a:spcAft>
                <a:buFont typeface="Wingdings" panose="05000000000000000000" pitchFamily="2" charset="2"/>
                <a:buChar char="v"/>
                <a:tabLst>
                  <a:tab pos="630555" algn="l"/>
                </a:tabLst>
              </a:pPr>
              <a:r>
                <a:rPr lang="ru-RU" sz="1200" dirty="0" smtClean="0"/>
                <a:t>Выносятся </a:t>
              </a:r>
              <a:r>
                <a:rPr lang="ru-RU" sz="1200" b="1" dirty="0" smtClean="0">
                  <a:solidFill>
                    <a:srgbClr val="C00000"/>
                  </a:solidFill>
                </a:rPr>
                <a:t>предписания</a:t>
              </a:r>
              <a:r>
                <a:rPr lang="ru-RU" sz="1200" dirty="0" smtClean="0">
                  <a:solidFill>
                    <a:srgbClr val="C00000"/>
                  </a:solidFill>
                </a:rPr>
                <a:t> </a:t>
              </a:r>
              <a:r>
                <a:rPr lang="ru-RU" sz="1200" dirty="0" smtClean="0"/>
                <a:t>об устранении нарушений требований пожарной </a:t>
              </a:r>
              <a:r>
                <a:rPr lang="ru-RU" sz="1200" dirty="0" err="1" smtClean="0"/>
                <a:t>безопастности</a:t>
              </a:r>
              <a:r>
                <a:rPr lang="ru-RU" sz="1200" dirty="0" smtClean="0"/>
                <a:t> </a:t>
              </a:r>
              <a:r>
                <a:rPr lang="ru-RU" sz="1200" i="1" dirty="0" smtClean="0"/>
                <a:t>(2018г. - </a:t>
              </a:r>
              <a:r>
                <a:rPr lang="ru-RU" sz="1200" b="1" i="1" dirty="0" smtClean="0">
                  <a:solidFill>
                    <a:srgbClr val="C00000"/>
                  </a:solidFill>
                </a:rPr>
                <a:t>15 тыс.</a:t>
              </a:r>
              <a:r>
                <a:rPr lang="ru-RU" sz="1200" i="1" dirty="0" smtClean="0"/>
                <a:t>), </a:t>
              </a:r>
              <a:r>
                <a:rPr lang="ru-RU" sz="1200" dirty="0" smtClean="0"/>
                <a:t>исполнение </a:t>
              </a:r>
              <a:r>
                <a:rPr lang="ru-RU" sz="1200" b="1" dirty="0" smtClean="0">
                  <a:solidFill>
                    <a:srgbClr val="C00000"/>
                  </a:solidFill>
                </a:rPr>
                <a:t>76%</a:t>
              </a:r>
            </a:p>
            <a:p>
              <a:pPr marL="171450" indent="-171450">
                <a:lnSpc>
                  <a:spcPts val="1200"/>
                </a:lnSpc>
                <a:spcAft>
                  <a:spcPts val="1000"/>
                </a:spcAft>
                <a:buFont typeface="Wingdings" panose="05000000000000000000" pitchFamily="2" charset="2"/>
                <a:buChar char="v"/>
              </a:pPr>
              <a:r>
                <a:rPr lang="ru-RU" sz="1200" dirty="0" smtClean="0"/>
                <a:t>В </a:t>
              </a:r>
              <a:r>
                <a:rPr lang="ru-RU" sz="1200" dirty="0"/>
                <a:t>2018г. п</a:t>
              </a:r>
              <a:r>
                <a:rPr lang="ru-RU" sz="1200" dirty="0" smtClean="0"/>
                <a:t>ресечено </a:t>
              </a:r>
              <a:r>
                <a:rPr lang="ru-RU" sz="1200" b="1" dirty="0" smtClean="0">
                  <a:solidFill>
                    <a:srgbClr val="C00000"/>
                  </a:solidFill>
                </a:rPr>
                <a:t>100 </a:t>
              </a:r>
              <a:r>
                <a:rPr lang="ru-RU" sz="1200" b="1" dirty="0">
                  <a:solidFill>
                    <a:srgbClr val="C00000"/>
                  </a:solidFill>
                </a:rPr>
                <a:t>тыс.</a:t>
              </a:r>
              <a:r>
                <a:rPr lang="ru-RU" sz="1200" dirty="0"/>
                <a:t> </a:t>
              </a:r>
              <a:r>
                <a:rPr lang="ru-RU" sz="1200" dirty="0" smtClean="0"/>
                <a:t>нарушений,                          к административной ответственности  привлечено             </a:t>
              </a:r>
              <a:r>
                <a:rPr lang="ru-RU" sz="1200" b="1" dirty="0" smtClean="0">
                  <a:solidFill>
                    <a:srgbClr val="C00000"/>
                  </a:solidFill>
                </a:rPr>
                <a:t>18 </a:t>
              </a:r>
              <a:r>
                <a:rPr lang="ru-RU" sz="1200" b="1" dirty="0">
                  <a:solidFill>
                    <a:srgbClr val="C00000"/>
                  </a:solidFill>
                </a:rPr>
                <a:t>тыс.</a:t>
              </a:r>
              <a:r>
                <a:rPr lang="ru-RU" sz="1200" dirty="0">
                  <a:solidFill>
                    <a:srgbClr val="C00000"/>
                  </a:solidFill>
                </a:rPr>
                <a:t> </a:t>
              </a:r>
              <a:r>
                <a:rPr lang="ru-RU" sz="1200" dirty="0"/>
                <a:t>лиц, </a:t>
              </a:r>
              <a:r>
                <a:rPr lang="ru-RU" sz="1200" dirty="0" smtClean="0"/>
                <a:t>приостановлено </a:t>
              </a:r>
              <a:r>
                <a:rPr lang="ru-RU" sz="1200" b="1" dirty="0" smtClean="0">
                  <a:solidFill>
                    <a:srgbClr val="C00000"/>
                  </a:solidFill>
                </a:rPr>
                <a:t>2 </a:t>
              </a:r>
              <a:r>
                <a:rPr lang="ru-RU" sz="1200" b="1" dirty="0">
                  <a:solidFill>
                    <a:srgbClr val="C00000"/>
                  </a:solidFill>
                </a:rPr>
                <a:t>тыс.</a:t>
              </a:r>
              <a:r>
                <a:rPr lang="ru-RU" sz="1200" dirty="0">
                  <a:solidFill>
                    <a:srgbClr val="C00000"/>
                  </a:solidFill>
                </a:rPr>
                <a:t> </a:t>
              </a:r>
              <a:r>
                <a:rPr lang="ru-RU" sz="1200" dirty="0" smtClean="0"/>
                <a:t>объектов</a:t>
              </a:r>
              <a:endPara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1870" y="736821"/>
              <a:ext cx="3544272" cy="27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sz="1400" b="1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Контролируется </a:t>
              </a: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</a:rPr>
                <a:t>141 685 </a:t>
              </a:r>
              <a:r>
                <a:rPr lang="ru-RU" sz="1400" b="1" dirty="0">
                  <a:latin typeface="Arial" panose="020B0604020202020204" pitchFamily="34" charset="0"/>
                  <a:ea typeface="Calibri" panose="020F0502020204030204" pitchFamily="34" charset="0"/>
                </a:rPr>
                <a:t>объектов</a:t>
              </a:r>
              <a:endParaRPr lang="ru-RU" sz="1400" b="1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70268" y="3887533"/>
              <a:ext cx="422603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100% 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исполнение 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</a:rPr>
                <a:t>предписаний по каждой 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проверке позволит 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</a:rPr>
                <a:t>укрепить 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принцип государственного принуждения к 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</a:rPr>
                <a:t>выполнению юридическими лицами и гражданами требований пожарной безопасности</a:t>
              </a:r>
              <a:endParaRPr lang="ru-RU" sz="12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79512" y="175741"/>
              <a:ext cx="424847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О государственном пожарном контроле</a:t>
              </a: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771" y="1226852"/>
              <a:ext cx="1987550" cy="1260475"/>
            </a:xfrm>
            <a:prstGeom prst="rect">
              <a:avLst/>
            </a:prstGeom>
          </p:spPr>
        </p:pic>
        <p:pic>
          <p:nvPicPr>
            <p:cNvPr id="26" name="Picture 2" descr="F:\Контролируется\vid-na-severnoe-siyani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226852"/>
              <a:ext cx="2022517" cy="216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3460466"/>
              <a:ext cx="2013372" cy="124777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771" y="2550749"/>
              <a:ext cx="1978405" cy="2157491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329721" y="2949191"/>
              <a:ext cx="4289468" cy="738277"/>
            </a:xfrm>
            <a:prstGeom prst="rect">
              <a:avLst/>
            </a:prstGeom>
            <a:ln w="19050">
              <a:solidFill>
                <a:srgbClr val="753E3E"/>
              </a:solidFill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32197" y="2979582"/>
              <a:ext cx="426410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0"/>
                </a:spcAft>
              </a:pPr>
              <a:r>
                <a:rPr lang="ru-RU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2018г.</a:t>
              </a:r>
              <a:r>
                <a:rPr lang="ru-RU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произошел пожар </a:t>
              </a:r>
              <a:r>
                <a:rPr lang="ru-RU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 ТРЦ </a:t>
              </a:r>
              <a:r>
                <a:rPr lang="ru-RU" sz="12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«Зимняя вишня» </a:t>
              </a:r>
              <a:r>
                <a:rPr lang="ru-RU" sz="12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г.Кемерово</a:t>
              </a:r>
              <a:r>
                <a:rPr lang="ru-RU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в результате погибло </a:t>
              </a:r>
              <a:r>
                <a:rPr lang="ru-RU" sz="12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60</a:t>
              </a:r>
              <a:r>
                <a:rPr lang="ru-RU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человек, </a:t>
              </a:r>
              <a:r>
                <a:rPr lang="ru-RU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             в </a:t>
              </a:r>
              <a:r>
                <a:rPr lang="ru-RU" sz="12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т.ч</a:t>
              </a:r>
              <a:r>
                <a:rPr lang="ru-RU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lang="ru-RU" sz="12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37</a:t>
              </a:r>
              <a:r>
                <a:rPr lang="ru-RU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детей, </a:t>
              </a:r>
              <a:r>
                <a:rPr lang="ru-RU" sz="12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причина </a:t>
              </a:r>
              <a:r>
                <a:rPr lang="ru-RU" sz="12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пожара </a:t>
              </a:r>
              <a:r>
                <a:rPr lang="ru-RU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короткое замыкание, неисправность систем защитной </a:t>
              </a:r>
              <a:r>
                <a:rPr lang="ru-RU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автоматики</a:t>
              </a:r>
              <a:endPara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3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46614"/>
            <a:ext cx="8975910" cy="4873408"/>
            <a:chOff x="107504" y="146614"/>
            <a:chExt cx="8975910" cy="4873408"/>
          </a:xfrm>
        </p:grpSpPr>
        <p:cxnSp>
          <p:nvCxnSpPr>
            <p:cNvPr id="3" name="Straight Connector 4"/>
            <p:cNvCxnSpPr/>
            <p:nvPr/>
          </p:nvCxnSpPr>
          <p:spPr>
            <a:xfrm>
              <a:off x="107504" y="146614"/>
              <a:ext cx="8890290" cy="89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" name="Straight Connector 9"/>
            <p:cNvCxnSpPr/>
            <p:nvPr/>
          </p:nvCxnSpPr>
          <p:spPr>
            <a:xfrm>
              <a:off x="107504" y="533410"/>
              <a:ext cx="8890290" cy="73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" name="Straight Connector 132"/>
            <p:cNvCxnSpPr/>
            <p:nvPr/>
          </p:nvCxnSpPr>
          <p:spPr>
            <a:xfrm flipV="1">
              <a:off x="172191" y="5014059"/>
              <a:ext cx="8911223" cy="59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179512" y="175741"/>
              <a:ext cx="424847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О государственном пожарном контроле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02698" y="710575"/>
              <a:ext cx="643369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/>
                <a:t>После кемеровских </a:t>
              </a:r>
              <a:r>
                <a:rPr lang="ru-RU" sz="1200" dirty="0" smtClean="0"/>
                <a:t>событий по </a:t>
              </a:r>
              <a:r>
                <a:rPr lang="ru-RU" sz="1200" dirty="0"/>
                <a:t>всей стране </a:t>
              </a:r>
              <a:r>
                <a:rPr lang="ru-RU" sz="1200" dirty="0" smtClean="0"/>
                <a:t>проведены </a:t>
              </a:r>
              <a:r>
                <a:rPr lang="ru-RU" sz="1200" b="1" dirty="0">
                  <a:solidFill>
                    <a:srgbClr val="C00000"/>
                  </a:solidFill>
                </a:rPr>
                <a:t>проверки торговых </a:t>
              </a:r>
              <a:r>
                <a:rPr lang="ru-RU" sz="1200" b="1" dirty="0" smtClean="0">
                  <a:solidFill>
                    <a:srgbClr val="C00000"/>
                  </a:solidFill>
                </a:rPr>
                <a:t>центров</a:t>
              </a:r>
              <a:endParaRPr lang="ru-RU" sz="1200" dirty="0">
                <a:solidFill>
                  <a:srgbClr val="C0000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324944" y="3108298"/>
              <a:ext cx="2247056" cy="1054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500"/>
                </a:lnSpc>
              </a:pPr>
              <a:r>
                <a:rPr lang="ru-RU" sz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Нарушения: </a:t>
              </a:r>
              <a:r>
                <a:rPr lang="ru-RU" sz="1200" dirty="0"/>
                <a:t>неисправность </a:t>
              </a:r>
              <a:r>
                <a:rPr lang="ru-RU" sz="1200" b="1" dirty="0"/>
                <a:t>сигнализации</a:t>
              </a:r>
              <a:r>
                <a:rPr lang="ru-RU" sz="1200" dirty="0"/>
                <a:t>, </a:t>
              </a:r>
              <a:r>
                <a:rPr lang="ru-RU" sz="1200" b="1" dirty="0"/>
                <a:t>несанкционированное расположение </a:t>
              </a:r>
              <a:r>
                <a:rPr lang="ru-RU" sz="1200" dirty="0"/>
                <a:t>торговых мест</a:t>
              </a:r>
              <a:r>
                <a:rPr lang="ru-RU" sz="1200" b="1" dirty="0"/>
                <a:t>, захламление</a:t>
              </a:r>
              <a:r>
                <a:rPr lang="ru-RU" sz="1200" dirty="0"/>
                <a:t> выходов</a:t>
              </a:r>
            </a:p>
          </p:txBody>
        </p:sp>
        <p:sp>
          <p:nvSpPr>
            <p:cNvPr id="21" name="矩形 36"/>
            <p:cNvSpPr>
              <a:spLocks noChangeArrowheads="1"/>
            </p:cNvSpPr>
            <p:nvPr/>
          </p:nvSpPr>
          <p:spPr bwMode="auto">
            <a:xfrm rot="5400000">
              <a:off x="4102019" y="4546695"/>
              <a:ext cx="612906" cy="457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2109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矩形 36"/>
            <p:cNvSpPr>
              <a:spLocks noChangeArrowheads="1"/>
            </p:cNvSpPr>
            <p:nvPr/>
          </p:nvSpPr>
          <p:spPr bwMode="auto">
            <a:xfrm>
              <a:off x="527932" y="4227934"/>
              <a:ext cx="8257156" cy="4797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2109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431331" y="4376085"/>
              <a:ext cx="454890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500"/>
                </a:lnSpc>
              </a:pPr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</a:t>
              </a:r>
              <a:r>
                <a:rPr 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138</a:t>
              </a:r>
              <a:r>
                <a:rPr lang="ru-RU" sz="1200" b="1" dirty="0" smtClean="0"/>
                <a:t> </a:t>
              </a:r>
              <a:r>
                <a:rPr lang="ru-RU" sz="1200" dirty="0" smtClean="0"/>
                <a:t>объектам материалы направлены </a:t>
              </a:r>
              <a:r>
                <a:rPr lang="ru-RU" sz="1200" b="1" dirty="0" smtClean="0"/>
                <a:t>в </a:t>
              </a:r>
              <a:r>
                <a:rPr lang="ru-RU" sz="1200" b="1" dirty="0"/>
                <a:t>суд</a:t>
              </a:r>
              <a:r>
                <a:rPr lang="ru-RU" sz="1200" dirty="0"/>
                <a:t> </a:t>
              </a:r>
              <a:endParaRPr lang="ru-RU" sz="1200" dirty="0" smtClean="0"/>
            </a:p>
            <a:p>
              <a:pPr algn="just">
                <a:lnSpc>
                  <a:spcPts val="1500"/>
                </a:lnSpc>
              </a:pPr>
              <a:r>
                <a:rPr lang="ru-RU" sz="1200" dirty="0" smtClean="0"/>
                <a:t>(</a:t>
              </a:r>
              <a:r>
                <a:rPr lang="ru-RU" sz="1200" dirty="0"/>
                <a:t>по </a:t>
              </a: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89</a:t>
              </a:r>
              <a:r>
                <a:rPr lang="ru-RU" sz="1200" dirty="0"/>
                <a:t> приняты решения в пользу </a:t>
              </a:r>
              <a:r>
                <a:rPr lang="ru-RU" sz="1200" dirty="0" smtClean="0"/>
                <a:t>МВД, </a:t>
              </a:r>
              <a:r>
                <a:rPr 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49</a:t>
              </a:r>
              <a:r>
                <a:rPr lang="ru-RU" sz="1200" dirty="0" smtClean="0"/>
                <a:t> </a:t>
              </a:r>
              <a:r>
                <a:rPr lang="ru-RU" sz="1200" dirty="0"/>
                <a:t>на рассмотрении</a:t>
              </a:r>
              <a:r>
                <a:rPr lang="ru-RU" sz="1200" dirty="0" smtClean="0"/>
                <a:t>)</a:t>
              </a:r>
              <a:endPara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95536" y="3101791"/>
              <a:ext cx="1770280" cy="1054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С мая 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</a:rPr>
                <a:t>по 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июнь 2018г</a:t>
              </a:r>
              <a:r>
                <a:rPr lang="ru-RU" sz="1200" i="1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. 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проверено</a:t>
              </a:r>
            </a:p>
            <a:p>
              <a:pPr>
                <a:lnSpc>
                  <a:spcPts val="1500"/>
                </a:lnSpc>
              </a:pPr>
              <a:r>
                <a:rPr 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</a:rPr>
                <a:t>1 240 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объектов, выявлено более</a:t>
              </a:r>
            </a:p>
            <a:p>
              <a:pPr>
                <a:lnSpc>
                  <a:spcPts val="1500"/>
                </a:lnSpc>
              </a:pPr>
              <a:r>
                <a:rPr 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</a:rPr>
                <a:t>15 тыс</a:t>
              </a: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. нарушений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648221" y="3114807"/>
              <a:ext cx="2125559" cy="10411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500"/>
                </a:lnSpc>
              </a:pPr>
              <a:r>
                <a:rPr lang="ru-RU" sz="1200" dirty="0" smtClean="0"/>
                <a:t>К административной </a:t>
              </a:r>
              <a:r>
                <a:rPr lang="ru-RU" sz="1200" dirty="0"/>
                <a:t>ответственности привлечены </a:t>
              </a:r>
              <a:r>
                <a:rPr 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220 </a:t>
              </a:r>
              <a:r>
                <a:rPr lang="ru-RU" sz="1200" dirty="0" smtClean="0"/>
                <a:t>лиц, которые оштрафованы</a:t>
              </a:r>
              <a:endParaRPr lang="ru-RU" sz="1200" dirty="0"/>
            </a:p>
            <a:p>
              <a:pPr algn="just">
                <a:lnSpc>
                  <a:spcPts val="1500"/>
                </a:lnSpc>
              </a:pPr>
              <a:r>
                <a:rPr lang="ru-RU" sz="1200" dirty="0"/>
                <a:t>на сумму более </a:t>
              </a: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</a:t>
              </a:r>
              <a:r>
                <a:rPr lang="ru-RU" sz="1200" dirty="0"/>
                <a:t> </a:t>
              </a:r>
              <a:r>
                <a:rPr lang="ru-RU" sz="12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млн.</a:t>
              </a:r>
              <a:r>
                <a:rPr lang="ru-RU" sz="1200" dirty="0" err="1"/>
                <a:t>тг</a:t>
              </a:r>
              <a:r>
                <a:rPr lang="ru-RU" sz="1200" dirty="0" smtClean="0"/>
                <a:t>.</a:t>
              </a:r>
              <a:endParaRPr lang="ru-RU" sz="1200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34887" y="4399285"/>
              <a:ext cx="345638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500"/>
                </a:lnSpc>
              </a:pPr>
              <a:r>
                <a:rPr lang="ru-RU" sz="1200" dirty="0"/>
                <a:t>По </a:t>
              </a:r>
              <a:r>
                <a:rPr lang="kk-KZ" sz="1200" dirty="0" smtClean="0"/>
                <a:t>предписаниям</a:t>
              </a:r>
              <a:r>
                <a:rPr lang="ru-RU" sz="1200" dirty="0" smtClean="0"/>
                <a:t> на:</a:t>
              </a:r>
            </a:p>
            <a:p>
              <a:pPr algn="just">
                <a:lnSpc>
                  <a:spcPts val="1500"/>
                </a:lnSpc>
              </a:pPr>
              <a:r>
                <a:rPr 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776</a:t>
              </a:r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200" dirty="0"/>
                <a:t>объектах (</a:t>
              </a: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63%</a:t>
              </a:r>
              <a:r>
                <a:rPr lang="ru-RU" sz="1200" dirty="0"/>
                <a:t>) нарушения </a:t>
              </a:r>
              <a:r>
                <a:rPr lang="ru-RU" sz="1200" dirty="0" smtClean="0"/>
                <a:t>устранены</a:t>
              </a:r>
              <a:endParaRPr lang="ru-RU" sz="12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934384" y="3114807"/>
              <a:ext cx="1942305" cy="10411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500"/>
                </a:lnSpc>
              </a:pPr>
              <a:r>
                <a:rPr lang="ru-RU" sz="1200" dirty="0" smtClean="0">
                  <a:latin typeface="Arial" panose="020B0604020202020204" pitchFamily="34" charset="0"/>
                  <a:ea typeface="Calibri" panose="020F0502020204030204" pitchFamily="34" charset="0"/>
                </a:rPr>
                <a:t>Из 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</a:rPr>
                <a:t>всех проверенных объектов только </a:t>
              </a:r>
              <a:b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</a:rPr>
              </a:b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</a:rPr>
                <a:t>23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</a:rPr>
                <a:t>эксплуатировались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</a:rPr>
                <a:t> без нарушений пожарной безопасности</a:t>
              </a:r>
              <a:endParaRPr lang="ru-RU" sz="1200" dirty="0"/>
            </a:p>
          </p:txBody>
        </p:sp>
        <p:pic>
          <p:nvPicPr>
            <p:cNvPr id="39" name="Picture 5" descr="F:\Контролируется\по трц\6TM1tTVb4zI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1131590"/>
              <a:ext cx="1863395" cy="1372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" descr="F:\Контролируется\по трц\Z-98rVaZgqY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97"/>
            <a:stretch/>
          </p:blipFill>
          <p:spPr bwMode="auto">
            <a:xfrm>
              <a:off x="2483768" y="1147186"/>
              <a:ext cx="1842322" cy="1371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145882"/>
              <a:ext cx="1842288" cy="1370074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9" b="97284" l="0" r="99521">
                          <a14:foregroundMark x1="47125" y1="10703" x2="47125" y2="10703"/>
                          <a14:foregroundMark x1="70767" y1="35623" x2="70767" y2="35623"/>
                          <a14:foregroundMark x1="81629" y1="78594" x2="81629" y2="78594"/>
                          <a14:foregroundMark x1="83546" y1="87859" x2="83546" y2="878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153" y="2571750"/>
              <a:ext cx="504056" cy="504056"/>
            </a:xfrm>
            <a:prstGeom prst="rect">
              <a:avLst/>
            </a:prstGeom>
          </p:spPr>
        </p:pic>
        <p:pic>
          <p:nvPicPr>
            <p:cNvPr id="26" name="Рисунок 25"/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222" b="61556" l="21500" r="42500">
                          <a14:foregroundMark x1="39813" y1="27444" x2="39813" y2="27444"/>
                          <a14:foregroundMark x1="38188" y1="25333" x2="38188" y2="25333"/>
                          <a14:foregroundMark x1="41875" y1="23444" x2="41875" y2="23444"/>
                          <a14:foregroundMark x1="36750" y1="32222" x2="36750" y2="32222"/>
                          <a14:foregroundMark x1="33750" y1="40333" x2="33750" y2="40333"/>
                          <a14:foregroundMark x1="33000" y1="46111" x2="33000" y2="46111"/>
                          <a14:foregroundMark x1="32875" y1="50667" x2="32875" y2="50667"/>
                          <a14:foregroundMark x1="28563" y1="42556" x2="28563" y2="42556"/>
                          <a14:foregroundMark x1="27500" y1="37444" x2="27500" y2="37444"/>
                          <a14:foregroundMark x1="27437" y1="33667" x2="27437" y2="33667"/>
                        </a14:backgroundRemoval>
                      </a14:imgEffect>
                    </a14:imgLayer>
                  </a14:imgProps>
                </a:ext>
              </a:extLst>
            </a:blip>
            <a:srcRect l="22316" t="20324" r="57419" b="39723"/>
            <a:stretch/>
          </p:blipFill>
          <p:spPr bwMode="auto">
            <a:xfrm>
              <a:off x="971600" y="2556264"/>
              <a:ext cx="504056" cy="5590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Рисунок 26"/>
            <p:cNvPicPr/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556" b="60000" l="54625" r="79813">
                          <a14:foregroundMark x1="68063" y1="33222" x2="68063" y2="33222"/>
                          <a14:foregroundMark x1="66813" y1="35333" x2="66813" y2="35333"/>
                          <a14:foregroundMark x1="66563" y1="38000" x2="66563" y2="38000"/>
                        </a14:backgroundRemoval>
                      </a14:imgEffect>
                    </a14:imgLayer>
                  </a14:imgProps>
                </a:ext>
              </a:extLst>
            </a:blip>
            <a:srcRect l="54402" t="20324" r="20396" b="39953"/>
            <a:stretch/>
          </p:blipFill>
          <p:spPr bwMode="auto">
            <a:xfrm>
              <a:off x="7617217" y="2518908"/>
              <a:ext cx="699199" cy="73641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Рисунок 27"/>
            <p:cNvPicPr/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1000" b="95222" l="37688" r="63313"/>
                      </a14:imgEffect>
                    </a14:imgLayer>
                  </a14:imgProps>
                </a:ext>
              </a:extLst>
            </a:blip>
            <a:srcRect l="38164" t="60970" r="36634" b="7621"/>
            <a:stretch/>
          </p:blipFill>
          <p:spPr bwMode="auto">
            <a:xfrm>
              <a:off x="3059832" y="2581451"/>
              <a:ext cx="792088" cy="4943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26" name="Picture 2" descr="C:\Users\dzhazybaeva\Desktop\Мажилис Парламента РК\Мажилис 11.2018\6. Тезисы министра\45190-6-lipovomu_ministru_yust_ru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131590"/>
              <a:ext cx="1842321" cy="1372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4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146614"/>
            <a:ext cx="9144000" cy="4873408"/>
            <a:chOff x="0" y="146614"/>
            <a:chExt cx="9144000" cy="4873408"/>
          </a:xfrm>
        </p:grpSpPr>
        <p:sp>
          <p:nvSpPr>
            <p:cNvPr id="38" name="Шестиугольник 37"/>
            <p:cNvSpPr/>
            <p:nvPr/>
          </p:nvSpPr>
          <p:spPr>
            <a:xfrm>
              <a:off x="6876256" y="2552685"/>
              <a:ext cx="2267744" cy="1963281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rgbClr val="84664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Шестиугольник 36"/>
            <p:cNvSpPr/>
            <p:nvPr/>
          </p:nvSpPr>
          <p:spPr>
            <a:xfrm>
              <a:off x="4591670" y="2552685"/>
              <a:ext cx="2267744" cy="1963281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rgbClr val="84664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Шестиугольник 35"/>
            <p:cNvSpPr/>
            <p:nvPr/>
          </p:nvSpPr>
          <p:spPr>
            <a:xfrm>
              <a:off x="2304256" y="2549783"/>
              <a:ext cx="2267744" cy="1963281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rgbClr val="84664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0" y="2530718"/>
              <a:ext cx="2267744" cy="1963281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rgbClr val="84664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丁字箭头 36"/>
            <p:cNvSpPr/>
            <p:nvPr/>
          </p:nvSpPr>
          <p:spPr>
            <a:xfrm flipV="1">
              <a:off x="323528" y="1251317"/>
              <a:ext cx="8496944" cy="200478"/>
            </a:xfrm>
            <a:prstGeom prst="leftRightUpArrow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634" tIns="24817" rIns="49634" bIns="24817" rtlCol="0" anchor="ctr"/>
            <a:lstStyle/>
            <a:p>
              <a:pPr algn="ctr"/>
              <a:r>
                <a:rPr lang="ru-RU" altLang="zh-CN" dirty="0" smtClean="0"/>
                <a:t> </a:t>
              </a:r>
              <a:endParaRPr lang="zh-CN" altLang="en-US" dirty="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95536" y="4604137"/>
              <a:ext cx="8676456" cy="27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Необходимо </a:t>
              </a: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актуализировать 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вопросы строительства пожарных депо</a:t>
              </a: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уровне: ЦГО и МИО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39552" y="699542"/>
              <a:ext cx="2520280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233 </a:t>
              </a:r>
              <a:r>
                <a:rPr lang="ru-RU" sz="12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(55%) 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отвечают современным требованиям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491880" y="700316"/>
              <a:ext cx="2736304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аварийном состоянии 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и 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подлежат 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сносу</a:t>
              </a:r>
              <a:endParaRPr lang="ru-RU" dirty="0"/>
            </a:p>
          </p:txBody>
        </p:sp>
        <p:cxnSp>
          <p:nvCxnSpPr>
            <p:cNvPr id="96" name="Straight Connector 96"/>
            <p:cNvCxnSpPr/>
            <p:nvPr/>
          </p:nvCxnSpPr>
          <p:spPr>
            <a:xfrm flipH="1" flipV="1">
              <a:off x="395536" y="727587"/>
              <a:ext cx="1" cy="523731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3419873" y="747261"/>
              <a:ext cx="1" cy="523731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6"/>
            <p:cNvCxnSpPr/>
            <p:nvPr/>
          </p:nvCxnSpPr>
          <p:spPr>
            <a:xfrm flipH="1" flipV="1">
              <a:off x="6372201" y="747261"/>
              <a:ext cx="1" cy="523731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355700" y="2780222"/>
              <a:ext cx="1624012" cy="1502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400"/>
                </a:lnSpc>
              </a:pPr>
              <a:endPara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ts val="1200"/>
                </a:lnSpc>
              </a:pPr>
              <a:r>
                <a:rPr 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137 </a:t>
              </a:r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комплексов 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пожарных </a:t>
              </a:r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депо</a:t>
              </a:r>
            </a:p>
            <a:p>
              <a:pPr lvl="0">
                <a:lnSpc>
                  <a:spcPts val="1200"/>
                </a:lnSpc>
              </a:pPr>
              <a:endPara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ts val="1200"/>
                </a:lnSpc>
              </a:pPr>
              <a:r>
                <a:rPr 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111</a:t>
              </a:r>
              <a:r>
                <a:rPr lang="ru-RU" sz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городской </a:t>
              </a:r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местности</a:t>
              </a:r>
            </a:p>
            <a:p>
              <a:pPr lvl="0">
                <a:lnSpc>
                  <a:spcPts val="1200"/>
                </a:lnSpc>
              </a:pP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26 </a:t>
              </a:r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сельских населенных </a:t>
              </a:r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пунктах</a:t>
              </a:r>
              <a:endPara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2555148" y="2577072"/>
              <a:ext cx="176596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200"/>
                </a:lnSpc>
              </a:pPr>
              <a:r>
                <a:rPr lang="ru-RU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построено</a:t>
              </a:r>
              <a:r>
                <a:rPr lang="ru-RU" sz="13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lvl="0" algn="ctr">
                <a:lnSpc>
                  <a:spcPts val="1200"/>
                </a:lnSpc>
              </a:pPr>
              <a:r>
                <a:rPr lang="ru-RU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за 3 года</a:t>
              </a:r>
            </a:p>
            <a:p>
              <a:pPr lvl="0" algn="ctr">
                <a:lnSpc>
                  <a:spcPts val="1200"/>
                </a:lnSpc>
              </a:pPr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ru-RU" sz="13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пожарных депо: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68974" y="2571169"/>
              <a:ext cx="1129796" cy="271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ts val="1400"/>
                </a:lnSpc>
              </a:pPr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требуется:</a:t>
              </a: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2504075" y="3189044"/>
              <a:ext cx="213993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13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за счет РБ в городах:</a:t>
              </a:r>
              <a:endParaRPr lang="ru-RU" sz="1300" dirty="0"/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2844701" y="3939321"/>
              <a:ext cx="14392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за 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счет </a:t>
              </a:r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МБ:</a:t>
              </a:r>
              <a:endParaRPr lang="ru-RU" sz="1200" dirty="0"/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2628136" y="3312154"/>
              <a:ext cx="1655832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200" i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Актобе</a:t>
              </a:r>
              <a:r>
                <a:rPr lang="ru-RU" sz="12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2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Караганда Шымкент, Астана</a:t>
              </a:r>
            </a:p>
            <a:p>
              <a:pPr>
                <a:lnSpc>
                  <a:spcPts val="1400"/>
                </a:lnSpc>
              </a:pPr>
              <a:r>
                <a:rPr lang="ru-RU" sz="12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Кокшетау</a:t>
              </a:r>
              <a:r>
                <a:rPr lang="ru-RU" sz="12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Аральск </a:t>
              </a:r>
              <a:endParaRPr lang="ru-RU" sz="1200" dirty="0"/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2955393" y="4139182"/>
              <a:ext cx="968535" cy="271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ts val="1400"/>
                </a:lnSpc>
              </a:pPr>
              <a:r>
                <a:rPr lang="ru-RU" sz="1200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r>
                <a:rPr lang="ru-RU" sz="1200" i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.Алматы</a:t>
              </a:r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4860032" y="3364224"/>
              <a:ext cx="1927374" cy="669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500"/>
                </a:lnSpc>
              </a:pPr>
              <a:r>
                <a:rPr lang="ru-RU" sz="12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sz="1200" i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г.Уральск</a:t>
              </a:r>
              <a:endParaRPr lang="ru-RU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ts val="1500"/>
                </a:lnSpc>
              </a:pPr>
              <a:r>
                <a:rPr lang="ru-RU" sz="12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sz="1200" i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Мангистауская</a:t>
              </a:r>
              <a:r>
                <a:rPr lang="ru-RU" sz="12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область (</a:t>
              </a:r>
              <a:r>
                <a:rPr lang="ru-RU" sz="1200" i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п.Баскудык</a:t>
              </a:r>
              <a:r>
                <a:rPr lang="ru-RU" sz="12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endPara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7020272" y="3203078"/>
              <a:ext cx="2051720" cy="990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400"/>
                </a:lnSpc>
              </a:pPr>
              <a:endPara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ts val="1400"/>
                </a:lnSpc>
              </a:pPr>
              <a:r>
                <a:rPr lang="ru-RU" sz="12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г.Астана  </a:t>
              </a:r>
              <a:r>
                <a:rPr lang="ru-RU" sz="12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pPr lvl="0">
                <a:lnSpc>
                  <a:spcPts val="1400"/>
                </a:lnSpc>
              </a:pPr>
              <a:r>
                <a:rPr lang="ru-RU" sz="12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г.Шымкент  </a:t>
              </a:r>
              <a:r>
                <a:rPr lang="ru-RU" sz="12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lvl="0">
                <a:lnSpc>
                  <a:spcPts val="1400"/>
                </a:lnSpc>
              </a:pPr>
              <a:r>
                <a:rPr lang="ru-RU" sz="12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Атырауской области  </a:t>
              </a:r>
              <a:r>
                <a:rPr lang="ru-RU" sz="12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pPr lvl="0">
                <a:lnSpc>
                  <a:spcPts val="1400"/>
                </a:lnSpc>
              </a:pPr>
              <a:endPara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Прямоугольник 213"/>
            <p:cNvSpPr/>
            <p:nvPr/>
          </p:nvSpPr>
          <p:spPr>
            <a:xfrm flipH="1">
              <a:off x="349819" y="4581852"/>
              <a:ext cx="45719" cy="25238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932040" y="2555006"/>
              <a:ext cx="1584176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400"/>
                </a:lnSpc>
              </a:pPr>
              <a:r>
                <a:rPr lang="ru-RU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2018г.  </a:t>
              </a: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поддержано </a:t>
              </a:r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строительство </a:t>
              </a:r>
            </a:p>
            <a:p>
              <a:pPr lvl="0" algn="ctr">
                <a:lnSpc>
                  <a:spcPts val="1400"/>
                </a:lnSpc>
              </a:pPr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пожарных депо: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164288" y="2549782"/>
              <a:ext cx="1656184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400"/>
                </a:lnSpc>
              </a:pP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МИО </a:t>
              </a:r>
            </a:p>
            <a:p>
              <a:pPr lvl="0" algn="ctr">
                <a:lnSpc>
                  <a:spcPts val="1400"/>
                </a:lnSpc>
              </a:pPr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едется строительство </a:t>
              </a:r>
            </a:p>
            <a:p>
              <a:pPr lvl="0" algn="ctr">
                <a:lnSpc>
                  <a:spcPts val="1400"/>
                </a:lnSpc>
              </a:pP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пожарных депо:</a:t>
              </a:r>
              <a:endPara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79512" y="175741"/>
              <a:ext cx="450511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Строительство пожарных депо</a:t>
              </a:r>
            </a:p>
          </p:txBody>
        </p:sp>
        <p:cxnSp>
          <p:nvCxnSpPr>
            <p:cNvPr id="32" name="Straight Connector 4"/>
            <p:cNvCxnSpPr/>
            <p:nvPr/>
          </p:nvCxnSpPr>
          <p:spPr>
            <a:xfrm>
              <a:off x="107504" y="146614"/>
              <a:ext cx="8890290" cy="89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Straight Connector 9"/>
            <p:cNvCxnSpPr/>
            <p:nvPr/>
          </p:nvCxnSpPr>
          <p:spPr>
            <a:xfrm>
              <a:off x="107504" y="533410"/>
              <a:ext cx="8890290" cy="73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Connector 132"/>
            <p:cNvCxnSpPr/>
            <p:nvPr/>
          </p:nvCxnSpPr>
          <p:spPr>
            <a:xfrm flipV="1">
              <a:off x="172191" y="5014059"/>
              <a:ext cx="8911223" cy="59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5" name="Прямоугольник 34"/>
            <p:cNvSpPr/>
            <p:nvPr/>
          </p:nvSpPr>
          <p:spPr>
            <a:xfrm>
              <a:off x="6444208" y="701769"/>
              <a:ext cx="2286000" cy="4514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арендуемых зданиях</a:t>
              </a:r>
              <a:endParaRPr lang="ru-RU" dirty="0"/>
            </a:p>
          </p:txBody>
        </p:sp>
        <p:cxnSp>
          <p:nvCxnSpPr>
            <p:cNvPr id="39" name="Straight Connector 96"/>
            <p:cNvCxnSpPr/>
            <p:nvPr/>
          </p:nvCxnSpPr>
          <p:spPr>
            <a:xfrm flipH="1" flipV="1">
              <a:off x="8748463" y="751875"/>
              <a:ext cx="1" cy="523731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Группа 11"/>
            <p:cNvGrpSpPr/>
            <p:nvPr/>
          </p:nvGrpSpPr>
          <p:grpSpPr>
            <a:xfrm>
              <a:off x="1585159" y="1419622"/>
              <a:ext cx="6085284" cy="960834"/>
              <a:chOff x="1585159" y="3468775"/>
              <a:chExt cx="6085284" cy="960834"/>
            </a:xfrm>
          </p:grpSpPr>
          <p:sp>
            <p:nvSpPr>
              <p:cNvPr id="14" name="Полилиния 13"/>
              <p:cNvSpPr/>
              <p:nvPr/>
            </p:nvSpPr>
            <p:spPr>
              <a:xfrm>
                <a:off x="1585159" y="3468775"/>
                <a:ext cx="1601390" cy="960834"/>
              </a:xfrm>
              <a:custGeom>
                <a:avLst/>
                <a:gdLst>
                  <a:gd name="connsiteX0" fmla="*/ 0 w 1601390"/>
                  <a:gd name="connsiteY0" fmla="*/ 96083 h 960834"/>
                  <a:gd name="connsiteX1" fmla="*/ 96083 w 1601390"/>
                  <a:gd name="connsiteY1" fmla="*/ 0 h 960834"/>
                  <a:gd name="connsiteX2" fmla="*/ 1505307 w 1601390"/>
                  <a:gd name="connsiteY2" fmla="*/ 0 h 960834"/>
                  <a:gd name="connsiteX3" fmla="*/ 1601390 w 1601390"/>
                  <a:gd name="connsiteY3" fmla="*/ 96083 h 960834"/>
                  <a:gd name="connsiteX4" fmla="*/ 1601390 w 1601390"/>
                  <a:gd name="connsiteY4" fmla="*/ 864751 h 960834"/>
                  <a:gd name="connsiteX5" fmla="*/ 1505307 w 1601390"/>
                  <a:gd name="connsiteY5" fmla="*/ 960834 h 960834"/>
                  <a:gd name="connsiteX6" fmla="*/ 96083 w 1601390"/>
                  <a:gd name="connsiteY6" fmla="*/ 960834 h 960834"/>
                  <a:gd name="connsiteX7" fmla="*/ 0 w 1601390"/>
                  <a:gd name="connsiteY7" fmla="*/ 864751 h 960834"/>
                  <a:gd name="connsiteX8" fmla="*/ 0 w 1601390"/>
                  <a:gd name="connsiteY8" fmla="*/ 96083 h 960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390" h="960834">
                    <a:moveTo>
                      <a:pt x="0" y="96083"/>
                    </a:moveTo>
                    <a:cubicBezTo>
                      <a:pt x="0" y="43018"/>
                      <a:pt x="43018" y="0"/>
                      <a:pt x="96083" y="0"/>
                    </a:cubicBezTo>
                    <a:lnTo>
                      <a:pt x="1505307" y="0"/>
                    </a:lnTo>
                    <a:cubicBezTo>
                      <a:pt x="1558372" y="0"/>
                      <a:pt x="1601390" y="43018"/>
                      <a:pt x="1601390" y="96083"/>
                    </a:cubicBezTo>
                    <a:lnTo>
                      <a:pt x="1601390" y="864751"/>
                    </a:lnTo>
                    <a:cubicBezTo>
                      <a:pt x="1601390" y="917816"/>
                      <a:pt x="1558372" y="960834"/>
                      <a:pt x="1505307" y="960834"/>
                    </a:cubicBezTo>
                    <a:lnTo>
                      <a:pt x="96083" y="960834"/>
                    </a:lnTo>
                    <a:cubicBezTo>
                      <a:pt x="43018" y="960834"/>
                      <a:pt x="0" y="917816"/>
                      <a:pt x="0" y="864751"/>
                    </a:cubicBezTo>
                    <a:lnTo>
                      <a:pt x="0" y="96083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0062" tIns="150062" rIns="150062" bIns="150062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200" kern="1200" dirty="0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3346689" y="3800002"/>
                <a:ext cx="339494" cy="298380"/>
              </a:xfrm>
              <a:custGeom>
                <a:avLst/>
                <a:gdLst>
                  <a:gd name="connsiteX0" fmla="*/ 0 w 339494"/>
                  <a:gd name="connsiteY0" fmla="*/ 79429 h 397144"/>
                  <a:gd name="connsiteX1" fmla="*/ 169747 w 339494"/>
                  <a:gd name="connsiteY1" fmla="*/ 79429 h 397144"/>
                  <a:gd name="connsiteX2" fmla="*/ 169747 w 339494"/>
                  <a:gd name="connsiteY2" fmla="*/ 0 h 397144"/>
                  <a:gd name="connsiteX3" fmla="*/ 339494 w 339494"/>
                  <a:gd name="connsiteY3" fmla="*/ 198572 h 397144"/>
                  <a:gd name="connsiteX4" fmla="*/ 169747 w 339494"/>
                  <a:gd name="connsiteY4" fmla="*/ 397144 h 397144"/>
                  <a:gd name="connsiteX5" fmla="*/ 169747 w 339494"/>
                  <a:gd name="connsiteY5" fmla="*/ 317715 h 397144"/>
                  <a:gd name="connsiteX6" fmla="*/ 0 w 339494"/>
                  <a:gd name="connsiteY6" fmla="*/ 317715 h 397144"/>
                  <a:gd name="connsiteX7" fmla="*/ 0 w 339494"/>
                  <a:gd name="connsiteY7" fmla="*/ 79429 h 39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494" h="397144">
                    <a:moveTo>
                      <a:pt x="0" y="79429"/>
                    </a:moveTo>
                    <a:lnTo>
                      <a:pt x="169747" y="79429"/>
                    </a:lnTo>
                    <a:lnTo>
                      <a:pt x="169747" y="0"/>
                    </a:lnTo>
                    <a:lnTo>
                      <a:pt x="339494" y="198572"/>
                    </a:lnTo>
                    <a:lnTo>
                      <a:pt x="169747" y="397144"/>
                    </a:lnTo>
                    <a:lnTo>
                      <a:pt x="169747" y="317715"/>
                    </a:lnTo>
                    <a:lnTo>
                      <a:pt x="0" y="317715"/>
                    </a:lnTo>
                    <a:lnTo>
                      <a:pt x="0" y="79429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79429" rIns="101848" bIns="7942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500" kern="1200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3827106" y="3468775"/>
                <a:ext cx="1601390" cy="960834"/>
              </a:xfrm>
              <a:custGeom>
                <a:avLst/>
                <a:gdLst>
                  <a:gd name="connsiteX0" fmla="*/ 0 w 1601390"/>
                  <a:gd name="connsiteY0" fmla="*/ 96083 h 960834"/>
                  <a:gd name="connsiteX1" fmla="*/ 96083 w 1601390"/>
                  <a:gd name="connsiteY1" fmla="*/ 0 h 960834"/>
                  <a:gd name="connsiteX2" fmla="*/ 1505307 w 1601390"/>
                  <a:gd name="connsiteY2" fmla="*/ 0 h 960834"/>
                  <a:gd name="connsiteX3" fmla="*/ 1601390 w 1601390"/>
                  <a:gd name="connsiteY3" fmla="*/ 96083 h 960834"/>
                  <a:gd name="connsiteX4" fmla="*/ 1601390 w 1601390"/>
                  <a:gd name="connsiteY4" fmla="*/ 864751 h 960834"/>
                  <a:gd name="connsiteX5" fmla="*/ 1505307 w 1601390"/>
                  <a:gd name="connsiteY5" fmla="*/ 960834 h 960834"/>
                  <a:gd name="connsiteX6" fmla="*/ 96083 w 1601390"/>
                  <a:gd name="connsiteY6" fmla="*/ 960834 h 960834"/>
                  <a:gd name="connsiteX7" fmla="*/ 0 w 1601390"/>
                  <a:gd name="connsiteY7" fmla="*/ 864751 h 960834"/>
                  <a:gd name="connsiteX8" fmla="*/ 0 w 1601390"/>
                  <a:gd name="connsiteY8" fmla="*/ 96083 h 960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390" h="960834">
                    <a:moveTo>
                      <a:pt x="0" y="96083"/>
                    </a:moveTo>
                    <a:cubicBezTo>
                      <a:pt x="0" y="43018"/>
                      <a:pt x="43018" y="0"/>
                      <a:pt x="96083" y="0"/>
                    </a:cubicBezTo>
                    <a:lnTo>
                      <a:pt x="1505307" y="0"/>
                    </a:lnTo>
                    <a:cubicBezTo>
                      <a:pt x="1558372" y="0"/>
                      <a:pt x="1601390" y="43018"/>
                      <a:pt x="1601390" y="96083"/>
                    </a:cubicBezTo>
                    <a:lnTo>
                      <a:pt x="1601390" y="864751"/>
                    </a:lnTo>
                    <a:cubicBezTo>
                      <a:pt x="1601390" y="917816"/>
                      <a:pt x="1558372" y="960834"/>
                      <a:pt x="1505307" y="960834"/>
                    </a:cubicBezTo>
                    <a:lnTo>
                      <a:pt x="96083" y="960834"/>
                    </a:lnTo>
                    <a:cubicBezTo>
                      <a:pt x="43018" y="960834"/>
                      <a:pt x="0" y="917816"/>
                      <a:pt x="0" y="864751"/>
                    </a:cubicBezTo>
                    <a:lnTo>
                      <a:pt x="0" y="9608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9102" tIns="89102" rIns="89102" bIns="89102" numCol="1" spcCol="1270" anchor="ctr" anchorCtr="0">
                <a:noAutofit/>
              </a:bodyPr>
              <a:lstStyle/>
              <a:p>
                <a:pPr lvl="0" algn="ctr" defTabSz="711200">
                  <a:lnSpc>
                    <a:spcPts val="16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Имеется </a:t>
                </a:r>
                <a:r>
                  <a:rPr lang="ru-RU" sz="1400" b="1" kern="12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422 </a:t>
                </a:r>
              </a:p>
              <a:p>
                <a:pPr lvl="0" algn="ctr" defTabSz="711200">
                  <a:lnSpc>
                    <a:spcPts val="16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пожарных депо</a:t>
                </a:r>
                <a:endParaRPr lang="ru-RU" sz="1400" kern="1200" dirty="0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10800000">
                <a:off x="5588636" y="3800002"/>
                <a:ext cx="339494" cy="298380"/>
              </a:xfrm>
              <a:custGeom>
                <a:avLst/>
                <a:gdLst>
                  <a:gd name="connsiteX0" fmla="*/ 0 w 339494"/>
                  <a:gd name="connsiteY0" fmla="*/ 79429 h 397144"/>
                  <a:gd name="connsiteX1" fmla="*/ 169747 w 339494"/>
                  <a:gd name="connsiteY1" fmla="*/ 79429 h 397144"/>
                  <a:gd name="connsiteX2" fmla="*/ 169747 w 339494"/>
                  <a:gd name="connsiteY2" fmla="*/ 0 h 397144"/>
                  <a:gd name="connsiteX3" fmla="*/ 339494 w 339494"/>
                  <a:gd name="connsiteY3" fmla="*/ 198572 h 397144"/>
                  <a:gd name="connsiteX4" fmla="*/ 169747 w 339494"/>
                  <a:gd name="connsiteY4" fmla="*/ 397144 h 397144"/>
                  <a:gd name="connsiteX5" fmla="*/ 169747 w 339494"/>
                  <a:gd name="connsiteY5" fmla="*/ 317715 h 397144"/>
                  <a:gd name="connsiteX6" fmla="*/ 0 w 339494"/>
                  <a:gd name="connsiteY6" fmla="*/ 317715 h 397144"/>
                  <a:gd name="connsiteX7" fmla="*/ 0 w 339494"/>
                  <a:gd name="connsiteY7" fmla="*/ 79429 h 39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494" h="397144">
                    <a:moveTo>
                      <a:pt x="0" y="79429"/>
                    </a:moveTo>
                    <a:lnTo>
                      <a:pt x="169747" y="79429"/>
                    </a:lnTo>
                    <a:lnTo>
                      <a:pt x="169747" y="0"/>
                    </a:lnTo>
                    <a:lnTo>
                      <a:pt x="339494" y="198572"/>
                    </a:lnTo>
                    <a:lnTo>
                      <a:pt x="169747" y="397144"/>
                    </a:lnTo>
                    <a:lnTo>
                      <a:pt x="169747" y="317715"/>
                    </a:lnTo>
                    <a:lnTo>
                      <a:pt x="0" y="317715"/>
                    </a:lnTo>
                    <a:lnTo>
                      <a:pt x="0" y="79429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79429" rIns="101847" bIns="7942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500" kern="1200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6069053" y="3468775"/>
                <a:ext cx="1601390" cy="960834"/>
              </a:xfrm>
              <a:custGeom>
                <a:avLst/>
                <a:gdLst>
                  <a:gd name="connsiteX0" fmla="*/ 0 w 1601390"/>
                  <a:gd name="connsiteY0" fmla="*/ 96083 h 960834"/>
                  <a:gd name="connsiteX1" fmla="*/ 96083 w 1601390"/>
                  <a:gd name="connsiteY1" fmla="*/ 0 h 960834"/>
                  <a:gd name="connsiteX2" fmla="*/ 1505307 w 1601390"/>
                  <a:gd name="connsiteY2" fmla="*/ 0 h 960834"/>
                  <a:gd name="connsiteX3" fmla="*/ 1601390 w 1601390"/>
                  <a:gd name="connsiteY3" fmla="*/ 96083 h 960834"/>
                  <a:gd name="connsiteX4" fmla="*/ 1601390 w 1601390"/>
                  <a:gd name="connsiteY4" fmla="*/ 864751 h 960834"/>
                  <a:gd name="connsiteX5" fmla="*/ 1505307 w 1601390"/>
                  <a:gd name="connsiteY5" fmla="*/ 960834 h 960834"/>
                  <a:gd name="connsiteX6" fmla="*/ 96083 w 1601390"/>
                  <a:gd name="connsiteY6" fmla="*/ 960834 h 960834"/>
                  <a:gd name="connsiteX7" fmla="*/ 0 w 1601390"/>
                  <a:gd name="connsiteY7" fmla="*/ 864751 h 960834"/>
                  <a:gd name="connsiteX8" fmla="*/ 0 w 1601390"/>
                  <a:gd name="connsiteY8" fmla="*/ 96083 h 960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390" h="960834">
                    <a:moveTo>
                      <a:pt x="0" y="96083"/>
                    </a:moveTo>
                    <a:cubicBezTo>
                      <a:pt x="0" y="43018"/>
                      <a:pt x="43018" y="0"/>
                      <a:pt x="96083" y="0"/>
                    </a:cubicBezTo>
                    <a:lnTo>
                      <a:pt x="1505307" y="0"/>
                    </a:lnTo>
                    <a:cubicBezTo>
                      <a:pt x="1558372" y="0"/>
                      <a:pt x="1601390" y="43018"/>
                      <a:pt x="1601390" y="96083"/>
                    </a:cubicBezTo>
                    <a:lnTo>
                      <a:pt x="1601390" y="864751"/>
                    </a:lnTo>
                    <a:cubicBezTo>
                      <a:pt x="1601390" y="917816"/>
                      <a:pt x="1558372" y="960834"/>
                      <a:pt x="1505307" y="960834"/>
                    </a:cubicBezTo>
                    <a:lnTo>
                      <a:pt x="96083" y="960834"/>
                    </a:lnTo>
                    <a:cubicBezTo>
                      <a:pt x="43018" y="960834"/>
                      <a:pt x="0" y="917816"/>
                      <a:pt x="0" y="864751"/>
                    </a:cubicBezTo>
                    <a:lnTo>
                      <a:pt x="0" y="96083"/>
                    </a:lnTo>
                    <a:close/>
                  </a:path>
                </a:pathLst>
              </a:cu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0062" tIns="150062" rIns="150062" bIns="150062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2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24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7504" y="146614"/>
            <a:ext cx="8975910" cy="4873408"/>
            <a:chOff x="107504" y="146614"/>
            <a:chExt cx="8975910" cy="487340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07504" y="146614"/>
              <a:ext cx="8975910" cy="4873408"/>
              <a:chOff x="107504" y="146614"/>
              <a:chExt cx="8975910" cy="4873408"/>
            </a:xfrm>
          </p:grpSpPr>
          <p:sp>
            <p:nvSpPr>
              <p:cNvPr id="4" name="PA_矩形 9"/>
              <p:cNvSpPr/>
              <p:nvPr>
                <p:custDataLst>
                  <p:tags r:id="rId1"/>
                </p:custDataLst>
              </p:nvPr>
            </p:nvSpPr>
            <p:spPr>
              <a:xfrm>
                <a:off x="6660232" y="2068431"/>
                <a:ext cx="2232248" cy="158343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6660232" y="3964650"/>
                <a:ext cx="2232248" cy="91135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PA_矩形 9"/>
              <p:cNvSpPr/>
              <p:nvPr>
                <p:custDataLst>
                  <p:tags r:id="rId2"/>
                </p:custDataLst>
              </p:nvPr>
            </p:nvSpPr>
            <p:spPr>
              <a:xfrm>
                <a:off x="251520" y="3460931"/>
                <a:ext cx="2232248" cy="14150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251520" y="2059116"/>
                <a:ext cx="2232248" cy="11784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71827" y="3507854"/>
                <a:ext cx="2160240" cy="1349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ts val="1400"/>
                  </a:lnSpc>
                </a:pPr>
                <a:r>
                  <a:rPr lang="ru-RU" sz="1400" dirty="0"/>
                  <a:t>Не обеспечены противопожарной защитой около </a:t>
                </a:r>
                <a:r>
                  <a:rPr lang="ru-RU" sz="1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 тыс</a:t>
                </a:r>
                <a:r>
                  <a:rPr lang="ru-RU" sz="1400" b="1" dirty="0">
                    <a:solidFill>
                      <a:srgbClr val="C00000"/>
                    </a:solidFill>
                  </a:rPr>
                  <a:t>.</a:t>
                </a:r>
                <a:r>
                  <a:rPr lang="ru-RU" sz="1400" dirty="0"/>
                  <a:t> населенных </a:t>
                </a:r>
                <a:r>
                  <a:rPr lang="ru-RU" sz="1400" dirty="0" smtClean="0"/>
                  <a:t>пунктов</a:t>
                </a:r>
              </a:p>
              <a:p>
                <a:pPr lvl="0" algn="just">
                  <a:lnSpc>
                    <a:spcPts val="1400"/>
                  </a:lnSpc>
                </a:pPr>
                <a:r>
                  <a:rPr lang="ru-RU" sz="1200" dirty="0" smtClean="0"/>
                  <a:t>(</a:t>
                </a:r>
                <a:r>
                  <a:rPr lang="ru-RU" sz="1200" i="1" dirty="0"/>
                  <a:t>в</a:t>
                </a:r>
                <a:r>
                  <a:rPr lang="ru-RU" sz="1200" b="1" i="1" dirty="0"/>
                  <a:t> </a:t>
                </a:r>
                <a:r>
                  <a:rPr lang="ru-RU" sz="12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 тыс. </a:t>
                </a:r>
                <a:r>
                  <a:rPr lang="ru-RU" sz="1200" i="1" dirty="0"/>
                  <a:t>имеются </a:t>
                </a:r>
                <a:r>
                  <a:rPr lang="ru-RU" sz="1200" b="1" i="1" dirty="0"/>
                  <a:t>добровольные</a:t>
                </a:r>
                <a:r>
                  <a:rPr lang="ru-RU" sz="1200" i="1" dirty="0"/>
                  <a:t> формирования</a:t>
                </a:r>
                <a:r>
                  <a:rPr lang="ru-RU" sz="1200" dirty="0"/>
                  <a:t>)</a:t>
                </a:r>
                <a:endPara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2938728" y="2781011"/>
                <a:ext cx="3338553" cy="2094995"/>
                <a:chOff x="3426332" y="1386964"/>
                <a:chExt cx="2369804" cy="3345025"/>
              </a:xfrm>
            </p:grpSpPr>
            <p:sp>
              <p:nvSpPr>
                <p:cNvPr id="13" name="Прямоугольник 12"/>
                <p:cNvSpPr/>
                <p:nvPr/>
              </p:nvSpPr>
              <p:spPr>
                <a:xfrm>
                  <a:off x="3484282" y="1557625"/>
                  <a:ext cx="2253902" cy="720748"/>
                </a:xfrm>
                <a:prstGeom prst="rect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ts val="1400"/>
                    </a:lnSpc>
                  </a:pPr>
                  <a:r>
                    <a:rPr lang="ru-RU" sz="1400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Ведется реализация специальной </a:t>
                  </a:r>
                  <a:r>
                    <a:rPr lang="ru-RU" sz="14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Дорожной </a:t>
                  </a:r>
                  <a:r>
                    <a:rPr lang="ru-RU" sz="1400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карты </a:t>
                  </a:r>
                  <a:r>
                    <a:rPr lang="ru-RU" sz="14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на </a:t>
                  </a:r>
                  <a:r>
                    <a:rPr lang="ru-RU" sz="14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2018-2020</a:t>
                  </a:r>
                  <a:r>
                    <a:rPr lang="ru-RU" sz="14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sz="1400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годы</a:t>
                  </a: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3512295" y="3812202"/>
                  <a:ext cx="2160240" cy="720748"/>
                </a:xfrm>
                <a:prstGeom prst="rect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ts val="1400"/>
                    </a:lnSpc>
                  </a:pPr>
                  <a:r>
                    <a:rPr lang="ru-RU" sz="1400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Из запланированных на 2018г.</a:t>
                  </a:r>
                </a:p>
                <a:p>
                  <a:pPr lvl="0" algn="just">
                    <a:lnSpc>
                      <a:spcPts val="1400"/>
                    </a:lnSpc>
                  </a:pPr>
                  <a:r>
                    <a:rPr lang="ru-RU" sz="14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72</a:t>
                  </a:r>
                  <a:r>
                    <a:rPr lang="ru-RU" sz="1400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постов создан </a:t>
                  </a:r>
                  <a:r>
                    <a:rPr lang="ru-RU" sz="14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21 </a:t>
                  </a:r>
                  <a:r>
                    <a:rPr lang="ru-RU" sz="1400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пост</a:t>
                  </a:r>
                  <a:endParaRPr lang="ru-RU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Багетная рамка 25"/>
                <p:cNvSpPr/>
                <p:nvPr/>
              </p:nvSpPr>
              <p:spPr>
                <a:xfrm>
                  <a:off x="3426332" y="1386964"/>
                  <a:ext cx="2369804" cy="3345025"/>
                </a:xfrm>
                <a:prstGeom prst="bevel">
                  <a:avLst>
                    <a:gd name="adj" fmla="val 1146"/>
                  </a:avLst>
                </a:prstGeom>
                <a:noFill/>
                <a:ln w="31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6" name="Прямоугольник 35"/>
              <p:cNvSpPr/>
              <p:nvPr/>
            </p:nvSpPr>
            <p:spPr>
              <a:xfrm>
                <a:off x="179512" y="175741"/>
                <a:ext cx="450511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Создание пожарных постов</a:t>
                </a:r>
                <a:endParaRPr lang="ru-RU" sz="1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37" name="Straight Connector 4"/>
              <p:cNvCxnSpPr/>
              <p:nvPr/>
            </p:nvCxnSpPr>
            <p:spPr>
              <a:xfrm>
                <a:off x="107504" y="146614"/>
                <a:ext cx="8890290" cy="893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9"/>
              <p:cNvCxnSpPr/>
              <p:nvPr/>
            </p:nvCxnSpPr>
            <p:spPr>
              <a:xfrm>
                <a:off x="107504" y="533410"/>
                <a:ext cx="8890290" cy="738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132"/>
              <p:cNvCxnSpPr/>
              <p:nvPr/>
            </p:nvCxnSpPr>
            <p:spPr>
              <a:xfrm flipV="1">
                <a:off x="172191" y="5014059"/>
                <a:ext cx="8911223" cy="5963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2" name="PA_矩形 9"/>
              <p:cNvSpPr/>
              <p:nvPr>
                <p:custDataLst>
                  <p:tags r:id="rId3"/>
                </p:custDataLst>
              </p:nvPr>
            </p:nvSpPr>
            <p:spPr>
              <a:xfrm>
                <a:off x="6660232" y="627536"/>
                <a:ext cx="2232248" cy="121041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323528" y="2067694"/>
                <a:ext cx="2088232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1200"/>
                  </a:lnSpc>
                </a:pPr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ru-RU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государственной </a:t>
                </a:r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противопожарной службой </a:t>
                </a:r>
                <a:r>
                  <a:rPr lang="ru-RU" sz="1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307  </a:t>
                </a:r>
                <a:endPara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ts val="1200"/>
                  </a:lnSpc>
                </a:pPr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пожарными </a:t>
                </a:r>
                <a:r>
                  <a:rPr lang="ru-RU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постами </a:t>
                </a:r>
                <a:r>
                  <a:rPr lang="ru-RU" sz="1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648</a:t>
                </a:r>
                <a:r>
                  <a:rPr lang="ru-RU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ts val="1200"/>
                  </a:lnSpc>
                </a:pPr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ru-RU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негосударственными </a:t>
                </a:r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противопожарными службами </a:t>
                </a:r>
                <a:r>
                  <a:rPr lang="ru-RU" sz="1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42</a:t>
                </a:r>
                <a:r>
                  <a:rPr lang="ru-RU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251520" y="627536"/>
                <a:ext cx="2232248" cy="121041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251520" y="706255"/>
                <a:ext cx="2160240" cy="810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ts val="1400"/>
                  </a:lnSpc>
                </a:pPr>
                <a:r>
                  <a:rPr lang="ru-RU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Противопожарной защитой обеспечивается </a:t>
                </a:r>
                <a:r>
                  <a:rPr lang="ru-RU" sz="1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997</a:t>
                </a:r>
                <a:r>
                  <a:rPr lang="ru-RU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населенных пунктов:</a:t>
                </a:r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6732240" y="699542"/>
                <a:ext cx="2088232" cy="1092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ts val="1300"/>
                  </a:lnSpc>
                </a:pPr>
                <a:r>
                  <a:rPr lang="ru-RU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защиты </a:t>
                </a:r>
                <a:r>
                  <a:rPr lang="ru-RU" sz="1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138</a:t>
                </a:r>
                <a:r>
                  <a:rPr lang="en-US" sz="1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ru-RU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населенных пунктов </a:t>
                </a:r>
                <a:r>
                  <a:rPr lang="ru-RU" sz="14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необходимо: </a:t>
                </a:r>
              </a:p>
              <a:p>
                <a:pPr lvl="0" algn="just">
                  <a:lnSpc>
                    <a:spcPts val="1300"/>
                  </a:lnSpc>
                </a:pPr>
                <a:r>
                  <a:rPr lang="ru-RU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создание </a:t>
                </a:r>
                <a:r>
                  <a:rPr lang="ru-RU" sz="1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430</a:t>
                </a:r>
                <a:r>
                  <a:rPr lang="ru-RU" sz="14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постов</a:t>
                </a:r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ts val="1300"/>
                  </a:lnSpc>
                </a:pPr>
                <a:r>
                  <a:rPr lang="ru-RU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 строительство </a:t>
                </a:r>
                <a:r>
                  <a:rPr lang="ru-RU" sz="1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137</a:t>
                </a:r>
                <a:r>
                  <a:rPr lang="ru-RU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пожарных депо ГПС</a:t>
                </a:r>
              </a:p>
            </p:txBody>
          </p:sp>
          <p:sp>
            <p:nvSpPr>
              <p:cNvPr id="16" name="Стрелка вниз 15"/>
              <p:cNvSpPr/>
              <p:nvPr/>
            </p:nvSpPr>
            <p:spPr>
              <a:xfrm>
                <a:off x="1259632" y="1875492"/>
                <a:ext cx="186847" cy="120194"/>
              </a:xfrm>
              <a:prstGeom prst="downArrow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Стрелка вниз 48"/>
              <p:cNvSpPr/>
              <p:nvPr/>
            </p:nvSpPr>
            <p:spPr>
              <a:xfrm>
                <a:off x="1259632" y="3291830"/>
                <a:ext cx="186847" cy="120194"/>
              </a:xfrm>
              <a:prstGeom prst="downArrow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6696236" y="2139735"/>
                <a:ext cx="2160240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ts val="1300"/>
                  </a:lnSpc>
                </a:pPr>
                <a:r>
                  <a:rPr lang="ru-RU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Создано </a:t>
                </a:r>
                <a:r>
                  <a:rPr lang="ru-RU" sz="1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202</a:t>
                </a:r>
                <a:r>
                  <a:rPr lang="ru-RU" sz="14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поста защищающих </a:t>
                </a:r>
                <a:r>
                  <a:rPr lang="ru-RU" sz="1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sz="1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r>
                  <a:rPr lang="ru-RU" sz="14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населенных </a:t>
                </a:r>
                <a:r>
                  <a:rPr lang="ru-RU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пунктов </a:t>
                </a:r>
                <a:r>
                  <a:rPr lang="ru-RU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200" i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 населением </a:t>
                </a:r>
                <a:r>
                  <a:rPr lang="ru-RU" sz="12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600</a:t>
                </a:r>
                <a:r>
                  <a:rPr lang="ru-RU" sz="1200" i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тыс. </a:t>
                </a:r>
                <a:r>
                  <a:rPr lang="ru-RU" sz="1200" i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чел</a:t>
                </a:r>
                <a:r>
                  <a:rPr lang="ru-RU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.)</a:t>
                </a:r>
              </a:p>
              <a:p>
                <a:pPr lvl="0" algn="just">
                  <a:lnSpc>
                    <a:spcPts val="400"/>
                  </a:lnSpc>
                </a:pPr>
                <a:endPara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ts val="1300"/>
                  </a:lnSpc>
                </a:pPr>
                <a:r>
                  <a:rPr lang="ru-RU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 наличием </a:t>
                </a:r>
                <a:r>
                  <a:rPr lang="ru-RU" sz="1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209</a:t>
                </a:r>
                <a:r>
                  <a:rPr lang="ru-RU" sz="14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ед. </a:t>
                </a:r>
                <a:r>
                  <a:rPr lang="ru-RU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техники, из них:</a:t>
                </a:r>
              </a:p>
              <a:p>
                <a:pPr lvl="0" algn="just">
                  <a:lnSpc>
                    <a:spcPts val="1300"/>
                  </a:lnSpc>
                </a:pPr>
                <a:r>
                  <a:rPr lang="ru-RU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12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161</a:t>
                </a:r>
                <a:r>
                  <a:rPr lang="ru-RU" sz="1200" i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ед. </a:t>
                </a:r>
                <a:r>
                  <a:rPr lang="ru-RU" sz="1200" i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пожарной </a:t>
                </a:r>
              </a:p>
              <a:p>
                <a:pPr lvl="0" algn="just">
                  <a:lnSpc>
                    <a:spcPts val="1300"/>
                  </a:lnSpc>
                </a:pPr>
                <a:r>
                  <a:rPr lang="ru-RU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12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48 </a:t>
                </a:r>
                <a:r>
                  <a:rPr lang="ru-RU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ед. </a:t>
                </a:r>
                <a:r>
                  <a:rPr lang="ru-RU" sz="1200" i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приспособленной</a:t>
                </a:r>
                <a:endParaRPr lang="ru-RU" sz="12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696744" y="4065334"/>
                <a:ext cx="212372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 smtClean="0"/>
                  <a:t>МВД передано в МИО </a:t>
                </a:r>
                <a:r>
                  <a:rPr lang="ru-RU" sz="1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53</a:t>
                </a:r>
                <a:r>
                  <a:rPr lang="ru-RU" sz="1400" b="1" dirty="0" smtClean="0"/>
                  <a:t> </a:t>
                </a:r>
                <a:r>
                  <a:rPr lang="ru-RU" sz="1400" dirty="0"/>
                  <a:t>пожарные автоцистерны</a:t>
                </a:r>
              </a:p>
            </p:txBody>
          </p:sp>
          <p:sp>
            <p:nvSpPr>
              <p:cNvPr id="50" name="Стрелка вниз 49"/>
              <p:cNvSpPr/>
              <p:nvPr/>
            </p:nvSpPr>
            <p:spPr>
              <a:xfrm>
                <a:off x="7596336" y="3747700"/>
                <a:ext cx="186847" cy="120194"/>
              </a:xfrm>
              <a:prstGeom prst="downArrow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Стрелка вниз 50"/>
              <p:cNvSpPr/>
              <p:nvPr/>
            </p:nvSpPr>
            <p:spPr>
              <a:xfrm>
                <a:off x="7596336" y="1875492"/>
                <a:ext cx="186847" cy="120194"/>
              </a:xfrm>
              <a:prstGeom prst="downArrow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3020367" y="3435846"/>
                <a:ext cx="3154795" cy="810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ts val="1400"/>
                  </a:lnSpc>
                </a:pPr>
                <a:r>
                  <a:rPr lang="ru-RU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Планируется </a:t>
                </a:r>
                <a:r>
                  <a:rPr lang="ru-RU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создание </a:t>
                </a:r>
                <a:r>
                  <a:rPr lang="ru-RU" sz="1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245</a:t>
                </a:r>
                <a:r>
                  <a:rPr lang="ru-RU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постов:</a:t>
                </a:r>
              </a:p>
              <a:p>
                <a:pPr lvl="0" algn="just">
                  <a:lnSpc>
                    <a:spcPts val="1400"/>
                  </a:lnSpc>
                </a:pPr>
                <a:r>
                  <a:rPr lang="ru-RU" sz="1300" i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2018г</a:t>
                </a:r>
                <a:r>
                  <a:rPr lang="ru-RU" sz="1300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- </a:t>
                </a:r>
                <a:r>
                  <a:rPr lang="ru-RU" sz="13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  <a:r>
                  <a:rPr lang="ru-RU" sz="1300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300" i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поста</a:t>
                </a:r>
              </a:p>
              <a:p>
                <a:pPr lvl="0" algn="just">
                  <a:lnSpc>
                    <a:spcPts val="1400"/>
                  </a:lnSpc>
                </a:pPr>
                <a:r>
                  <a:rPr lang="ru-RU" sz="1300" i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2019г</a:t>
                </a:r>
                <a:r>
                  <a:rPr lang="ru-RU" sz="1300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1300" i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ru-RU" sz="13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87</a:t>
                </a:r>
                <a:r>
                  <a:rPr lang="ru-RU" sz="1300" i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постов</a:t>
                </a:r>
              </a:p>
              <a:p>
                <a:pPr lvl="0" algn="just">
                  <a:lnSpc>
                    <a:spcPts val="1400"/>
                  </a:lnSpc>
                </a:pPr>
                <a:r>
                  <a:rPr lang="ru-RU" sz="1300" i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2020г</a:t>
                </a:r>
                <a:r>
                  <a:rPr lang="ru-RU" sz="1300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1300" i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ru-RU" sz="13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86</a:t>
                </a:r>
                <a:r>
                  <a:rPr lang="ru-RU" sz="1300" i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постов</a:t>
                </a:r>
                <a:r>
                  <a:rPr lang="ru-RU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159" name="Picture 63" descr="C:\Users\dzhazybaeva\Desktop\Мажилис Парламента РК\Мажилис 11.2018\6. Тезисы министра\Рисунок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913" y="718121"/>
              <a:ext cx="2670175" cy="192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7504" y="146614"/>
            <a:ext cx="8975910" cy="4873408"/>
            <a:chOff x="107504" y="146614"/>
            <a:chExt cx="8975910" cy="487340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512" y="175741"/>
              <a:ext cx="450511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Техническое оснащение</a:t>
              </a:r>
            </a:p>
          </p:txBody>
        </p:sp>
        <p:cxnSp>
          <p:nvCxnSpPr>
            <p:cNvPr id="4" name="Straight Connector 4"/>
            <p:cNvCxnSpPr/>
            <p:nvPr/>
          </p:nvCxnSpPr>
          <p:spPr>
            <a:xfrm>
              <a:off x="107504" y="146614"/>
              <a:ext cx="8890290" cy="89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" name="Straight Connector 9"/>
            <p:cNvCxnSpPr/>
            <p:nvPr/>
          </p:nvCxnSpPr>
          <p:spPr>
            <a:xfrm>
              <a:off x="107504" y="533410"/>
              <a:ext cx="8890290" cy="73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" name="Straight Connector 132"/>
            <p:cNvCxnSpPr/>
            <p:nvPr/>
          </p:nvCxnSpPr>
          <p:spPr>
            <a:xfrm flipV="1">
              <a:off x="172191" y="5014059"/>
              <a:ext cx="8911223" cy="5963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矩形 6"/>
            <p:cNvSpPr/>
            <p:nvPr/>
          </p:nvSpPr>
          <p:spPr>
            <a:xfrm>
              <a:off x="2398902" y="692996"/>
              <a:ext cx="2137150" cy="13941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22"/>
            <p:cNvSpPr/>
            <p:nvPr/>
          </p:nvSpPr>
          <p:spPr>
            <a:xfrm>
              <a:off x="6771323" y="692996"/>
              <a:ext cx="2137150" cy="13941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24"/>
            <p:cNvSpPr/>
            <p:nvPr/>
          </p:nvSpPr>
          <p:spPr>
            <a:xfrm>
              <a:off x="2398902" y="3553832"/>
              <a:ext cx="2137150" cy="13941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25"/>
            <p:cNvSpPr/>
            <p:nvPr/>
          </p:nvSpPr>
          <p:spPr>
            <a:xfrm>
              <a:off x="4682255" y="3617204"/>
              <a:ext cx="1942864" cy="126743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26"/>
            <p:cNvSpPr/>
            <p:nvPr/>
          </p:nvSpPr>
          <p:spPr>
            <a:xfrm>
              <a:off x="6771323" y="3553832"/>
              <a:ext cx="2137150" cy="13941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27"/>
            <p:cNvSpPr/>
            <p:nvPr/>
          </p:nvSpPr>
          <p:spPr>
            <a:xfrm>
              <a:off x="212692" y="2123414"/>
              <a:ext cx="2137150" cy="13941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29"/>
            <p:cNvSpPr/>
            <p:nvPr/>
          </p:nvSpPr>
          <p:spPr>
            <a:xfrm>
              <a:off x="4585112" y="2123414"/>
              <a:ext cx="2137150" cy="13941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339752" y="718607"/>
              <a:ext cx="2308358" cy="1349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dirty="0" smtClean="0"/>
                <a:t>Оснащенность </a:t>
              </a:r>
              <a:r>
                <a:rPr lang="ru-RU" sz="1400" dirty="0"/>
                <a:t>пожарной </a:t>
              </a:r>
              <a:r>
                <a:rPr lang="ru-RU" sz="1400" dirty="0" smtClean="0"/>
                <a:t>техникой </a:t>
              </a: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32%</a:t>
              </a:r>
              <a:endPara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ts val="1400"/>
                </a:lnSpc>
              </a:pPr>
              <a:r>
                <a:rPr lang="ru-RU" sz="1400" dirty="0" smtClean="0"/>
                <a:t>На вооружении </a:t>
              </a: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 698 </a:t>
              </a:r>
              <a:r>
                <a:rPr lang="ru-RU" sz="1400" b="1" dirty="0"/>
                <a:t>ед</a:t>
              </a:r>
              <a:r>
                <a:rPr lang="ru-RU" sz="1400" dirty="0"/>
                <a:t>. пожарной </a:t>
              </a:r>
              <a:r>
                <a:rPr lang="ru-RU" sz="1400" dirty="0" smtClean="0"/>
                <a:t>техники:</a:t>
              </a:r>
            </a:p>
            <a:p>
              <a:pPr>
                <a:lnSpc>
                  <a:spcPts val="1400"/>
                </a:lnSpc>
              </a:pPr>
              <a:r>
                <a:rPr lang="ru-RU" sz="1200" b="1" dirty="0" smtClean="0"/>
                <a:t>основной</a:t>
              </a:r>
              <a:r>
                <a:rPr lang="ru-RU" sz="1200" dirty="0" smtClean="0"/>
                <a:t> </a:t>
              </a:r>
              <a:r>
                <a:rPr 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1 478</a:t>
              </a:r>
              <a:r>
                <a:rPr lang="ru-RU" sz="1200" dirty="0" smtClean="0"/>
                <a:t> </a:t>
              </a:r>
              <a:r>
                <a:rPr lang="ru-RU" sz="1200" dirty="0"/>
                <a:t>(</a:t>
              </a: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48</a:t>
              </a:r>
              <a:r>
                <a:rPr 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r>
                <a:rPr lang="ru-RU" sz="1200" dirty="0" smtClean="0"/>
                <a:t>)</a:t>
              </a:r>
            </a:p>
            <a:p>
              <a:pPr>
                <a:lnSpc>
                  <a:spcPts val="1400"/>
                </a:lnSpc>
              </a:pPr>
              <a:r>
                <a:rPr lang="ru-RU" sz="1200" b="1" dirty="0" smtClean="0"/>
                <a:t>специальной</a:t>
              </a:r>
              <a:r>
                <a:rPr lang="ru-RU" sz="1200" dirty="0" smtClean="0"/>
                <a:t> </a:t>
              </a:r>
              <a:r>
                <a:rPr 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321</a:t>
              </a:r>
              <a:r>
                <a:rPr lang="ru-RU" sz="1200" dirty="0" smtClean="0"/>
                <a:t> </a:t>
              </a:r>
              <a:r>
                <a:rPr lang="ru-RU" sz="1200" dirty="0"/>
                <a:t>(</a:t>
              </a: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21</a:t>
              </a:r>
              <a:r>
                <a:rPr 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r>
                <a:rPr lang="ru-RU" sz="1200" dirty="0" smtClean="0"/>
                <a:t>)</a:t>
              </a:r>
            </a:p>
            <a:p>
              <a:pPr>
                <a:lnSpc>
                  <a:spcPts val="1400"/>
                </a:lnSpc>
              </a:pPr>
              <a:r>
                <a:rPr lang="ru-RU" sz="1200" b="1" dirty="0" smtClean="0"/>
                <a:t>вспомогательной</a:t>
              </a:r>
              <a:r>
                <a:rPr lang="ru-RU" sz="1200" dirty="0" smtClean="0"/>
                <a:t> </a:t>
              </a:r>
              <a:r>
                <a:rPr 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899</a:t>
              </a:r>
              <a:r>
                <a:rPr lang="ru-RU" sz="1200" dirty="0" smtClean="0"/>
                <a:t> </a:t>
              </a:r>
              <a:r>
                <a:rPr lang="ru-RU" sz="1200" dirty="0"/>
                <a:t>(</a:t>
              </a: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</a:t>
              </a:r>
              <a:r>
                <a:rPr 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r>
                <a:rPr lang="ru-RU" sz="1200" dirty="0" smtClean="0"/>
                <a:t>)</a:t>
              </a:r>
              <a:endParaRPr lang="ru-RU" sz="1200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786444" y="915566"/>
              <a:ext cx="212202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Подлежит </a:t>
              </a:r>
              <a:r>
                <a:rPr lang="ru-RU" sz="1400" b="1" dirty="0" smtClean="0"/>
                <a:t>списанию треть </a:t>
              </a:r>
              <a:r>
                <a:rPr lang="ru-RU" sz="1400" dirty="0" smtClean="0"/>
                <a:t>парка </a:t>
              </a:r>
              <a:r>
                <a:rPr lang="ru-RU" sz="1400" dirty="0"/>
                <a:t>пожарных </a:t>
              </a:r>
              <a:r>
                <a:rPr lang="ru-RU" sz="1400" b="1" dirty="0" smtClean="0"/>
                <a:t>автомобилей</a:t>
              </a:r>
              <a:r>
                <a:rPr lang="ru-RU" sz="1400" dirty="0" smtClean="0"/>
                <a:t> </a:t>
              </a:r>
              <a:br>
                <a:rPr lang="ru-RU" sz="1400" dirty="0" smtClean="0"/>
              </a:br>
              <a:r>
                <a:rPr lang="ru-RU" sz="1400" dirty="0" smtClean="0"/>
                <a:t>(</a:t>
              </a:r>
              <a:r>
                <a:rPr lang="ru-RU" sz="14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960 ед.</a:t>
              </a:r>
              <a:r>
                <a:rPr lang="ru-RU" sz="1400" b="1" dirty="0" smtClean="0"/>
                <a:t>)</a:t>
              </a:r>
              <a:endParaRPr lang="ru-RU" sz="1400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71844" y="2158767"/>
              <a:ext cx="2376264" cy="1349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dirty="0"/>
                <a:t>Уровень </a:t>
              </a:r>
              <a:r>
                <a:rPr lang="ru-RU" sz="1400" b="1" dirty="0"/>
                <a:t>оснащенности</a:t>
              </a:r>
              <a:r>
                <a:rPr lang="ru-RU" sz="1400" dirty="0"/>
                <a:t> пожарных подразделений </a:t>
              </a:r>
              <a:r>
                <a:rPr lang="ru-RU" sz="1200" dirty="0" smtClean="0"/>
                <a:t>СИЗ - </a:t>
              </a: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52</a:t>
              </a:r>
              <a:r>
                <a:rPr 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endParaRPr lang="ru-RU" sz="1200" dirty="0" smtClean="0"/>
            </a:p>
            <a:p>
              <a:pPr>
                <a:lnSpc>
                  <a:spcPts val="1400"/>
                </a:lnSpc>
              </a:pPr>
              <a:r>
                <a:rPr lang="ru-RU" sz="1200" dirty="0" smtClean="0"/>
                <a:t>БОП </a:t>
              </a:r>
              <a:r>
                <a:rPr lang="ru-RU" sz="1200" dirty="0"/>
                <a:t>- </a:t>
              </a: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86</a:t>
              </a:r>
              <a:r>
                <a:rPr 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endPara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ts val="1400"/>
                </a:lnSpc>
              </a:pPr>
              <a:r>
                <a:rPr lang="ru-RU" sz="1200" dirty="0" smtClean="0"/>
                <a:t>ПТВ</a:t>
              </a:r>
              <a:r>
                <a:rPr lang="ru-RU" sz="1200" b="1" dirty="0" smtClean="0"/>
                <a:t> </a:t>
              </a:r>
              <a:r>
                <a:rPr lang="ru-RU" sz="1200" dirty="0"/>
                <a:t>-</a:t>
              </a:r>
              <a:r>
                <a:rPr lang="ru-RU" sz="1200" b="1" dirty="0"/>
                <a:t> </a:t>
              </a: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73</a:t>
              </a:r>
              <a:r>
                <a:rPr 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endPara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ts val="1400"/>
                </a:lnSpc>
              </a:pPr>
              <a:r>
                <a:rPr lang="ru-RU" sz="1200" dirty="0" smtClean="0"/>
                <a:t>компрессорами </a:t>
              </a:r>
              <a:r>
                <a:rPr lang="ru-RU" sz="1200" dirty="0"/>
                <a:t>-</a:t>
              </a:r>
              <a:r>
                <a:rPr lang="ru-RU" sz="1200" b="1" dirty="0"/>
                <a:t> </a:t>
              </a: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47%</a:t>
              </a:r>
              <a:r>
                <a:rPr lang="ru-RU" sz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200" dirty="0" smtClean="0"/>
                <a:t>мотопомпами </a:t>
              </a:r>
              <a:r>
                <a:rPr lang="ru-RU" sz="1200" dirty="0"/>
                <a:t>-</a:t>
              </a:r>
              <a:r>
                <a:rPr lang="ru-RU" sz="1200" b="1" dirty="0"/>
                <a:t> </a:t>
              </a: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</a:t>
              </a:r>
              <a:r>
                <a:rPr 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endPara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526074" y="2107282"/>
              <a:ext cx="2350182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/>
                <a:t>В </a:t>
              </a:r>
              <a:r>
                <a:rPr lang="ru-RU" sz="1400" dirty="0" smtClean="0"/>
                <a:t>2018г. </a:t>
              </a:r>
              <a:r>
                <a:rPr lang="ru-RU" sz="1400" dirty="0"/>
                <a:t>из </a:t>
              </a:r>
              <a:r>
                <a:rPr lang="ru-RU" sz="1400" dirty="0" smtClean="0"/>
                <a:t>РБ выделено </a:t>
              </a: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4,9 </a:t>
              </a:r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млрд.</a:t>
              </a:r>
              <a:r>
                <a:rPr lang="ru-RU" sz="1400" b="1" dirty="0"/>
                <a:t> </a:t>
              </a:r>
              <a:r>
                <a:rPr lang="ru-RU" sz="1400" b="1" dirty="0" err="1" smtClean="0"/>
                <a:t>тг</a:t>
              </a:r>
              <a:r>
                <a:rPr lang="ru-RU" sz="1400" b="1" dirty="0" smtClean="0"/>
                <a:t> </a:t>
              </a:r>
              <a:r>
                <a:rPr lang="ru-RU" sz="1400" dirty="0" smtClean="0"/>
                <a:t>на: </a:t>
              </a:r>
              <a:endParaRPr lang="ru-RU" sz="1400" dirty="0"/>
            </a:p>
            <a:p>
              <a:r>
                <a:rPr lang="ru-RU" sz="12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</a:t>
              </a:r>
              <a:r>
                <a:rPr lang="ru-RU" sz="1200" i="1" dirty="0" smtClean="0"/>
                <a:t> - автоцистерн</a:t>
              </a:r>
            </a:p>
            <a:p>
              <a:r>
                <a:rPr lang="ru-RU" sz="12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1200" i="1" dirty="0" smtClean="0"/>
                <a:t> - </a:t>
              </a:r>
              <a:r>
                <a:rPr lang="ru-RU" sz="1200" i="1" dirty="0" err="1" smtClean="0"/>
                <a:t>автоколенчатых</a:t>
              </a:r>
              <a:r>
                <a:rPr lang="ru-RU" sz="1200" i="1" dirty="0" smtClean="0"/>
                <a:t> подъемника</a:t>
              </a:r>
              <a:endParaRPr lang="ru-RU" sz="1200" i="1" dirty="0"/>
            </a:p>
            <a:p>
              <a:r>
                <a:rPr lang="ru-RU" sz="12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774</a:t>
              </a:r>
              <a:r>
                <a:rPr lang="ru-RU" sz="1200" i="1" dirty="0" smtClean="0"/>
                <a:t> - мотопомпы</a:t>
              </a:r>
              <a:endParaRPr lang="ru-RU" sz="1200" i="1" dirty="0"/>
            </a:p>
            <a:p>
              <a:r>
                <a:rPr lang="ru-RU" sz="12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ru-RU" sz="12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 </a:t>
              </a:r>
              <a:r>
                <a:rPr lang="ru-RU" sz="12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678</a:t>
              </a:r>
              <a:r>
                <a:rPr lang="ru-RU" sz="1200" i="1" dirty="0" smtClean="0"/>
                <a:t> - радиостанций </a:t>
              </a:r>
              <a:endParaRPr lang="ru-RU" sz="1200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411761" y="3598927"/>
              <a:ext cx="2160239" cy="1349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b="1" dirty="0" smtClean="0"/>
                <a:t>Необходимо приобретение</a:t>
              </a:r>
              <a:r>
                <a:rPr lang="ru-RU" sz="1400" dirty="0" smtClean="0"/>
                <a:t>:</a:t>
              </a:r>
            </a:p>
            <a:p>
              <a:pPr>
                <a:lnSpc>
                  <a:spcPts val="1400"/>
                </a:lnSpc>
              </a:pPr>
              <a:r>
                <a:rPr lang="ru-RU" sz="1200" i="1" dirty="0" smtClean="0"/>
                <a:t>аппаратов </a:t>
              </a:r>
              <a:r>
                <a:rPr lang="ru-RU" sz="1200" i="1" dirty="0"/>
                <a:t>(</a:t>
              </a:r>
              <a:r>
                <a:rPr lang="ru-RU" sz="12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4 400 </a:t>
              </a:r>
              <a:r>
                <a:rPr lang="ru-RU" sz="1200" i="1" dirty="0"/>
                <a:t>шт</a:t>
              </a:r>
              <a:r>
                <a:rPr lang="ru-RU" sz="1200" i="1" dirty="0" smtClean="0"/>
                <a:t>.)</a:t>
              </a:r>
            </a:p>
            <a:p>
              <a:pPr>
                <a:lnSpc>
                  <a:spcPts val="1400"/>
                </a:lnSpc>
              </a:pPr>
              <a:r>
                <a:rPr lang="ru-RU" sz="1200" i="1" dirty="0" smtClean="0"/>
                <a:t>баллонов </a:t>
              </a:r>
              <a:r>
                <a:rPr lang="ru-RU" sz="1200" i="1" dirty="0"/>
                <a:t>(</a:t>
              </a:r>
              <a:r>
                <a:rPr lang="ru-RU" sz="12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тыс</a:t>
              </a:r>
              <a:r>
                <a:rPr lang="ru-RU" sz="12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r>
                <a:rPr lang="ru-RU" sz="1200" i="1" dirty="0" smtClean="0"/>
                <a:t>)</a:t>
              </a:r>
              <a:endParaRPr lang="ru-RU" sz="1200" i="1" dirty="0"/>
            </a:p>
            <a:p>
              <a:pPr>
                <a:lnSpc>
                  <a:spcPts val="1400"/>
                </a:lnSpc>
              </a:pPr>
              <a:r>
                <a:rPr lang="ru-RU" sz="1200" i="1" dirty="0" smtClean="0"/>
                <a:t>БОП </a:t>
              </a:r>
              <a:r>
                <a:rPr lang="ru-RU" sz="1200" i="1" dirty="0"/>
                <a:t>(более </a:t>
              </a:r>
              <a:r>
                <a:rPr lang="ru-RU" sz="12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</a:t>
              </a:r>
              <a:r>
                <a:rPr lang="ru-RU" sz="12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тыс</a:t>
              </a:r>
              <a:r>
                <a:rPr lang="ru-RU" sz="1200" i="1" dirty="0" smtClean="0"/>
                <a:t>.)</a:t>
              </a:r>
            </a:p>
            <a:p>
              <a:pPr>
                <a:lnSpc>
                  <a:spcPts val="1400"/>
                </a:lnSpc>
              </a:pPr>
              <a:r>
                <a:rPr lang="ru-RU" sz="1200" i="1" dirty="0" smtClean="0"/>
                <a:t>компрессоров </a:t>
              </a:r>
              <a:r>
                <a:rPr lang="ru-RU" sz="1200" i="1" dirty="0"/>
                <a:t>(</a:t>
              </a:r>
              <a:r>
                <a:rPr lang="ru-RU" sz="12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70 шт</a:t>
              </a:r>
              <a:r>
                <a:rPr lang="ru-RU" sz="1200" i="1" dirty="0" smtClean="0"/>
                <a:t>.)</a:t>
              </a:r>
            </a:p>
            <a:p>
              <a:pPr>
                <a:lnSpc>
                  <a:spcPts val="1400"/>
                </a:lnSpc>
              </a:pPr>
              <a:r>
                <a:rPr lang="ru-RU" sz="1200" i="1" dirty="0" smtClean="0"/>
                <a:t>мотопомп </a:t>
              </a:r>
              <a:r>
                <a:rPr lang="ru-RU" sz="1200" i="1" dirty="0"/>
                <a:t>(</a:t>
              </a:r>
              <a:r>
                <a:rPr lang="ru-RU" sz="12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2,2 тыс</a:t>
              </a:r>
              <a:r>
                <a:rPr lang="ru-RU" sz="12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r>
                <a:rPr lang="ru-RU" sz="1200" i="1" dirty="0" smtClean="0"/>
                <a:t>)</a:t>
              </a:r>
              <a:endParaRPr lang="ru-RU" sz="1200" i="1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643625" y="3586103"/>
              <a:ext cx="2088615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ru-RU" sz="1200" dirty="0" smtClean="0"/>
                <a:t>Ежегодно</a:t>
              </a:r>
              <a:r>
                <a:rPr lang="ru-RU" sz="1200" b="1" dirty="0" smtClean="0"/>
                <a:t> необходимо</a:t>
              </a:r>
              <a:r>
                <a:rPr lang="ru-RU" sz="1200" dirty="0" smtClean="0"/>
                <a:t> </a:t>
              </a:r>
              <a:r>
                <a:rPr lang="ru-RU" sz="1200" dirty="0"/>
                <a:t>выделение </a:t>
              </a:r>
              <a:r>
                <a:rPr lang="ru-RU" sz="1200" dirty="0" smtClean="0"/>
                <a:t>более </a:t>
              </a:r>
              <a:r>
                <a:rPr 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r>
                <a:rPr lang="ru-RU" sz="1200" b="1" dirty="0" smtClean="0"/>
                <a:t> </a:t>
              </a:r>
              <a:r>
                <a:rPr lang="ru-RU" sz="1200" dirty="0" smtClean="0"/>
                <a:t>млрд.тг. на </a:t>
              </a:r>
              <a:r>
                <a:rPr lang="ru-RU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160 ед.</a:t>
              </a:r>
              <a:r>
                <a:rPr lang="ru-RU" sz="1200" dirty="0" smtClean="0"/>
                <a:t>техники</a:t>
              </a:r>
            </a:p>
            <a:p>
              <a:pPr>
                <a:lnSpc>
                  <a:spcPts val="1200"/>
                </a:lnSpc>
              </a:pPr>
              <a:r>
                <a:rPr lang="ru-RU" sz="12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140</a:t>
              </a:r>
              <a:r>
                <a:rPr lang="ru-RU" sz="1200" i="1" dirty="0" smtClean="0"/>
                <a:t> автоцистерн</a:t>
              </a:r>
            </a:p>
            <a:p>
              <a:pPr>
                <a:lnSpc>
                  <a:spcPts val="1200"/>
                </a:lnSpc>
              </a:pPr>
              <a:r>
                <a:rPr lang="ru-RU" sz="12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</a:t>
              </a:r>
              <a:r>
                <a:rPr lang="ru-RU" sz="1200" i="1" dirty="0"/>
                <a:t>автомобиля </a:t>
              </a:r>
              <a:r>
                <a:rPr lang="ru-RU" sz="1200" i="1" dirty="0" smtClean="0"/>
                <a:t>ПНС</a:t>
              </a:r>
            </a:p>
            <a:p>
              <a:pPr>
                <a:lnSpc>
                  <a:spcPts val="1200"/>
                </a:lnSpc>
              </a:pPr>
              <a:r>
                <a:rPr lang="ru-RU" sz="12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r>
                <a:rPr lang="ru-RU" sz="1200" i="1" dirty="0" smtClean="0"/>
                <a:t> автолестниц</a:t>
              </a:r>
              <a:endParaRPr lang="ru-RU" sz="1200" i="1" dirty="0"/>
            </a:p>
            <a:p>
              <a:pPr>
                <a:lnSpc>
                  <a:spcPts val="1200"/>
                </a:lnSpc>
              </a:pPr>
              <a:r>
                <a:rPr lang="ru-RU" sz="12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ru-RU" sz="1200" i="1" dirty="0" smtClean="0"/>
                <a:t> автоподъемника</a:t>
              </a:r>
            </a:p>
            <a:p>
              <a:pPr>
                <a:lnSpc>
                  <a:spcPts val="1200"/>
                </a:lnSpc>
              </a:pPr>
              <a:r>
                <a:rPr lang="ru-RU" sz="12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r>
                <a:rPr lang="ru-RU" sz="1200" i="1" dirty="0" smtClean="0"/>
                <a:t> вахтовок</a:t>
              </a:r>
              <a:endParaRPr lang="ru-RU" sz="12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732240" y="3540899"/>
              <a:ext cx="2266460" cy="1438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sz="1400" b="1" dirty="0" smtClean="0"/>
                <a:t>Одобрена Дорожная карта </a:t>
              </a:r>
              <a:r>
                <a:rPr lang="ru-RU" sz="1400" dirty="0" smtClean="0"/>
                <a:t>«</a:t>
              </a:r>
              <a:r>
                <a:rPr lang="ru-RU" sz="1400" dirty="0"/>
                <a:t>О </a:t>
              </a:r>
              <a:r>
                <a:rPr lang="ru-RU" sz="1400" dirty="0" smtClean="0"/>
                <a:t>Материально-техническом оснащении подразделений </a:t>
              </a:r>
              <a:r>
                <a:rPr lang="ru-RU" sz="1400" dirty="0"/>
                <a:t/>
              </a:r>
              <a:br>
                <a:rPr lang="ru-RU" sz="1400" dirty="0"/>
              </a:br>
              <a:r>
                <a:rPr lang="ru-RU" sz="1400" dirty="0"/>
                <a:t>по ЧС </a:t>
              </a:r>
              <a:r>
                <a:rPr lang="ru-RU" sz="1400" b="1" dirty="0"/>
                <a:t>на </a:t>
              </a:r>
              <a:r>
                <a:rPr lang="ru-RU" sz="1400" b="1" dirty="0" smtClean="0"/>
                <a:t>2018-2020гг.</a:t>
              </a:r>
              <a:r>
                <a:rPr lang="ru-RU" sz="1400" dirty="0" smtClean="0"/>
                <a:t>» </a:t>
              </a:r>
              <a:r>
                <a:rPr lang="ru-RU" sz="1400" i="1" dirty="0" smtClean="0"/>
                <a:t>РБК поддержано</a:t>
              </a:r>
            </a:p>
            <a:p>
              <a:pPr>
                <a:lnSpc>
                  <a:spcPts val="1500"/>
                </a:lnSpc>
              </a:pPr>
              <a:r>
                <a:rPr lang="ru-RU" sz="14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</a:t>
              </a:r>
              <a:r>
                <a:rPr lang="ru-RU" sz="1400" i="1" dirty="0" smtClean="0"/>
                <a:t> </a:t>
              </a:r>
              <a:r>
                <a:rPr lang="ru-RU" sz="1400" i="1" dirty="0"/>
                <a:t>млрд. </a:t>
              </a:r>
              <a:r>
                <a:rPr lang="ru-RU" sz="1400" i="1" dirty="0" err="1" smtClean="0"/>
                <a:t>тг</a:t>
              </a:r>
              <a:r>
                <a:rPr lang="ru-RU" sz="1400" i="1" dirty="0" smtClean="0"/>
                <a:t>.</a:t>
              </a:r>
              <a:endParaRPr lang="ru-RU" sz="1400" dirty="0"/>
            </a:p>
          </p:txBody>
        </p:sp>
        <p:pic>
          <p:nvPicPr>
            <p:cNvPr id="1033" name="Picture 9" descr="Z:\post\10.ИАУ\Ками Д\IMG-20150219-WA000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24" t="28017"/>
            <a:stretch/>
          </p:blipFill>
          <p:spPr bwMode="auto">
            <a:xfrm>
              <a:off x="2493847" y="2186786"/>
              <a:ext cx="1942864" cy="126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Z:\post\10.ИАУ\Ками Д\image-21-09-18-10-36-2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0" t="9314" b="12526"/>
            <a:stretch/>
          </p:blipFill>
          <p:spPr bwMode="auto">
            <a:xfrm>
              <a:off x="4669143" y="754621"/>
              <a:ext cx="1942864" cy="126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Z:\post\10.ИАУ\Ками Д\мотопомпа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0" r="6228"/>
            <a:stretch/>
          </p:blipFill>
          <p:spPr bwMode="auto">
            <a:xfrm>
              <a:off x="309835" y="3617204"/>
              <a:ext cx="1942864" cy="1267438"/>
            </a:xfrm>
            <a:prstGeom prst="rect">
              <a:avLst/>
            </a:prstGeom>
            <a:noFill/>
            <a:ln w="3175">
              <a:solidFill>
                <a:schemeClr val="accent2">
                  <a:lumMod val="40000"/>
                  <a:lumOff val="6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Z:\post\10.ИАУ\Ками Д\старая техника 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4" t="8559" r="4075" b="19178"/>
            <a:stretch/>
          </p:blipFill>
          <p:spPr bwMode="auto">
            <a:xfrm>
              <a:off x="6874733" y="2186343"/>
              <a:ext cx="1936896" cy="1258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Z:\post\10.ИАУ\Ками Д\новая техника 3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83" b="6640"/>
            <a:stretch/>
          </p:blipFill>
          <p:spPr bwMode="auto">
            <a:xfrm>
              <a:off x="309835" y="762617"/>
              <a:ext cx="1942864" cy="1261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20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21844</TotalTime>
  <Words>1242</Words>
  <Application>Microsoft Office PowerPoint</Application>
  <PresentationFormat>Экран (16:9)</PresentationFormat>
  <Paragraphs>264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Izguttiev-N</dc:creator>
  <cp:lastModifiedBy>Администратор</cp:lastModifiedBy>
  <cp:revision>2747</cp:revision>
  <cp:lastPrinted>2018-11-09T20:52:21Z</cp:lastPrinted>
  <dcterms:created xsi:type="dcterms:W3CDTF">2014-01-08T05:00:20Z</dcterms:created>
  <dcterms:modified xsi:type="dcterms:W3CDTF">2018-11-11T07:05:52Z</dcterms:modified>
</cp:coreProperties>
</file>