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6"/>
  </p:notesMasterIdLst>
  <p:sldIdLst>
    <p:sldId id="260" r:id="rId2"/>
    <p:sldId id="290" r:id="rId3"/>
    <p:sldId id="289" r:id="rId4"/>
    <p:sldId id="307" r:id="rId5"/>
    <p:sldId id="270" r:id="rId6"/>
    <p:sldId id="266" r:id="rId7"/>
    <p:sldId id="267" r:id="rId8"/>
    <p:sldId id="329" r:id="rId9"/>
    <p:sldId id="330" r:id="rId10"/>
    <p:sldId id="295" r:id="rId11"/>
    <p:sldId id="309" r:id="rId12"/>
    <p:sldId id="337" r:id="rId13"/>
    <p:sldId id="338" r:id="rId14"/>
    <p:sldId id="301" r:id="rId15"/>
    <p:sldId id="314" r:id="rId16"/>
    <p:sldId id="277" r:id="rId17"/>
    <p:sldId id="282" r:id="rId18"/>
    <p:sldId id="279" r:id="rId19"/>
    <p:sldId id="285" r:id="rId20"/>
    <p:sldId id="284" r:id="rId21"/>
    <p:sldId id="273" r:id="rId22"/>
    <p:sldId id="316" r:id="rId23"/>
    <p:sldId id="317" r:id="rId24"/>
    <p:sldId id="318" r:id="rId25"/>
    <p:sldId id="319" r:id="rId26"/>
    <p:sldId id="320" r:id="rId27"/>
    <p:sldId id="321" r:id="rId28"/>
    <p:sldId id="322" r:id="rId29"/>
    <p:sldId id="323" r:id="rId30"/>
    <p:sldId id="336" r:id="rId31"/>
    <p:sldId id="324" r:id="rId32"/>
    <p:sldId id="333" r:id="rId33"/>
    <p:sldId id="327" r:id="rId34"/>
    <p:sldId id="328" r:id="rId35"/>
  </p:sldIdLst>
  <p:sldSz cx="9144000" cy="6858000" type="screen4x3"/>
  <p:notesSz cx="6815138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33CC"/>
    <a:srgbClr val="A63A24"/>
    <a:srgbClr val="C35855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29" autoAdjust="0"/>
    <p:restoredTop sz="94628" autoAdjust="0"/>
  </p:normalViewPr>
  <p:slideViewPr>
    <p:cSldViewPr>
      <p:cViewPr>
        <p:scale>
          <a:sx n="90" d="100"/>
          <a:sy n="90" d="100"/>
        </p:scale>
        <p:origin x="-69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132587119949643"/>
          <c:y val="0.13054290264044741"/>
          <c:w val="0.75316631485390517"/>
          <c:h val="0.553011702403438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  <a:effectLst/>
          </c:spPr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200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339-49EC-8CE2-7BA246323C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51232"/>
        <c:axId val="40761984"/>
      </c:barChart>
      <c:catAx>
        <c:axId val="91551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400" b="1"/>
            </a:pPr>
            <a:endParaRPr lang="ru-RU"/>
          </a:p>
        </c:txPr>
        <c:crossAx val="40761984"/>
        <c:crosses val="autoZero"/>
        <c:auto val="1"/>
        <c:lblAlgn val="ctr"/>
        <c:lblOffset val="100"/>
        <c:noMultiLvlLbl val="0"/>
      </c:catAx>
      <c:valAx>
        <c:axId val="40761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91551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00FF"/>
          </a:solidFill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132587119949634"/>
          <c:y val="0.13054290264044741"/>
          <c:w val="0.75316631485390517"/>
          <c:h val="0.553011702403439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  <a:effectLst/>
          </c:spPr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200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339-49EC-8CE2-7BA246323C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882944"/>
        <c:axId val="40884480"/>
      </c:barChart>
      <c:catAx>
        <c:axId val="40882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400" b="1"/>
            </a:pPr>
            <a:endParaRPr lang="ru-RU"/>
          </a:p>
        </c:txPr>
        <c:crossAx val="40884480"/>
        <c:crosses val="autoZero"/>
        <c:auto val="1"/>
        <c:lblAlgn val="ctr"/>
        <c:lblOffset val="100"/>
        <c:noMultiLvlLbl val="0"/>
      </c:catAx>
      <c:valAx>
        <c:axId val="40884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40882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00FF"/>
          </a:solidFill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53226" cy="497204"/>
          </a:xfrm>
          <a:prstGeom prst="rect">
            <a:avLst/>
          </a:prstGeom>
        </p:spPr>
        <p:txBody>
          <a:bodyPr vert="horz" lIns="91613" tIns="45806" rIns="91613" bIns="4580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337" y="2"/>
            <a:ext cx="2953226" cy="497204"/>
          </a:xfrm>
          <a:prstGeom prst="rect">
            <a:avLst/>
          </a:prstGeom>
        </p:spPr>
        <p:txBody>
          <a:bodyPr vert="horz" lIns="91613" tIns="45806" rIns="91613" bIns="45806" rtlCol="0"/>
          <a:lstStyle>
            <a:lvl1pPr algn="r">
              <a:defRPr sz="1200"/>
            </a:lvl1pPr>
          </a:lstStyle>
          <a:p>
            <a:fld id="{EFD8CAA0-ADA8-458F-AE61-70BDDF9A80BE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3925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13" tIns="45806" rIns="91613" bIns="4580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515" y="4723449"/>
            <a:ext cx="5452110" cy="4474844"/>
          </a:xfrm>
          <a:prstGeom prst="rect">
            <a:avLst/>
          </a:prstGeom>
        </p:spPr>
        <p:txBody>
          <a:bodyPr vert="horz" lIns="91613" tIns="45806" rIns="91613" bIns="4580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5171"/>
            <a:ext cx="2953226" cy="497204"/>
          </a:xfrm>
          <a:prstGeom prst="rect">
            <a:avLst/>
          </a:prstGeom>
        </p:spPr>
        <p:txBody>
          <a:bodyPr vert="horz" lIns="91613" tIns="45806" rIns="91613" bIns="4580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337" y="9445171"/>
            <a:ext cx="2953226" cy="497204"/>
          </a:xfrm>
          <a:prstGeom prst="rect">
            <a:avLst/>
          </a:prstGeom>
        </p:spPr>
        <p:txBody>
          <a:bodyPr vert="horz" lIns="91613" tIns="45806" rIns="91613" bIns="45806" rtlCol="0" anchor="b"/>
          <a:lstStyle>
            <a:lvl1pPr algn="r">
              <a:defRPr sz="1200"/>
            </a:lvl1pPr>
          </a:lstStyle>
          <a:p>
            <a:fld id="{409CA25F-804D-4596-BB78-A8D07B08B9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283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4352" indent="-286289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5157" indent="-229031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3219" indent="-229031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1282" indent="-229031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9345" indent="-22903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7407" indent="-22903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5470" indent="-22903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93532" indent="-22903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E81F8E20-64B6-469C-98A0-3F857F056FE1}" type="slidenum">
              <a:rPr lang="ru-RU" altLang="ru-RU" b="0" smtClean="0">
                <a:latin typeface="Calibri" pitchFamily="34" charset="0"/>
              </a:rPr>
              <a:pPr/>
              <a:t>1</a:t>
            </a:fld>
            <a:endParaRPr lang="ru-RU" altLang="ru-RU" b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smtClean="0"/>
              <a:t>аоа</a:t>
            </a:r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4362" indent="-286293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5172" indent="-229034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3240" indent="-229034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1309" indent="-229034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9378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7446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5515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93584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331481F-FDE2-4D5A-9787-80C4C95EF9C6}" type="slidenum">
              <a:rPr lang="ru-RU" altLang="ru-RU" b="0">
                <a:latin typeface="Calibri" pitchFamily="34" charset="0"/>
              </a:rPr>
              <a:pPr eaLnBrk="1" hangingPunct="1"/>
              <a:t>8</a:t>
            </a:fld>
            <a:endParaRPr lang="ru-RU" altLang="ru-RU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4362" indent="-286293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5172" indent="-229034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3240" indent="-229034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1309" indent="-229034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9378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7446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5515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93584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A1E9D0E-7A73-432B-BBB9-2BC722856F0A}" type="slidenum">
              <a:rPr lang="ru-RU" altLang="ru-RU" b="0">
                <a:latin typeface="Calibri" pitchFamily="34" charset="0"/>
              </a:rPr>
              <a:pPr eaLnBrk="1" hangingPunct="1"/>
              <a:t>9</a:t>
            </a:fld>
            <a:endParaRPr lang="ru-RU" altLang="ru-RU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4362" indent="-286293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5172" indent="-229034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3240" indent="-229034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1309" indent="-229034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9378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7446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5515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93584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28D4E7B2-6132-4417-BED5-62B00F45E1F6}" type="slidenum">
              <a:rPr lang="ru-RU" altLang="ru-RU" b="0">
                <a:latin typeface="Calibri" pitchFamily="34" charset="0"/>
              </a:rPr>
              <a:pPr/>
              <a:t>12</a:t>
            </a:fld>
            <a:endParaRPr lang="ru-RU" altLang="ru-RU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4362" indent="-286293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5172" indent="-229034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3240" indent="-229034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1309" indent="-229034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9378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7446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5515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93584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3BD7931-C117-40EF-AD01-411B656B2E93}" type="slidenum">
              <a:rPr lang="ru-RU" altLang="ru-RU" b="0">
                <a:latin typeface="Calibri" pitchFamily="34" charset="0"/>
              </a:rPr>
              <a:pPr/>
              <a:t>13</a:t>
            </a:fld>
            <a:endParaRPr lang="ru-RU" altLang="ru-RU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CA25F-804D-4596-BB78-A8D07B08B9C8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9215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CA25F-804D-4596-BB78-A8D07B08B9C8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3784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CA25F-804D-4596-BB78-A8D07B08B9C8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058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AA50C-BE27-4682-8F5E-AD9A15552AE2}" type="datetime1">
              <a:rPr lang="ru-RU" smtClean="0"/>
              <a:pPr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127E-9524-4EC5-B81A-1BED321FF3BF}" type="datetime1">
              <a:rPr lang="ru-RU" smtClean="0"/>
              <a:pPr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D9E0-A049-4499-B163-5847EDC265FC}" type="datetime1">
              <a:rPr lang="ru-RU" smtClean="0"/>
              <a:pPr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" y="6667950"/>
            <a:ext cx="2416946" cy="190054"/>
          </a:xfrm>
          <a:prstGeom prst="rect">
            <a:avLst/>
          </a:prstGeom>
        </p:spPr>
        <p:txBody>
          <a:bodyPr/>
          <a:lstStyle>
            <a:lvl1pPr>
              <a:defRPr sz="842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7C9A8A7-5A3E-4575-A749-2872D00AB81D}" type="datetime1">
              <a:rPr lang="ru-RU" smtClean="0"/>
              <a:pPr/>
              <a:t>27.10.2018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56214" y="6667950"/>
            <a:ext cx="4721257" cy="190054"/>
          </a:xfrm>
          <a:prstGeom prst="rect">
            <a:avLst/>
          </a:prstGeom>
        </p:spPr>
        <p:txBody>
          <a:bodyPr/>
          <a:lstStyle>
            <a:lvl1pPr>
              <a:defRPr sz="842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ru-RU" dirty="0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 flipV="1">
            <a:off x="7" y="603473"/>
            <a:ext cx="9144000" cy="26633"/>
          </a:xfrm>
          <a:prstGeom prst="line">
            <a:avLst/>
          </a:prstGeom>
          <a:ln w="38100" cmpd="tri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 userDrawn="1"/>
        </p:nvCxnSpPr>
        <p:spPr>
          <a:xfrm flipV="1">
            <a:off x="2" y="6622869"/>
            <a:ext cx="9144000" cy="26633"/>
          </a:xfrm>
          <a:prstGeom prst="line">
            <a:avLst/>
          </a:prstGeom>
          <a:ln w="25400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8816882" y="6640909"/>
            <a:ext cx="326551" cy="216551"/>
          </a:xfrm>
          <a:prstGeom prst="rect">
            <a:avLst/>
          </a:prstGeom>
          <a:solidFill>
            <a:srgbClr val="00A6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6D7284AB-EDDC-4341-87A7-B911D7173125}" type="slidenum">
              <a:rPr lang="ru-RU" sz="12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ru-RU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Группа 11"/>
          <p:cNvGrpSpPr/>
          <p:nvPr userDrawn="1"/>
        </p:nvGrpSpPr>
        <p:grpSpPr>
          <a:xfrm>
            <a:off x="8595008" y="30903"/>
            <a:ext cx="489827" cy="541378"/>
            <a:chOff x="4626596" y="4240784"/>
            <a:chExt cx="1800000" cy="1800000"/>
          </a:xfrm>
        </p:grpSpPr>
        <p:sp>
          <p:nvSpPr>
            <p:cNvPr id="13" name="Овал 12"/>
            <p:cNvSpPr/>
            <p:nvPr/>
          </p:nvSpPr>
          <p:spPr>
            <a:xfrm>
              <a:off x="4626596" y="4240784"/>
              <a:ext cx="1800000" cy="1800000"/>
            </a:xfrm>
            <a:prstGeom prst="ellipse">
              <a:avLst/>
            </a:prstGeom>
            <a:solidFill>
              <a:srgbClr val="00A6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/>
              <a:endParaRPr lang="ru-RU" sz="1800" b="1" cap="small" dirty="0"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pic>
          <p:nvPicPr>
            <p:cNvPr id="14" name="Рисунок 13"/>
            <p:cNvPicPr preferRelativeResize="0">
              <a:picLocks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454" t="-1" r="16259" b="25218"/>
            <a:stretch/>
          </p:blipFill>
          <p:spPr>
            <a:xfrm>
              <a:off x="4626596" y="4240784"/>
              <a:ext cx="1800000" cy="1800000"/>
            </a:xfrm>
            <a:prstGeom prst="ellipse">
              <a:avLst/>
            </a:prstGeom>
          </p:spPr>
        </p:pic>
        <p:pic>
          <p:nvPicPr>
            <p:cNvPr id="15" name="Рисунок 14" descr="https://s3.amazonaws.com/designmantic-logos/logos/2017/Sep/small-1141-59c1e47f1f9d7.png"/>
            <p:cNvPicPr/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-50000"/>
                      </a14:imgEffect>
                      <a14:imgEffect>
                        <a14:colorTemperature colorTemp="4700"/>
                      </a14:imgEffect>
                      <a14:imgEffect>
                        <a14:saturation sat="400000"/>
                      </a14:imgEffect>
                      <a14:imgEffect>
                        <a14:brightnessContrast bright="-2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2596" y="4726784"/>
              <a:ext cx="828000" cy="82800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7451963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04FA-75DC-4652-96A8-67B9218FDEFD}" type="datetime1">
              <a:rPr lang="ru-RU" smtClean="0"/>
              <a:pPr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83733-7FBC-4E6B-9165-506C85B197D1}" type="datetime1">
              <a:rPr lang="ru-RU" smtClean="0"/>
              <a:pPr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02246-0C9A-49B4-AC2B-A25B2E988E69}" type="datetime1">
              <a:rPr lang="ru-RU" smtClean="0"/>
              <a:pPr/>
              <a:t>27.10.2018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1A85-8697-4DB7-AB84-4849FB7900F1}" type="datetime1">
              <a:rPr lang="ru-RU" smtClean="0"/>
              <a:pPr/>
              <a:t>27.10.2018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B3F77-73EB-400A-9379-C40C21D7F23C}" type="datetime1">
              <a:rPr lang="ru-RU" smtClean="0"/>
              <a:pPr/>
              <a:t>27.10.2018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D7A2-F226-4914-9129-04CE9258FB90}" type="datetime1">
              <a:rPr lang="ru-RU" smtClean="0"/>
              <a:pPr/>
              <a:t>27.10.2018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36D0F-103E-4DD3-AA27-9CB926C1E8BD}" type="datetime1">
              <a:rPr lang="ru-RU" smtClean="0"/>
              <a:pPr/>
              <a:t>27.10.2018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350E-2479-4F08-8178-33344D5AF143}" type="datetime1">
              <a:rPr lang="ru-RU" smtClean="0"/>
              <a:pPr/>
              <a:t>27.10.2018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31650-3F1A-4035-AC7D-FAB4A6618A47}" type="datetime1">
              <a:rPr lang="ru-RU" smtClean="0"/>
              <a:pPr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Подзаголовок 2"/>
          <p:cNvSpPr txBox="1">
            <a:spLocks/>
          </p:cNvSpPr>
          <p:nvPr/>
        </p:nvSpPr>
        <p:spPr bwMode="auto">
          <a:xfrm>
            <a:off x="0" y="6309785"/>
            <a:ext cx="9144000" cy="334433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/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ru-RU" altLang="ru-RU" sz="1400" b="0" dirty="0">
                <a:latin typeface="Century Gothic" pitchFamily="34" charset="0"/>
              </a:rPr>
              <a:t>2018 </a:t>
            </a:r>
            <a:r>
              <a:rPr lang="ru-RU" altLang="ru-RU" sz="1400" b="0" dirty="0" smtClean="0">
                <a:latin typeface="Century Gothic" pitchFamily="34" charset="0"/>
              </a:rPr>
              <a:t>ж.</a:t>
            </a:r>
            <a:endParaRPr lang="ru-RU" altLang="ru-RU" sz="1400" b="0" dirty="0">
              <a:latin typeface="Century Gothic" pitchFamily="34" charset="0"/>
            </a:endParaRPr>
          </a:p>
        </p:txBody>
      </p:sp>
      <p:sp>
        <p:nvSpPr>
          <p:cNvPr id="9" name="TextBox 8">
            <a:extLst/>
          </p:cNvPr>
          <p:cNvSpPr txBox="1"/>
          <p:nvPr/>
        </p:nvSpPr>
        <p:spPr>
          <a:xfrm>
            <a:off x="0" y="2834218"/>
            <a:ext cx="9144000" cy="1077218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err="1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Мемлекеттік-жекешелік</a:t>
            </a:r>
            <a:r>
              <a:rPr lang="ru-RU" sz="3200" b="1" dirty="0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әріптестіктің</a:t>
            </a:r>
            <a:r>
              <a:rPr lang="ru-RU" sz="3200" b="1" dirty="0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дамуы</a:t>
            </a:r>
            <a:r>
              <a:rPr lang="ru-RU" sz="3200" b="1" dirty="0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туралы</a:t>
            </a:r>
            <a:endParaRPr lang="ru-RU" sz="3200" b="1" dirty="0">
              <a:solidFill>
                <a:srgbClr val="3333CC"/>
              </a:solidFill>
              <a:latin typeface="Century Gothic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10" name="TextBox 9">
            <a:extLst/>
          </p:cNvPr>
          <p:cNvSpPr txBox="1"/>
          <p:nvPr/>
        </p:nvSpPr>
        <p:spPr>
          <a:xfrm>
            <a:off x="1476376" y="620185"/>
            <a:ext cx="7129463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b="0" dirty="0" err="1" smtClean="0">
                <a:solidFill>
                  <a:srgbClr val="A63A24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Қазақстан</a:t>
            </a:r>
            <a:r>
              <a:rPr lang="ru-RU" b="0" dirty="0" smtClean="0">
                <a:solidFill>
                  <a:srgbClr val="A63A24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 </a:t>
            </a:r>
            <a:r>
              <a:rPr lang="ru-RU" b="0" dirty="0" err="1" smtClean="0">
                <a:solidFill>
                  <a:srgbClr val="A63A24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Республикасының</a:t>
            </a:r>
            <a:r>
              <a:rPr lang="ru-RU" b="0" dirty="0" smtClean="0">
                <a:solidFill>
                  <a:srgbClr val="A63A24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 </a:t>
            </a:r>
            <a:r>
              <a:rPr lang="ru-RU" b="0" dirty="0" err="1" smtClean="0">
                <a:solidFill>
                  <a:srgbClr val="A63A24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Ұлттық</a:t>
            </a:r>
            <a:r>
              <a:rPr lang="ru-RU" b="0" dirty="0" smtClean="0">
                <a:solidFill>
                  <a:srgbClr val="A63A24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 экономика </a:t>
            </a:r>
            <a:r>
              <a:rPr lang="ru-RU" b="0" dirty="0" err="1" smtClean="0">
                <a:solidFill>
                  <a:srgbClr val="A63A24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министрлігі</a:t>
            </a:r>
            <a:endParaRPr lang="ru-RU" b="0" dirty="0">
              <a:solidFill>
                <a:srgbClr val="A63A24"/>
              </a:solidFill>
              <a:latin typeface="Century Gothic" pitchFamily="34" charset="0"/>
              <a:ea typeface="+mj-ea"/>
              <a:cs typeface="Times New Roman" pitchFamily="18" charset="0"/>
            </a:endParaRPr>
          </a:p>
        </p:txBody>
      </p:sp>
      <p:pic>
        <p:nvPicPr>
          <p:cNvPr id="2055" name="Рисунок 10" descr="7927e85141b0f2d1988938e5da47fc19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2319"/>
            <a:ext cx="950302" cy="864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270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3.3 </a:t>
            </a:r>
            <a:r>
              <a:rPr lang="ru-RU" sz="2400" b="1" dirty="0" err="1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Республикалық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маңызы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бар МЖӘ </a:t>
            </a:r>
            <a:r>
              <a:rPr lang="ru-RU" sz="2400" b="1" dirty="0" err="1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жобасының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үлгісі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860032" y="5510842"/>
            <a:ext cx="417646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chemeClr val="dk1"/>
              </a:buClr>
              <a:buSzPct val="25000"/>
            </a:pPr>
            <a:r>
              <a:rPr lang="ru-RU" sz="1400" dirty="0" err="1" smtClean="0">
                <a:solidFill>
                  <a:schemeClr val="dk1"/>
                </a:solidFill>
                <a:latin typeface="Century Gothic" panose="020B0502020202020204" pitchFamily="34" charset="0"/>
              </a:rPr>
              <a:t>Жобаның</a:t>
            </a:r>
            <a:r>
              <a:rPr lang="ru-RU" sz="14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 </a:t>
            </a:r>
            <a:r>
              <a:rPr lang="ru-RU" sz="1400" dirty="0" err="1" smtClean="0">
                <a:solidFill>
                  <a:schemeClr val="dk1"/>
                </a:solidFill>
                <a:latin typeface="Century Gothic" panose="020B0502020202020204" pitchFamily="34" charset="0"/>
              </a:rPr>
              <a:t>құны</a:t>
            </a:r>
            <a:r>
              <a:rPr lang="ru-RU" sz="14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: 512 млрд. </a:t>
            </a:r>
            <a:r>
              <a:rPr lang="ru-RU" sz="1400" dirty="0" err="1" smtClean="0">
                <a:solidFill>
                  <a:schemeClr val="dk1"/>
                </a:solidFill>
                <a:latin typeface="Century Gothic" panose="020B0502020202020204" pitchFamily="34" charset="0"/>
              </a:rPr>
              <a:t>теңге</a:t>
            </a:r>
            <a:endParaRPr lang="ru-RU" sz="1400" dirty="0" smtClean="0">
              <a:solidFill>
                <a:schemeClr val="dk1"/>
              </a:solidFill>
              <a:latin typeface="Century Gothic" panose="020B0502020202020204" pitchFamily="34" charset="0"/>
            </a:endParaRPr>
          </a:p>
          <a:p>
            <a:pPr lvl="0" algn="just">
              <a:buClr>
                <a:schemeClr val="dk1"/>
              </a:buClr>
              <a:buSzPct val="25000"/>
            </a:pPr>
            <a:r>
              <a:rPr lang="ru-RU" sz="14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Концессия </a:t>
            </a:r>
            <a:r>
              <a:rPr lang="ru-RU" sz="1400" dirty="0" err="1" smtClean="0">
                <a:solidFill>
                  <a:schemeClr val="dk1"/>
                </a:solidFill>
                <a:latin typeface="Century Gothic" panose="020B0502020202020204" pitchFamily="34" charset="0"/>
              </a:rPr>
              <a:t>мерзімі</a:t>
            </a:r>
            <a:r>
              <a:rPr lang="ru-RU" sz="14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– </a:t>
            </a:r>
            <a:r>
              <a:rPr lang="ru-RU" sz="1400" dirty="0">
                <a:solidFill>
                  <a:schemeClr val="dk1"/>
                </a:solidFill>
                <a:latin typeface="Century Gothic" panose="020B0502020202020204" pitchFamily="34" charset="0"/>
              </a:rPr>
              <a:t>20 </a:t>
            </a:r>
            <a:r>
              <a:rPr lang="ru-RU" sz="1400" dirty="0" err="1" smtClean="0">
                <a:solidFill>
                  <a:schemeClr val="dk1"/>
                </a:solidFill>
                <a:latin typeface="Century Gothic" panose="020B0502020202020204" pitchFamily="34" charset="0"/>
              </a:rPr>
              <a:t>жыл</a:t>
            </a:r>
            <a:r>
              <a:rPr lang="ru-RU" sz="14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: </a:t>
            </a:r>
            <a:endParaRPr lang="en-US" sz="1400" dirty="0">
              <a:solidFill>
                <a:schemeClr val="dk1"/>
              </a:solidFill>
              <a:latin typeface="Century Gothic" panose="020B0502020202020204" pitchFamily="34" charset="0"/>
            </a:endParaRPr>
          </a:p>
          <a:p>
            <a:pPr lvl="0" algn="just">
              <a:buClr>
                <a:schemeClr val="dk1"/>
              </a:buClr>
              <a:buSzPct val="25000"/>
            </a:pPr>
            <a:r>
              <a:rPr lang="ru-RU" sz="1400" dirty="0" err="1" smtClean="0">
                <a:solidFill>
                  <a:schemeClr val="dk1"/>
                </a:solidFill>
                <a:latin typeface="Century Gothic" panose="020B0502020202020204" pitchFamily="34" charset="0"/>
              </a:rPr>
              <a:t>Құрылыс</a:t>
            </a:r>
            <a:r>
              <a:rPr lang="ru-RU" sz="14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 </a:t>
            </a:r>
            <a:r>
              <a:rPr lang="ru-RU" sz="1400" dirty="0">
                <a:solidFill>
                  <a:schemeClr val="dk1"/>
                </a:solidFill>
                <a:latin typeface="Century Gothic" panose="020B0502020202020204" pitchFamily="34" charset="0"/>
              </a:rPr>
              <a:t>– 4,5 </a:t>
            </a:r>
            <a:r>
              <a:rPr lang="ru-RU" sz="1400" dirty="0" err="1" smtClean="0">
                <a:solidFill>
                  <a:schemeClr val="dk1"/>
                </a:solidFill>
                <a:latin typeface="Century Gothic" panose="020B0502020202020204" pitchFamily="34" charset="0"/>
              </a:rPr>
              <a:t>жыл</a:t>
            </a:r>
            <a:r>
              <a:rPr lang="ru-RU" sz="14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 </a:t>
            </a:r>
            <a:r>
              <a:rPr lang="ru-RU" sz="1400" dirty="0">
                <a:solidFill>
                  <a:schemeClr val="dk1"/>
                </a:solidFill>
                <a:latin typeface="Century Gothic" panose="020B0502020202020204" pitchFamily="34" charset="0"/>
              </a:rPr>
              <a:t>(2018-2021)</a:t>
            </a:r>
          </a:p>
          <a:p>
            <a:pPr lvl="0" algn="just">
              <a:buClr>
                <a:schemeClr val="dk1"/>
              </a:buClr>
              <a:buSzPct val="25000"/>
            </a:pPr>
            <a:r>
              <a:rPr lang="ru-RU" sz="1400" dirty="0" err="1" smtClean="0">
                <a:solidFill>
                  <a:schemeClr val="dk1"/>
                </a:solidFill>
                <a:latin typeface="Century Gothic" panose="020B0502020202020204" pitchFamily="34" charset="0"/>
              </a:rPr>
              <a:t>Пайдалану</a:t>
            </a:r>
            <a:r>
              <a:rPr lang="ru-RU" sz="14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 </a:t>
            </a:r>
            <a:r>
              <a:rPr lang="ru-RU" sz="1400" dirty="0">
                <a:solidFill>
                  <a:schemeClr val="dk1"/>
                </a:solidFill>
                <a:latin typeface="Century Gothic" panose="020B0502020202020204" pitchFamily="34" charset="0"/>
              </a:rPr>
              <a:t>– 15,5 </a:t>
            </a:r>
            <a:r>
              <a:rPr lang="ru-RU" sz="1400" dirty="0" err="1" smtClean="0">
                <a:solidFill>
                  <a:schemeClr val="dk1"/>
                </a:solidFill>
                <a:latin typeface="Century Gothic" panose="020B0502020202020204" pitchFamily="34" charset="0"/>
              </a:rPr>
              <a:t>жыл</a:t>
            </a:r>
            <a:r>
              <a:rPr lang="ru-RU" sz="14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 </a:t>
            </a:r>
            <a:r>
              <a:rPr lang="ru-RU" sz="1400" dirty="0">
                <a:solidFill>
                  <a:schemeClr val="dk1"/>
                </a:solidFill>
                <a:latin typeface="Century Gothic" panose="020B0502020202020204" pitchFamily="34" charset="0"/>
              </a:rPr>
              <a:t>(2021-2036)</a:t>
            </a:r>
            <a:endParaRPr lang="en-US" sz="1400" dirty="0">
              <a:solidFill>
                <a:schemeClr val="dk1"/>
              </a:solidFill>
              <a:latin typeface="Century Gothic" panose="020B0502020202020204" pitchFamily="34" charset="0"/>
            </a:endParaRPr>
          </a:p>
          <a:p>
            <a:pPr lvl="0" algn="just">
              <a:buClr>
                <a:schemeClr val="dk1"/>
              </a:buClr>
              <a:buSzPct val="25000"/>
            </a:pPr>
            <a:endParaRPr lang="ru-RU" sz="1400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lvl="0" algn="just">
              <a:buClr>
                <a:schemeClr val="dk1"/>
              </a:buClr>
              <a:buSzPct val="25000"/>
            </a:pPr>
            <a:endParaRPr lang="ru-RU" dirty="0">
              <a:solidFill>
                <a:schemeClr val="dk1"/>
              </a:solidFill>
              <a:latin typeface="Franklin Gothic Medium Cond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03848" y="1946443"/>
            <a:ext cx="626469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85750" algn="just">
              <a:buFont typeface="Wingdings" pitchFamily="2" charset="2"/>
              <a:buChar char="ü"/>
            </a:pPr>
            <a:r>
              <a:rPr lang="kk-KZ" altLang="ru-RU" sz="28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Кейінге </a:t>
            </a:r>
            <a:r>
              <a:rPr lang="kk-KZ" altLang="ru-RU" sz="28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қалдырылған төлемдер</a:t>
            </a:r>
            <a:endParaRPr lang="en-US" altLang="ru-RU" sz="2800" dirty="0" smtClean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indent="-285750" algn="just">
              <a:buFont typeface="Wingdings" pitchFamily="2" charset="2"/>
              <a:buChar char="ü"/>
            </a:pPr>
            <a:endParaRPr lang="en-US" altLang="ru-RU" sz="2800" b="1" dirty="0" smtClean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indent="-285750" algn="just">
              <a:buFont typeface="Wingdings" pitchFamily="2" charset="2"/>
              <a:buChar char="ü"/>
            </a:pPr>
            <a:r>
              <a:rPr lang="ru-RU" altLang="ru-RU" sz="2800" b="1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Тиімді</a:t>
            </a:r>
            <a:r>
              <a:rPr lang="ru-RU" altLang="ru-RU" sz="28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800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қызмет</a:t>
            </a:r>
            <a:r>
              <a:rPr lang="ru-RU" altLang="ru-RU" sz="28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800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көрсету</a:t>
            </a:r>
            <a:endParaRPr lang="ru-RU" altLang="ru-RU" sz="2800" dirty="0" smtClean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indent="-285750" algn="just">
              <a:buFont typeface="Wingdings" pitchFamily="2" charset="2"/>
              <a:buChar char="ü"/>
            </a:pPr>
            <a:endParaRPr lang="ru-RU" altLang="ru-RU" sz="2800" b="1" dirty="0" smtClean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indent="-285750">
              <a:buFont typeface="Wingdings" pitchFamily="2" charset="2"/>
              <a:buChar char="ü"/>
            </a:pPr>
            <a:r>
              <a:rPr lang="ru-RU" altLang="ru-RU" sz="2800" dirty="0">
                <a:solidFill>
                  <a:srgbClr val="00B050"/>
                </a:solidFill>
                <a:latin typeface="Century Gothic" panose="020B0502020202020204" pitchFamily="34" charset="0"/>
              </a:rPr>
              <a:t>20 </a:t>
            </a:r>
            <a:r>
              <a:rPr lang="ru-RU" altLang="ru-RU" sz="2800" dirty="0" err="1">
                <a:solidFill>
                  <a:srgbClr val="00B050"/>
                </a:solidFill>
                <a:latin typeface="Century Gothic" panose="020B0502020202020204" pitchFamily="34" charset="0"/>
              </a:rPr>
              <a:t>жыл</a:t>
            </a:r>
            <a:r>
              <a:rPr lang="ru-RU" altLang="ru-RU" sz="2800" dirty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800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бойы</a:t>
            </a:r>
            <a:r>
              <a:rPr lang="ru-RU" altLang="ru-RU" sz="28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800" b="1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Сапалы</a:t>
            </a:r>
            <a:r>
              <a:rPr lang="ru-RU" altLang="ru-RU" sz="28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800" b="1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жол</a:t>
            </a:r>
            <a:endParaRPr lang="en-US" altLang="ru-RU" sz="2800" dirty="0" smtClean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indent="-285750" algn="just">
              <a:buFontTx/>
              <a:buChar char="-"/>
            </a:pPr>
            <a:endParaRPr lang="ru-RU" altLang="ru-RU" sz="2800" b="1" dirty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altLang="ru-RU" sz="2800" b="1" dirty="0" smtClean="0">
                <a:solidFill>
                  <a:srgbClr val="00B050"/>
                </a:solidFill>
                <a:latin typeface="Century Gothic" panose="020B0502020202020204" pitchFamily="34" charset="0"/>
                <a:cs typeface="Gautami" pitchFamily="2"/>
              </a:rPr>
              <a:t> </a:t>
            </a:r>
            <a:endParaRPr lang="ru-RU" altLang="ru-RU" sz="2800" b="1" dirty="0">
              <a:solidFill>
                <a:srgbClr val="00B050"/>
              </a:solidFill>
              <a:latin typeface="Century Gothic" panose="020B0502020202020204" pitchFamily="34" charset="0"/>
              <a:cs typeface="Gautami" pitchFamily="2"/>
            </a:endParaRPr>
          </a:p>
        </p:txBody>
      </p:sp>
      <p:sp>
        <p:nvSpPr>
          <p:cNvPr id="25602" name="AutoShape 2" descr="ÐÐ°ÑÑÐ¸Ð½ÐºÐ¸ Ð¿Ð¾ Ð·Ð°Ð¿ÑÐ¾ÑÑ ÐºÐ¾Ð»ÑÑÐµÐ²Ð°Ñ Ð´Ð¾ÑÐ¾Ð³Ð° Ð°Ð»Ð¼Ð°ÑÑ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4" name="AutoShape 4" descr="ÐÐ°ÑÑÐ¸Ð½ÐºÐ¸ Ð¿Ð¾ Ð·Ð°Ð¿ÑÐ¾ÑÑ ÐºÐ¾Ð»ÑÑÐµÐ²Ð°Ñ Ð´Ð¾ÑÐ¾Ð³Ð° Ð°Ð»Ð¼Ð°ÑÑ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3" name="Picture 27" descr="ÐÐ°ÑÑÐ¸Ð½ÐºÐ¸ Ð¿Ð¾ Ð·Ð°Ð¿ÑÐ¾ÑÑ Ð´Ð¾ÑÐ¾Ð³Ð° 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88840"/>
            <a:ext cx="3056466" cy="243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3491880" y="764704"/>
            <a:ext cx="15183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  <a:t>ҮАААЖ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3.4 </a:t>
            </a:r>
            <a:r>
              <a:rPr lang="ru-RU" sz="2400" b="1" dirty="0" err="1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Жергілікті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деңгейдегі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МЖӘ </a:t>
            </a:r>
            <a:r>
              <a:rPr lang="ru-RU" sz="2400" b="1" dirty="0" err="1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жобасының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үлгісі</a:t>
            </a:r>
            <a:endParaRPr lang="ru-RU" sz="2400" b="1" dirty="0" smtClean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729023"/>
            <a:ext cx="90364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  <a:t>Алматы </a:t>
            </a:r>
            <a:r>
              <a:rPr lang="ru-RU" sz="2400" b="1" dirty="0" err="1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  <a:t>қаласында</a:t>
            </a:r>
            <a:r>
              <a:rPr lang="ru-RU" sz="24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  <a:t> </a:t>
            </a:r>
            <a:r>
              <a:rPr lang="ru-RU" sz="2400" b="1" dirty="0" err="1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  <a:t>қатты-тұрмыстық</a:t>
            </a:r>
            <a:r>
              <a:rPr lang="ru-RU" sz="24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  <a:t> </a:t>
            </a:r>
            <a:r>
              <a:rPr lang="ru-RU" sz="2400" b="1" dirty="0" err="1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  <a:t>қалдықтарды</a:t>
            </a:r>
            <a:r>
              <a:rPr lang="ru-RU" sz="24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  <a:t> </a:t>
            </a:r>
            <a:r>
              <a:rPr lang="ru-RU" sz="2400" b="1" dirty="0" err="1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  <a:t>басқарудың</a:t>
            </a:r>
            <a:r>
              <a:rPr lang="ru-RU" sz="24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  <a:t> </a:t>
            </a:r>
            <a:r>
              <a:rPr lang="ru-RU" sz="2400" b="1" dirty="0" err="1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  <a:t>кешенді</a:t>
            </a:r>
            <a:r>
              <a:rPr lang="ru-RU" sz="24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  <a:t> </a:t>
            </a:r>
            <a:r>
              <a:rPr lang="ru-RU" sz="2400" b="1" dirty="0" err="1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  <a:t>жүйесін</a:t>
            </a:r>
            <a:r>
              <a:rPr lang="ru-RU" sz="24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  <a:t> </a:t>
            </a:r>
            <a:r>
              <a:rPr lang="ru-RU" sz="2400" b="1" dirty="0" err="1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  <a:t>енгізу</a:t>
            </a:r>
            <a:endParaRPr lang="ru-RU" sz="2400" b="1" dirty="0">
              <a:solidFill>
                <a:srgbClr val="3333CC"/>
              </a:solidFill>
              <a:latin typeface="Century Gothic" pitchFamily="34" charset="0"/>
              <a:cs typeface="Times New Roman" pitchFamily="18" charset="0"/>
              <a:sym typeface="Impac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995936" y="5930696"/>
            <a:ext cx="407996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i="1" dirty="0" err="1" smtClean="0">
                <a:latin typeface="Century Gothic" panose="020B0502020202020204" pitchFamily="34" charset="0"/>
              </a:rPr>
              <a:t>Жобаның</a:t>
            </a:r>
            <a:r>
              <a:rPr lang="ru-RU" sz="1400" i="1" dirty="0" smtClean="0">
                <a:latin typeface="Century Gothic" panose="020B0502020202020204" pitchFamily="34" charset="0"/>
              </a:rPr>
              <a:t> </a:t>
            </a:r>
            <a:r>
              <a:rPr lang="ru-RU" sz="1400" i="1" dirty="0" err="1" smtClean="0">
                <a:latin typeface="Century Gothic" panose="020B0502020202020204" pitchFamily="34" charset="0"/>
              </a:rPr>
              <a:t>құны</a:t>
            </a:r>
            <a:r>
              <a:rPr lang="ru-RU" sz="1400" i="1" dirty="0" smtClean="0">
                <a:latin typeface="Century Gothic" panose="020B0502020202020204" pitchFamily="34" charset="0"/>
              </a:rPr>
              <a:t>– </a:t>
            </a:r>
            <a:r>
              <a:rPr lang="ru-RU" sz="1400" b="1" i="1" dirty="0" smtClean="0">
                <a:latin typeface="Century Gothic" panose="020B0502020202020204" pitchFamily="34" charset="0"/>
              </a:rPr>
              <a:t>5,5 млрд </a:t>
            </a:r>
            <a:r>
              <a:rPr lang="ru-RU" sz="1400" b="1" i="1" dirty="0" err="1" smtClean="0">
                <a:latin typeface="Century Gothic" panose="020B0502020202020204" pitchFamily="34" charset="0"/>
              </a:rPr>
              <a:t>тг</a:t>
            </a:r>
            <a:endParaRPr lang="ru-RU" sz="1400" b="1" i="1" dirty="0" smtClean="0">
              <a:latin typeface="Century Gothic" panose="020B0502020202020204" pitchFamily="34" charset="0"/>
            </a:endParaRPr>
          </a:p>
          <a:p>
            <a:r>
              <a:rPr lang="ru-RU" sz="1400" i="1" dirty="0" err="1" smtClean="0">
                <a:latin typeface="Century Gothic" panose="020B0502020202020204" pitchFamily="34" charset="0"/>
              </a:rPr>
              <a:t>Инвестициялық</a:t>
            </a:r>
            <a:r>
              <a:rPr lang="ru-RU" sz="1400" i="1" dirty="0" smtClean="0">
                <a:latin typeface="Century Gothic" panose="020B0502020202020204" pitchFamily="34" charset="0"/>
              </a:rPr>
              <a:t> </a:t>
            </a:r>
            <a:r>
              <a:rPr lang="ru-RU" sz="1400" i="1" dirty="0" err="1" smtClean="0">
                <a:latin typeface="Century Gothic" panose="020B0502020202020204" pitchFamily="34" charset="0"/>
              </a:rPr>
              <a:t>кезең</a:t>
            </a:r>
            <a:r>
              <a:rPr lang="ru-RU" sz="1400" i="1" dirty="0" smtClean="0">
                <a:latin typeface="Century Gothic" panose="020B0502020202020204" pitchFamily="34" charset="0"/>
              </a:rPr>
              <a:t> </a:t>
            </a:r>
            <a:r>
              <a:rPr lang="ru-RU" sz="1400" i="1" dirty="0">
                <a:latin typeface="Century Gothic" panose="020B0502020202020204" pitchFamily="34" charset="0"/>
              </a:rPr>
              <a:t>– </a:t>
            </a:r>
            <a:r>
              <a:rPr lang="ru-RU" sz="1400" b="1" i="1" dirty="0">
                <a:latin typeface="Century Gothic" panose="020B0502020202020204" pitchFamily="34" charset="0"/>
              </a:rPr>
              <a:t>2018 </a:t>
            </a:r>
            <a:r>
              <a:rPr lang="ru-RU" sz="1400" b="1" i="1" dirty="0" smtClean="0">
                <a:latin typeface="Century Gothic" panose="020B0502020202020204" pitchFamily="34" charset="0"/>
              </a:rPr>
              <a:t>ж.</a:t>
            </a:r>
          </a:p>
          <a:p>
            <a:r>
              <a:rPr lang="ru-RU" sz="1400" i="1" dirty="0" err="1" smtClean="0">
                <a:latin typeface="Century Gothic" panose="020B0502020202020204" pitchFamily="34" charset="0"/>
              </a:rPr>
              <a:t>Пайдалану</a:t>
            </a:r>
            <a:r>
              <a:rPr lang="ru-RU" sz="1400" i="1" dirty="0" smtClean="0">
                <a:latin typeface="Century Gothic" panose="020B0502020202020204" pitchFamily="34" charset="0"/>
              </a:rPr>
              <a:t> </a:t>
            </a:r>
            <a:r>
              <a:rPr lang="ru-RU" sz="1400" i="1" dirty="0" err="1" smtClean="0">
                <a:latin typeface="Century Gothic" panose="020B0502020202020204" pitchFamily="34" charset="0"/>
              </a:rPr>
              <a:t>кезеңі</a:t>
            </a:r>
            <a:r>
              <a:rPr lang="ru-RU" sz="1400" i="1" dirty="0" smtClean="0">
                <a:latin typeface="Century Gothic" panose="020B0502020202020204" pitchFamily="34" charset="0"/>
              </a:rPr>
              <a:t> </a:t>
            </a:r>
            <a:r>
              <a:rPr lang="ru-RU" sz="1400" i="1" dirty="0">
                <a:latin typeface="Century Gothic" panose="020B0502020202020204" pitchFamily="34" charset="0"/>
              </a:rPr>
              <a:t>– </a:t>
            </a:r>
            <a:r>
              <a:rPr lang="ru-RU" sz="1400" b="1" i="1" dirty="0">
                <a:latin typeface="Century Gothic" panose="020B0502020202020204" pitchFamily="34" charset="0"/>
              </a:rPr>
              <a:t>2018-2042 </a:t>
            </a:r>
            <a:r>
              <a:rPr lang="ru-RU" sz="1400" b="1" i="1" dirty="0" err="1" smtClean="0">
                <a:latin typeface="Century Gothic" panose="020B0502020202020204" pitchFamily="34" charset="0"/>
              </a:rPr>
              <a:t>жж</a:t>
            </a:r>
            <a:r>
              <a:rPr lang="ru-RU" sz="1400" b="1" i="1" dirty="0" smtClean="0">
                <a:latin typeface="Century Gothic" panose="020B0502020202020204" pitchFamily="34" charset="0"/>
              </a:rPr>
              <a:t>. </a:t>
            </a:r>
            <a:r>
              <a:rPr lang="ru-RU" sz="1400" b="1" i="1" dirty="0">
                <a:latin typeface="Century Gothic" panose="020B0502020202020204" pitchFamily="34" charset="0"/>
              </a:rPr>
              <a:t>(25 </a:t>
            </a:r>
            <a:r>
              <a:rPr lang="ru-RU" sz="1400" b="1" i="1" dirty="0" err="1" smtClean="0">
                <a:latin typeface="Century Gothic" panose="020B0502020202020204" pitchFamily="34" charset="0"/>
              </a:rPr>
              <a:t>жыл</a:t>
            </a:r>
            <a:r>
              <a:rPr lang="ru-RU" sz="1400" b="1" i="1" dirty="0" smtClean="0">
                <a:latin typeface="Century Gothic" panose="020B0502020202020204" pitchFamily="34" charset="0"/>
              </a:rPr>
              <a:t>)</a:t>
            </a:r>
            <a:endParaRPr lang="ru-RU" sz="1400" b="1" i="1" dirty="0">
              <a:latin typeface="Century Gothic" panose="020B0502020202020204" pitchFamily="34" charset="0"/>
            </a:endParaRPr>
          </a:p>
        </p:txBody>
      </p:sp>
      <p:pic>
        <p:nvPicPr>
          <p:cNvPr id="12290" name="Picture 2" descr="ÐÐ°ÑÑÐ¸Ð½ÐºÐ¸ Ð¿Ð¾ Ð·Ð°Ð¿ÑÐ¾ÑÑ ÑÐ±Ð¾ 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0721" y="1861541"/>
            <a:ext cx="3305175" cy="3295651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3887416" y="1916832"/>
            <a:ext cx="5256584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ü"/>
            </a:pPr>
            <a:r>
              <a:rPr lang="ru-RU" altLang="ru-RU" sz="28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800" b="1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Өзін-өзі</a:t>
            </a:r>
            <a:r>
              <a:rPr lang="ru-RU" altLang="ru-RU" sz="28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800" b="1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ақтайтын</a:t>
            </a:r>
            <a:r>
              <a:rPr lang="ru-RU" altLang="ru-RU" sz="28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800" b="1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жоба</a:t>
            </a:r>
            <a:r>
              <a:rPr lang="ru-RU" altLang="ru-RU" sz="28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/>
            </a:r>
            <a:br>
              <a:rPr lang="ru-RU" altLang="ru-RU" sz="28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</a:br>
            <a:r>
              <a:rPr lang="ru-RU" altLang="ru-RU" sz="28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     - </a:t>
            </a:r>
            <a:r>
              <a:rPr lang="ru-RU" altLang="ru-RU" sz="2400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бюджеттен</a:t>
            </a:r>
            <a:r>
              <a:rPr lang="ru-RU" altLang="ru-RU" sz="24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4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0</a:t>
            </a:r>
            <a:r>
              <a:rPr lang="ru-RU" altLang="ru-RU" sz="24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тенге</a:t>
            </a:r>
          </a:p>
          <a:p>
            <a:pPr lvl="0" indent="361950"/>
            <a:r>
              <a:rPr lang="ru-RU" altLang="ru-RU" sz="24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  - </a:t>
            </a:r>
            <a:r>
              <a:rPr lang="ru-RU" altLang="ru-RU" sz="2400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тұтыну</a:t>
            </a:r>
            <a:r>
              <a:rPr lang="ru-RU" altLang="ru-RU" sz="24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400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кепілдігі</a:t>
            </a:r>
            <a:endParaRPr lang="ru-RU" altLang="ru-RU" sz="2400" dirty="0" smtClean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lvl="0"/>
            <a:endParaRPr lang="ru-RU" altLang="ru-RU" sz="1200" dirty="0" smtClean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altLang="ru-RU" sz="24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800" dirty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800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қоқыс</a:t>
            </a:r>
            <a:r>
              <a:rPr lang="ru-RU" altLang="ru-RU" sz="28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800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сұрыптау</a:t>
            </a:r>
            <a:r>
              <a:rPr lang="ru-RU" altLang="ru-RU" sz="28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800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кешенінің</a:t>
            </a:r>
            <a:r>
              <a:rPr lang="ru-RU" altLang="ru-RU" sz="28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800" b="1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құрылысы</a:t>
            </a:r>
            <a:endParaRPr lang="ru-RU" altLang="ru-RU" sz="2800" dirty="0" smtClean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endParaRPr lang="ru-RU" altLang="ru-RU" sz="1200" b="1" dirty="0" smtClean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altLang="ru-RU" sz="28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8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ҚТҚ </a:t>
            </a:r>
            <a:r>
              <a:rPr lang="ru-RU" altLang="ru-RU" sz="2800" b="1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жинау</a:t>
            </a:r>
            <a:r>
              <a:rPr lang="ru-RU" altLang="ru-RU" sz="28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800" b="1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және</a:t>
            </a:r>
            <a:r>
              <a:rPr lang="ru-RU" altLang="ru-RU" sz="28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800" b="1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шығару</a:t>
            </a:r>
            <a:endParaRPr lang="ru-RU" altLang="ru-RU" sz="2800" dirty="0" smtClean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>
              <a:buFont typeface="Wingdings" pitchFamily="2" charset="2"/>
              <a:buChar char="ü"/>
            </a:pPr>
            <a:endParaRPr lang="ru-RU" sz="2400" dirty="0" smtClean="0">
              <a:latin typeface="Century Gothic" pitchFamily="34" charset="0"/>
              <a:cs typeface="Times New Roman" panose="02020603050405020304" pitchFamily="18" charset="0"/>
            </a:endParaRPr>
          </a:p>
          <a:p>
            <a:pPr lvl="0">
              <a:buFont typeface="Wingdings" pitchFamily="2" charset="2"/>
              <a:buChar char="ü"/>
            </a:pPr>
            <a:endParaRPr lang="ru-RU" altLang="ru-RU" sz="2400" dirty="0" smtClean="0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818" name="Group 3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382927"/>
              </p:ext>
            </p:extLst>
          </p:nvPr>
        </p:nvGraphicFramePr>
        <p:xfrm>
          <a:off x="250826" y="1236134"/>
          <a:ext cx="8425631" cy="5176028"/>
        </p:xfrm>
        <a:graphic>
          <a:graphicData uri="http://schemas.openxmlformats.org/drawingml/2006/table">
            <a:tbl>
              <a:tblPr/>
              <a:tblGrid>
                <a:gridCol w="398240"/>
                <a:gridCol w="2189446"/>
                <a:gridCol w="1909326"/>
                <a:gridCol w="1754823"/>
                <a:gridCol w="1396447"/>
                <a:gridCol w="777349"/>
              </a:tblGrid>
              <a:tr h="49719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№</a:t>
                      </a:r>
                    </a:p>
                  </a:txBody>
                  <a:tcPr marL="9525" marR="9525" marT="951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ӨҢІРЛЕР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951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Шарт жасалған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951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Конкурссатысында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шарттарға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қол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  </a:t>
                      </a: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қою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  (</a:t>
                      </a: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тіркеу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) </a:t>
                      </a:r>
                    </a:p>
                  </a:txBody>
                  <a:tcPr marL="9525" marR="9525" marT="951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Құжаттаманы әзірлеу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951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БАРЛЫҒЫ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951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</a:tr>
              <a:tr h="2565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9525" marR="9525" marT="951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ШҚО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103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70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176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5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9525" marR="9525" marT="951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Ақтөбе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79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91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27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197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5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L="9525" marR="9525" marT="951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Алматы қ.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50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58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5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9525" marR="9525" marT="951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Қостанай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45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19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68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5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</a:t>
                      </a:r>
                    </a:p>
                  </a:txBody>
                  <a:tcPr marL="9525" marR="9525" marT="951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Қарағанды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32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19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47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98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5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</a:t>
                      </a:r>
                    </a:p>
                  </a:txBody>
                  <a:tcPr marL="9525" marR="9525" marT="951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Ақмола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31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38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5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</a:t>
                      </a:r>
                    </a:p>
                  </a:txBody>
                  <a:tcPr marL="9525" marR="9525" marT="951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Түркістан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19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15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43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77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5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</a:t>
                      </a:r>
                    </a:p>
                  </a:txBody>
                  <a:tcPr marL="9525" marR="9525" marT="951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Қызылорда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18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17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40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75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5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9</a:t>
                      </a:r>
                    </a:p>
                  </a:txBody>
                  <a:tcPr marL="9525" marR="9525" marT="951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Алматы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13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32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47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5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</a:t>
                      </a:r>
                    </a:p>
                  </a:txBody>
                  <a:tcPr marL="9525" marR="9525" marT="951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Шымкент қ.  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5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</a:t>
                      </a:r>
                    </a:p>
                  </a:txBody>
                  <a:tcPr marL="9525" marR="9525" marT="951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Маңғыстау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28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49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5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12</a:t>
                      </a:r>
                    </a:p>
                  </a:txBody>
                  <a:tcPr marL="9525" marR="9525" marT="951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Павлодар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24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36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71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5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13</a:t>
                      </a:r>
                    </a:p>
                  </a:txBody>
                  <a:tcPr marL="9525" marR="9525" marT="951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Астана қ.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17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5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14</a:t>
                      </a:r>
                    </a:p>
                  </a:txBody>
                  <a:tcPr marL="9525" marR="9525" marT="951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СҚО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40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46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5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15</a:t>
                      </a:r>
                    </a:p>
                  </a:txBody>
                  <a:tcPr marL="9525" marR="9525" marT="951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БҚО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12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21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5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16</a:t>
                      </a:r>
                    </a:p>
                  </a:txBody>
                  <a:tcPr marL="9525" marR="9525" marT="951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Атырау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64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68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5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17</a:t>
                      </a:r>
                    </a:p>
                  </a:txBody>
                  <a:tcPr marL="9525" marR="9525" marT="951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Жамбыл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31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32</a:t>
                      </a: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268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951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Барлығы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1268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440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204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504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1148</a:t>
                      </a:r>
                    </a:p>
                  </a:txBody>
                  <a:tcPr marL="9525" marR="9525" marT="126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81" name="Прямоугольник 31"/>
          <p:cNvSpPr>
            <a:spLocks noChangeArrowheads="1"/>
          </p:cNvSpPr>
          <p:nvPr/>
        </p:nvSpPr>
        <p:spPr bwMode="auto">
          <a:xfrm>
            <a:off x="179389" y="620184"/>
            <a:ext cx="90011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1200" dirty="0" smtClean="0">
                <a:solidFill>
                  <a:srgbClr val="404040"/>
                </a:solidFill>
                <a:latin typeface="Century Gothic" pitchFamily="34" charset="0"/>
              </a:rPr>
              <a:t> </a:t>
            </a:r>
            <a:r>
              <a:rPr lang="ru-RU" sz="2800" dirty="0">
                <a:solidFill>
                  <a:srgbClr val="C00000"/>
                </a:solidFill>
                <a:latin typeface="Century Gothic" pitchFamily="34" charset="0"/>
              </a:rPr>
              <a:t>1,3 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трлн</a:t>
            </a:r>
            <a:r>
              <a:rPr lang="ru-RU" sz="2400" dirty="0">
                <a:latin typeface="Century Gothic" pitchFamily="34" charset="0"/>
              </a:rPr>
              <a:t>. </a:t>
            </a:r>
            <a:r>
              <a:rPr lang="ru-RU" sz="2400" dirty="0" err="1">
                <a:latin typeface="Century Gothic" pitchFamily="34" charset="0"/>
              </a:rPr>
              <a:t>т</a:t>
            </a:r>
            <a:r>
              <a:rPr lang="ru-RU" sz="2400" dirty="0" err="1" smtClean="0">
                <a:latin typeface="Century Gothic" pitchFamily="34" charset="0"/>
              </a:rPr>
              <a:t>еңгеге</a:t>
            </a:r>
            <a:r>
              <a:rPr lang="ru-RU" sz="2400" dirty="0" smtClean="0">
                <a:latin typeface="Century Gothic" pitchFamily="34" charset="0"/>
              </a:rPr>
              <a:t> 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1148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Century Gothic" pitchFamily="34" charset="0"/>
              </a:rPr>
              <a:t>жоба</a:t>
            </a:r>
            <a:endParaRPr lang="ru-RU" sz="1400" dirty="0">
              <a:latin typeface="Century Gothic" pitchFamily="34" charset="0"/>
            </a:endParaRPr>
          </a:p>
        </p:txBody>
      </p:sp>
      <p:sp>
        <p:nvSpPr>
          <p:cNvPr id="6282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7046913" y="6519333"/>
            <a:ext cx="2133600" cy="36618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2A524B2E-4DE4-401B-B9DF-EA460FF90C5B}" type="slidenum">
              <a:rPr lang="ru-RU" b="0">
                <a:solidFill>
                  <a:srgbClr val="898989"/>
                </a:solidFill>
                <a:latin typeface="Calibri" pitchFamily="34" charset="0"/>
              </a:rPr>
              <a:pPr/>
              <a:t>12</a:t>
            </a:fld>
            <a:endParaRPr lang="ru-RU" b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389" y="1796819"/>
            <a:ext cx="8497068" cy="984109"/>
          </a:xfrm>
          <a:prstGeom prst="rect">
            <a:avLst/>
          </a:prstGeom>
          <a:noFill/>
          <a:ln w="22225"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7951" y="5061182"/>
            <a:ext cx="8640514" cy="1056117"/>
          </a:xfrm>
          <a:prstGeom prst="rect">
            <a:avLst/>
          </a:prstGeom>
          <a:noFill/>
          <a:ln w="222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Прямоугольник 9">
            <a:extLst/>
          </p:cNvPr>
          <p:cNvSpPr/>
          <p:nvPr/>
        </p:nvSpPr>
        <p:spPr>
          <a:xfrm>
            <a:off x="-36512" y="0"/>
            <a:ext cx="9180513" cy="7407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/>
            <a:r>
              <a:rPr lang="kk-KZ" sz="2400" b="1" dirty="0" smtClean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3.5 </a:t>
            </a:r>
            <a:r>
              <a:rPr lang="kk-KZ" sz="1600" dirty="0" smtClean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 </a:t>
            </a:r>
            <a:r>
              <a:rPr lang="kk-KZ" sz="1200" i="1" dirty="0">
                <a:solidFill>
                  <a:srgbClr val="FFFFFF"/>
                </a:solidFill>
                <a:latin typeface="Century Gothic" pitchFamily="34" charset="0"/>
                <a:cs typeface="Arial" charset="0"/>
              </a:rPr>
              <a:t>2018 жылғы 15 қазандағы </a:t>
            </a:r>
            <a:r>
              <a:rPr lang="kk-KZ" sz="2400" b="1" dirty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ӨҢІРЛІК ЖОБАЛАР БОЙЫНША АҒЫМДАҒЫ ЖАҒДАЙ</a:t>
            </a:r>
            <a:endParaRPr lang="en-US" sz="1600" b="1" i="1" dirty="0">
              <a:solidFill>
                <a:schemeClr val="bg1"/>
              </a:solidFill>
              <a:latin typeface="Century Gothic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73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818" name="Group 3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587280"/>
              </p:ext>
            </p:extLst>
          </p:nvPr>
        </p:nvGraphicFramePr>
        <p:xfrm>
          <a:off x="250826" y="1316768"/>
          <a:ext cx="8785670" cy="5507706"/>
        </p:xfrm>
        <a:graphic>
          <a:graphicData uri="http://schemas.openxmlformats.org/drawingml/2006/table">
            <a:tbl>
              <a:tblPr/>
              <a:tblGrid>
                <a:gridCol w="457001"/>
                <a:gridCol w="2325263"/>
                <a:gridCol w="1538096"/>
                <a:gridCol w="2291038"/>
                <a:gridCol w="2174272"/>
              </a:tblGrid>
              <a:tr h="46302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6" marR="9526" marT="953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ӨҢІРЛЕР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6" marR="9526" marT="953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Жобалар саны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6" marR="9526" marT="953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Жобалар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құны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млн. теңге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6" marR="9526" marT="953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Тартылған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 инвестиция, </a:t>
                      </a:r>
                      <a:b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</a:br>
                      <a:r>
                        <a:rPr kumimoji="0" lang="kk-K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млн. теңге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6" marR="9526" marT="953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</a:tr>
              <a:tr h="31003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9526" marR="9526" marT="1270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Астана қ.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34 323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15 739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003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9526" marR="9526" marT="1270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Қостанай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45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17 009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12 074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003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L="9526" marR="9526" marT="1270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Ақтөбе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79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23 255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11 194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40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9526" marR="9526" marT="1270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ШҚО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103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28 533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10 555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8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</a:t>
                      </a:r>
                    </a:p>
                  </a:txBody>
                  <a:tcPr marL="9526" marR="9526" marT="1270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Шымкент қ.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16 073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8 465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59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</a:t>
                      </a:r>
                    </a:p>
                  </a:txBody>
                  <a:tcPr marL="9526" marR="9526" marT="1270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Маңғыстау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9 501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7 115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59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</a:t>
                      </a:r>
                    </a:p>
                  </a:txBody>
                  <a:tcPr marL="9526" marR="9526" marT="1270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Алматы қ.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50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29 599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6 121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59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</a:t>
                      </a:r>
                    </a:p>
                  </a:txBody>
                  <a:tcPr marL="9526" marR="9526" marT="1270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Павлодар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5 517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5 517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59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9</a:t>
                      </a:r>
                    </a:p>
                  </a:txBody>
                  <a:tcPr marL="9526" marR="9526" marT="1270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Түркістан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19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11 243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3 699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2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</a:t>
                      </a:r>
                    </a:p>
                  </a:txBody>
                  <a:tcPr marL="9526" marR="9526" marT="1270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Қараганды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32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9 737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3 579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2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</a:t>
                      </a:r>
                    </a:p>
                  </a:txBody>
                  <a:tcPr marL="9526" marR="9526" marT="1270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Қызылорда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18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6016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3 539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2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12</a:t>
                      </a:r>
                    </a:p>
                  </a:txBody>
                  <a:tcPr marL="9526" marR="9526" marT="1270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Ақмола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31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9 045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3 334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2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13</a:t>
                      </a:r>
                    </a:p>
                  </a:txBody>
                  <a:tcPr marL="9526" marR="9526" marT="1270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Атырау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6 235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3 056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76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14</a:t>
                      </a:r>
                    </a:p>
                  </a:txBody>
                  <a:tcPr marL="9526" marR="9526" marT="1270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Алматы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13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8 758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2 926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8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15</a:t>
                      </a:r>
                    </a:p>
                  </a:txBody>
                  <a:tcPr marL="9526" marR="9526" marT="1270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СҚО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3 945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2 855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8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16</a:t>
                      </a:r>
                    </a:p>
                  </a:txBody>
                  <a:tcPr marL="9526" marR="9526" marT="1270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БҚО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2 163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834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8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17</a:t>
                      </a:r>
                    </a:p>
                  </a:txBody>
                  <a:tcPr marL="9526" marR="9526" marT="1270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Жамбыл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167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6" marR="9526" marT="1270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ИТОГО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6" marR="9526" marT="1270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440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221 120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100 602</a:t>
                      </a:r>
                    </a:p>
                  </a:txBody>
                  <a:tcPr marL="9525" marR="9525" marT="1270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86" name="Прямоугольник 31"/>
          <p:cNvSpPr>
            <a:spLocks noChangeArrowheads="1"/>
          </p:cNvSpPr>
          <p:nvPr/>
        </p:nvSpPr>
        <p:spPr bwMode="auto">
          <a:xfrm>
            <a:off x="179389" y="685500"/>
            <a:ext cx="9001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sz="1200" dirty="0" smtClean="0">
                <a:solidFill>
                  <a:srgbClr val="404040"/>
                </a:solidFill>
                <a:latin typeface="Century Gothic" pitchFamily="34" charset="0"/>
              </a:rPr>
              <a:t> </a:t>
            </a:r>
            <a:r>
              <a:rPr lang="ru-RU" altLang="ru-RU" sz="2400" dirty="0">
                <a:solidFill>
                  <a:srgbClr val="C00000"/>
                </a:solidFill>
                <a:latin typeface="Century Gothic" pitchFamily="34" charset="0"/>
              </a:rPr>
              <a:t>221,1 млн</a:t>
            </a:r>
            <a:r>
              <a:rPr lang="ru-RU" altLang="ru-RU" sz="1400" dirty="0">
                <a:latin typeface="Century Gothic" pitchFamily="34" charset="0"/>
              </a:rPr>
              <a:t>. </a:t>
            </a:r>
            <a:r>
              <a:rPr lang="ru-RU" altLang="ru-RU" sz="1400" dirty="0" err="1" smtClean="0">
                <a:latin typeface="Century Gothic" pitchFamily="34" charset="0"/>
              </a:rPr>
              <a:t>теңгеге</a:t>
            </a:r>
            <a:r>
              <a:rPr lang="ru-RU" altLang="ru-RU" sz="1400" dirty="0" smtClean="0">
                <a:latin typeface="Century Gothic" pitchFamily="34" charset="0"/>
              </a:rPr>
              <a:t> </a:t>
            </a:r>
            <a:r>
              <a:rPr lang="ru-RU" altLang="ru-RU" sz="2400" dirty="0" smtClean="0">
                <a:solidFill>
                  <a:srgbClr val="C00000"/>
                </a:solidFill>
                <a:latin typeface="Century Gothic" pitchFamily="34" charset="0"/>
              </a:rPr>
              <a:t>440</a:t>
            </a:r>
            <a:r>
              <a:rPr lang="ru-RU" altLang="ru-RU" sz="20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altLang="ru-RU" sz="2000" dirty="0" err="1" smtClean="0">
                <a:solidFill>
                  <a:srgbClr val="C00000"/>
                </a:solidFill>
                <a:latin typeface="Century Gothic" pitchFamily="34" charset="0"/>
              </a:rPr>
              <a:t>жоба</a:t>
            </a:r>
            <a:endParaRPr lang="ru-RU" altLang="ru-RU" sz="1400" dirty="0">
              <a:latin typeface="Century Gothic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389" y="1844824"/>
            <a:ext cx="8641084" cy="1152128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0825" y="5541235"/>
            <a:ext cx="8569647" cy="96010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289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7019925" y="6519333"/>
            <a:ext cx="2133600" cy="36618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24701B1-E0C8-485A-BD01-B39673557B9B}" type="slidenum">
              <a:rPr lang="ru-RU" altLang="ru-RU" b="0">
                <a:solidFill>
                  <a:srgbClr val="898989"/>
                </a:solidFill>
                <a:latin typeface="Calibri" pitchFamily="34" charset="0"/>
              </a:rPr>
              <a:pPr/>
              <a:t>13</a:t>
            </a:fld>
            <a:endParaRPr lang="ru-RU" altLang="ru-RU" b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9" name="Прямоугольник 8">
            <a:extLst/>
          </p:cNvPr>
          <p:cNvSpPr/>
          <p:nvPr/>
        </p:nvSpPr>
        <p:spPr>
          <a:xfrm>
            <a:off x="-36512" y="0"/>
            <a:ext cx="9180513" cy="7407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/>
            <a:r>
              <a:rPr lang="kk-KZ" sz="2400" b="1" dirty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3.5</a:t>
            </a:r>
            <a:r>
              <a:rPr lang="kk-KZ" sz="1600" dirty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 </a:t>
            </a:r>
            <a:r>
              <a:rPr lang="kk-KZ" sz="1600" dirty="0" smtClean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 </a:t>
            </a:r>
            <a:r>
              <a:rPr lang="kk-KZ" sz="1200" i="1" dirty="0" smtClean="0">
                <a:solidFill>
                  <a:srgbClr val="FFFFFF"/>
                </a:solidFill>
                <a:latin typeface="Century Gothic" pitchFamily="34" charset="0"/>
                <a:cs typeface="Arial" charset="0"/>
              </a:rPr>
              <a:t>2018 </a:t>
            </a:r>
            <a:r>
              <a:rPr lang="kk-KZ" sz="1200" i="1" dirty="0">
                <a:solidFill>
                  <a:srgbClr val="FFFFFF"/>
                </a:solidFill>
                <a:latin typeface="Century Gothic" pitchFamily="34" charset="0"/>
                <a:cs typeface="Arial" charset="0"/>
              </a:rPr>
              <a:t>жылғы 15 қазандағы </a:t>
            </a:r>
            <a:r>
              <a:rPr lang="kk-KZ" sz="2400" b="1" dirty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ӨҢІРЛІК ЖОБАЛАР БОЙЫНША АҒЫМДАҒЫ ЖАҒДАЙ</a:t>
            </a:r>
            <a:endParaRPr lang="en-US" sz="1600" b="1" i="1" dirty="0">
              <a:solidFill>
                <a:schemeClr val="bg1"/>
              </a:solidFill>
              <a:latin typeface="Century Gothic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95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683568" y="908720"/>
            <a:ext cx="7704856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4800" b="1" dirty="0" smtClean="0">
                <a:solidFill>
                  <a:srgbClr val="990033"/>
                </a:solidFill>
              </a:rPr>
              <a:t>1-кезең: </a:t>
            </a:r>
            <a:br>
              <a:rPr lang="ru-RU" altLang="ru-RU" sz="4800" b="1" dirty="0" smtClean="0">
                <a:solidFill>
                  <a:srgbClr val="990033"/>
                </a:solidFill>
              </a:rPr>
            </a:br>
            <a:r>
              <a:rPr lang="ru-RU" altLang="ru-RU" sz="4800" b="1" dirty="0" smtClean="0">
                <a:solidFill>
                  <a:srgbClr val="990033"/>
                </a:solidFill>
              </a:rPr>
              <a:t> «МЖӘ </a:t>
            </a:r>
            <a:r>
              <a:rPr lang="ru-RU" altLang="ru-RU" sz="4800" b="1" dirty="0" err="1" smtClean="0">
                <a:solidFill>
                  <a:srgbClr val="990033"/>
                </a:solidFill>
              </a:rPr>
              <a:t>туралы</a:t>
            </a:r>
            <a:r>
              <a:rPr lang="ru-RU" altLang="ru-RU" sz="4800" b="1" dirty="0" smtClean="0">
                <a:solidFill>
                  <a:srgbClr val="990033"/>
                </a:solidFill>
              </a:rPr>
              <a:t>» </a:t>
            </a:r>
          </a:p>
          <a:p>
            <a:pPr algn="ctr">
              <a:spcBef>
                <a:spcPct val="50000"/>
              </a:spcBef>
            </a:pPr>
            <a:r>
              <a:rPr lang="ru-RU" altLang="ru-RU" sz="4800" b="1" dirty="0" err="1" smtClean="0">
                <a:solidFill>
                  <a:srgbClr val="990033"/>
                </a:solidFill>
              </a:rPr>
              <a:t>Заң</a:t>
            </a:r>
            <a:r>
              <a:rPr lang="ru-RU" altLang="ru-RU" sz="4800" b="1" dirty="0" smtClean="0">
                <a:solidFill>
                  <a:srgbClr val="990033"/>
                </a:solidFill>
              </a:rPr>
              <a:t> </a:t>
            </a:r>
            <a:r>
              <a:rPr lang="ru-RU" altLang="ru-RU" sz="4800" b="1" dirty="0" err="1" smtClean="0">
                <a:solidFill>
                  <a:srgbClr val="990033"/>
                </a:solidFill>
              </a:rPr>
              <a:t>қабылданды</a:t>
            </a:r>
            <a:r>
              <a:rPr lang="ru-RU" altLang="ru-RU" sz="4800" b="1" dirty="0" smtClean="0">
                <a:solidFill>
                  <a:srgbClr val="990033"/>
                </a:solidFill>
              </a:rPr>
              <a:t> </a:t>
            </a:r>
            <a:br>
              <a:rPr lang="ru-RU" altLang="ru-RU" sz="4800" b="1" dirty="0" smtClean="0">
                <a:solidFill>
                  <a:srgbClr val="990033"/>
                </a:solidFill>
              </a:rPr>
            </a:br>
            <a:r>
              <a:rPr lang="ru-RU" altLang="ru-RU" sz="2800" b="1" dirty="0" smtClean="0">
                <a:solidFill>
                  <a:srgbClr val="990033"/>
                </a:solidFill>
              </a:rPr>
              <a:t>(2015 </a:t>
            </a:r>
            <a:r>
              <a:rPr lang="ru-RU" altLang="ru-RU" sz="2800" b="1" dirty="0" err="1" smtClean="0">
                <a:solidFill>
                  <a:srgbClr val="990033"/>
                </a:solidFill>
              </a:rPr>
              <a:t>жыл</a:t>
            </a:r>
            <a:r>
              <a:rPr lang="ru-RU" altLang="ru-RU" sz="2800" b="1" dirty="0" smtClean="0">
                <a:solidFill>
                  <a:srgbClr val="990033"/>
                </a:solidFill>
              </a:rPr>
              <a:t>)</a:t>
            </a:r>
            <a:endParaRPr lang="ru-RU" altLang="ru-RU" sz="2800" b="1" dirty="0">
              <a:solidFill>
                <a:srgbClr val="990033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. МЖӘ </a:t>
            </a:r>
            <a:r>
              <a:rPr lang="ru-RU" sz="2400" b="1" dirty="0" err="1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жандандырудың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негізгі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факторлары</a:t>
            </a:r>
            <a:endParaRPr lang="ru-RU" sz="2400" b="1" dirty="0" smtClean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051848" y="6492875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4643844"/>
            <a:ext cx="3816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2. ЖАО ДЕРБЕСТІГІ</a:t>
            </a:r>
            <a:endParaRPr lang="ru-RU" b="1" dirty="0">
              <a:solidFill>
                <a:srgbClr val="3333CC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5075892"/>
            <a:ext cx="86044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3. ӨҢІРЛІК МЖӘ ОРТАЛЫҚТАРЫН ҚҰРУ  (ЖЕРГІЛІКТІ КАДРЛАРДЫ ДАМЫТУ) 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5589240"/>
            <a:ext cx="6912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4. МЖӘ БОЙЫНША ШЫҒЫСТАР СЕКВЕСТРІНЕ  ТЫЙЫМ САЛУ 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6021288"/>
            <a:ext cx="58729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5. ЖАО ҮШІН </a:t>
            </a:r>
            <a:r>
              <a:rPr lang="en-US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KPI</a:t>
            </a:r>
            <a:r>
              <a:rPr lang="kk-KZ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  </a:t>
            </a: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ОРНАТУ</a:t>
            </a:r>
            <a:endParaRPr lang="ru-RU" b="1" dirty="0">
              <a:solidFill>
                <a:srgbClr val="3333CC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4221088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1. ЖЕКЕ ҚАРЖЫЛЫҚ БАСТАМАШЫЛЫҚ </a:t>
            </a:r>
            <a:r>
              <a:rPr lang="en-US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(</a:t>
            </a:r>
            <a:r>
              <a:rPr lang="kk-KZ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ЖҚБ</a:t>
            </a: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)</a:t>
            </a:r>
            <a:endParaRPr lang="ru-RU" b="1" dirty="0">
              <a:solidFill>
                <a:srgbClr val="3333CC"/>
              </a:solidFill>
              <a:latin typeface="Century Gothic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57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 txBox="1">
            <a:spLocks noGrp="1"/>
          </p:cNvSpPr>
          <p:nvPr>
            <p:ph idx="1"/>
          </p:nvPr>
        </p:nvSpPr>
        <p:spPr>
          <a:xfrm>
            <a:off x="3203848" y="1958057"/>
            <a:ext cx="29523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rgbClr val="3333CC"/>
                </a:solidFill>
                <a:latin typeface="Century Gothic" pitchFamily="34" charset="0"/>
              </a:rPr>
              <a:t>Жеке сектор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өз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меншігіндегі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объектілер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бойынша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бизнес-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бастамаларды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жасай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алады</a:t>
            </a:r>
            <a:endParaRPr lang="ru-RU" sz="2400" dirty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504" y="2005097"/>
            <a:ext cx="3096345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Жобаларға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тек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мемлекеттік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сектор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бастама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жасады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.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Дайын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нысанды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м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емлекетт</a:t>
            </a:r>
            <a:r>
              <a:rPr lang="kk-KZ" sz="2400" dirty="0" smtClean="0">
                <a:solidFill>
                  <a:srgbClr val="C00000"/>
                </a:solidFill>
                <a:latin typeface="Century Gothic" pitchFamily="34" charset="0"/>
              </a:rPr>
              <a:t>ік-жекешелік  әріптестік арқылы ұсынуға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мүмкіндік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болмады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(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жаңа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нысанды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салуға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конкурс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жарияланды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)</a:t>
            </a:r>
            <a:endParaRPr lang="ru-RU" sz="2000" dirty="0">
              <a:solidFill>
                <a:srgbClr val="C00000"/>
              </a:solidFill>
              <a:latin typeface="Century Gothic" pitchFamily="34" charset="0"/>
            </a:endParaRPr>
          </a:p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4.1 </a:t>
            </a:r>
            <a:r>
              <a:rPr lang="ru-RU" sz="2400" b="1" dirty="0" err="1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Жеке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қаржылық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бастамашылық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(ЖҚБ)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81491" y="735475"/>
            <a:ext cx="258609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Өзгерістерге</a:t>
            </a:r>
            <a:r>
              <a:rPr lang="ru-RU" sz="32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дейін</a:t>
            </a:r>
            <a:endParaRPr lang="ru-RU" sz="32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32142" y="767606"/>
            <a:ext cx="3007554" cy="1077218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Өзгерістерден </a:t>
            </a:r>
          </a:p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кейін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516216" y="1988840"/>
            <a:ext cx="2850384" cy="2954655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r>
              <a:rPr lang="ru-RU" sz="28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Жасасқан </a:t>
            </a:r>
            <a:r>
              <a:rPr lang="ru-RU" sz="36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A63A24"/>
                </a:solidFill>
                <a:effectLst/>
              </a:rPr>
              <a:t>443 </a:t>
            </a:r>
            <a:r>
              <a:rPr lang="ru-RU" sz="28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шарттардың</a:t>
            </a:r>
            <a:r>
              <a:rPr lang="ru-RU" sz="28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, </a:t>
            </a:r>
            <a:r>
              <a:rPr lang="ru-RU" sz="66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A63A24"/>
                </a:solidFill>
                <a:effectLst/>
              </a:rPr>
              <a:t>242</a:t>
            </a:r>
            <a:r>
              <a:rPr lang="ru-RU" sz="54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A63A24"/>
                </a:solidFill>
                <a:effectLst/>
              </a:rPr>
              <a:t> </a:t>
            </a:r>
            <a:r>
              <a:rPr lang="ru-RU" sz="2800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жеке</a:t>
            </a:r>
            <a:r>
              <a:rPr lang="ru-RU" sz="28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800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қаржылық</a:t>
            </a:r>
            <a:r>
              <a:rPr lang="ru-RU" sz="28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800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бастамашылық</a:t>
            </a:r>
            <a:endParaRPr lang="ru-RU" sz="3200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8" name="AutoShape 101"/>
          <p:cNvSpPr>
            <a:spLocks noChangeArrowheads="1"/>
          </p:cNvSpPr>
          <p:nvPr/>
        </p:nvSpPr>
        <p:spPr bwMode="gray">
          <a:xfrm>
            <a:off x="5868144" y="1052736"/>
            <a:ext cx="418897" cy="516923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 flipH="1">
            <a:off x="8532440" y="6309320"/>
            <a:ext cx="360040" cy="41215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20482" name="AutoShape 2" descr="ÐÐ°ÑÑÐ¸Ð½ÐºÐ¸ Ð¿Ð¾ Ð·Ð°Ð¿ÑÐ¾ÑÑ Ð±Ð¸Ð·Ð½ÐµÑÐ¼ÐµÐ½ Ð¸ÐºÐ¾Ð½ÐºÐ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4" name="AutoShape 4" descr="ÐÐ°ÑÑÐ¸Ð½ÐºÐ¸ Ð¿Ð¾ Ð·Ð°Ð¿ÑÐ¾ÑÑ Ð±Ð¸Ð·Ð½ÐµÑÐ¼ÐµÐ½ Ð¸ÐºÐ¾Ð½ÐºÐ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485" name="Picture 5" descr="C:\Users\Yesdauletova_a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399466"/>
            <a:ext cx="1512168" cy="1436560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6287041" y="735475"/>
            <a:ext cx="3079559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БҰЛ  </a:t>
            </a: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МҮМКҮНДІК БЕРДІ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6788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 txBox="1">
            <a:spLocks noGrp="1"/>
          </p:cNvSpPr>
          <p:nvPr>
            <p:ph idx="1"/>
          </p:nvPr>
        </p:nvSpPr>
        <p:spPr>
          <a:xfrm>
            <a:off x="3203848" y="1958057"/>
            <a:ext cx="295232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Қ</a:t>
            </a:r>
            <a:r>
              <a:rPr lang="ru-RU" sz="2000" dirty="0" err="1" smtClean="0">
                <a:solidFill>
                  <a:srgbClr val="3333CC"/>
                </a:solidFill>
                <a:latin typeface="Century Gothic" pitchFamily="34" charset="0"/>
              </a:rPr>
              <a:t>ұны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 4 млн МРП (9,6 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млрд. </a:t>
            </a:r>
            <a:r>
              <a:rPr lang="ru-RU" sz="2000" dirty="0" err="1" smtClean="0">
                <a:solidFill>
                  <a:srgbClr val="3333CC"/>
                </a:solidFill>
                <a:latin typeface="Century Gothic" pitchFamily="34" charset="0"/>
              </a:rPr>
              <a:t>теңгеден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)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жоғары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концессиялық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жобалардан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 smtClean="0">
                <a:solidFill>
                  <a:srgbClr val="3333CC"/>
                </a:solidFill>
                <a:latin typeface="Century Gothic" pitchFamily="34" charset="0"/>
              </a:rPr>
              <a:t>басқа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err="1" smtClean="0">
                <a:solidFill>
                  <a:srgbClr val="3333CC"/>
                </a:solidFill>
                <a:latin typeface="Century Gothic" pitchFamily="34" charset="0"/>
              </a:rPr>
              <a:t>барлы</a:t>
            </a:r>
            <a:r>
              <a:rPr lang="kk-KZ" sz="2000" b="1" dirty="0" smtClean="0">
                <a:solidFill>
                  <a:srgbClr val="3333CC"/>
                </a:solidFill>
                <a:latin typeface="Century Gothic" pitchFamily="34" charset="0"/>
              </a:rPr>
              <a:t>қ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err="1" smtClean="0">
                <a:solidFill>
                  <a:srgbClr val="3333CC"/>
                </a:solidFill>
                <a:latin typeface="Century Gothic" pitchFamily="34" charset="0"/>
              </a:rPr>
              <a:t>сараптамалар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 мен </a:t>
            </a:r>
            <a:r>
              <a:rPr lang="ru-RU" sz="2000" b="1" dirty="0" err="1" smtClean="0">
                <a:solidFill>
                  <a:srgbClr val="3333CC"/>
                </a:solidFill>
                <a:latin typeface="Century Gothic" pitchFamily="34" charset="0"/>
              </a:rPr>
              <a:t>рәсімдер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, </a:t>
            </a:r>
            <a:endParaRPr lang="ru-RU" sz="2000" dirty="0">
              <a:solidFill>
                <a:srgbClr val="3333CC"/>
              </a:solidFill>
              <a:latin typeface="Century Gothic" pitchFamily="34" charset="0"/>
            </a:endParaRPr>
          </a:p>
          <a:p>
            <a:pPr marL="0" indent="0">
              <a:buNone/>
            </a:pPr>
            <a:r>
              <a:rPr lang="ru-RU" sz="2000" dirty="0" err="1" smtClean="0">
                <a:solidFill>
                  <a:srgbClr val="3333CC"/>
                </a:solidFill>
                <a:latin typeface="Century Gothic" pitchFamily="34" charset="0"/>
              </a:rPr>
              <a:t>өңірлік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 МЖӘ </a:t>
            </a:r>
            <a:r>
              <a:rPr lang="ru-RU" sz="2000" dirty="0" err="1" smtClean="0">
                <a:solidFill>
                  <a:srgbClr val="3333CC"/>
                </a:solidFill>
                <a:latin typeface="Century Gothic" pitchFamily="34" charset="0"/>
              </a:rPr>
              <a:t>орталықтарын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 smtClean="0">
                <a:solidFill>
                  <a:srgbClr val="3333CC"/>
                </a:solidFill>
                <a:latin typeface="Century Gothic" pitchFamily="34" charset="0"/>
              </a:rPr>
              <a:t>тарта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 smtClean="0">
                <a:solidFill>
                  <a:srgbClr val="3333CC"/>
                </a:solidFill>
                <a:latin typeface="Century Gothic" pitchFamily="34" charset="0"/>
              </a:rPr>
              <a:t>отырып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ЖАО </a:t>
            </a:r>
            <a:r>
              <a:rPr lang="ru-RU" sz="2000" b="1" dirty="0" err="1" smtClean="0">
                <a:solidFill>
                  <a:srgbClr val="3333CC"/>
                </a:solidFill>
                <a:latin typeface="Century Gothic" pitchFamily="34" charset="0"/>
              </a:rPr>
              <a:t>жүргізіледі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. </a:t>
            </a:r>
            <a:r>
              <a:rPr lang="ru-RU" sz="2000" dirty="0" err="1" smtClean="0">
                <a:solidFill>
                  <a:srgbClr val="3333CC"/>
                </a:solidFill>
                <a:latin typeface="Century Gothic" pitchFamily="34" charset="0"/>
              </a:rPr>
              <a:t>Сараптама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 smtClean="0">
                <a:solidFill>
                  <a:srgbClr val="3333CC"/>
                </a:solidFill>
                <a:latin typeface="Century Gothic" pitchFamily="34" charset="0"/>
              </a:rPr>
              <a:t>мерзімдері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 smtClean="0">
                <a:solidFill>
                  <a:srgbClr val="3333CC"/>
                </a:solidFill>
                <a:latin typeface="Century Gothic" pitchFamily="34" charset="0"/>
              </a:rPr>
              <a:t>қысқартылды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.</a:t>
            </a:r>
            <a:endParaRPr lang="ru-RU" sz="2000" dirty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8220" y="1939473"/>
            <a:ext cx="281362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МЖӘ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жобаларының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барлық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сараптамалары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ҰЭМ, «ҚМЖӘО» АҚ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және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орталық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салалық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мемлекеттік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органдарда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Century Gothic" pitchFamily="34" charset="0"/>
              </a:rPr>
              <a:t>жүргізілді</a:t>
            </a:r>
            <a:endParaRPr lang="ru-RU" sz="2000" b="1" dirty="0">
              <a:solidFill>
                <a:srgbClr val="C00000"/>
              </a:solidFill>
              <a:latin typeface="Century Gothic" pitchFamily="34" charset="0"/>
            </a:endParaRPr>
          </a:p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4.2 </a:t>
            </a: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ЖАО ДЕРБЕСТІК БЕРУ</a:t>
            </a:r>
            <a:endParaRPr lang="ru-RU" sz="2400" b="1" dirty="0" smtClean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588224" y="1916832"/>
            <a:ext cx="2448272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8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Келісу </a:t>
            </a:r>
            <a:r>
              <a:rPr lang="ru-RU" sz="2800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мерзімін</a:t>
            </a:r>
            <a:r>
              <a:rPr lang="ru-RU" sz="28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r>
              <a:rPr lang="ru-RU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A63A24"/>
                </a:solidFill>
                <a:effectLst/>
              </a:rPr>
              <a:t>18 </a:t>
            </a:r>
            <a:r>
              <a:rPr lang="ru-RU" sz="32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ден</a:t>
            </a:r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A63A24"/>
                </a:solidFill>
                <a:effectLst/>
              </a:rPr>
              <a:t>7</a:t>
            </a:r>
            <a:r>
              <a:rPr lang="ru-RU" sz="32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3200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айға</a:t>
            </a:r>
            <a:r>
              <a:rPr lang="ru-RU" sz="32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3200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дейін</a:t>
            </a:r>
            <a:r>
              <a:rPr lang="ru-RU" sz="32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3200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қысқартты</a:t>
            </a:r>
            <a:r>
              <a:rPr lang="ru-RU" sz="32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 </a:t>
            </a:r>
            <a:endParaRPr lang="ru-RU" sz="3200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8" name="AutoShape 101"/>
          <p:cNvSpPr>
            <a:spLocks noChangeArrowheads="1"/>
          </p:cNvSpPr>
          <p:nvPr/>
        </p:nvSpPr>
        <p:spPr bwMode="gray">
          <a:xfrm>
            <a:off x="5868144" y="1052736"/>
            <a:ext cx="418897" cy="516923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16</a:t>
            </a:fld>
            <a:endParaRPr lang="ru-RU"/>
          </a:p>
        </p:txBody>
      </p:sp>
      <p:pic>
        <p:nvPicPr>
          <p:cNvPr id="19458" name="Picture 2" descr="C:\Users\Yesdauletova_a\Desktop\Без названия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5410359"/>
            <a:ext cx="1224136" cy="1224136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381491" y="735475"/>
            <a:ext cx="258609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Өзгерістерге</a:t>
            </a:r>
            <a:r>
              <a:rPr lang="ru-RU" sz="32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дейін</a:t>
            </a:r>
            <a:endParaRPr lang="ru-RU" sz="32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932142" y="767606"/>
            <a:ext cx="3007554" cy="1077218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Өзгерістерден </a:t>
            </a:r>
          </a:p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кейін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287041" y="836712"/>
            <a:ext cx="3079559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БҰЛ  </a:t>
            </a: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МҮМКҮНДІК БЕРДІ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2414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" descr="C:\Users\Yesdauletova_a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5661248"/>
            <a:ext cx="1500129" cy="1152128"/>
          </a:xfrm>
          <a:prstGeom prst="rect">
            <a:avLst/>
          </a:prstGeom>
          <a:noFill/>
        </p:spPr>
      </p:pic>
      <p:sp>
        <p:nvSpPr>
          <p:cNvPr id="6" name="Объект 5"/>
          <p:cNvSpPr txBox="1">
            <a:spLocks noGrp="1"/>
          </p:cNvSpPr>
          <p:nvPr>
            <p:ph idx="1"/>
          </p:nvPr>
        </p:nvSpPr>
        <p:spPr>
          <a:xfrm>
            <a:off x="3203848" y="2019612"/>
            <a:ext cx="30897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rgbClr val="3333CC"/>
                </a:solidFill>
                <a:latin typeface="Century Gothic" pitchFamily="34" charset="0"/>
              </a:rPr>
              <a:t>ЖАО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Өңірлік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МЖӘ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орталықтарын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құру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құқығына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ие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болды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. </a:t>
            </a:r>
            <a:r>
              <a:rPr lang="ru-RU" sz="2400" b="1" dirty="0" err="1" smtClean="0">
                <a:solidFill>
                  <a:srgbClr val="3333CC"/>
                </a:solidFill>
                <a:latin typeface="Century Gothic" pitchFamily="34" charset="0"/>
              </a:rPr>
              <a:t>Өңірлерде</a:t>
            </a:r>
            <a:r>
              <a:rPr lang="ru-RU" sz="2400" b="1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3333CC"/>
                </a:solidFill>
                <a:latin typeface="Century Gothic" pitchFamily="34" charset="0"/>
              </a:rPr>
              <a:t>оқуды</a:t>
            </a:r>
            <a:r>
              <a:rPr lang="ru-RU" sz="2400" b="1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3333CC"/>
                </a:solidFill>
                <a:latin typeface="Century Gothic" pitchFamily="34" charset="0"/>
              </a:rPr>
              <a:t>шоғырландыру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, </a:t>
            </a:r>
            <a:r>
              <a:rPr lang="ru-RU" sz="2400" b="1" dirty="0" err="1" smtClean="0">
                <a:solidFill>
                  <a:srgbClr val="3333CC"/>
                </a:solidFill>
                <a:latin typeface="Century Gothic" pitchFamily="34" charset="0"/>
              </a:rPr>
              <a:t>жергілікті</a:t>
            </a:r>
            <a:r>
              <a:rPr lang="ru-RU" sz="2400" b="1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3333CC"/>
                </a:solidFill>
                <a:latin typeface="Century Gothic" pitchFamily="34" charset="0"/>
              </a:rPr>
              <a:t>бизнес-бастамаларды</a:t>
            </a:r>
            <a:r>
              <a:rPr lang="ru-RU" sz="2400" b="1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3333CC"/>
                </a:solidFill>
                <a:latin typeface="Century Gothic" pitchFamily="34" charset="0"/>
              </a:rPr>
              <a:t>сүйемелдеу</a:t>
            </a:r>
            <a:endParaRPr lang="ru-RU" sz="2400" b="1" dirty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1988840"/>
            <a:ext cx="316835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Өңірлерде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кадрлар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тапшы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болды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. </a:t>
            </a:r>
          </a:p>
          <a:p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ЖАО-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ның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МЖӘ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жобаларын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құрылымдау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және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сараптау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бойынша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әлеуетті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мүмкүндігі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болмады</a:t>
            </a:r>
            <a:endParaRPr lang="ru-RU" sz="2000" dirty="0">
              <a:solidFill>
                <a:srgbClr val="C00000"/>
              </a:solidFill>
              <a:latin typeface="Century Gothic" pitchFamily="34" charset="0"/>
            </a:endParaRPr>
          </a:p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4.3 </a:t>
            </a:r>
            <a:r>
              <a:rPr lang="ru-RU" sz="2400" b="1" dirty="0" err="1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Өңірлік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МЖӘ </a:t>
            </a:r>
            <a:r>
              <a:rPr lang="ru-RU" sz="2400" b="1" dirty="0" err="1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орталықтарын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құру</a:t>
            </a:r>
            <a:endParaRPr lang="ru-RU" sz="2400" b="1" dirty="0" smtClean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293616" y="1925539"/>
            <a:ext cx="2814888" cy="42165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</a:t>
            </a:r>
            <a:r>
              <a:rPr lang="ru-RU" sz="24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адрларды </a:t>
            </a:r>
            <a:r>
              <a:rPr lang="ru-RU" sz="2400" b="1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өңірлерде</a:t>
            </a:r>
            <a:r>
              <a:rPr lang="ru-RU" sz="24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дамытуға</a:t>
            </a:r>
            <a:r>
              <a:rPr 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мүмкіндік</a:t>
            </a:r>
            <a:r>
              <a:rPr 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берді</a:t>
            </a:r>
            <a:r>
              <a:rPr lang="ru-RU" sz="2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.</a:t>
            </a:r>
          </a:p>
          <a:p>
            <a:r>
              <a:rPr lang="ru-RU" sz="2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МЖӘ </a:t>
            </a:r>
            <a:r>
              <a:rPr lang="ru-RU" sz="2400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саласындағы</a:t>
            </a:r>
            <a:r>
              <a:rPr lang="ru-RU" sz="2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br>
              <a:rPr lang="ru-RU" sz="2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</a:br>
            <a:r>
              <a:rPr lang="ru-RU" sz="36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/>
              </a:rPr>
              <a:t>96</a:t>
            </a:r>
            <a:r>
              <a:rPr lang="ru-RU" sz="2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-дан </a:t>
            </a:r>
            <a:r>
              <a:rPr lang="ru-RU" sz="2400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астам</a:t>
            </a:r>
            <a:r>
              <a:rPr lang="ru-RU" sz="2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қызметкермен</a:t>
            </a:r>
            <a:r>
              <a:rPr lang="ru-RU" sz="2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35855"/>
                </a:solidFill>
                <a:effectLst/>
              </a:rPr>
              <a:t> </a:t>
            </a:r>
            <a:r>
              <a:rPr lang="ru-RU" sz="36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35855"/>
                </a:solidFill>
                <a:effectLst/>
              </a:rPr>
              <a:t>16</a:t>
            </a:r>
            <a:r>
              <a:rPr lang="ru-RU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35855"/>
                </a:solidFill>
                <a:effectLst/>
              </a:rPr>
              <a:t> </a:t>
            </a:r>
            <a:r>
              <a:rPr lang="ru-RU" sz="2400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ө</a:t>
            </a:r>
            <a:r>
              <a:rPr lang="ru-RU" sz="2400" b="1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ңірлік</a:t>
            </a:r>
            <a:r>
              <a:rPr lang="ru-RU" sz="24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МЖӘ </a:t>
            </a:r>
            <a:r>
              <a:rPr lang="ru-RU" sz="2400" b="1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орталықтарын</a:t>
            </a:r>
            <a:r>
              <a:rPr lang="ru-RU" sz="24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b="1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ашу</a:t>
            </a:r>
            <a:r>
              <a:rPr lang="ru-RU" sz="24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/>
            </a:r>
            <a:br>
              <a:rPr lang="ru-RU" sz="24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</a:br>
            <a:endParaRPr lang="ru-RU" sz="2800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8" name="AutoShape 101"/>
          <p:cNvSpPr>
            <a:spLocks noChangeArrowheads="1"/>
          </p:cNvSpPr>
          <p:nvPr/>
        </p:nvSpPr>
        <p:spPr bwMode="gray">
          <a:xfrm>
            <a:off x="5868144" y="1052736"/>
            <a:ext cx="418897" cy="516923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81491" y="735475"/>
            <a:ext cx="258609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Өзгерістерге</a:t>
            </a:r>
            <a:r>
              <a:rPr lang="ru-RU" sz="32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дейін</a:t>
            </a:r>
            <a:endParaRPr lang="ru-RU" sz="32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932142" y="767606"/>
            <a:ext cx="3007554" cy="1077218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Өзгерістерден </a:t>
            </a:r>
          </a:p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кейін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87041" y="735475"/>
            <a:ext cx="3079559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БҰЛ  </a:t>
            </a: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МҮМКҮНДІК БЕРДІ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3508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1" descr="C:\Users\Yesdauletova_a\Desktop\Без названия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5301208"/>
            <a:ext cx="1984886" cy="1323528"/>
          </a:xfrm>
          <a:prstGeom prst="rect">
            <a:avLst/>
          </a:prstGeom>
          <a:noFill/>
        </p:spPr>
      </p:pic>
      <p:sp>
        <p:nvSpPr>
          <p:cNvPr id="6" name="Объект 5"/>
          <p:cNvSpPr txBox="1">
            <a:spLocks noGrp="1"/>
          </p:cNvSpPr>
          <p:nvPr>
            <p:ph idx="1"/>
          </p:nvPr>
        </p:nvSpPr>
        <p:spPr>
          <a:xfrm>
            <a:off x="3203848" y="2132856"/>
            <a:ext cx="29523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МЖӘ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жобаларының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міндеттемелері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бойынша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арналған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төлемдерге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шығыстар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3333CC"/>
                </a:solidFill>
                <a:latin typeface="Century Gothic" pitchFamily="34" charset="0"/>
              </a:rPr>
              <a:t>секвестрлеуге</a:t>
            </a:r>
            <a:r>
              <a:rPr lang="ru-RU" sz="24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3333CC"/>
                </a:solidFill>
                <a:latin typeface="Century Gothic" pitchFamily="34" charset="0"/>
              </a:rPr>
              <a:t>жатпайды</a:t>
            </a:r>
            <a:r>
              <a:rPr lang="ru-RU" sz="24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endParaRPr lang="ru-RU" sz="2400" b="1" dirty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504" y="2132856"/>
            <a:ext cx="31683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Жеке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әріптес</a:t>
            </a:r>
            <a:endParaRPr lang="ru-RU" sz="2400" b="1" dirty="0" smtClean="0">
              <a:solidFill>
                <a:srgbClr val="C00000"/>
              </a:solidFill>
              <a:latin typeface="Century Gothic" pitchFamily="34" charset="0"/>
            </a:endParaRPr>
          </a:p>
          <a:p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мемлекет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тарапынан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инвестицияланған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қаражат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бойынша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,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оның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ішінде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қарыз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қаражат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бойынша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қорғалмаған</a:t>
            </a:r>
            <a:endParaRPr lang="ru-RU" sz="2400" b="1" dirty="0" smtClean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35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4.4 МЖӘ БОЙЫНША ШЫҒЫСТАР СЕКВЕСТРІНЕ ТЫЙЫМ САЛУ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012160" y="2132856"/>
            <a:ext cx="3096344" cy="24314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МЖӘ </a:t>
            </a:r>
            <a:r>
              <a:rPr lang="ru-RU" sz="2400" b="1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жобаларына</a:t>
            </a:r>
            <a:r>
              <a:rPr lang="ru-RU" sz="24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b="1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сенімділікті</a:t>
            </a:r>
            <a:r>
              <a:rPr lang="ru-RU" sz="24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b="1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арттыру</a:t>
            </a:r>
            <a:r>
              <a:rPr lang="ru-RU" sz="24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. </a:t>
            </a:r>
            <a:endParaRPr lang="ru-RU" sz="2400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  <a:p>
            <a:r>
              <a:rPr lang="ru-RU" sz="24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МЖӘ </a:t>
            </a:r>
            <a:r>
              <a:rPr lang="ru-RU" sz="2400" b="1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жобаларын</a:t>
            </a:r>
            <a:r>
              <a:rPr lang="ru-RU" sz="24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b="1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кредиттеуді</a:t>
            </a:r>
            <a:r>
              <a:rPr lang="ru-RU" sz="24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b="1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және</a:t>
            </a:r>
            <a:r>
              <a:rPr lang="ru-RU" sz="24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b="1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жеке</a:t>
            </a:r>
            <a:r>
              <a:rPr lang="ru-RU" sz="24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b="1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қаражат</a:t>
            </a:r>
            <a:r>
              <a:rPr lang="ru-RU" sz="24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b="1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салуды</a:t>
            </a:r>
            <a:r>
              <a:rPr lang="ru-RU" sz="24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8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ұлғайту</a:t>
            </a:r>
            <a:endParaRPr lang="ru-RU" sz="2800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8" name="AutoShape 101"/>
          <p:cNvSpPr>
            <a:spLocks noChangeArrowheads="1"/>
          </p:cNvSpPr>
          <p:nvPr/>
        </p:nvSpPr>
        <p:spPr bwMode="gray">
          <a:xfrm>
            <a:off x="5868144" y="1052736"/>
            <a:ext cx="418897" cy="516923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81491" y="735475"/>
            <a:ext cx="258609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Өзгерістерге</a:t>
            </a:r>
            <a:r>
              <a:rPr lang="ru-RU" sz="32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дейін</a:t>
            </a:r>
            <a:endParaRPr lang="ru-RU" sz="32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932142" y="767606"/>
            <a:ext cx="3007554" cy="1077218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Өзгерістерден </a:t>
            </a:r>
          </a:p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кейін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87041" y="735475"/>
            <a:ext cx="3079559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БҰЛ  </a:t>
            </a: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МҮМКҮНДІК БЕРДІ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5003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 txBox="1">
            <a:spLocks noGrp="1"/>
          </p:cNvSpPr>
          <p:nvPr>
            <p:ph idx="1"/>
          </p:nvPr>
        </p:nvSpPr>
        <p:spPr>
          <a:xfrm>
            <a:off x="3203848" y="1958057"/>
            <a:ext cx="29523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rgbClr val="3333CC"/>
                </a:solidFill>
                <a:latin typeface="Century Gothic" pitchFamily="34" charset="0"/>
              </a:rPr>
              <a:t>ЖАО </a:t>
            </a:r>
            <a:r>
              <a:rPr lang="ru-RU" sz="2400" b="1" dirty="0" err="1" smtClean="0">
                <a:solidFill>
                  <a:srgbClr val="3333CC"/>
                </a:solidFill>
                <a:latin typeface="Century Gothic" pitchFamily="34" charset="0"/>
              </a:rPr>
              <a:t>үшін</a:t>
            </a:r>
            <a:r>
              <a:rPr lang="ru-RU" sz="2400" b="1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2016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жылдан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бастап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жылына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5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жобадан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кем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емес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көрсеткіш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  <a:latin typeface="Century Gothic" pitchFamily="34" charset="0"/>
              </a:rPr>
              <a:t>бекітілген</a:t>
            </a:r>
            <a:r>
              <a:rPr lang="ru-RU" sz="2400" dirty="0" smtClean="0">
                <a:solidFill>
                  <a:srgbClr val="3333CC"/>
                </a:solidFill>
                <a:latin typeface="Century Gothic" pitchFamily="34" charset="0"/>
              </a:rPr>
              <a:t>. </a:t>
            </a:r>
            <a:endParaRPr lang="ru-RU" sz="2400" dirty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1916832"/>
            <a:ext cx="316835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2014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жылы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тек  </a:t>
            </a:r>
            <a:r>
              <a:rPr lang="ru-RU" sz="2400" b="1" dirty="0">
                <a:solidFill>
                  <a:srgbClr val="C00000"/>
                </a:solidFill>
                <a:latin typeface="Century Gothic" pitchFamily="34" charset="0"/>
              </a:rPr>
              <a:t>5 </a:t>
            </a:r>
            <a:r>
              <a:rPr lang="ru-RU" sz="2400" b="1" dirty="0" err="1">
                <a:solidFill>
                  <a:srgbClr val="C00000"/>
                </a:solidFill>
                <a:latin typeface="Century Gothic" pitchFamily="34" charset="0"/>
              </a:rPr>
              <a:t>өңірде</a:t>
            </a:r>
            <a:r>
              <a:rPr lang="ru-RU" sz="2400" b="1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(ШҚО, СҚО,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Ақтөбе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, </a:t>
            </a:r>
          </a:p>
          <a:p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Маңғыстау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,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Қызылорда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облыстары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)</a:t>
            </a:r>
            <a:endParaRPr lang="ru-RU" sz="2000" dirty="0">
              <a:solidFill>
                <a:srgbClr val="C00000"/>
              </a:solidFill>
              <a:latin typeface="Century Gothic" pitchFamily="34" charset="0"/>
            </a:endParaRPr>
          </a:p>
          <a:p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МЖ</a:t>
            </a:r>
            <a:r>
              <a:rPr lang="kk-KZ" sz="2400" b="1" dirty="0" smtClean="0">
                <a:solidFill>
                  <a:srgbClr val="C00000"/>
                </a:solidFill>
                <a:latin typeface="Century Gothic" pitchFamily="34" charset="0"/>
              </a:rPr>
              <a:t>Ә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жобаларын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іске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асыру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жоспарланған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 </a:t>
            </a:r>
          </a:p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4.5 ЖАО ҮШІН 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KPI</a:t>
            </a:r>
            <a:r>
              <a:rPr lang="kk-KZ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 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ОРНАТУ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329112" y="1844824"/>
            <a:ext cx="2814888" cy="27392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Барлық </a:t>
            </a:r>
            <a:r>
              <a:rPr lang="ru-RU" sz="2800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өңірлерде</a:t>
            </a:r>
            <a:r>
              <a:rPr lang="ru-RU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МЖӘ </a:t>
            </a:r>
            <a:r>
              <a:rPr lang="ru-RU" sz="2800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бойынша</a:t>
            </a:r>
            <a:r>
              <a:rPr lang="ru-RU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800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жұмысты</a:t>
            </a:r>
            <a:r>
              <a:rPr lang="ru-RU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800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жандандыру</a:t>
            </a:r>
            <a:r>
              <a:rPr lang="ru-RU" sz="28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.</a:t>
            </a:r>
          </a:p>
          <a:p>
            <a:endParaRPr lang="ru-RU" sz="3200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8" name="AutoShape 101"/>
          <p:cNvSpPr>
            <a:spLocks noChangeArrowheads="1"/>
          </p:cNvSpPr>
          <p:nvPr/>
        </p:nvSpPr>
        <p:spPr bwMode="gray">
          <a:xfrm>
            <a:off x="5796136" y="1052736"/>
            <a:ext cx="418897" cy="516923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19</a:t>
            </a:fld>
            <a:endParaRPr lang="ru-RU"/>
          </a:p>
        </p:txBody>
      </p:sp>
      <p:pic>
        <p:nvPicPr>
          <p:cNvPr id="16386" name="Picture 2" descr="C:\Users\Yesdauletova_a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653136"/>
            <a:ext cx="1838322" cy="1512168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381491" y="735475"/>
            <a:ext cx="258609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Өзгерістерге</a:t>
            </a:r>
            <a:r>
              <a:rPr lang="ru-RU" sz="32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дейін</a:t>
            </a:r>
            <a:endParaRPr lang="ru-RU" sz="32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932142" y="767606"/>
            <a:ext cx="3007554" cy="1077218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Өзгерістерден </a:t>
            </a:r>
          </a:p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кейін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87041" y="735475"/>
            <a:ext cx="3079559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БҰЛ  </a:t>
            </a: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МҮМКҮНДІК БЕРДІ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7410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2060848"/>
            <a:ext cx="81369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err="1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Мемлекеттік-жекешелік</a:t>
            </a:r>
            <a:r>
              <a:rPr lang="ru-RU" sz="4000" b="1" dirty="0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әріптестіктің</a:t>
            </a:r>
            <a:r>
              <a:rPr lang="ru-RU" sz="4000" b="1" dirty="0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жаңа</a:t>
            </a:r>
            <a:r>
              <a:rPr lang="ru-RU" sz="4000" b="1" dirty="0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моделі</a:t>
            </a:r>
            <a:r>
              <a:rPr lang="ru-RU" sz="4000" b="1" dirty="0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«</a:t>
            </a:r>
            <a:r>
              <a:rPr lang="kk-KZ" sz="4000" b="1" dirty="0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Күшті</a:t>
            </a:r>
            <a:r>
              <a:rPr lang="ru-RU" sz="4000" b="1" dirty="0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 бизнес – </a:t>
            </a:r>
            <a:r>
              <a:rPr lang="ru-RU" sz="4000" b="1" dirty="0" err="1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мықты</a:t>
            </a:r>
            <a:r>
              <a:rPr lang="ru-RU" sz="4000" b="1" dirty="0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мемлекет</a:t>
            </a:r>
            <a:r>
              <a:rPr lang="ru-RU" sz="4000" b="1" dirty="0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»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968364" y="116632"/>
            <a:ext cx="5363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 «ҚАЗАҚСТАН-2050» СТРАТЕГИЯСЫ</a:t>
            </a:r>
          </a:p>
        </p:txBody>
      </p:sp>
    </p:spTree>
    <p:extLst>
      <p:ext uri="{BB962C8B-B14F-4D97-AF65-F5344CB8AC3E}">
        <p14:creationId xmlns:p14="http://schemas.microsoft.com/office/powerpoint/2010/main" val="159527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23528" y="1052736"/>
            <a:ext cx="8208912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4800" b="1" dirty="0" smtClean="0">
                <a:solidFill>
                  <a:srgbClr val="990033"/>
                </a:solidFill>
              </a:rPr>
              <a:t>2-кезең: </a:t>
            </a:r>
            <a:r>
              <a:rPr lang="ru-RU" altLang="ru-RU" sz="4800" b="1" dirty="0" err="1" smtClean="0">
                <a:solidFill>
                  <a:srgbClr val="990033"/>
                </a:solidFill>
              </a:rPr>
              <a:t>Заңнамалық</a:t>
            </a:r>
            <a:r>
              <a:rPr lang="ru-RU" altLang="ru-RU" sz="4800" b="1" dirty="0" smtClean="0">
                <a:solidFill>
                  <a:srgbClr val="990033"/>
                </a:solidFill>
              </a:rPr>
              <a:t> </a:t>
            </a:r>
            <a:r>
              <a:rPr lang="ru-RU" altLang="ru-RU" sz="4800" b="1" dirty="0" err="1" smtClean="0">
                <a:solidFill>
                  <a:srgbClr val="990033"/>
                </a:solidFill>
              </a:rPr>
              <a:t>және</a:t>
            </a:r>
            <a:r>
              <a:rPr lang="ru-RU" altLang="ru-RU" sz="4800" b="1" dirty="0" smtClean="0">
                <a:solidFill>
                  <a:srgbClr val="990033"/>
                </a:solidFill>
              </a:rPr>
              <a:t> </a:t>
            </a:r>
            <a:r>
              <a:rPr lang="ru-RU" altLang="ru-RU" sz="4800" b="1" dirty="0" err="1" smtClean="0">
                <a:solidFill>
                  <a:srgbClr val="990033"/>
                </a:solidFill>
              </a:rPr>
              <a:t>институционалды</a:t>
            </a:r>
            <a:r>
              <a:rPr lang="ru-RU" altLang="ru-RU" sz="4800" b="1" dirty="0" smtClean="0">
                <a:solidFill>
                  <a:srgbClr val="990033"/>
                </a:solidFill>
              </a:rPr>
              <a:t> </a:t>
            </a:r>
            <a:r>
              <a:rPr lang="ru-RU" altLang="ru-RU" sz="4800" b="1" dirty="0" err="1">
                <a:solidFill>
                  <a:srgbClr val="990033"/>
                </a:solidFill>
              </a:rPr>
              <a:t>Б</a:t>
            </a:r>
            <a:r>
              <a:rPr lang="ru-RU" altLang="ru-RU" sz="4800" b="1" dirty="0" err="1" smtClean="0">
                <a:solidFill>
                  <a:srgbClr val="990033"/>
                </a:solidFill>
              </a:rPr>
              <a:t>азаны</a:t>
            </a:r>
            <a:r>
              <a:rPr lang="ru-RU" altLang="ru-RU" sz="4800" b="1" dirty="0" smtClean="0">
                <a:solidFill>
                  <a:srgbClr val="990033"/>
                </a:solidFill>
              </a:rPr>
              <a:t> </a:t>
            </a:r>
            <a:r>
              <a:rPr lang="ru-RU" altLang="ru-RU" sz="4800" b="1" dirty="0" err="1" smtClean="0">
                <a:solidFill>
                  <a:srgbClr val="990033"/>
                </a:solidFill>
              </a:rPr>
              <a:t>жетілдіру</a:t>
            </a:r>
            <a:endParaRPr lang="ru-RU" altLang="ru-RU" sz="4800" b="1" dirty="0" smtClean="0">
              <a:solidFill>
                <a:srgbClr val="990033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altLang="ru-RU" sz="3200" dirty="0" smtClean="0">
                <a:solidFill>
                  <a:srgbClr val="990033"/>
                </a:solidFill>
              </a:rPr>
              <a:t>(2017-2018 </a:t>
            </a:r>
            <a:r>
              <a:rPr lang="ru-RU" altLang="ru-RU" sz="3200" dirty="0" err="1" smtClean="0">
                <a:solidFill>
                  <a:srgbClr val="990033"/>
                </a:solidFill>
              </a:rPr>
              <a:t>жылдар</a:t>
            </a:r>
            <a:r>
              <a:rPr lang="ru-RU" altLang="ru-RU" sz="3200" dirty="0" smtClean="0">
                <a:solidFill>
                  <a:srgbClr val="990033"/>
                </a:solidFill>
              </a:rPr>
              <a:t>)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5. СОҢЫ ЖАҢАЛЫҚТАР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74904" y="6448251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rgbClr val="3333CC"/>
                </a:solidFill>
              </a:rPr>
              <a:pPr/>
              <a:t>20</a:t>
            </a:fld>
            <a:endParaRPr lang="ru-RU">
              <a:solidFill>
                <a:srgbClr val="3333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496" y="4221088"/>
            <a:ext cx="4370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1. РӘСІМДЕРДІ ОҢТАЙЛАНДЫРУ</a:t>
            </a:r>
            <a:endParaRPr lang="ru-RU" b="1" dirty="0">
              <a:solidFill>
                <a:srgbClr val="3333CC"/>
              </a:solidFill>
              <a:latin typeface="Century Gothic" pitchFamily="34" charset="0"/>
              <a:cs typeface="Times New Roman" pitchFamily="18" charset="0"/>
            </a:endParaRPr>
          </a:p>
          <a:p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496" y="4653136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2</a:t>
            </a: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.</a:t>
            </a:r>
            <a:r>
              <a:rPr lang="en-US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ҮЛГІЛІК ҚҰЖАТТАМАЛАРДЫ ӘЗІРЛЕУ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496" y="5085184"/>
            <a:ext cx="55203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3. ҰЗАҚ МЕРЗІМДІ ТҰТЫНУ КЕПІЛДІГІ</a:t>
            </a:r>
            <a:endParaRPr lang="ru-RU" b="1" dirty="0">
              <a:solidFill>
                <a:srgbClr val="3333CC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32040" y="4269160"/>
            <a:ext cx="3854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7. МЖӘ ШАРТТАРЫН </a:t>
            </a:r>
          </a:p>
          <a:p>
            <a:pPr>
              <a:defRPr/>
            </a:pP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ҚАЗЫНАШЫЛЫҚ ТІРКЕУ</a:t>
            </a:r>
            <a:endParaRPr lang="ru-RU" b="1" dirty="0">
              <a:solidFill>
                <a:srgbClr val="3333CC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32040" y="4869160"/>
            <a:ext cx="3854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8. МЖӘ БОЙЫНША БІРЫҢҒАЙ БАЗА</a:t>
            </a:r>
            <a:endParaRPr lang="ru-RU" b="1" dirty="0">
              <a:solidFill>
                <a:srgbClr val="3333CC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496" y="5507940"/>
            <a:ext cx="3498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4. «БАҒДАРЛАМАЛЫҚ»  МЖӘ</a:t>
            </a:r>
            <a:endParaRPr lang="ru-RU" b="1" dirty="0">
              <a:solidFill>
                <a:srgbClr val="3333CC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1847" y="5867980"/>
            <a:ext cx="48901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5. МЖӘ-ҒА АРНАЛҒАН ШЫҒЫНДАРДЫ ЖОСПАРЛАУ</a:t>
            </a:r>
            <a:endParaRPr lang="ru-RU" b="1" dirty="0">
              <a:solidFill>
                <a:srgbClr val="3333CC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1846" y="6412686"/>
            <a:ext cx="56822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6. МЖӘ ШАРТЫН КЕПІЛ РЕТІНДЕ ТАНУ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932040" y="5445224"/>
            <a:ext cx="4067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9. ЖАО МЖӘ ЛИМИТІН АЙҚЫНДАУ ӘДІСТЕМЕСІНЕ ӨЗГЕРІСТЕР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932040" y="6304964"/>
            <a:ext cx="4320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10. ЖЕРГІЛІКТІ МЖӘ ЖОБАЛАРЫНЫҢ  ВАЛЮТАЛЫҚ ТӘУЕКЕЛДЕР ӨТЕМАҚЫСЫ</a:t>
            </a:r>
          </a:p>
        </p:txBody>
      </p:sp>
    </p:spTree>
    <p:extLst>
      <p:ext uri="{BB962C8B-B14F-4D97-AF65-F5344CB8AC3E}">
        <p14:creationId xmlns:p14="http://schemas.microsoft.com/office/powerpoint/2010/main" val="37431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 txBox="1">
            <a:spLocks noGrp="1"/>
          </p:cNvSpPr>
          <p:nvPr>
            <p:ph idx="1"/>
          </p:nvPr>
        </p:nvSpPr>
        <p:spPr>
          <a:xfrm>
            <a:off x="3203848" y="1958057"/>
            <a:ext cx="2952328" cy="337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rgbClr val="3333CC"/>
                </a:solidFill>
                <a:latin typeface="Century Gothic" pitchFamily="34" charset="0"/>
              </a:rPr>
              <a:t>3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3333CC"/>
                </a:solidFill>
                <a:latin typeface="Century Gothic" pitchFamily="34" charset="0"/>
              </a:rPr>
              <a:t>кезең</a:t>
            </a:r>
            <a:r>
              <a:rPr lang="ru-RU" sz="2400" b="1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</a:p>
          <a:p>
            <a:pPr marL="0" indent="0">
              <a:buNone/>
            </a:pPr>
            <a:endParaRPr lang="ru-RU" sz="800" b="1" dirty="0" smtClean="0">
              <a:solidFill>
                <a:srgbClr val="3333CC"/>
              </a:solidFill>
              <a:latin typeface="Century Gothic" pitchFamily="34" charset="0"/>
            </a:endParaRPr>
          </a:p>
          <a:p>
            <a:pPr marL="0" indent="0">
              <a:buNone/>
            </a:pP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1.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000" b="1" dirty="0" err="1" smtClean="0">
                <a:solidFill>
                  <a:srgbClr val="3333CC"/>
                </a:solidFill>
                <a:latin typeface="Century Gothic" pitchFamily="34" charset="0"/>
              </a:rPr>
              <a:t>Инвестициялық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err="1" smtClean="0">
                <a:solidFill>
                  <a:srgbClr val="3333CC"/>
                </a:solidFill>
                <a:latin typeface="Century Gothic" pitchFamily="34" charset="0"/>
              </a:rPr>
              <a:t>ұсыныс</a:t>
            </a:r>
            <a:endParaRPr lang="ru-RU" sz="2000" b="1" dirty="0">
              <a:solidFill>
                <a:srgbClr val="3333CC"/>
              </a:solidFill>
              <a:latin typeface="Century Gothic" pitchFamily="34" charset="0"/>
            </a:endParaRPr>
          </a:p>
          <a:p>
            <a:pPr marL="0" indent="0">
              <a:buNone/>
            </a:pPr>
            <a:r>
              <a:rPr lang="ru-RU" sz="2000" b="1" strike="sngStrike" dirty="0" err="1" smtClean="0">
                <a:solidFill>
                  <a:srgbClr val="C00000"/>
                </a:solidFill>
                <a:latin typeface="Century Gothic" pitchFamily="34" charset="0"/>
              </a:rPr>
              <a:t>Жоба</a:t>
            </a:r>
            <a:r>
              <a:rPr lang="ru-RU" sz="2000" b="1" strike="sngStrike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000" b="1" strike="sngStrike" dirty="0" err="1" smtClean="0">
                <a:solidFill>
                  <a:srgbClr val="C00000"/>
                </a:solidFill>
                <a:latin typeface="Century Gothic" pitchFamily="34" charset="0"/>
              </a:rPr>
              <a:t>тұжырымдамасы</a:t>
            </a:r>
            <a:endParaRPr lang="ru-RU" sz="2000" b="1" strike="sngStrike" dirty="0">
              <a:solidFill>
                <a:srgbClr val="C00000"/>
              </a:solidFill>
              <a:latin typeface="Century Gothic" pitchFamily="34" charset="0"/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rgbClr val="3333CC"/>
                </a:solidFill>
                <a:latin typeface="Century Gothic" pitchFamily="34" charset="0"/>
              </a:rPr>
              <a:t>2. </a:t>
            </a:r>
            <a:r>
              <a:rPr lang="ru-RU" sz="2000" b="1" dirty="0" err="1" smtClean="0">
                <a:solidFill>
                  <a:srgbClr val="3333CC"/>
                </a:solidFill>
                <a:latin typeface="Century Gothic" pitchFamily="34" charset="0"/>
              </a:rPr>
              <a:t>Конкурстық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err="1" smtClean="0">
                <a:solidFill>
                  <a:srgbClr val="3333CC"/>
                </a:solidFill>
                <a:latin typeface="Century Gothic" pitchFamily="34" charset="0"/>
              </a:rPr>
              <a:t>құжаттама</a:t>
            </a:r>
            <a:endParaRPr lang="ru-RU" sz="2000" b="1" dirty="0">
              <a:solidFill>
                <a:srgbClr val="3333CC"/>
              </a:solidFill>
              <a:latin typeface="Century Gothic" pitchFamily="34" charset="0"/>
            </a:endParaRPr>
          </a:p>
          <a:p>
            <a:pPr marL="0" indent="0">
              <a:buNone/>
            </a:pPr>
            <a:r>
              <a:rPr lang="ru-RU" sz="2000" b="1" strike="sngStrike" dirty="0" err="1" smtClean="0">
                <a:solidFill>
                  <a:srgbClr val="C00000"/>
                </a:solidFill>
                <a:latin typeface="Century Gothic" pitchFamily="34" charset="0"/>
              </a:rPr>
              <a:t>Шарт</a:t>
            </a:r>
            <a:r>
              <a:rPr lang="ru-RU" sz="2000" b="1" strike="sngStrike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000" b="1" strike="sngStrike" dirty="0" err="1" smtClean="0">
                <a:solidFill>
                  <a:srgbClr val="C00000"/>
                </a:solidFill>
                <a:latin typeface="Century Gothic" pitchFamily="34" charset="0"/>
              </a:rPr>
              <a:t>сараптамасы</a:t>
            </a:r>
            <a:endParaRPr lang="ru-RU" sz="2000" b="1" strike="sngStrike" dirty="0">
              <a:solidFill>
                <a:srgbClr val="C00000"/>
              </a:solidFill>
              <a:latin typeface="Century Gothic" pitchFamily="34" charset="0"/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rgbClr val="3333CC"/>
                </a:solidFill>
                <a:latin typeface="Century Gothic" pitchFamily="34" charset="0"/>
              </a:rPr>
              <a:t>3. </a:t>
            </a:r>
            <a:r>
              <a:rPr lang="ru-RU" sz="2000" b="1" dirty="0" err="1" smtClean="0">
                <a:solidFill>
                  <a:srgbClr val="3333CC"/>
                </a:solidFill>
                <a:latin typeface="Century Gothic" pitchFamily="34" charset="0"/>
              </a:rPr>
              <a:t>Шарт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err="1" smtClean="0">
                <a:solidFill>
                  <a:srgbClr val="3333CC"/>
                </a:solidFill>
                <a:latin typeface="Century Gothic" pitchFamily="34" charset="0"/>
              </a:rPr>
              <a:t>жасау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46212" y="1939473"/>
            <a:ext cx="3029644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Century Gothic" pitchFamily="34" charset="0"/>
              </a:rPr>
              <a:t>5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кезең</a:t>
            </a:r>
            <a:endParaRPr lang="ru-RU" sz="2400" b="1" dirty="0" smtClean="0">
              <a:solidFill>
                <a:srgbClr val="C00000"/>
              </a:solidFill>
              <a:latin typeface="Century Gothic" pitchFamily="34" charset="0"/>
            </a:endParaRPr>
          </a:p>
          <a:p>
            <a:endParaRPr lang="ru-RU" sz="800" b="1" dirty="0" smtClean="0">
              <a:solidFill>
                <a:srgbClr val="C00000"/>
              </a:solidFill>
              <a:latin typeface="Century Gothic" pitchFamily="34" charset="0"/>
            </a:endParaRPr>
          </a:p>
          <a:p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1. </a:t>
            </a:r>
            <a:r>
              <a:rPr lang="ru-RU" sz="2000" b="1" dirty="0" err="1" smtClean="0">
                <a:solidFill>
                  <a:srgbClr val="C00000"/>
                </a:solidFill>
                <a:latin typeface="Century Gothic" pitchFamily="34" charset="0"/>
              </a:rPr>
              <a:t>Инвестициялық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Century Gothic" pitchFamily="34" charset="0"/>
              </a:rPr>
              <a:t>ұсыныс</a:t>
            </a:r>
            <a:endParaRPr lang="ru-RU" sz="2000" b="1" dirty="0">
              <a:solidFill>
                <a:srgbClr val="C00000"/>
              </a:solidFill>
              <a:latin typeface="Century Gothic" pitchFamily="34" charset="0"/>
            </a:endParaRPr>
          </a:p>
          <a:p>
            <a:r>
              <a:rPr lang="ru-RU" sz="2000" b="1" dirty="0">
                <a:solidFill>
                  <a:srgbClr val="C00000"/>
                </a:solidFill>
                <a:latin typeface="Century Gothic" pitchFamily="34" charset="0"/>
              </a:rPr>
              <a:t>2. </a:t>
            </a:r>
            <a:r>
              <a:rPr lang="ru-RU" sz="2000" b="1" dirty="0" err="1" smtClean="0">
                <a:solidFill>
                  <a:srgbClr val="C00000"/>
                </a:solidFill>
                <a:latin typeface="Century Gothic" pitchFamily="34" charset="0"/>
              </a:rPr>
              <a:t>Жоба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Century Gothic" pitchFamily="34" charset="0"/>
              </a:rPr>
              <a:t>тұжырымдамасы</a:t>
            </a:r>
            <a:endParaRPr lang="ru-RU" sz="2000" b="1" dirty="0">
              <a:solidFill>
                <a:srgbClr val="C00000"/>
              </a:solidFill>
              <a:latin typeface="Century Gothic" pitchFamily="34" charset="0"/>
            </a:endParaRPr>
          </a:p>
          <a:p>
            <a:r>
              <a:rPr lang="ru-RU" sz="2000" b="1" dirty="0">
                <a:solidFill>
                  <a:srgbClr val="C00000"/>
                </a:solidFill>
                <a:latin typeface="Century Gothic" pitchFamily="34" charset="0"/>
              </a:rPr>
              <a:t>3. </a:t>
            </a:r>
            <a:r>
              <a:rPr lang="ru-RU" sz="2000" b="1" dirty="0" err="1" smtClean="0">
                <a:solidFill>
                  <a:srgbClr val="C00000"/>
                </a:solidFill>
                <a:latin typeface="Century Gothic" pitchFamily="34" charset="0"/>
              </a:rPr>
              <a:t>Конкурстық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Century Gothic" pitchFamily="34" charset="0"/>
              </a:rPr>
              <a:t>құжаттама</a:t>
            </a:r>
            <a:endParaRPr lang="ru-RU" sz="2000" b="1" dirty="0">
              <a:solidFill>
                <a:srgbClr val="C00000"/>
              </a:solidFill>
              <a:latin typeface="Century Gothic" pitchFamily="34" charset="0"/>
            </a:endParaRPr>
          </a:p>
          <a:p>
            <a:r>
              <a:rPr lang="ru-RU" sz="2000" b="1" dirty="0">
                <a:solidFill>
                  <a:srgbClr val="C00000"/>
                </a:solidFill>
                <a:latin typeface="Century Gothic" pitchFamily="34" charset="0"/>
              </a:rPr>
              <a:t>4. </a:t>
            </a:r>
            <a:r>
              <a:rPr lang="ru-RU" sz="2000" b="1" dirty="0" err="1" smtClean="0">
                <a:solidFill>
                  <a:srgbClr val="C00000"/>
                </a:solidFill>
                <a:latin typeface="Century Gothic" pitchFamily="34" charset="0"/>
              </a:rPr>
              <a:t>Шарт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Century Gothic" pitchFamily="34" charset="0"/>
              </a:rPr>
              <a:t>сараптамасы</a:t>
            </a:r>
            <a:endParaRPr lang="ru-RU" sz="2000" b="1" dirty="0">
              <a:solidFill>
                <a:srgbClr val="C00000"/>
              </a:solidFill>
              <a:latin typeface="Century Gothic" pitchFamily="34" charset="0"/>
            </a:endParaRPr>
          </a:p>
          <a:p>
            <a:r>
              <a:rPr lang="ru-RU" sz="2000" b="1" dirty="0">
                <a:solidFill>
                  <a:srgbClr val="C00000"/>
                </a:solidFill>
                <a:latin typeface="Century Gothic" pitchFamily="34" charset="0"/>
              </a:rPr>
              <a:t>5. </a:t>
            </a:r>
            <a:r>
              <a:rPr lang="ru-RU" sz="2000" b="1" dirty="0" err="1" smtClean="0">
                <a:solidFill>
                  <a:srgbClr val="C00000"/>
                </a:solidFill>
                <a:latin typeface="Century Gothic" pitchFamily="34" charset="0"/>
              </a:rPr>
              <a:t>Шарт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Century Gothic" pitchFamily="34" charset="0"/>
              </a:rPr>
              <a:t>жасау</a:t>
            </a:r>
            <a:endParaRPr lang="ru-RU" sz="2000" b="1" dirty="0">
              <a:solidFill>
                <a:srgbClr val="C00000"/>
              </a:solidFill>
              <a:latin typeface="Century Gothic" pitchFamily="34" charset="0"/>
            </a:endParaRPr>
          </a:p>
          <a:p>
            <a:endParaRPr lang="ru-RU" dirty="0">
              <a:solidFill>
                <a:srgbClr val="C00000"/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5436097" y="3540577"/>
            <a:ext cx="1008111" cy="1328583"/>
            <a:chOff x="5292080" y="3356992"/>
            <a:chExt cx="1008111" cy="1328583"/>
          </a:xfrm>
        </p:grpSpPr>
        <p:grpSp>
          <p:nvGrpSpPr>
            <p:cNvPr id="8" name="Группа 7"/>
            <p:cNvGrpSpPr/>
            <p:nvPr/>
          </p:nvGrpSpPr>
          <p:grpSpPr>
            <a:xfrm>
              <a:off x="5292080" y="3356992"/>
              <a:ext cx="1008111" cy="504056"/>
              <a:chOff x="8503375" y="4328517"/>
              <a:chExt cx="500906" cy="540645"/>
            </a:xfrm>
          </p:grpSpPr>
          <p:cxnSp>
            <p:nvCxnSpPr>
              <p:cNvPr id="9" name="Прямая соединительная линия 8"/>
              <p:cNvCxnSpPr/>
              <p:nvPr/>
            </p:nvCxnSpPr>
            <p:spPr>
              <a:xfrm>
                <a:off x="8861165" y="4328517"/>
                <a:ext cx="143116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единительная линия 9"/>
              <p:cNvCxnSpPr/>
              <p:nvPr/>
            </p:nvCxnSpPr>
            <p:spPr>
              <a:xfrm>
                <a:off x="9004281" y="4328517"/>
                <a:ext cx="0" cy="540643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 стрелкой 10"/>
              <p:cNvCxnSpPr/>
              <p:nvPr/>
            </p:nvCxnSpPr>
            <p:spPr>
              <a:xfrm flipH="1" flipV="1">
                <a:off x="8503375" y="4869160"/>
                <a:ext cx="500906" cy="2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Группа 11"/>
            <p:cNvGrpSpPr/>
            <p:nvPr/>
          </p:nvGrpSpPr>
          <p:grpSpPr>
            <a:xfrm rot="10800000" flipH="1">
              <a:off x="5337059" y="4106789"/>
              <a:ext cx="963132" cy="578786"/>
              <a:chOff x="7148546" y="4328516"/>
              <a:chExt cx="1855737" cy="540646"/>
            </a:xfrm>
          </p:grpSpPr>
          <p:cxnSp>
            <p:nvCxnSpPr>
              <p:cNvPr id="13" name="Прямая соединительная линия 12"/>
              <p:cNvCxnSpPr/>
              <p:nvPr/>
            </p:nvCxnSpPr>
            <p:spPr>
              <a:xfrm rot="10800000" flipH="1">
                <a:off x="8449311" y="4328516"/>
                <a:ext cx="554970" cy="1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>
                <a:off x="9004281" y="4328517"/>
                <a:ext cx="0" cy="540643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 стрелкой 14"/>
              <p:cNvCxnSpPr/>
              <p:nvPr/>
            </p:nvCxnSpPr>
            <p:spPr>
              <a:xfrm rot="10800000">
                <a:off x="7148546" y="4869160"/>
                <a:ext cx="1855737" cy="2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" name="Прямоугольник 15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5.1 РӘСІМДЕРДІ ОҢТАЙЛАНДЫРУ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815673" y="2060848"/>
            <a:ext cx="2328327" cy="261610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8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Келісу </a:t>
            </a:r>
            <a:r>
              <a:rPr lang="ru-RU" sz="2800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мерзімін</a:t>
            </a:r>
            <a:r>
              <a:rPr lang="ru-RU" sz="28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7</a:t>
            </a:r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ден</a:t>
            </a:r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3</a:t>
            </a:r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айға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800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қысқарту</a:t>
            </a:r>
            <a:endParaRPr lang="ru-RU" sz="3600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20" name="AutoShape 101"/>
          <p:cNvSpPr>
            <a:spLocks noChangeArrowheads="1"/>
          </p:cNvSpPr>
          <p:nvPr/>
        </p:nvSpPr>
        <p:spPr bwMode="gray">
          <a:xfrm>
            <a:off x="6084168" y="1052736"/>
            <a:ext cx="418897" cy="516923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21</a:t>
            </a:fld>
            <a:endParaRPr lang="ru-RU"/>
          </a:p>
        </p:txBody>
      </p:sp>
      <p:pic>
        <p:nvPicPr>
          <p:cNvPr id="14337" name="Picture 1" descr="C:\Users\Yesdauletova_a\Desktop\images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4941168"/>
            <a:ext cx="2160240" cy="1484784"/>
          </a:xfrm>
          <a:prstGeom prst="rect">
            <a:avLst/>
          </a:prstGeom>
          <a:noFill/>
        </p:spPr>
      </p:pic>
      <p:sp>
        <p:nvSpPr>
          <p:cNvPr id="21" name="Прямоугольник 20"/>
          <p:cNvSpPr/>
          <p:nvPr/>
        </p:nvSpPr>
        <p:spPr>
          <a:xfrm>
            <a:off x="381491" y="735475"/>
            <a:ext cx="258609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Өзгерістерге</a:t>
            </a:r>
            <a:r>
              <a:rPr lang="ru-RU" sz="32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дейін</a:t>
            </a:r>
            <a:endParaRPr lang="ru-RU" sz="32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932142" y="767606"/>
            <a:ext cx="3007554" cy="1077218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Өзгерістерден </a:t>
            </a:r>
          </a:p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кейін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287041" y="735475"/>
            <a:ext cx="3079559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БҰЛ  </a:t>
            </a: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МҮМКҮНДІК БЕРДІ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9163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5.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2 </a:t>
            </a: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ҮЛГІЛІК ҚҰЖАТТАМАЛАР ӘЗІРЛЕУ</a:t>
            </a:r>
            <a:endParaRPr lang="ru-RU" sz="2400" b="1" dirty="0" smtClean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2151" y="1916832"/>
            <a:ext cx="310370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solidFill>
                  <a:srgbClr val="C00000"/>
                </a:solidFill>
                <a:latin typeface="Century Gothic" pitchFamily="34" charset="0"/>
              </a:rPr>
              <a:t>Дайын</a:t>
            </a:r>
            <a:r>
              <a:rPr lang="ru-RU" sz="2400" b="1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Century Gothic" pitchFamily="34" charset="0"/>
              </a:rPr>
              <a:t>жобалық</a:t>
            </a:r>
            <a:r>
              <a:rPr lang="ru-RU" sz="2400" b="1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Century Gothic" pitchFamily="34" charset="0"/>
              </a:rPr>
              <a:t>шешімдердің</a:t>
            </a:r>
            <a:r>
              <a:rPr lang="ru-RU" sz="2400" b="1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Century Gothic" pitchFamily="34" charset="0"/>
              </a:rPr>
              <a:t>болмауы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.</a:t>
            </a:r>
          </a:p>
          <a:p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Үлгілік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жобаларды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өз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бетінше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әзірледі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барлық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рәсімдерді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өтті</a:t>
            </a:r>
            <a:endParaRPr lang="ru-RU" sz="3200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87824" y="1964154"/>
            <a:ext cx="3384376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3333CC"/>
                </a:solidFill>
                <a:latin typeface="Century Gothic" pitchFamily="34" charset="0"/>
              </a:rPr>
              <a:t>10 </a:t>
            </a:r>
            <a:r>
              <a:rPr lang="ru-RU" sz="2000" b="1" dirty="0" err="1">
                <a:solidFill>
                  <a:srgbClr val="3333CC"/>
                </a:solidFill>
                <a:latin typeface="Century Gothic" pitchFamily="34" charset="0"/>
              </a:rPr>
              <a:t>үлгілік</a:t>
            </a:r>
            <a:r>
              <a:rPr lang="ru-RU" sz="2000" b="1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err="1">
                <a:solidFill>
                  <a:srgbClr val="3333CC"/>
                </a:solidFill>
                <a:latin typeface="Century Gothic" pitchFamily="34" charset="0"/>
              </a:rPr>
              <a:t>құжаттама</a:t>
            </a:r>
            <a:r>
              <a:rPr lang="ru-RU" sz="2000" b="1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err="1" smtClean="0">
                <a:solidFill>
                  <a:srgbClr val="3333CC"/>
                </a:solidFill>
                <a:latin typeface="Century Gothic" pitchFamily="34" charset="0"/>
              </a:rPr>
              <a:t>әзірленді</a:t>
            </a: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</a:rPr>
              <a:t>:</a:t>
            </a:r>
          </a:p>
          <a:p>
            <a:pPr algn="ctr"/>
            <a:endParaRPr lang="ru-RU" sz="1100" b="1" dirty="0" smtClean="0">
              <a:solidFill>
                <a:srgbClr val="3333CC"/>
              </a:solidFill>
              <a:latin typeface="Century Gothic" pitchFamily="34" charset="0"/>
            </a:endParaRPr>
          </a:p>
          <a:p>
            <a:r>
              <a:rPr lang="ru-RU" dirty="0" smtClean="0">
                <a:solidFill>
                  <a:srgbClr val="3333CC"/>
                </a:solidFill>
                <a:latin typeface="Century Gothic" pitchFamily="34" charset="0"/>
              </a:rPr>
              <a:t>1. </a:t>
            </a:r>
            <a:r>
              <a:rPr lang="ru-RU" dirty="0" err="1" smtClean="0">
                <a:solidFill>
                  <a:srgbClr val="3333CC"/>
                </a:solidFill>
                <a:latin typeface="Century Gothic" pitchFamily="34" charset="0"/>
              </a:rPr>
              <a:t>Балабақша</a:t>
            </a:r>
            <a:endParaRPr lang="ru-RU" dirty="0" smtClean="0">
              <a:solidFill>
                <a:srgbClr val="3333CC"/>
              </a:solidFill>
              <a:latin typeface="Century Gothic" pitchFamily="34" charset="0"/>
            </a:endParaRPr>
          </a:p>
          <a:p>
            <a:r>
              <a:rPr lang="ru-RU" dirty="0" smtClean="0">
                <a:solidFill>
                  <a:srgbClr val="3333CC"/>
                </a:solidFill>
                <a:latin typeface="Century Gothic" pitchFamily="34" charset="0"/>
              </a:rPr>
              <a:t>2. </a:t>
            </a:r>
            <a:r>
              <a:rPr lang="ru-RU" dirty="0" err="1" smtClean="0">
                <a:solidFill>
                  <a:srgbClr val="3333CC"/>
                </a:solidFill>
                <a:latin typeface="Century Gothic" pitchFamily="34" charset="0"/>
              </a:rPr>
              <a:t>Колледждерге</a:t>
            </a:r>
            <a:r>
              <a:rPr lang="ru-RU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dirty="0" err="1" smtClean="0">
                <a:solidFill>
                  <a:srgbClr val="3333CC"/>
                </a:solidFill>
                <a:latin typeface="Century Gothic" pitchFamily="34" charset="0"/>
              </a:rPr>
              <a:t>арналған</a:t>
            </a:r>
            <a:r>
              <a:rPr lang="ru-RU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dirty="0" err="1" smtClean="0">
                <a:solidFill>
                  <a:srgbClr val="3333CC"/>
                </a:solidFill>
                <a:latin typeface="Century Gothic" pitchFamily="34" charset="0"/>
              </a:rPr>
              <a:t>жатақхана</a:t>
            </a:r>
            <a:endParaRPr lang="ru-RU" dirty="0" smtClean="0">
              <a:solidFill>
                <a:srgbClr val="3333CC"/>
              </a:solidFill>
              <a:latin typeface="Century Gothic" pitchFamily="34" charset="0"/>
            </a:endParaRPr>
          </a:p>
          <a:p>
            <a:r>
              <a:rPr lang="ru-RU" dirty="0" smtClean="0">
                <a:solidFill>
                  <a:srgbClr val="3333CC"/>
                </a:solidFill>
                <a:latin typeface="Century Gothic" pitchFamily="34" charset="0"/>
              </a:rPr>
              <a:t>3. </a:t>
            </a:r>
            <a:r>
              <a:rPr lang="ru-RU" dirty="0" err="1" smtClean="0">
                <a:solidFill>
                  <a:srgbClr val="3333CC"/>
                </a:solidFill>
                <a:latin typeface="Century Gothic" pitchFamily="34" charset="0"/>
              </a:rPr>
              <a:t>Емхана</a:t>
            </a:r>
            <a:endParaRPr lang="ru-RU" dirty="0" smtClean="0">
              <a:solidFill>
                <a:srgbClr val="3333CC"/>
              </a:solidFill>
              <a:latin typeface="Century Gothic" pitchFamily="34" charset="0"/>
            </a:endParaRPr>
          </a:p>
          <a:p>
            <a:r>
              <a:rPr lang="ru-RU" dirty="0" smtClean="0">
                <a:solidFill>
                  <a:srgbClr val="3333CC"/>
                </a:solidFill>
                <a:latin typeface="Century Gothic" pitchFamily="34" charset="0"/>
              </a:rPr>
              <a:t>4. </a:t>
            </a:r>
            <a:r>
              <a:rPr lang="ru-RU" dirty="0" err="1" smtClean="0">
                <a:solidFill>
                  <a:srgbClr val="3333CC"/>
                </a:solidFill>
                <a:latin typeface="Century Gothic" pitchFamily="34" charset="0"/>
              </a:rPr>
              <a:t>Дәрігерлік</a:t>
            </a:r>
            <a:r>
              <a:rPr lang="ru-RU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dirty="0">
                <a:solidFill>
                  <a:srgbClr val="3333CC"/>
                </a:solidFill>
                <a:latin typeface="Century Gothic" pitchFamily="34" charset="0"/>
              </a:rPr>
              <a:t>амбулатория</a:t>
            </a:r>
            <a:endParaRPr lang="ru-RU" dirty="0" smtClean="0">
              <a:solidFill>
                <a:srgbClr val="3333CC"/>
              </a:solidFill>
              <a:latin typeface="Century Gothic" pitchFamily="34" charset="0"/>
            </a:endParaRPr>
          </a:p>
          <a:p>
            <a:r>
              <a:rPr lang="ru-RU" dirty="0" smtClean="0">
                <a:solidFill>
                  <a:srgbClr val="3333CC"/>
                </a:solidFill>
                <a:latin typeface="Century Gothic" pitchFamily="34" charset="0"/>
              </a:rPr>
              <a:t>5. ДШО</a:t>
            </a:r>
          </a:p>
          <a:p>
            <a:r>
              <a:rPr lang="ru-RU" dirty="0" smtClean="0">
                <a:solidFill>
                  <a:srgbClr val="3333CC"/>
                </a:solidFill>
                <a:latin typeface="Century Gothic" pitchFamily="34" charset="0"/>
              </a:rPr>
              <a:t>6. </a:t>
            </a:r>
            <a:r>
              <a:rPr lang="ru-RU" dirty="0" err="1">
                <a:solidFill>
                  <a:srgbClr val="3333CC"/>
                </a:solidFill>
                <a:latin typeface="Century Gothic" pitchFamily="34" charset="0"/>
              </a:rPr>
              <a:t>Тұрғын</a:t>
            </a:r>
            <a:r>
              <a:rPr lang="ru-RU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rgbClr val="3333CC"/>
                </a:solidFill>
                <a:latin typeface="Century Gothic" pitchFamily="34" charset="0"/>
              </a:rPr>
              <a:t>үй</a:t>
            </a:r>
            <a:r>
              <a:rPr lang="ru-RU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rgbClr val="3333CC"/>
                </a:solidFill>
                <a:latin typeface="Century Gothic" pitchFamily="34" charset="0"/>
              </a:rPr>
              <a:t>кешені</a:t>
            </a:r>
            <a:endParaRPr lang="ru-RU" dirty="0">
              <a:solidFill>
                <a:srgbClr val="3333CC"/>
              </a:solidFill>
              <a:latin typeface="Century Gothic" pitchFamily="34" charset="0"/>
            </a:endParaRPr>
          </a:p>
          <a:p>
            <a:r>
              <a:rPr lang="ru-RU" dirty="0" smtClean="0">
                <a:solidFill>
                  <a:srgbClr val="3333CC"/>
                </a:solidFill>
                <a:latin typeface="Century Gothic" pitchFamily="34" charset="0"/>
              </a:rPr>
              <a:t>7. </a:t>
            </a:r>
            <a:r>
              <a:rPr lang="ru-RU" dirty="0" err="1">
                <a:solidFill>
                  <a:srgbClr val="3333CC"/>
                </a:solidFill>
                <a:latin typeface="Century Gothic" pitchFamily="34" charset="0"/>
              </a:rPr>
              <a:t>Көше</a:t>
            </a:r>
            <a:r>
              <a:rPr lang="ru-RU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rgbClr val="3333CC"/>
                </a:solidFill>
                <a:latin typeface="Century Gothic" pitchFamily="34" charset="0"/>
              </a:rPr>
              <a:t>жарықтандыру</a:t>
            </a:r>
            <a:endParaRPr lang="ru-RU" dirty="0" smtClean="0">
              <a:solidFill>
                <a:srgbClr val="3333CC"/>
              </a:solidFill>
              <a:latin typeface="Century Gothic" pitchFamily="34" charset="0"/>
            </a:endParaRPr>
          </a:p>
          <a:p>
            <a:r>
              <a:rPr lang="ru-RU" dirty="0" smtClean="0">
                <a:solidFill>
                  <a:srgbClr val="3333CC"/>
                </a:solidFill>
                <a:latin typeface="Century Gothic" pitchFamily="34" charset="0"/>
              </a:rPr>
              <a:t>8. </a:t>
            </a:r>
            <a:r>
              <a:rPr lang="ru-RU" dirty="0" err="1">
                <a:solidFill>
                  <a:srgbClr val="3333CC"/>
                </a:solidFill>
                <a:latin typeface="Century Gothic" pitchFamily="34" charset="0"/>
              </a:rPr>
              <a:t>Сервистік-дайындау</a:t>
            </a:r>
            <a:r>
              <a:rPr lang="ru-RU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dirty="0" err="1" smtClean="0">
                <a:solidFill>
                  <a:srgbClr val="3333CC"/>
                </a:solidFill>
                <a:latin typeface="Century Gothic" pitchFamily="34" charset="0"/>
              </a:rPr>
              <a:t>орталығы</a:t>
            </a:r>
            <a:endParaRPr lang="ru-RU" dirty="0" smtClean="0">
              <a:solidFill>
                <a:srgbClr val="3333CC"/>
              </a:solidFill>
              <a:latin typeface="Century Gothic" pitchFamily="34" charset="0"/>
            </a:endParaRPr>
          </a:p>
          <a:p>
            <a:r>
              <a:rPr lang="ru-RU" dirty="0" smtClean="0">
                <a:solidFill>
                  <a:srgbClr val="3333CC"/>
                </a:solidFill>
                <a:latin typeface="Century Gothic" pitchFamily="34" charset="0"/>
              </a:rPr>
              <a:t>9. </a:t>
            </a:r>
            <a:r>
              <a:rPr lang="ru-RU" dirty="0" err="1">
                <a:solidFill>
                  <a:srgbClr val="3333CC"/>
                </a:solidFill>
                <a:latin typeface="Century Gothic" pitchFamily="34" charset="0"/>
              </a:rPr>
              <a:t>Қалдықтарды</a:t>
            </a:r>
            <a:r>
              <a:rPr lang="ru-RU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rgbClr val="3333CC"/>
                </a:solidFill>
                <a:latin typeface="Century Gothic" pitchFamily="34" charset="0"/>
              </a:rPr>
              <a:t>қайта</a:t>
            </a:r>
            <a:r>
              <a:rPr lang="ru-RU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rgbClr val="3333CC"/>
                </a:solidFill>
                <a:latin typeface="Century Gothic" pitchFamily="34" charset="0"/>
              </a:rPr>
              <a:t>өңдеу</a:t>
            </a:r>
            <a:endParaRPr lang="ru-RU" dirty="0" smtClean="0">
              <a:solidFill>
                <a:srgbClr val="3333CC"/>
              </a:solidFill>
              <a:latin typeface="Century Gothic" pitchFamily="34" charset="0"/>
            </a:endParaRPr>
          </a:p>
          <a:p>
            <a:r>
              <a:rPr lang="ru-RU" dirty="0" smtClean="0">
                <a:solidFill>
                  <a:srgbClr val="3333CC"/>
                </a:solidFill>
                <a:latin typeface="Century Gothic" pitchFamily="34" charset="0"/>
              </a:rPr>
              <a:t>10. Автовокзал</a:t>
            </a:r>
            <a:endParaRPr lang="ru-RU" dirty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10" name="AutoShape 101"/>
          <p:cNvSpPr>
            <a:spLocks noChangeArrowheads="1"/>
          </p:cNvSpPr>
          <p:nvPr/>
        </p:nvSpPr>
        <p:spPr bwMode="gray">
          <a:xfrm>
            <a:off x="6084168" y="1052736"/>
            <a:ext cx="418897" cy="516923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72200" y="1916832"/>
            <a:ext cx="2814888" cy="34778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66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39</a:t>
            </a:r>
            <a:r>
              <a:rPr lang="ru-RU" sz="54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r>
              <a:rPr lang="ru-RU" sz="5400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үлгілік</a:t>
            </a:r>
            <a:r>
              <a:rPr lang="ru-RU" sz="54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r>
              <a:rPr 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жобаны</a:t>
            </a:r>
            <a:r>
              <a:rPr 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іске</a:t>
            </a:r>
            <a:r>
              <a:rPr 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асыруға</a:t>
            </a:r>
            <a:endParaRPr lang="ru-RU" sz="24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  <a:p>
            <a:endParaRPr lang="ru-RU" sz="2400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ru-RU" sz="2800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22</a:t>
            </a:fld>
            <a:endParaRPr lang="ru-RU"/>
          </a:p>
        </p:txBody>
      </p:sp>
      <p:pic>
        <p:nvPicPr>
          <p:cNvPr id="13" name="Picture 1" descr="C:\Users\Yesdauletova_a\Desktop\images (2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92996" y="5085184"/>
            <a:ext cx="1584176" cy="1188132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381491" y="735475"/>
            <a:ext cx="258609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Өзгерістерге</a:t>
            </a:r>
            <a:r>
              <a:rPr lang="ru-RU" sz="32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дейін</a:t>
            </a:r>
            <a:endParaRPr lang="ru-RU" sz="32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932142" y="767606"/>
            <a:ext cx="3007554" cy="1077218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Өзгерістерден </a:t>
            </a:r>
          </a:p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кейін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287041" y="735475"/>
            <a:ext cx="3079559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БҰЛ  </a:t>
            </a: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МҮМКҮНДІК БЕРДІ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8033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5.3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ҰЗАҚ МЕРЗІМДІ ТҰТЫНУ КЕПІЛДІГІ</a:t>
            </a:r>
            <a:endParaRPr lang="ru-RU" sz="2400" b="1" dirty="0" smtClean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453" y="1901686"/>
            <a:ext cx="303337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solidFill>
                  <a:srgbClr val="C00000"/>
                </a:solidFill>
                <a:latin typeface="Century Gothic" pitchFamily="34" charset="0"/>
              </a:rPr>
              <a:t>Мемлекеттік</a:t>
            </a:r>
            <a:r>
              <a:rPr lang="ru-RU" sz="2400" b="1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Century Gothic" pitchFamily="34" charset="0"/>
              </a:rPr>
              <a:t>тапсырыс</a:t>
            </a:r>
            <a:r>
              <a:rPr lang="ru-RU" sz="2400" b="1" dirty="0">
                <a:solidFill>
                  <a:srgbClr val="C00000"/>
                </a:solidFill>
                <a:latin typeface="Century Gothic" pitchFamily="34" charset="0"/>
              </a:rPr>
              <a:t> 1 </a:t>
            </a:r>
            <a:r>
              <a:rPr lang="ru-RU" sz="2400" b="1" dirty="0" err="1">
                <a:solidFill>
                  <a:srgbClr val="C00000"/>
                </a:solidFill>
                <a:latin typeface="Century Gothic" pitchFamily="34" charset="0"/>
              </a:rPr>
              <a:t>жылға</a:t>
            </a:r>
            <a:r>
              <a:rPr lang="ru-RU" sz="2400" b="1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берілді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.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Бұл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бизнеске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капиталды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көп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қажет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ететін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ұзақ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мерзімді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жобаларды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жүзеге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асыруға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мүмкіндік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бермейтін</a:t>
            </a:r>
            <a:endParaRPr lang="ru-RU" sz="2400" b="1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1840" y="1901686"/>
            <a:ext cx="2880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3333CC"/>
                </a:solidFill>
                <a:latin typeface="Century Gothic" pitchFamily="34" charset="0"/>
              </a:rPr>
              <a:t>Кем </a:t>
            </a:r>
            <a:r>
              <a:rPr lang="ru-RU" sz="2400" dirty="0" err="1">
                <a:solidFill>
                  <a:srgbClr val="3333CC"/>
                </a:solidFill>
                <a:latin typeface="Century Gothic" pitchFamily="34" charset="0"/>
              </a:rPr>
              <a:t>дегенде</a:t>
            </a:r>
            <a:r>
              <a:rPr lang="ru-RU" sz="2400" dirty="0">
                <a:solidFill>
                  <a:srgbClr val="3333CC"/>
                </a:solidFill>
                <a:latin typeface="Century Gothic" pitchFamily="34" charset="0"/>
              </a:rPr>
              <a:t> 3 </a:t>
            </a:r>
            <a:r>
              <a:rPr lang="ru-RU" sz="2400" dirty="0" err="1">
                <a:solidFill>
                  <a:srgbClr val="3333CC"/>
                </a:solidFill>
                <a:latin typeface="Century Gothic" pitchFamily="34" charset="0"/>
              </a:rPr>
              <a:t>жылға</a:t>
            </a:r>
            <a:r>
              <a:rPr lang="ru-RU" sz="24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3333CC"/>
                </a:solidFill>
                <a:latin typeface="Century Gothic" pitchFamily="34" charset="0"/>
              </a:rPr>
              <a:t>тұтыну</a:t>
            </a:r>
            <a:r>
              <a:rPr lang="ru-RU" sz="24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3333CC"/>
                </a:solidFill>
                <a:latin typeface="Century Gothic" pitchFamily="34" charset="0"/>
              </a:rPr>
              <a:t>кепілдігін</a:t>
            </a:r>
            <a:r>
              <a:rPr lang="ru-RU" sz="2400" dirty="0">
                <a:solidFill>
                  <a:srgbClr val="3333CC"/>
                </a:solidFill>
                <a:latin typeface="Century Gothic" pitchFamily="34" charset="0"/>
              </a:rPr>
              <a:t> беру</a:t>
            </a:r>
            <a:endParaRPr lang="ru-RU" sz="2000" b="1" dirty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10" name="AutoShape 101"/>
          <p:cNvSpPr>
            <a:spLocks noChangeArrowheads="1"/>
          </p:cNvSpPr>
          <p:nvPr/>
        </p:nvSpPr>
        <p:spPr bwMode="gray">
          <a:xfrm>
            <a:off x="6084168" y="1052736"/>
            <a:ext cx="418897" cy="516923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08712" y="1844229"/>
            <a:ext cx="2915816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8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Бизнеске </a:t>
            </a:r>
            <a:r>
              <a:rPr lang="ru-RU" sz="28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ұзақ</a:t>
            </a:r>
            <a:r>
              <a:rPr lang="ru-RU" sz="28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8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мерзімді</a:t>
            </a:r>
            <a:r>
              <a:rPr lang="ru-RU" sz="28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8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қарыз</a:t>
            </a:r>
            <a:r>
              <a:rPr lang="ru-RU" sz="28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8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қаржыландыру</a:t>
            </a:r>
            <a:r>
              <a:rPr lang="ru-RU" sz="28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8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тарту</a:t>
            </a:r>
            <a:r>
              <a:rPr lang="ru-RU" sz="28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8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және</a:t>
            </a:r>
            <a:r>
              <a:rPr lang="ru-RU" sz="28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8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жоспарлау</a:t>
            </a:r>
            <a:r>
              <a:rPr lang="ru-RU" sz="28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endParaRPr lang="ru-RU" sz="3200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23</a:t>
            </a:fld>
            <a:endParaRPr lang="ru-RU"/>
          </a:p>
        </p:txBody>
      </p:sp>
      <p:pic>
        <p:nvPicPr>
          <p:cNvPr id="12289" name="Picture 1" descr="C:\Users\Yesdauletova_a\Desktop\Без названия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4718258"/>
            <a:ext cx="2985099" cy="1656184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381491" y="735475"/>
            <a:ext cx="258609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Өзгерістерге</a:t>
            </a:r>
            <a:r>
              <a:rPr lang="ru-RU" sz="32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дейін</a:t>
            </a:r>
            <a:endParaRPr lang="ru-RU" sz="32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932142" y="767606"/>
            <a:ext cx="3007554" cy="1077218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Өзгерістерден </a:t>
            </a:r>
          </a:p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кейін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87041" y="735475"/>
            <a:ext cx="3079559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БҰЛ  </a:t>
            </a: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МҮМКҮНДІК БЕРДІ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0025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5.4 </a:t>
            </a: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«БАҒДАРЛАМАЛЫҚ» 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МЖ</a:t>
            </a:r>
            <a:r>
              <a:rPr lang="kk-KZ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Ә</a:t>
            </a:r>
            <a:endParaRPr lang="ru-RU" sz="2400" b="1" dirty="0" smtClean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8" name="AutoShape 101"/>
          <p:cNvSpPr>
            <a:spLocks noChangeArrowheads="1"/>
          </p:cNvSpPr>
          <p:nvPr/>
        </p:nvSpPr>
        <p:spPr bwMode="gray">
          <a:xfrm>
            <a:off x="6084168" y="1052736"/>
            <a:ext cx="418897" cy="516923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71800" y="1772816"/>
            <a:ext cx="345638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7938" fontAlgn="auto">
              <a:spcBef>
                <a:spcPts val="0"/>
              </a:spcBef>
              <a:spcAft>
                <a:spcPts val="600"/>
              </a:spcAft>
              <a:buClr>
                <a:srgbClr val="006600"/>
              </a:buClr>
              <a:tabLst>
                <a:tab pos="533400" algn="l"/>
              </a:tabLst>
              <a:defRPr/>
            </a:pPr>
            <a:r>
              <a:rPr lang="ru-RU" sz="2000" b="1" dirty="0" err="1">
                <a:solidFill>
                  <a:srgbClr val="3333CC"/>
                </a:solidFill>
                <a:latin typeface="Century Gothic" pitchFamily="34" charset="0"/>
              </a:rPr>
              <a:t>Б</a:t>
            </a:r>
            <a:r>
              <a:rPr lang="ru-RU" sz="2000" b="1" dirty="0" err="1" smtClean="0">
                <a:solidFill>
                  <a:srgbClr val="3333CC"/>
                </a:solidFill>
                <a:latin typeface="Century Gothic" pitchFamily="34" charset="0"/>
              </a:rPr>
              <a:t>азалық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err="1" smtClean="0">
                <a:solidFill>
                  <a:srgbClr val="3333CC"/>
                </a:solidFill>
                <a:latin typeface="Century Gothic" pitchFamily="34" charset="0"/>
              </a:rPr>
              <a:t>параметрлер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>
                <a:solidFill>
                  <a:srgbClr val="3333CC"/>
                </a:solidFill>
                <a:latin typeface="Calibri" pitchFamily="34" charset="0"/>
              </a:rPr>
              <a:t>(</a:t>
            </a:r>
            <a:r>
              <a:rPr lang="ru-RU" sz="2000" dirty="0" err="1">
                <a:solidFill>
                  <a:srgbClr val="3333CC"/>
                </a:solidFill>
                <a:latin typeface="Calibri" pitchFamily="34" charset="0"/>
              </a:rPr>
              <a:t>салалық</a:t>
            </a:r>
            <a:r>
              <a:rPr lang="ru-RU" sz="2000" dirty="0">
                <a:solidFill>
                  <a:srgbClr val="3333CC"/>
                </a:solidFill>
                <a:latin typeface="Calibri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alibri" pitchFamily="34" charset="0"/>
              </a:rPr>
              <a:t>ерекшелікті</a:t>
            </a:r>
            <a:r>
              <a:rPr lang="ru-RU" sz="2000" dirty="0">
                <a:solidFill>
                  <a:srgbClr val="3333CC"/>
                </a:solidFill>
                <a:latin typeface="Calibri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alibri" pitchFamily="34" charset="0"/>
              </a:rPr>
              <a:t>ескере</a:t>
            </a:r>
            <a:r>
              <a:rPr lang="ru-RU" sz="2000" dirty="0">
                <a:solidFill>
                  <a:srgbClr val="3333CC"/>
                </a:solidFill>
                <a:latin typeface="Calibri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alibri" pitchFamily="34" charset="0"/>
              </a:rPr>
              <a:t>отырып</a:t>
            </a:r>
            <a:r>
              <a:rPr lang="ru-RU" sz="2000" dirty="0">
                <a:solidFill>
                  <a:srgbClr val="3333CC"/>
                </a:solidFill>
                <a:latin typeface="Calibri" pitchFamily="34" charset="0"/>
              </a:rPr>
              <a:t> </a:t>
            </a:r>
            <a:r>
              <a:rPr lang="ru-RU" sz="2000" dirty="0" err="1" smtClean="0">
                <a:solidFill>
                  <a:srgbClr val="3333CC"/>
                </a:solidFill>
                <a:latin typeface="Calibri" pitchFamily="34" charset="0"/>
              </a:rPr>
              <a:t>жобаларды</a:t>
            </a:r>
            <a:r>
              <a:rPr lang="ru-RU" sz="2000" dirty="0" smtClean="0">
                <a:solidFill>
                  <a:srgbClr val="3333CC"/>
                </a:solidFill>
                <a:latin typeface="Calibri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alibri" pitchFamily="34" charset="0"/>
              </a:rPr>
              <a:t>іріктеу</a:t>
            </a:r>
            <a:r>
              <a:rPr lang="ru-RU" sz="2000" dirty="0">
                <a:solidFill>
                  <a:srgbClr val="3333CC"/>
                </a:solidFill>
                <a:latin typeface="Calibri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alibri" pitchFamily="34" charset="0"/>
              </a:rPr>
              <a:t>шарттары</a:t>
            </a:r>
            <a:r>
              <a:rPr lang="ru-RU" sz="2000" dirty="0">
                <a:solidFill>
                  <a:srgbClr val="3333CC"/>
                </a:solidFill>
                <a:latin typeface="Calibri" pitchFamily="34" charset="0"/>
              </a:rPr>
              <a:t> мен </a:t>
            </a:r>
            <a:r>
              <a:rPr lang="ru-RU" sz="2000" dirty="0" err="1" smtClean="0">
                <a:solidFill>
                  <a:srgbClr val="3333CC"/>
                </a:solidFill>
                <a:latin typeface="Calibri" pitchFamily="34" charset="0"/>
              </a:rPr>
              <a:t>өлшемшарттары</a:t>
            </a:r>
            <a:r>
              <a:rPr lang="ru-RU" sz="2000" dirty="0" smtClean="0">
                <a:solidFill>
                  <a:srgbClr val="3333CC"/>
                </a:solidFill>
                <a:latin typeface="Calibri" pitchFamily="34" charset="0"/>
              </a:rPr>
              <a:t>) </a:t>
            </a:r>
            <a:r>
              <a:rPr lang="ru-RU" sz="2000" dirty="0" err="1">
                <a:solidFill>
                  <a:srgbClr val="3333CC"/>
                </a:solidFill>
                <a:latin typeface="Calibri" pitchFamily="34" charset="0"/>
              </a:rPr>
              <a:t>және</a:t>
            </a:r>
            <a:r>
              <a:rPr lang="ru-RU" sz="2000" dirty="0">
                <a:solidFill>
                  <a:srgbClr val="3333CC"/>
                </a:solidFill>
                <a:latin typeface="Calibri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alibri" pitchFamily="34" charset="0"/>
              </a:rPr>
              <a:t>стандартталған</a:t>
            </a:r>
            <a:r>
              <a:rPr lang="ru-RU" sz="2000" dirty="0">
                <a:solidFill>
                  <a:srgbClr val="3333CC"/>
                </a:solidFill>
                <a:latin typeface="Calibri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alibri" pitchFamily="34" charset="0"/>
              </a:rPr>
              <a:t>жобалар</a:t>
            </a:r>
            <a:r>
              <a:rPr lang="ru-RU" sz="2000" dirty="0">
                <a:solidFill>
                  <a:srgbClr val="3333CC"/>
                </a:solidFill>
                <a:latin typeface="Calibri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alibri" pitchFamily="34" charset="0"/>
              </a:rPr>
              <a:t>бойынша</a:t>
            </a:r>
            <a:r>
              <a:rPr lang="ru-RU" sz="2000" dirty="0">
                <a:solidFill>
                  <a:srgbClr val="3333CC"/>
                </a:solidFill>
                <a:latin typeface="Calibri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alibri" pitchFamily="34" charset="0"/>
              </a:rPr>
              <a:t>мемлекеттік</a:t>
            </a:r>
            <a:r>
              <a:rPr lang="ru-RU" sz="2000" dirty="0">
                <a:solidFill>
                  <a:srgbClr val="3333CC"/>
                </a:solidFill>
                <a:latin typeface="Calibri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alibri" pitchFamily="34" charset="0"/>
              </a:rPr>
              <a:t>қолдау</a:t>
            </a:r>
            <a:r>
              <a:rPr lang="ru-RU" sz="2000" dirty="0">
                <a:solidFill>
                  <a:srgbClr val="3333CC"/>
                </a:solidFill>
                <a:latin typeface="Calibri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alibri" pitchFamily="34" charset="0"/>
              </a:rPr>
              <a:t>шаралары</a:t>
            </a:r>
            <a:r>
              <a:rPr lang="ru-RU" sz="2000" dirty="0">
                <a:solidFill>
                  <a:srgbClr val="3333CC"/>
                </a:solidFill>
                <a:latin typeface="Calibri" pitchFamily="34" charset="0"/>
              </a:rPr>
              <a:t> </a:t>
            </a:r>
            <a:r>
              <a:rPr lang="ru-RU" sz="2000" b="1" dirty="0" err="1" smtClean="0">
                <a:solidFill>
                  <a:srgbClr val="3333CC"/>
                </a:solidFill>
                <a:latin typeface="Century Gothic" pitchFamily="34" charset="0"/>
              </a:rPr>
              <a:t>салалық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err="1">
                <a:solidFill>
                  <a:srgbClr val="3333CC"/>
                </a:solidFill>
                <a:latin typeface="Century Gothic" pitchFamily="34" charset="0"/>
              </a:rPr>
              <a:t>мемлекеттік</a:t>
            </a:r>
            <a:r>
              <a:rPr lang="ru-RU" sz="2000" b="1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err="1">
                <a:solidFill>
                  <a:srgbClr val="3333CC"/>
                </a:solidFill>
                <a:latin typeface="Century Gothic" pitchFamily="34" charset="0"/>
              </a:rPr>
              <a:t>бағдарламалада</a:t>
            </a:r>
            <a:r>
              <a:rPr lang="ru-RU" sz="2000" b="1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err="1">
                <a:solidFill>
                  <a:srgbClr val="3333CC"/>
                </a:solidFill>
                <a:latin typeface="Century Gothic" pitchFamily="34" charset="0"/>
              </a:rPr>
              <a:t>анықталады</a:t>
            </a:r>
            <a:endParaRPr lang="ru-RU" sz="2000" b="1" dirty="0" smtClean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372200" y="1844824"/>
            <a:ext cx="273630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Жеке </a:t>
            </a:r>
            <a:r>
              <a:rPr lang="ru-RU" altLang="ru-RU" sz="2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және</a:t>
            </a:r>
            <a:r>
              <a:rPr lang="ru-RU" alt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altLang="ru-RU" sz="2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мемлекеттік</a:t>
            </a:r>
            <a:r>
              <a:rPr lang="ru-RU" alt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alt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әріптестерді</a:t>
            </a:r>
            <a:r>
              <a:rPr lang="ru-RU" alt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 </a:t>
            </a:r>
            <a:r>
              <a:rPr lang="ru-RU" alt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жобалау</a:t>
            </a:r>
            <a:r>
              <a:rPr lang="ru-RU" alt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altLang="ru-RU" sz="2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құжаттамасын</a:t>
            </a:r>
            <a:r>
              <a:rPr lang="ru-RU" alt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altLang="ru-RU" sz="2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әзірлеу</a:t>
            </a:r>
            <a:r>
              <a:rPr lang="ru-RU" alt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alt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қажеттілігінен</a:t>
            </a:r>
            <a:r>
              <a:rPr lang="ru-RU" alt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alt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босатуға</a:t>
            </a:r>
            <a:endParaRPr lang="ru-RU" altLang="ru-RU" sz="240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9512" y="1901686"/>
            <a:ext cx="28803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Стандартты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рәсімдер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бойынша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МЖӘ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жобаларын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жоспарлау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және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іске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асыру</a:t>
            </a:r>
            <a:endParaRPr lang="ru-RU" sz="2400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pic>
        <p:nvPicPr>
          <p:cNvPr id="11265" name="Picture 1" descr="C:\Users\Yesdauletova_a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5013176"/>
            <a:ext cx="1426840" cy="1426840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381491" y="735475"/>
            <a:ext cx="258609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Өзгерістерге</a:t>
            </a:r>
            <a:r>
              <a:rPr lang="ru-RU" sz="32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дейін</a:t>
            </a:r>
            <a:endParaRPr lang="ru-RU" sz="32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932142" y="767606"/>
            <a:ext cx="3007554" cy="1077218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Өзгерістерден </a:t>
            </a:r>
          </a:p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кейін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87041" y="735475"/>
            <a:ext cx="3079559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БҰЛ  </a:t>
            </a: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МҮМКҮНДІК БЕРДІ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7616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25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5.5  МЖӘ </a:t>
            </a: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ШЫҒЫСТАРЫН ЖОСПАРЛАУ</a:t>
            </a:r>
          </a:p>
        </p:txBody>
      </p:sp>
      <p:sp>
        <p:nvSpPr>
          <p:cNvPr id="8" name="AutoShape 101"/>
          <p:cNvSpPr>
            <a:spLocks noChangeArrowheads="1"/>
          </p:cNvSpPr>
          <p:nvPr/>
        </p:nvSpPr>
        <p:spPr bwMode="gray">
          <a:xfrm>
            <a:off x="6084168" y="1052736"/>
            <a:ext cx="418897" cy="516923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1916832"/>
            <a:ext cx="26642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МЖӘ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жобалары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бойынша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шығыстар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жасалған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МЖӘ </a:t>
            </a:r>
            <a:r>
              <a:rPr lang="ru-RU" sz="2400" dirty="0" err="1" smtClean="0">
                <a:solidFill>
                  <a:srgbClr val="C00000"/>
                </a:solidFill>
                <a:latin typeface="Century Gothic" pitchFamily="34" charset="0"/>
              </a:rPr>
              <a:t>шартттары</a:t>
            </a:r>
            <a:r>
              <a:rPr lang="ru-RU" sz="24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негізінде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жоспарланған</a:t>
            </a:r>
            <a:endParaRPr lang="ru-RU" sz="2400" dirty="0" smtClean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411760" y="1959798"/>
            <a:ext cx="3851920" cy="389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>
              <a:spcAft>
                <a:spcPts val="600"/>
              </a:spcAft>
              <a:buClr>
                <a:srgbClr val="006600"/>
              </a:buClr>
              <a:tabLst>
                <a:tab pos="719138" algn="l"/>
              </a:tabLst>
              <a:defRPr/>
            </a:pP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ББӘ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тиісті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бюджет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комиссиясы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мақұлдаған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және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оң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қорытынды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алған</a:t>
            </a:r>
            <a:endParaRPr lang="ru-RU" sz="2200" dirty="0">
              <a:solidFill>
                <a:srgbClr val="3333CC"/>
              </a:solidFill>
              <a:latin typeface="Century Gothic" pitchFamily="34" charset="0"/>
            </a:endParaRPr>
          </a:p>
          <a:p>
            <a:pPr marL="263525" fontAlgn="auto">
              <a:spcBef>
                <a:spcPts val="0"/>
              </a:spcBef>
              <a:spcAft>
                <a:spcPts val="600"/>
              </a:spcAft>
              <a:buClr>
                <a:srgbClr val="006600"/>
              </a:buClr>
              <a:tabLst>
                <a:tab pos="719138" algn="l"/>
              </a:tabLst>
              <a:defRPr/>
            </a:pPr>
            <a:r>
              <a:rPr lang="ru-RU" sz="2200" dirty="0" err="1" smtClean="0">
                <a:solidFill>
                  <a:srgbClr val="3333CC"/>
                </a:solidFill>
                <a:latin typeface="Century Gothic" pitchFamily="34" charset="0"/>
              </a:rPr>
              <a:t>конкурстық</a:t>
            </a:r>
            <a:r>
              <a:rPr lang="ru-RU" sz="22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құжаттама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негізінде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МЖӘ </a:t>
            </a:r>
            <a:r>
              <a:rPr lang="ru-RU" sz="2200" dirty="0" err="1" smtClean="0">
                <a:solidFill>
                  <a:srgbClr val="3333CC"/>
                </a:solidFill>
                <a:latin typeface="Century Gothic" pitchFamily="34" charset="0"/>
              </a:rPr>
              <a:t>жобасын</a:t>
            </a:r>
            <a:r>
              <a:rPr lang="ru-RU" sz="22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 smtClean="0">
                <a:solidFill>
                  <a:srgbClr val="3333CC"/>
                </a:solidFill>
                <a:latin typeface="Century Gothic" pitchFamily="34" charset="0"/>
              </a:rPr>
              <a:t>іске</a:t>
            </a:r>
            <a:r>
              <a:rPr lang="ru-RU" sz="22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асырудың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бірінші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жылы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 smtClean="0">
                <a:solidFill>
                  <a:srgbClr val="3333CC"/>
                </a:solidFill>
                <a:latin typeface="Century Gothic" pitchFamily="34" charset="0"/>
              </a:rPr>
              <a:t>жоба</a:t>
            </a:r>
            <a:r>
              <a:rPr lang="ru-RU" sz="22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шығыстарын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 smtClean="0">
                <a:solidFill>
                  <a:srgbClr val="3333CC"/>
                </a:solidFill>
                <a:latin typeface="Century Gothic" pitchFamily="34" charset="0"/>
              </a:rPr>
              <a:t>жоспарлау</a:t>
            </a:r>
            <a:r>
              <a:rPr lang="ru-RU" sz="22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 smtClean="0">
                <a:solidFill>
                  <a:srgbClr val="3333CC"/>
                </a:solidFill>
                <a:latin typeface="Century Gothic" pitchFamily="34" charset="0"/>
              </a:rPr>
              <a:t>құқығы</a:t>
            </a:r>
            <a:r>
              <a:rPr lang="ru-RU" sz="22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 smtClean="0">
                <a:solidFill>
                  <a:srgbClr val="3333CC"/>
                </a:solidFill>
                <a:latin typeface="Century Gothic" pitchFamily="34" charset="0"/>
              </a:rPr>
              <a:t>берілді</a:t>
            </a:r>
            <a:r>
              <a:rPr lang="ru-RU" sz="2200" dirty="0" smtClean="0">
                <a:solidFill>
                  <a:srgbClr val="3333CC"/>
                </a:solidFill>
                <a:latin typeface="Century Gothic" pitchFamily="34" charset="0"/>
              </a:rPr>
              <a:t>,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300192" y="1916832"/>
            <a:ext cx="28438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Жекеше </a:t>
            </a:r>
            <a:r>
              <a:rPr lang="ru-RU" altLang="ru-RU" sz="2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әріптестің</a:t>
            </a:r>
            <a:r>
              <a:rPr lang="ru-RU" alt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altLang="ru-RU" sz="2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жоба</a:t>
            </a:r>
            <a:r>
              <a:rPr lang="ru-RU" alt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 </a:t>
            </a:r>
            <a:r>
              <a:rPr lang="ru-RU" altLang="ru-RU" sz="2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бойынша</a:t>
            </a:r>
            <a:r>
              <a:rPr lang="ru-RU" alt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altLang="ru-RU" sz="2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</a:t>
            </a:r>
            <a:r>
              <a:rPr lang="ru-RU" alt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емлекетке</a:t>
            </a:r>
            <a:r>
              <a:rPr lang="ru-RU" alt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alt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мемлекеттік</a:t>
            </a:r>
            <a:r>
              <a:rPr lang="ru-RU" alt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altLang="ru-RU" sz="2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міндеттемелерді</a:t>
            </a:r>
            <a:r>
              <a:rPr lang="ru-RU" alt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alt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мерзімінде</a:t>
            </a:r>
            <a:r>
              <a:rPr lang="ru-RU" alt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altLang="ru-RU" sz="2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төлеу</a:t>
            </a:r>
            <a:r>
              <a:rPr lang="ru-RU" alt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altLang="ru-RU" sz="2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бойынша</a:t>
            </a:r>
            <a:r>
              <a:rPr lang="ru-RU" alt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alt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сенімін</a:t>
            </a:r>
            <a:r>
              <a:rPr lang="ru-RU" alt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altLang="ru-RU" sz="2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күшейту</a:t>
            </a:r>
            <a:r>
              <a:rPr lang="ru-RU" alt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endParaRPr lang="ru-RU" sz="240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pic>
        <p:nvPicPr>
          <p:cNvPr id="10243" name="Picture 3" descr="C:\Users\Yesdauletova_a\Desktop\Без названия (5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5085184"/>
            <a:ext cx="1800200" cy="1270645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381491" y="735475"/>
            <a:ext cx="258609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Өзгерістерге</a:t>
            </a:r>
            <a:r>
              <a:rPr lang="ru-RU" sz="32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дейін</a:t>
            </a:r>
            <a:endParaRPr lang="ru-RU" sz="32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932142" y="767606"/>
            <a:ext cx="3007554" cy="1077218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Өзгерістерден </a:t>
            </a:r>
          </a:p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кейін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87041" y="735475"/>
            <a:ext cx="3079559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БҰЛ  </a:t>
            </a: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МҮМКҮНДІК БЕРДІ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2232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26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5.6 </a:t>
            </a: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МЖӘ ШАРТЫН КЕПІЛ РЕТІНДЕ МОЙЫНДАУ</a:t>
            </a:r>
            <a:endParaRPr lang="ru-RU" sz="2400" b="1" dirty="0" smtClean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8" name="AutoShape 101"/>
          <p:cNvSpPr>
            <a:spLocks noChangeArrowheads="1"/>
          </p:cNvSpPr>
          <p:nvPr/>
        </p:nvSpPr>
        <p:spPr bwMode="gray">
          <a:xfrm>
            <a:off x="6084168" y="1052736"/>
            <a:ext cx="418897" cy="516923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7768" y="1966188"/>
            <a:ext cx="279005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Болашақ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мемлекеттік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төлемдер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түрінде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ЕДБ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қабылданбайды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немесе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айтарлықтай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жеңілдікпен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(100%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дейін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)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кепілдеме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Century Gothic" pitchFamily="34" charset="0"/>
              </a:rPr>
              <a:t>бермейді</a:t>
            </a:r>
            <a:endParaRPr lang="ru-RU" sz="2400" b="1" dirty="0" smtClean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771800" y="1844824"/>
            <a:ext cx="3744416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fontAlgn="auto">
              <a:spcBef>
                <a:spcPts val="0"/>
              </a:spcBef>
              <a:spcAft>
                <a:spcPts val="600"/>
              </a:spcAft>
              <a:buClr>
                <a:srgbClr val="006600"/>
              </a:buClr>
              <a:tabLst>
                <a:tab pos="719138" algn="l"/>
              </a:tabLst>
              <a:defRPr/>
            </a:pPr>
            <a:r>
              <a:rPr lang="ru-RU" sz="2000" b="1" dirty="0">
                <a:solidFill>
                  <a:srgbClr val="3333CC"/>
                </a:solidFill>
                <a:latin typeface="Century Gothic" pitchFamily="34" charset="0"/>
              </a:rPr>
              <a:t>К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редит </a:t>
            </a:r>
            <a:r>
              <a:rPr lang="ru-RU" sz="2000" b="1" dirty="0" err="1">
                <a:solidFill>
                  <a:srgbClr val="3333CC"/>
                </a:solidFill>
                <a:latin typeface="Century Gothic" pitchFamily="34" charset="0"/>
              </a:rPr>
              <a:t>қаражатын</a:t>
            </a:r>
            <a:r>
              <a:rPr lang="ru-RU" sz="2000" b="1" dirty="0">
                <a:solidFill>
                  <a:srgbClr val="3333CC"/>
                </a:solidFill>
                <a:latin typeface="Century Gothic" pitchFamily="34" charset="0"/>
              </a:rPr>
              <a:t> ЕДБ </a:t>
            </a:r>
            <a:r>
              <a:rPr lang="ru-RU" sz="2000" b="1" dirty="0" err="1">
                <a:solidFill>
                  <a:srgbClr val="3333CC"/>
                </a:solidFill>
                <a:latin typeface="Century Gothic" pitchFamily="34" charset="0"/>
              </a:rPr>
              <a:t>кепілді</a:t>
            </a:r>
            <a:r>
              <a:rPr lang="ru-RU" sz="2000" b="1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err="1">
                <a:solidFill>
                  <a:srgbClr val="3333CC"/>
                </a:solidFill>
                <a:latin typeface="Century Gothic" pitchFamily="34" charset="0"/>
              </a:rPr>
              <a:t>қайтару</a:t>
            </a:r>
            <a:r>
              <a:rPr lang="ru-RU" sz="2000" b="1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err="1">
                <a:solidFill>
                  <a:srgbClr val="3333CC"/>
                </a:solidFill>
                <a:latin typeface="Century Gothic" pitchFamily="34" charset="0"/>
              </a:rPr>
              <a:t>түрінде</a:t>
            </a:r>
            <a:r>
              <a:rPr lang="ru-RU" sz="2000" b="1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err="1">
                <a:solidFill>
                  <a:srgbClr val="3333CC"/>
                </a:solidFill>
                <a:latin typeface="Century Gothic" pitchFamily="34" charset="0"/>
              </a:rPr>
              <a:t>тәртібі</a:t>
            </a:r>
            <a:r>
              <a:rPr lang="ru-RU" sz="2000" b="1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err="1">
                <a:solidFill>
                  <a:srgbClr val="3333CC"/>
                </a:solidFill>
                <a:latin typeface="Century Gothic" pitchFamily="34" charset="0"/>
              </a:rPr>
              <a:t>әзірленді</a:t>
            </a:r>
            <a:r>
              <a:rPr lang="ru-RU" sz="2000" b="1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:</a:t>
            </a:r>
          </a:p>
          <a:p>
            <a:pPr marL="263525" fontAlgn="auto">
              <a:spcBef>
                <a:spcPts val="0"/>
              </a:spcBef>
              <a:spcAft>
                <a:spcPts val="600"/>
              </a:spcAft>
              <a:buClr>
                <a:srgbClr val="006600"/>
              </a:buClr>
              <a:tabLst>
                <a:tab pos="719138" algn="l"/>
              </a:tabLst>
              <a:defRPr/>
            </a:pP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1. </a:t>
            </a:r>
            <a:r>
              <a:rPr lang="ru-RU" sz="2000" b="1" dirty="0">
                <a:solidFill>
                  <a:srgbClr val="3333CC"/>
                </a:solidFill>
                <a:latin typeface="Century Gothic" pitchFamily="34" charset="0"/>
              </a:rPr>
              <a:t>Кредитор </a:t>
            </a:r>
            <a:r>
              <a:rPr lang="ru-RU" sz="2000" b="1" dirty="0" err="1">
                <a:solidFill>
                  <a:srgbClr val="3333CC"/>
                </a:solidFill>
                <a:latin typeface="Century Gothic" pitchFamily="34" charset="0"/>
              </a:rPr>
              <a:t>банкінде</a:t>
            </a:r>
            <a:r>
              <a:rPr lang="ru-RU" sz="2000" b="1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err="1">
                <a:solidFill>
                  <a:srgbClr val="3333CC"/>
                </a:solidFill>
                <a:latin typeface="Century Gothic" pitchFamily="34" charset="0"/>
              </a:rPr>
              <a:t>арнайы</a:t>
            </a:r>
            <a:r>
              <a:rPr lang="ru-RU" sz="2000" b="1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err="1">
                <a:solidFill>
                  <a:srgbClr val="3333CC"/>
                </a:solidFill>
                <a:latin typeface="Century Gothic" pitchFamily="34" charset="0"/>
              </a:rPr>
              <a:t>шот</a:t>
            </a:r>
            <a:r>
              <a:rPr lang="ru-RU" sz="2000" b="1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err="1">
                <a:solidFill>
                  <a:srgbClr val="3333CC"/>
                </a:solidFill>
                <a:latin typeface="Century Gothic" pitchFamily="34" charset="0"/>
              </a:rPr>
              <a:t>ашу</a:t>
            </a:r>
            <a:endParaRPr lang="ru-RU" sz="2000" b="1" dirty="0">
              <a:solidFill>
                <a:srgbClr val="3333CC"/>
              </a:solidFill>
              <a:latin typeface="Century Gothic" pitchFamily="34" charset="0"/>
            </a:endParaRPr>
          </a:p>
          <a:p>
            <a:pPr marL="263525">
              <a:spcAft>
                <a:spcPts val="600"/>
              </a:spcAft>
              <a:buClr>
                <a:srgbClr val="006600"/>
              </a:buClr>
              <a:tabLst>
                <a:tab pos="719138" algn="l"/>
              </a:tabLst>
              <a:defRPr/>
            </a:pP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2.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Қорғау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шоттары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есепке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алу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үшін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инвестициялық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шығындардың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өтемақысын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өндіріп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алудан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,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тыйым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салу</a:t>
            </a:r>
            <a:endParaRPr lang="ru-RU" sz="2000" dirty="0" smtClean="0">
              <a:solidFill>
                <a:srgbClr val="3333CC"/>
              </a:solidFill>
              <a:latin typeface="Century Gothic" pitchFamily="34" charset="0"/>
            </a:endParaRPr>
          </a:p>
          <a:p>
            <a:pPr marL="268288" indent="-1588" algn="just"/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3. 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Жекеше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әріптесті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ауыстыру</a:t>
            </a:r>
            <a:endParaRPr lang="ru-RU" sz="2000" dirty="0" smtClean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462464" y="1844824"/>
            <a:ext cx="25020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Банктің</a:t>
            </a:r>
            <a:r>
              <a:rPr 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МЖӘ </a:t>
            </a:r>
            <a:r>
              <a:rPr lang="ru-RU" sz="2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жобаларына</a:t>
            </a:r>
            <a:r>
              <a:rPr 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қызығушылығын</a:t>
            </a:r>
            <a:r>
              <a:rPr 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ұлғайтуға</a:t>
            </a:r>
            <a:r>
              <a:rPr 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(МЖӘ </a:t>
            </a:r>
            <a:r>
              <a:rPr 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жобаларына</a:t>
            </a:r>
            <a:r>
              <a:rPr 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қаржыландыру</a:t>
            </a:r>
            <a:r>
              <a:rPr 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тарту</a:t>
            </a:r>
            <a:r>
              <a:rPr 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)</a:t>
            </a:r>
            <a:endParaRPr lang="ru-RU" sz="240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pic>
        <p:nvPicPr>
          <p:cNvPr id="9217" name="Picture 1" descr="C:\Users\Yesdauletova_a\Desktop\imag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4437112"/>
            <a:ext cx="2358981" cy="1872208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381491" y="735475"/>
            <a:ext cx="258609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Өзгерістерге</a:t>
            </a:r>
            <a:r>
              <a:rPr lang="ru-RU" sz="32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дейін</a:t>
            </a:r>
            <a:endParaRPr lang="ru-RU" sz="32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932142" y="767606"/>
            <a:ext cx="3007554" cy="1077218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Өзгерістерден </a:t>
            </a:r>
          </a:p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кейін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287041" y="735475"/>
            <a:ext cx="3079559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БҰЛ  </a:t>
            </a: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МҮМКҮНДІК БЕРДІ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3532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5.7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МЖӘ ШАРТТАРЫН ТІРКЕУ</a:t>
            </a:r>
            <a:endParaRPr lang="ru-RU" sz="2400" b="1" dirty="0" smtClean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453" y="1901686"/>
            <a:ext cx="303337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ҚАРЖЫМИНІНДЕ МЖӘ </a:t>
            </a:r>
            <a:r>
              <a:rPr lang="ru-RU" sz="2400" b="1" dirty="0" err="1">
                <a:solidFill>
                  <a:srgbClr val="C00000"/>
                </a:solidFill>
                <a:latin typeface="Century Gothic" pitchFamily="34" charset="0"/>
              </a:rPr>
              <a:t>шарттарын</a:t>
            </a:r>
            <a:r>
              <a:rPr lang="ru-RU" sz="2400" b="1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entury Gothic" pitchFamily="34" charset="0"/>
              </a:rPr>
              <a:t>тіркемеу</a:t>
            </a:r>
            <a:r>
              <a:rPr lang="ru-RU" sz="2400" b="1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Century Gothic" pitchFamily="34" charset="0"/>
              </a:rPr>
              <a:t>инвесторлардың</a:t>
            </a:r>
            <a:r>
              <a:rPr lang="ru-RU" sz="2400" b="1" dirty="0">
                <a:solidFill>
                  <a:srgbClr val="C00000"/>
                </a:solidFill>
                <a:latin typeface="Century Gothic" pitchFamily="34" charset="0"/>
              </a:rPr>
              <a:t> МЖӘ </a:t>
            </a:r>
            <a:r>
              <a:rPr lang="ru-RU" sz="2400" b="1" dirty="0" err="1">
                <a:solidFill>
                  <a:srgbClr val="C00000"/>
                </a:solidFill>
                <a:latin typeface="Century Gothic" pitchFamily="34" charset="0"/>
              </a:rPr>
              <a:t>жобаларына</a:t>
            </a:r>
            <a:r>
              <a:rPr lang="ru-RU" sz="2400" b="1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Century Gothic" pitchFamily="34" charset="0"/>
              </a:rPr>
              <a:t>сенімін</a:t>
            </a:r>
            <a:r>
              <a:rPr lang="ru-RU" sz="2400" b="1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Century Gothic" pitchFamily="34" charset="0"/>
              </a:rPr>
              <a:t>туғызбады</a:t>
            </a:r>
            <a:r>
              <a:rPr lang="ru-RU" sz="2400" b="1" dirty="0">
                <a:solidFill>
                  <a:srgbClr val="C00000"/>
                </a:solidFill>
                <a:latin typeface="Century Gothic" pitchFamily="34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31840" y="1901686"/>
            <a:ext cx="28803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3333CC"/>
                </a:solidFill>
                <a:latin typeface="Century Gothic" pitchFamily="34" charset="0"/>
              </a:rPr>
              <a:t>ҚАРЖЫМИНІ Қазынашылық </a:t>
            </a:r>
            <a:r>
              <a:rPr lang="ru-RU" sz="2400" b="1" dirty="0" err="1">
                <a:solidFill>
                  <a:srgbClr val="3333CC"/>
                </a:solidFill>
                <a:latin typeface="Century Gothic" pitchFamily="34" charset="0"/>
              </a:rPr>
              <a:t>комитеті</a:t>
            </a:r>
            <a:r>
              <a:rPr lang="ru-RU" sz="2400" b="1" dirty="0">
                <a:solidFill>
                  <a:srgbClr val="3333CC"/>
                </a:solidFill>
                <a:latin typeface="Century Gothic" pitchFamily="34" charset="0"/>
              </a:rPr>
              <a:t> 2017 </a:t>
            </a:r>
            <a:r>
              <a:rPr lang="ru-RU" sz="2400" b="1" dirty="0" err="1">
                <a:solidFill>
                  <a:srgbClr val="3333CC"/>
                </a:solidFill>
                <a:latin typeface="Century Gothic" pitchFamily="34" charset="0"/>
              </a:rPr>
              <a:t>жылғы</a:t>
            </a:r>
            <a:r>
              <a:rPr lang="ru-RU" sz="2400" b="1" dirty="0">
                <a:solidFill>
                  <a:srgbClr val="3333CC"/>
                </a:solidFill>
                <a:latin typeface="Century Gothic" pitchFamily="34" charset="0"/>
              </a:rPr>
              <a:t> 10 </a:t>
            </a:r>
            <a:r>
              <a:rPr lang="ru-RU" sz="2400" b="1" dirty="0" err="1">
                <a:solidFill>
                  <a:srgbClr val="3333CC"/>
                </a:solidFill>
                <a:latin typeface="Century Gothic" pitchFamily="34" charset="0"/>
              </a:rPr>
              <a:t>маусымнан</a:t>
            </a:r>
            <a:r>
              <a:rPr lang="ru-RU" sz="2400" b="1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b="1" dirty="0" err="1">
                <a:solidFill>
                  <a:srgbClr val="3333CC"/>
                </a:solidFill>
                <a:latin typeface="Century Gothic" pitchFamily="34" charset="0"/>
              </a:rPr>
              <a:t>бастап</a:t>
            </a:r>
            <a:r>
              <a:rPr lang="ru-RU" sz="2400" b="1" dirty="0">
                <a:solidFill>
                  <a:srgbClr val="3333CC"/>
                </a:solidFill>
                <a:latin typeface="Century Gothic" pitchFamily="34" charset="0"/>
              </a:rPr>
              <a:t>   МЖӘ </a:t>
            </a:r>
            <a:r>
              <a:rPr lang="ru-RU" sz="2400" b="1" dirty="0" err="1">
                <a:solidFill>
                  <a:srgbClr val="3333CC"/>
                </a:solidFill>
                <a:latin typeface="Century Gothic" pitchFamily="34" charset="0"/>
              </a:rPr>
              <a:t>шарттарын</a:t>
            </a:r>
            <a:r>
              <a:rPr lang="ru-RU" sz="2400" b="1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400" b="1" dirty="0" err="1" smtClean="0">
                <a:solidFill>
                  <a:srgbClr val="3333CC"/>
                </a:solidFill>
                <a:latin typeface="Century Gothic" pitchFamily="34" charset="0"/>
              </a:rPr>
              <a:t>тіркейді</a:t>
            </a:r>
            <a:endParaRPr lang="ru-RU" sz="2400" b="1" dirty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10" name="AutoShape 101"/>
          <p:cNvSpPr>
            <a:spLocks noChangeArrowheads="1"/>
          </p:cNvSpPr>
          <p:nvPr/>
        </p:nvSpPr>
        <p:spPr bwMode="gray">
          <a:xfrm>
            <a:off x="6084168" y="1052736"/>
            <a:ext cx="418897" cy="516923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93616" y="1844229"/>
            <a:ext cx="2814887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Қазынашылық</a:t>
            </a:r>
            <a:r>
              <a:rPr lang="ru-RU" sz="24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4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803,7 </a:t>
            </a:r>
            <a:r>
              <a:rPr 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млрд. те</a:t>
            </a:r>
            <a:r>
              <a:rPr lang="kk-KZ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ң</a:t>
            </a:r>
            <a:r>
              <a:rPr lang="ru-RU" sz="2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ге</a:t>
            </a:r>
            <a:r>
              <a:rPr 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</a:rPr>
              <a:t>сомасына</a:t>
            </a:r>
            <a:endParaRPr lang="ru-RU" sz="24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  <a:p>
            <a:r>
              <a:rPr lang="ru-RU" sz="4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269</a:t>
            </a:r>
            <a:r>
              <a:rPr lang="ru-RU" sz="2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r>
              <a:rPr 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шарт</a:t>
            </a:r>
            <a:r>
              <a:rPr 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тіркеді</a:t>
            </a:r>
            <a:endParaRPr lang="ru-RU" sz="2800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27</a:t>
            </a:fld>
            <a:endParaRPr lang="ru-RU"/>
          </a:p>
        </p:txBody>
      </p:sp>
      <p:pic>
        <p:nvPicPr>
          <p:cNvPr id="8193" name="Picture 1" descr="C:\Users\Yesdauletova_a\Desktop\Без названия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63319" y="5041062"/>
            <a:ext cx="1393057" cy="1240874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381491" y="735475"/>
            <a:ext cx="258609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Өзгерістерге</a:t>
            </a:r>
            <a:r>
              <a:rPr lang="ru-RU" sz="32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дейін</a:t>
            </a:r>
            <a:endParaRPr lang="ru-RU" sz="32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932142" y="767606"/>
            <a:ext cx="3007554" cy="1077218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Өзгерістерден </a:t>
            </a:r>
          </a:p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кейін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87041" y="735475"/>
            <a:ext cx="3079559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БҰЛ  </a:t>
            </a: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МҮМКҮНДІК БЕРДІ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1711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.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8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БІРЫҢҒАЙ БАЗА</a:t>
            </a:r>
            <a:endParaRPr lang="ru-RU" sz="2400" b="1" dirty="0" smtClean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453" y="1901686"/>
            <a:ext cx="3033379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b="1" dirty="0" err="1">
                <a:solidFill>
                  <a:srgbClr val="C00000"/>
                </a:solidFill>
                <a:latin typeface="Century Gothic" pitchFamily="34" charset="0"/>
              </a:rPr>
              <a:t>Әлеуетті</a:t>
            </a:r>
            <a:r>
              <a:rPr lang="ru-RU" sz="2300" b="1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300" b="1" dirty="0" err="1">
                <a:solidFill>
                  <a:srgbClr val="C00000"/>
                </a:solidFill>
                <a:latin typeface="Century Gothic" pitchFamily="34" charset="0"/>
              </a:rPr>
              <a:t>инвесторлар</a:t>
            </a:r>
            <a:r>
              <a:rPr lang="ru-RU" sz="2300" b="1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300" b="1" dirty="0" err="1">
                <a:solidFill>
                  <a:srgbClr val="C00000"/>
                </a:solidFill>
                <a:latin typeface="Century Gothic" pitchFamily="34" charset="0"/>
              </a:rPr>
              <a:t>үшін</a:t>
            </a:r>
            <a:r>
              <a:rPr lang="ru-RU" sz="2300" b="1" dirty="0">
                <a:solidFill>
                  <a:srgbClr val="C00000"/>
                </a:solidFill>
                <a:latin typeface="Century Gothic" pitchFamily="34" charset="0"/>
              </a:rPr>
              <a:t> МЖӘ </a:t>
            </a:r>
            <a:r>
              <a:rPr lang="ru-RU" sz="2300" b="1" dirty="0" err="1">
                <a:solidFill>
                  <a:srgbClr val="C00000"/>
                </a:solidFill>
                <a:latin typeface="Century Gothic" pitchFamily="34" charset="0"/>
              </a:rPr>
              <a:t>жобалары</a:t>
            </a:r>
            <a:r>
              <a:rPr lang="ru-RU" sz="2300" b="1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300" b="1" dirty="0" err="1">
                <a:solidFill>
                  <a:srgbClr val="C00000"/>
                </a:solidFill>
                <a:latin typeface="Century Gothic" pitchFamily="34" charset="0"/>
              </a:rPr>
              <a:t>бойынша</a:t>
            </a:r>
            <a:r>
              <a:rPr lang="ru-RU" sz="2300" b="1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300" b="1" dirty="0" err="1">
                <a:solidFill>
                  <a:srgbClr val="C00000"/>
                </a:solidFill>
                <a:latin typeface="Century Gothic" pitchFamily="34" charset="0"/>
              </a:rPr>
              <a:t>қол</a:t>
            </a:r>
            <a:r>
              <a:rPr lang="ru-RU" sz="2300" b="1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300" b="1" dirty="0" err="1">
                <a:solidFill>
                  <a:srgbClr val="C00000"/>
                </a:solidFill>
                <a:latin typeface="Century Gothic" pitchFamily="34" charset="0"/>
              </a:rPr>
              <a:t>жетімді</a:t>
            </a:r>
            <a:r>
              <a:rPr lang="ru-RU" sz="2300" b="1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300" b="1" dirty="0" err="1">
                <a:solidFill>
                  <a:srgbClr val="C00000"/>
                </a:solidFill>
                <a:latin typeface="Century Gothic" pitchFamily="34" charset="0"/>
              </a:rPr>
              <a:t>ақпараттың</a:t>
            </a:r>
            <a:r>
              <a:rPr lang="ru-RU" sz="2300" b="1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300" b="1" dirty="0" err="1">
                <a:solidFill>
                  <a:srgbClr val="C00000"/>
                </a:solidFill>
                <a:latin typeface="Century Gothic" pitchFamily="34" charset="0"/>
              </a:rPr>
              <a:t>болмауы</a:t>
            </a:r>
            <a:r>
              <a:rPr lang="ru-RU" sz="2300" b="1" dirty="0">
                <a:solidFill>
                  <a:srgbClr val="C00000"/>
                </a:solidFill>
                <a:latin typeface="Century Gothic" pitchFamily="34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31840" y="1901686"/>
            <a:ext cx="288032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3333CC"/>
                </a:solidFill>
                <a:latin typeface="Century Gothic" pitchFamily="34" charset="0"/>
              </a:rPr>
              <a:t>МЖӘ </a:t>
            </a:r>
            <a:r>
              <a:rPr lang="ru-RU" sz="2200" dirty="0" err="1" smtClean="0">
                <a:solidFill>
                  <a:srgbClr val="3333CC"/>
                </a:solidFill>
                <a:latin typeface="Century Gothic" pitchFamily="34" charset="0"/>
              </a:rPr>
              <a:t>жобаларының</a:t>
            </a:r>
            <a:r>
              <a:rPr lang="ru-RU" sz="22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бірыңғай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 smtClean="0">
                <a:solidFill>
                  <a:srgbClr val="3333CC"/>
                </a:solidFill>
                <a:latin typeface="Century Gothic" pitchFamily="34" charset="0"/>
              </a:rPr>
              <a:t>базасы</a:t>
            </a:r>
            <a:endParaRPr lang="ru-RU" sz="2200" dirty="0" smtClean="0">
              <a:solidFill>
                <a:srgbClr val="3333CC"/>
              </a:solidFill>
              <a:latin typeface="Century Gothic" pitchFamily="34" charset="0"/>
            </a:endParaRPr>
          </a:p>
          <a:p>
            <a:r>
              <a:rPr lang="ru-RU" sz="2200" dirty="0" smtClean="0">
                <a:solidFill>
                  <a:srgbClr val="3333CC"/>
                </a:solidFill>
                <a:latin typeface="Century Gothic" pitchFamily="34" charset="0"/>
              </a:rPr>
              <a:t>(</a:t>
            </a:r>
            <a:r>
              <a:rPr lang="en-US" sz="2000" dirty="0">
                <a:solidFill>
                  <a:srgbClr val="3333CC"/>
                </a:solidFill>
                <a:latin typeface="Century Gothic" pitchFamily="34" charset="0"/>
              </a:rPr>
              <a:t>http</a:t>
            </a:r>
            <a:r>
              <a:rPr lang="kk-KZ" sz="2000" dirty="0">
                <a:solidFill>
                  <a:srgbClr val="3333CC"/>
                </a:solidFill>
                <a:latin typeface="Century Gothic" pitchFamily="34" charset="0"/>
              </a:rPr>
              <a:t>://</a:t>
            </a:r>
            <a:r>
              <a:rPr lang="en-US" sz="2000" dirty="0" err="1">
                <a:solidFill>
                  <a:srgbClr val="3333CC"/>
                </a:solidFill>
                <a:latin typeface="Century Gothic" pitchFamily="34" charset="0"/>
              </a:rPr>
              <a:t>kzppp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.</a:t>
            </a:r>
            <a:r>
              <a:rPr lang="en-US" sz="2000" dirty="0" err="1">
                <a:solidFill>
                  <a:srgbClr val="3333CC"/>
                </a:solidFill>
                <a:latin typeface="Century Gothic" pitchFamily="34" charset="0"/>
              </a:rPr>
              <a:t>kz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/</a:t>
            </a:r>
            <a:r>
              <a:rPr lang="en-US" sz="2000" dirty="0">
                <a:solidFill>
                  <a:srgbClr val="3333CC"/>
                </a:solidFill>
                <a:latin typeface="Century Gothic" pitchFamily="34" charset="0"/>
              </a:rPr>
              <a:t>project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_</a:t>
            </a:r>
            <a:r>
              <a:rPr lang="en-US" sz="2000" dirty="0" smtClean="0">
                <a:solidFill>
                  <a:srgbClr val="3333CC"/>
                </a:solidFill>
                <a:latin typeface="Century Gothic" pitchFamily="34" charset="0"/>
              </a:rPr>
              <a:t>base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)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Іске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қосылған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</a:p>
        </p:txBody>
      </p:sp>
      <p:sp>
        <p:nvSpPr>
          <p:cNvPr id="10" name="AutoShape 101"/>
          <p:cNvSpPr>
            <a:spLocks noChangeArrowheads="1"/>
          </p:cNvSpPr>
          <p:nvPr/>
        </p:nvSpPr>
        <p:spPr bwMode="gray">
          <a:xfrm>
            <a:off x="6084168" y="1052736"/>
            <a:ext cx="418897" cy="516923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93616" y="1844229"/>
            <a:ext cx="2814887" cy="29238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Инвесторлар мен </a:t>
            </a:r>
            <a:r>
              <a:rPr lang="ru-RU" sz="20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мемлекеттік</a:t>
            </a:r>
            <a:r>
              <a:rPr lang="ru-RU" sz="2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0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органдарға</a:t>
            </a:r>
            <a: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0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оң</a:t>
            </a:r>
            <a:r>
              <a:rPr lang="ru-RU" sz="2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0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тәжірибені</a:t>
            </a:r>
            <a:r>
              <a:rPr lang="ru-RU" sz="2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0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ұлғайтуға</a:t>
            </a:r>
            <a: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0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мүмкіндік</a:t>
            </a:r>
            <a: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0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берді</a:t>
            </a:r>
            <a: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. </a:t>
            </a:r>
            <a:r>
              <a:rPr lang="en-US" sz="4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B2B, B2G, G2G</a:t>
            </a:r>
            <a:r>
              <a:rPr lang="kk-KZ" sz="4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r>
              <a:rPr lang="ru-RU" sz="20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Жұмыс</a:t>
            </a:r>
            <a: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0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форматын</a:t>
            </a:r>
            <a:r>
              <a:rPr lang="ru-RU" sz="2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0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құру</a:t>
            </a:r>
            <a:r>
              <a:rPr lang="ru-RU" sz="2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endParaRPr lang="ru-RU" sz="4400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28</a:t>
            </a:fld>
            <a:endParaRPr lang="ru-RU"/>
          </a:p>
        </p:txBody>
      </p:sp>
      <p:pic>
        <p:nvPicPr>
          <p:cNvPr id="7169" name="Picture 1" descr="C:\Users\Yesdauletova_a\Desktop\Без названия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93616" y="5373216"/>
            <a:ext cx="1440160" cy="1080120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381491" y="735475"/>
            <a:ext cx="258609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Өзгерістерге</a:t>
            </a:r>
            <a:r>
              <a:rPr lang="ru-RU" sz="32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дейін</a:t>
            </a:r>
            <a:endParaRPr lang="ru-RU" sz="32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932142" y="767606"/>
            <a:ext cx="3007554" cy="1077218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Өзгерістерден </a:t>
            </a:r>
          </a:p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кейін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87041" y="735475"/>
            <a:ext cx="3079559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БҰЛ  </a:t>
            </a: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МҮМКҮНДІК БЕРДІ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8202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29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5.9 </a:t>
            </a: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ЖАО МЖӘ ЛИМИТТЕРІН АЙҚЫНДАУ </a:t>
            </a:r>
            <a:endParaRPr lang="ru-RU" sz="2400" b="1" dirty="0" smtClean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  <a:p>
            <a:pPr algn="ctr">
              <a:spcBef>
                <a:spcPts val="0"/>
              </a:spcBef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ӘДІСТЕМЕСІН </a:t>
            </a: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ӨЗГЕРТУ</a:t>
            </a:r>
            <a:endParaRPr lang="ru-RU" sz="2400" b="1" dirty="0" smtClean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8" name="AutoShape 101"/>
          <p:cNvSpPr>
            <a:spLocks noChangeArrowheads="1"/>
          </p:cNvSpPr>
          <p:nvPr/>
        </p:nvSpPr>
        <p:spPr bwMode="gray">
          <a:xfrm>
            <a:off x="6084168" y="1052736"/>
            <a:ext cx="418897" cy="516923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87824" y="1844824"/>
            <a:ext cx="345638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err="1" smtClean="0">
                <a:solidFill>
                  <a:srgbClr val="3333CC"/>
                </a:solidFill>
                <a:latin typeface="Century Gothic" pitchFamily="34" charset="0"/>
              </a:rPr>
              <a:t>Республикалық</a:t>
            </a:r>
            <a:r>
              <a:rPr lang="ru-RU" sz="22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маңызы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бар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қалалардың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 smtClean="0">
                <a:solidFill>
                  <a:srgbClr val="3333CC"/>
                </a:solidFill>
                <a:latin typeface="Century Gothic" pitchFamily="34" charset="0"/>
              </a:rPr>
              <a:t>мемлекеттік</a:t>
            </a:r>
            <a:r>
              <a:rPr lang="ru-RU" sz="22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 smtClean="0">
                <a:solidFill>
                  <a:srgbClr val="3333CC"/>
                </a:solidFill>
                <a:latin typeface="Century Gothic" pitchFamily="34" charset="0"/>
              </a:rPr>
              <a:t>міндеттемелер</a:t>
            </a:r>
            <a:r>
              <a:rPr lang="ru-RU" sz="22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қабылдау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лимиті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өз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кірістерін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ЖСТ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ескере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отырып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50</a:t>
            </a:r>
            <a:r>
              <a:rPr lang="ru-RU" sz="2200" dirty="0" smtClean="0">
                <a:solidFill>
                  <a:srgbClr val="3333CC"/>
                </a:solidFill>
                <a:latin typeface="Century Gothic" pitchFamily="34" charset="0"/>
              </a:rPr>
              <a:t>%-</a:t>
            </a:r>
            <a:r>
              <a:rPr lang="ru-RU" sz="2200" dirty="0" err="1" smtClean="0">
                <a:solidFill>
                  <a:srgbClr val="3333CC"/>
                </a:solidFill>
                <a:latin typeface="Century Gothic" pitchFamily="34" charset="0"/>
              </a:rPr>
              <a:t>ға</a:t>
            </a:r>
            <a:r>
              <a:rPr lang="ru-RU" sz="22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 smtClean="0">
                <a:solidFill>
                  <a:srgbClr val="3333CC"/>
                </a:solidFill>
                <a:latin typeface="Century Gothic" pitchFamily="34" charset="0"/>
              </a:rPr>
              <a:t>дейін</a:t>
            </a:r>
            <a:r>
              <a:rPr lang="ru-RU" sz="22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ұлғайтылды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,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сондай-ақ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ЕДБ мен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өзге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де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кредиторлардың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алдында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ЖАО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міндеттемелері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алынып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200" dirty="0" err="1">
                <a:solidFill>
                  <a:srgbClr val="3333CC"/>
                </a:solidFill>
                <a:latin typeface="Century Gothic" pitchFamily="34" charset="0"/>
              </a:rPr>
              <a:t>тасталды</a:t>
            </a:r>
            <a:r>
              <a:rPr lang="ru-RU" sz="2200" dirty="0">
                <a:solidFill>
                  <a:srgbClr val="3333CC"/>
                </a:solidFill>
                <a:latin typeface="Century Gothic" pitchFamily="34" charset="0"/>
              </a:rPr>
              <a:t>. </a:t>
            </a:r>
            <a:endParaRPr lang="ru-RU" sz="2200" b="1" dirty="0" smtClean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1907540"/>
            <a:ext cx="2664295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00" dirty="0">
                <a:solidFill>
                  <a:srgbClr val="C00000"/>
                </a:solidFill>
                <a:latin typeface="Century Gothic" pitchFamily="34" charset="0"/>
              </a:rPr>
              <a:t>ЖАО </a:t>
            </a:r>
            <a:r>
              <a:rPr lang="ru-RU" sz="2300" dirty="0" err="1">
                <a:solidFill>
                  <a:srgbClr val="C00000"/>
                </a:solidFill>
                <a:latin typeface="Century Gothic" pitchFamily="34" charset="0"/>
              </a:rPr>
              <a:t>мемлекеттік</a:t>
            </a:r>
            <a:r>
              <a:rPr lang="ru-RU" sz="23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300" dirty="0" err="1">
                <a:solidFill>
                  <a:srgbClr val="C00000"/>
                </a:solidFill>
                <a:latin typeface="Century Gothic" pitchFamily="34" charset="0"/>
              </a:rPr>
              <a:t>міндеттемелерінің</a:t>
            </a:r>
            <a:r>
              <a:rPr lang="ru-RU" sz="23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300" dirty="0" err="1">
                <a:solidFill>
                  <a:srgbClr val="C00000"/>
                </a:solidFill>
                <a:latin typeface="Century Gothic" pitchFamily="34" charset="0"/>
              </a:rPr>
              <a:t>қабылдау</a:t>
            </a:r>
            <a:r>
              <a:rPr lang="ru-RU" sz="23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300" dirty="0" err="1">
                <a:solidFill>
                  <a:srgbClr val="C00000"/>
                </a:solidFill>
                <a:latin typeface="Century Gothic" pitchFamily="34" charset="0"/>
              </a:rPr>
              <a:t>лимиті</a:t>
            </a:r>
            <a:r>
              <a:rPr lang="ru-RU" sz="23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300" dirty="0" err="1">
                <a:solidFill>
                  <a:srgbClr val="C00000"/>
                </a:solidFill>
                <a:latin typeface="Century Gothic" pitchFamily="34" charset="0"/>
              </a:rPr>
              <a:t>өз</a:t>
            </a:r>
            <a:r>
              <a:rPr lang="ru-RU" sz="23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300" dirty="0" err="1">
                <a:solidFill>
                  <a:srgbClr val="C00000"/>
                </a:solidFill>
                <a:latin typeface="Century Gothic" pitchFamily="34" charset="0"/>
              </a:rPr>
              <a:t>кірістерін</a:t>
            </a:r>
            <a:r>
              <a:rPr lang="ru-RU" sz="23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300" dirty="0" err="1">
                <a:solidFill>
                  <a:srgbClr val="C00000"/>
                </a:solidFill>
                <a:latin typeface="Century Gothic" pitchFamily="34" charset="0"/>
              </a:rPr>
              <a:t>ескере</a:t>
            </a:r>
            <a:r>
              <a:rPr lang="ru-RU" sz="2300" dirty="0">
                <a:solidFill>
                  <a:srgbClr val="C00000"/>
                </a:solidFill>
                <a:latin typeface="Century Gothic" pitchFamily="34" charset="0"/>
              </a:rPr>
              <a:t> отырып-20%, </a:t>
            </a:r>
            <a:r>
              <a:rPr lang="ru-RU" sz="2300" dirty="0" err="1">
                <a:solidFill>
                  <a:srgbClr val="C00000"/>
                </a:solidFill>
                <a:latin typeface="Century Gothic" pitchFamily="34" charset="0"/>
              </a:rPr>
              <a:t>меншікті</a:t>
            </a:r>
            <a:r>
              <a:rPr lang="ru-RU" sz="2300" dirty="0">
                <a:solidFill>
                  <a:srgbClr val="C00000"/>
                </a:solidFill>
                <a:latin typeface="Century Gothic" pitchFamily="34" charset="0"/>
              </a:rPr>
              <a:t>, ЕДБ </a:t>
            </a:r>
            <a:r>
              <a:rPr lang="ru-RU" sz="2300" dirty="0" err="1">
                <a:solidFill>
                  <a:srgbClr val="C00000"/>
                </a:solidFill>
                <a:latin typeface="Century Gothic" pitchFamily="34" charset="0"/>
              </a:rPr>
              <a:t>және</a:t>
            </a:r>
            <a:r>
              <a:rPr lang="ru-RU" sz="23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300" dirty="0" err="1">
                <a:solidFill>
                  <a:srgbClr val="C00000"/>
                </a:solidFill>
                <a:latin typeface="Century Gothic" pitchFamily="34" charset="0"/>
              </a:rPr>
              <a:t>басқа</a:t>
            </a:r>
            <a:r>
              <a:rPr lang="ru-RU" sz="23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300" dirty="0" err="1">
                <a:solidFill>
                  <a:srgbClr val="C00000"/>
                </a:solidFill>
                <a:latin typeface="Century Gothic" pitchFamily="34" charset="0"/>
              </a:rPr>
              <a:t>кредиторлар</a:t>
            </a:r>
            <a:r>
              <a:rPr lang="ru-RU" sz="23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300" dirty="0" err="1">
                <a:solidFill>
                  <a:srgbClr val="C00000"/>
                </a:solidFill>
                <a:latin typeface="Century Gothic" pitchFamily="34" charset="0"/>
              </a:rPr>
              <a:t>алдындағы</a:t>
            </a:r>
            <a:r>
              <a:rPr lang="ru-RU" sz="23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300" dirty="0" err="1">
                <a:solidFill>
                  <a:srgbClr val="C00000"/>
                </a:solidFill>
                <a:latin typeface="Century Gothic" pitchFamily="34" charset="0"/>
              </a:rPr>
              <a:t>міндеттемелерін</a:t>
            </a:r>
            <a:r>
              <a:rPr lang="ru-RU" sz="23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300" dirty="0" err="1">
                <a:solidFill>
                  <a:srgbClr val="C00000"/>
                </a:solidFill>
                <a:latin typeface="Century Gothic" pitchFamily="34" charset="0"/>
              </a:rPr>
              <a:t>қоспағанда</a:t>
            </a:r>
            <a:endParaRPr lang="ru-RU" sz="2300" dirty="0" smtClean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156176" y="1844824"/>
            <a:ext cx="2987824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0" fontAlgn="auto">
              <a:spcBef>
                <a:spcPts val="0"/>
              </a:spcBef>
              <a:spcAft>
                <a:spcPts val="600"/>
              </a:spcAft>
              <a:buClr>
                <a:srgbClr val="006600"/>
              </a:buClr>
              <a:buNone/>
              <a:tabLst>
                <a:tab pos="533400" algn="l"/>
              </a:tabLst>
              <a:defRPr/>
            </a:pPr>
            <a:r>
              <a:rPr lang="ru-RU" sz="2400" kern="0" dirty="0" smtClean="0">
                <a:solidFill>
                  <a:srgbClr val="006600"/>
                </a:solidFill>
                <a:latin typeface="Century Gothic" panose="020B0502020202020204" pitchFamily="34" charset="0"/>
                <a:cs typeface="Tahoma" pitchFamily="34" charset="0"/>
              </a:rPr>
              <a:t> </a:t>
            </a:r>
            <a:r>
              <a:rPr 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Жалпы </a:t>
            </a:r>
            <a:r>
              <a:rPr lang="ru-RU" sz="2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лимитін</a:t>
            </a:r>
            <a:r>
              <a:rPr 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2018 </a:t>
            </a:r>
            <a:r>
              <a:rPr 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жылға</a:t>
            </a:r>
            <a:r>
              <a:rPr 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 </a:t>
            </a:r>
            <a:br>
              <a:rPr 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</a:br>
            <a:r>
              <a:rPr lang="ru-RU" sz="4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39 % -</a:t>
            </a:r>
            <a:r>
              <a:rPr lang="ru-RU" sz="36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ға</a:t>
            </a:r>
            <a:r>
              <a:rPr lang="ru-RU" sz="5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br>
              <a:rPr lang="ru-RU" sz="5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</a:br>
            <a:r>
              <a:rPr 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674,2 млрд. </a:t>
            </a:r>
            <a:r>
              <a:rPr 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теңгеден</a:t>
            </a:r>
            <a:r>
              <a:rPr 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/>
            </a:r>
            <a:br>
              <a:rPr 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</a:br>
            <a:r>
              <a:rPr 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937,5</a:t>
            </a:r>
            <a:r>
              <a:rPr lang="ru-RU" sz="4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r>
              <a:rPr 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млрд.теңгеге</a:t>
            </a:r>
            <a:r>
              <a:rPr 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дейін</a:t>
            </a:r>
            <a:r>
              <a:rPr 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ұлғайтылды</a:t>
            </a:r>
            <a:endParaRPr lang="ru-RU" sz="240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pic>
        <p:nvPicPr>
          <p:cNvPr id="6145" name="Picture 1" descr="C:\Users\Yesdauletova_a\Desktop\Без названия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64415" y="5590871"/>
            <a:ext cx="1440160" cy="1010262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381491" y="735475"/>
            <a:ext cx="258609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Өзгерістерге</a:t>
            </a:r>
            <a:r>
              <a:rPr lang="ru-RU" sz="32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дейін</a:t>
            </a:r>
            <a:endParaRPr lang="ru-RU" sz="32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932142" y="767606"/>
            <a:ext cx="3007554" cy="1077218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Өзгерістерден </a:t>
            </a:r>
          </a:p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кейін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287041" y="735475"/>
            <a:ext cx="3079559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БҰЛ  </a:t>
            </a: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МҮМКҮНДІК БЕРДІ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3970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135285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b="1" dirty="0">
                <a:solidFill>
                  <a:srgbClr val="3333CC"/>
                </a:solidFill>
              </a:rPr>
              <a:t>1. </a:t>
            </a:r>
            <a:r>
              <a:rPr lang="ru-RU" sz="4000" b="1" dirty="0" err="1" smtClean="0">
                <a:solidFill>
                  <a:srgbClr val="3333CC"/>
                </a:solidFill>
              </a:rPr>
              <a:t>МЖӘ-нің</a:t>
            </a:r>
            <a:r>
              <a:rPr lang="ru-RU" sz="4000" b="1" dirty="0" smtClean="0">
                <a:solidFill>
                  <a:srgbClr val="3333CC"/>
                </a:solidFill>
              </a:rPr>
              <a:t> </a:t>
            </a:r>
            <a:r>
              <a:rPr lang="ru-RU" sz="4000" b="1" dirty="0" err="1" smtClean="0">
                <a:solidFill>
                  <a:srgbClr val="3333CC"/>
                </a:solidFill>
              </a:rPr>
              <a:t>әсері</a:t>
            </a:r>
            <a:r>
              <a:rPr lang="ru-RU" sz="4000" b="1" dirty="0" smtClean="0">
                <a:solidFill>
                  <a:srgbClr val="3333CC"/>
                </a:solidFill>
              </a:rPr>
              <a:t> </a:t>
            </a:r>
            <a:endParaRPr lang="ru-RU" sz="4000" b="1" dirty="0">
              <a:solidFill>
                <a:srgbClr val="3333CC"/>
              </a:solidFill>
            </a:endParaRPr>
          </a:p>
          <a:p>
            <a:pPr marL="0" indent="0">
              <a:buNone/>
            </a:pPr>
            <a:r>
              <a:rPr lang="ru-RU" sz="4000" b="1" dirty="0">
                <a:solidFill>
                  <a:srgbClr val="3333CC"/>
                </a:solidFill>
              </a:rPr>
              <a:t>2. </a:t>
            </a:r>
            <a:r>
              <a:rPr lang="ru-RU" sz="4000" b="1" dirty="0" err="1" smtClean="0">
                <a:solidFill>
                  <a:srgbClr val="3333CC"/>
                </a:solidFill>
              </a:rPr>
              <a:t>МЖӘ-нің</a:t>
            </a:r>
            <a:r>
              <a:rPr lang="ru-RU" sz="4000" b="1" dirty="0" smtClean="0">
                <a:solidFill>
                  <a:srgbClr val="3333CC"/>
                </a:solidFill>
              </a:rPr>
              <a:t> даму </a:t>
            </a:r>
            <a:r>
              <a:rPr lang="ru-RU" sz="4000" b="1" dirty="0" err="1" smtClean="0">
                <a:solidFill>
                  <a:srgbClr val="3333CC"/>
                </a:solidFill>
              </a:rPr>
              <a:t>кезеңдері</a:t>
            </a:r>
            <a:endParaRPr lang="ru-RU" sz="4000" b="1" dirty="0">
              <a:solidFill>
                <a:srgbClr val="3333CC"/>
              </a:solidFill>
            </a:endParaRPr>
          </a:p>
          <a:p>
            <a:pPr marL="0" indent="0">
              <a:buNone/>
            </a:pPr>
            <a:r>
              <a:rPr lang="ru-RU" sz="4000" b="1" dirty="0">
                <a:solidFill>
                  <a:srgbClr val="3333CC"/>
                </a:solidFill>
              </a:rPr>
              <a:t>3. </a:t>
            </a:r>
            <a:r>
              <a:rPr lang="ru-RU" sz="4000" b="1" dirty="0" err="1" smtClean="0">
                <a:solidFill>
                  <a:srgbClr val="3333CC"/>
                </a:solidFill>
              </a:rPr>
              <a:t>Нәтижелері</a:t>
            </a:r>
            <a:endParaRPr lang="ru-RU" sz="4000" b="1" dirty="0">
              <a:solidFill>
                <a:srgbClr val="3333CC"/>
              </a:solidFill>
            </a:endParaRPr>
          </a:p>
          <a:p>
            <a:pPr marL="0" indent="0">
              <a:buNone/>
            </a:pPr>
            <a:r>
              <a:rPr lang="ru-RU" sz="4000" b="1" dirty="0">
                <a:solidFill>
                  <a:srgbClr val="3333CC"/>
                </a:solidFill>
              </a:rPr>
              <a:t>4. </a:t>
            </a:r>
            <a:r>
              <a:rPr lang="ru-RU" sz="4000" b="1" dirty="0" err="1" smtClean="0">
                <a:solidFill>
                  <a:srgbClr val="3333CC"/>
                </a:solidFill>
              </a:rPr>
              <a:t>Факторлары</a:t>
            </a:r>
            <a:endParaRPr lang="ru-RU" sz="4000" b="1" dirty="0">
              <a:solidFill>
                <a:srgbClr val="3333CC"/>
              </a:solidFill>
            </a:endParaRPr>
          </a:p>
          <a:p>
            <a:pPr marL="0" indent="0">
              <a:buNone/>
            </a:pPr>
            <a:r>
              <a:rPr lang="ru-RU" sz="4000" b="1" dirty="0">
                <a:solidFill>
                  <a:srgbClr val="3333CC"/>
                </a:solidFill>
              </a:rPr>
              <a:t>5. </a:t>
            </a:r>
            <a:r>
              <a:rPr lang="ru-RU" sz="4000" b="1" dirty="0" err="1" smtClean="0">
                <a:solidFill>
                  <a:srgbClr val="3333CC"/>
                </a:solidFill>
              </a:rPr>
              <a:t>Соңғы</a:t>
            </a:r>
            <a:r>
              <a:rPr lang="ru-RU" sz="4000" b="1" dirty="0" smtClean="0">
                <a:solidFill>
                  <a:srgbClr val="3333CC"/>
                </a:solidFill>
              </a:rPr>
              <a:t> </a:t>
            </a:r>
            <a:r>
              <a:rPr lang="ru-RU" sz="4000" b="1" dirty="0" err="1" smtClean="0">
                <a:solidFill>
                  <a:srgbClr val="3333CC"/>
                </a:solidFill>
              </a:rPr>
              <a:t>жаңалықтар</a:t>
            </a:r>
            <a:endParaRPr lang="ru-RU" sz="4000" b="1" dirty="0">
              <a:solidFill>
                <a:srgbClr val="3333CC"/>
              </a:solidFill>
            </a:endParaRPr>
          </a:p>
          <a:p>
            <a:pPr marL="0" indent="0">
              <a:buNone/>
            </a:pPr>
            <a:r>
              <a:rPr lang="ru-RU" sz="4000" b="1" dirty="0">
                <a:solidFill>
                  <a:srgbClr val="3333CC"/>
                </a:solidFill>
              </a:rPr>
              <a:t>6</a:t>
            </a:r>
            <a:r>
              <a:rPr lang="ru-RU" sz="4000" b="1" dirty="0" smtClean="0">
                <a:solidFill>
                  <a:srgbClr val="3333CC"/>
                </a:solidFill>
              </a:rPr>
              <a:t>. </a:t>
            </a:r>
            <a:r>
              <a:rPr lang="ru-RU" sz="4000" b="1" dirty="0" err="1" smtClean="0">
                <a:solidFill>
                  <a:srgbClr val="3333CC"/>
                </a:solidFill>
              </a:rPr>
              <a:t>Одан</a:t>
            </a:r>
            <a:r>
              <a:rPr lang="ru-RU" sz="4000" b="1" dirty="0" smtClean="0">
                <a:solidFill>
                  <a:srgbClr val="3333CC"/>
                </a:solidFill>
              </a:rPr>
              <a:t> </a:t>
            </a:r>
            <a:r>
              <a:rPr lang="ru-RU" sz="4000" b="1" dirty="0" err="1" smtClean="0">
                <a:solidFill>
                  <a:srgbClr val="3333CC"/>
                </a:solidFill>
              </a:rPr>
              <a:t>әрі</a:t>
            </a:r>
            <a:r>
              <a:rPr lang="ru-RU" sz="4000" b="1" dirty="0" smtClean="0">
                <a:solidFill>
                  <a:srgbClr val="3333CC"/>
                </a:solidFill>
              </a:rPr>
              <a:t> </a:t>
            </a:r>
            <a:r>
              <a:rPr lang="ru-RU" sz="4000" b="1" dirty="0" err="1" smtClean="0">
                <a:solidFill>
                  <a:srgbClr val="3333CC"/>
                </a:solidFill>
              </a:rPr>
              <a:t>қадамдар</a:t>
            </a:r>
            <a:endParaRPr lang="ru-RU" sz="4000" b="1" dirty="0">
              <a:solidFill>
                <a:srgbClr val="3333CC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МАЗМҰНЫ</a:t>
            </a:r>
            <a:endParaRPr lang="ru-RU" sz="2400" b="1" dirty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27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30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</a:pP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5.10 ЖЕРГІЛІКТІ МЖӘ ЖОБАЛАРЫНЫҢ  ВАЛЮТАЛЫҚ ТӘУЕКЕЛДЕР ӨТЕМАҚЫСЫ</a:t>
            </a:r>
            <a:endParaRPr lang="ru-RU" sz="2400" b="1" dirty="0" smtClean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8" name="AutoShape 101"/>
          <p:cNvSpPr>
            <a:spLocks noChangeArrowheads="1"/>
          </p:cNvSpPr>
          <p:nvPr/>
        </p:nvSpPr>
        <p:spPr bwMode="gray">
          <a:xfrm>
            <a:off x="6012162" y="1399909"/>
            <a:ext cx="418897" cy="516923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87824" y="2502184"/>
            <a:ext cx="345638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Жергілікті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деңгейде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МЖӘ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кең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ауқымды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жобаларын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іске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асыру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үшін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валюталық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тәуекелді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өтеу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механизмін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3333CC"/>
                </a:solidFill>
                <a:latin typeface="Century Gothic" pitchFamily="34" charset="0"/>
              </a:rPr>
              <a:t>енгізу</a:t>
            </a:r>
            <a:endParaRPr lang="ru-RU" sz="2000" b="1" dirty="0" smtClean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2" y="2545543"/>
            <a:ext cx="266429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solidFill>
                  <a:srgbClr val="C00000"/>
                </a:solidFill>
                <a:latin typeface="Century Gothic" pitchFamily="34" charset="0"/>
              </a:rPr>
              <a:t>Жергілікті</a:t>
            </a:r>
            <a:r>
              <a:rPr lang="ru-RU" sz="20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Century Gothic" pitchFamily="34" charset="0"/>
              </a:rPr>
              <a:t>деңгейде</a:t>
            </a:r>
            <a:r>
              <a:rPr lang="ru-RU" sz="2000" dirty="0">
                <a:solidFill>
                  <a:srgbClr val="C00000"/>
                </a:solidFill>
                <a:latin typeface="Century Gothic" pitchFamily="34" charset="0"/>
              </a:rPr>
              <a:t> МЖӘ </a:t>
            </a:r>
            <a:r>
              <a:rPr lang="ru-RU" sz="2000" dirty="0" err="1">
                <a:solidFill>
                  <a:srgbClr val="C00000"/>
                </a:solidFill>
                <a:latin typeface="Century Gothic" pitchFamily="34" charset="0"/>
              </a:rPr>
              <a:t>жобаларын</a:t>
            </a:r>
            <a:r>
              <a:rPr lang="ru-RU" sz="20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Century Gothic" pitchFamily="34" charset="0"/>
              </a:rPr>
              <a:t>іске</a:t>
            </a:r>
            <a:r>
              <a:rPr lang="ru-RU" sz="20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Century Gothic" pitchFamily="34" charset="0"/>
              </a:rPr>
              <a:t>асыру</a:t>
            </a:r>
            <a:r>
              <a:rPr lang="ru-RU" sz="20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Century Gothic" pitchFamily="34" charset="0"/>
              </a:rPr>
              <a:t>кезінде</a:t>
            </a:r>
            <a:r>
              <a:rPr lang="ru-RU" sz="2000" dirty="0">
                <a:solidFill>
                  <a:srgbClr val="C00000"/>
                </a:solidFill>
                <a:latin typeface="Century Gothic" pitchFamily="34" charset="0"/>
              </a:rPr>
              <a:t>  </a:t>
            </a:r>
            <a:r>
              <a:rPr lang="ru-RU" sz="2000" dirty="0" err="1">
                <a:solidFill>
                  <a:srgbClr val="C00000"/>
                </a:solidFill>
                <a:latin typeface="Century Gothic" pitchFamily="34" charset="0"/>
              </a:rPr>
              <a:t>валюталық</a:t>
            </a:r>
            <a:r>
              <a:rPr lang="ru-RU" sz="20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Century Gothic" pitchFamily="34" charset="0"/>
              </a:rPr>
              <a:t>тәуекелдерді</a:t>
            </a:r>
            <a:r>
              <a:rPr lang="ru-RU" sz="20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Century Gothic" pitchFamily="34" charset="0"/>
              </a:rPr>
              <a:t>реттеу</a:t>
            </a:r>
            <a:r>
              <a:rPr lang="ru-RU" sz="20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Century Gothic" pitchFamily="34" charset="0"/>
              </a:rPr>
              <a:t>мүмкіндігі</a:t>
            </a:r>
            <a:r>
              <a:rPr lang="ru-RU" sz="20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Century Gothic" pitchFamily="34" charset="0"/>
              </a:rPr>
              <a:t>жоқ</a:t>
            </a:r>
            <a:r>
              <a:rPr lang="ru-RU" sz="20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156176" y="2406173"/>
            <a:ext cx="298782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0" fontAlgn="auto">
              <a:spcBef>
                <a:spcPts val="0"/>
              </a:spcBef>
              <a:spcAft>
                <a:spcPts val="600"/>
              </a:spcAft>
              <a:buClr>
                <a:srgbClr val="006600"/>
              </a:buClr>
              <a:buNone/>
              <a:tabLst>
                <a:tab pos="533400" algn="l"/>
              </a:tabLst>
              <a:defRPr/>
            </a:pPr>
            <a:r>
              <a:rPr lang="ru-RU" sz="2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Шетелдік </a:t>
            </a:r>
            <a:r>
              <a:rPr lang="ru-RU" sz="20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инвесторлардың</a:t>
            </a:r>
            <a:r>
              <a:rPr lang="ru-RU" sz="2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0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өңірлік</a:t>
            </a:r>
            <a:r>
              <a:rPr lang="ru-RU" sz="2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0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жобаларға</a:t>
            </a:r>
            <a:r>
              <a:rPr lang="ru-RU" sz="2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0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деген</a:t>
            </a:r>
            <a:r>
              <a:rPr lang="ru-RU" sz="2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0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қызығушылығын</a:t>
            </a:r>
            <a:r>
              <a:rPr lang="ru-RU" sz="2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0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арттыру</a:t>
            </a:r>
            <a:endParaRPr lang="ru-RU" sz="200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9596" y="4672961"/>
            <a:ext cx="2760985" cy="1736547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381491" y="1167523"/>
            <a:ext cx="258609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Өзгерістерге</a:t>
            </a:r>
            <a:r>
              <a:rPr lang="ru-RU" sz="32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32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дейін</a:t>
            </a:r>
            <a:endParaRPr lang="ru-RU" sz="32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932142" y="1199654"/>
            <a:ext cx="3007554" cy="1077218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Өзгерістерден </a:t>
            </a:r>
          </a:p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кейін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287041" y="1167523"/>
            <a:ext cx="3079559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БҰЛ  </a:t>
            </a: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МҮМКҮНДІК БЕРДІ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2856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55650" y="1123951"/>
            <a:ext cx="7920038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endParaRPr lang="ru-RU" sz="1400" kern="0" dirty="0">
              <a:latin typeface="Century Gothic" panose="020B0502020202020204" pitchFamily="34" charset="0"/>
              <a:cs typeface="Arial"/>
            </a:endParaRPr>
          </a:p>
          <a:p>
            <a:pPr algn="just">
              <a:defRPr/>
            </a:pPr>
            <a:endParaRPr lang="ru-RU" kern="0" dirty="0">
              <a:latin typeface="Century Gothic" panose="020B0502020202020204" pitchFamily="34" charset="0"/>
              <a:cs typeface="Tahoma" pitchFamily="34" charset="0"/>
            </a:endParaRPr>
          </a:p>
          <a:p>
            <a:pPr algn="just">
              <a:defRPr/>
            </a:pPr>
            <a:endParaRPr lang="ru-RU" kern="0" dirty="0">
              <a:latin typeface="Century Gothic" panose="020B0502020202020204" pitchFamily="34" charset="0"/>
              <a:cs typeface="Tahoma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6. БОЛАШАҚ ҚАДАМДАР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31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1323925"/>
            <a:ext cx="84969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indent="-628650" algn="just"/>
            <a:r>
              <a:rPr lang="ru-RU" sz="28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1. МЖӘ </a:t>
            </a:r>
            <a:r>
              <a:rPr lang="ru-RU" sz="2800" b="1" dirty="0" err="1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жобаларының</a:t>
            </a:r>
            <a:r>
              <a:rPr lang="ru-RU" sz="28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sz="2800" b="1" dirty="0" err="1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санына</a:t>
            </a:r>
            <a:r>
              <a:rPr lang="ru-RU" sz="28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sz="2800" b="1" dirty="0" err="1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емес</a:t>
            </a:r>
            <a:r>
              <a:rPr lang="ru-RU" sz="28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sz="2800" b="1" dirty="0" err="1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сапасына</a:t>
            </a:r>
            <a:r>
              <a:rPr lang="ru-RU" sz="28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sz="2800" b="1" dirty="0" err="1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көшу</a:t>
            </a:r>
            <a:r>
              <a:rPr lang="ru-RU" sz="28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sz="2800" b="1" dirty="0" err="1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және</a:t>
            </a:r>
            <a:r>
              <a:rPr lang="ru-RU" sz="28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sz="2800" b="1" dirty="0" err="1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мемлекеттік</a:t>
            </a:r>
            <a:r>
              <a:rPr lang="ru-RU" sz="28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sz="2800" b="1" dirty="0" err="1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міндеттемелер</a:t>
            </a:r>
            <a:r>
              <a:rPr lang="ru-RU" sz="28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sz="2800" b="1" dirty="0" err="1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лимиттерін</a:t>
            </a:r>
            <a:r>
              <a:rPr lang="ru-RU" sz="28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sz="2800" b="1" dirty="0" err="1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бақылау</a:t>
            </a:r>
            <a:endParaRPr lang="ru-RU" sz="28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23528" y="2924944"/>
            <a:ext cx="88204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indent="-542925"/>
            <a:r>
              <a:rPr lang="ru-RU" sz="2800" b="1" dirty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2</a:t>
            </a:r>
            <a:r>
              <a:rPr lang="ru-RU" sz="28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.    МЖӘ </a:t>
            </a:r>
            <a:r>
              <a:rPr lang="ru-RU" sz="2800" b="1" dirty="0" err="1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және</a:t>
            </a:r>
            <a:r>
              <a:rPr lang="ru-RU" sz="2800" b="1" dirty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sz="2800" b="1" dirty="0" err="1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концессиялар</a:t>
            </a:r>
            <a:r>
              <a:rPr lang="ru-RU" sz="2800" b="1" dirty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sz="2800" b="1" dirty="0" err="1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заңнамасын</a:t>
            </a:r>
            <a:r>
              <a:rPr lang="ru-RU" sz="2800" b="1" dirty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sz="2800" b="1" dirty="0" err="1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біріктіру</a:t>
            </a:r>
            <a:r>
              <a:rPr lang="ru-RU" sz="2800" b="1" dirty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sz="2800" b="1" dirty="0" err="1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бойынша</a:t>
            </a:r>
            <a:r>
              <a:rPr lang="ru-RU" sz="2800" b="1" dirty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sz="2800" b="1" dirty="0" err="1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талдау</a:t>
            </a:r>
            <a:r>
              <a:rPr lang="ru-RU" sz="2800" b="1" dirty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 </a:t>
            </a:r>
            <a:endParaRPr lang="ru-RU" sz="2800" b="1" dirty="0" smtClean="0">
              <a:solidFill>
                <a:srgbClr val="3333CC"/>
              </a:solidFill>
              <a:latin typeface="Century Gothic" panose="020B050202020202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2665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Прямая соединительная линия 11"/>
          <p:cNvCxnSpPr/>
          <p:nvPr/>
        </p:nvCxnSpPr>
        <p:spPr>
          <a:xfrm flipV="1">
            <a:off x="255588" y="1052108"/>
            <a:ext cx="417195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2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7019925" y="6519333"/>
            <a:ext cx="2133600" cy="36618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b="0">
                <a:solidFill>
                  <a:srgbClr val="898989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12293" name="Прямоугольник 14"/>
          <p:cNvSpPr>
            <a:spLocks noChangeArrowheads="1"/>
          </p:cNvSpPr>
          <p:nvPr/>
        </p:nvSpPr>
        <p:spPr bwMode="auto">
          <a:xfrm>
            <a:off x="219478" y="5737175"/>
            <a:ext cx="4622799" cy="56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eaLnBrk="0" hangingPunct="0"/>
            <a:r>
              <a:rPr lang="ru-RU" sz="1600" dirty="0"/>
              <a:t>ОАО </a:t>
            </a:r>
            <a:r>
              <a:rPr lang="ru-RU" sz="1600" dirty="0" err="1"/>
              <a:t>мемлекеттік</a:t>
            </a:r>
            <a:r>
              <a:rPr lang="ru-RU" sz="1600" dirty="0"/>
              <a:t> </a:t>
            </a:r>
            <a:r>
              <a:rPr lang="ru-RU" sz="1600" dirty="0" err="1"/>
              <a:t>міндеттемелерінің</a:t>
            </a:r>
            <a:r>
              <a:rPr lang="ru-RU" sz="1600" dirty="0"/>
              <a:t> </a:t>
            </a:r>
            <a:r>
              <a:rPr lang="ru-RU" sz="1600" dirty="0" err="1"/>
              <a:t>лимиті</a:t>
            </a:r>
            <a:r>
              <a:rPr lang="ru-RU" sz="1600" dirty="0"/>
              <a:t>:</a:t>
            </a:r>
            <a:br>
              <a:rPr lang="ru-RU" sz="1600" dirty="0"/>
            </a:br>
            <a:r>
              <a:rPr lang="ru-RU" sz="1600" b="1" dirty="0"/>
              <a:t>1 726,9 </a:t>
            </a:r>
            <a:r>
              <a:rPr lang="ru-RU" sz="1600" dirty="0"/>
              <a:t>млрд </a:t>
            </a:r>
            <a:r>
              <a:rPr lang="ru-RU" sz="1600" dirty="0" err="1"/>
              <a:t>теңге</a:t>
            </a:r>
            <a:endParaRPr lang="ru-RU" sz="1600" dirty="0"/>
          </a:p>
        </p:txBody>
      </p:sp>
      <p:pic>
        <p:nvPicPr>
          <p:cNvPr id="12294" name="Picture 3" descr="C:\Users\seidumanov_ad\Pictures\Рисунок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6" y="1336899"/>
            <a:ext cx="4371975" cy="4324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2" descr="C:\Users\seidumanov_ad\Pictures\Рисунок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7276" y="1336899"/>
            <a:ext cx="4168775" cy="4324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TextBox 7"/>
          <p:cNvSpPr txBox="1">
            <a:spLocks noChangeArrowheads="1"/>
          </p:cNvSpPr>
          <p:nvPr/>
        </p:nvSpPr>
        <p:spPr bwMode="auto">
          <a:xfrm>
            <a:off x="4859339" y="5737175"/>
            <a:ext cx="4284661" cy="56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sz="1600" b="0" dirty="0">
                <a:latin typeface="+mj-lt"/>
              </a:rPr>
              <a:t>ЖАО </a:t>
            </a:r>
            <a:r>
              <a:rPr lang="ru-RU" sz="1600" b="0" dirty="0" err="1">
                <a:latin typeface="+mj-lt"/>
              </a:rPr>
              <a:t>мемлекеттік</a:t>
            </a:r>
            <a:r>
              <a:rPr lang="ru-RU" sz="1600" b="0" dirty="0">
                <a:latin typeface="+mj-lt"/>
              </a:rPr>
              <a:t> </a:t>
            </a:r>
            <a:r>
              <a:rPr lang="ru-RU" sz="1600" b="0" dirty="0" err="1">
                <a:latin typeface="+mj-lt"/>
              </a:rPr>
              <a:t>міндеттемелерінің</a:t>
            </a:r>
            <a:r>
              <a:rPr lang="ru-RU" sz="1600" b="0" dirty="0">
                <a:latin typeface="+mj-lt"/>
              </a:rPr>
              <a:t> </a:t>
            </a:r>
            <a:r>
              <a:rPr lang="ru-RU" sz="1600" b="0" dirty="0" err="1">
                <a:latin typeface="+mj-lt"/>
              </a:rPr>
              <a:t>лимиті</a:t>
            </a:r>
            <a:r>
              <a:rPr lang="ru-RU" sz="1600" b="0" dirty="0">
                <a:latin typeface="+mj-lt"/>
              </a:rPr>
              <a:t>:</a:t>
            </a:r>
            <a:br>
              <a:rPr lang="ru-RU" sz="1600" b="0" dirty="0">
                <a:latin typeface="+mj-lt"/>
              </a:rPr>
            </a:br>
            <a:r>
              <a:rPr lang="ru-RU" sz="1600" dirty="0">
                <a:latin typeface="+mj-lt"/>
              </a:rPr>
              <a:t> 937,5 </a:t>
            </a:r>
            <a:r>
              <a:rPr lang="ru-RU" sz="1600" b="0" dirty="0">
                <a:latin typeface="+mj-lt"/>
              </a:rPr>
              <a:t>млрд </a:t>
            </a:r>
            <a:r>
              <a:rPr lang="ru-RU" sz="1600" b="0" dirty="0" err="1">
                <a:latin typeface="+mj-lt"/>
              </a:rPr>
              <a:t>теңге</a:t>
            </a:r>
            <a:endParaRPr lang="ru-RU" sz="1600" b="0" dirty="0"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42988" y="1148516"/>
            <a:ext cx="1225550" cy="3799417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51500" y="1399985"/>
            <a:ext cx="1258888" cy="3541183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14650" y="1243766"/>
            <a:ext cx="1225550" cy="3714749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451725" y="1772518"/>
            <a:ext cx="1150938" cy="3153833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2301" name="TextBox 6"/>
          <p:cNvSpPr txBox="1">
            <a:spLocks noChangeArrowheads="1"/>
          </p:cNvSpPr>
          <p:nvPr/>
        </p:nvSpPr>
        <p:spPr bwMode="auto">
          <a:xfrm>
            <a:off x="166689" y="1036333"/>
            <a:ext cx="71437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800" dirty="0"/>
              <a:t>850 млрд</a:t>
            </a:r>
          </a:p>
        </p:txBody>
      </p:sp>
      <p:sp>
        <p:nvSpPr>
          <p:cNvPr id="12302" name="TextBox 2"/>
          <p:cNvSpPr txBox="1">
            <a:spLocks noChangeArrowheads="1"/>
          </p:cNvSpPr>
          <p:nvPr/>
        </p:nvSpPr>
        <p:spPr bwMode="auto">
          <a:xfrm>
            <a:off x="1187624" y="1239842"/>
            <a:ext cx="93610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000" dirty="0"/>
              <a:t>875,1</a:t>
            </a:r>
          </a:p>
        </p:txBody>
      </p:sp>
      <p:sp>
        <p:nvSpPr>
          <p:cNvPr id="12303" name="TextBox 12"/>
          <p:cNvSpPr txBox="1">
            <a:spLocks noChangeArrowheads="1"/>
          </p:cNvSpPr>
          <p:nvPr/>
        </p:nvSpPr>
        <p:spPr bwMode="auto">
          <a:xfrm>
            <a:off x="3060080" y="1336899"/>
            <a:ext cx="9361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000" dirty="0"/>
              <a:t>850,8</a:t>
            </a:r>
          </a:p>
        </p:txBody>
      </p:sp>
      <p:sp>
        <p:nvSpPr>
          <p:cNvPr id="12304" name="TextBox 13"/>
          <p:cNvSpPr txBox="1">
            <a:spLocks noChangeArrowheads="1"/>
          </p:cNvSpPr>
          <p:nvPr/>
        </p:nvSpPr>
        <p:spPr bwMode="auto">
          <a:xfrm>
            <a:off x="5823249" y="1466717"/>
            <a:ext cx="93905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000" dirty="0"/>
              <a:t>221,1</a:t>
            </a:r>
          </a:p>
        </p:txBody>
      </p:sp>
      <p:sp>
        <p:nvSpPr>
          <p:cNvPr id="12305" name="TextBox 14"/>
          <p:cNvSpPr txBox="1">
            <a:spLocks noChangeArrowheads="1"/>
          </p:cNvSpPr>
          <p:nvPr/>
        </p:nvSpPr>
        <p:spPr bwMode="auto">
          <a:xfrm>
            <a:off x="7533594" y="1844824"/>
            <a:ext cx="93610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000" dirty="0"/>
              <a:t>200,2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7542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/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6.1 САННАН САПАҒА КӨШУ ЖӘНЕ МЕМЛЕКЕТТІК МІНДЕТТЕМЕЛЕР ЛИМИТТЕРІН БАҚЫЛАУ</a:t>
            </a:r>
          </a:p>
        </p:txBody>
      </p:sp>
    </p:spTree>
    <p:extLst>
      <p:ext uri="{BB962C8B-B14F-4D97-AF65-F5344CB8AC3E}">
        <p14:creationId xmlns:p14="http://schemas.microsoft.com/office/powerpoint/2010/main" val="93516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614864" y="6356350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33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6.2. </a:t>
            </a:r>
            <a:r>
              <a:rPr lang="ru-RU" sz="2400" b="1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МЖӘ </a:t>
            </a:r>
            <a:r>
              <a:rPr lang="ru-RU" sz="2400" b="1" dirty="0" err="1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және</a:t>
            </a:r>
            <a:r>
              <a:rPr lang="ru-RU" sz="2400" b="1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 концессия </a:t>
            </a:r>
            <a:r>
              <a:rPr lang="ru-RU" sz="2400" b="1" dirty="0" err="1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заңнамаларын</a:t>
            </a:r>
            <a:r>
              <a:rPr lang="ru-RU" sz="2400" b="1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біріктіру</a:t>
            </a:r>
            <a:r>
              <a:rPr lang="ru-RU" sz="2400" b="1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бойынша</a:t>
            </a:r>
            <a:r>
              <a:rPr lang="ru-RU" sz="2400" b="1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талдау</a:t>
            </a:r>
            <a:r>
              <a:rPr lang="ru-RU" sz="2400" b="1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 </a:t>
            </a:r>
            <a:endParaRPr lang="ru-RU" sz="2400" b="1" dirty="0" smtClean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08104" y="1124744"/>
            <a:ext cx="2952328" cy="10464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ЗАКОН </a:t>
            </a:r>
            <a:br>
              <a:rPr lang="ru-RU" sz="24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</a:br>
            <a:r>
              <a:rPr lang="ru-RU" sz="2000" b="1" dirty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МЖӘ </a:t>
            </a:r>
            <a:r>
              <a:rPr lang="ru-RU" sz="2000" b="1" dirty="0" err="1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туралы</a:t>
            </a:r>
            <a:r>
              <a:rPr lang="ru-RU" sz="2000" b="1" dirty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sz="2000" b="1" dirty="0" err="1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Заң</a:t>
            </a:r>
            <a:r>
              <a:rPr lang="ru-RU" sz="2000" b="1" dirty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/>
            </a:r>
            <a:br>
              <a:rPr lang="ru-RU" sz="2000" b="1" dirty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</a:br>
            <a:r>
              <a:rPr lang="ru-RU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(2015 </a:t>
            </a:r>
            <a:r>
              <a:rPr lang="ru-RU" dirty="0" err="1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жыл</a:t>
            </a:r>
            <a:r>
              <a:rPr lang="ru-RU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)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1124744"/>
            <a:ext cx="2808312" cy="11079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Концессиялар</a:t>
            </a:r>
            <a:r>
              <a:rPr lang="ru-RU" sz="2400" b="1" dirty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sz="2400" b="1" dirty="0" err="1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туралы</a:t>
            </a:r>
            <a:r>
              <a:rPr lang="ru-RU" sz="2400" b="1" dirty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sz="24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ЗА</a:t>
            </a:r>
            <a:r>
              <a:rPr lang="kk-KZ" sz="24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Ң</a:t>
            </a:r>
            <a:r>
              <a:rPr lang="ru-RU" sz="20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/>
            </a:r>
            <a:br>
              <a:rPr lang="ru-RU" sz="20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</a:br>
            <a:r>
              <a:rPr lang="ru-RU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(2006 </a:t>
            </a:r>
            <a:r>
              <a:rPr lang="ru-RU" dirty="0" err="1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жыл</a:t>
            </a:r>
            <a:r>
              <a:rPr lang="ru-RU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)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6300028"/>
            <a:ext cx="777686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Концессия МЖӘ </a:t>
            </a:r>
            <a:r>
              <a:rPr lang="ru-RU" b="1" dirty="0" err="1" smtClean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нысандарының</a:t>
            </a:r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бірі</a:t>
            </a:r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түрі</a:t>
            </a:r>
            <a:r>
              <a:rPr lang="ru-RU" b="1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табылады</a:t>
            </a:r>
            <a:endParaRPr lang="ru-RU" b="1" dirty="0">
              <a:solidFill>
                <a:srgbClr val="FF0000"/>
              </a:solidFill>
              <a:latin typeface="Century Gothic" panose="020B0502020202020204" pitchFamily="34" charset="0"/>
              <a:cs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39752" y="2276872"/>
            <a:ext cx="29523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3333CC"/>
                </a:solidFill>
                <a:latin typeface="Century Gothic" panose="020B0502020202020204" pitchFamily="34" charset="0"/>
              </a:rPr>
              <a:t>ірі</a:t>
            </a:r>
            <a:r>
              <a:rPr lang="ru-RU" b="1" dirty="0">
                <a:solidFill>
                  <a:srgbClr val="3333CC"/>
                </a:solidFill>
                <a:latin typeface="Century Gothic" panose="020B0502020202020204" pitchFamily="34" charset="0"/>
              </a:rPr>
              <a:t> </a:t>
            </a:r>
            <a:r>
              <a:rPr lang="ru-RU" dirty="0" err="1">
                <a:solidFill>
                  <a:srgbClr val="3333CC"/>
                </a:solidFill>
                <a:latin typeface="Century Gothic" panose="020B0502020202020204" pitchFamily="34" charset="0"/>
              </a:rPr>
              <a:t>инфрақұрылымдық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149080"/>
            <a:ext cx="18722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3333CC"/>
                </a:solidFill>
                <a:latin typeface="Century Gothic" panose="020B0502020202020204" pitchFamily="34" charset="0"/>
              </a:rPr>
              <a:t>САЛЫҚ ПРЕФЕРЕНЦИЯЛАРЫ</a:t>
            </a:r>
            <a:endParaRPr lang="ru-RU" sz="1400" b="1" dirty="0" smtClean="0">
              <a:solidFill>
                <a:srgbClr val="3333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67744" y="2996952"/>
            <a:ext cx="28803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solidFill>
                  <a:srgbClr val="3333CC"/>
                </a:solidFill>
                <a:latin typeface="Century Gothic" panose="020B0502020202020204" pitchFamily="34" charset="0"/>
              </a:rPr>
              <a:t>құрылыс</a:t>
            </a:r>
            <a:r>
              <a:rPr lang="ru-RU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 </a:t>
            </a:r>
            <a:r>
              <a:rPr lang="ru-RU" b="1" dirty="0" err="1">
                <a:solidFill>
                  <a:srgbClr val="3333CC"/>
                </a:solidFill>
                <a:latin typeface="Century Gothic" panose="020B0502020202020204" pitchFamily="34" charset="0"/>
              </a:rPr>
              <a:t>және</a:t>
            </a:r>
            <a:r>
              <a:rPr lang="ru-RU" b="1" dirty="0">
                <a:solidFill>
                  <a:srgbClr val="3333CC"/>
                </a:solidFill>
                <a:latin typeface="Century Gothic" panose="020B0502020202020204" pitchFamily="34" charset="0"/>
              </a:rPr>
              <a:t> </a:t>
            </a:r>
            <a:r>
              <a:rPr lang="ru-RU" b="1" dirty="0" err="1">
                <a:solidFill>
                  <a:srgbClr val="3333CC"/>
                </a:solidFill>
                <a:latin typeface="Century Gothic" panose="020B0502020202020204" pitchFamily="34" charset="0"/>
              </a:rPr>
              <a:t>пайдалану</a:t>
            </a:r>
            <a:endParaRPr lang="ru-RU" b="1" dirty="0">
              <a:solidFill>
                <a:srgbClr val="3333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36096" y="2276872"/>
            <a:ext cx="32403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solidFill>
                  <a:srgbClr val="3333CC"/>
                </a:solidFill>
                <a:latin typeface="Century Gothic" panose="020B0502020202020204" pitchFamily="34" charset="0"/>
              </a:rPr>
              <a:t>э</a:t>
            </a:r>
            <a:r>
              <a:rPr lang="kk-KZ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кономиканың барлық салаларында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436096" y="2998693"/>
            <a:ext cx="32403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solidFill>
                  <a:srgbClr val="3333CC"/>
                </a:solidFill>
                <a:latin typeface="Century Gothic" panose="020B0502020202020204" pitchFamily="34" charset="0"/>
              </a:rPr>
              <a:t>келісім-шарттардың</a:t>
            </a:r>
            <a:r>
              <a:rPr lang="ru-RU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latin typeface="Century Gothic" panose="020B0502020202020204" pitchFamily="34" charset="0"/>
              </a:rPr>
              <a:t>кеңейтілген</a:t>
            </a:r>
            <a:r>
              <a:rPr lang="ru-RU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latin typeface="Century Gothic" panose="020B0502020202020204" pitchFamily="34" charset="0"/>
              </a:rPr>
              <a:t>нысаны</a:t>
            </a:r>
            <a:r>
              <a:rPr lang="ru-RU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 </a:t>
            </a:r>
            <a:r>
              <a:rPr lang="ru-RU" sz="1200" dirty="0">
                <a:solidFill>
                  <a:srgbClr val="3333CC"/>
                </a:solidFill>
                <a:latin typeface="Century Gothic" panose="020B0502020202020204" pitchFamily="34" charset="0"/>
              </a:rPr>
              <a:t>(концессия, </a:t>
            </a:r>
            <a:r>
              <a:rPr lang="ru-RU" sz="1200" dirty="0" err="1">
                <a:solidFill>
                  <a:srgbClr val="3333CC"/>
                </a:solidFill>
                <a:latin typeface="Century Gothic" panose="020B0502020202020204" pitchFamily="34" charset="0"/>
              </a:rPr>
              <a:t>сервистік</a:t>
            </a:r>
            <a:r>
              <a:rPr lang="ru-RU" sz="1200" dirty="0">
                <a:solidFill>
                  <a:srgbClr val="3333CC"/>
                </a:solidFill>
                <a:latin typeface="Century Gothic" panose="020B0502020202020204" pitchFamily="34" charset="0"/>
              </a:rPr>
              <a:t> </a:t>
            </a:r>
            <a:r>
              <a:rPr lang="ru-RU" sz="1200" dirty="0" err="1">
                <a:solidFill>
                  <a:srgbClr val="3333CC"/>
                </a:solidFill>
                <a:latin typeface="Century Gothic" panose="020B0502020202020204" pitchFamily="34" charset="0"/>
              </a:rPr>
              <a:t>келісім-шарт</a:t>
            </a:r>
            <a:r>
              <a:rPr lang="ru-RU" sz="1200" dirty="0">
                <a:solidFill>
                  <a:srgbClr val="3333CC"/>
                </a:solidFill>
                <a:latin typeface="Century Gothic" panose="020B0502020202020204" pitchFamily="34" charset="0"/>
              </a:rPr>
              <a:t>, </a:t>
            </a:r>
            <a:r>
              <a:rPr lang="ru-RU" sz="1200" dirty="0" err="1">
                <a:solidFill>
                  <a:srgbClr val="3333CC"/>
                </a:solidFill>
                <a:latin typeface="Century Gothic" panose="020B0502020202020204" pitchFamily="34" charset="0"/>
              </a:rPr>
              <a:t>сенімгерлік</a:t>
            </a:r>
            <a:r>
              <a:rPr lang="ru-RU" sz="1200" dirty="0">
                <a:solidFill>
                  <a:srgbClr val="3333CC"/>
                </a:solidFill>
                <a:latin typeface="Century Gothic" panose="020B0502020202020204" pitchFamily="34" charset="0"/>
              </a:rPr>
              <a:t> </a:t>
            </a:r>
            <a:r>
              <a:rPr lang="ru-RU" sz="1200" dirty="0" err="1">
                <a:solidFill>
                  <a:srgbClr val="3333CC"/>
                </a:solidFill>
                <a:latin typeface="Century Gothic" panose="020B0502020202020204" pitchFamily="34" charset="0"/>
              </a:rPr>
              <a:t>басқару</a:t>
            </a:r>
            <a:r>
              <a:rPr lang="ru-RU" sz="1200" dirty="0">
                <a:solidFill>
                  <a:srgbClr val="3333CC"/>
                </a:solidFill>
                <a:latin typeface="Century Gothic" panose="020B0502020202020204" pitchFamily="34" charset="0"/>
              </a:rPr>
              <a:t>, </a:t>
            </a:r>
            <a:r>
              <a:rPr lang="ru-RU" sz="1200" dirty="0" err="1">
                <a:solidFill>
                  <a:srgbClr val="3333CC"/>
                </a:solidFill>
                <a:latin typeface="Century Gothic" panose="020B0502020202020204" pitchFamily="34" charset="0"/>
              </a:rPr>
              <a:t>жалға</a:t>
            </a:r>
            <a:r>
              <a:rPr lang="ru-RU" sz="1200" dirty="0">
                <a:solidFill>
                  <a:srgbClr val="3333CC"/>
                </a:solidFill>
                <a:latin typeface="Century Gothic" panose="020B0502020202020204" pitchFamily="34" charset="0"/>
              </a:rPr>
              <a:t> беру, </a:t>
            </a:r>
            <a:r>
              <a:rPr lang="ru-RU" sz="1200" dirty="0" err="1">
                <a:solidFill>
                  <a:srgbClr val="3333CC"/>
                </a:solidFill>
                <a:latin typeface="Century Gothic" panose="020B0502020202020204" pitchFamily="34" charset="0"/>
              </a:rPr>
              <a:t>және</a:t>
            </a:r>
            <a:r>
              <a:rPr lang="ru-RU" sz="1200" dirty="0">
                <a:solidFill>
                  <a:srgbClr val="3333CC"/>
                </a:solidFill>
                <a:latin typeface="Century Gothic" panose="020B0502020202020204" pitchFamily="34" charset="0"/>
              </a:rPr>
              <a:t> т. б.) 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95536" y="2924944"/>
            <a:ext cx="835292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67544" y="4077072"/>
            <a:ext cx="835292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6552220" y="4365104"/>
            <a:ext cx="504056" cy="7055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07504" y="3120063"/>
            <a:ext cx="18722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КЕЛІСІМ ШАРТТАР </a:t>
            </a:r>
            <a:r>
              <a:rPr lang="ru-RU" sz="1400" b="1" dirty="0">
                <a:solidFill>
                  <a:srgbClr val="3333CC"/>
                </a:solidFill>
                <a:latin typeface="Century Gothic" panose="020B0502020202020204" pitchFamily="34" charset="0"/>
              </a:rPr>
              <a:t>ТҮРЛЕРІ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07504" y="2340169"/>
            <a:ext cx="18722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ЖОБАЛАР</a:t>
            </a:r>
          </a:p>
        </p:txBody>
      </p:sp>
      <p:sp>
        <p:nvSpPr>
          <p:cNvPr id="18" name="Прямоугольник 17"/>
          <p:cNvSpPr/>
          <p:nvPr/>
        </p:nvSpPr>
        <p:spPr>
          <a:xfrm flipV="1">
            <a:off x="3023828" y="4410620"/>
            <a:ext cx="540060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 rot="5400000">
            <a:off x="3049411" y="4380970"/>
            <a:ext cx="523220" cy="5944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395536" y="4797152"/>
            <a:ext cx="835292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79512" y="4941168"/>
            <a:ext cx="18722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ШАРТ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483768" y="4869160"/>
            <a:ext cx="21602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>
                <a:solidFill>
                  <a:srgbClr val="3333CC"/>
                </a:solidFill>
                <a:latin typeface="Century Gothic" panose="020B0502020202020204" pitchFamily="34" charset="0"/>
              </a:rPr>
              <a:t>екі</a:t>
            </a:r>
            <a:r>
              <a:rPr lang="ru-RU" sz="1400" b="1" dirty="0">
                <a:solidFill>
                  <a:srgbClr val="3333CC"/>
                </a:solidFill>
                <a:latin typeface="Century Gothic" panose="020B0502020202020204" pitchFamily="34" charset="0"/>
              </a:rPr>
              <a:t> </a:t>
            </a:r>
            <a:r>
              <a:rPr lang="ru-RU" sz="1400" b="1" dirty="0" err="1">
                <a:solidFill>
                  <a:srgbClr val="3333CC"/>
                </a:solidFill>
                <a:latin typeface="Century Gothic" panose="020B0502020202020204" pitchFamily="34" charset="0"/>
              </a:rPr>
              <a:t>жақты</a:t>
            </a:r>
            <a:endParaRPr lang="ru-RU" sz="1400" b="1" dirty="0" smtClean="0">
              <a:solidFill>
                <a:srgbClr val="3333CC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796136" y="4869160"/>
            <a:ext cx="21602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>
                <a:solidFill>
                  <a:srgbClr val="3333CC"/>
                </a:solidFill>
                <a:latin typeface="Century Gothic" panose="020B0502020202020204" pitchFamily="34" charset="0"/>
              </a:rPr>
              <a:t>көп-жақты</a:t>
            </a:r>
            <a:endParaRPr lang="ru-RU" sz="1400" b="1" dirty="0" smtClean="0">
              <a:solidFill>
                <a:srgbClr val="3333CC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395536" y="5301208"/>
            <a:ext cx="835292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195614" y="5445224"/>
            <a:ext cx="20721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МЕМЛЕКЕТТІК ӘРІПТЕС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2483768" y="5445224"/>
            <a:ext cx="24482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>
                <a:solidFill>
                  <a:srgbClr val="3333CC"/>
                </a:solidFill>
                <a:latin typeface="Century Gothic" panose="020B0502020202020204" pitchFamily="34" charset="0"/>
              </a:rPr>
              <a:t>м</a:t>
            </a:r>
            <a:r>
              <a:rPr lang="ru-RU" sz="1400" b="1" dirty="0" err="1" smtClean="0">
                <a:solidFill>
                  <a:srgbClr val="3333CC"/>
                </a:solidFill>
                <a:latin typeface="Century Gothic" panose="020B0502020202020204" pitchFamily="34" charset="0"/>
              </a:rPr>
              <a:t>емлекеттік</a:t>
            </a:r>
            <a:r>
              <a:rPr lang="ru-RU" sz="14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 </a:t>
            </a:r>
            <a:r>
              <a:rPr lang="ru-RU" sz="1400" b="1" dirty="0" err="1" smtClean="0">
                <a:solidFill>
                  <a:srgbClr val="3333CC"/>
                </a:solidFill>
                <a:latin typeface="Century Gothic" panose="020B0502020202020204" pitchFamily="34" charset="0"/>
              </a:rPr>
              <a:t>органдар</a:t>
            </a:r>
            <a:endParaRPr lang="ru-RU" sz="1400" b="1" dirty="0" smtClean="0">
              <a:solidFill>
                <a:srgbClr val="3333CC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652120" y="5301208"/>
            <a:ext cx="30243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>
                <a:solidFill>
                  <a:srgbClr val="3333CC"/>
                </a:solidFill>
                <a:latin typeface="Century Gothic" panose="020B0502020202020204" pitchFamily="34" charset="0"/>
              </a:rPr>
              <a:t>м</a:t>
            </a:r>
            <a:r>
              <a:rPr lang="ru-RU" sz="1400" b="1" dirty="0" err="1" smtClean="0">
                <a:solidFill>
                  <a:srgbClr val="3333CC"/>
                </a:solidFill>
                <a:latin typeface="Century Gothic" panose="020B0502020202020204" pitchFamily="34" charset="0"/>
              </a:rPr>
              <a:t>емлекеттік</a:t>
            </a:r>
            <a:r>
              <a:rPr lang="ru-RU" sz="14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 </a:t>
            </a:r>
            <a:r>
              <a:rPr lang="ru-RU" sz="1400" b="1" dirty="0" err="1" smtClean="0">
                <a:solidFill>
                  <a:srgbClr val="3333CC"/>
                </a:solidFill>
                <a:latin typeface="Century Gothic" panose="020B0502020202020204" pitchFamily="34" charset="0"/>
              </a:rPr>
              <a:t>органдар</a:t>
            </a:r>
            <a:r>
              <a:rPr lang="ru-RU" sz="14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, </a:t>
            </a:r>
            <a:r>
              <a:rPr lang="ru-RU" sz="1400" b="1" dirty="0" err="1" smtClean="0">
                <a:solidFill>
                  <a:srgbClr val="3333CC"/>
                </a:solidFill>
                <a:latin typeface="Century Gothic" panose="020B0502020202020204" pitchFamily="34" charset="0"/>
              </a:rPr>
              <a:t>квазимемлекеттік</a:t>
            </a:r>
            <a:r>
              <a:rPr lang="ru-RU" sz="14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 </a:t>
            </a:r>
            <a:r>
              <a:rPr lang="ru-RU" sz="1400" b="1" dirty="0" err="1" smtClean="0">
                <a:solidFill>
                  <a:srgbClr val="3333CC"/>
                </a:solidFill>
                <a:latin typeface="Century Gothic" panose="020B0502020202020204" pitchFamily="34" charset="0"/>
              </a:rPr>
              <a:t>сертор</a:t>
            </a:r>
            <a:r>
              <a:rPr lang="ru-RU" sz="14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 </a:t>
            </a:r>
            <a:r>
              <a:rPr lang="ru-RU" sz="1400" b="1" dirty="0" err="1" smtClean="0">
                <a:solidFill>
                  <a:srgbClr val="3333CC"/>
                </a:solidFill>
                <a:latin typeface="Century Gothic" panose="020B0502020202020204" pitchFamily="34" charset="0"/>
              </a:rPr>
              <a:t>субъектілері</a:t>
            </a:r>
            <a:endParaRPr lang="ru-RU" sz="1400" b="1" dirty="0" smtClean="0">
              <a:solidFill>
                <a:srgbClr val="3333C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70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34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2852936"/>
            <a:ext cx="58850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НАЗАРЛАРЫҢЫЗҒА РАХМЕТ!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1663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1. МЖӘ-НІҢ ӘСЕРІ</a:t>
            </a:r>
            <a:endParaRPr lang="ru-RU" sz="2400" b="1" dirty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04248" y="6381328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79513" y="5457998"/>
            <a:ext cx="30963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3333CC"/>
                </a:solidFill>
              </a:rPr>
              <a:t>4. МЕМЛЕКЕТТІК СЕКТОРДЫ ҚЫСҚАРТУ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915816" y="1268760"/>
            <a:ext cx="59046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483768" y="692696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0000FF"/>
                </a:solidFill>
              </a:rPr>
              <a:t>БЮДЖЕТ АРҚЫЛЫ</a:t>
            </a:r>
            <a:endParaRPr lang="ru-RU" sz="2800" b="1" dirty="0">
              <a:solidFill>
                <a:srgbClr val="0000FF"/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5796136" y="1412776"/>
            <a:ext cx="0" cy="475252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98" name="AutoShape 6" descr="ÐÐ¾ÑÐ¾Ð¶ÐµÐµ Ð¸Ð·Ð¾Ð±ÑÐ°Ð¶ÐµÐ½Ð¸Ð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" name="TextBox 70"/>
          <p:cNvSpPr txBox="1"/>
          <p:nvPr/>
        </p:nvSpPr>
        <p:spPr>
          <a:xfrm>
            <a:off x="6012160" y="703729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FF"/>
                </a:solidFill>
              </a:rPr>
              <a:t>МЖӘ АРҚЫЛЫ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179512" y="2001614"/>
            <a:ext cx="288031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0" algn="l"/>
              </a:tabLst>
            </a:pPr>
            <a:r>
              <a:rPr lang="ru-RU" b="1" dirty="0" smtClean="0">
                <a:solidFill>
                  <a:srgbClr val="3333CC"/>
                </a:solidFill>
              </a:rPr>
              <a:t>1. БЮТЖЕТКЕ        ЖҮКТЕМЕНІҢ </a:t>
            </a:r>
            <a:br>
              <a:rPr lang="ru-RU" b="1" dirty="0" smtClean="0">
                <a:solidFill>
                  <a:srgbClr val="3333CC"/>
                </a:solidFill>
              </a:rPr>
            </a:br>
            <a:r>
              <a:rPr lang="ru-RU" b="1" dirty="0" smtClean="0">
                <a:solidFill>
                  <a:srgbClr val="3333CC"/>
                </a:solidFill>
              </a:rPr>
              <a:t>ТӨМЕНДЕУІ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179513" y="3563724"/>
            <a:ext cx="16561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1325" indent="-441325"/>
            <a:r>
              <a:rPr lang="ru-RU" b="1" dirty="0" smtClean="0">
                <a:solidFill>
                  <a:srgbClr val="3333CC"/>
                </a:solidFill>
              </a:rPr>
              <a:t>2. САПА</a:t>
            </a:r>
          </a:p>
        </p:txBody>
      </p:sp>
      <p:sp>
        <p:nvSpPr>
          <p:cNvPr id="70" name="Прямоугольник 69"/>
          <p:cNvSpPr/>
          <p:nvPr/>
        </p:nvSpPr>
        <p:spPr>
          <a:xfrm>
            <a:off x="179512" y="4509120"/>
            <a:ext cx="28803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/>
            <a:r>
              <a:rPr lang="ru-RU" b="1" dirty="0" smtClean="0">
                <a:solidFill>
                  <a:srgbClr val="3333CC"/>
                </a:solidFill>
              </a:rPr>
              <a:t>3. ЖЕКЕ БАСТАМАЛАРДЫ ДАМЫТУ</a:t>
            </a:r>
          </a:p>
        </p:txBody>
      </p:sp>
      <p:graphicFrame>
        <p:nvGraphicFramePr>
          <p:cNvPr id="78" name="Диаграмма 77"/>
          <p:cNvGraphicFramePr/>
          <p:nvPr>
            <p:extLst/>
          </p:nvPr>
        </p:nvGraphicFramePr>
        <p:xfrm>
          <a:off x="5940152" y="1700808"/>
          <a:ext cx="2952328" cy="1512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9" name="Прямоугольник 78"/>
          <p:cNvSpPr/>
          <p:nvPr/>
        </p:nvSpPr>
        <p:spPr>
          <a:xfrm>
            <a:off x="7092280" y="2348880"/>
            <a:ext cx="216024" cy="252008"/>
          </a:xfrm>
          <a:prstGeom prst="rect">
            <a:avLst/>
          </a:prstGeom>
          <a:solidFill>
            <a:schemeClr val="accent1"/>
          </a:solidFill>
          <a:ln>
            <a:noFill/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0" name="Диаграмма 79"/>
          <p:cNvGraphicFramePr/>
          <p:nvPr>
            <p:extLst/>
          </p:nvPr>
        </p:nvGraphicFramePr>
        <p:xfrm>
          <a:off x="2987824" y="1556792"/>
          <a:ext cx="2736304" cy="1728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" name="Прямоугольник 80"/>
          <p:cNvSpPr/>
          <p:nvPr/>
        </p:nvSpPr>
        <p:spPr>
          <a:xfrm>
            <a:off x="3563888" y="1700808"/>
            <a:ext cx="432048" cy="936104"/>
          </a:xfrm>
          <a:prstGeom prst="rect">
            <a:avLst/>
          </a:prstGeom>
          <a:solidFill>
            <a:schemeClr val="accent1"/>
          </a:solidFill>
          <a:ln>
            <a:noFill/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Прямоугольник 82"/>
          <p:cNvSpPr/>
          <p:nvPr/>
        </p:nvSpPr>
        <p:spPr>
          <a:xfrm>
            <a:off x="7524328" y="2348880"/>
            <a:ext cx="216024" cy="252008"/>
          </a:xfrm>
          <a:prstGeom prst="rect">
            <a:avLst/>
          </a:prstGeom>
          <a:solidFill>
            <a:schemeClr val="accent1"/>
          </a:solidFill>
          <a:ln>
            <a:noFill/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Прямоугольник 83"/>
          <p:cNvSpPr/>
          <p:nvPr/>
        </p:nvSpPr>
        <p:spPr>
          <a:xfrm>
            <a:off x="7956376" y="2348880"/>
            <a:ext cx="216024" cy="252008"/>
          </a:xfrm>
          <a:prstGeom prst="rect">
            <a:avLst/>
          </a:prstGeom>
          <a:solidFill>
            <a:schemeClr val="accent1"/>
          </a:solidFill>
          <a:ln>
            <a:noFill/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TextBox 84"/>
          <p:cNvSpPr txBox="1"/>
          <p:nvPr/>
        </p:nvSpPr>
        <p:spPr>
          <a:xfrm>
            <a:off x="2987824" y="5445224"/>
            <a:ext cx="27738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3333CC"/>
                </a:solidFill>
              </a:rPr>
              <a:t>Бюджет </a:t>
            </a:r>
            <a:r>
              <a:rPr lang="kk-KZ" b="1" dirty="0" smtClean="0">
                <a:solidFill>
                  <a:srgbClr val="3333CC"/>
                </a:solidFill>
              </a:rPr>
              <a:t>қаражаты есебінен ұстау</a:t>
            </a:r>
            <a:endParaRPr lang="ru-RU" b="1" dirty="0">
              <a:solidFill>
                <a:srgbClr val="3333CC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7596336" y="4797152"/>
            <a:ext cx="1889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err="1" smtClean="0">
                <a:solidFill>
                  <a:srgbClr val="0000FF"/>
                </a:solidFill>
              </a:rPr>
              <a:t>Ұзақ</a:t>
            </a:r>
            <a:r>
              <a:rPr lang="ru-RU" sz="1600" b="1" dirty="0" smtClean="0">
                <a:solidFill>
                  <a:srgbClr val="0000FF"/>
                </a:solidFill>
              </a:rPr>
              <a:t> </a:t>
            </a:r>
            <a:r>
              <a:rPr lang="ru-RU" sz="1600" b="1" dirty="0" err="1" smtClean="0">
                <a:solidFill>
                  <a:srgbClr val="0000FF"/>
                </a:solidFill>
              </a:rPr>
              <a:t>мерзімді</a:t>
            </a:r>
            <a:r>
              <a:rPr lang="ru-RU" sz="1600" b="1" dirty="0" smtClean="0">
                <a:solidFill>
                  <a:srgbClr val="0000FF"/>
                </a:solidFill>
              </a:rPr>
              <a:t> </a:t>
            </a:r>
            <a:r>
              <a:rPr lang="ru-RU" sz="1600" b="1" dirty="0" err="1" smtClean="0">
                <a:solidFill>
                  <a:srgbClr val="0000FF"/>
                </a:solidFill>
              </a:rPr>
              <a:t>келісім-шарт</a:t>
            </a:r>
            <a:endParaRPr lang="ru-RU" sz="1600" b="1" dirty="0">
              <a:solidFill>
                <a:srgbClr val="0000FF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57898" y="3887740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600" b="1">
                <a:solidFill>
                  <a:srgbClr val="0000FF"/>
                </a:solidFill>
              </a:defRPr>
            </a:lvl1pPr>
          </a:lstStyle>
          <a:p>
            <a:r>
              <a:rPr lang="ru-RU" dirty="0"/>
              <a:t>100% </a:t>
            </a:r>
            <a:r>
              <a:rPr lang="ru-RU" dirty="0" smtClean="0"/>
              <a:t> </a:t>
            </a:r>
            <a:r>
              <a:rPr lang="ru-RU" dirty="0"/>
              <a:t>3 </a:t>
            </a:r>
            <a:r>
              <a:rPr lang="ru-RU" dirty="0" err="1" smtClean="0"/>
              <a:t>тен</a:t>
            </a:r>
            <a:r>
              <a:rPr lang="ru-RU" dirty="0" smtClean="0"/>
              <a:t> </a:t>
            </a:r>
            <a:r>
              <a:rPr lang="ru-RU" dirty="0"/>
              <a:t>30 </a:t>
            </a:r>
            <a:r>
              <a:rPr lang="kk-KZ" dirty="0" smtClean="0"/>
              <a:t>жылға дейін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3006079" y="3861048"/>
            <a:ext cx="2358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00FF"/>
                </a:solidFill>
              </a:rPr>
              <a:t> </a:t>
            </a:r>
            <a:r>
              <a:rPr lang="ru-RU" sz="1600" b="1" dirty="0" err="1" smtClean="0">
                <a:solidFill>
                  <a:srgbClr val="0000FF"/>
                </a:solidFill>
              </a:rPr>
              <a:t>кепілдік</a:t>
            </a:r>
            <a:r>
              <a:rPr lang="ru-RU" sz="1600" b="1" dirty="0" smtClean="0">
                <a:solidFill>
                  <a:srgbClr val="0000FF"/>
                </a:solidFill>
              </a:rPr>
              <a:t> </a:t>
            </a:r>
            <a:r>
              <a:rPr lang="ru-RU" sz="1600" b="1" dirty="0" err="1" smtClean="0">
                <a:solidFill>
                  <a:srgbClr val="0000FF"/>
                </a:solidFill>
              </a:rPr>
              <a:t>өткенге</a:t>
            </a:r>
            <a:r>
              <a:rPr lang="ru-RU" sz="1600" b="1" dirty="0" smtClean="0">
                <a:solidFill>
                  <a:srgbClr val="0000FF"/>
                </a:solidFill>
              </a:rPr>
              <a:t> </a:t>
            </a:r>
            <a:r>
              <a:rPr lang="ru-RU" sz="1600" b="1" dirty="0" err="1" smtClean="0">
                <a:solidFill>
                  <a:srgbClr val="0000FF"/>
                </a:solidFill>
              </a:rPr>
              <a:t>дейін</a:t>
            </a:r>
            <a:r>
              <a:rPr lang="ru-RU" sz="1600" b="1" dirty="0" smtClean="0">
                <a:solidFill>
                  <a:srgbClr val="0000FF"/>
                </a:solidFill>
              </a:rPr>
              <a:t> 3 </a:t>
            </a:r>
            <a:r>
              <a:rPr lang="ru-RU" sz="1600" b="1" dirty="0" err="1" smtClean="0">
                <a:solidFill>
                  <a:srgbClr val="0000FF"/>
                </a:solidFill>
              </a:rPr>
              <a:t>жыл</a:t>
            </a:r>
            <a:endParaRPr lang="ru-RU" sz="1600" b="1" dirty="0">
              <a:solidFill>
                <a:srgbClr val="0000FF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264188" y="3546324"/>
            <a:ext cx="2232248" cy="3867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210413" y="3573017"/>
            <a:ext cx="425483" cy="3272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635896" y="3573016"/>
            <a:ext cx="1728192" cy="3397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032570" y="4870612"/>
            <a:ext cx="684076" cy="7055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804248" y="4870612"/>
            <a:ext cx="684076" cy="7055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 rot="5400000">
            <a:off x="6822252" y="4851884"/>
            <a:ext cx="684076" cy="7055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6180994" y="5445224"/>
            <a:ext cx="25674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rgbClr val="3333CC"/>
                </a:solidFill>
              </a:rPr>
              <a:t>бюджеттен</a:t>
            </a:r>
            <a:r>
              <a:rPr lang="ru-RU" b="1" dirty="0" smtClean="0">
                <a:solidFill>
                  <a:srgbClr val="3333CC"/>
                </a:solidFill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</a:rPr>
              <a:t>тыс</a:t>
            </a:r>
            <a:r>
              <a:rPr lang="ru-RU" b="1" dirty="0" smtClean="0">
                <a:solidFill>
                  <a:srgbClr val="3333CC"/>
                </a:solidFill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</a:rPr>
              <a:t>көздер</a:t>
            </a:r>
            <a:r>
              <a:rPr lang="ru-RU" b="1" dirty="0" smtClean="0">
                <a:solidFill>
                  <a:srgbClr val="3333CC"/>
                </a:solidFill>
              </a:rPr>
              <a:t> </a:t>
            </a:r>
            <a:r>
              <a:rPr lang="kk-KZ" b="1" dirty="0" smtClean="0">
                <a:solidFill>
                  <a:srgbClr val="3333CC"/>
                </a:solidFill>
              </a:rPr>
              <a:t>есебінен ұстау</a:t>
            </a:r>
            <a:r>
              <a:rPr lang="ru-RU" b="1" dirty="0" smtClean="0">
                <a:solidFill>
                  <a:srgbClr val="3333CC"/>
                </a:solidFill>
              </a:rPr>
              <a:t/>
            </a:r>
            <a:br>
              <a:rPr lang="ru-RU" b="1" dirty="0" smtClean="0">
                <a:solidFill>
                  <a:srgbClr val="3333CC"/>
                </a:solidFill>
              </a:rPr>
            </a:br>
            <a:r>
              <a:rPr lang="ru-RU" sz="1400" b="1" dirty="0" smtClean="0">
                <a:solidFill>
                  <a:srgbClr val="3333CC"/>
                </a:solidFill>
              </a:rPr>
              <a:t>(</a:t>
            </a:r>
            <a:r>
              <a:rPr lang="ru-RU" sz="1400" b="1" dirty="0" err="1" smtClean="0">
                <a:solidFill>
                  <a:srgbClr val="3333CC"/>
                </a:solidFill>
              </a:rPr>
              <a:t>қосымша</a:t>
            </a:r>
            <a:r>
              <a:rPr lang="ru-RU" sz="1400" b="1" dirty="0" smtClean="0">
                <a:solidFill>
                  <a:srgbClr val="3333CC"/>
                </a:solidFill>
              </a:rPr>
              <a:t> </a:t>
            </a:r>
            <a:r>
              <a:rPr lang="ru-RU" sz="1400" b="1" dirty="0" err="1" smtClean="0">
                <a:solidFill>
                  <a:srgbClr val="3333CC"/>
                </a:solidFill>
              </a:rPr>
              <a:t>көрсетілетін</a:t>
            </a:r>
            <a:r>
              <a:rPr lang="ru-RU" sz="1400" b="1" dirty="0" smtClean="0">
                <a:solidFill>
                  <a:srgbClr val="3333CC"/>
                </a:solidFill>
              </a:rPr>
              <a:t> </a:t>
            </a:r>
            <a:r>
              <a:rPr lang="ru-RU" sz="1400" b="1" dirty="0" err="1" smtClean="0">
                <a:solidFill>
                  <a:srgbClr val="3333CC"/>
                </a:solidFill>
              </a:rPr>
              <a:t>қызметтер</a:t>
            </a:r>
            <a:r>
              <a:rPr lang="ru-RU" sz="1400" b="1" dirty="0" smtClean="0">
                <a:solidFill>
                  <a:srgbClr val="3333CC"/>
                </a:solidFill>
              </a:rPr>
              <a:t>)</a:t>
            </a:r>
            <a:endParaRPr lang="ru-RU" sz="1400" b="1" dirty="0">
              <a:solidFill>
                <a:srgbClr val="3333CC"/>
              </a:solidFill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467544" y="3212976"/>
            <a:ext cx="835292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467544" y="4509120"/>
            <a:ext cx="835292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467544" y="5373216"/>
            <a:ext cx="835292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080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2. МЖӘ-НІҢ ДАМУ КЕЗЕҢДЕРІ</a:t>
            </a:r>
            <a:endParaRPr lang="ru-RU" sz="2400" b="1" dirty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27" name="Полилиния 26"/>
          <p:cNvSpPr/>
          <p:nvPr/>
        </p:nvSpPr>
        <p:spPr>
          <a:xfrm>
            <a:off x="35496" y="1196752"/>
            <a:ext cx="1280526" cy="5112568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0"/>
                </a:lnTo>
                <a:lnTo>
                  <a:pt x="10000" y="2000"/>
                </a:lnTo>
                <a:lnTo>
                  <a:pt x="10000" y="8000"/>
                </a:lnTo>
                <a:lnTo>
                  <a:pt x="0" y="100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8900" tIns="1137727" rIns="88901" bIns="1137726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  <a:t/>
            </a:r>
            <a:b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</a:br>
            <a:endParaRPr lang="ru-RU" sz="1400" b="1" kern="1200" dirty="0" smtClean="0">
              <a:latin typeface="Century Gothic" pitchFamily="34" charset="0"/>
            </a:endParaRPr>
          </a:p>
        </p:txBody>
      </p:sp>
      <p:sp>
        <p:nvSpPr>
          <p:cNvPr id="28" name="Полилиния 27"/>
          <p:cNvSpPr/>
          <p:nvPr/>
        </p:nvSpPr>
        <p:spPr>
          <a:xfrm>
            <a:off x="1347363" y="1196752"/>
            <a:ext cx="1280421" cy="5112567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0"/>
                </a:lnTo>
                <a:lnTo>
                  <a:pt x="10000" y="2000"/>
                </a:lnTo>
                <a:lnTo>
                  <a:pt x="10000" y="8000"/>
                </a:lnTo>
                <a:lnTo>
                  <a:pt x="0" y="100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12750" tIns="1137726" rIns="412751" bIns="1137726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6500" kern="1200"/>
          </a:p>
        </p:txBody>
      </p:sp>
      <p:sp>
        <p:nvSpPr>
          <p:cNvPr id="29" name="Полилиния 28"/>
          <p:cNvSpPr/>
          <p:nvPr/>
        </p:nvSpPr>
        <p:spPr>
          <a:xfrm>
            <a:off x="2699792" y="1196752"/>
            <a:ext cx="1248761" cy="5112567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0"/>
                </a:lnTo>
                <a:lnTo>
                  <a:pt x="10000" y="2000"/>
                </a:lnTo>
                <a:lnTo>
                  <a:pt x="10000" y="8000"/>
                </a:lnTo>
                <a:lnTo>
                  <a:pt x="0" y="100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12750" tIns="1137726" rIns="412750" bIns="1137726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6500" kern="1200"/>
          </a:p>
        </p:txBody>
      </p:sp>
      <p:sp>
        <p:nvSpPr>
          <p:cNvPr id="30" name="Полилиния 29"/>
          <p:cNvSpPr/>
          <p:nvPr/>
        </p:nvSpPr>
        <p:spPr>
          <a:xfrm>
            <a:off x="3995936" y="1196752"/>
            <a:ext cx="1217099" cy="5112567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0"/>
                </a:lnTo>
                <a:lnTo>
                  <a:pt x="10000" y="2000"/>
                </a:lnTo>
                <a:lnTo>
                  <a:pt x="10000" y="8000"/>
                </a:lnTo>
                <a:lnTo>
                  <a:pt x="0" y="100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400" tIns="1137726" rIns="152400" bIns="1137726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2400" b="1" kern="1200" dirty="0"/>
          </a:p>
        </p:txBody>
      </p:sp>
      <p:sp>
        <p:nvSpPr>
          <p:cNvPr id="31" name="Полилиния 30"/>
          <p:cNvSpPr/>
          <p:nvPr/>
        </p:nvSpPr>
        <p:spPr>
          <a:xfrm>
            <a:off x="5292080" y="1196752"/>
            <a:ext cx="1224136" cy="5112567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0"/>
                </a:lnTo>
                <a:lnTo>
                  <a:pt x="10000" y="2000"/>
                </a:lnTo>
                <a:lnTo>
                  <a:pt x="10000" y="8000"/>
                </a:lnTo>
                <a:lnTo>
                  <a:pt x="0" y="100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12750" tIns="1137726" rIns="412750" bIns="1137726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6500" kern="1200" dirty="0"/>
          </a:p>
        </p:txBody>
      </p:sp>
      <p:sp>
        <p:nvSpPr>
          <p:cNvPr id="8" name="TextBox 7"/>
          <p:cNvSpPr txBox="1"/>
          <p:nvPr/>
        </p:nvSpPr>
        <p:spPr>
          <a:xfrm>
            <a:off x="1403648" y="2176988"/>
            <a:ext cx="13681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2012 жыл</a:t>
            </a:r>
            <a:endParaRPr lang="ru-RU" sz="2400" b="1" dirty="0">
              <a:solidFill>
                <a:schemeClr val="accent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  <a:p>
            <a:endParaRPr lang="ru-RU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31640" y="2960815"/>
            <a:ext cx="136815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itchFamily="34" charset="0"/>
              </a:rPr>
              <a:t>МЖӘ </a:t>
            </a:r>
            <a:r>
              <a:rPr lang="ru-RU" sz="1400" b="1" dirty="0" err="1" smtClean="0">
                <a:solidFill>
                  <a:schemeClr val="bg1"/>
                </a:solidFill>
                <a:latin typeface="Century Gothic" pitchFamily="34" charset="0"/>
              </a:rPr>
              <a:t>салалық</a:t>
            </a:r>
            <a:r>
              <a:rPr lang="ru-RU" sz="1400" b="1" dirty="0" smtClean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400" b="1" dirty="0" err="1" smtClean="0">
                <a:solidFill>
                  <a:schemeClr val="bg1"/>
                </a:solidFill>
                <a:latin typeface="Century Gothic" pitchFamily="34" charset="0"/>
              </a:rPr>
              <a:t>шектеулері</a:t>
            </a:r>
            <a:r>
              <a:rPr lang="ru-RU" sz="1400" b="1" dirty="0" smtClean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400" b="1" dirty="0" err="1" smtClean="0">
                <a:solidFill>
                  <a:schemeClr val="bg1"/>
                </a:solidFill>
                <a:latin typeface="Century Gothic" pitchFamily="34" charset="0"/>
              </a:rPr>
              <a:t>алынды</a:t>
            </a:r>
            <a:endParaRPr lang="ru-RU" sz="1400" b="1" dirty="0">
              <a:solidFill>
                <a:schemeClr val="bg1"/>
              </a:solidFill>
              <a:latin typeface="Century Gothic" pitchFamily="34" charset="0"/>
            </a:endParaRP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699792" y="2171887"/>
            <a:ext cx="12961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2013 жыл</a:t>
            </a:r>
            <a:endParaRPr lang="ru-RU" sz="2400" b="1" dirty="0">
              <a:solidFill>
                <a:schemeClr val="accent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  <a:p>
            <a:endParaRPr lang="ru-RU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89029" y="2960815"/>
            <a:ext cx="1306907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itchFamily="34" charset="0"/>
              </a:rPr>
              <a:t>МЖӘ </a:t>
            </a:r>
            <a:r>
              <a:rPr lang="ru-RU" sz="1400" b="1" dirty="0" err="1" smtClean="0">
                <a:solidFill>
                  <a:schemeClr val="bg1"/>
                </a:solidFill>
                <a:latin typeface="Century Gothic" pitchFamily="34" charset="0"/>
              </a:rPr>
              <a:t>келісім-шарттарының</a:t>
            </a:r>
            <a:r>
              <a:rPr lang="ru-RU" sz="1400" b="1" dirty="0" smtClean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400" b="1" dirty="0" err="1" smtClean="0">
                <a:solidFill>
                  <a:schemeClr val="bg1"/>
                </a:solidFill>
                <a:latin typeface="Century Gothic" pitchFamily="34" charset="0"/>
              </a:rPr>
              <a:t>жаңа</a:t>
            </a:r>
            <a:r>
              <a:rPr lang="ru-RU" sz="1400" b="1" dirty="0" smtClean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400" b="1" dirty="0" err="1" smtClean="0">
                <a:solidFill>
                  <a:schemeClr val="bg1"/>
                </a:solidFill>
                <a:latin typeface="Century Gothic" pitchFamily="34" charset="0"/>
              </a:rPr>
              <a:t>түрлері</a:t>
            </a:r>
            <a:r>
              <a:rPr lang="ru-RU" sz="1400" b="1" dirty="0" smtClean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  <a:t>(</a:t>
            </a:r>
            <a:r>
              <a:rPr lang="ru-RU" sz="1200" b="1" dirty="0" err="1" smtClean="0">
                <a:solidFill>
                  <a:schemeClr val="bg1"/>
                </a:solidFill>
                <a:latin typeface="Century Gothic" pitchFamily="34" charset="0"/>
              </a:rPr>
              <a:t>сенімгерлік</a:t>
            </a:r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200" b="1" dirty="0" err="1" smtClean="0">
                <a:solidFill>
                  <a:schemeClr val="bg1"/>
                </a:solidFill>
                <a:latin typeface="Century Gothic" pitchFamily="34" charset="0"/>
              </a:rPr>
              <a:t>басқару</a:t>
            </a:r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  <a:t>)</a:t>
            </a:r>
            <a:endParaRPr lang="ru-RU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3995936" y="2171887"/>
            <a:ext cx="13317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2014 жыл</a:t>
            </a:r>
            <a:endParaRPr lang="ru-RU" sz="2400" b="1" dirty="0">
              <a:solidFill>
                <a:schemeClr val="accent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  <a:p>
            <a:endParaRPr lang="ru-RU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23928" y="2954397"/>
            <a:ext cx="13317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itchFamily="34" charset="0"/>
              </a:rPr>
              <a:t>ЖАО </a:t>
            </a:r>
            <a:r>
              <a:rPr lang="ru-RU" sz="1400" b="1" dirty="0" err="1" smtClean="0">
                <a:solidFill>
                  <a:schemeClr val="bg1"/>
                </a:solidFill>
                <a:latin typeface="Century Gothic" pitchFamily="34" charset="0"/>
              </a:rPr>
              <a:t>дербестігі</a:t>
            </a:r>
            <a:endParaRPr lang="ru-RU" sz="1400" b="1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algn="ctr"/>
            <a:endParaRPr lang="ru-RU" sz="1400" b="1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  <a:t>(</a:t>
            </a:r>
            <a:r>
              <a:rPr lang="ru-RU" sz="1200" b="1" dirty="0" err="1" smtClean="0">
                <a:solidFill>
                  <a:schemeClr val="bg1"/>
                </a:solidFill>
                <a:latin typeface="Century Gothic" pitchFamily="34" charset="0"/>
              </a:rPr>
              <a:t>өңірлік</a:t>
            </a:r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  <a:t> МЖӘ </a:t>
            </a:r>
            <a:r>
              <a:rPr lang="ru-RU" sz="1200" b="1" dirty="0" err="1" smtClean="0">
                <a:solidFill>
                  <a:schemeClr val="bg1"/>
                </a:solidFill>
                <a:latin typeface="Century Gothic" pitchFamily="34" charset="0"/>
              </a:rPr>
              <a:t>орталықтарының</a:t>
            </a:r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200" b="1" dirty="0" err="1" smtClean="0">
                <a:solidFill>
                  <a:schemeClr val="bg1"/>
                </a:solidFill>
                <a:latin typeface="Century Gothic" pitchFamily="34" charset="0"/>
              </a:rPr>
              <a:t>құру</a:t>
            </a:r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  <a:t>)</a:t>
            </a:r>
            <a:endParaRPr lang="ru-RU" sz="1200" b="1" dirty="0">
              <a:solidFill>
                <a:schemeClr val="bg1"/>
              </a:solidFill>
              <a:latin typeface="Century Gothic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5496" y="2176988"/>
            <a:ext cx="12225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2006 жыл</a:t>
            </a:r>
            <a:endParaRPr lang="ru-RU" sz="2400" b="1" dirty="0">
              <a:solidFill>
                <a:schemeClr val="accent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  <a:p>
            <a:endParaRPr lang="ru-RU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20894" y="2924944"/>
            <a:ext cx="1352534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1074738">
              <a:tabLst>
                <a:tab pos="88900" algn="l"/>
              </a:tabLst>
            </a:pPr>
            <a:r>
              <a:rPr lang="kk-KZ" sz="1300" b="1" dirty="0" smtClean="0">
                <a:solidFill>
                  <a:schemeClr val="bg1"/>
                </a:solidFill>
                <a:latin typeface="Century Gothic" pitchFamily="34" charset="0"/>
              </a:rPr>
              <a:t>Ірі инфрақұрылымдық жобалар</a:t>
            </a:r>
            <a:endParaRPr lang="ru-RU" sz="1300" b="1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lvl="0" algn="ctr" defTabSz="1074738">
              <a:tabLst>
                <a:tab pos="88900" algn="l"/>
              </a:tabLst>
            </a:pPr>
            <a:endParaRPr lang="ru-RU" sz="1200" b="1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lvl="0" algn="ctr" defTabSz="1074738">
              <a:tabLst>
                <a:tab pos="88900" algn="l"/>
              </a:tabLst>
            </a:pPr>
            <a:r>
              <a:rPr lang="ru-RU" sz="1100" b="1" dirty="0" smtClean="0">
                <a:solidFill>
                  <a:schemeClr val="bg1"/>
                </a:solidFill>
                <a:latin typeface="Century Gothic" pitchFamily="34" charset="0"/>
              </a:rPr>
              <a:t/>
            </a:r>
            <a:br>
              <a:rPr lang="ru-RU" sz="1100" b="1" dirty="0" smtClean="0">
                <a:solidFill>
                  <a:schemeClr val="bg1"/>
                </a:solidFill>
                <a:latin typeface="Century Gothic" pitchFamily="34" charset="0"/>
              </a:rPr>
            </a:br>
            <a:r>
              <a:rPr lang="ru-RU" sz="1100" b="1" dirty="0" smtClean="0">
                <a:solidFill>
                  <a:schemeClr val="bg1"/>
                </a:solidFill>
                <a:latin typeface="Century Gothic" pitchFamily="34" charset="0"/>
              </a:rPr>
              <a:t>«</a:t>
            </a:r>
            <a:r>
              <a:rPr lang="ru-RU" sz="1100" b="1" dirty="0" err="1" smtClean="0">
                <a:solidFill>
                  <a:schemeClr val="bg1"/>
                </a:solidFill>
                <a:latin typeface="Century Gothic" pitchFamily="34" charset="0"/>
              </a:rPr>
              <a:t>Концессиялар</a:t>
            </a:r>
            <a:r>
              <a:rPr lang="ru-RU" sz="1100" b="1" dirty="0" smtClean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100" b="1" dirty="0" err="1" smtClean="0">
                <a:solidFill>
                  <a:schemeClr val="bg1"/>
                </a:solidFill>
                <a:latin typeface="Century Gothic" pitchFamily="34" charset="0"/>
              </a:rPr>
              <a:t>туралы</a:t>
            </a:r>
            <a:r>
              <a:rPr lang="ru-RU" sz="1100" b="1" dirty="0" smtClean="0">
                <a:solidFill>
                  <a:schemeClr val="bg1"/>
                </a:solidFill>
                <a:latin typeface="Century Gothic" pitchFamily="34" charset="0"/>
              </a:rPr>
              <a:t>» </a:t>
            </a:r>
          </a:p>
          <a:p>
            <a:pPr lvl="0" algn="ctr" defTabSz="1074738">
              <a:tabLst>
                <a:tab pos="88900" algn="l"/>
              </a:tabLst>
            </a:pPr>
            <a:r>
              <a:rPr lang="ru-RU" sz="1100" b="1" dirty="0" err="1" smtClean="0">
                <a:solidFill>
                  <a:schemeClr val="bg1"/>
                </a:solidFill>
                <a:latin typeface="Century Gothic" pitchFamily="34" charset="0"/>
              </a:rPr>
              <a:t>Заң</a:t>
            </a:r>
            <a:r>
              <a:rPr lang="ru-RU" sz="1100" b="1" dirty="0" smtClean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100" b="1" dirty="0" err="1" smtClean="0">
                <a:solidFill>
                  <a:schemeClr val="bg1"/>
                </a:solidFill>
                <a:latin typeface="Century Gothic" pitchFamily="34" charset="0"/>
              </a:rPr>
              <a:t>қабылданды</a:t>
            </a:r>
            <a:endParaRPr lang="ru-RU" sz="1100" b="1" dirty="0">
              <a:solidFill>
                <a:schemeClr val="bg1"/>
              </a:solidFill>
              <a:latin typeface="Century Gothic" pitchFamily="34" charset="0"/>
            </a:endParaRPr>
          </a:p>
          <a:p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22" name="TextBox 49"/>
          <p:cNvSpPr txBox="1">
            <a:spLocks noChangeArrowheads="1"/>
          </p:cNvSpPr>
          <p:nvPr/>
        </p:nvSpPr>
        <p:spPr bwMode="auto">
          <a:xfrm>
            <a:off x="5220072" y="2161528"/>
            <a:ext cx="129614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kk-KZ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entury Gothic" pitchFamily="34" charset="0"/>
                <a:cs typeface="+mn-cs"/>
              </a:rPr>
              <a:t>2015 жыл</a:t>
            </a:r>
            <a:endParaRPr lang="ru-RU" sz="2400" dirty="0">
              <a:solidFill>
                <a:schemeClr val="accent2">
                  <a:lumMod val="20000"/>
                  <a:lumOff val="80000"/>
                </a:schemeClr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195518" y="2997667"/>
            <a:ext cx="13927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buFontTx/>
              <a:buNone/>
              <a:tabLst>
                <a:tab pos="88900" algn="l"/>
              </a:tabLst>
              <a:defRPr/>
            </a:pPr>
            <a:r>
              <a:rPr lang="ru-RU" sz="1200" b="1" dirty="0" err="1" smtClean="0">
                <a:solidFill>
                  <a:schemeClr val="bg1"/>
                </a:solidFill>
                <a:latin typeface="Century Gothic" pitchFamily="34" charset="0"/>
              </a:rPr>
              <a:t>Рәсімдерді</a:t>
            </a:r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200" b="1" dirty="0" err="1" smtClean="0">
                <a:solidFill>
                  <a:schemeClr val="bg1"/>
                </a:solidFill>
                <a:latin typeface="Century Gothic" pitchFamily="34" charset="0"/>
              </a:rPr>
              <a:t>оңтайландыру</a:t>
            </a:r>
            <a:endParaRPr lang="ru-RU" sz="1200" b="1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tabLst>
                <a:tab pos="88900" algn="l"/>
              </a:tabLst>
              <a:defRPr/>
            </a:pPr>
            <a:endParaRPr lang="ru-RU" sz="1200" b="1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lvl="0" algn="ctr">
              <a:spcBef>
                <a:spcPct val="0"/>
              </a:spcBef>
              <a:tabLst>
                <a:tab pos="88900" algn="l"/>
              </a:tabLst>
              <a:defRPr/>
            </a:pPr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  <a:t/>
            </a:r>
            <a:b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</a:br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  <a:t>«МЖӘ </a:t>
            </a:r>
            <a:r>
              <a:rPr lang="ru-RU" sz="1200" b="1" dirty="0" err="1" smtClean="0">
                <a:solidFill>
                  <a:schemeClr val="bg1"/>
                </a:solidFill>
                <a:latin typeface="Century Gothic" pitchFamily="34" charset="0"/>
              </a:rPr>
              <a:t>туралы</a:t>
            </a:r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  <a:t>» </a:t>
            </a:r>
            <a:r>
              <a:rPr lang="ru-RU" sz="1200" b="1" dirty="0" err="1" smtClean="0">
                <a:solidFill>
                  <a:schemeClr val="bg1"/>
                </a:solidFill>
                <a:latin typeface="Century Gothic" pitchFamily="34" charset="0"/>
              </a:rPr>
              <a:t>Заң</a:t>
            </a:r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200" b="1" dirty="0" err="1" smtClean="0">
                <a:solidFill>
                  <a:schemeClr val="bg1"/>
                </a:solidFill>
                <a:latin typeface="Century Gothic" pitchFamily="34" charset="0"/>
              </a:rPr>
              <a:t>қабылданды</a:t>
            </a:r>
            <a:endParaRPr lang="ru-RU" sz="1200" b="1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tabLst>
                <a:tab pos="88900" algn="l"/>
              </a:tabLst>
              <a:defRPr/>
            </a:pPr>
            <a:endParaRPr lang="ru-RU" sz="1200" b="1" dirty="0">
              <a:solidFill>
                <a:schemeClr val="bg1"/>
              </a:solidFill>
              <a:latin typeface="Century Gothic" pitchFamily="34" charset="0"/>
            </a:endParaRPr>
          </a:p>
          <a:p>
            <a:endParaRPr lang="ru-RU" sz="12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6516218" y="1196752"/>
            <a:ext cx="1438602" cy="5112567"/>
            <a:chOff x="7374573" y="1052736"/>
            <a:chExt cx="1520352" cy="5112567"/>
          </a:xfrm>
        </p:grpSpPr>
        <p:sp>
          <p:nvSpPr>
            <p:cNvPr id="32" name="Полилиния 31"/>
            <p:cNvSpPr/>
            <p:nvPr/>
          </p:nvSpPr>
          <p:spPr>
            <a:xfrm>
              <a:off x="7450673" y="1052736"/>
              <a:ext cx="1369136" cy="5112567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12750" tIns="1137726" rIns="412750" bIns="1137726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6500" kern="12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374573" y="2996952"/>
              <a:ext cx="15203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b="1" dirty="0" err="1" smtClean="0">
                  <a:solidFill>
                    <a:schemeClr val="bg1"/>
                  </a:solidFill>
                  <a:latin typeface="Century Gothic" pitchFamily="34" charset="0"/>
                </a:rPr>
                <a:t>Мерзімдерді</a:t>
              </a:r>
              <a:r>
                <a:rPr lang="ru-RU" sz="1200" b="1" dirty="0" smtClean="0">
                  <a:solidFill>
                    <a:schemeClr val="bg1"/>
                  </a:solidFill>
                  <a:latin typeface="Century Gothic" pitchFamily="34" charset="0"/>
                </a:rPr>
                <a:t> </a:t>
              </a:r>
              <a:r>
                <a:rPr lang="ru-RU" sz="1200" b="1" dirty="0" err="1" smtClean="0">
                  <a:solidFill>
                    <a:schemeClr val="bg1"/>
                  </a:solidFill>
                  <a:latin typeface="Century Gothic" pitchFamily="34" charset="0"/>
                </a:rPr>
                <a:t>қысқарту</a:t>
              </a:r>
              <a:r>
                <a:rPr lang="ru-RU" sz="1200" b="1" dirty="0" smtClean="0">
                  <a:solidFill>
                    <a:schemeClr val="bg1"/>
                  </a:solidFill>
                  <a:latin typeface="Century Gothic" pitchFamily="34" charset="0"/>
                </a:rPr>
                <a:t> </a:t>
              </a:r>
              <a:r>
                <a:rPr lang="ru-RU" sz="1200" b="1" dirty="0" err="1" smtClean="0">
                  <a:solidFill>
                    <a:schemeClr val="bg1"/>
                  </a:solidFill>
                  <a:latin typeface="Century Gothic" pitchFamily="34" charset="0"/>
                </a:rPr>
                <a:t>және</a:t>
              </a:r>
              <a:r>
                <a:rPr lang="ru-RU" sz="1200" b="1" dirty="0" smtClean="0">
                  <a:solidFill>
                    <a:schemeClr val="bg1"/>
                  </a:solidFill>
                  <a:latin typeface="Century Gothic" pitchFamily="34" charset="0"/>
                </a:rPr>
                <a:t> </a:t>
              </a:r>
              <a:r>
                <a:rPr lang="ru-RU" sz="1200" b="1" dirty="0" err="1" smtClean="0">
                  <a:solidFill>
                    <a:schemeClr val="bg1"/>
                  </a:solidFill>
                  <a:latin typeface="Century Gothic" pitchFamily="34" charset="0"/>
                </a:rPr>
                <a:t>ерекше</a:t>
              </a:r>
              <a:r>
                <a:rPr lang="ru-RU" sz="1200" b="1" dirty="0" smtClean="0">
                  <a:solidFill>
                    <a:schemeClr val="bg1"/>
                  </a:solidFill>
                  <a:latin typeface="Century Gothic" pitchFamily="34" charset="0"/>
                </a:rPr>
                <a:t> </a:t>
              </a:r>
              <a:r>
                <a:rPr lang="ru-RU" sz="1200" b="1" dirty="0" err="1" smtClean="0">
                  <a:solidFill>
                    <a:schemeClr val="bg1"/>
                  </a:solidFill>
                  <a:latin typeface="Century Gothic" pitchFamily="34" charset="0"/>
                </a:rPr>
                <a:t>тәртіп</a:t>
              </a:r>
              <a:r>
                <a:rPr lang="ru-RU" sz="1200" b="1" dirty="0" smtClean="0">
                  <a:solidFill>
                    <a:schemeClr val="bg1"/>
                  </a:solidFill>
                  <a:latin typeface="Century Gothic" pitchFamily="34" charset="0"/>
                </a:rPr>
                <a:t>. </a:t>
              </a:r>
            </a:p>
            <a:p>
              <a:pPr algn="ctr"/>
              <a:endParaRPr lang="ru-RU" sz="1200" b="1" dirty="0" smtClean="0">
                <a:solidFill>
                  <a:schemeClr val="bg1"/>
                </a:solidFill>
                <a:latin typeface="Century Gothic" pitchFamily="34" charset="0"/>
              </a:endParaRPr>
            </a:p>
            <a:p>
              <a:pPr algn="ctr"/>
              <a:r>
                <a:rPr lang="ru-RU" sz="1200" b="1" dirty="0" err="1" smtClean="0">
                  <a:solidFill>
                    <a:schemeClr val="bg1"/>
                  </a:solidFill>
                  <a:latin typeface="Century Gothic" pitchFamily="34" charset="0"/>
                </a:rPr>
                <a:t>Қазынаышылық</a:t>
              </a:r>
              <a:r>
                <a:rPr lang="ru-RU" sz="1200" b="1" dirty="0" smtClean="0">
                  <a:solidFill>
                    <a:schemeClr val="bg1"/>
                  </a:solidFill>
                  <a:latin typeface="Century Gothic" pitchFamily="34" charset="0"/>
                </a:rPr>
                <a:t> </a:t>
              </a:r>
              <a:r>
                <a:rPr lang="ru-RU" sz="1200" b="1" dirty="0" err="1" smtClean="0">
                  <a:solidFill>
                    <a:schemeClr val="bg1"/>
                  </a:solidFill>
                  <a:latin typeface="Century Gothic" pitchFamily="34" charset="0"/>
                </a:rPr>
                <a:t>тіркеу</a:t>
              </a:r>
              <a:endParaRPr lang="ru-RU" sz="1200" b="1" dirty="0">
                <a:solidFill>
                  <a:schemeClr val="bg1"/>
                </a:solidFill>
                <a:latin typeface="Century Gothic" pitchFamily="34" charset="0"/>
              </a:endParaRPr>
            </a:p>
          </p:txBody>
        </p:sp>
      </p:grpSp>
      <p:sp>
        <p:nvSpPr>
          <p:cNvPr id="33" name="TextBox 49"/>
          <p:cNvSpPr txBox="1">
            <a:spLocks noChangeArrowheads="1"/>
          </p:cNvSpPr>
          <p:nvPr/>
        </p:nvSpPr>
        <p:spPr bwMode="auto">
          <a:xfrm>
            <a:off x="6588224" y="2144541"/>
            <a:ext cx="129614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kk-KZ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2017 жыл</a:t>
            </a:r>
            <a:endParaRPr lang="ru-RU" sz="2400" dirty="0">
              <a:solidFill>
                <a:schemeClr val="accent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5</a:t>
            </a:fld>
            <a:endParaRPr lang="ru-RU" dirty="0"/>
          </a:p>
        </p:txBody>
      </p:sp>
      <p:grpSp>
        <p:nvGrpSpPr>
          <p:cNvPr id="26" name="Группа 25"/>
          <p:cNvGrpSpPr/>
          <p:nvPr/>
        </p:nvGrpSpPr>
        <p:grpSpPr>
          <a:xfrm>
            <a:off x="7885752" y="1268761"/>
            <a:ext cx="1294759" cy="5112567"/>
            <a:chOff x="7366710" y="1052736"/>
            <a:chExt cx="1539378" cy="5112567"/>
          </a:xfrm>
        </p:grpSpPr>
        <p:sp>
          <p:nvSpPr>
            <p:cNvPr id="34" name="Полилиния 33"/>
            <p:cNvSpPr/>
            <p:nvPr/>
          </p:nvSpPr>
          <p:spPr>
            <a:xfrm>
              <a:off x="7450673" y="1052736"/>
              <a:ext cx="1369136" cy="5112567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12750" tIns="1137726" rIns="412750" bIns="1137726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6500" kern="120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366710" y="2994218"/>
              <a:ext cx="15393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  <a:latin typeface="Century Gothic" pitchFamily="34" charset="0"/>
                </a:rPr>
                <a:t> </a:t>
              </a:r>
              <a:r>
                <a:rPr lang="ru-RU" sz="1200" b="1" dirty="0" err="1" smtClean="0">
                  <a:solidFill>
                    <a:schemeClr val="bg1"/>
                  </a:solidFill>
                  <a:latin typeface="Century Gothic" pitchFamily="34" charset="0"/>
                </a:rPr>
                <a:t>Кепілдік</a:t>
              </a:r>
              <a:r>
                <a:rPr lang="ru-RU" sz="1200" b="1" dirty="0" smtClean="0">
                  <a:solidFill>
                    <a:schemeClr val="bg1"/>
                  </a:solidFill>
                  <a:latin typeface="Century Gothic" pitchFamily="34" charset="0"/>
                </a:rPr>
                <a:t> </a:t>
              </a:r>
              <a:r>
                <a:rPr lang="ru-RU" sz="1200" b="1" dirty="0" err="1" smtClean="0">
                  <a:solidFill>
                    <a:schemeClr val="bg1"/>
                  </a:solidFill>
                  <a:latin typeface="Century Gothic" pitchFamily="34" charset="0"/>
                </a:rPr>
                <a:t>қамтамасыз</a:t>
              </a:r>
              <a:r>
                <a:rPr lang="ru-RU" sz="1200" b="1" dirty="0" smtClean="0">
                  <a:solidFill>
                    <a:schemeClr val="bg1"/>
                  </a:solidFill>
                  <a:latin typeface="Century Gothic" pitchFamily="34" charset="0"/>
                </a:rPr>
                <a:t> </a:t>
              </a:r>
              <a:r>
                <a:rPr lang="ru-RU" sz="1200" b="1" dirty="0" err="1" smtClean="0">
                  <a:solidFill>
                    <a:schemeClr val="bg1"/>
                  </a:solidFill>
                  <a:latin typeface="Century Gothic" pitchFamily="34" charset="0"/>
                </a:rPr>
                <a:t>ету</a:t>
              </a:r>
              <a:endParaRPr lang="ru-RU" sz="1200" b="1" dirty="0">
                <a:solidFill>
                  <a:schemeClr val="bg1"/>
                </a:solidFill>
                <a:latin typeface="Century Gothic" pitchFamily="34" charset="0"/>
              </a:endParaRPr>
            </a:p>
          </p:txBody>
        </p:sp>
      </p:grpSp>
      <p:sp>
        <p:nvSpPr>
          <p:cNvPr id="36" name="TextBox 49"/>
          <p:cNvSpPr txBox="1">
            <a:spLocks noChangeArrowheads="1"/>
          </p:cNvSpPr>
          <p:nvPr/>
        </p:nvSpPr>
        <p:spPr bwMode="auto">
          <a:xfrm>
            <a:off x="7812360" y="2144541"/>
            <a:ext cx="129614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kk-KZ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2018</a:t>
            </a:r>
          </a:p>
          <a:p>
            <a:pPr algn="ctr"/>
            <a:r>
              <a:rPr lang="kk-KZ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жыл</a:t>
            </a:r>
            <a:endParaRPr lang="ru-RU" sz="2400" dirty="0">
              <a:solidFill>
                <a:schemeClr val="accent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7" name="Левая фигурная скобка 36"/>
          <p:cNvSpPr/>
          <p:nvPr/>
        </p:nvSpPr>
        <p:spPr>
          <a:xfrm rot="5400000">
            <a:off x="3528044" y="-1294391"/>
            <a:ext cx="223046" cy="4745189"/>
          </a:xfrm>
          <a:prstGeom prst="leftBrac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Левая фигурная скобка 37"/>
          <p:cNvSpPr/>
          <p:nvPr/>
        </p:nvSpPr>
        <p:spPr>
          <a:xfrm rot="5400000">
            <a:off x="7337127" y="-207248"/>
            <a:ext cx="223048" cy="2584951"/>
          </a:xfrm>
          <a:prstGeom prst="leftBrac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3243523" y="610803"/>
            <a:ext cx="792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 этап</a:t>
            </a:r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7075492" y="680797"/>
            <a:ext cx="792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2</a:t>
            </a:r>
            <a:r>
              <a:rPr lang="ru-RU" dirty="0" smtClean="0"/>
              <a:t> этап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156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AutoShape 9"/>
          <p:cNvSpPr>
            <a:spLocks noChangeArrowheads="1"/>
          </p:cNvSpPr>
          <p:nvPr/>
        </p:nvSpPr>
        <p:spPr bwMode="auto">
          <a:xfrm rot="2453450">
            <a:off x="4102100" y="-1589088"/>
            <a:ext cx="914400" cy="9956801"/>
          </a:xfrm>
          <a:prstGeom prst="parallelogram">
            <a:avLst>
              <a:gd name="adj" fmla="val 25000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31" name="AutoShape 11"/>
          <p:cNvSpPr>
            <a:spLocks noChangeArrowheads="1"/>
          </p:cNvSpPr>
          <p:nvPr/>
        </p:nvSpPr>
        <p:spPr bwMode="auto">
          <a:xfrm rot="2486751">
            <a:off x="4240213" y="-1481138"/>
            <a:ext cx="609600" cy="9804401"/>
          </a:xfrm>
          <a:prstGeom prst="parallelogram">
            <a:avLst>
              <a:gd name="adj" fmla="val 25000"/>
            </a:avLst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6" name="Oval 6"/>
          <p:cNvSpPr>
            <a:spLocks noChangeArrowheads="1"/>
          </p:cNvSpPr>
          <p:nvPr/>
        </p:nvSpPr>
        <p:spPr bwMode="auto">
          <a:xfrm>
            <a:off x="3810000" y="2667000"/>
            <a:ext cx="1447800" cy="13716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838200" y="1295400"/>
            <a:ext cx="387781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kk-KZ" altLang="ru-RU" sz="4800" b="1" dirty="0" smtClean="0">
                <a:solidFill>
                  <a:srgbClr val="990033"/>
                </a:solidFill>
              </a:rPr>
              <a:t>Қалай болды </a:t>
            </a:r>
            <a:endParaRPr lang="ru-RU" altLang="ru-RU" sz="4800" b="1" dirty="0">
              <a:solidFill>
                <a:srgbClr val="990033"/>
              </a:solidFill>
            </a:endParaRP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3563888" y="5105400"/>
            <a:ext cx="558011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kk-KZ" altLang="ru-RU" sz="4800" b="1" dirty="0" smtClean="0">
                <a:solidFill>
                  <a:srgbClr val="3333CC"/>
                </a:solidFill>
              </a:rPr>
              <a:t>Қазір қалай</a:t>
            </a:r>
            <a:endParaRPr lang="ru-RU" altLang="ru-RU" sz="4800" b="1" dirty="0">
              <a:solidFill>
                <a:srgbClr val="3333CC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6</a:t>
            </a:fld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4067944" y="3140968"/>
            <a:ext cx="936104" cy="0"/>
          </a:xfrm>
          <a:prstGeom prst="straightConnector1">
            <a:avLst/>
          </a:prstGeom>
          <a:ln w="76200">
            <a:solidFill>
              <a:schemeClr val="bg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139952" y="3501008"/>
            <a:ext cx="936104" cy="0"/>
          </a:xfrm>
          <a:prstGeom prst="straightConnector1">
            <a:avLst/>
          </a:prstGeom>
          <a:ln w="76200">
            <a:solidFill>
              <a:schemeClr val="bg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33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55574">
            <a:off x="3702783" y="4464162"/>
            <a:ext cx="1046444" cy="1632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28600" y="1556791"/>
            <a:ext cx="410222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4800" b="1" dirty="0" smtClean="0">
                <a:solidFill>
                  <a:srgbClr val="990033"/>
                </a:solidFill>
              </a:rPr>
              <a:t>2003-2016жж.</a:t>
            </a:r>
            <a:endParaRPr lang="ru-RU" altLang="ru-RU" sz="4800" b="1" dirty="0">
              <a:solidFill>
                <a:srgbClr val="990033"/>
              </a:solidFill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23528" y="804887"/>
            <a:ext cx="333948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4800" b="1" dirty="0" smtClean="0">
                <a:solidFill>
                  <a:schemeClr val="accent2">
                    <a:lumMod val="75000"/>
                  </a:schemeClr>
                </a:solidFill>
              </a:rPr>
              <a:t>КЕЗЕҢ</a:t>
            </a:r>
            <a:endParaRPr lang="ru-RU" altLang="ru-RU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28600" y="3101151"/>
            <a:ext cx="261520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6000" b="1" dirty="0" smtClean="0">
                <a:solidFill>
                  <a:srgbClr val="990033"/>
                </a:solidFill>
              </a:rPr>
              <a:t>21</a:t>
            </a:r>
            <a:r>
              <a:rPr lang="ru-RU" altLang="ru-RU" sz="4800" b="1" dirty="0" smtClean="0">
                <a:solidFill>
                  <a:srgbClr val="990033"/>
                </a:solidFill>
              </a:rPr>
              <a:t> </a:t>
            </a:r>
            <a:r>
              <a:rPr lang="ru-RU" altLang="ru-RU" sz="4800" b="1" dirty="0" err="1" smtClean="0">
                <a:solidFill>
                  <a:srgbClr val="990033"/>
                </a:solidFill>
              </a:rPr>
              <a:t>шарт</a:t>
            </a:r>
            <a:endParaRPr lang="ru-RU" altLang="ru-RU" sz="4800" b="1" dirty="0">
              <a:solidFill>
                <a:srgbClr val="990033"/>
              </a:solidFill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5496" y="5077633"/>
            <a:ext cx="362332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6000" b="1" dirty="0" smtClean="0">
                <a:solidFill>
                  <a:srgbClr val="990033"/>
                </a:solidFill>
              </a:rPr>
              <a:t>59</a:t>
            </a:r>
            <a:r>
              <a:rPr lang="ru-RU" altLang="ru-RU" sz="4800" b="1" dirty="0" smtClean="0">
                <a:solidFill>
                  <a:srgbClr val="990033"/>
                </a:solidFill>
              </a:rPr>
              <a:t> </a:t>
            </a:r>
            <a:r>
              <a:rPr lang="ru-RU" altLang="ru-RU" sz="4000" b="1" dirty="0" err="1" smtClean="0">
                <a:solidFill>
                  <a:srgbClr val="990033"/>
                </a:solidFill>
              </a:rPr>
              <a:t>млрд.теңге</a:t>
            </a:r>
            <a:endParaRPr lang="ru-RU" altLang="ru-RU" sz="4000" b="1" dirty="0">
              <a:solidFill>
                <a:srgbClr val="990033"/>
              </a:solidFill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3995936" y="1556792"/>
            <a:ext cx="514806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4800" b="1" dirty="0" smtClean="0">
                <a:solidFill>
                  <a:srgbClr val="3333CC"/>
                </a:solidFill>
              </a:rPr>
              <a:t> </a:t>
            </a:r>
            <a:r>
              <a:rPr lang="ru-RU" altLang="ru-RU" sz="4400" b="1" dirty="0" smtClean="0">
                <a:solidFill>
                  <a:srgbClr val="3333CC"/>
                </a:solidFill>
              </a:rPr>
              <a:t>2017-2018жж</a:t>
            </a:r>
            <a:r>
              <a:rPr lang="ru-RU" altLang="ru-RU" sz="4800" b="1" dirty="0" smtClean="0">
                <a:solidFill>
                  <a:srgbClr val="3333CC"/>
                </a:solidFill>
              </a:rPr>
              <a:t>. </a:t>
            </a:r>
            <a:r>
              <a:rPr lang="en-US" altLang="ru-RU" sz="2000" b="1" dirty="0" smtClean="0">
                <a:solidFill>
                  <a:srgbClr val="3333CC"/>
                </a:solidFill>
              </a:rPr>
              <a:t>(1</a:t>
            </a:r>
            <a:r>
              <a:rPr lang="ru-RU" altLang="ru-RU" sz="2000" b="1" dirty="0" smtClean="0">
                <a:solidFill>
                  <a:srgbClr val="3333CC"/>
                </a:solidFill>
              </a:rPr>
              <a:t>5</a:t>
            </a:r>
            <a:r>
              <a:rPr lang="en-US" altLang="ru-RU" sz="2000" b="1" dirty="0" smtClean="0">
                <a:solidFill>
                  <a:srgbClr val="3333CC"/>
                </a:solidFill>
              </a:rPr>
              <a:t> </a:t>
            </a:r>
            <a:r>
              <a:rPr lang="kk-KZ" altLang="ru-RU" sz="2000" b="1" dirty="0" smtClean="0">
                <a:solidFill>
                  <a:srgbClr val="3333CC"/>
                </a:solidFill>
              </a:rPr>
              <a:t>қазан</a:t>
            </a:r>
            <a:r>
              <a:rPr lang="en-US" altLang="ru-RU" sz="2000" b="1" dirty="0" smtClean="0">
                <a:solidFill>
                  <a:srgbClr val="3333CC"/>
                </a:solidFill>
              </a:rPr>
              <a:t>)</a:t>
            </a:r>
            <a:endParaRPr lang="ru-RU" altLang="ru-RU" sz="2400" b="1" dirty="0">
              <a:solidFill>
                <a:srgbClr val="3333CC"/>
              </a:solidFill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355976" y="2948751"/>
            <a:ext cx="4644008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8000" b="1" dirty="0" smtClean="0">
                <a:solidFill>
                  <a:srgbClr val="3333CC"/>
                </a:solidFill>
              </a:rPr>
              <a:t>422</a:t>
            </a:r>
            <a:r>
              <a:rPr lang="ru-RU" altLang="ru-RU" sz="7200" b="1" dirty="0" smtClean="0">
                <a:solidFill>
                  <a:srgbClr val="3333CC"/>
                </a:solidFill>
              </a:rPr>
              <a:t> </a:t>
            </a:r>
            <a:r>
              <a:rPr lang="ru-RU" altLang="ru-RU" sz="4800" b="1" dirty="0" err="1" smtClean="0">
                <a:solidFill>
                  <a:srgbClr val="3333CC"/>
                </a:solidFill>
              </a:rPr>
              <a:t>шарт</a:t>
            </a:r>
            <a:endParaRPr lang="ru-RU" altLang="ru-RU" sz="4800" b="1" dirty="0">
              <a:solidFill>
                <a:srgbClr val="3333CC"/>
              </a:solidFill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4460304" y="4985881"/>
            <a:ext cx="4720208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8000" b="1" dirty="0" smtClean="0">
                <a:solidFill>
                  <a:srgbClr val="3333CC"/>
                </a:solidFill>
              </a:rPr>
              <a:t>1036</a:t>
            </a:r>
            <a:r>
              <a:rPr lang="ru-RU" altLang="ru-RU" sz="4800" b="1" dirty="0" smtClean="0">
                <a:solidFill>
                  <a:srgbClr val="3333CC"/>
                </a:solidFill>
              </a:rPr>
              <a:t> </a:t>
            </a:r>
            <a:r>
              <a:rPr lang="ru-RU" altLang="ru-RU" sz="3600" b="1" dirty="0" err="1" smtClean="0">
                <a:solidFill>
                  <a:srgbClr val="3333CC"/>
                </a:solidFill>
              </a:rPr>
              <a:t>млрд.теңге</a:t>
            </a:r>
            <a:endParaRPr lang="ru-RU" altLang="ru-RU" sz="3600" b="1" dirty="0">
              <a:solidFill>
                <a:srgbClr val="3333CC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3. НӘТИЖЕЛЕР</a:t>
            </a:r>
            <a:endParaRPr lang="ru-RU" sz="2400" b="1" dirty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7</a:t>
            </a:fld>
            <a:endParaRPr lang="ru-RU" dirty="0"/>
          </a:p>
        </p:txBody>
      </p:sp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75008">
            <a:off x="3191220" y="2674038"/>
            <a:ext cx="1046444" cy="1632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593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>
            <a:extLst/>
          </p:cNvPr>
          <p:cNvSpPr/>
          <p:nvPr/>
        </p:nvSpPr>
        <p:spPr>
          <a:xfrm>
            <a:off x="5154614" y="3505201"/>
            <a:ext cx="3851275" cy="1826684"/>
          </a:xfrm>
          <a:prstGeom prst="rect">
            <a:avLst/>
          </a:prstGeom>
          <a:solidFill>
            <a:schemeClr val="accent1">
              <a:lumMod val="40000"/>
              <a:lumOff val="6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Жергілікті</a:t>
            </a:r>
            <a:r>
              <a:rPr lang="ru-RU" sz="160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деңгейде</a:t>
            </a:r>
            <a:r>
              <a:rPr lang="ru-RU" sz="160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 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(1,1 трлн. </a:t>
            </a:r>
            <a:r>
              <a:rPr lang="ru-RU" sz="160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теңге</a:t>
            </a:r>
            <a:r>
              <a:rPr lang="ru-RU" sz="160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):</a:t>
            </a:r>
          </a:p>
          <a:p>
            <a:pPr algn="ctr"/>
            <a:endParaRPr lang="ru-RU" sz="400" dirty="0">
              <a:solidFill>
                <a:schemeClr val="tx1"/>
              </a:solidFill>
              <a:latin typeface="Century Gothic" pitchFamily="34" charset="0"/>
              <a:cs typeface="Arial" charset="0"/>
            </a:endParaRPr>
          </a:p>
          <a:p>
            <a:pPr algn="ctr"/>
            <a:r>
              <a:rPr lang="ru-RU" sz="1400" b="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білім</a:t>
            </a:r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 беру (147), </a:t>
            </a:r>
            <a:r>
              <a:rPr lang="ru-RU" sz="1400" b="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денсаулық</a:t>
            </a:r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 </a:t>
            </a:r>
            <a:r>
              <a:rPr lang="ru-RU" sz="1400" b="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сақтау</a:t>
            </a:r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(190), </a:t>
            </a:r>
            <a:r>
              <a:rPr lang="ru-RU" sz="1400" b="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мәдениет</a:t>
            </a:r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 </a:t>
            </a:r>
            <a:r>
              <a:rPr lang="ru-RU" sz="1400" b="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және</a:t>
            </a:r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 спорт(60), энергетика </a:t>
            </a:r>
            <a:r>
              <a:rPr lang="ru-RU" sz="1400" b="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және</a:t>
            </a:r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 ТКШ(59), </a:t>
            </a:r>
            <a:r>
              <a:rPr lang="ru-RU" sz="1400" b="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көлік</a:t>
            </a:r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 (46) </a:t>
            </a:r>
            <a:r>
              <a:rPr lang="ru-RU" sz="1400" b="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және</a:t>
            </a:r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 </a:t>
            </a:r>
            <a:r>
              <a:rPr lang="ru-RU" sz="1400" b="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т.б</a:t>
            </a:r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.</a:t>
            </a:r>
          </a:p>
        </p:txBody>
      </p:sp>
      <p:sp>
        <p:nvSpPr>
          <p:cNvPr id="4099" name="TextBox 24"/>
          <p:cNvSpPr txBox="1">
            <a:spLocks noChangeArrowheads="1"/>
          </p:cNvSpPr>
          <p:nvPr/>
        </p:nvSpPr>
        <p:spPr bwMode="auto">
          <a:xfrm>
            <a:off x="4233863" y="3909485"/>
            <a:ext cx="1008062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3600">
                <a:latin typeface="Century Gothic" pitchFamily="34" charset="0"/>
              </a:rPr>
              <a:t>708</a:t>
            </a:r>
          </a:p>
          <a:p>
            <a:pPr algn="ctr" eaLnBrk="1" hangingPunct="1"/>
            <a:endParaRPr lang="ru-RU" altLang="ru-RU" sz="1600" b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3" name="Прямоугольник 32">
            <a:extLst/>
          </p:cNvPr>
          <p:cNvSpPr/>
          <p:nvPr/>
        </p:nvSpPr>
        <p:spPr>
          <a:xfrm>
            <a:off x="-36512" y="1"/>
            <a:ext cx="9180513" cy="7876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/>
            <a:r>
              <a:rPr lang="kk-KZ" sz="2400" dirty="0" smtClean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3.1</a:t>
            </a:r>
            <a:r>
              <a:rPr lang="kk-KZ" sz="1600" dirty="0" smtClean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   </a:t>
            </a:r>
            <a:r>
              <a:rPr lang="kk-KZ" sz="1400" i="1" dirty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2018 жылғы 15 қазандағы </a:t>
            </a:r>
            <a:r>
              <a:rPr lang="kk-KZ" sz="2400" dirty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ЖОБАЛАР БОЙЫНША АҒЫМДАҒЫ ЖАҒДАЙ</a:t>
            </a:r>
            <a:endParaRPr lang="en-US" sz="1600" i="1" dirty="0">
              <a:solidFill>
                <a:schemeClr val="bg1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4101" name="TextBox 34"/>
          <p:cNvSpPr txBox="1">
            <a:spLocks noChangeArrowheads="1"/>
          </p:cNvSpPr>
          <p:nvPr/>
        </p:nvSpPr>
        <p:spPr bwMode="auto">
          <a:xfrm>
            <a:off x="4321168" y="2235199"/>
            <a:ext cx="8651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3600" dirty="0">
                <a:solidFill>
                  <a:srgbClr val="262626"/>
                </a:solidFill>
                <a:latin typeface="Century Gothic" pitchFamily="34" charset="0"/>
              </a:rPr>
              <a:t>13</a:t>
            </a:r>
            <a:endParaRPr lang="ru-RU" altLang="ru-RU" sz="1600" dirty="0">
              <a:solidFill>
                <a:srgbClr val="262626"/>
              </a:solidFill>
              <a:latin typeface="Century Gothic" pitchFamily="34" charset="0"/>
            </a:endParaRPr>
          </a:p>
        </p:txBody>
      </p:sp>
      <p:sp>
        <p:nvSpPr>
          <p:cNvPr id="18" name="Прямоугольник 17">
            <a:extLst/>
          </p:cNvPr>
          <p:cNvSpPr/>
          <p:nvPr/>
        </p:nvSpPr>
        <p:spPr>
          <a:xfrm>
            <a:off x="5164138" y="2018357"/>
            <a:ext cx="3851275" cy="1181100"/>
          </a:xfrm>
          <a:prstGeom prst="rect">
            <a:avLst/>
          </a:prstGeom>
          <a:solidFill>
            <a:srgbClr val="E1E9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Республикалық</a:t>
            </a:r>
            <a:r>
              <a:rPr lang="ru-RU" sz="160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деңгейде</a:t>
            </a:r>
            <a:r>
              <a:rPr lang="ru-RU" sz="160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/>
            </a:r>
            <a:br>
              <a:rPr lang="ru-RU" sz="160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</a:br>
            <a:r>
              <a:rPr lang="ru-RU" sz="160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(397,9 </a:t>
            </a:r>
            <a:r>
              <a:rPr lang="ru-RU" sz="160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млрд.теңге</a:t>
            </a:r>
            <a:r>
              <a:rPr lang="ru-RU" sz="160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):</a:t>
            </a:r>
          </a:p>
          <a:p>
            <a:pPr algn="ctr"/>
            <a:endParaRPr lang="ru-RU" sz="400" dirty="0">
              <a:solidFill>
                <a:schemeClr val="tx1"/>
              </a:solidFill>
              <a:latin typeface="Century Gothic" pitchFamily="34" charset="0"/>
              <a:cs typeface="Arial" charset="0"/>
            </a:endParaRPr>
          </a:p>
          <a:p>
            <a:pPr algn="just"/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ІІМ-4, </a:t>
            </a:r>
            <a:r>
              <a:rPr lang="kk-KZ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ИДМ – 3</a:t>
            </a:r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, ДСМ– 3,  ПІБ, ЭМ, БҒМ – 1 </a:t>
            </a:r>
            <a:r>
              <a:rPr lang="ru-RU" sz="1400" b="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жобадан</a:t>
            </a:r>
            <a:endParaRPr lang="ru-RU" sz="1400" b="0" dirty="0">
              <a:solidFill>
                <a:schemeClr val="tx1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4103" name="Прямоугольник 2"/>
          <p:cNvSpPr>
            <a:spLocks noChangeArrowheads="1"/>
          </p:cNvSpPr>
          <p:nvPr/>
        </p:nvSpPr>
        <p:spPr bwMode="auto">
          <a:xfrm>
            <a:off x="4222750" y="1268760"/>
            <a:ext cx="47720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kk-KZ" altLang="ru-RU" b="0" dirty="0">
                <a:latin typeface="Century Gothic" pitchFamily="34" charset="0"/>
              </a:rPr>
              <a:t> </a:t>
            </a:r>
            <a:r>
              <a:rPr lang="kk-KZ" altLang="ru-RU" sz="3200" dirty="0">
                <a:latin typeface="Century Gothic" pitchFamily="34" charset="0"/>
              </a:rPr>
              <a:t>1,5</a:t>
            </a:r>
            <a:r>
              <a:rPr lang="kk-KZ" altLang="ru-RU" b="0" dirty="0">
                <a:latin typeface="Century Gothic" pitchFamily="34" charset="0"/>
              </a:rPr>
              <a:t> </a:t>
            </a:r>
            <a:r>
              <a:rPr lang="kk-KZ" altLang="ru-RU" sz="1600" b="0" dirty="0">
                <a:solidFill>
                  <a:srgbClr val="404040"/>
                </a:solidFill>
                <a:latin typeface="Century Gothic" pitchFamily="34" charset="0"/>
              </a:rPr>
              <a:t>трлн.теңгеге</a:t>
            </a:r>
            <a:r>
              <a:rPr lang="kk-KZ" altLang="ru-RU" b="0" dirty="0">
                <a:latin typeface="Century Gothic" pitchFamily="34" charset="0"/>
              </a:rPr>
              <a:t> </a:t>
            </a:r>
            <a:r>
              <a:rPr lang="kk-KZ" altLang="ru-RU" sz="3200" dirty="0">
                <a:solidFill>
                  <a:srgbClr val="00B050"/>
                </a:solidFill>
                <a:latin typeface="Century Gothic" pitchFamily="34" charset="0"/>
              </a:rPr>
              <a:t>721</a:t>
            </a:r>
            <a:r>
              <a:rPr lang="kk-KZ" altLang="ru-RU" sz="3600" dirty="0">
                <a:solidFill>
                  <a:srgbClr val="00B050"/>
                </a:solidFill>
                <a:latin typeface="Century Gothic" pitchFamily="34" charset="0"/>
              </a:rPr>
              <a:t> </a:t>
            </a:r>
            <a:r>
              <a:rPr lang="kk-KZ" altLang="ru-RU" sz="1600" b="0" dirty="0">
                <a:solidFill>
                  <a:srgbClr val="404040"/>
                </a:solidFill>
                <a:latin typeface="Century Gothic" pitchFamily="34" charset="0"/>
              </a:rPr>
              <a:t>нысан</a:t>
            </a:r>
            <a:endParaRPr lang="ru-RU" altLang="ru-RU" sz="1600" b="0" dirty="0">
              <a:solidFill>
                <a:srgbClr val="404040"/>
              </a:solidFill>
              <a:latin typeface="Century Gothic" pitchFamily="34" charset="0"/>
            </a:endParaRPr>
          </a:p>
        </p:txBody>
      </p:sp>
      <p:cxnSp>
        <p:nvCxnSpPr>
          <p:cNvPr id="64" name="Прямая соединительная линия 63">
            <a:extLst/>
          </p:cNvPr>
          <p:cNvCxnSpPr/>
          <p:nvPr/>
        </p:nvCxnSpPr>
        <p:spPr>
          <a:xfrm flipH="1">
            <a:off x="4211638" y="956963"/>
            <a:ext cx="22225" cy="4484988"/>
          </a:xfrm>
          <a:prstGeom prst="line">
            <a:avLst/>
          </a:prstGeom>
          <a:ln w="7302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05" name="TextBox 69"/>
          <p:cNvSpPr txBox="1">
            <a:spLocks noChangeArrowheads="1"/>
          </p:cNvSpPr>
          <p:nvPr/>
        </p:nvSpPr>
        <p:spPr bwMode="auto">
          <a:xfrm>
            <a:off x="619125" y="787686"/>
            <a:ext cx="29591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kk-KZ" altLang="ru-RU" sz="2000" u="sng" dirty="0">
                <a:latin typeface="Century Gothic" pitchFamily="34" charset="0"/>
              </a:rPr>
              <a:t>Жасалған шарттар</a:t>
            </a:r>
            <a:endParaRPr lang="ru-RU" altLang="ru-RU" sz="2000" u="sng" dirty="0">
              <a:latin typeface="Century Gothic" pitchFamily="34" charset="0"/>
            </a:endParaRPr>
          </a:p>
        </p:txBody>
      </p:sp>
      <p:sp>
        <p:nvSpPr>
          <p:cNvPr id="4106" name="TextBox 71"/>
          <p:cNvSpPr txBox="1">
            <a:spLocks noChangeArrowheads="1"/>
          </p:cNvSpPr>
          <p:nvPr/>
        </p:nvSpPr>
        <p:spPr bwMode="auto">
          <a:xfrm>
            <a:off x="5184814" y="764704"/>
            <a:ext cx="323381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kk-KZ" altLang="ru-RU" sz="2000" u="sng" dirty="0">
                <a:latin typeface="Century Gothic" pitchFamily="34" charset="0"/>
              </a:rPr>
              <a:t>Дайындау сатысында</a:t>
            </a:r>
            <a:endParaRPr lang="ru-RU" altLang="ru-RU" sz="2000" u="sng" dirty="0">
              <a:latin typeface="Century Gothic" pitchFamily="34" charset="0"/>
            </a:endParaRPr>
          </a:p>
        </p:txBody>
      </p:sp>
      <p:sp>
        <p:nvSpPr>
          <p:cNvPr id="4107" name="TextBox 93"/>
          <p:cNvSpPr txBox="1">
            <a:spLocks noChangeArrowheads="1"/>
          </p:cNvSpPr>
          <p:nvPr/>
        </p:nvSpPr>
        <p:spPr bwMode="auto">
          <a:xfrm>
            <a:off x="715963" y="1083308"/>
            <a:ext cx="26638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2000" dirty="0" smtClean="0">
                <a:latin typeface="Century Gothic" pitchFamily="34" charset="0"/>
              </a:rPr>
              <a:t>2006-2018 </a:t>
            </a:r>
            <a:r>
              <a:rPr lang="ru-RU" altLang="ru-RU" sz="2000" dirty="0" err="1">
                <a:latin typeface="Century Gothic" pitchFamily="34" charset="0"/>
              </a:rPr>
              <a:t>жж</a:t>
            </a:r>
            <a:r>
              <a:rPr lang="ru-RU" altLang="ru-RU" sz="2000" dirty="0">
                <a:latin typeface="Century Gothic" pitchFamily="34" charset="0"/>
              </a:rPr>
              <a:t>.</a:t>
            </a:r>
          </a:p>
        </p:txBody>
      </p:sp>
      <p:cxnSp>
        <p:nvCxnSpPr>
          <p:cNvPr id="5" name="Прямая соединительная линия 4">
            <a:extLst/>
          </p:cNvPr>
          <p:cNvCxnSpPr/>
          <p:nvPr/>
        </p:nvCxnSpPr>
        <p:spPr>
          <a:xfrm>
            <a:off x="341313" y="5475817"/>
            <a:ext cx="8424862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9" name="Прямоугольник 18"/>
          <p:cNvSpPr>
            <a:spLocks noChangeArrowheads="1"/>
          </p:cNvSpPr>
          <p:nvPr/>
        </p:nvSpPr>
        <p:spPr bwMode="auto">
          <a:xfrm>
            <a:off x="231775" y="5486401"/>
            <a:ext cx="864235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kk-KZ" altLang="ru-RU" sz="2000">
                <a:solidFill>
                  <a:srgbClr val="C00000"/>
                </a:solidFill>
                <a:latin typeface="Century Gothic" pitchFamily="34" charset="0"/>
              </a:rPr>
              <a:t>2018</a:t>
            </a:r>
            <a:r>
              <a:rPr lang="kk-KZ" altLang="ru-RU" sz="2000">
                <a:solidFill>
                  <a:srgbClr val="339933"/>
                </a:solidFill>
                <a:latin typeface="Century Gothic" pitchFamily="34" charset="0"/>
              </a:rPr>
              <a:t> </a:t>
            </a:r>
            <a:r>
              <a:rPr lang="kk-KZ" altLang="ru-RU" sz="2000" b="0">
                <a:solidFill>
                  <a:srgbClr val="404040"/>
                </a:solidFill>
                <a:latin typeface="Century Gothic" pitchFamily="34" charset="0"/>
              </a:rPr>
              <a:t>жыл басынан </a:t>
            </a:r>
            <a:r>
              <a:rPr lang="kk-KZ" altLang="ru-RU" sz="2000">
                <a:solidFill>
                  <a:srgbClr val="339933"/>
                </a:solidFill>
                <a:latin typeface="Century Gothic" pitchFamily="34" charset="0"/>
              </a:rPr>
              <a:t>844,9 </a:t>
            </a:r>
            <a:r>
              <a:rPr lang="kk-KZ" altLang="ru-RU" sz="2000" b="0">
                <a:solidFill>
                  <a:srgbClr val="404040"/>
                </a:solidFill>
                <a:latin typeface="Century Gothic" pitchFamily="34" charset="0"/>
              </a:rPr>
              <a:t>млр.теңгеге</a:t>
            </a:r>
            <a:r>
              <a:rPr lang="kk-KZ" altLang="ru-RU" sz="2000">
                <a:solidFill>
                  <a:srgbClr val="339933"/>
                </a:solidFill>
                <a:latin typeface="Century Gothic" pitchFamily="34" charset="0"/>
              </a:rPr>
              <a:t> </a:t>
            </a:r>
            <a:r>
              <a:rPr lang="kk-KZ" altLang="ru-RU" sz="2000">
                <a:solidFill>
                  <a:srgbClr val="C00000"/>
                </a:solidFill>
                <a:latin typeface="Century Gothic" pitchFamily="34" charset="0"/>
              </a:rPr>
              <a:t>192 </a:t>
            </a:r>
            <a:r>
              <a:rPr lang="kk-KZ" altLang="ru-RU" sz="2000" b="0">
                <a:solidFill>
                  <a:srgbClr val="404040"/>
                </a:solidFill>
                <a:latin typeface="Century Gothic" pitchFamily="34" charset="0"/>
              </a:rPr>
              <a:t>нысан жасақталды</a:t>
            </a:r>
          </a:p>
          <a:p>
            <a:pPr algn="ctr"/>
            <a:r>
              <a:rPr lang="ru-RU" altLang="ru-RU" sz="2000">
                <a:latin typeface="Century Gothic" pitchFamily="34" charset="0"/>
              </a:rPr>
              <a:t>29,1</a:t>
            </a:r>
            <a:r>
              <a:rPr lang="ru-RU" altLang="ru-RU" sz="2000" b="0">
                <a:latin typeface="Century Gothic" pitchFamily="34" charset="0"/>
              </a:rPr>
              <a:t> млрд. теңгеге </a:t>
            </a:r>
            <a:r>
              <a:rPr lang="ru-RU" altLang="ru-RU" sz="2000">
                <a:solidFill>
                  <a:srgbClr val="339933"/>
                </a:solidFill>
                <a:latin typeface="Century Gothic" pitchFamily="34" charset="0"/>
              </a:rPr>
              <a:t>49</a:t>
            </a:r>
            <a:r>
              <a:rPr lang="ru-RU" altLang="ru-RU" sz="2000" b="0">
                <a:latin typeface="Century Gothic" pitchFamily="34" charset="0"/>
              </a:rPr>
              <a:t> нысан пайдалануға берілді</a:t>
            </a:r>
          </a:p>
          <a:p>
            <a:pPr algn="ctr"/>
            <a:r>
              <a:rPr lang="ru-RU" altLang="ru-RU" sz="2000">
                <a:latin typeface="Century Gothic" pitchFamily="34" charset="0"/>
              </a:rPr>
              <a:t>815,8</a:t>
            </a:r>
            <a:r>
              <a:rPr lang="ru-RU" altLang="ru-RU" sz="2000" b="0">
                <a:latin typeface="Century Gothic" pitchFamily="34" charset="0"/>
              </a:rPr>
              <a:t> млрд. теңгеге </a:t>
            </a:r>
            <a:r>
              <a:rPr lang="ru-RU" altLang="ru-RU" sz="2000">
                <a:solidFill>
                  <a:srgbClr val="339933"/>
                </a:solidFill>
                <a:latin typeface="Century Gothic" pitchFamily="34" charset="0"/>
              </a:rPr>
              <a:t>143</a:t>
            </a:r>
            <a:r>
              <a:rPr lang="ru-RU" altLang="ru-RU" sz="2000" b="0">
                <a:latin typeface="Century Gothic" pitchFamily="34" charset="0"/>
              </a:rPr>
              <a:t> нысан құрылыс сатысында</a:t>
            </a:r>
          </a:p>
          <a:p>
            <a:pPr algn="ctr"/>
            <a:endParaRPr lang="ru-RU" altLang="ru-RU" sz="2000" b="0">
              <a:latin typeface="Century Gothic" pitchFamily="34" charset="0"/>
            </a:endParaRPr>
          </a:p>
          <a:p>
            <a:pPr algn="ctr"/>
            <a:endParaRPr lang="ru-RU" altLang="ru-RU" sz="2000" b="0">
              <a:latin typeface="Century Gothic" pitchFamily="34" charset="0"/>
            </a:endParaRPr>
          </a:p>
        </p:txBody>
      </p:sp>
      <p:sp>
        <p:nvSpPr>
          <p:cNvPr id="4110" name="Прямоугольник 19"/>
          <p:cNvSpPr>
            <a:spLocks noChangeArrowheads="1"/>
          </p:cNvSpPr>
          <p:nvPr/>
        </p:nvSpPr>
        <p:spPr bwMode="auto">
          <a:xfrm>
            <a:off x="34926" y="1268760"/>
            <a:ext cx="41767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0" hangingPunct="0"/>
            <a:r>
              <a:rPr lang="kk-KZ" altLang="ru-RU" sz="2800" dirty="0">
                <a:latin typeface="Century Gothic" pitchFamily="34" charset="0"/>
              </a:rPr>
              <a:t>1096</a:t>
            </a:r>
            <a:r>
              <a:rPr lang="kk-KZ" altLang="ru-RU" sz="2000" dirty="0">
                <a:solidFill>
                  <a:srgbClr val="00B050"/>
                </a:solidFill>
                <a:latin typeface="Century Gothic" pitchFamily="34" charset="0"/>
              </a:rPr>
              <a:t> </a:t>
            </a:r>
            <a:r>
              <a:rPr lang="kk-KZ" altLang="ru-RU" sz="2000" b="0" dirty="0">
                <a:solidFill>
                  <a:srgbClr val="404040"/>
                </a:solidFill>
                <a:latin typeface="Century Gothic" pitchFamily="34" charset="0"/>
              </a:rPr>
              <a:t>млрд</a:t>
            </a:r>
            <a:r>
              <a:rPr lang="kk-KZ" altLang="ru-RU" sz="2000" b="0" dirty="0" smtClean="0">
                <a:solidFill>
                  <a:srgbClr val="404040"/>
                </a:solidFill>
                <a:latin typeface="Century Gothic" pitchFamily="34" charset="0"/>
              </a:rPr>
              <a:t>. теңгеге </a:t>
            </a:r>
            <a:r>
              <a:rPr lang="kk-KZ" altLang="ru-RU" sz="2800" dirty="0">
                <a:solidFill>
                  <a:srgbClr val="339933"/>
                </a:solidFill>
                <a:latin typeface="Century Gothic" pitchFamily="34" charset="0"/>
              </a:rPr>
              <a:t>449</a:t>
            </a:r>
            <a:r>
              <a:rPr lang="kk-KZ" altLang="ru-RU" sz="2400" dirty="0">
                <a:solidFill>
                  <a:srgbClr val="404040"/>
                </a:solidFill>
                <a:latin typeface="Century Gothic" pitchFamily="34" charset="0"/>
              </a:rPr>
              <a:t> </a:t>
            </a:r>
            <a:r>
              <a:rPr lang="kk-KZ" altLang="ru-RU" sz="2000" b="0" dirty="0">
                <a:solidFill>
                  <a:srgbClr val="404040"/>
                </a:solidFill>
                <a:latin typeface="Century Gothic" pitchFamily="34" charset="0"/>
              </a:rPr>
              <a:t>нысан </a:t>
            </a:r>
            <a:r>
              <a:rPr lang="kk-KZ" altLang="ru-RU" sz="2000" b="0" dirty="0" smtClean="0">
                <a:solidFill>
                  <a:srgbClr val="404040"/>
                </a:solidFill>
                <a:latin typeface="Century Gothic" pitchFamily="34" charset="0"/>
              </a:rPr>
              <a:t>бойынша</a:t>
            </a:r>
            <a:endParaRPr lang="ru-RU" altLang="ru-RU" sz="1600" b="0" dirty="0">
              <a:solidFill>
                <a:srgbClr val="404040"/>
              </a:solidFill>
              <a:latin typeface="Century Gothic" pitchFamily="34" charset="0"/>
            </a:endParaRPr>
          </a:p>
        </p:txBody>
      </p:sp>
      <p:sp>
        <p:nvSpPr>
          <p:cNvPr id="4111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7019925" y="6519333"/>
            <a:ext cx="2133600" cy="36618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b="0" dirty="0" smtClean="0">
                <a:solidFill>
                  <a:srgbClr val="898989"/>
                </a:solidFill>
                <a:latin typeface="Calibri" pitchFamily="34" charset="0"/>
              </a:rPr>
              <a:t>8</a:t>
            </a:r>
            <a:endParaRPr lang="ru-RU" altLang="ru-RU" b="0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9" name="Прямоугольник 18">
            <a:extLst/>
          </p:cNvPr>
          <p:cNvSpPr/>
          <p:nvPr/>
        </p:nvSpPr>
        <p:spPr>
          <a:xfrm>
            <a:off x="715964" y="2078567"/>
            <a:ext cx="3387725" cy="1181100"/>
          </a:xfrm>
          <a:prstGeom prst="rect">
            <a:avLst/>
          </a:prstGeom>
          <a:solidFill>
            <a:srgbClr val="E1E9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Республикалық</a:t>
            </a:r>
            <a:r>
              <a:rPr lang="ru-RU" sz="160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деңгейде</a:t>
            </a:r>
            <a:r>
              <a:rPr lang="ru-RU" sz="160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/>
            </a:r>
            <a:br>
              <a:rPr lang="ru-RU" sz="160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</a:br>
            <a:r>
              <a:rPr lang="ru-RU" sz="160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(875,1 </a:t>
            </a:r>
            <a:r>
              <a:rPr lang="ru-RU" sz="160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млрд.теңге</a:t>
            </a:r>
            <a:r>
              <a:rPr lang="ru-RU" sz="160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):</a:t>
            </a:r>
          </a:p>
          <a:p>
            <a:pPr algn="ctr"/>
            <a:endParaRPr lang="ru-RU" sz="400" dirty="0">
              <a:solidFill>
                <a:schemeClr val="tx1"/>
              </a:solidFill>
              <a:latin typeface="Century Gothic" pitchFamily="34" charset="0"/>
              <a:cs typeface="Arial" charset="0"/>
            </a:endParaRPr>
          </a:p>
          <a:p>
            <a:pPr algn="just"/>
            <a:r>
              <a:rPr lang="kk-KZ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ИДМ – 6</a:t>
            </a:r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,  ЭМ, БҒМ, АКМ – 1 </a:t>
            </a:r>
            <a:r>
              <a:rPr lang="ru-RU" sz="1400" b="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жобадан</a:t>
            </a:r>
            <a:endParaRPr lang="ru-RU" sz="1400" b="0" dirty="0">
              <a:solidFill>
                <a:schemeClr val="tx1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20" name="Прямоугольник 19">
            <a:extLst/>
          </p:cNvPr>
          <p:cNvSpPr/>
          <p:nvPr/>
        </p:nvSpPr>
        <p:spPr>
          <a:xfrm>
            <a:off x="715964" y="3500967"/>
            <a:ext cx="3398837" cy="1790700"/>
          </a:xfrm>
          <a:prstGeom prst="rect">
            <a:avLst/>
          </a:prstGeom>
          <a:solidFill>
            <a:schemeClr val="accent1">
              <a:lumMod val="40000"/>
              <a:lumOff val="6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Жергілікті</a:t>
            </a:r>
            <a:r>
              <a:rPr lang="ru-RU" sz="160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деңгейде</a:t>
            </a:r>
            <a:r>
              <a:rPr lang="ru-RU" sz="160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 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(1,1 трлн. </a:t>
            </a:r>
            <a:r>
              <a:rPr lang="ru-RU" sz="160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теңге</a:t>
            </a:r>
            <a:r>
              <a:rPr lang="ru-RU" sz="160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):</a:t>
            </a:r>
          </a:p>
          <a:p>
            <a:pPr algn="ctr"/>
            <a:endParaRPr lang="ru-RU" sz="400" dirty="0">
              <a:solidFill>
                <a:schemeClr val="tx1"/>
              </a:solidFill>
              <a:latin typeface="Century Gothic" pitchFamily="34" charset="0"/>
              <a:cs typeface="Arial" charset="0"/>
            </a:endParaRPr>
          </a:p>
          <a:p>
            <a:pPr algn="ctr"/>
            <a:r>
              <a:rPr lang="ru-RU" sz="1400" b="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Білім</a:t>
            </a:r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 беру (286), </a:t>
            </a:r>
            <a:r>
              <a:rPr lang="ru-RU" sz="1400" b="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денсаулық</a:t>
            </a:r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 </a:t>
            </a:r>
            <a:r>
              <a:rPr lang="ru-RU" sz="1400" b="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сақтау</a:t>
            </a:r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(68), </a:t>
            </a:r>
            <a:r>
              <a:rPr lang="ru-RU" sz="1400" b="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мәдениет</a:t>
            </a:r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 </a:t>
            </a:r>
            <a:r>
              <a:rPr lang="ru-RU" sz="1400" b="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және</a:t>
            </a:r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 спорт(36), энергетика </a:t>
            </a:r>
            <a:r>
              <a:rPr lang="ru-RU" sz="1400" b="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және</a:t>
            </a:r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 ТКШ(10), </a:t>
            </a:r>
            <a:r>
              <a:rPr lang="ru-RU" sz="1400" b="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көлік</a:t>
            </a:r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 (10) </a:t>
            </a:r>
            <a:r>
              <a:rPr lang="ru-RU" sz="1400" b="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және</a:t>
            </a:r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 </a:t>
            </a:r>
            <a:r>
              <a:rPr lang="ru-RU" sz="1400" b="0" dirty="0" err="1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т.б</a:t>
            </a:r>
            <a:r>
              <a:rPr lang="ru-RU" sz="1400" b="0" dirty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.</a:t>
            </a:r>
          </a:p>
        </p:txBody>
      </p:sp>
      <p:sp>
        <p:nvSpPr>
          <p:cNvPr id="4114" name="TextBox 34"/>
          <p:cNvSpPr txBox="1">
            <a:spLocks noChangeArrowheads="1"/>
          </p:cNvSpPr>
          <p:nvPr/>
        </p:nvSpPr>
        <p:spPr bwMode="auto">
          <a:xfrm>
            <a:off x="-25400" y="2237317"/>
            <a:ext cx="6445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3600">
                <a:solidFill>
                  <a:srgbClr val="262626"/>
                </a:solidFill>
                <a:latin typeface="Century Gothic" pitchFamily="34" charset="0"/>
              </a:rPr>
              <a:t>9</a:t>
            </a:r>
            <a:endParaRPr lang="ru-RU" altLang="ru-RU" sz="1600">
              <a:solidFill>
                <a:srgbClr val="262626"/>
              </a:solidFill>
              <a:latin typeface="Century Gothic" pitchFamily="34" charset="0"/>
            </a:endParaRPr>
          </a:p>
        </p:txBody>
      </p:sp>
      <p:sp>
        <p:nvSpPr>
          <p:cNvPr id="4115" name="TextBox 24"/>
          <p:cNvSpPr txBox="1">
            <a:spLocks noChangeArrowheads="1"/>
          </p:cNvSpPr>
          <p:nvPr/>
        </p:nvSpPr>
        <p:spPr bwMode="auto">
          <a:xfrm>
            <a:off x="-107949" y="4006851"/>
            <a:ext cx="89852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3200">
                <a:latin typeface="Century Gothic" pitchFamily="34" charset="0"/>
              </a:rPr>
              <a:t>440</a:t>
            </a:r>
          </a:p>
          <a:p>
            <a:pPr algn="ctr" eaLnBrk="1" hangingPunct="1"/>
            <a:endParaRPr lang="ru-RU" altLang="ru-RU" sz="3200" b="0">
              <a:solidFill>
                <a:srgbClr val="FF000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13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Арка 2"/>
          <p:cNvSpPr/>
          <p:nvPr/>
        </p:nvSpPr>
        <p:spPr>
          <a:xfrm>
            <a:off x="2070423" y="1043595"/>
            <a:ext cx="4580647" cy="4580647"/>
          </a:xfrm>
          <a:prstGeom prst="blockArc">
            <a:avLst>
              <a:gd name="adj1" fmla="val 13114286"/>
              <a:gd name="adj2" fmla="val 16200000"/>
              <a:gd name="adj3" fmla="val 3909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5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5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5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" name="Арка 3"/>
          <p:cNvSpPr/>
          <p:nvPr/>
        </p:nvSpPr>
        <p:spPr>
          <a:xfrm>
            <a:off x="2014125" y="1111414"/>
            <a:ext cx="4580647" cy="4580647"/>
          </a:xfrm>
          <a:prstGeom prst="blockArc">
            <a:avLst>
              <a:gd name="adj1" fmla="val 10186970"/>
              <a:gd name="adj2" fmla="val 13249230"/>
              <a:gd name="adj3" fmla="val 3909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5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5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5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" name="Арка 4"/>
          <p:cNvSpPr/>
          <p:nvPr/>
        </p:nvSpPr>
        <p:spPr>
          <a:xfrm>
            <a:off x="2025768" y="1182534"/>
            <a:ext cx="4580647" cy="4580647"/>
          </a:xfrm>
          <a:prstGeom prst="blockArc">
            <a:avLst>
              <a:gd name="adj1" fmla="val 7377318"/>
              <a:gd name="adj2" fmla="val 10297302"/>
              <a:gd name="adj3" fmla="val 3909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5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5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5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Арка 6"/>
          <p:cNvSpPr/>
          <p:nvPr/>
        </p:nvSpPr>
        <p:spPr>
          <a:xfrm>
            <a:off x="1831835" y="1070139"/>
            <a:ext cx="4580647" cy="4580647"/>
          </a:xfrm>
          <a:prstGeom prst="blockArc">
            <a:avLst>
              <a:gd name="adj1" fmla="val 3765958"/>
              <a:gd name="adj2" fmla="val 7034023"/>
              <a:gd name="adj3" fmla="val 3909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5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5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5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Арка 15"/>
          <p:cNvSpPr/>
          <p:nvPr/>
        </p:nvSpPr>
        <p:spPr>
          <a:xfrm>
            <a:off x="2158645" y="933367"/>
            <a:ext cx="4580647" cy="4580647"/>
          </a:xfrm>
          <a:prstGeom prst="blockArc">
            <a:avLst>
              <a:gd name="adj1" fmla="val 642447"/>
              <a:gd name="adj2" fmla="val 4308887"/>
              <a:gd name="adj3" fmla="val 3909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5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5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5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Арка 17"/>
          <p:cNvSpPr/>
          <p:nvPr/>
        </p:nvSpPr>
        <p:spPr>
          <a:xfrm>
            <a:off x="2131710" y="1117173"/>
            <a:ext cx="4580647" cy="4580647"/>
          </a:xfrm>
          <a:prstGeom prst="blockArc">
            <a:avLst>
              <a:gd name="adj1" fmla="val 19139105"/>
              <a:gd name="adj2" fmla="val 357972"/>
              <a:gd name="adj3" fmla="val 3909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5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5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5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Арка 18"/>
          <p:cNvSpPr/>
          <p:nvPr/>
        </p:nvSpPr>
        <p:spPr>
          <a:xfrm>
            <a:off x="2070423" y="1043595"/>
            <a:ext cx="4580647" cy="4580647"/>
          </a:xfrm>
          <a:prstGeom prst="blockArc">
            <a:avLst>
              <a:gd name="adj1" fmla="val 16200000"/>
              <a:gd name="adj2" fmla="val 19285714"/>
              <a:gd name="adj3" fmla="val 3909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5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5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5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Полилиния 19"/>
          <p:cNvSpPr/>
          <p:nvPr/>
        </p:nvSpPr>
        <p:spPr>
          <a:xfrm>
            <a:off x="3073700" y="2519279"/>
            <a:ext cx="2484783" cy="1776431"/>
          </a:xfrm>
          <a:custGeom>
            <a:avLst/>
            <a:gdLst>
              <a:gd name="connsiteX0" fmla="*/ 0 w 2484783"/>
              <a:gd name="connsiteY0" fmla="*/ 888216 h 1776431"/>
              <a:gd name="connsiteX1" fmla="*/ 444108 w 2484783"/>
              <a:gd name="connsiteY1" fmla="*/ 0 h 1776431"/>
              <a:gd name="connsiteX2" fmla="*/ 2040675 w 2484783"/>
              <a:gd name="connsiteY2" fmla="*/ 0 h 1776431"/>
              <a:gd name="connsiteX3" fmla="*/ 2484783 w 2484783"/>
              <a:gd name="connsiteY3" fmla="*/ 888216 h 1776431"/>
              <a:gd name="connsiteX4" fmla="*/ 2040675 w 2484783"/>
              <a:gd name="connsiteY4" fmla="*/ 1776431 h 1776431"/>
              <a:gd name="connsiteX5" fmla="*/ 444108 w 2484783"/>
              <a:gd name="connsiteY5" fmla="*/ 1776431 h 1776431"/>
              <a:gd name="connsiteX6" fmla="*/ 0 w 2484783"/>
              <a:gd name="connsiteY6" fmla="*/ 888216 h 1776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84783" h="1776431">
                <a:moveTo>
                  <a:pt x="0" y="888216"/>
                </a:moveTo>
                <a:lnTo>
                  <a:pt x="444108" y="0"/>
                </a:lnTo>
                <a:lnTo>
                  <a:pt x="2040675" y="0"/>
                </a:lnTo>
                <a:lnTo>
                  <a:pt x="2484783" y="888216"/>
                </a:lnTo>
                <a:lnTo>
                  <a:pt x="2040675" y="1776431"/>
                </a:lnTo>
                <a:lnTo>
                  <a:pt x="444108" y="1776431"/>
                </a:lnTo>
                <a:lnTo>
                  <a:pt x="0" y="888216"/>
                </a:lnTo>
                <a:close/>
              </a:path>
            </a:pathLst>
          </a:custGeom>
          <a:solidFill>
            <a:srgbClr val="0000FF"/>
          </a:solidFill>
          <a:ln>
            <a:solidFill>
              <a:schemeClr val="accent1"/>
            </a:solidFill>
          </a:ln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95741" tIns="294510" rIns="395741" bIns="294510" anchor="ctr"/>
          <a:lstStyle>
            <a:lvl1pPr defTabSz="14224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14224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14224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14224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14224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14224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14224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14224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14224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4800" dirty="0">
                <a:solidFill>
                  <a:schemeClr val="bg1"/>
                </a:solidFill>
                <a:latin typeface="Century Gothic" pitchFamily="34" charset="0"/>
              </a:rPr>
              <a:t>449</a:t>
            </a:r>
            <a:br>
              <a:rPr lang="ru-RU" altLang="ru-RU" sz="4800" dirty="0">
                <a:solidFill>
                  <a:schemeClr val="bg1"/>
                </a:solidFill>
                <a:latin typeface="Century Gothic" pitchFamily="34" charset="0"/>
              </a:rPr>
            </a:br>
            <a:r>
              <a:rPr lang="ru-RU" altLang="ru-RU" sz="1000" dirty="0" err="1">
                <a:solidFill>
                  <a:srgbClr val="F2F2F2"/>
                </a:solidFill>
                <a:latin typeface="Century Gothic" pitchFamily="34" charset="0"/>
              </a:rPr>
              <a:t>нысан</a:t>
            </a:r>
            <a:r>
              <a:rPr lang="ru-RU" altLang="ru-RU" sz="1000" dirty="0">
                <a:solidFill>
                  <a:srgbClr val="F2F2F2"/>
                </a:solidFill>
                <a:latin typeface="Century Gothic" pitchFamily="34" charset="0"/>
              </a:rPr>
              <a:t/>
            </a:r>
            <a:br>
              <a:rPr lang="ru-RU" altLang="ru-RU" sz="1000" dirty="0">
                <a:solidFill>
                  <a:srgbClr val="F2F2F2"/>
                </a:solidFill>
                <a:latin typeface="Century Gothic" pitchFamily="34" charset="0"/>
              </a:rPr>
            </a:br>
            <a:r>
              <a:rPr lang="ru-RU" altLang="ru-RU" sz="1000" b="0" dirty="0">
                <a:solidFill>
                  <a:srgbClr val="F2F2F2"/>
                </a:solidFill>
                <a:latin typeface="Century Gothic" pitchFamily="34" charset="0"/>
              </a:rPr>
              <a:t>- </a:t>
            </a:r>
            <a:r>
              <a:rPr lang="ru-RU" altLang="ru-RU" sz="1000" dirty="0">
                <a:solidFill>
                  <a:srgbClr val="F2F2F2"/>
                </a:solidFill>
                <a:latin typeface="Century Gothic" pitchFamily="34" charset="0"/>
              </a:rPr>
              <a:t>1096,2 </a:t>
            </a:r>
            <a:r>
              <a:rPr lang="ru-RU" altLang="ru-RU" sz="1000" b="0" dirty="0" err="1">
                <a:solidFill>
                  <a:srgbClr val="F2F2F2"/>
                </a:solidFill>
                <a:latin typeface="Century Gothic" pitchFamily="34" charset="0"/>
              </a:rPr>
              <a:t>млрд.тг</a:t>
            </a:r>
            <a:r>
              <a:rPr lang="ru-RU" altLang="ru-RU" sz="1000" dirty="0">
                <a:solidFill>
                  <a:srgbClr val="F2F2F2"/>
                </a:solidFill>
                <a:latin typeface="Century Gothic" pitchFamily="34" charset="0"/>
              </a:rPr>
              <a:t> </a:t>
            </a:r>
            <a:endParaRPr lang="ru-RU" sz="1000" dirty="0">
              <a:solidFill>
                <a:srgbClr val="F2F2F2"/>
              </a:solidFill>
              <a:latin typeface="Calibri" pitchFamily="34" charset="0"/>
            </a:endParaRPr>
          </a:p>
        </p:txBody>
      </p:sp>
      <p:sp>
        <p:nvSpPr>
          <p:cNvPr id="21" name="Полилиния 20"/>
          <p:cNvSpPr/>
          <p:nvPr/>
        </p:nvSpPr>
        <p:spPr>
          <a:xfrm>
            <a:off x="3403410" y="466761"/>
            <a:ext cx="1744655" cy="1505545"/>
          </a:xfrm>
          <a:custGeom>
            <a:avLst/>
            <a:gdLst>
              <a:gd name="connsiteX0" fmla="*/ 0 w 1914670"/>
              <a:gd name="connsiteY0" fmla="*/ 752773 h 1505545"/>
              <a:gd name="connsiteX1" fmla="*/ 376386 w 1914670"/>
              <a:gd name="connsiteY1" fmla="*/ 0 h 1505545"/>
              <a:gd name="connsiteX2" fmla="*/ 1538284 w 1914670"/>
              <a:gd name="connsiteY2" fmla="*/ 0 h 1505545"/>
              <a:gd name="connsiteX3" fmla="*/ 1914670 w 1914670"/>
              <a:gd name="connsiteY3" fmla="*/ 752773 h 1505545"/>
              <a:gd name="connsiteX4" fmla="*/ 1538284 w 1914670"/>
              <a:gd name="connsiteY4" fmla="*/ 1505545 h 1505545"/>
              <a:gd name="connsiteX5" fmla="*/ 376386 w 1914670"/>
              <a:gd name="connsiteY5" fmla="*/ 1505545 h 1505545"/>
              <a:gd name="connsiteX6" fmla="*/ 0 w 1914670"/>
              <a:gd name="connsiteY6" fmla="*/ 752773 h 1505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670" h="1505545">
                <a:moveTo>
                  <a:pt x="0" y="752773"/>
                </a:moveTo>
                <a:lnTo>
                  <a:pt x="376386" y="0"/>
                </a:lnTo>
                <a:lnTo>
                  <a:pt x="1538284" y="0"/>
                </a:lnTo>
                <a:lnTo>
                  <a:pt x="1914670" y="752773"/>
                </a:lnTo>
                <a:lnTo>
                  <a:pt x="1538284" y="1505545"/>
                </a:lnTo>
                <a:lnTo>
                  <a:pt x="376386" y="1505545"/>
                </a:lnTo>
                <a:lnTo>
                  <a:pt x="0" y="752773"/>
                </a:lnTo>
                <a:close/>
              </a:path>
            </a:pathLst>
          </a:custGeom>
          <a:solidFill>
            <a:schemeClr val="accent2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10418" tIns="249516" rIns="310418" bIns="249516" spcCol="1270" anchor="ctr"/>
          <a:lstStyle/>
          <a:p>
            <a:pPr algn="ctr" defTabSz="889000" eaLnBrk="0" hangingPunct="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altLang="ru-RU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286</a:t>
            </a:r>
            <a:r>
              <a:rPr lang="ru-RU" altLang="ru-RU" sz="1000" dirty="0">
                <a:latin typeface="Century Gothic" panose="020B0502020202020204" pitchFamily="34" charset="0"/>
              </a:rPr>
              <a:t> </a:t>
            </a:r>
            <a:r>
              <a:rPr lang="ru-RU" altLang="ru-RU" sz="1050" dirty="0" err="1">
                <a:solidFill>
                  <a:srgbClr val="FFFFFF"/>
                </a:solidFill>
                <a:latin typeface="Century Gothic" pitchFamily="34" charset="0"/>
              </a:rPr>
              <a:t>нысан</a:t>
            </a:r>
            <a:r>
              <a:rPr lang="ru-RU" altLang="ru-RU" sz="1050" dirty="0">
                <a:latin typeface="Century Gothic" panose="020B0502020202020204" pitchFamily="34" charset="0"/>
              </a:rPr>
              <a:t> –60 </a:t>
            </a:r>
            <a:r>
              <a:rPr lang="ru-RU" altLang="ru-RU" sz="1050" dirty="0" err="1">
                <a:latin typeface="Century Gothic" panose="020B0502020202020204" pitchFamily="34" charset="0"/>
              </a:rPr>
              <a:t>млрд.тг</a:t>
            </a:r>
            <a:r>
              <a:rPr lang="ru-RU" altLang="ru-RU" sz="1050" dirty="0">
                <a:latin typeface="Century Gothic" panose="020B0502020202020204" pitchFamily="34" charset="0"/>
              </a:rPr>
              <a:t>. </a:t>
            </a:r>
          </a:p>
        </p:txBody>
      </p:sp>
      <p:sp>
        <p:nvSpPr>
          <p:cNvPr id="22" name="Полилиния 21"/>
          <p:cNvSpPr/>
          <p:nvPr/>
        </p:nvSpPr>
        <p:spPr>
          <a:xfrm>
            <a:off x="5076056" y="1006209"/>
            <a:ext cx="1800200" cy="1470789"/>
          </a:xfrm>
          <a:custGeom>
            <a:avLst/>
            <a:gdLst>
              <a:gd name="connsiteX0" fmla="*/ 0 w 1919855"/>
              <a:gd name="connsiteY0" fmla="*/ 735395 h 1470789"/>
              <a:gd name="connsiteX1" fmla="*/ 367697 w 1919855"/>
              <a:gd name="connsiteY1" fmla="*/ 0 h 1470789"/>
              <a:gd name="connsiteX2" fmla="*/ 1552158 w 1919855"/>
              <a:gd name="connsiteY2" fmla="*/ 0 h 1470789"/>
              <a:gd name="connsiteX3" fmla="*/ 1919855 w 1919855"/>
              <a:gd name="connsiteY3" fmla="*/ 735395 h 1470789"/>
              <a:gd name="connsiteX4" fmla="*/ 1552158 w 1919855"/>
              <a:gd name="connsiteY4" fmla="*/ 1470789 h 1470789"/>
              <a:gd name="connsiteX5" fmla="*/ 367697 w 1919855"/>
              <a:gd name="connsiteY5" fmla="*/ 1470789 h 1470789"/>
              <a:gd name="connsiteX6" fmla="*/ 0 w 1919855"/>
              <a:gd name="connsiteY6" fmla="*/ 735395 h 1470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9855" h="1470789">
                <a:moveTo>
                  <a:pt x="0" y="735395"/>
                </a:moveTo>
                <a:lnTo>
                  <a:pt x="367697" y="0"/>
                </a:lnTo>
                <a:lnTo>
                  <a:pt x="1552158" y="0"/>
                </a:lnTo>
                <a:lnTo>
                  <a:pt x="1919855" y="735395"/>
                </a:lnTo>
                <a:lnTo>
                  <a:pt x="1552158" y="1470789"/>
                </a:lnTo>
                <a:lnTo>
                  <a:pt x="367697" y="1470789"/>
                </a:lnTo>
                <a:lnTo>
                  <a:pt x="0" y="735395"/>
                </a:lnTo>
                <a:close/>
              </a:path>
            </a:pathLst>
          </a:custGeom>
          <a:solidFill>
            <a:schemeClr val="accent2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07954" tIns="241863" rIns="307954" bIns="241863" anchor="ctr"/>
          <a:lstStyle>
            <a:lvl1pPr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3200">
                <a:solidFill>
                  <a:schemeClr val="bg1"/>
                </a:solidFill>
                <a:latin typeface="Century Gothic" pitchFamily="34" charset="0"/>
              </a:rPr>
              <a:t>20</a:t>
            </a:r>
            <a:r>
              <a:rPr lang="ru-RU" altLang="ru-RU" sz="1400">
                <a:solidFill>
                  <a:srgbClr val="254061"/>
                </a:solidFill>
                <a:latin typeface="Century Gothic" pitchFamily="34" charset="0"/>
              </a:rPr>
              <a:t> </a:t>
            </a:r>
            <a:r>
              <a:rPr lang="ru-RU" altLang="ru-RU" sz="1000">
                <a:solidFill>
                  <a:srgbClr val="FFFFFF"/>
                </a:solidFill>
                <a:latin typeface="Century Gothic" pitchFamily="34" charset="0"/>
              </a:rPr>
              <a:t>нысан </a:t>
            </a:r>
            <a:br>
              <a:rPr lang="ru-RU" altLang="ru-RU" sz="1000">
                <a:solidFill>
                  <a:srgbClr val="FFFFFF"/>
                </a:solidFill>
                <a:latin typeface="Century Gothic" pitchFamily="34" charset="0"/>
              </a:rPr>
            </a:br>
            <a:r>
              <a:rPr lang="ru-RU" altLang="ru-RU" sz="1000">
                <a:solidFill>
                  <a:srgbClr val="FFFFFF"/>
                </a:solidFill>
                <a:latin typeface="Century Gothic" pitchFamily="34" charset="0"/>
              </a:rPr>
              <a:t>– 26,8 млрд.тг.</a:t>
            </a:r>
            <a:endParaRPr lang="ru-RU" sz="100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3" name="Полилиния 22"/>
          <p:cNvSpPr/>
          <p:nvPr/>
        </p:nvSpPr>
        <p:spPr>
          <a:xfrm>
            <a:off x="6120172" y="2638391"/>
            <a:ext cx="1800200" cy="1466101"/>
          </a:xfrm>
          <a:custGeom>
            <a:avLst/>
            <a:gdLst>
              <a:gd name="connsiteX0" fmla="*/ 0 w 2025851"/>
              <a:gd name="connsiteY0" fmla="*/ 733051 h 1466101"/>
              <a:gd name="connsiteX1" fmla="*/ 366525 w 2025851"/>
              <a:gd name="connsiteY1" fmla="*/ 0 h 1466101"/>
              <a:gd name="connsiteX2" fmla="*/ 1659326 w 2025851"/>
              <a:gd name="connsiteY2" fmla="*/ 0 h 1466101"/>
              <a:gd name="connsiteX3" fmla="*/ 2025851 w 2025851"/>
              <a:gd name="connsiteY3" fmla="*/ 733051 h 1466101"/>
              <a:gd name="connsiteX4" fmla="*/ 1659326 w 2025851"/>
              <a:gd name="connsiteY4" fmla="*/ 1466101 h 1466101"/>
              <a:gd name="connsiteX5" fmla="*/ 366525 w 2025851"/>
              <a:gd name="connsiteY5" fmla="*/ 1466101 h 1466101"/>
              <a:gd name="connsiteX6" fmla="*/ 0 w 2025851"/>
              <a:gd name="connsiteY6" fmla="*/ 733051 h 1466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5851" h="1466101">
                <a:moveTo>
                  <a:pt x="0" y="733051"/>
                </a:moveTo>
                <a:lnTo>
                  <a:pt x="366525" y="0"/>
                </a:lnTo>
                <a:lnTo>
                  <a:pt x="1659326" y="0"/>
                </a:lnTo>
                <a:lnTo>
                  <a:pt x="2025851" y="733051"/>
                </a:lnTo>
                <a:lnTo>
                  <a:pt x="1659326" y="1466101"/>
                </a:lnTo>
                <a:lnTo>
                  <a:pt x="366525" y="1466101"/>
                </a:lnTo>
                <a:lnTo>
                  <a:pt x="0" y="733051"/>
                </a:lnTo>
                <a:close/>
              </a:path>
            </a:pathLst>
          </a:custGeom>
          <a:solidFill>
            <a:schemeClr val="accent2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16396" tIns="235993" rIns="316396" bIns="235993" anchor="ctr"/>
          <a:lstStyle>
            <a:lvl1pPr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3200">
                <a:solidFill>
                  <a:schemeClr val="bg1"/>
                </a:solidFill>
                <a:latin typeface="Century Gothic" pitchFamily="34" charset="0"/>
              </a:rPr>
              <a:t>36</a:t>
            </a:r>
            <a:r>
              <a:rPr lang="ru-RU" altLang="ru-RU" sz="900">
                <a:solidFill>
                  <a:srgbClr val="254061"/>
                </a:solidFill>
                <a:latin typeface="Century Gothic" pitchFamily="34" charset="0"/>
              </a:rPr>
              <a:t> </a:t>
            </a:r>
            <a:r>
              <a:rPr lang="ru-RU" altLang="ru-RU" sz="1000">
                <a:solidFill>
                  <a:srgbClr val="FFFFFF"/>
                </a:solidFill>
                <a:latin typeface="Century Gothic" pitchFamily="34" charset="0"/>
              </a:rPr>
              <a:t>нысан</a:t>
            </a:r>
            <a:br>
              <a:rPr lang="ru-RU" altLang="ru-RU" sz="1000">
                <a:solidFill>
                  <a:srgbClr val="FFFFFF"/>
                </a:solidFill>
                <a:latin typeface="Century Gothic" pitchFamily="34" charset="0"/>
              </a:rPr>
            </a:br>
            <a:r>
              <a:rPr lang="ru-RU" altLang="ru-RU" sz="1000">
                <a:solidFill>
                  <a:srgbClr val="FFFFFF"/>
                </a:solidFill>
                <a:latin typeface="Century Gothic" pitchFamily="34" charset="0"/>
              </a:rPr>
              <a:t> – 45,6 млрд.тг</a:t>
            </a:r>
            <a:r>
              <a:rPr lang="ru-RU" altLang="ru-RU" sz="600">
                <a:solidFill>
                  <a:srgbClr val="FFFFFF"/>
                </a:solidFill>
                <a:latin typeface="Century Gothic" pitchFamily="34" charset="0"/>
              </a:rPr>
              <a:t>.</a:t>
            </a:r>
            <a:endParaRPr lang="ru-RU" sz="60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4" name="Полилиния 23"/>
          <p:cNvSpPr/>
          <p:nvPr/>
        </p:nvSpPr>
        <p:spPr>
          <a:xfrm>
            <a:off x="3419872" y="4654615"/>
            <a:ext cx="1800200" cy="1479419"/>
          </a:xfrm>
          <a:custGeom>
            <a:avLst/>
            <a:gdLst>
              <a:gd name="connsiteX0" fmla="*/ 0 w 2019658"/>
              <a:gd name="connsiteY0" fmla="*/ 739710 h 1479419"/>
              <a:gd name="connsiteX1" fmla="*/ 369855 w 2019658"/>
              <a:gd name="connsiteY1" fmla="*/ 0 h 1479419"/>
              <a:gd name="connsiteX2" fmla="*/ 1649803 w 2019658"/>
              <a:gd name="connsiteY2" fmla="*/ 0 h 1479419"/>
              <a:gd name="connsiteX3" fmla="*/ 2019658 w 2019658"/>
              <a:gd name="connsiteY3" fmla="*/ 739710 h 1479419"/>
              <a:gd name="connsiteX4" fmla="*/ 1649803 w 2019658"/>
              <a:gd name="connsiteY4" fmla="*/ 1479419 h 1479419"/>
              <a:gd name="connsiteX5" fmla="*/ 369855 w 2019658"/>
              <a:gd name="connsiteY5" fmla="*/ 1479419 h 1479419"/>
              <a:gd name="connsiteX6" fmla="*/ 0 w 2019658"/>
              <a:gd name="connsiteY6" fmla="*/ 739710 h 1479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19658" h="1479419">
                <a:moveTo>
                  <a:pt x="0" y="739710"/>
                </a:moveTo>
                <a:lnTo>
                  <a:pt x="369855" y="0"/>
                </a:lnTo>
                <a:lnTo>
                  <a:pt x="1649803" y="0"/>
                </a:lnTo>
                <a:lnTo>
                  <a:pt x="2019658" y="739710"/>
                </a:lnTo>
                <a:lnTo>
                  <a:pt x="1649803" y="1479419"/>
                </a:lnTo>
                <a:lnTo>
                  <a:pt x="369855" y="1479419"/>
                </a:lnTo>
                <a:lnTo>
                  <a:pt x="0" y="739710"/>
                </a:lnTo>
                <a:close/>
              </a:path>
            </a:pathLst>
          </a:custGeom>
          <a:solidFill>
            <a:schemeClr val="accent2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16990" tIns="238992" rIns="316990" bIns="238992" anchor="ctr"/>
          <a:lstStyle>
            <a:lvl1pPr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2800" dirty="0">
                <a:solidFill>
                  <a:schemeClr val="bg1"/>
                </a:solidFill>
                <a:latin typeface="Century Gothic" pitchFamily="34" charset="0"/>
              </a:rPr>
              <a:t>10</a:t>
            </a:r>
            <a:r>
              <a:rPr lang="ru-RU" altLang="ru-RU" sz="1400" dirty="0">
                <a:solidFill>
                  <a:srgbClr val="254061"/>
                </a:solidFill>
                <a:latin typeface="Century Gothic" pitchFamily="34" charset="0"/>
              </a:rPr>
              <a:t> </a:t>
            </a:r>
            <a:r>
              <a:rPr lang="ru-RU" altLang="ru-RU" sz="1000" dirty="0" err="1">
                <a:solidFill>
                  <a:srgbClr val="FFFFFF"/>
                </a:solidFill>
                <a:latin typeface="Century Gothic" pitchFamily="34" charset="0"/>
              </a:rPr>
              <a:t>нысан</a:t>
            </a: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 </a:t>
            </a:r>
            <a:b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</a:b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– 42,5 </a:t>
            </a:r>
            <a:r>
              <a:rPr lang="ru-RU" altLang="ru-RU" sz="1000" dirty="0" err="1">
                <a:solidFill>
                  <a:srgbClr val="FFFFFF"/>
                </a:solidFill>
                <a:latin typeface="Century Gothic" pitchFamily="34" charset="0"/>
              </a:rPr>
              <a:t>млрд.тг</a:t>
            </a: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.</a:t>
            </a:r>
            <a:endParaRPr lang="ru-RU" sz="1000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5" name="Полилиния 24"/>
          <p:cNvSpPr/>
          <p:nvPr/>
        </p:nvSpPr>
        <p:spPr>
          <a:xfrm>
            <a:off x="1619674" y="4423335"/>
            <a:ext cx="1800199" cy="1479419"/>
          </a:xfrm>
          <a:custGeom>
            <a:avLst/>
            <a:gdLst>
              <a:gd name="connsiteX0" fmla="*/ 0 w 1941629"/>
              <a:gd name="connsiteY0" fmla="*/ 739710 h 1479419"/>
              <a:gd name="connsiteX1" fmla="*/ 369855 w 1941629"/>
              <a:gd name="connsiteY1" fmla="*/ 0 h 1479419"/>
              <a:gd name="connsiteX2" fmla="*/ 1571774 w 1941629"/>
              <a:gd name="connsiteY2" fmla="*/ 0 h 1479419"/>
              <a:gd name="connsiteX3" fmla="*/ 1941629 w 1941629"/>
              <a:gd name="connsiteY3" fmla="*/ 739710 h 1479419"/>
              <a:gd name="connsiteX4" fmla="*/ 1571774 w 1941629"/>
              <a:gd name="connsiteY4" fmla="*/ 1479419 h 1479419"/>
              <a:gd name="connsiteX5" fmla="*/ 369855 w 1941629"/>
              <a:gd name="connsiteY5" fmla="*/ 1479419 h 1479419"/>
              <a:gd name="connsiteX6" fmla="*/ 0 w 1941629"/>
              <a:gd name="connsiteY6" fmla="*/ 739710 h 1479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41629" h="1479419">
                <a:moveTo>
                  <a:pt x="0" y="739710"/>
                </a:moveTo>
                <a:lnTo>
                  <a:pt x="369855" y="0"/>
                </a:lnTo>
                <a:lnTo>
                  <a:pt x="1571774" y="0"/>
                </a:lnTo>
                <a:lnTo>
                  <a:pt x="1941629" y="739710"/>
                </a:lnTo>
                <a:lnTo>
                  <a:pt x="1571774" y="1479419"/>
                </a:lnTo>
                <a:lnTo>
                  <a:pt x="369855" y="1479419"/>
                </a:lnTo>
                <a:lnTo>
                  <a:pt x="0" y="739710"/>
                </a:lnTo>
                <a:close/>
              </a:path>
            </a:pathLst>
          </a:custGeom>
          <a:solidFill>
            <a:schemeClr val="accent2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10487" tIns="242622" rIns="310487" bIns="242622" anchor="ctr"/>
          <a:lstStyle>
            <a:lvl1pPr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3200" dirty="0">
                <a:solidFill>
                  <a:schemeClr val="bg1"/>
                </a:solidFill>
                <a:latin typeface="Century Gothic" pitchFamily="34" charset="0"/>
              </a:rPr>
              <a:t>13</a:t>
            </a:r>
            <a:r>
              <a:rPr lang="ru-RU" altLang="ru-RU" sz="900" dirty="0">
                <a:solidFill>
                  <a:srgbClr val="FFFFFF"/>
                </a:solidFill>
                <a:latin typeface="Century Gothic" pitchFamily="34" charset="0"/>
              </a:rPr>
              <a:t> </a:t>
            </a:r>
            <a:r>
              <a:rPr lang="ru-RU" altLang="ru-RU" sz="1000" dirty="0" err="1">
                <a:solidFill>
                  <a:srgbClr val="FFFFFF"/>
                </a:solidFill>
                <a:latin typeface="Century Gothic" pitchFamily="34" charset="0"/>
              </a:rPr>
              <a:t>нысан</a:t>
            </a: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/>
            </a:r>
            <a:b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</a:b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 – 8,3 </a:t>
            </a:r>
            <a:r>
              <a:rPr lang="ru-RU" altLang="ru-RU" sz="1000" dirty="0" err="1">
                <a:solidFill>
                  <a:srgbClr val="FFFFFF"/>
                </a:solidFill>
                <a:latin typeface="Century Gothic" pitchFamily="34" charset="0"/>
              </a:rPr>
              <a:t>млрд.тг</a:t>
            </a: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.</a:t>
            </a:r>
            <a:endParaRPr lang="ru-RU" sz="1000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6" name="Полилиния 25"/>
          <p:cNvSpPr/>
          <p:nvPr/>
        </p:nvSpPr>
        <p:spPr>
          <a:xfrm>
            <a:off x="1115616" y="2734402"/>
            <a:ext cx="1800200" cy="1489205"/>
          </a:xfrm>
          <a:custGeom>
            <a:avLst/>
            <a:gdLst>
              <a:gd name="connsiteX0" fmla="*/ 0 w 2044926"/>
              <a:gd name="connsiteY0" fmla="*/ 744603 h 1489205"/>
              <a:gd name="connsiteX1" fmla="*/ 372301 w 2044926"/>
              <a:gd name="connsiteY1" fmla="*/ 0 h 1489205"/>
              <a:gd name="connsiteX2" fmla="*/ 1672625 w 2044926"/>
              <a:gd name="connsiteY2" fmla="*/ 0 h 1489205"/>
              <a:gd name="connsiteX3" fmla="*/ 2044926 w 2044926"/>
              <a:gd name="connsiteY3" fmla="*/ 744603 h 1489205"/>
              <a:gd name="connsiteX4" fmla="*/ 1672625 w 2044926"/>
              <a:gd name="connsiteY4" fmla="*/ 1489205 h 1489205"/>
              <a:gd name="connsiteX5" fmla="*/ 372301 w 2044926"/>
              <a:gd name="connsiteY5" fmla="*/ 1489205 h 1489205"/>
              <a:gd name="connsiteX6" fmla="*/ 0 w 2044926"/>
              <a:gd name="connsiteY6" fmla="*/ 744603 h 1489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4926" h="1489205">
                <a:moveTo>
                  <a:pt x="0" y="744603"/>
                </a:moveTo>
                <a:lnTo>
                  <a:pt x="372301" y="0"/>
                </a:lnTo>
                <a:lnTo>
                  <a:pt x="1672625" y="0"/>
                </a:lnTo>
                <a:lnTo>
                  <a:pt x="2044926" y="744603"/>
                </a:lnTo>
                <a:lnTo>
                  <a:pt x="1672625" y="1489205"/>
                </a:lnTo>
                <a:lnTo>
                  <a:pt x="372301" y="1489205"/>
                </a:lnTo>
                <a:lnTo>
                  <a:pt x="0" y="744603"/>
                </a:lnTo>
                <a:close/>
              </a:path>
            </a:pathLst>
          </a:custGeom>
          <a:solidFill>
            <a:schemeClr val="accent2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19911" tIns="239876" rIns="319911" bIns="239876" anchor="ctr"/>
          <a:lstStyle>
            <a:lvl1pPr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3200">
                <a:solidFill>
                  <a:schemeClr val="bg1"/>
                </a:solidFill>
                <a:latin typeface="Century Gothic" pitchFamily="34" charset="0"/>
              </a:rPr>
              <a:t>68</a:t>
            </a:r>
            <a:r>
              <a:rPr lang="ru-RU" altLang="ru-RU" sz="900">
                <a:solidFill>
                  <a:srgbClr val="FFFFFF"/>
                </a:solidFill>
                <a:latin typeface="Century Gothic" pitchFamily="34" charset="0"/>
              </a:rPr>
              <a:t> </a:t>
            </a:r>
            <a:r>
              <a:rPr lang="ru-RU" altLang="ru-RU" sz="1000">
                <a:solidFill>
                  <a:srgbClr val="FFFFFF"/>
                </a:solidFill>
                <a:latin typeface="Century Gothic" pitchFamily="34" charset="0"/>
              </a:rPr>
              <a:t>нысан </a:t>
            </a:r>
            <a:br>
              <a:rPr lang="ru-RU" altLang="ru-RU" sz="1000">
                <a:solidFill>
                  <a:srgbClr val="FFFFFF"/>
                </a:solidFill>
                <a:latin typeface="Century Gothic" pitchFamily="34" charset="0"/>
              </a:rPr>
            </a:br>
            <a:r>
              <a:rPr lang="ru-RU" altLang="ru-RU" sz="1000">
                <a:solidFill>
                  <a:srgbClr val="FFFFFF"/>
                </a:solidFill>
                <a:latin typeface="Century Gothic" pitchFamily="34" charset="0"/>
              </a:rPr>
              <a:t>– 36,1 млрд.тг.</a:t>
            </a:r>
            <a:endParaRPr lang="ru-RU" sz="100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7" name="Полилиния 26"/>
          <p:cNvSpPr/>
          <p:nvPr/>
        </p:nvSpPr>
        <p:spPr>
          <a:xfrm>
            <a:off x="1619672" y="1006209"/>
            <a:ext cx="1829574" cy="1491232"/>
          </a:xfrm>
          <a:custGeom>
            <a:avLst/>
            <a:gdLst>
              <a:gd name="connsiteX0" fmla="*/ 0 w 2045598"/>
              <a:gd name="connsiteY0" fmla="*/ 745616 h 1491232"/>
              <a:gd name="connsiteX1" fmla="*/ 372808 w 2045598"/>
              <a:gd name="connsiteY1" fmla="*/ 0 h 1491232"/>
              <a:gd name="connsiteX2" fmla="*/ 1672790 w 2045598"/>
              <a:gd name="connsiteY2" fmla="*/ 0 h 1491232"/>
              <a:gd name="connsiteX3" fmla="*/ 2045598 w 2045598"/>
              <a:gd name="connsiteY3" fmla="*/ 745616 h 1491232"/>
              <a:gd name="connsiteX4" fmla="*/ 1672790 w 2045598"/>
              <a:gd name="connsiteY4" fmla="*/ 1491232 h 1491232"/>
              <a:gd name="connsiteX5" fmla="*/ 372808 w 2045598"/>
              <a:gd name="connsiteY5" fmla="*/ 1491232 h 1491232"/>
              <a:gd name="connsiteX6" fmla="*/ 0 w 2045598"/>
              <a:gd name="connsiteY6" fmla="*/ 745616 h 1491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5598" h="1491232">
                <a:moveTo>
                  <a:pt x="0" y="745616"/>
                </a:moveTo>
                <a:lnTo>
                  <a:pt x="372808" y="0"/>
                </a:lnTo>
                <a:lnTo>
                  <a:pt x="1672790" y="0"/>
                </a:lnTo>
                <a:lnTo>
                  <a:pt x="2045598" y="745616"/>
                </a:lnTo>
                <a:lnTo>
                  <a:pt x="1672790" y="1491232"/>
                </a:lnTo>
                <a:lnTo>
                  <a:pt x="372808" y="1491232"/>
                </a:lnTo>
                <a:lnTo>
                  <a:pt x="0" y="745616"/>
                </a:lnTo>
                <a:close/>
              </a:path>
            </a:pathLst>
          </a:custGeom>
          <a:solidFill>
            <a:schemeClr val="accent2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20136" tIns="240261" rIns="320136" bIns="240261" anchor="ctr"/>
          <a:lstStyle>
            <a:lvl1pPr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2800">
                <a:solidFill>
                  <a:schemeClr val="bg1"/>
                </a:solidFill>
                <a:latin typeface="Century Gothic" pitchFamily="34" charset="0"/>
              </a:rPr>
              <a:t>7</a:t>
            </a:r>
            <a:r>
              <a:rPr lang="ru-RU" altLang="ru-RU">
                <a:solidFill>
                  <a:srgbClr val="FFFFFF"/>
                </a:solidFill>
                <a:latin typeface="Century Gothic" pitchFamily="34" charset="0"/>
              </a:rPr>
              <a:t> </a:t>
            </a:r>
            <a:r>
              <a:rPr lang="ru-RU" altLang="ru-RU" sz="1000">
                <a:solidFill>
                  <a:srgbClr val="FFFFFF"/>
                </a:solidFill>
                <a:latin typeface="Century Gothic" pitchFamily="34" charset="0"/>
              </a:rPr>
              <a:t>нысан </a:t>
            </a:r>
            <a:br>
              <a:rPr lang="ru-RU" altLang="ru-RU" sz="1000">
                <a:solidFill>
                  <a:srgbClr val="FFFFFF"/>
                </a:solidFill>
                <a:latin typeface="Century Gothic" pitchFamily="34" charset="0"/>
              </a:rPr>
            </a:br>
            <a:r>
              <a:rPr lang="ru-RU" altLang="ru-RU" sz="1000">
                <a:solidFill>
                  <a:srgbClr val="FFFFFF"/>
                </a:solidFill>
                <a:latin typeface="Century Gothic" pitchFamily="34" charset="0"/>
              </a:rPr>
              <a:t>–1,2 млрд.тг</a:t>
            </a:r>
            <a:endParaRPr lang="ru-RU" sz="100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5167" name="TextBox 9"/>
          <p:cNvSpPr txBox="1">
            <a:spLocks noChangeArrowheads="1"/>
          </p:cNvSpPr>
          <p:nvPr/>
        </p:nvSpPr>
        <p:spPr bwMode="auto">
          <a:xfrm>
            <a:off x="6804025" y="933451"/>
            <a:ext cx="25923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1000">
                <a:solidFill>
                  <a:srgbClr val="C00000"/>
                </a:solidFill>
                <a:latin typeface="Century Gothic" pitchFamily="34" charset="0"/>
              </a:rPr>
              <a:t>Энергетика және ТКШ:</a:t>
            </a:r>
          </a:p>
          <a:p>
            <a:r>
              <a:rPr lang="kk-KZ" altLang="ru-RU" sz="1000" b="0">
                <a:latin typeface="Century Gothic" pitchFamily="34" charset="0"/>
              </a:rPr>
              <a:t>- </a:t>
            </a:r>
            <a:r>
              <a:rPr lang="kk-KZ" altLang="ru-RU" sz="900" b="0">
                <a:latin typeface="Century Gothic" pitchFamily="34" charset="0"/>
              </a:rPr>
              <a:t>Көшені жарықтандыру, ҚТҚ және т.б.</a:t>
            </a:r>
          </a:p>
        </p:txBody>
      </p:sp>
      <p:sp>
        <p:nvSpPr>
          <p:cNvPr id="5168" name="TextBox 13"/>
          <p:cNvSpPr txBox="1">
            <a:spLocks noChangeArrowheads="1"/>
          </p:cNvSpPr>
          <p:nvPr/>
        </p:nvSpPr>
        <p:spPr bwMode="auto">
          <a:xfrm>
            <a:off x="323850" y="910167"/>
            <a:ext cx="1790700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1000">
                <a:solidFill>
                  <a:srgbClr val="C00000"/>
                </a:solidFill>
                <a:latin typeface="Century Gothic" pitchFamily="34" charset="0"/>
              </a:rPr>
              <a:t>Ауыл шаруашылығы:</a:t>
            </a:r>
          </a:p>
          <a:p>
            <a:r>
              <a:rPr lang="kk-KZ" altLang="ru-RU" sz="1000" b="0">
                <a:latin typeface="Century Gothic" pitchFamily="34" charset="0"/>
              </a:rPr>
              <a:t>- </a:t>
            </a:r>
            <a:r>
              <a:rPr lang="kk-KZ" altLang="ru-RU" sz="900" b="0">
                <a:latin typeface="Century Gothic" pitchFamily="34" charset="0"/>
              </a:rPr>
              <a:t>Сервистік-дайындау орталықтары</a:t>
            </a:r>
            <a:endParaRPr lang="ru-RU" altLang="ru-RU" sz="900" b="0">
              <a:latin typeface="Century Gothic" pitchFamily="34" charset="0"/>
            </a:endParaRPr>
          </a:p>
        </p:txBody>
      </p:sp>
      <p:sp>
        <p:nvSpPr>
          <p:cNvPr id="5169" name="TextBox 15"/>
          <p:cNvSpPr txBox="1">
            <a:spLocks noChangeArrowheads="1"/>
          </p:cNvSpPr>
          <p:nvPr/>
        </p:nvSpPr>
        <p:spPr bwMode="auto">
          <a:xfrm>
            <a:off x="-36513" y="2667001"/>
            <a:ext cx="2682876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1000">
                <a:solidFill>
                  <a:srgbClr val="C00000"/>
                </a:solidFill>
                <a:latin typeface="Century Gothic" pitchFamily="34" charset="0"/>
              </a:rPr>
              <a:t>Денсаулық сақтау:</a:t>
            </a:r>
          </a:p>
          <a:p>
            <a:r>
              <a:rPr lang="kk-KZ" altLang="ru-RU" sz="1000" b="0">
                <a:latin typeface="Century Gothic" pitchFamily="34" charset="0"/>
              </a:rPr>
              <a:t>- </a:t>
            </a:r>
            <a:r>
              <a:rPr lang="kk-KZ" altLang="ru-RU" sz="900" b="0">
                <a:latin typeface="Century Gothic" pitchFamily="34" charset="0"/>
              </a:rPr>
              <a:t>КТ/МРТ кабинеттері </a:t>
            </a:r>
          </a:p>
          <a:p>
            <a:r>
              <a:rPr lang="kk-KZ" altLang="ru-RU" sz="900" b="0">
                <a:latin typeface="Century Gothic" pitchFamily="34" charset="0"/>
              </a:rPr>
              <a:t>- Емханалар және </a:t>
            </a:r>
            <a:br>
              <a:rPr lang="kk-KZ" altLang="ru-RU" sz="900" b="0">
                <a:latin typeface="Century Gothic" pitchFamily="34" charset="0"/>
              </a:rPr>
            </a:br>
            <a:r>
              <a:rPr lang="kk-KZ" altLang="ru-RU" sz="900" b="0">
                <a:latin typeface="Century Gothic" pitchFamily="34" charset="0"/>
              </a:rPr>
              <a:t>басқалары</a:t>
            </a:r>
            <a:endParaRPr lang="ru-RU" altLang="ru-RU" sz="1000">
              <a:latin typeface="Century Gothic" pitchFamily="34" charset="0"/>
            </a:endParaRPr>
          </a:p>
        </p:txBody>
      </p:sp>
      <p:sp>
        <p:nvSpPr>
          <p:cNvPr id="5170" name="TextBox 17"/>
          <p:cNvSpPr txBox="1">
            <a:spLocks noChangeArrowheads="1"/>
          </p:cNvSpPr>
          <p:nvPr/>
        </p:nvSpPr>
        <p:spPr bwMode="auto">
          <a:xfrm>
            <a:off x="-36512" y="4478867"/>
            <a:ext cx="23050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1000">
                <a:solidFill>
                  <a:srgbClr val="C00000"/>
                </a:solidFill>
                <a:latin typeface="Century Gothic" pitchFamily="34" charset="0"/>
              </a:rPr>
              <a:t>Тұрғын үй және әлеуметтік нысандар:</a:t>
            </a:r>
          </a:p>
          <a:p>
            <a:r>
              <a:rPr lang="kk-KZ" altLang="ru-RU" sz="900" b="0">
                <a:latin typeface="Century Gothic" pitchFamily="34" charset="0"/>
              </a:rPr>
              <a:t>- Жатақханалар және </a:t>
            </a:r>
            <a:br>
              <a:rPr lang="kk-KZ" altLang="ru-RU" sz="900" b="0">
                <a:latin typeface="Century Gothic" pitchFamily="34" charset="0"/>
              </a:rPr>
            </a:br>
            <a:r>
              <a:rPr lang="kk-KZ" altLang="ru-RU" sz="900" b="0">
                <a:latin typeface="Century Gothic" pitchFamily="34" charset="0"/>
              </a:rPr>
              <a:t>басқа да нысандар</a:t>
            </a:r>
          </a:p>
          <a:p>
            <a:endParaRPr lang="ru-RU" altLang="ru-RU" sz="600" b="0">
              <a:solidFill>
                <a:srgbClr val="404040"/>
              </a:solidFill>
              <a:latin typeface="Century Gothic" pitchFamily="34" charset="0"/>
            </a:endParaRPr>
          </a:p>
          <a:p>
            <a:pPr algn="ctr"/>
            <a:endParaRPr lang="ru-RU" altLang="ru-RU" sz="1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5171" name="TextBox 14"/>
          <p:cNvSpPr txBox="1">
            <a:spLocks noChangeArrowheads="1"/>
          </p:cNvSpPr>
          <p:nvPr/>
        </p:nvSpPr>
        <p:spPr bwMode="auto">
          <a:xfrm>
            <a:off x="7524750" y="2254251"/>
            <a:ext cx="1944688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1000">
                <a:solidFill>
                  <a:srgbClr val="C00000"/>
                </a:solidFill>
                <a:latin typeface="Century Gothic" pitchFamily="34" charset="0"/>
              </a:rPr>
              <a:t>Мәдениет және спорт:</a:t>
            </a:r>
          </a:p>
          <a:p>
            <a:r>
              <a:rPr lang="kk-KZ" altLang="ru-RU" sz="900" b="0">
                <a:latin typeface="Century Gothic" pitchFamily="34" charset="0"/>
              </a:rPr>
              <a:t>- ДШО және басқалары</a:t>
            </a:r>
          </a:p>
        </p:txBody>
      </p:sp>
      <p:sp>
        <p:nvSpPr>
          <p:cNvPr id="5172" name="TextBox 17"/>
          <p:cNvSpPr txBox="1">
            <a:spLocks noChangeArrowheads="1"/>
          </p:cNvSpPr>
          <p:nvPr/>
        </p:nvSpPr>
        <p:spPr bwMode="auto">
          <a:xfrm>
            <a:off x="6875464" y="4174067"/>
            <a:ext cx="23764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ru-RU" altLang="ru-RU" sz="1000">
                <a:solidFill>
                  <a:srgbClr val="C00000"/>
                </a:solidFill>
                <a:latin typeface="Century Gothic" pitchFamily="34" charset="0"/>
              </a:rPr>
              <a:t>Республикалық жобалар:</a:t>
            </a:r>
          </a:p>
          <a:p>
            <a:pPr>
              <a:buFontTx/>
              <a:buAutoNum type="arabicParenR"/>
            </a:pPr>
            <a:r>
              <a:rPr lang="ru-RU" altLang="ru-RU" sz="800" b="0" i="1">
                <a:latin typeface="Century Gothic" pitchFamily="34" charset="0"/>
              </a:rPr>
              <a:t> «Шар – Өскемен станциясы» </a:t>
            </a:r>
            <a:br>
              <a:rPr lang="ru-RU" altLang="ru-RU" sz="800" b="0" i="1">
                <a:latin typeface="Century Gothic" pitchFamily="34" charset="0"/>
              </a:rPr>
            </a:br>
            <a:r>
              <a:rPr lang="ru-RU" altLang="ru-RU" sz="800" b="0" i="1">
                <a:latin typeface="Century Gothic" pitchFamily="34" charset="0"/>
              </a:rPr>
              <a:t>темір жол желісі </a:t>
            </a:r>
          </a:p>
          <a:p>
            <a:pPr>
              <a:buFontTx/>
              <a:buAutoNum type="arabicParenR"/>
            </a:pPr>
            <a:r>
              <a:rPr lang="ru-RU" altLang="ru-RU" sz="800" b="0" i="1">
                <a:latin typeface="Century Gothic" pitchFamily="34" charset="0"/>
              </a:rPr>
              <a:t> «Солтүстік Қазақстан – Ақтөбе облысы» электр желісі </a:t>
            </a:r>
          </a:p>
          <a:p>
            <a:pPr>
              <a:buFontTx/>
              <a:buAutoNum type="arabicParenR"/>
            </a:pPr>
            <a:r>
              <a:rPr lang="ru-RU" altLang="ru-RU" sz="800" b="0" i="1">
                <a:latin typeface="Century Gothic" pitchFamily="34" charset="0"/>
              </a:rPr>
              <a:t> Ақтау әуежайының терминалы</a:t>
            </a:r>
          </a:p>
          <a:p>
            <a:pPr>
              <a:buFontTx/>
              <a:buAutoNum type="arabicParenR"/>
            </a:pPr>
            <a:r>
              <a:rPr lang="ru-RU" altLang="ru-RU" sz="800" b="0" i="1">
                <a:latin typeface="Century Gothic" pitchFamily="34" charset="0"/>
              </a:rPr>
              <a:t> «Нұр-жолы» өткізу пункті</a:t>
            </a:r>
          </a:p>
          <a:p>
            <a:pPr>
              <a:buFontTx/>
              <a:buAutoNum type="arabicParenR"/>
            </a:pPr>
            <a:r>
              <a:rPr lang="ru-RU" altLang="ru-RU" sz="800" b="0" i="1">
                <a:latin typeface="Century Gothic" pitchFamily="34" charset="0"/>
              </a:rPr>
              <a:t> ҮАААЖ а/ж</a:t>
            </a:r>
          </a:p>
          <a:p>
            <a:pPr>
              <a:buFontTx/>
              <a:buAutoNum type="arabicParenR"/>
            </a:pPr>
            <a:r>
              <a:rPr lang="ru-RU" altLang="ru-RU" sz="800" b="0" i="1">
                <a:latin typeface="Century Gothic" pitchFamily="34" charset="0"/>
              </a:rPr>
              <a:t> «Кунделік» АЖ</a:t>
            </a:r>
          </a:p>
          <a:p>
            <a:pPr>
              <a:buFontTx/>
              <a:buAutoNum type="arabicParenR"/>
            </a:pPr>
            <a:r>
              <a:rPr lang="ru-RU" altLang="ru-RU" sz="800" b="0" i="1">
                <a:latin typeface="Century Gothic" pitchFamily="34" charset="0"/>
              </a:rPr>
              <a:t> </a:t>
            </a:r>
            <a:r>
              <a:rPr lang="en-US" altLang="ru-RU" sz="800" b="0" i="1">
                <a:latin typeface="Century Gothic" pitchFamily="34" charset="0"/>
              </a:rPr>
              <a:t>E-freight</a:t>
            </a:r>
            <a:r>
              <a:rPr lang="kk-KZ" altLang="ru-RU" sz="800" b="0" i="1">
                <a:latin typeface="Century Gothic" pitchFamily="34" charset="0"/>
              </a:rPr>
              <a:t> АЖ</a:t>
            </a:r>
            <a:endParaRPr lang="ru-RU" altLang="ru-RU" sz="800" b="0" i="1">
              <a:latin typeface="Century Gothic" pitchFamily="34" charset="0"/>
            </a:endParaRPr>
          </a:p>
          <a:p>
            <a:pPr>
              <a:buFontTx/>
              <a:buAutoNum type="arabicParenR"/>
            </a:pPr>
            <a:r>
              <a:rPr lang="ru-RU" altLang="ru-RU" sz="800" b="0" i="1">
                <a:latin typeface="Century Gothic" pitchFamily="34" charset="0"/>
              </a:rPr>
              <a:t> «</a:t>
            </a:r>
            <a:r>
              <a:rPr lang="en-US" altLang="ru-RU" sz="800" b="0" i="1">
                <a:latin typeface="Century Gothic" pitchFamily="34" charset="0"/>
              </a:rPr>
              <a:t>TransportTour</a:t>
            </a:r>
            <a:r>
              <a:rPr lang="ru-RU" altLang="ru-RU" sz="800" b="0" i="1">
                <a:latin typeface="Century Gothic" pitchFamily="34" charset="0"/>
              </a:rPr>
              <a:t>» жарықтандыру</a:t>
            </a:r>
            <a:endParaRPr lang="ru-RU" altLang="ru-RU" sz="800" b="0">
              <a:latin typeface="Century Gothic" pitchFamily="34" charset="0"/>
            </a:endParaRPr>
          </a:p>
          <a:p>
            <a:pPr>
              <a:buFontTx/>
              <a:buAutoNum type="arabicParenR"/>
            </a:pPr>
            <a:r>
              <a:rPr lang="ru-RU" altLang="ru-RU" sz="800" b="0" i="1">
                <a:latin typeface="Century Gothic" pitchFamily="34" charset="0"/>
              </a:rPr>
              <a:t> </a:t>
            </a:r>
            <a:r>
              <a:rPr lang="kk-KZ" altLang="ru-RU" sz="800" b="0" i="1">
                <a:latin typeface="Century Gothic" pitchFamily="34" charset="0"/>
              </a:rPr>
              <a:t>Ауылды мекендерді интернетпен жабдықтау</a:t>
            </a:r>
            <a:endParaRPr lang="ru-RU" altLang="ru-RU" sz="800" b="0" i="1">
              <a:latin typeface="Century Gothic" pitchFamily="34" charset="0"/>
            </a:endParaRPr>
          </a:p>
        </p:txBody>
      </p:sp>
      <p:sp>
        <p:nvSpPr>
          <p:cNvPr id="5173" name="TextBox 2"/>
          <p:cNvSpPr txBox="1">
            <a:spLocks noChangeArrowheads="1"/>
          </p:cNvSpPr>
          <p:nvPr/>
        </p:nvSpPr>
        <p:spPr bwMode="auto">
          <a:xfrm>
            <a:off x="4922839" y="357718"/>
            <a:ext cx="31781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100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Білім беру: </a:t>
            </a:r>
            <a:r>
              <a:rPr lang="ru-RU" altLang="ru-RU" sz="900" b="0">
                <a:latin typeface="Century Gothic" pitchFamily="34" charset="0"/>
                <a:cs typeface="Times New Roman" pitchFamily="18" charset="0"/>
              </a:rPr>
              <a:t>Бала-бақшалар, мектептер</a:t>
            </a:r>
          </a:p>
          <a:p>
            <a:pPr>
              <a:buFontTx/>
              <a:buChar char="-"/>
            </a:pPr>
            <a:endParaRPr lang="ru-RU" altLang="ru-RU" sz="600" b="0">
              <a:solidFill>
                <a:srgbClr val="404040"/>
              </a:solidFill>
              <a:latin typeface="Century Gothic" pitchFamily="34" charset="0"/>
            </a:endParaRPr>
          </a:p>
        </p:txBody>
      </p:sp>
      <p:sp>
        <p:nvSpPr>
          <p:cNvPr id="5174" name="TextBox 14"/>
          <p:cNvSpPr txBox="1">
            <a:spLocks noChangeArrowheads="1"/>
          </p:cNvSpPr>
          <p:nvPr/>
        </p:nvSpPr>
        <p:spPr bwMode="auto">
          <a:xfrm>
            <a:off x="3563939" y="6093884"/>
            <a:ext cx="287972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1000">
                <a:solidFill>
                  <a:srgbClr val="C00000"/>
                </a:solidFill>
                <a:latin typeface="Century Gothic" pitchFamily="34" charset="0"/>
              </a:rPr>
              <a:t>Көлік инфрақұрылымы</a:t>
            </a:r>
          </a:p>
        </p:txBody>
      </p:sp>
      <p:sp>
        <p:nvSpPr>
          <p:cNvPr id="29" name="Полилиния 28"/>
          <p:cNvSpPr/>
          <p:nvPr/>
        </p:nvSpPr>
        <p:spPr>
          <a:xfrm>
            <a:off x="5148064" y="4246569"/>
            <a:ext cx="1800200" cy="1656184"/>
          </a:xfrm>
          <a:custGeom>
            <a:avLst/>
            <a:gdLst>
              <a:gd name="connsiteX0" fmla="*/ 0 w 2019658"/>
              <a:gd name="connsiteY0" fmla="*/ 739710 h 1479419"/>
              <a:gd name="connsiteX1" fmla="*/ 369855 w 2019658"/>
              <a:gd name="connsiteY1" fmla="*/ 0 h 1479419"/>
              <a:gd name="connsiteX2" fmla="*/ 1649803 w 2019658"/>
              <a:gd name="connsiteY2" fmla="*/ 0 h 1479419"/>
              <a:gd name="connsiteX3" fmla="*/ 2019658 w 2019658"/>
              <a:gd name="connsiteY3" fmla="*/ 739710 h 1479419"/>
              <a:gd name="connsiteX4" fmla="*/ 1649803 w 2019658"/>
              <a:gd name="connsiteY4" fmla="*/ 1479419 h 1479419"/>
              <a:gd name="connsiteX5" fmla="*/ 369855 w 2019658"/>
              <a:gd name="connsiteY5" fmla="*/ 1479419 h 1479419"/>
              <a:gd name="connsiteX6" fmla="*/ 0 w 2019658"/>
              <a:gd name="connsiteY6" fmla="*/ 739710 h 1479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19658" h="1479419">
                <a:moveTo>
                  <a:pt x="0" y="739710"/>
                </a:moveTo>
                <a:lnTo>
                  <a:pt x="369855" y="0"/>
                </a:lnTo>
                <a:lnTo>
                  <a:pt x="1649803" y="0"/>
                </a:lnTo>
                <a:lnTo>
                  <a:pt x="2019658" y="739710"/>
                </a:lnTo>
                <a:lnTo>
                  <a:pt x="1649803" y="1479419"/>
                </a:lnTo>
                <a:lnTo>
                  <a:pt x="369855" y="1479419"/>
                </a:lnTo>
                <a:lnTo>
                  <a:pt x="0" y="739710"/>
                </a:lnTo>
                <a:close/>
              </a:path>
            </a:pathLst>
          </a:custGeom>
          <a:solidFill>
            <a:schemeClr val="accent2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16990" tIns="238992" rIns="316990" bIns="238992" anchor="ctr"/>
          <a:lstStyle>
            <a:lvl1pPr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890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2800">
                <a:solidFill>
                  <a:schemeClr val="bg1"/>
                </a:solidFill>
                <a:latin typeface="Century Gothic" pitchFamily="34" charset="0"/>
              </a:rPr>
              <a:t>9</a:t>
            </a:r>
            <a:r>
              <a:rPr lang="ru-RU" altLang="ru-RU" sz="1400">
                <a:solidFill>
                  <a:srgbClr val="254061"/>
                </a:solidFill>
                <a:latin typeface="Century Gothic" pitchFamily="34" charset="0"/>
              </a:rPr>
              <a:t> </a:t>
            </a:r>
            <a:r>
              <a:rPr lang="ru-RU" altLang="ru-RU" sz="1000">
                <a:solidFill>
                  <a:srgbClr val="FFFFFF"/>
                </a:solidFill>
                <a:latin typeface="Century Gothic" pitchFamily="34" charset="0"/>
              </a:rPr>
              <a:t>республикалық нысан</a:t>
            </a:r>
            <a:br>
              <a:rPr lang="ru-RU" altLang="ru-RU" sz="1000">
                <a:solidFill>
                  <a:srgbClr val="FFFFFF"/>
                </a:solidFill>
                <a:latin typeface="Century Gothic" pitchFamily="34" charset="0"/>
              </a:rPr>
            </a:br>
            <a:r>
              <a:rPr lang="ru-RU" altLang="ru-RU" sz="1000">
                <a:solidFill>
                  <a:srgbClr val="FFFFFF"/>
                </a:solidFill>
                <a:latin typeface="Century Gothic" pitchFamily="34" charset="0"/>
              </a:rPr>
              <a:t>– 875,1 млрд.тг.</a:t>
            </a:r>
            <a:endParaRPr lang="ru-RU" sz="100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0" name="Прямоугольник 29">
            <a:extLst/>
          </p:cNvPr>
          <p:cNvSpPr/>
          <p:nvPr/>
        </p:nvSpPr>
        <p:spPr>
          <a:xfrm>
            <a:off x="0" y="-122766"/>
            <a:ext cx="9144000" cy="5482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k-KZ" sz="2400" dirty="0" smtClean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3.2 </a:t>
            </a:r>
            <a:r>
              <a:rPr lang="kk-KZ" sz="1600" dirty="0" smtClean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 </a:t>
            </a:r>
            <a:r>
              <a:rPr lang="kk-KZ" sz="1200" i="1" dirty="0">
                <a:solidFill>
                  <a:srgbClr val="FFFFFF"/>
                </a:solidFill>
                <a:latin typeface="Century Gothic" pitchFamily="34" charset="0"/>
                <a:cs typeface="Arial" charset="0"/>
              </a:rPr>
              <a:t>2018 жылғы 15 қазандағы </a:t>
            </a:r>
            <a:r>
              <a:rPr lang="kk-KZ" sz="2400" dirty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МЖӘ </a:t>
            </a:r>
            <a:r>
              <a:rPr lang="ru-RU" sz="2400" dirty="0" err="1">
                <a:solidFill>
                  <a:srgbClr val="FFFFFF"/>
                </a:solidFill>
                <a:latin typeface="Century Gothic" pitchFamily="34" charset="0"/>
                <a:cs typeface="Arial" charset="0"/>
              </a:rPr>
              <a:t>жобалары</a:t>
            </a:r>
            <a:r>
              <a:rPr lang="kk-KZ" sz="2400" dirty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 салалар бөлінісінде</a:t>
            </a:r>
            <a:endParaRPr lang="kk-KZ" sz="1600" dirty="0">
              <a:solidFill>
                <a:schemeClr val="bg1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5179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7019925" y="6112933"/>
            <a:ext cx="2133600" cy="36618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b="0" dirty="0">
                <a:solidFill>
                  <a:srgbClr val="898989"/>
                </a:solidFill>
                <a:latin typeface="Calibri" pitchFamily="34" charset="0"/>
              </a:rPr>
              <a:t>9</a:t>
            </a:r>
          </a:p>
        </p:txBody>
      </p:sp>
      <p:cxnSp>
        <p:nvCxnSpPr>
          <p:cNvPr id="28" name="Прямая соединительная линия 27">
            <a:extLst/>
          </p:cNvPr>
          <p:cNvCxnSpPr/>
          <p:nvPr/>
        </p:nvCxnSpPr>
        <p:spPr>
          <a:xfrm>
            <a:off x="4706938" y="9285817"/>
            <a:ext cx="86868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81" name="TextBox 17"/>
          <p:cNvSpPr txBox="1">
            <a:spLocks noChangeArrowheads="1"/>
          </p:cNvSpPr>
          <p:nvPr/>
        </p:nvSpPr>
        <p:spPr bwMode="auto">
          <a:xfrm>
            <a:off x="-7938" y="6392333"/>
            <a:ext cx="91519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1600">
                <a:latin typeface="Century Gothic" pitchFamily="34" charset="0"/>
              </a:rPr>
              <a:t>Сумен жабдықтау және су бұру, туризм салаларында </a:t>
            </a:r>
            <a:r>
              <a:rPr lang="ru-RU" altLang="ru-RU">
                <a:solidFill>
                  <a:srgbClr val="C00000"/>
                </a:solidFill>
                <a:latin typeface="Century Gothic" pitchFamily="34" charset="0"/>
              </a:rPr>
              <a:t>нысандар жоқ</a:t>
            </a:r>
            <a:endParaRPr lang="ru-RU" altLang="ru-RU" sz="1400">
              <a:solidFill>
                <a:srgbClr val="C00000"/>
              </a:solidFill>
              <a:latin typeface="Century Gothic" pitchFamily="34" charset="0"/>
            </a:endParaRPr>
          </a:p>
        </p:txBody>
      </p:sp>
      <p:cxnSp>
        <p:nvCxnSpPr>
          <p:cNvPr id="32" name="Прямая соединительная линия 31">
            <a:extLst/>
          </p:cNvPr>
          <p:cNvCxnSpPr/>
          <p:nvPr/>
        </p:nvCxnSpPr>
        <p:spPr>
          <a:xfrm>
            <a:off x="-36512" y="6432551"/>
            <a:ext cx="9180513" cy="402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058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prstDash val="sysDash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4719</TotalTime>
  <Words>1938</Words>
  <Application>Microsoft Office PowerPoint</Application>
  <PresentationFormat>Экран (4:3)</PresentationFormat>
  <Paragraphs>642</Paragraphs>
  <Slides>34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Дидар Ержанов</dc:creator>
  <cp:lastModifiedBy>Данияр Мергенбаев</cp:lastModifiedBy>
  <cp:revision>540</cp:revision>
  <cp:lastPrinted>2018-10-24T11:13:12Z</cp:lastPrinted>
  <dcterms:created xsi:type="dcterms:W3CDTF">2018-02-19T05:05:23Z</dcterms:created>
  <dcterms:modified xsi:type="dcterms:W3CDTF">2018-10-27T09:03:33Z</dcterms:modified>
</cp:coreProperties>
</file>