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68" r:id="rId2"/>
    <p:sldId id="270" r:id="rId3"/>
    <p:sldId id="269" r:id="rId4"/>
    <p:sldId id="276" r:id="rId5"/>
    <p:sldId id="278" r:id="rId6"/>
    <p:sldId id="273" r:id="rId7"/>
    <p:sldId id="274" r:id="rId8"/>
    <p:sldId id="279" r:id="rId9"/>
    <p:sldId id="282" r:id="rId10"/>
    <p:sldId id="275" r:id="rId11"/>
    <p:sldId id="280" r:id="rId12"/>
    <p:sldId id="272" r:id="rId13"/>
    <p:sldId id="264" r:id="rId14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6B"/>
    <a:srgbClr val="006A4E"/>
    <a:srgbClr val="ACACAC"/>
    <a:srgbClr val="808080"/>
    <a:srgbClr val="AA236E"/>
    <a:srgbClr val="317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3" autoAdjust="0"/>
    <p:restoredTop sz="94737" autoAdjust="0"/>
  </p:normalViewPr>
  <p:slideViewPr>
    <p:cSldViewPr>
      <p:cViewPr varScale="1">
        <p:scale>
          <a:sx n="107" d="100"/>
          <a:sy n="107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CD7AD-6A83-4937-A5C8-091A7232F45E}" type="datetimeFigureOut">
              <a:rPr lang="de-DE" smtClean="0"/>
              <a:t>28.10.2016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5EF83-1458-41E0-835F-3A778FA6F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66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714876"/>
            <a:ext cx="5335893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89066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428164"/>
            <a:ext cx="289066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828E91-9883-4C39-A526-20EB56A2A6F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2880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28E91-9883-4C39-A526-20EB56A2A6F4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68383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28E91-9883-4C39-A526-20EB56A2A6F4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68383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28E91-9883-4C39-A526-20EB56A2A6F4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68383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F6FB3-AC26-4BD5-ABF4-BD957FFA914C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7448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259632" y="1143000"/>
            <a:ext cx="5791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de-DE" altLang="de-DE" dirty="0" smtClean="0"/>
              <a:t>Title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Presentation</a:t>
            </a:r>
            <a:endParaRPr lang="de-DE" altLang="de-DE" dirty="0" smtClean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1293440" y="2209800"/>
            <a:ext cx="7239000" cy="107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b="1" i="1" baseline="0">
                <a:solidFill>
                  <a:srgbClr val="00786B"/>
                </a:solidFill>
              </a:defRPr>
            </a:lvl1pPr>
          </a:lstStyle>
          <a:p>
            <a:pPr lvl="0"/>
            <a:r>
              <a:rPr lang="de-DE" altLang="de-DE" b="1" i="1" dirty="0" err="1" smtClean="0"/>
              <a:t>Subtitle</a:t>
            </a:r>
            <a:r>
              <a:rPr lang="de-DE" altLang="de-DE" b="1" i="1" dirty="0" smtClean="0"/>
              <a:t> </a:t>
            </a:r>
          </a:p>
          <a:p>
            <a:pPr lvl="0"/>
            <a:endParaRPr lang="de-DE" altLang="de-DE" b="1" i="1" dirty="0" smtClean="0"/>
          </a:p>
          <a:p>
            <a:pPr lvl="0"/>
            <a:endParaRPr lang="de-DE" altLang="de-DE" dirty="0" smtClean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259632" y="3573016"/>
            <a:ext cx="4464050" cy="792162"/>
          </a:xfrm>
        </p:spPr>
        <p:txBody>
          <a:bodyPr/>
          <a:lstStyle>
            <a:lvl1pPr marL="0" indent="0">
              <a:buNone/>
              <a:defRPr sz="1600" b="0" i="1">
                <a:solidFill>
                  <a:srgbClr val="00786B"/>
                </a:solidFill>
              </a:defRPr>
            </a:lvl1pPr>
          </a:lstStyle>
          <a:p>
            <a:pPr lvl="0"/>
            <a:r>
              <a:rPr lang="de-DE" b="1" i="0" baseline="0" dirty="0" smtClean="0">
                <a:solidFill>
                  <a:srgbClr val="00786B"/>
                </a:solidFill>
                <a:latin typeface="+mn-lt"/>
                <a:ea typeface="+mn-ea"/>
                <a:cs typeface="+mn-cs"/>
              </a:rPr>
              <a:t>Location, 01. </a:t>
            </a:r>
            <a:r>
              <a:rPr lang="de-DE" b="1" i="0" baseline="0" dirty="0" err="1" smtClean="0">
                <a:solidFill>
                  <a:srgbClr val="00786B"/>
                </a:solidFill>
                <a:latin typeface="+mn-lt"/>
                <a:ea typeface="+mn-ea"/>
                <a:cs typeface="+mn-cs"/>
              </a:rPr>
              <a:t>January</a:t>
            </a:r>
            <a:r>
              <a:rPr lang="de-DE" b="1" i="0" baseline="0" dirty="0" smtClean="0">
                <a:solidFill>
                  <a:srgbClr val="00786B"/>
                </a:solidFill>
                <a:latin typeface="+mn-lt"/>
                <a:ea typeface="+mn-ea"/>
                <a:cs typeface="+mn-cs"/>
              </a:rPr>
              <a:t>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7527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de-DE" dirty="0" err="1" smtClean="0"/>
              <a:t>Bulletpoint</a:t>
            </a:r>
            <a:r>
              <a:rPr lang="de-DE" dirty="0" smtClean="0"/>
              <a:t> 1</a:t>
            </a:r>
          </a:p>
          <a:p>
            <a:pPr lvl="1"/>
            <a:r>
              <a:rPr lang="de-DE" dirty="0" err="1" smtClean="0"/>
              <a:t>Bulletpoint</a:t>
            </a:r>
            <a:r>
              <a:rPr lang="de-DE" dirty="0" smtClean="0"/>
              <a:t> 2</a:t>
            </a:r>
          </a:p>
          <a:p>
            <a:pPr lvl="2"/>
            <a:r>
              <a:rPr lang="de-DE" dirty="0" err="1" smtClean="0"/>
              <a:t>Bulletpoint</a:t>
            </a:r>
            <a:r>
              <a:rPr lang="de-DE" dirty="0" smtClean="0"/>
              <a:t> 3</a:t>
            </a:r>
          </a:p>
          <a:p>
            <a:pPr lvl="3"/>
            <a:r>
              <a:rPr lang="de-DE" dirty="0" err="1" smtClean="0"/>
              <a:t>Bulletpoint</a:t>
            </a:r>
            <a:r>
              <a:rPr lang="de-DE" dirty="0" smtClean="0"/>
              <a:t> </a:t>
            </a:r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 flipV="1">
            <a:off x="1229816" y="6477000"/>
            <a:ext cx="7302624" cy="0"/>
          </a:xfrm>
          <a:prstGeom prst="line">
            <a:avLst/>
          </a:prstGeom>
          <a:noFill/>
          <a:ln w="12700">
            <a:solidFill>
              <a:srgbClr val="006A4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n>
                <a:solidFill>
                  <a:srgbClr val="006A4E"/>
                </a:solidFill>
              </a:ln>
            </a:endParaRP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3248" y="6477001"/>
            <a:ext cx="190919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lang="de-DE" altLang="de-DE" sz="1000" b="1" smtClean="0">
                <a:solidFill>
                  <a:srgbClr val="808080"/>
                </a:solidFill>
                <a:latin typeface="+mn-lt"/>
              </a:defRPr>
            </a:lvl1pPr>
          </a:lstStyle>
          <a:p>
            <a:fld id="{CB4AC269-41D4-4C1E-A367-80EAE638245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extfeld 5"/>
          <p:cNvSpPr txBox="1"/>
          <p:nvPr userDrawn="1"/>
        </p:nvSpPr>
        <p:spPr>
          <a:xfrm>
            <a:off x="1229816" y="6477000"/>
            <a:ext cx="276612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>
              <a:defRPr sz="1000" b="1">
                <a:solidFill>
                  <a:srgbClr val="808080"/>
                </a:solidFill>
                <a:latin typeface="+mn-lt"/>
              </a:defRPr>
            </a:lvl1pPr>
          </a:lstStyle>
          <a:p>
            <a:pPr lvl="0" algn="l"/>
            <a:r>
              <a:rPr lang="de-DE" dirty="0" smtClean="0"/>
              <a:t>Petra Opitz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54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 flipV="1">
            <a:off x="1229816" y="6477000"/>
            <a:ext cx="7302624" cy="0"/>
          </a:xfrm>
          <a:prstGeom prst="line">
            <a:avLst/>
          </a:prstGeom>
          <a:noFill/>
          <a:ln w="12700">
            <a:solidFill>
              <a:srgbClr val="006A4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n>
                <a:solidFill>
                  <a:srgbClr val="006A4E"/>
                </a:solidFill>
              </a:ln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3248" y="6477001"/>
            <a:ext cx="190919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lang="de-DE" altLang="de-DE" sz="1000" b="1" smtClean="0">
                <a:solidFill>
                  <a:srgbClr val="808080"/>
                </a:solidFill>
                <a:latin typeface="+mn-lt"/>
              </a:defRPr>
            </a:lvl1pPr>
          </a:lstStyle>
          <a:p>
            <a:fld id="{CB4AC269-41D4-4C1E-A367-80EAE638245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1229816" y="6477000"/>
            <a:ext cx="276612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>
              <a:defRPr sz="1000" b="1">
                <a:solidFill>
                  <a:srgbClr val="808080"/>
                </a:solidFill>
                <a:latin typeface="+mn-lt"/>
              </a:defRPr>
            </a:lvl1pPr>
          </a:lstStyle>
          <a:p>
            <a:pPr lvl="0" algn="l"/>
            <a:r>
              <a:rPr lang="de-DE" dirty="0" smtClean="0"/>
              <a:t>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5443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 flipV="1">
            <a:off x="1229816" y="6477000"/>
            <a:ext cx="7302624" cy="0"/>
          </a:xfrm>
          <a:prstGeom prst="line">
            <a:avLst/>
          </a:prstGeom>
          <a:noFill/>
          <a:ln w="12700">
            <a:solidFill>
              <a:srgbClr val="006A4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n>
                <a:solidFill>
                  <a:srgbClr val="006A4E"/>
                </a:solidFill>
              </a:ln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3248" y="6477001"/>
            <a:ext cx="190919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lang="de-DE" altLang="de-DE" sz="1000" b="1" smtClean="0">
                <a:solidFill>
                  <a:srgbClr val="808080"/>
                </a:solidFill>
                <a:latin typeface="+mn-lt"/>
              </a:defRPr>
            </a:lvl1pPr>
          </a:lstStyle>
          <a:p>
            <a:fld id="{CB4AC269-41D4-4C1E-A367-80EAE638245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feld 7"/>
          <p:cNvSpPr txBox="1"/>
          <p:nvPr userDrawn="1"/>
        </p:nvSpPr>
        <p:spPr>
          <a:xfrm>
            <a:off x="1229816" y="6477000"/>
            <a:ext cx="276612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>
              <a:defRPr sz="1000" b="1">
                <a:solidFill>
                  <a:srgbClr val="808080"/>
                </a:solidFill>
                <a:latin typeface="+mn-lt"/>
              </a:defRPr>
            </a:lvl1pPr>
          </a:lstStyle>
          <a:p>
            <a:pPr lvl="0" algn="l"/>
            <a:r>
              <a:rPr lang="de-DE" dirty="0" smtClean="0"/>
              <a:t>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7761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21432" y="1143000"/>
            <a:ext cx="5791200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221432" y="2209800"/>
            <a:ext cx="3543300" cy="381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17132" y="2209800"/>
            <a:ext cx="3543300" cy="3810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 flipV="1">
            <a:off x="1229816" y="6477000"/>
            <a:ext cx="7302624" cy="0"/>
          </a:xfrm>
          <a:prstGeom prst="line">
            <a:avLst/>
          </a:prstGeom>
          <a:noFill/>
          <a:ln w="12700">
            <a:solidFill>
              <a:srgbClr val="006A4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n>
                <a:solidFill>
                  <a:srgbClr val="006A4E"/>
                </a:solidFill>
              </a:ln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3248" y="6477001"/>
            <a:ext cx="190919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lang="de-DE" altLang="de-DE" sz="1000" b="1" smtClean="0">
                <a:solidFill>
                  <a:srgbClr val="808080"/>
                </a:solidFill>
                <a:latin typeface="+mn-lt"/>
              </a:defRPr>
            </a:lvl1pPr>
          </a:lstStyle>
          <a:p>
            <a:fld id="{CB4AC269-41D4-4C1E-A367-80EAE638245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1229816" y="6477000"/>
            <a:ext cx="276612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>
              <a:defRPr sz="1000" b="1">
                <a:solidFill>
                  <a:srgbClr val="808080"/>
                </a:solidFill>
                <a:latin typeface="+mn-lt"/>
              </a:defRPr>
            </a:lvl1pPr>
          </a:lstStyle>
          <a:p>
            <a:pPr lvl="0" algn="l"/>
            <a:r>
              <a:rPr lang="de-DE" dirty="0" smtClean="0"/>
              <a:t>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747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1143000"/>
            <a:ext cx="5791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3440" y="2209800"/>
            <a:ext cx="7239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Erste Gliedersebene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1259632" y="512696"/>
            <a:ext cx="7272808" cy="180000"/>
          </a:xfrm>
          <a:prstGeom prst="rect">
            <a:avLst/>
          </a:prstGeom>
          <a:solidFill>
            <a:srgbClr val="00786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Verdana" charset="0"/>
              <a:ea typeface="Geneva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872208" cy="301607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187624" y="476672"/>
            <a:ext cx="244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>
                <a:solidFill>
                  <a:schemeClr val="bg1"/>
                </a:solidFill>
                <a:latin typeface="+mn-lt"/>
              </a:rPr>
              <a:t>the</a:t>
            </a:r>
            <a:r>
              <a:rPr lang="de-DE" sz="10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1000" baseline="0" dirty="0" err="1" smtClean="0">
                <a:solidFill>
                  <a:schemeClr val="bg1"/>
                </a:solidFill>
                <a:latin typeface="+mn-lt"/>
              </a:rPr>
              <a:t>consulting</a:t>
            </a:r>
            <a:r>
              <a:rPr lang="de-DE" sz="10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1000" baseline="0" dirty="0" err="1" smtClean="0">
                <a:solidFill>
                  <a:schemeClr val="bg1"/>
                </a:solidFill>
                <a:latin typeface="+mn-lt"/>
              </a:rPr>
              <a:t>company</a:t>
            </a:r>
            <a:r>
              <a:rPr lang="de-DE" sz="10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1000" baseline="0" dirty="0" err="1" smtClean="0">
                <a:solidFill>
                  <a:schemeClr val="bg1"/>
                </a:solidFill>
                <a:latin typeface="+mn-lt"/>
              </a:rPr>
              <a:t>of</a:t>
            </a:r>
            <a:r>
              <a:rPr lang="de-DE" sz="1000" baseline="0" dirty="0" smtClean="0">
                <a:solidFill>
                  <a:schemeClr val="bg1"/>
                </a:solidFill>
                <a:latin typeface="+mn-lt"/>
              </a:rPr>
              <a:t> DIW Berlin</a:t>
            </a:r>
            <a:endParaRPr lang="de-DE" sz="1000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9" r:id="rId3"/>
    <p:sldLayoutId id="2147483660" r:id="rId4"/>
    <p:sldLayoutId id="2147483665" r:id="rId5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A236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A236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A236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A236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A236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A236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A236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A236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AA236E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rgbClr val="AA236E"/>
        </a:buClr>
        <a:buSzPct val="75000"/>
        <a:buFont typeface="Wingdings" pitchFamily="8" charset="2"/>
        <a:buChar char="o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AA236E"/>
        </a:buClr>
        <a:buSzPct val="80000"/>
        <a:buFont typeface="Wingdings" pitchFamily="8" charset="2"/>
        <a:buChar char="n"/>
        <a:defRPr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rgbClr val="AA236E"/>
        </a:buClr>
        <a:buChar char="o"/>
        <a:defRPr sz="16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rgbClr val="AA236E"/>
        </a:buClr>
        <a:buSzPct val="120000"/>
        <a:buFont typeface="Times" pitchFamily="8" charset="0"/>
        <a:buChar char="•"/>
        <a:defRPr sz="14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rgbClr val="AA236E"/>
        </a:buClr>
        <a:buFont typeface="Wingdings" pitchFamily="8" charset="2"/>
        <a:buChar char="§"/>
        <a:defRPr sz="12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rgbClr val="AA236E"/>
        </a:buClr>
        <a:buFont typeface="Wingdings" pitchFamily="8" charset="2"/>
        <a:buChar char="§"/>
        <a:defRPr sz="12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rgbClr val="AA236E"/>
        </a:buClr>
        <a:buFont typeface="Wingdings" pitchFamily="8" charset="2"/>
        <a:buChar char="§"/>
        <a:defRPr sz="12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rgbClr val="AA236E"/>
        </a:buClr>
        <a:buFont typeface="Wingdings" pitchFamily="8" charset="2"/>
        <a:buChar char="§"/>
        <a:defRPr sz="12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rgbClr val="AA236E"/>
        </a:buClr>
        <a:buFont typeface="Wingdings" pitchFamily="8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6768752" cy="829816"/>
          </a:xfrm>
        </p:spPr>
        <p:txBody>
          <a:bodyPr/>
          <a:lstStyle/>
          <a:p>
            <a:r>
              <a:rPr lang="ru-RU" dirty="0" smtClean="0"/>
              <a:t>Эффективная национальная политика </a:t>
            </a:r>
            <a:br>
              <a:rPr lang="ru-RU" dirty="0" smtClean="0"/>
            </a:br>
            <a:r>
              <a:rPr lang="ru-RU" dirty="0" smtClean="0"/>
              <a:t>по достижению целей устойчивого развития</a:t>
            </a:r>
            <a:endParaRPr lang="de-DE" b="1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259632" y="2924944"/>
            <a:ext cx="7239000" cy="1512168"/>
          </a:xfrm>
        </p:spPr>
        <p:txBody>
          <a:bodyPr/>
          <a:lstStyle/>
          <a:p>
            <a:r>
              <a:rPr lang="ru-RU" dirty="0" smtClean="0"/>
              <a:t>Конференция</a:t>
            </a:r>
          </a:p>
          <a:p>
            <a:r>
              <a:rPr lang="ru-RU" dirty="0" smtClean="0"/>
              <a:t>«Законодательные </a:t>
            </a:r>
            <a:r>
              <a:rPr lang="ru-RU" dirty="0"/>
              <a:t>аспекты для выполнения Целей Устойчивого Развития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и </a:t>
            </a:r>
            <a:r>
              <a:rPr lang="ru-RU" dirty="0"/>
              <a:t>Парижского соглашения»</a:t>
            </a:r>
            <a:endParaRPr lang="de-DE" dirty="0"/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1331640" y="4365104"/>
            <a:ext cx="4464050" cy="576138"/>
          </a:xfrm>
        </p:spPr>
        <p:txBody>
          <a:bodyPr/>
          <a:lstStyle/>
          <a:p>
            <a:r>
              <a:rPr lang="ru-RU" b="1" i="0" dirty="0" smtClean="0"/>
              <a:t>Астана, 3 ноября 2016г.</a:t>
            </a:r>
            <a:endParaRPr lang="de-DE" b="1" i="0" dirty="0"/>
          </a:p>
        </p:txBody>
      </p:sp>
    </p:spTree>
    <p:extLst>
      <p:ext uri="{BB962C8B-B14F-4D97-AF65-F5344CB8AC3E}">
        <p14:creationId xmlns:p14="http://schemas.microsoft.com/office/powerpoint/2010/main" val="3390559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015008"/>
            <a:ext cx="7200800" cy="685800"/>
          </a:xfrm>
        </p:spPr>
        <p:txBody>
          <a:bodyPr/>
          <a:lstStyle/>
          <a:p>
            <a:r>
              <a:rPr lang="ru-RU" dirty="0" smtClean="0"/>
              <a:t>Что необходимо предпринять</a:t>
            </a:r>
            <a:r>
              <a:rPr lang="de-DE" dirty="0" smtClean="0"/>
              <a:t>? – </a:t>
            </a:r>
            <a:r>
              <a:rPr lang="ru-RU" dirty="0" smtClean="0"/>
              <a:t>Возможные дополнительные политические меры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31640" y="1772816"/>
            <a:ext cx="7239000" cy="402602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Экономические стимулы            </a:t>
            </a:r>
            <a:r>
              <a:rPr lang="ru-RU" dirty="0" smtClean="0"/>
              <a:t>влияние на ценообразование топлива, определение цены на выбросы парниковых газов</a:t>
            </a:r>
            <a:endParaRPr lang="de-DE" dirty="0" smtClean="0"/>
          </a:p>
          <a:p>
            <a:r>
              <a:rPr lang="ru-RU" sz="1600" dirty="0" smtClean="0"/>
              <a:t>Наши предложения:</a:t>
            </a:r>
            <a:r>
              <a:rPr lang="de-DE" sz="1600" dirty="0" smtClean="0"/>
              <a:t> </a:t>
            </a:r>
          </a:p>
          <a:p>
            <a:pPr lvl="1"/>
            <a:r>
              <a:rPr lang="ru-RU" sz="1600" dirty="0" smtClean="0"/>
              <a:t>Возобновление действия </a:t>
            </a:r>
            <a:r>
              <a:rPr lang="ru-RU" sz="1600" dirty="0" smtClean="0"/>
              <a:t>СТВ</a:t>
            </a:r>
          </a:p>
          <a:p>
            <a:pPr lvl="1"/>
            <a:endParaRPr lang="ru-RU" sz="800" dirty="0" smtClean="0"/>
          </a:p>
          <a:p>
            <a:pPr lvl="1"/>
            <a:r>
              <a:rPr lang="ru-RU" sz="1600" dirty="0" smtClean="0"/>
              <a:t>Расширение СТВ путем включения производителей </a:t>
            </a:r>
            <a:r>
              <a:rPr lang="ru-RU" sz="1600" u="sng" dirty="0" smtClean="0"/>
              <a:t>тепло</a:t>
            </a:r>
            <a:r>
              <a:rPr lang="ru-RU" sz="1600" dirty="0" smtClean="0"/>
              <a:t>энергии (включая котельные</a:t>
            </a:r>
            <a:r>
              <a:rPr lang="ru-RU" sz="1600" dirty="0" smtClean="0"/>
              <a:t>)</a:t>
            </a:r>
          </a:p>
          <a:p>
            <a:pPr lvl="1"/>
            <a:endParaRPr lang="ru-RU" sz="800" dirty="0" smtClean="0"/>
          </a:p>
          <a:p>
            <a:pPr lvl="1"/>
            <a:r>
              <a:rPr lang="ru-RU" sz="1600" dirty="0" smtClean="0"/>
              <a:t>Расчет возможного эффекта от определение разных квот для разных </a:t>
            </a:r>
            <a:r>
              <a:rPr lang="ru-RU" sz="1600" dirty="0" smtClean="0"/>
              <a:t>секторов</a:t>
            </a:r>
          </a:p>
          <a:p>
            <a:pPr lvl="1"/>
            <a:endParaRPr lang="ru-RU" sz="800" dirty="0" smtClean="0"/>
          </a:p>
          <a:p>
            <a:pPr lvl="1"/>
            <a:r>
              <a:rPr lang="ru-RU" sz="1600" dirty="0" smtClean="0"/>
              <a:t>Введение дополнительного налога на выбросы ПГ</a:t>
            </a:r>
            <a:br>
              <a:rPr lang="ru-RU" sz="1600" dirty="0" smtClean="0"/>
            </a:br>
            <a:r>
              <a:rPr lang="ru-RU" sz="1600" dirty="0" smtClean="0"/>
              <a:t>сектором торговли и услуг, а также </a:t>
            </a:r>
            <a:br>
              <a:rPr lang="ru-RU" sz="1600" dirty="0" smtClean="0"/>
            </a:br>
            <a:r>
              <a:rPr lang="ru-RU" sz="1600" dirty="0" smtClean="0"/>
              <a:t>жилищно-комунальным </a:t>
            </a:r>
            <a:r>
              <a:rPr lang="ru-RU" sz="1600" dirty="0" smtClean="0"/>
              <a:t>сектором</a:t>
            </a:r>
            <a:r>
              <a:rPr lang="de-DE" sz="1600" dirty="0" smtClean="0"/>
              <a:t> </a:t>
            </a:r>
            <a:r>
              <a:rPr lang="ru-RU" sz="1600" dirty="0" smtClean="0"/>
              <a:t>чтобы избегать</a:t>
            </a:r>
            <a:r>
              <a:rPr lang="de-DE" sz="1600" dirty="0" smtClean="0"/>
              <a:t> </a:t>
            </a:r>
            <a:r>
              <a:rPr lang="ru-RU" sz="1600" dirty="0" smtClean="0"/>
              <a:t>утечки ПГ</a:t>
            </a:r>
          </a:p>
          <a:p>
            <a:pPr lvl="1"/>
            <a:endParaRPr lang="ru-RU" sz="800" dirty="0" smtClean="0"/>
          </a:p>
          <a:p>
            <a:pPr lvl="1"/>
            <a:r>
              <a:rPr lang="ru-RU" sz="1600" dirty="0" smtClean="0"/>
              <a:t>Повышение </a:t>
            </a:r>
            <a:r>
              <a:rPr lang="ru-RU" sz="1600" dirty="0"/>
              <a:t>ставок платы за выбросы загрязняющих </a:t>
            </a:r>
            <a:r>
              <a:rPr lang="ru-RU" sz="1600" dirty="0" smtClean="0"/>
              <a:t>веществ (не ПГ); </a:t>
            </a:r>
            <a:r>
              <a:rPr lang="ru-RU" sz="1600" dirty="0"/>
              <a:t>по крайней мене, </a:t>
            </a:r>
            <a:r>
              <a:rPr lang="ru-RU" sz="1600" dirty="0" smtClean="0"/>
              <a:t>полная ликвидация скидок </a:t>
            </a:r>
            <a:r>
              <a:rPr lang="ru-RU" sz="1600" dirty="0"/>
              <a:t>для </a:t>
            </a:r>
            <a:r>
              <a:rPr lang="ru-RU" sz="1600" dirty="0" smtClean="0"/>
              <a:t>монополистов.</a:t>
            </a:r>
            <a:endParaRPr lang="de-DE" sz="1600" dirty="0"/>
          </a:p>
          <a:p>
            <a:pPr marL="471487" lvl="1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4AC269-41D4-4C1E-A367-80EAE6382450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4427984" y="1935483"/>
            <a:ext cx="43204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081426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4275" y="764704"/>
            <a:ext cx="7200800" cy="901824"/>
          </a:xfrm>
        </p:spPr>
        <p:txBody>
          <a:bodyPr/>
          <a:lstStyle/>
          <a:p>
            <a:r>
              <a:rPr lang="ru-RU" sz="2000" dirty="0" smtClean="0"/>
              <a:t>Результаты сценариев моделирования показывают, что выполнение обязательств </a:t>
            </a:r>
            <a:r>
              <a:rPr lang="de-DE" sz="2000" dirty="0" smtClean="0"/>
              <a:t>ND</a:t>
            </a:r>
            <a:r>
              <a:rPr lang="ru-RU" sz="2000" dirty="0" smtClean="0"/>
              <a:t>С потребует новых политических решений 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360040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Общие выбросы ПГ экономикой Казахстана </a:t>
            </a:r>
            <a:r>
              <a:rPr lang="de-DE" sz="1600" dirty="0" smtClean="0"/>
              <a:t>– </a:t>
            </a:r>
            <a:r>
              <a:rPr lang="ru-RU" sz="1600" dirty="0" smtClean="0"/>
              <a:t>результаты сценариев моделирования</a:t>
            </a:r>
            <a:r>
              <a:rPr lang="de-DE" sz="1600" dirty="0" smtClean="0"/>
              <a:t> </a:t>
            </a:r>
          </a:p>
          <a:p>
            <a:pPr marL="471487" lvl="1" indent="0">
              <a:buNone/>
            </a:pP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4AC269-41D4-4C1E-A367-80EAE6382450}" type="slidenum">
              <a:rPr lang="de-DE" smtClean="0"/>
              <a:pPr/>
              <a:t>11</a:t>
            </a:fld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5666723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940152" y="2204864"/>
            <a:ext cx="30963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Представленные сценарии:</a:t>
            </a:r>
          </a:p>
          <a:p>
            <a:endParaRPr lang="ru-RU" sz="600" b="1" dirty="0" smtClean="0"/>
          </a:p>
          <a:p>
            <a:r>
              <a:rPr lang="ru-RU" sz="1200" b="1" dirty="0" smtClean="0"/>
              <a:t>Базовый = </a:t>
            </a:r>
            <a:r>
              <a:rPr lang="ru-RU" sz="1200" dirty="0" smtClean="0"/>
              <a:t>бизнесс как обычно, отсутствие ограничений на выбросы</a:t>
            </a:r>
          </a:p>
          <a:p>
            <a:endParaRPr lang="ru-RU" sz="600" b="1" dirty="0"/>
          </a:p>
          <a:p>
            <a:r>
              <a:rPr lang="ru-RU" sz="1200" b="1" dirty="0" smtClean="0"/>
              <a:t>СТВ</a:t>
            </a:r>
            <a:r>
              <a:rPr lang="ru-RU" sz="1200" dirty="0" smtClean="0"/>
              <a:t> = сегодняшний дизайн системы торговли выбросами</a:t>
            </a:r>
          </a:p>
          <a:p>
            <a:endParaRPr lang="de-DE" sz="600" dirty="0" smtClean="0"/>
          </a:p>
          <a:p>
            <a:r>
              <a:rPr lang="ru-RU" sz="1200" b="1" dirty="0" smtClean="0"/>
              <a:t>СТВ_К</a:t>
            </a:r>
            <a:r>
              <a:rPr lang="ru-RU" sz="1200" dirty="0" smtClean="0"/>
              <a:t> = СТВ плюс производители теплоэнергии (включая котельные)</a:t>
            </a:r>
          </a:p>
          <a:p>
            <a:endParaRPr lang="ru-RU" sz="600" dirty="0"/>
          </a:p>
          <a:p>
            <a:r>
              <a:rPr lang="ru-RU" sz="1200" b="1" dirty="0" smtClean="0"/>
              <a:t>СТВ_К </a:t>
            </a:r>
            <a:r>
              <a:rPr lang="de-DE" sz="1200" b="1" dirty="0"/>
              <a:t>&amp; </a:t>
            </a:r>
            <a:r>
              <a:rPr lang="ru-RU" sz="1200" b="1" dirty="0" smtClean="0"/>
              <a:t> ДОП </a:t>
            </a:r>
            <a:r>
              <a:rPr lang="ru-RU" sz="1200" dirty="0" smtClean="0"/>
              <a:t>= СТВ_К при повышеных ограничениях на выбросы на уровне </a:t>
            </a:r>
            <a:r>
              <a:rPr lang="de-DE" sz="1200" dirty="0" smtClean="0"/>
              <a:t>INDC </a:t>
            </a:r>
            <a:r>
              <a:rPr lang="ru-RU" sz="1200" dirty="0" smtClean="0"/>
              <a:t>(</a:t>
            </a:r>
            <a:r>
              <a:rPr lang="ru-RU" sz="1200" u="sng" dirty="0" smtClean="0"/>
              <a:t>экономически неприемлим</a:t>
            </a:r>
            <a:r>
              <a:rPr lang="ru-RU" sz="1200" dirty="0" smtClean="0"/>
              <a:t>)</a:t>
            </a:r>
            <a:endParaRPr lang="ru-RU" sz="1200" b="1" dirty="0" smtClean="0"/>
          </a:p>
          <a:p>
            <a:endParaRPr lang="ru-RU" sz="600" dirty="0"/>
          </a:p>
          <a:p>
            <a:r>
              <a:rPr lang="ru-RU" sz="1200" b="1" dirty="0" smtClean="0"/>
              <a:t>СТВ_К </a:t>
            </a:r>
            <a:r>
              <a:rPr lang="de-DE" sz="1200" b="1" dirty="0" smtClean="0"/>
              <a:t>&amp; CO2</a:t>
            </a:r>
            <a:r>
              <a:rPr lang="ru-RU" sz="1200" b="1" dirty="0" smtClean="0"/>
              <a:t>Налог</a:t>
            </a:r>
            <a:r>
              <a:rPr lang="ru-RU" sz="1200" dirty="0" smtClean="0"/>
              <a:t> = </a:t>
            </a:r>
            <a:br>
              <a:rPr lang="ru-RU" sz="1200" dirty="0" smtClean="0"/>
            </a:br>
            <a:r>
              <a:rPr lang="ru-RU" sz="1200" dirty="0" smtClean="0"/>
              <a:t>СТВ_К плюс СО2-налог на сектор торговли и услуг</a:t>
            </a:r>
            <a:r>
              <a:rPr lang="de-DE" sz="1200" dirty="0" smtClean="0"/>
              <a:t> (</a:t>
            </a:r>
            <a:r>
              <a:rPr lang="uk-UA" sz="1200" dirty="0" smtClean="0"/>
              <a:t>включая жилищно-комунальн</a:t>
            </a:r>
            <a:r>
              <a:rPr lang="ru-RU" sz="1200" dirty="0" smtClean="0"/>
              <a:t>ые услуги, не включая транспортные и строительные услуги)</a:t>
            </a:r>
            <a:endParaRPr lang="ru-RU" sz="1200" dirty="0"/>
          </a:p>
        </p:txBody>
      </p:sp>
      <p:sp>
        <p:nvSpPr>
          <p:cNvPr id="7" name="Textfeld 6"/>
          <p:cNvSpPr txBox="1"/>
          <p:nvPr/>
        </p:nvSpPr>
        <p:spPr>
          <a:xfrm>
            <a:off x="179512" y="5930116"/>
            <a:ext cx="8784976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Очевидна потребность модифицировать 		необходимы </a:t>
            </a:r>
            <a:r>
              <a:rPr lang="ru-RU" sz="1400" b="1" dirty="0">
                <a:solidFill>
                  <a:srgbClr val="0070C0"/>
                </a:solidFill>
              </a:rPr>
              <a:t>дополнительные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r>
              <a:rPr lang="ru-RU" sz="1400" b="1" dirty="0" smtClean="0">
                <a:solidFill>
                  <a:srgbClr val="0070C0"/>
                </a:solidFill>
              </a:rPr>
              <a:t>СТВ отдельно по </a:t>
            </a:r>
            <a:r>
              <a:rPr lang="ru-RU" sz="1400" b="1" dirty="0">
                <a:solidFill>
                  <a:srgbClr val="0070C0"/>
                </a:solidFill>
              </a:rPr>
              <a:t>секторам  </a:t>
            </a:r>
            <a:r>
              <a:rPr lang="ru-RU" sz="1400" b="1" dirty="0" smtClean="0">
                <a:solidFill>
                  <a:srgbClr val="0070C0"/>
                </a:solidFill>
              </a:rPr>
              <a:t> 			исследования </a:t>
            </a:r>
            <a:endParaRPr lang="de-DE" sz="1400" dirty="0"/>
          </a:p>
        </p:txBody>
      </p:sp>
      <p:sp>
        <p:nvSpPr>
          <p:cNvPr id="6" name="Pfeil nach rechts 5"/>
          <p:cNvSpPr/>
          <p:nvPr/>
        </p:nvSpPr>
        <p:spPr>
          <a:xfrm>
            <a:off x="4854675" y="6053999"/>
            <a:ext cx="360040" cy="242316"/>
          </a:xfrm>
          <a:prstGeom prst="rightArrow">
            <a:avLst/>
          </a:prstGeom>
          <a:solidFill>
            <a:srgbClr val="0070C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01076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2780928"/>
            <a:ext cx="7272808" cy="685800"/>
          </a:xfrm>
        </p:spPr>
        <p:txBody>
          <a:bodyPr/>
          <a:lstStyle/>
          <a:p>
            <a:pPr algn="ctr"/>
            <a:r>
              <a:rPr lang="ru-RU" sz="3600" dirty="0" smtClean="0"/>
              <a:t>Спасибо за внимание</a:t>
            </a:r>
            <a:r>
              <a:rPr lang="de-DE" sz="3600" dirty="0" smtClean="0"/>
              <a:t>!</a:t>
            </a:r>
            <a:endParaRPr lang="de-DE" sz="3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4AC269-41D4-4C1E-A367-80EAE6382450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04201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324600" y="6537325"/>
            <a:ext cx="1981200" cy="244475"/>
          </a:xfrm>
          <a:prstGeom prst="rect">
            <a:avLst/>
          </a:prstGeom>
        </p:spPr>
        <p:txBody>
          <a:bodyPr/>
          <a:lstStyle/>
          <a:p>
            <a:fld id="{43A97F7D-6F6B-439A-93B8-6F89AA585D2C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124744"/>
            <a:ext cx="6172200" cy="576139"/>
          </a:xfrm>
        </p:spPr>
        <p:txBody>
          <a:bodyPr/>
          <a:lstStyle/>
          <a:p>
            <a:r>
              <a:rPr lang="ru-RU" altLang="de-DE" dirty="0" smtClean="0"/>
              <a:t>Контактная информация:</a:t>
            </a:r>
            <a:endParaRPr lang="en-GB" altLang="de-DE" dirty="0"/>
          </a:p>
        </p:txBody>
      </p:sp>
      <p:pic>
        <p:nvPicPr>
          <p:cNvPr id="6" name="Picture 4" descr="Visual DIW E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7208503" cy="405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1259632" y="3501008"/>
            <a:ext cx="3528392" cy="2232248"/>
          </a:xfrm>
          <a:prstGeom prst="rect">
            <a:avLst/>
          </a:prstGeom>
          <a:solidFill>
            <a:srgbClr val="AA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AA236E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78239" y="3573016"/>
            <a:ext cx="3509785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236E"/>
              </a:buClr>
              <a:buSzPct val="75000"/>
              <a:buFont typeface="Wingdings" pitchFamily="8" charset="2"/>
              <a:buChar char="o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236E"/>
              </a:buClr>
              <a:buSzPct val="80000"/>
              <a:buFont typeface="Wingdings" pitchFamily="8" charset="2"/>
              <a:buChar char="n"/>
              <a:defRPr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236E"/>
              </a:buClr>
              <a:buFontTx/>
              <a:buChar char="o"/>
              <a:defRPr sz="16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A236E"/>
              </a:buClr>
              <a:buSzPct val="120000"/>
              <a:buFont typeface="Times" pitchFamily="8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AA236E"/>
              </a:buClr>
              <a:buFont typeface="Wingdings" pitchFamily="8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AA236E"/>
              </a:buClr>
              <a:buFont typeface="Wingdings" pitchFamily="8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AA236E"/>
              </a:buClr>
              <a:buFont typeface="Wingdings" pitchFamily="8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AA236E"/>
              </a:buClr>
              <a:buFont typeface="Wingdings" pitchFamily="8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AA236E"/>
              </a:buClr>
              <a:buFont typeface="Wingdings" pitchFamily="8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 typeface="Wingdings" pitchFamily="8" charset="2"/>
              <a:buNone/>
            </a:pPr>
            <a:r>
              <a:rPr lang="ru-RU" altLang="de-DE" sz="1600" kern="0" dirty="0" smtClean="0">
                <a:solidFill>
                  <a:schemeClr val="bg1"/>
                </a:solidFill>
              </a:rPr>
              <a:t>Д-р</a:t>
            </a:r>
            <a:r>
              <a:rPr lang="en-GB" altLang="de-DE" sz="1600" kern="0" dirty="0" smtClean="0">
                <a:solidFill>
                  <a:schemeClr val="bg1"/>
                </a:solidFill>
              </a:rPr>
              <a:t>. </a:t>
            </a:r>
            <a:r>
              <a:rPr lang="ru-RU" altLang="de-DE" sz="1600" kern="0" dirty="0" smtClean="0">
                <a:solidFill>
                  <a:schemeClr val="bg1"/>
                </a:solidFill>
              </a:rPr>
              <a:t>Петра Опитц</a:t>
            </a:r>
            <a:endParaRPr lang="en-GB" altLang="de-DE" sz="1600" kern="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Wingdings" pitchFamily="8" charset="2"/>
              <a:buNone/>
            </a:pPr>
            <a:r>
              <a:rPr lang="en-GB" altLang="de-DE" sz="1600" kern="0" dirty="0" smtClean="0">
                <a:solidFill>
                  <a:schemeClr val="bg1"/>
                </a:solidFill>
              </a:rPr>
              <a:t>DIW Econ GmbH </a:t>
            </a:r>
            <a:r>
              <a:rPr lang="en-GB" altLang="de-DE" sz="1600" kern="0" dirty="0" smtClean="0">
                <a:solidFill>
                  <a:schemeClr val="bg1"/>
                </a:solidFill>
                <a:sym typeface="Wingdings" pitchFamily="8" charset="2"/>
              </a:rPr>
              <a:t></a:t>
            </a:r>
            <a:r>
              <a:rPr lang="en-GB" altLang="de-DE" sz="1600" kern="0" dirty="0" smtClean="0">
                <a:solidFill>
                  <a:schemeClr val="bg1"/>
                </a:solidFill>
              </a:rPr>
              <a:t> </a:t>
            </a:r>
            <a:r>
              <a:rPr lang="de-DE" altLang="de-DE" sz="1600" kern="0" dirty="0" smtClean="0">
                <a:solidFill>
                  <a:schemeClr val="bg1"/>
                </a:solidFill>
              </a:rPr>
              <a:t>Mohrenstraße</a:t>
            </a:r>
            <a:r>
              <a:rPr lang="en-GB" altLang="de-DE" sz="1600" kern="0" dirty="0" smtClean="0">
                <a:solidFill>
                  <a:schemeClr val="bg1"/>
                </a:solidFill>
              </a:rPr>
              <a:t> 58</a:t>
            </a:r>
          </a:p>
          <a:p>
            <a:pPr>
              <a:lnSpc>
                <a:spcPct val="80000"/>
              </a:lnSpc>
              <a:buFont typeface="Wingdings" pitchFamily="8" charset="2"/>
              <a:buNone/>
            </a:pPr>
            <a:r>
              <a:rPr lang="en-GB" altLang="de-DE" sz="1600" kern="0" dirty="0" smtClean="0">
                <a:solidFill>
                  <a:schemeClr val="bg1"/>
                </a:solidFill>
              </a:rPr>
              <a:t>10117 Berlin </a:t>
            </a:r>
            <a:r>
              <a:rPr lang="en-GB" altLang="de-DE" sz="1600" kern="0" dirty="0" smtClean="0">
                <a:solidFill>
                  <a:schemeClr val="bg1"/>
                </a:solidFill>
                <a:sym typeface="Wingdings" pitchFamily="8" charset="2"/>
              </a:rPr>
              <a:t></a:t>
            </a:r>
            <a:r>
              <a:rPr lang="en-GB" altLang="de-DE" sz="1600" kern="0" dirty="0" smtClean="0">
                <a:solidFill>
                  <a:schemeClr val="bg1"/>
                </a:solidFill>
              </a:rPr>
              <a:t> Germany</a:t>
            </a:r>
          </a:p>
          <a:p>
            <a:pPr>
              <a:lnSpc>
                <a:spcPct val="80000"/>
              </a:lnSpc>
              <a:buFont typeface="Wingdings" pitchFamily="8" charset="2"/>
              <a:buNone/>
            </a:pPr>
            <a:endParaRPr lang="en-GB" altLang="de-DE" sz="1400" b="1" kern="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Wingdings" pitchFamily="8" charset="2"/>
              <a:buNone/>
            </a:pPr>
            <a:r>
              <a:rPr lang="ru-RU" altLang="de-DE" sz="1400" kern="0" dirty="0" smtClean="0">
                <a:solidFill>
                  <a:schemeClr val="bg1"/>
                </a:solidFill>
              </a:rPr>
              <a:t>Телефон:</a:t>
            </a:r>
            <a:r>
              <a:rPr lang="en-GB" altLang="de-DE" sz="1400" kern="0" dirty="0" smtClean="0">
                <a:solidFill>
                  <a:schemeClr val="bg1"/>
                </a:solidFill>
              </a:rPr>
              <a:t> +49.30.20 60 972 11</a:t>
            </a:r>
          </a:p>
          <a:p>
            <a:pPr>
              <a:lnSpc>
                <a:spcPct val="80000"/>
              </a:lnSpc>
              <a:buFont typeface="Wingdings" pitchFamily="8" charset="2"/>
              <a:buNone/>
            </a:pPr>
            <a:r>
              <a:rPr lang="ru-RU" altLang="de-DE" sz="1400" kern="0" dirty="0" smtClean="0">
                <a:solidFill>
                  <a:schemeClr val="bg1"/>
                </a:solidFill>
              </a:rPr>
              <a:t>Факс:       </a:t>
            </a:r>
            <a:r>
              <a:rPr lang="en-GB" altLang="de-DE" sz="1400" kern="0" dirty="0" smtClean="0">
                <a:solidFill>
                  <a:schemeClr val="bg1"/>
                </a:solidFill>
              </a:rPr>
              <a:t> +49.30.20 60 972 99</a:t>
            </a:r>
          </a:p>
          <a:p>
            <a:pPr>
              <a:lnSpc>
                <a:spcPct val="80000"/>
              </a:lnSpc>
              <a:buFont typeface="Wingdings" pitchFamily="8" charset="2"/>
              <a:buNone/>
            </a:pPr>
            <a:r>
              <a:rPr lang="de-DE" altLang="de-DE" sz="1400" kern="0" dirty="0" err="1" smtClean="0">
                <a:solidFill>
                  <a:schemeClr val="bg1"/>
                </a:solidFill>
              </a:rPr>
              <a:t>E-mail</a:t>
            </a:r>
            <a:r>
              <a:rPr lang="de-DE" altLang="de-DE" sz="1400" kern="0" dirty="0" smtClean="0">
                <a:solidFill>
                  <a:schemeClr val="bg1"/>
                </a:solidFill>
              </a:rPr>
              <a:t>: opitz@diw-econ.de</a:t>
            </a:r>
          </a:p>
          <a:p>
            <a:pPr>
              <a:lnSpc>
                <a:spcPct val="80000"/>
              </a:lnSpc>
              <a:buFont typeface="Wingdings" pitchFamily="8" charset="2"/>
              <a:buNone/>
            </a:pPr>
            <a:r>
              <a:rPr lang="de-DE" altLang="de-DE" sz="1400" kern="0" dirty="0" smtClean="0">
                <a:solidFill>
                  <a:schemeClr val="bg1"/>
                </a:solidFill>
              </a:rPr>
              <a:t>URL:	  www.diw-econ.com</a:t>
            </a:r>
            <a:endParaRPr lang="de-DE" altLang="de-DE" sz="1400" kern="0" dirty="0">
              <a:solidFill>
                <a:schemeClr val="bg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187624" y="6021288"/>
            <a:ext cx="7280511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8" charset="2"/>
              <a:buNone/>
            </a:pPr>
            <a:r>
              <a:rPr lang="ru-RU" altLang="de-DE" sz="1200" dirty="0" smtClean="0"/>
              <a:t>Главный офис</a:t>
            </a:r>
            <a:r>
              <a:rPr lang="en-GB" altLang="de-DE" sz="1200" dirty="0" smtClean="0"/>
              <a:t>: </a:t>
            </a:r>
            <a:r>
              <a:rPr lang="en-GB" altLang="de-DE" sz="1200" dirty="0"/>
              <a:t>Berlin, </a:t>
            </a:r>
            <a:r>
              <a:rPr lang="en-GB" altLang="de-DE" sz="1200" dirty="0" smtClean="0"/>
              <a:t>Germany, Reg</a:t>
            </a:r>
            <a:r>
              <a:rPr lang="en-GB" altLang="de-DE" sz="1200" dirty="0"/>
              <a:t>.-No.: HRB 108699 </a:t>
            </a:r>
            <a:r>
              <a:rPr lang="en-GB" altLang="de-DE" sz="1200" dirty="0" smtClean="0"/>
              <a:t>B, Local </a:t>
            </a:r>
            <a:r>
              <a:rPr lang="en-GB" altLang="de-DE" sz="1200" dirty="0"/>
              <a:t>court: </a:t>
            </a:r>
            <a:r>
              <a:rPr lang="en-GB" altLang="de-DE" sz="1200" dirty="0" err="1"/>
              <a:t>Charlottenburg</a:t>
            </a:r>
            <a:endParaRPr lang="en-GB" altLang="de-DE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4AC269-41D4-4C1E-A367-80EAE6382450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259632" y="1143000"/>
            <a:ext cx="5791200" cy="685800"/>
          </a:xfrm>
        </p:spPr>
        <p:txBody>
          <a:bodyPr/>
          <a:lstStyle/>
          <a:p>
            <a:r>
              <a:rPr lang="ru-RU" altLang="de-DE" dirty="0" smtClean="0"/>
              <a:t>Содержание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1293440" y="2209800"/>
            <a:ext cx="7239000" cy="3810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altLang="de-DE" dirty="0" smtClean="0">
                <a:latin typeface="Arial" charset="0"/>
              </a:rPr>
              <a:t>Цели устойчивого развития и цели основных стратегий развития Казахстана.</a:t>
            </a:r>
            <a:endParaRPr lang="en-GB" altLang="de-DE" dirty="0" smtClean="0">
              <a:latin typeface="Arial" charset="0"/>
            </a:endParaRPr>
          </a:p>
          <a:p>
            <a:pPr>
              <a:buFont typeface="+mj-lt"/>
              <a:buAutoNum type="arabicPeriod"/>
            </a:pPr>
            <a:endParaRPr lang="en-GB" altLang="de-DE" dirty="0" smtClean="0">
              <a:latin typeface="Arial" charset="0"/>
            </a:endParaRPr>
          </a:p>
          <a:p>
            <a:pPr>
              <a:buFont typeface="+mj-lt"/>
              <a:buAutoNum type="arabicPeriod"/>
            </a:pPr>
            <a:r>
              <a:rPr lang="ru-RU" altLang="de-DE" dirty="0" smtClean="0">
                <a:latin typeface="Arial" charset="0"/>
              </a:rPr>
              <a:t>Текущая национальная политика по реализации стратегий развития.</a:t>
            </a:r>
            <a:endParaRPr lang="en-GB" altLang="de-DE" dirty="0" smtClean="0">
              <a:latin typeface="Arial" charset="0"/>
            </a:endParaRPr>
          </a:p>
          <a:p>
            <a:pPr>
              <a:buFont typeface="+mj-lt"/>
              <a:buAutoNum type="arabicPeriod"/>
            </a:pPr>
            <a:endParaRPr lang="en-GB" altLang="de-DE" dirty="0" smtClean="0">
              <a:latin typeface="Arial" charset="0"/>
            </a:endParaRPr>
          </a:p>
          <a:p>
            <a:pPr>
              <a:buFont typeface="+mj-lt"/>
              <a:buAutoNum type="arabicPeriod"/>
            </a:pPr>
            <a:r>
              <a:rPr lang="ru-RU" altLang="de-DE" dirty="0" smtClean="0">
                <a:latin typeface="Arial" charset="0"/>
              </a:rPr>
              <a:t>Возможные дополнительные политические меры и решения.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554407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798984"/>
            <a:ext cx="7632848" cy="685800"/>
          </a:xfrm>
        </p:spPr>
        <p:txBody>
          <a:bodyPr/>
          <a:lstStyle/>
          <a:p>
            <a:r>
              <a:rPr lang="ru-RU" altLang="de-DE" dirty="0" smtClean="0">
                <a:latin typeface="Arial" charset="0"/>
              </a:rPr>
              <a:t>Цели устойчивого развития и цели основных стратегий развития Казахстана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4AC269-41D4-4C1E-A367-80EAE6382450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5" name="Inhaltsplatzhalt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720" y="1484784"/>
            <a:ext cx="1174551" cy="1154931"/>
          </a:xfrm>
          <a:prstGeom prst="rect">
            <a:avLst/>
          </a:prstGeom>
        </p:spPr>
      </p:pic>
      <p:pic>
        <p:nvPicPr>
          <p:cNvPr id="6" name="Grafik 5"/>
          <p:cNvPicPr/>
          <p:nvPr/>
        </p:nvPicPr>
        <p:blipFill>
          <a:blip r:embed="rId3"/>
          <a:stretch>
            <a:fillRect/>
          </a:stretch>
        </p:blipFill>
        <p:spPr>
          <a:xfrm>
            <a:off x="3572976" y="1484784"/>
            <a:ext cx="1170305" cy="1151890"/>
          </a:xfrm>
          <a:prstGeom prst="rect">
            <a:avLst/>
          </a:prstGeom>
        </p:spPr>
      </p:pic>
      <p:pic>
        <p:nvPicPr>
          <p:cNvPr id="7" name="Grafik 6"/>
          <p:cNvPicPr/>
          <p:nvPr/>
        </p:nvPicPr>
        <p:blipFill>
          <a:blip r:embed="rId4"/>
          <a:stretch>
            <a:fillRect/>
          </a:stretch>
        </p:blipFill>
        <p:spPr>
          <a:xfrm>
            <a:off x="4932040" y="1484784"/>
            <a:ext cx="1152128" cy="1151890"/>
          </a:xfrm>
          <a:prstGeom prst="rect">
            <a:avLst/>
          </a:prstGeom>
        </p:spPr>
      </p:pic>
      <p:pic>
        <p:nvPicPr>
          <p:cNvPr id="8" name="Grafik 7"/>
          <p:cNvPicPr/>
          <p:nvPr/>
        </p:nvPicPr>
        <p:blipFill>
          <a:blip r:embed="rId5"/>
          <a:stretch>
            <a:fillRect/>
          </a:stretch>
        </p:blipFill>
        <p:spPr>
          <a:xfrm>
            <a:off x="6300192" y="1484784"/>
            <a:ext cx="1183640" cy="115189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179512" y="1628800"/>
            <a:ext cx="1908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Цели устойчивого развития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79512" y="2852936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Цели стратегий развития Казахстана</a:t>
            </a:r>
            <a:endParaRPr lang="de-DE" b="1" dirty="0"/>
          </a:p>
        </p:txBody>
      </p:sp>
      <p:sp>
        <p:nvSpPr>
          <p:cNvPr id="11" name="Rechteck 10"/>
          <p:cNvSpPr/>
          <p:nvPr/>
        </p:nvSpPr>
        <p:spPr>
          <a:xfrm>
            <a:off x="2051720" y="2780928"/>
            <a:ext cx="1944216" cy="956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61048"/>
            <a:ext cx="1944216" cy="104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2195736" y="278092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Концепция «зеленой экономики»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2196649" y="3861048"/>
            <a:ext cx="1799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Стратегия «Казахстан-2050»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181259" y="2708920"/>
            <a:ext cx="49627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Выбранные цели Концепции «зеленой экономики»</a:t>
            </a:r>
            <a:r>
              <a:rPr lang="de-DE" sz="1200" b="1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Улучшение показателей энергоффективности</a:t>
            </a:r>
            <a:br>
              <a:rPr lang="ru-RU" sz="1200" dirty="0" smtClean="0"/>
            </a:br>
            <a:r>
              <a:rPr lang="de-DE" sz="1200" dirty="0" smtClean="0"/>
              <a:t>(-</a:t>
            </a:r>
            <a:r>
              <a:rPr lang="de-DE" sz="1200" dirty="0"/>
              <a:t>30% </a:t>
            </a:r>
            <a:r>
              <a:rPr lang="ru-RU" sz="1200" dirty="0" smtClean="0"/>
              <a:t>энергоемкости </a:t>
            </a:r>
            <a:r>
              <a:rPr lang="ru-RU" sz="1200" dirty="0"/>
              <a:t>ВВП </a:t>
            </a:r>
            <a:r>
              <a:rPr lang="ru-RU" sz="1200" dirty="0" smtClean="0"/>
              <a:t>к </a:t>
            </a:r>
            <a:r>
              <a:rPr lang="de-DE" sz="1200" dirty="0"/>
              <a:t>2030</a:t>
            </a:r>
            <a:r>
              <a:rPr lang="ru-RU" sz="1200" dirty="0"/>
              <a:t> </a:t>
            </a:r>
            <a:r>
              <a:rPr lang="ru-RU" sz="1200" dirty="0" smtClean="0"/>
              <a:t>г.</a:t>
            </a:r>
            <a:r>
              <a:rPr lang="de-DE" sz="1200" dirty="0" smtClean="0"/>
              <a:t>,</a:t>
            </a:r>
            <a:r>
              <a:rPr lang="ru-RU" sz="1200" dirty="0" smtClean="0"/>
              <a:t> </a:t>
            </a:r>
            <a:r>
              <a:rPr lang="de-DE" sz="1200" dirty="0" smtClean="0"/>
              <a:t>-</a:t>
            </a:r>
            <a:r>
              <a:rPr lang="de-DE" sz="1200" dirty="0"/>
              <a:t>50% </a:t>
            </a:r>
            <a:r>
              <a:rPr lang="ru-RU" sz="1200" dirty="0"/>
              <a:t>к</a:t>
            </a:r>
            <a:r>
              <a:rPr lang="de-DE" sz="1200" dirty="0"/>
              <a:t> 2050</a:t>
            </a:r>
            <a:r>
              <a:rPr lang="ru-RU" sz="1200" dirty="0"/>
              <a:t> </a:t>
            </a:r>
            <a:r>
              <a:rPr lang="ru-RU" sz="1200" dirty="0" smtClean="0"/>
              <a:t>г.</a:t>
            </a:r>
            <a:r>
              <a:rPr lang="de-DE" sz="1200" dirty="0" smtClean="0"/>
              <a:t>)</a:t>
            </a:r>
            <a:endParaRPr lang="de-DE" sz="1200" dirty="0"/>
          </a:p>
          <a:p>
            <a:pPr marL="171450" indent="-171450">
              <a:buFontTx/>
              <a:buChar char="-"/>
            </a:pPr>
            <a:r>
              <a:rPr lang="ru-RU" sz="1200" dirty="0" smtClean="0"/>
              <a:t>Развитие </a:t>
            </a:r>
            <a:r>
              <a:rPr lang="ru-RU" sz="1200" dirty="0"/>
              <a:t>возобнавляемых видов энергии</a:t>
            </a:r>
            <a:r>
              <a:rPr lang="de-DE" sz="1200" dirty="0"/>
              <a:t> </a:t>
            </a:r>
            <a:r>
              <a:rPr lang="de-DE" sz="1200" dirty="0" smtClean="0"/>
              <a:t>(</a:t>
            </a:r>
            <a:r>
              <a:rPr lang="ru-RU" sz="1200" dirty="0" smtClean="0"/>
              <a:t>25 млрд.   дол. США инвестиций к 2030 году; обеспечение </a:t>
            </a:r>
            <a:r>
              <a:rPr lang="de-DE" sz="1200" dirty="0" smtClean="0"/>
              <a:t>3</a:t>
            </a:r>
            <a:r>
              <a:rPr lang="de-DE" sz="1200" dirty="0"/>
              <a:t>% </a:t>
            </a:r>
            <a:r>
              <a:rPr lang="ru-RU" sz="1200" dirty="0"/>
              <a:t>энергопотребления к</a:t>
            </a:r>
            <a:r>
              <a:rPr lang="de-DE" sz="1200" dirty="0"/>
              <a:t> 2020</a:t>
            </a:r>
            <a:r>
              <a:rPr lang="ru-RU" sz="1200" dirty="0"/>
              <a:t> году</a:t>
            </a:r>
            <a:r>
              <a:rPr lang="de-DE" sz="1200" dirty="0"/>
              <a:t>, </a:t>
            </a:r>
            <a:r>
              <a:rPr lang="ru-RU" sz="1200" dirty="0" smtClean="0"/>
              <a:t>10% к 2030 году</a:t>
            </a:r>
            <a:r>
              <a:rPr lang="de-DE" sz="1200" dirty="0" smtClean="0"/>
              <a:t>)</a:t>
            </a:r>
            <a:endParaRPr lang="de-DE" sz="1200" dirty="0"/>
          </a:p>
          <a:p>
            <a:pPr marL="171450" indent="-171450">
              <a:buFontTx/>
              <a:buChar char="-"/>
            </a:pPr>
            <a:r>
              <a:rPr lang="ru-RU" sz="1200" dirty="0" smtClean="0"/>
              <a:t>Доля угля </a:t>
            </a:r>
            <a:r>
              <a:rPr lang="ru-RU" sz="1200" dirty="0"/>
              <a:t>при выработке электроэнергии должна </a:t>
            </a:r>
            <a:r>
              <a:rPr lang="ru-RU" sz="1200" dirty="0" smtClean="0"/>
              <a:t>снизиться до 43</a:t>
            </a:r>
            <a:r>
              <a:rPr lang="de-DE" sz="1200" dirty="0" smtClean="0"/>
              <a:t>% </a:t>
            </a:r>
            <a:r>
              <a:rPr lang="ru-RU" sz="1200" dirty="0" smtClean="0"/>
              <a:t>к</a:t>
            </a:r>
            <a:r>
              <a:rPr lang="de-DE" sz="1200" dirty="0" smtClean="0"/>
              <a:t> 2030</a:t>
            </a:r>
            <a:r>
              <a:rPr lang="ru-RU" sz="1200" dirty="0" smtClean="0"/>
              <a:t> году</a:t>
            </a:r>
            <a:r>
              <a:rPr lang="de-DE" sz="1200" dirty="0" smtClean="0"/>
              <a:t>, </a:t>
            </a:r>
            <a:r>
              <a:rPr lang="ru-RU" sz="1200" dirty="0" smtClean="0"/>
              <a:t>и до 12</a:t>
            </a:r>
            <a:r>
              <a:rPr lang="de-DE" sz="1200" dirty="0" smtClean="0"/>
              <a:t>% </a:t>
            </a:r>
            <a:r>
              <a:rPr lang="ru-RU" sz="1200" dirty="0"/>
              <a:t>к</a:t>
            </a:r>
            <a:r>
              <a:rPr lang="de-DE" sz="1200" dirty="0"/>
              <a:t> 2050</a:t>
            </a:r>
            <a:r>
              <a:rPr lang="ru-RU" sz="1200" dirty="0"/>
              <a:t> году)</a:t>
            </a:r>
            <a:endParaRPr lang="de-DE" sz="1200" dirty="0"/>
          </a:p>
          <a:p>
            <a:pPr marL="171450" indent="-171450">
              <a:buFontTx/>
              <a:buChar char="-"/>
            </a:pPr>
            <a:r>
              <a:rPr lang="ru-RU" sz="1200" dirty="0" smtClean="0"/>
              <a:t>Газификация регионов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Снижение выбросов СО2 в энергетике на -40% к 2050 г.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4181260" y="4645585"/>
            <a:ext cx="4783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Выбранные цели Стратегии «Казахстан-2050»</a:t>
            </a:r>
            <a:r>
              <a:rPr lang="de-DE" sz="1200" b="1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Новая система </a:t>
            </a:r>
            <a:r>
              <a:rPr lang="ru-RU" sz="1200" dirty="0"/>
              <a:t>управления природными ресурсами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К 2050 году </a:t>
            </a:r>
            <a:r>
              <a:rPr lang="ru-RU" sz="1200" dirty="0" smtClean="0"/>
              <a:t>альтернативные </a:t>
            </a:r>
            <a:r>
              <a:rPr lang="ru-RU" sz="1200" dirty="0"/>
              <a:t>и возобновляемые виды энергии </a:t>
            </a:r>
            <a:r>
              <a:rPr lang="ru-RU" sz="1200" dirty="0" smtClean="0"/>
              <a:t>должны покрывать </a:t>
            </a:r>
            <a:r>
              <a:rPr lang="ru-RU" sz="1200" dirty="0"/>
              <a:t>не менее </a:t>
            </a:r>
            <a:r>
              <a:rPr lang="ru-RU" sz="1200" dirty="0" smtClean="0"/>
              <a:t>50% </a:t>
            </a:r>
            <a:r>
              <a:rPr lang="ru-RU" sz="1200" dirty="0"/>
              <a:t>всего совокупного </a:t>
            </a:r>
            <a:r>
              <a:rPr lang="ru-RU" sz="1200" dirty="0" smtClean="0"/>
              <a:t>энергопотребления в </a:t>
            </a:r>
            <a:r>
              <a:rPr lang="ru-RU" sz="1200" dirty="0"/>
              <a:t>стране </a:t>
            </a:r>
            <a:endParaRPr lang="de-DE" sz="1200" dirty="0"/>
          </a:p>
        </p:txBody>
      </p:sp>
      <p:sp>
        <p:nvSpPr>
          <p:cNvPr id="16" name="Rechteck 15"/>
          <p:cNvSpPr/>
          <p:nvPr/>
        </p:nvSpPr>
        <p:spPr>
          <a:xfrm>
            <a:off x="251520" y="6122913"/>
            <a:ext cx="8712968" cy="330423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269696" y="6176337"/>
            <a:ext cx="8694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Цель Программы</a:t>
            </a:r>
            <a:r>
              <a:rPr lang="de-DE" sz="1200" b="1" dirty="0" smtClean="0"/>
              <a:t> „</a:t>
            </a:r>
            <a:r>
              <a:rPr lang="ru-RU" sz="1200" b="1" dirty="0" smtClean="0"/>
              <a:t>Энергосбережение-2020</a:t>
            </a:r>
            <a:r>
              <a:rPr lang="de-DE" sz="1200" b="1" dirty="0" smtClean="0"/>
              <a:t>“: </a:t>
            </a:r>
            <a:r>
              <a:rPr lang="ru-RU" sz="1200" b="1" dirty="0" smtClean="0"/>
              <a:t>  </a:t>
            </a:r>
            <a:r>
              <a:rPr lang="ru-RU" sz="1200" dirty="0" smtClean="0"/>
              <a:t>Снижение энергоемкости ВВП на </a:t>
            </a:r>
            <a:r>
              <a:rPr lang="de-DE" sz="1200" dirty="0" smtClean="0"/>
              <a:t>-40% </a:t>
            </a:r>
            <a:r>
              <a:rPr lang="ru-RU" sz="1200" dirty="0" smtClean="0"/>
              <a:t>к </a:t>
            </a:r>
            <a:r>
              <a:rPr lang="de-DE" sz="1200" dirty="0" smtClean="0"/>
              <a:t>2020 </a:t>
            </a:r>
            <a:r>
              <a:rPr lang="ru-RU" sz="1200" dirty="0" smtClean="0"/>
              <a:t>г.</a:t>
            </a:r>
            <a:endParaRPr lang="de-DE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013176"/>
            <a:ext cx="1944216" cy="1031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feld 17"/>
          <p:cNvSpPr txBox="1"/>
          <p:nvPr/>
        </p:nvSpPr>
        <p:spPr>
          <a:xfrm>
            <a:off x="2195736" y="5085184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Парижское Соглашение:</a:t>
            </a:r>
            <a:r>
              <a:rPr lang="de-DE" dirty="0" smtClean="0"/>
              <a:t> NDC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4181260" y="5661248"/>
            <a:ext cx="4962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Обязательство Казахстана в рамках Парижского Соглашения</a:t>
            </a:r>
            <a:r>
              <a:rPr lang="de-DE" sz="1200" b="1" dirty="0" smtClean="0"/>
              <a:t>:</a:t>
            </a:r>
            <a:r>
              <a:rPr lang="ru-RU" sz="1200" b="1" dirty="0" smtClean="0"/>
              <a:t> </a:t>
            </a:r>
            <a:r>
              <a:rPr lang="ru-RU" sz="1200" dirty="0" smtClean="0"/>
              <a:t>Сокращение выбросов ПГ на 15% к 2030 г.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24529073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908720"/>
            <a:ext cx="7416824" cy="685800"/>
          </a:xfrm>
        </p:spPr>
        <p:txBody>
          <a:bodyPr/>
          <a:lstStyle/>
          <a:p>
            <a:r>
              <a:rPr lang="ru-RU" dirty="0" smtClean="0"/>
              <a:t>Цели устойчивого развития лучше достижимы путем «зеленого» и энергоэффективного роста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1700808"/>
            <a:ext cx="7488832" cy="1080120"/>
          </a:xfrm>
        </p:spPr>
        <p:txBody>
          <a:bodyPr/>
          <a:lstStyle/>
          <a:p>
            <a:endParaRPr lang="de-DE" dirty="0"/>
          </a:p>
          <a:p>
            <a:pPr marL="0" indent="0">
              <a:spcBef>
                <a:spcPts val="0"/>
              </a:spcBef>
              <a:buNone/>
            </a:pPr>
            <a:r>
              <a:rPr lang="ru-RU" altLang="de-DE" b="1" dirty="0">
                <a:latin typeface="Arial" charset="0"/>
              </a:rPr>
              <a:t>Влияние </a:t>
            </a:r>
            <a:r>
              <a:rPr lang="ru-RU" altLang="de-DE" b="1" dirty="0" smtClean="0">
                <a:latin typeface="Arial" charset="0"/>
              </a:rPr>
              <a:t>«зеленого» </a:t>
            </a:r>
            <a:r>
              <a:rPr lang="ru-RU" altLang="de-DE" b="1" dirty="0">
                <a:latin typeface="Arial" charset="0"/>
              </a:rPr>
              <a:t>сценария на ВВП и доходы </a:t>
            </a:r>
            <a:r>
              <a:rPr lang="ru-RU" altLang="de-DE" b="1" dirty="0" smtClean="0">
                <a:latin typeface="Arial" charset="0"/>
              </a:rPr>
              <a:t>домохозяйств, </a:t>
            </a:r>
            <a:r>
              <a:rPr lang="ru-RU" altLang="de-DE" dirty="0" smtClean="0">
                <a:latin typeface="Arial" charset="0"/>
              </a:rPr>
              <a:t>% отличие от показателей базового сценария</a:t>
            </a:r>
            <a:endParaRPr lang="ru-RU" altLang="de-DE" dirty="0">
              <a:latin typeface="Arial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4AC269-41D4-4C1E-A367-80EAE6382450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38" y="2708920"/>
            <a:ext cx="7308518" cy="3504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1071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4AC269-41D4-4C1E-A367-80EAE6382450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272808" cy="792088"/>
          </a:xfrm>
        </p:spPr>
        <p:txBody>
          <a:bodyPr/>
          <a:lstStyle/>
          <a:p>
            <a:r>
              <a:rPr lang="ru-RU" dirty="0"/>
              <a:t>Цели устойчивого развития лучше достижимы путем «зеленого» и </a:t>
            </a:r>
            <a:r>
              <a:rPr lang="ru-RU" dirty="0" smtClean="0"/>
              <a:t>энергоэффективного </a:t>
            </a:r>
            <a:r>
              <a:rPr lang="ru-RU" dirty="0"/>
              <a:t>роста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1293440" y="1772816"/>
            <a:ext cx="7239000" cy="7920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altLang="de-DE" sz="1600" b="1" dirty="0">
                <a:latin typeface="Arial" charset="0"/>
              </a:rPr>
              <a:t>Влияние </a:t>
            </a:r>
            <a:r>
              <a:rPr lang="ru-RU" altLang="de-DE" sz="1600" b="1" dirty="0" smtClean="0">
                <a:latin typeface="Arial" charset="0"/>
              </a:rPr>
              <a:t>«зеленого» </a:t>
            </a:r>
            <a:r>
              <a:rPr lang="ru-RU" altLang="de-DE" sz="1600" b="1" dirty="0">
                <a:latin typeface="Arial" charset="0"/>
              </a:rPr>
              <a:t>сценария на валовую добавленную стоимость отраслей </a:t>
            </a:r>
            <a:r>
              <a:rPr lang="ru-RU" altLang="de-DE" sz="1600" b="1" dirty="0" smtClean="0">
                <a:latin typeface="Arial" charset="0"/>
              </a:rPr>
              <a:t>экономики </a:t>
            </a:r>
            <a:r>
              <a:rPr lang="de-DE" altLang="de-DE" sz="1600" dirty="0" smtClean="0">
                <a:latin typeface="Arial" charset="0"/>
              </a:rPr>
              <a:t>(</a:t>
            </a:r>
            <a:r>
              <a:rPr lang="ru-RU" altLang="de-DE" sz="1600" dirty="0" smtClean="0">
                <a:latin typeface="Arial" charset="0"/>
              </a:rPr>
              <a:t>% </a:t>
            </a:r>
            <a:r>
              <a:rPr lang="ru-RU" altLang="de-DE" sz="1600" dirty="0">
                <a:latin typeface="Arial" charset="0"/>
              </a:rPr>
              <a:t>отличие от </a:t>
            </a:r>
            <a:r>
              <a:rPr lang="ru-RU" altLang="de-DE" sz="1600" dirty="0" smtClean="0">
                <a:latin typeface="Arial" charset="0"/>
              </a:rPr>
              <a:t>базового сценария</a:t>
            </a:r>
            <a:r>
              <a:rPr lang="de-DE" altLang="de-DE" sz="1600" dirty="0" smtClean="0">
                <a:latin typeface="Arial" charset="0"/>
              </a:rPr>
              <a:t>)</a:t>
            </a:r>
            <a:endParaRPr lang="ru-RU" altLang="de-DE" sz="1600" b="1" dirty="0">
              <a:latin typeface="Arial" charset="0"/>
            </a:endParaRPr>
          </a:p>
          <a:p>
            <a:endParaRPr lang="de-DE" sz="1400" dirty="0"/>
          </a:p>
        </p:txBody>
      </p:sp>
      <p:pic>
        <p:nvPicPr>
          <p:cNvPr id="8" name="Grafik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77"/>
            <a:ext cx="7776864" cy="4082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1452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908720"/>
            <a:ext cx="7200800" cy="685800"/>
          </a:xfrm>
        </p:spPr>
        <p:txBody>
          <a:bodyPr/>
          <a:lstStyle/>
          <a:p>
            <a:r>
              <a:rPr lang="ru-RU" altLang="de-DE" dirty="0">
                <a:latin typeface="Arial" charset="0"/>
              </a:rPr>
              <a:t>Текущая национальная политика по реализации стратегий </a:t>
            </a:r>
            <a:r>
              <a:rPr lang="ru-RU" altLang="de-DE" dirty="0" smtClean="0">
                <a:latin typeface="Arial" charset="0"/>
              </a:rPr>
              <a:t>развития Казахстана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1700808"/>
            <a:ext cx="7239000" cy="468052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Политические меры, предусмотренные статегиями развития</a:t>
            </a:r>
            <a:endParaRPr lang="de-DE" b="1" dirty="0" smtClean="0"/>
          </a:p>
          <a:p>
            <a:r>
              <a:rPr lang="ru-RU" sz="1600" dirty="0" smtClean="0"/>
              <a:t>Государственное финансирование инвестиций и намерение привлечь частные инвестиции</a:t>
            </a:r>
            <a:endParaRPr lang="de-DE" sz="1600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ru-RU" b="1" dirty="0" smtClean="0"/>
              <a:t>Политические меры, внедряемые в настоящее время</a:t>
            </a:r>
            <a:endParaRPr lang="de-DE" b="1" dirty="0" smtClean="0"/>
          </a:p>
          <a:p>
            <a:r>
              <a:rPr lang="ru-RU" sz="1600" dirty="0" smtClean="0"/>
              <a:t>Закон «О поддержке использования возобновляемых источников энергии», включающий механизм стимулирования инвестиций в возобновляемые виды энергии.</a:t>
            </a:r>
            <a:endParaRPr lang="de-DE" sz="1600" dirty="0" smtClean="0"/>
          </a:p>
          <a:p>
            <a:r>
              <a:rPr lang="ru-RU" sz="1600" dirty="0" smtClean="0"/>
              <a:t>Система торговли выбросами (СТВ).</a:t>
            </a:r>
            <a:endParaRPr lang="de-DE" sz="1600" dirty="0" smtClean="0"/>
          </a:p>
          <a:p>
            <a:r>
              <a:rPr lang="ru-RU" sz="1600" dirty="0" smtClean="0"/>
              <a:t>Закон «О энергосбережении и повышении энергоэффективности» – Экономические стимулы, однако, законом не предусмотрены.</a:t>
            </a:r>
            <a:endParaRPr lang="de-DE" sz="1600" dirty="0" smtClean="0"/>
          </a:p>
          <a:p>
            <a:r>
              <a:rPr lang="ru-RU" sz="1600" dirty="0" smtClean="0"/>
              <a:t>Обязательный энергетический аудит и внедрение систем энергоменеджмента для энергоемких промышленных предприятий (с потреблением энергии более 1050 тонн нефтевого эквивалента).</a:t>
            </a:r>
          </a:p>
          <a:p>
            <a:r>
              <a:rPr lang="ru-RU" sz="1600" dirty="0" smtClean="0"/>
              <a:t>Классификация здания по энергетической эффективности.</a:t>
            </a:r>
            <a:endParaRPr lang="de-DE" sz="1600" dirty="0" smtClean="0"/>
          </a:p>
          <a:p>
            <a:r>
              <a:rPr lang="de-DE" sz="1600" dirty="0" smtClean="0"/>
              <a:t>……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4AC269-41D4-4C1E-A367-80EAE6382450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53207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6621" y="692696"/>
            <a:ext cx="7344816" cy="1512168"/>
          </a:xfrm>
        </p:spPr>
        <p:txBody>
          <a:bodyPr/>
          <a:lstStyle/>
          <a:p>
            <a:r>
              <a:rPr lang="ru-RU" sz="2000" dirty="0" smtClean="0"/>
              <a:t>Внедряемые на сегодня политические меры и решения не достаточны для достижения целей, определенных государственными стратегиями и международными обязательствами Казахстана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2276872"/>
            <a:ext cx="7743056" cy="72008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Энергоемкость ВВП</a:t>
            </a:r>
            <a:br>
              <a:rPr lang="ru-RU" b="1" dirty="0"/>
            </a:br>
            <a:r>
              <a:rPr lang="ru-RU" sz="1600" dirty="0" smtClean="0"/>
              <a:t>Цели КЗЭ: </a:t>
            </a:r>
            <a:r>
              <a:rPr lang="ru-RU" sz="1600" dirty="0"/>
              <a:t>снизить </a:t>
            </a:r>
            <a:r>
              <a:rPr lang="ru-RU" sz="1600" dirty="0" smtClean="0"/>
              <a:t>этот </a:t>
            </a:r>
            <a:r>
              <a:rPr lang="ru-RU" sz="1600" dirty="0"/>
              <a:t>показатель </a:t>
            </a:r>
            <a:r>
              <a:rPr lang="ru-RU" sz="1600" dirty="0" smtClean="0"/>
              <a:t>на </a:t>
            </a:r>
            <a:r>
              <a:rPr lang="de-DE" sz="1600" dirty="0" smtClean="0"/>
              <a:t>30</a:t>
            </a:r>
            <a:r>
              <a:rPr lang="de-DE" sz="1600" dirty="0"/>
              <a:t>% </a:t>
            </a:r>
            <a:r>
              <a:rPr lang="ru-RU" sz="1600" dirty="0" smtClean="0"/>
              <a:t>к </a:t>
            </a:r>
            <a:r>
              <a:rPr lang="de-DE" sz="1600" dirty="0"/>
              <a:t>2030</a:t>
            </a:r>
            <a:r>
              <a:rPr lang="ru-RU" sz="1600" dirty="0"/>
              <a:t> г.</a:t>
            </a:r>
            <a:r>
              <a:rPr lang="de-DE" sz="1600" dirty="0"/>
              <a:t>,</a:t>
            </a:r>
            <a:r>
              <a:rPr lang="ru-RU" sz="1600" dirty="0"/>
              <a:t> </a:t>
            </a:r>
            <a:r>
              <a:rPr lang="ru-RU" sz="1600" dirty="0" smtClean="0"/>
              <a:t>на </a:t>
            </a:r>
            <a:r>
              <a:rPr lang="ru-RU" sz="1600" dirty="0"/>
              <a:t>50% </a:t>
            </a:r>
            <a:r>
              <a:rPr lang="ru-RU" sz="1600" dirty="0" smtClean="0"/>
              <a:t>к 2050 г.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4AC269-41D4-4C1E-A367-80EAE6382450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14" y="2886223"/>
            <a:ext cx="8108950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60721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4AC269-41D4-4C1E-A367-80EAE6382450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1187624" y="2204864"/>
            <a:ext cx="7455024" cy="64807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Выбросы ПГ </a:t>
            </a:r>
            <a:r>
              <a:rPr lang="ru-RU" sz="1600" b="1" u="sng" dirty="0" smtClean="0"/>
              <a:t>сектором производства электроэнергии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dirty="0" smtClean="0"/>
              <a:t>Цель</a:t>
            </a:r>
            <a:r>
              <a:rPr lang="ru-RU" sz="1600" dirty="0"/>
              <a:t>: </a:t>
            </a:r>
            <a:r>
              <a:rPr lang="ru-RU" sz="1600" dirty="0" smtClean="0"/>
              <a:t>снижение на 15% к 2030 г. и на 40% к 2050 г.</a:t>
            </a:r>
            <a:endParaRPr lang="de-DE" sz="1600" dirty="0"/>
          </a:p>
          <a:p>
            <a:pPr>
              <a:buNone/>
            </a:pPr>
            <a:endParaRPr lang="de-DE" sz="1400" b="1" dirty="0"/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1187624" y="620688"/>
            <a:ext cx="734481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9pPr>
          </a:lstStyle>
          <a:p>
            <a:r>
              <a:rPr lang="ru-RU" sz="2000" kern="0" dirty="0" smtClean="0"/>
              <a:t>Внедряемые на сегодня политические меры и решения не достаточны для достижения целей, определенных государственными стратегиями и международными обязательствами Казахстана</a:t>
            </a:r>
            <a:endParaRPr lang="de-DE" sz="2000" kern="0" dirty="0"/>
          </a:p>
        </p:txBody>
      </p:sp>
      <p:sp>
        <p:nvSpPr>
          <p:cNvPr id="2" name="Textfeld 1"/>
          <p:cNvSpPr txBox="1"/>
          <p:nvPr/>
        </p:nvSpPr>
        <p:spPr>
          <a:xfrm>
            <a:off x="6660232" y="6214010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Источник</a:t>
            </a:r>
            <a:r>
              <a:rPr lang="de-DE" sz="1000" dirty="0" smtClean="0"/>
              <a:t>: DIW </a:t>
            </a:r>
            <a:r>
              <a:rPr lang="de-DE" sz="1000" dirty="0" err="1" smtClean="0"/>
              <a:t>Econ</a:t>
            </a:r>
            <a:r>
              <a:rPr lang="de-DE" sz="1000" dirty="0" smtClean="0"/>
              <a:t>/NURIS</a:t>
            </a:r>
            <a:endParaRPr lang="de-DE" sz="10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51" y="2731095"/>
            <a:ext cx="8113713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957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4AC269-41D4-4C1E-A367-80EAE6382450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791580" y="2210039"/>
            <a:ext cx="8136904" cy="93980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Выбросы углекислого газа </a:t>
            </a:r>
            <a:r>
              <a:rPr lang="ru-RU" sz="1600" b="1" u="sng" dirty="0" smtClean="0"/>
              <a:t>секторами, не входящими на сегодня в СТВ</a:t>
            </a:r>
            <a:r>
              <a:rPr lang="de-DE" sz="1600" b="1" u="sng" dirty="0" smtClean="0"/>
              <a:t> </a:t>
            </a:r>
            <a:r>
              <a:rPr lang="ru-RU" sz="1600" b="1" dirty="0"/>
              <a:t>растут быстрее чем выбросы секторов СТВ</a:t>
            </a:r>
            <a:endParaRPr lang="de-DE" sz="1600" b="1" dirty="0"/>
          </a:p>
          <a:p>
            <a:pPr marL="0" indent="0">
              <a:buNone/>
            </a:pPr>
            <a:r>
              <a:rPr lang="ru-RU" sz="1600" dirty="0" smtClean="0"/>
              <a:t>В 2016 г. сектора, не входящие в СТВ, ответственны за 36% выбросов СО2; к 2050 г. в базовом сценарии эти сектора будут отвечать за более 50% выбросов СО2.</a:t>
            </a:r>
            <a:endParaRPr lang="de-DE" sz="1600" dirty="0"/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1187624" y="620688"/>
            <a:ext cx="734481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AA236E"/>
                </a:solidFill>
                <a:latin typeface="Arial" charset="0"/>
              </a:defRPr>
            </a:lvl9pPr>
          </a:lstStyle>
          <a:p>
            <a:r>
              <a:rPr lang="ru-RU" sz="2000" kern="0" dirty="0" smtClean="0"/>
              <a:t>Внедряемые на сегодня политические меры и решения не достаточны для достижения целей, определенных государственными стратегиями и международными обязательствами Казахстана</a:t>
            </a:r>
            <a:endParaRPr lang="de-DE" sz="2000" kern="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29000"/>
            <a:ext cx="7499350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16" y="6249194"/>
            <a:ext cx="19748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322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ECON_en_v3.0">
  <a:themeElements>
    <a:clrScheme name="vorlage1.1-en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vorlage1.1-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1.1-en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1.1-en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1.1-en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1.1-en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1.1-en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1.1-en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1.1-en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1.1-en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1.1-e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Vorlage_ECON_en_v2.0" id="{608BEBE1-275B-4808-8D17-6F27162D0391}" vid="{399CB46B-2A76-4619-A60D-DD78FF74E7E8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Vorlage_ECON_en_v3.0</Template>
  <TotalTime>0</TotalTime>
  <Words>620</Words>
  <Application>Microsoft Office PowerPoint</Application>
  <PresentationFormat>Bildschirmpräsentation (4:3)</PresentationFormat>
  <Paragraphs>106</Paragraphs>
  <Slides>13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Vorlage_ECON_en_v3.0</vt:lpstr>
      <vt:lpstr>Эффективная национальная политика  по достижению целей устойчивого развития</vt:lpstr>
      <vt:lpstr>Содержание</vt:lpstr>
      <vt:lpstr>Цели устойчивого развития и цели основных стратегий развития Казахстана</vt:lpstr>
      <vt:lpstr>Цели устойчивого развития лучше достижимы путем «зеленого» и энергоэффективного роста</vt:lpstr>
      <vt:lpstr>Цели устойчивого развития лучше достижимы путем «зеленого» и энергоэффективного роста</vt:lpstr>
      <vt:lpstr>Текущая национальная политика по реализации стратегий развития Казахстана</vt:lpstr>
      <vt:lpstr>Внедряемые на сегодня политические меры и решения не достаточны для достижения целей, определенных государственными стратегиями и международными обязательствами Казахстана</vt:lpstr>
      <vt:lpstr>PowerPoint-Präsentation</vt:lpstr>
      <vt:lpstr>PowerPoint-Präsentation</vt:lpstr>
      <vt:lpstr>Что необходимо предпринять? – Возможные дополнительные политические меры</vt:lpstr>
      <vt:lpstr>Результаты сценариев моделирования показывают, что выполнение обязательств NDС потребует новых политических решений </vt:lpstr>
      <vt:lpstr>Спасибо за внимание!</vt:lpstr>
      <vt:lpstr>Контактная информация: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Opitz, Petra</dc:creator>
  <cp:lastModifiedBy>Opitz, Petra</cp:lastModifiedBy>
  <cp:revision>62</cp:revision>
  <cp:lastPrinted>2016-10-13T09:42:40Z</cp:lastPrinted>
  <dcterms:created xsi:type="dcterms:W3CDTF">2016-10-12T07:32:33Z</dcterms:created>
  <dcterms:modified xsi:type="dcterms:W3CDTF">2016-10-28T08:09:49Z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