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  <p:sldMasterId id="2147483698" r:id="rId3"/>
  </p:sldMasterIdLst>
  <p:notesMasterIdLst>
    <p:notesMasterId r:id="rId19"/>
  </p:notesMasterIdLst>
  <p:handoutMasterIdLst>
    <p:handoutMasterId r:id="rId20"/>
  </p:handoutMasterIdLst>
  <p:sldIdLst>
    <p:sldId id="266" r:id="rId4"/>
    <p:sldId id="310" r:id="rId5"/>
    <p:sldId id="326" r:id="rId6"/>
    <p:sldId id="311" r:id="rId7"/>
    <p:sldId id="312" r:id="rId8"/>
    <p:sldId id="314" r:id="rId9"/>
    <p:sldId id="316" r:id="rId10"/>
    <p:sldId id="327" r:id="rId11"/>
    <p:sldId id="328" r:id="rId12"/>
    <p:sldId id="318" r:id="rId13"/>
    <p:sldId id="329" r:id="rId14"/>
    <p:sldId id="330" r:id="rId15"/>
    <p:sldId id="319" r:id="rId16"/>
    <p:sldId id="323" r:id="rId17"/>
    <p:sldId id="320" r:id="rId18"/>
  </p:sldIdLst>
  <p:sldSz cx="9144000" cy="6858000" type="screen4x3"/>
  <p:notesSz cx="6769100" cy="9906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23B"/>
    <a:srgbClr val="A40000"/>
    <a:srgbClr val="4472C4"/>
    <a:srgbClr val="FF8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37"/>
  </p:normalViewPr>
  <p:slideViewPr>
    <p:cSldViewPr snapToGrid="0">
      <p:cViewPr varScale="1">
        <p:scale>
          <a:sx n="86" d="100"/>
          <a:sy n="86" d="100"/>
        </p:scale>
        <p:origin x="605" y="62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59B99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6A82A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8BD8FF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0094DE"/>
              </a:solidFill>
              <a:ln w="19050">
                <a:noFill/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2.8</c:v>
                </c:pt>
                <c:pt idx="1">
                  <c:v>3.4</c:v>
                </c:pt>
                <c:pt idx="2" formatCode="0.0">
                  <c:v>26.1</c:v>
                </c:pt>
                <c:pt idx="3" formatCode="0.0">
                  <c:v>67.7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C081C-885C-460E-8C03-65A988C6EC34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C0D2A7B-FD2B-4419-993A-7DBF4556DF5D}">
      <dgm:prSet phldrT="[Текст]" custT="1"/>
      <dgm:spPr>
        <a:solidFill>
          <a:schemeClr val="accent1">
            <a:lumMod val="40000"/>
            <a:lumOff val="60000"/>
          </a:schemeClr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rPr>
            <a:t>определяет перечень многоквартирных жилых домов, подлежащих ремонту, направленного на придание </a:t>
          </a:r>
          <a:r>
            <a:rPr lang="ru-RU" sz="15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rPr>
            <a:t>ЕДИНОГО АРХИТЕКТУРНОГО ОБЛИКА (фасадов)</a:t>
          </a:r>
          <a:r>
            <a:rPr lang="ru-RU" sz="1500" b="0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rPr>
            <a:t>, из средств местного бюджета</a:t>
          </a:r>
          <a:endParaRPr lang="ru-RU" sz="1500" b="0" dirty="0">
            <a:solidFill>
              <a:schemeClr val="tx1"/>
            </a:solidFill>
          </a:endParaRPr>
        </a:p>
      </dgm:t>
    </dgm:pt>
    <dgm:pt modelId="{A99A0CA9-0FC7-4D2D-9F60-6F26CDC3CF98}" type="parTrans" cxnId="{C12EBC5A-6EAC-4E9F-994C-00FC773FBF24}">
      <dgm:prSet/>
      <dgm:spPr/>
      <dgm:t>
        <a:bodyPr/>
        <a:lstStyle/>
        <a:p>
          <a:endParaRPr lang="ru-RU" sz="1500" b="0"/>
        </a:p>
      </dgm:t>
    </dgm:pt>
    <dgm:pt modelId="{7A278358-127C-47CD-8F05-194AAE7C8A13}" type="sibTrans" cxnId="{C12EBC5A-6EAC-4E9F-994C-00FC773FBF24}">
      <dgm:prSet/>
      <dgm:spPr>
        <a:solidFill>
          <a:schemeClr val="accent1">
            <a:lumMod val="40000"/>
            <a:lumOff val="60000"/>
          </a:schemeClr>
        </a:solidFill>
        <a:ln w="3175">
          <a:solidFill>
            <a:srgbClr val="002060"/>
          </a:solidFill>
        </a:ln>
      </dgm:spPr>
      <dgm:t>
        <a:bodyPr/>
        <a:lstStyle/>
        <a:p>
          <a:endParaRPr lang="ru-RU" sz="1500" b="0"/>
        </a:p>
      </dgm:t>
    </dgm:pt>
    <dgm:pt modelId="{7E8FE32D-6D36-45A2-AA70-2B93733016A1}">
      <dgm:prSet custT="1"/>
      <dgm:spPr>
        <a:solidFill>
          <a:schemeClr val="accent1">
            <a:lumMod val="40000"/>
            <a:lumOff val="60000"/>
          </a:schemeClr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Arial Narrow" pitchFamily="34" charset="0"/>
            </a:rPr>
            <a:t>финансирует и реализует мероприятия по повышению устойчивости функционирования жилья </a:t>
          </a:r>
          <a:r>
            <a:rPr lang="ru-RU" sz="1500" b="1" dirty="0" smtClean="0">
              <a:solidFill>
                <a:schemeClr val="tx1"/>
              </a:solidFill>
              <a:latin typeface="Arial Narrow" pitchFamily="34" charset="0"/>
            </a:rPr>
            <a:t>В ЗОНАХ ПОДТОПЛЕНИЙ</a:t>
          </a:r>
          <a:endParaRPr lang="ru-RU" sz="1500" b="0" dirty="0">
            <a:solidFill>
              <a:schemeClr val="tx1"/>
            </a:solidFill>
          </a:endParaRPr>
        </a:p>
      </dgm:t>
    </dgm:pt>
    <dgm:pt modelId="{B62DBA68-5466-41A5-B98F-6E84932B7BF1}" type="parTrans" cxnId="{7E773C62-6011-4CCD-925B-AB7752E9952F}">
      <dgm:prSet/>
      <dgm:spPr/>
      <dgm:t>
        <a:bodyPr/>
        <a:lstStyle/>
        <a:p>
          <a:endParaRPr lang="ru-RU" sz="1500" b="0"/>
        </a:p>
      </dgm:t>
    </dgm:pt>
    <dgm:pt modelId="{21D555A3-2539-4A29-94E3-918DBC1995E6}" type="sibTrans" cxnId="{7E773C62-6011-4CCD-925B-AB7752E9952F}">
      <dgm:prSet/>
      <dgm:spPr/>
      <dgm:t>
        <a:bodyPr/>
        <a:lstStyle/>
        <a:p>
          <a:endParaRPr lang="ru-RU" sz="1500" b="0"/>
        </a:p>
      </dgm:t>
    </dgm:pt>
    <dgm:pt modelId="{0F932AD5-59E3-4CF4-ACE9-FEF475C91AC2}">
      <dgm:prSet custT="1"/>
      <dgm:spPr>
        <a:solidFill>
          <a:schemeClr val="accent1">
            <a:lumMod val="40000"/>
            <a:lumOff val="60000"/>
          </a:schemeClr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>
            <a:spcAft>
              <a:spcPts val="0"/>
            </a:spcAft>
          </a:pPr>
          <a:r>
            <a:rPr lang="ru-RU" sz="1500" b="0" dirty="0" smtClean="0">
              <a:solidFill>
                <a:schemeClr val="tx1"/>
              </a:solidFill>
              <a:latin typeface="Arial Narrow" pitchFamily="34" charset="0"/>
            </a:rPr>
            <a:t>проводит </a:t>
          </a:r>
          <a:r>
            <a:rPr lang="ru-RU" sz="1500" b="1" dirty="0" smtClean="0">
              <a:solidFill>
                <a:schemeClr val="tx1"/>
              </a:solidFill>
              <a:latin typeface="Arial Narrow" pitchFamily="34" charset="0"/>
            </a:rPr>
            <a:t>РЕМОНТ И ЗАМЕНУ ЛИФТОВ </a:t>
          </a:r>
          <a:r>
            <a:rPr lang="ru-RU" sz="1500" b="0" dirty="0" smtClean="0">
              <a:solidFill>
                <a:schemeClr val="tx1"/>
              </a:solidFill>
              <a:latin typeface="Arial Narrow" pitchFamily="34" charset="0"/>
            </a:rPr>
            <a:t>из средств местного бюджета</a:t>
          </a:r>
          <a:r>
            <a:rPr lang="en-US" sz="1500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ru-RU" sz="1500" b="0" dirty="0" smtClean="0">
              <a:solidFill>
                <a:schemeClr val="tx1"/>
              </a:solidFill>
              <a:latin typeface="Arial Narrow" pitchFamily="34" charset="0"/>
            </a:rPr>
            <a:t>на возвратной основе</a:t>
          </a:r>
        </a:p>
      </dgm:t>
    </dgm:pt>
    <dgm:pt modelId="{CB16ACD0-9F6C-46C3-81BD-F30A3697C329}" type="parTrans" cxnId="{C75E0916-66D4-49C8-AE1C-99AFCE3FC444}">
      <dgm:prSet/>
      <dgm:spPr/>
      <dgm:t>
        <a:bodyPr/>
        <a:lstStyle/>
        <a:p>
          <a:endParaRPr lang="ru-RU" sz="1500" b="0"/>
        </a:p>
      </dgm:t>
    </dgm:pt>
    <dgm:pt modelId="{4C0633BB-120D-4476-8669-7D2C220E9F8B}" type="sibTrans" cxnId="{C75E0916-66D4-49C8-AE1C-99AFCE3FC444}">
      <dgm:prSet/>
      <dgm:spPr/>
      <dgm:t>
        <a:bodyPr/>
        <a:lstStyle/>
        <a:p>
          <a:endParaRPr lang="ru-RU" sz="1500" b="0"/>
        </a:p>
      </dgm:t>
    </dgm:pt>
    <dgm:pt modelId="{79EF1F8E-FE51-4EDD-B493-745CE1B4BFEA}">
      <dgm:prSet custT="1"/>
      <dgm:spPr>
        <a:solidFill>
          <a:schemeClr val="accent1">
            <a:lumMod val="40000"/>
            <a:lumOff val="60000"/>
          </a:schemeClr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500" b="0" dirty="0" smtClean="0">
              <a:solidFill>
                <a:schemeClr val="tx1"/>
              </a:solidFill>
              <a:latin typeface="Arial Narrow" pitchFamily="34" charset="0"/>
              <a:cs typeface="Arial" panose="020B0604020202020204" pitchFamily="34" charset="0"/>
            </a:rPr>
            <a:t>обеспечивает </a:t>
          </a:r>
          <a:r>
            <a:rPr lang="ru-RU" sz="1500" b="0" dirty="0" smtClean="0">
              <a:solidFill>
                <a:schemeClr val="tx1"/>
              </a:solidFill>
              <a:latin typeface="Arial Narrow" pitchFamily="34" charset="0"/>
            </a:rPr>
            <a:t>включение в состав общего имущества объекта кондоминиума земельного участка</a:t>
          </a:r>
          <a:endParaRPr lang="ru-RU" sz="1500" b="0" dirty="0">
            <a:solidFill>
              <a:schemeClr val="tx1"/>
            </a:solidFill>
            <a:latin typeface="Arial Narrow" pitchFamily="34" charset="0"/>
            <a:cs typeface="Arial" panose="020B0604020202020204" pitchFamily="34" charset="0"/>
          </a:endParaRPr>
        </a:p>
      </dgm:t>
    </dgm:pt>
    <dgm:pt modelId="{3F2C4872-D0D4-4E39-91DF-D42CC7E9661E}" type="parTrans" cxnId="{4B3355BE-314C-4A46-BF07-8B54E3664A6B}">
      <dgm:prSet/>
      <dgm:spPr/>
      <dgm:t>
        <a:bodyPr/>
        <a:lstStyle/>
        <a:p>
          <a:endParaRPr lang="ru-RU" sz="1500" b="0"/>
        </a:p>
      </dgm:t>
    </dgm:pt>
    <dgm:pt modelId="{7BA7D4F9-1D90-4FE8-BDCA-C4A9F69A70B0}" type="sibTrans" cxnId="{4B3355BE-314C-4A46-BF07-8B54E3664A6B}">
      <dgm:prSet/>
      <dgm:spPr/>
      <dgm:t>
        <a:bodyPr/>
        <a:lstStyle/>
        <a:p>
          <a:endParaRPr lang="ru-RU" sz="1500" b="0"/>
        </a:p>
      </dgm:t>
    </dgm:pt>
    <dgm:pt modelId="{97E4BC4D-A719-4D31-BECD-1B781319F102}">
      <dgm:prSet custT="1"/>
      <dgm:spPr>
        <a:solidFill>
          <a:schemeClr val="accent1">
            <a:lumMod val="40000"/>
            <a:lumOff val="60000"/>
          </a:schemeClr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500" b="0" dirty="0" smtClean="0">
              <a:latin typeface="Arial Narrow" pitchFamily="34" charset="0"/>
            </a:rPr>
            <a:t>организуют </a:t>
          </a:r>
          <a:r>
            <a:rPr lang="ru-RU" sz="1500" b="1" dirty="0" smtClean="0">
              <a:latin typeface="Arial Narrow" pitchFamily="34" charset="0"/>
            </a:rPr>
            <a:t>СНОС</a:t>
          </a:r>
          <a:r>
            <a:rPr lang="ru-RU" sz="1500" b="0" dirty="0" smtClean="0">
              <a:latin typeface="Arial Narrow" pitchFamily="34" charset="0"/>
            </a:rPr>
            <a:t> аварийных многоквартирных жилых домов </a:t>
          </a:r>
          <a:endParaRPr lang="ru-RU" sz="1500" b="0" dirty="0">
            <a:latin typeface="Arial Narrow" pitchFamily="34" charset="0"/>
          </a:endParaRPr>
        </a:p>
      </dgm:t>
    </dgm:pt>
    <dgm:pt modelId="{70208E9B-BBDD-47C5-88B8-4281CFFDCC6C}" type="parTrans" cxnId="{3B1A4B4E-B0C9-485E-A945-B25FF35569FC}">
      <dgm:prSet/>
      <dgm:spPr/>
      <dgm:t>
        <a:bodyPr/>
        <a:lstStyle/>
        <a:p>
          <a:endParaRPr lang="ru-RU" sz="1500" b="0"/>
        </a:p>
      </dgm:t>
    </dgm:pt>
    <dgm:pt modelId="{578D2025-B629-4E93-9266-3501FD5580C0}" type="sibTrans" cxnId="{3B1A4B4E-B0C9-485E-A945-B25FF35569FC}">
      <dgm:prSet/>
      <dgm:spPr/>
      <dgm:t>
        <a:bodyPr/>
        <a:lstStyle/>
        <a:p>
          <a:endParaRPr lang="ru-RU" sz="1500" b="0"/>
        </a:p>
      </dgm:t>
    </dgm:pt>
    <dgm:pt modelId="{7072E125-2940-48D0-9738-A57B40638C2B}">
      <dgm:prSet custT="1"/>
      <dgm:spPr>
        <a:solidFill>
          <a:schemeClr val="accent1">
            <a:lumMod val="40000"/>
            <a:lumOff val="60000"/>
          </a:schemeClr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500" dirty="0" smtClean="0">
              <a:latin typeface="Arial Narrow" pitchFamily="34" charset="0"/>
            </a:rPr>
            <a:t>осуществление контроля в сфере газа, газоснабжения и надзора за безопасной эксплуатацией опасных технических устройств на объектах социальной инфраструктуры</a:t>
          </a:r>
          <a:endParaRPr lang="ru-RU" sz="1500" dirty="0">
            <a:latin typeface="Arial Narrow" pitchFamily="34" charset="0"/>
          </a:endParaRPr>
        </a:p>
      </dgm:t>
    </dgm:pt>
    <dgm:pt modelId="{79E7A167-8468-4EE9-9580-0E0E2CB9CED5}" type="parTrans" cxnId="{7370CBF6-5A58-442B-BC49-DFDF62295EBA}">
      <dgm:prSet/>
      <dgm:spPr/>
      <dgm:t>
        <a:bodyPr/>
        <a:lstStyle/>
        <a:p>
          <a:endParaRPr lang="ru-RU" sz="1500"/>
        </a:p>
      </dgm:t>
    </dgm:pt>
    <dgm:pt modelId="{C799ADF0-9FEA-4DC3-8870-8FB66A9FF4FE}" type="sibTrans" cxnId="{7370CBF6-5A58-442B-BC49-DFDF62295EBA}">
      <dgm:prSet/>
      <dgm:spPr/>
      <dgm:t>
        <a:bodyPr/>
        <a:lstStyle/>
        <a:p>
          <a:endParaRPr lang="ru-RU" sz="1500"/>
        </a:p>
      </dgm:t>
    </dgm:pt>
    <dgm:pt modelId="{272FAE00-F862-483A-A39B-9911798ECAF7}" type="pres">
      <dgm:prSet presAssocID="{3FAC081C-885C-460E-8C03-65A988C6EC3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859520A-49DA-43D3-BC21-358EF003846B}" type="pres">
      <dgm:prSet presAssocID="{3FAC081C-885C-460E-8C03-65A988C6EC34}" presName="Name1" presStyleCnt="0"/>
      <dgm:spPr/>
    </dgm:pt>
    <dgm:pt modelId="{98CEAC48-8D2B-4B49-8B88-9B9E27DAF101}" type="pres">
      <dgm:prSet presAssocID="{3FAC081C-885C-460E-8C03-65A988C6EC34}" presName="cycle" presStyleCnt="0"/>
      <dgm:spPr/>
    </dgm:pt>
    <dgm:pt modelId="{F89DFC4B-684C-4635-A3A7-7D659A6615C1}" type="pres">
      <dgm:prSet presAssocID="{3FAC081C-885C-460E-8C03-65A988C6EC34}" presName="srcNode" presStyleLbl="node1" presStyleIdx="0" presStyleCnt="6"/>
      <dgm:spPr/>
    </dgm:pt>
    <dgm:pt modelId="{821D417C-A89B-44E2-9456-712ABE7A2026}" type="pres">
      <dgm:prSet presAssocID="{3FAC081C-885C-460E-8C03-65A988C6EC34}" presName="conn" presStyleLbl="parChTrans1D2" presStyleIdx="0" presStyleCnt="1" custScaleX="79684" custScaleY="93328" custLinFactNeighborX="7203" custRadScaleRad="0" custRadScaleInc="-2147483648"/>
      <dgm:spPr/>
      <dgm:t>
        <a:bodyPr/>
        <a:lstStyle/>
        <a:p>
          <a:endParaRPr lang="ru-RU"/>
        </a:p>
      </dgm:t>
    </dgm:pt>
    <dgm:pt modelId="{52CC7FBA-19E8-4767-9244-A1A79F0EC9B8}" type="pres">
      <dgm:prSet presAssocID="{3FAC081C-885C-460E-8C03-65A988C6EC34}" presName="extraNode" presStyleLbl="node1" presStyleIdx="0" presStyleCnt="6"/>
      <dgm:spPr/>
    </dgm:pt>
    <dgm:pt modelId="{8308875D-C9F2-4C91-ACC3-11766FB1F86F}" type="pres">
      <dgm:prSet presAssocID="{3FAC081C-885C-460E-8C03-65A988C6EC34}" presName="dstNode" presStyleLbl="node1" presStyleIdx="0" presStyleCnt="6"/>
      <dgm:spPr/>
    </dgm:pt>
    <dgm:pt modelId="{040A411F-B272-4687-9D45-3F77A11E2970}" type="pres">
      <dgm:prSet presAssocID="{AC0D2A7B-FD2B-4419-993A-7DBF4556DF5D}" presName="text_1" presStyleLbl="node1" presStyleIdx="0" presStyleCnt="6" custScaleX="83250" custScaleY="139184" custLinFactNeighborX="-4128" custLinFactNeighborY="1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2151E-850D-4E63-9DE8-93BAFE7C7A18}" type="pres">
      <dgm:prSet presAssocID="{AC0D2A7B-FD2B-4419-993A-7DBF4556DF5D}" presName="accent_1" presStyleCnt="0"/>
      <dgm:spPr/>
    </dgm:pt>
    <dgm:pt modelId="{607C80D8-2CFC-4F51-A4BC-76FD94A42073}" type="pres">
      <dgm:prSet presAssocID="{AC0D2A7B-FD2B-4419-993A-7DBF4556DF5D}" presName="accentRepeatNode" presStyleLbl="solidFgAcc1" presStyleIdx="0" presStyleCnt="6" custScaleX="109484" custScaleY="109947" custLinFactNeighborX="38235" custLinFactNeighborY="13388"/>
      <dgm:spPr>
        <a:solidFill>
          <a:schemeClr val="bg1"/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010668E2-12F8-4BDF-882A-CD08E437616E}" type="pres">
      <dgm:prSet presAssocID="{7E8FE32D-6D36-45A2-AA70-2B93733016A1}" presName="text_2" presStyleLbl="node1" presStyleIdx="1" presStyleCnt="6" custScaleX="84854" custScaleY="119706" custLinFactNeighborX="-5772" custLinFactNeighborY="2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181C9-7A67-45D5-9A20-DD777C343FBF}" type="pres">
      <dgm:prSet presAssocID="{7E8FE32D-6D36-45A2-AA70-2B93733016A1}" presName="accent_2" presStyleCnt="0"/>
      <dgm:spPr/>
    </dgm:pt>
    <dgm:pt modelId="{F5CCCCB3-2338-4CA8-BAAF-557543FEE767}" type="pres">
      <dgm:prSet presAssocID="{7E8FE32D-6D36-45A2-AA70-2B93733016A1}" presName="accentRepeatNode" presStyleLbl="solidFgAcc1" presStyleIdx="1" presStyleCnt="6" custScaleX="111692" custScaleY="109373" custLinFactNeighborX="-3097" custLinFactNeighborY="17116"/>
      <dgm:spPr>
        <a:solidFill>
          <a:schemeClr val="bg1"/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CD36CDEF-10A3-4951-97FF-62A51E385E9B}" type="pres">
      <dgm:prSet presAssocID="{0F932AD5-59E3-4CF4-ACE9-FEF475C91AC2}" presName="text_3" presStyleLbl="node1" presStyleIdx="2" presStyleCnt="6" custScaleX="88553" custScaleY="110343" custLinFactNeighborX="-7689" custLinFactNeighborY="20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0A79C-537A-4527-B568-B0FA8958D295}" type="pres">
      <dgm:prSet presAssocID="{0F932AD5-59E3-4CF4-ACE9-FEF475C91AC2}" presName="accent_3" presStyleCnt="0"/>
      <dgm:spPr/>
    </dgm:pt>
    <dgm:pt modelId="{36DCBD3C-E704-49F0-94BE-4EAD78C326FB}" type="pres">
      <dgm:prSet presAssocID="{0F932AD5-59E3-4CF4-ACE9-FEF475C91AC2}" presName="accentRepeatNode" presStyleLbl="solidFgAcc1" presStyleIdx="2" presStyleCnt="6" custScaleX="112843" custScaleY="106407" custLinFactNeighborX="-23516" custLinFactNeighborY="18621"/>
      <dgm:spPr>
        <a:solidFill>
          <a:schemeClr val="bg1"/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CDC22D74-E8E2-4F38-B8B3-FF1999BB9A90}" type="pres">
      <dgm:prSet presAssocID="{79EF1F8E-FE51-4EDD-B493-745CE1B4BFEA}" presName="text_4" presStyleLbl="node1" presStyleIdx="3" presStyleCnt="6" custScaleX="87309" custScaleY="119228" custLinFactNeighborX="-7196" custLinFactNeighborY="18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481D3-B2E3-40D0-84BB-78C5314C8E9B}" type="pres">
      <dgm:prSet presAssocID="{79EF1F8E-FE51-4EDD-B493-745CE1B4BFEA}" presName="accent_4" presStyleCnt="0"/>
      <dgm:spPr/>
    </dgm:pt>
    <dgm:pt modelId="{F3DBB779-D7F8-4B2F-96A9-089122992CB0}" type="pres">
      <dgm:prSet presAssocID="{79EF1F8E-FE51-4EDD-B493-745CE1B4BFEA}" presName="accentRepeatNode" presStyleLbl="solidFgAcc1" presStyleIdx="3" presStyleCnt="6" custScaleX="118708" custScaleY="107210" custLinFactNeighborX="-27473" custLinFactNeighborY="17989"/>
      <dgm:spPr>
        <a:solidFill>
          <a:schemeClr val="bg1"/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A3D4675D-6438-4A2D-AD82-ACB7A9ACAD5B}" type="pres">
      <dgm:prSet presAssocID="{7072E125-2940-48D0-9738-A57B40638C2B}" presName="text_5" presStyleLbl="node1" presStyleIdx="4" presStyleCnt="6" custScaleX="85512" custScaleY="139911" custLinFactNeighborX="-5909" custLinFactNeighborY="27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8B2FC-1463-43F4-88A2-39B8704EF55C}" type="pres">
      <dgm:prSet presAssocID="{7072E125-2940-48D0-9738-A57B40638C2B}" presName="accent_5" presStyleCnt="0"/>
      <dgm:spPr/>
    </dgm:pt>
    <dgm:pt modelId="{47BBF189-D5FC-4870-8213-0C3925E3106E}" type="pres">
      <dgm:prSet presAssocID="{7072E125-2940-48D0-9738-A57B40638C2B}" presName="accentRepeatNode" presStyleLbl="solidFgAcc1" presStyleIdx="4" presStyleCnt="6" custScaleX="114906" custScaleY="106305" custLinFactNeighborX="-20076" custLinFactNeighborY="16426"/>
      <dgm:spPr>
        <a:solidFill>
          <a:schemeClr val="bg1"/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585CFB9F-3C0D-4C13-9BCF-764C5DF98FE7}" type="pres">
      <dgm:prSet presAssocID="{97E4BC4D-A719-4D31-BECD-1B781319F102}" presName="text_6" presStyleLbl="node1" presStyleIdx="5" presStyleCnt="6" custScaleX="83570" custScaleY="115335" custLinFactNeighborX="-4178" custLinFactNeighborY="2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109D6-7113-475C-A1D1-5A8BCEBD626D}" type="pres">
      <dgm:prSet presAssocID="{97E4BC4D-A719-4D31-BECD-1B781319F102}" presName="accent_6" presStyleCnt="0"/>
      <dgm:spPr/>
    </dgm:pt>
    <dgm:pt modelId="{05310DB9-52EA-4F4E-863B-2764AC4AF769}" type="pres">
      <dgm:prSet presAssocID="{97E4BC4D-A719-4D31-BECD-1B781319F102}" presName="accentRepeatNode" presStyleLbl="solidFgAcc1" presStyleIdx="5" presStyleCnt="6" custScaleX="112245" custScaleY="101375" custLinFactNeighborX="37838" custLinFactNeighborY="11907"/>
      <dgm:spPr>
        <a:solidFill>
          <a:schemeClr val="bg1"/>
        </a:solidFill>
        <a:ln w="3175">
          <a:solidFill>
            <a:srgbClr val="002060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</dgm:ptLst>
  <dgm:cxnLst>
    <dgm:cxn modelId="{F87A256D-5FA6-4F47-AF73-AC554CB67C6C}" type="presOf" srcId="{0F932AD5-59E3-4CF4-ACE9-FEF475C91AC2}" destId="{CD36CDEF-10A3-4951-97FF-62A51E385E9B}" srcOrd="0" destOrd="0" presId="urn:microsoft.com/office/officeart/2008/layout/VerticalCurvedList"/>
    <dgm:cxn modelId="{7E773C62-6011-4CCD-925B-AB7752E9952F}" srcId="{3FAC081C-885C-460E-8C03-65A988C6EC34}" destId="{7E8FE32D-6D36-45A2-AA70-2B93733016A1}" srcOrd="1" destOrd="0" parTransId="{B62DBA68-5466-41A5-B98F-6E84932B7BF1}" sibTransId="{21D555A3-2539-4A29-94E3-918DBC1995E6}"/>
    <dgm:cxn modelId="{231713BE-F218-415B-932D-BDEC7801E8B9}" type="presOf" srcId="{7A278358-127C-47CD-8F05-194AAE7C8A13}" destId="{821D417C-A89B-44E2-9456-712ABE7A2026}" srcOrd="0" destOrd="0" presId="urn:microsoft.com/office/officeart/2008/layout/VerticalCurvedList"/>
    <dgm:cxn modelId="{4B3355BE-314C-4A46-BF07-8B54E3664A6B}" srcId="{3FAC081C-885C-460E-8C03-65A988C6EC34}" destId="{79EF1F8E-FE51-4EDD-B493-745CE1B4BFEA}" srcOrd="3" destOrd="0" parTransId="{3F2C4872-D0D4-4E39-91DF-D42CC7E9661E}" sibTransId="{7BA7D4F9-1D90-4FE8-BDCA-C4A9F69A70B0}"/>
    <dgm:cxn modelId="{7370CBF6-5A58-442B-BC49-DFDF62295EBA}" srcId="{3FAC081C-885C-460E-8C03-65A988C6EC34}" destId="{7072E125-2940-48D0-9738-A57B40638C2B}" srcOrd="4" destOrd="0" parTransId="{79E7A167-8468-4EE9-9580-0E0E2CB9CED5}" sibTransId="{C799ADF0-9FEA-4DC3-8870-8FB66A9FF4FE}"/>
    <dgm:cxn modelId="{5574C6C4-557F-49FD-A063-A653C654C064}" type="presOf" srcId="{7072E125-2940-48D0-9738-A57B40638C2B}" destId="{A3D4675D-6438-4A2D-AD82-ACB7A9ACAD5B}" srcOrd="0" destOrd="0" presId="urn:microsoft.com/office/officeart/2008/layout/VerticalCurvedList"/>
    <dgm:cxn modelId="{A3E8682F-A509-4C4E-9051-E6A7C03DD430}" type="presOf" srcId="{97E4BC4D-A719-4D31-BECD-1B781319F102}" destId="{585CFB9F-3C0D-4C13-9BCF-764C5DF98FE7}" srcOrd="0" destOrd="0" presId="urn:microsoft.com/office/officeart/2008/layout/VerticalCurvedList"/>
    <dgm:cxn modelId="{4EB9CEED-DE27-438C-AF74-4DD9BFB1E92A}" type="presOf" srcId="{AC0D2A7B-FD2B-4419-993A-7DBF4556DF5D}" destId="{040A411F-B272-4687-9D45-3F77A11E2970}" srcOrd="0" destOrd="0" presId="urn:microsoft.com/office/officeart/2008/layout/VerticalCurvedList"/>
    <dgm:cxn modelId="{A250948E-9CC9-4971-8447-6615413BD568}" type="presOf" srcId="{3FAC081C-885C-460E-8C03-65A988C6EC34}" destId="{272FAE00-F862-483A-A39B-9911798ECAF7}" srcOrd="0" destOrd="0" presId="urn:microsoft.com/office/officeart/2008/layout/VerticalCurvedList"/>
    <dgm:cxn modelId="{C12EBC5A-6EAC-4E9F-994C-00FC773FBF24}" srcId="{3FAC081C-885C-460E-8C03-65A988C6EC34}" destId="{AC0D2A7B-FD2B-4419-993A-7DBF4556DF5D}" srcOrd="0" destOrd="0" parTransId="{A99A0CA9-0FC7-4D2D-9F60-6F26CDC3CF98}" sibTransId="{7A278358-127C-47CD-8F05-194AAE7C8A13}"/>
    <dgm:cxn modelId="{3B1A4B4E-B0C9-485E-A945-B25FF35569FC}" srcId="{3FAC081C-885C-460E-8C03-65A988C6EC34}" destId="{97E4BC4D-A719-4D31-BECD-1B781319F102}" srcOrd="5" destOrd="0" parTransId="{70208E9B-BBDD-47C5-88B8-4281CFFDCC6C}" sibTransId="{578D2025-B629-4E93-9266-3501FD5580C0}"/>
    <dgm:cxn modelId="{62833FF8-735D-4AD1-9CB5-FD403C280A2D}" type="presOf" srcId="{7E8FE32D-6D36-45A2-AA70-2B93733016A1}" destId="{010668E2-12F8-4BDF-882A-CD08E437616E}" srcOrd="0" destOrd="0" presId="urn:microsoft.com/office/officeart/2008/layout/VerticalCurvedList"/>
    <dgm:cxn modelId="{C75E0916-66D4-49C8-AE1C-99AFCE3FC444}" srcId="{3FAC081C-885C-460E-8C03-65A988C6EC34}" destId="{0F932AD5-59E3-4CF4-ACE9-FEF475C91AC2}" srcOrd="2" destOrd="0" parTransId="{CB16ACD0-9F6C-46C3-81BD-F30A3697C329}" sibTransId="{4C0633BB-120D-4476-8669-7D2C220E9F8B}"/>
    <dgm:cxn modelId="{188CF952-DBE4-4BA5-94AC-23B05BA7C7D5}" type="presOf" srcId="{79EF1F8E-FE51-4EDD-B493-745CE1B4BFEA}" destId="{CDC22D74-E8E2-4F38-B8B3-FF1999BB9A90}" srcOrd="0" destOrd="0" presId="urn:microsoft.com/office/officeart/2008/layout/VerticalCurvedList"/>
    <dgm:cxn modelId="{815FCCC3-DC99-4C61-8DF6-F018E4A180F1}" type="presParOf" srcId="{272FAE00-F862-483A-A39B-9911798ECAF7}" destId="{1859520A-49DA-43D3-BC21-358EF003846B}" srcOrd="0" destOrd="0" presId="urn:microsoft.com/office/officeart/2008/layout/VerticalCurvedList"/>
    <dgm:cxn modelId="{03FD42CB-25FA-4022-B800-39323AEE91CC}" type="presParOf" srcId="{1859520A-49DA-43D3-BC21-358EF003846B}" destId="{98CEAC48-8D2B-4B49-8B88-9B9E27DAF101}" srcOrd="0" destOrd="0" presId="urn:microsoft.com/office/officeart/2008/layout/VerticalCurvedList"/>
    <dgm:cxn modelId="{A54F0D97-657B-4DF6-87C5-D829A12DFF00}" type="presParOf" srcId="{98CEAC48-8D2B-4B49-8B88-9B9E27DAF101}" destId="{F89DFC4B-684C-4635-A3A7-7D659A6615C1}" srcOrd="0" destOrd="0" presId="urn:microsoft.com/office/officeart/2008/layout/VerticalCurvedList"/>
    <dgm:cxn modelId="{45487EED-07BD-4E53-9B6E-7BCBD138E147}" type="presParOf" srcId="{98CEAC48-8D2B-4B49-8B88-9B9E27DAF101}" destId="{821D417C-A89B-44E2-9456-712ABE7A2026}" srcOrd="1" destOrd="0" presId="urn:microsoft.com/office/officeart/2008/layout/VerticalCurvedList"/>
    <dgm:cxn modelId="{0F34EC6F-B28E-4978-90C5-B3CB6A05E3A2}" type="presParOf" srcId="{98CEAC48-8D2B-4B49-8B88-9B9E27DAF101}" destId="{52CC7FBA-19E8-4767-9244-A1A79F0EC9B8}" srcOrd="2" destOrd="0" presId="urn:microsoft.com/office/officeart/2008/layout/VerticalCurvedList"/>
    <dgm:cxn modelId="{84DEC406-8966-49B8-8318-663B0EF4957E}" type="presParOf" srcId="{98CEAC48-8D2B-4B49-8B88-9B9E27DAF101}" destId="{8308875D-C9F2-4C91-ACC3-11766FB1F86F}" srcOrd="3" destOrd="0" presId="urn:microsoft.com/office/officeart/2008/layout/VerticalCurvedList"/>
    <dgm:cxn modelId="{6568708A-FBA6-4B8E-B23D-298F92430E05}" type="presParOf" srcId="{1859520A-49DA-43D3-BC21-358EF003846B}" destId="{040A411F-B272-4687-9D45-3F77A11E2970}" srcOrd="1" destOrd="0" presId="urn:microsoft.com/office/officeart/2008/layout/VerticalCurvedList"/>
    <dgm:cxn modelId="{5C1ADEA3-E2E2-4DBE-95D5-C8B01069F247}" type="presParOf" srcId="{1859520A-49DA-43D3-BC21-358EF003846B}" destId="{23A2151E-850D-4E63-9DE8-93BAFE7C7A18}" srcOrd="2" destOrd="0" presId="urn:microsoft.com/office/officeart/2008/layout/VerticalCurvedList"/>
    <dgm:cxn modelId="{951E8549-0E18-43D8-BD20-A9D41AB457BE}" type="presParOf" srcId="{23A2151E-850D-4E63-9DE8-93BAFE7C7A18}" destId="{607C80D8-2CFC-4F51-A4BC-76FD94A42073}" srcOrd="0" destOrd="0" presId="urn:microsoft.com/office/officeart/2008/layout/VerticalCurvedList"/>
    <dgm:cxn modelId="{264C46B7-AA1A-403D-8C57-DEE0BC348726}" type="presParOf" srcId="{1859520A-49DA-43D3-BC21-358EF003846B}" destId="{010668E2-12F8-4BDF-882A-CD08E437616E}" srcOrd="3" destOrd="0" presId="urn:microsoft.com/office/officeart/2008/layout/VerticalCurvedList"/>
    <dgm:cxn modelId="{B8280993-8D58-4067-B013-C9D9CA194506}" type="presParOf" srcId="{1859520A-49DA-43D3-BC21-358EF003846B}" destId="{9BD181C9-7A67-45D5-9A20-DD777C343FBF}" srcOrd="4" destOrd="0" presId="urn:microsoft.com/office/officeart/2008/layout/VerticalCurvedList"/>
    <dgm:cxn modelId="{3F66E404-43E3-48E4-A0AD-ADE531C89F97}" type="presParOf" srcId="{9BD181C9-7A67-45D5-9A20-DD777C343FBF}" destId="{F5CCCCB3-2338-4CA8-BAAF-557543FEE767}" srcOrd="0" destOrd="0" presId="urn:microsoft.com/office/officeart/2008/layout/VerticalCurvedList"/>
    <dgm:cxn modelId="{9FD871BA-2FA5-4D6B-89F9-08B926246FCF}" type="presParOf" srcId="{1859520A-49DA-43D3-BC21-358EF003846B}" destId="{CD36CDEF-10A3-4951-97FF-62A51E385E9B}" srcOrd="5" destOrd="0" presId="urn:microsoft.com/office/officeart/2008/layout/VerticalCurvedList"/>
    <dgm:cxn modelId="{7177C0B0-3E9C-4D25-AA9F-2D60CCD3426A}" type="presParOf" srcId="{1859520A-49DA-43D3-BC21-358EF003846B}" destId="{C080A79C-537A-4527-B568-B0FA8958D295}" srcOrd="6" destOrd="0" presId="urn:microsoft.com/office/officeart/2008/layout/VerticalCurvedList"/>
    <dgm:cxn modelId="{25C3B6AC-C34C-4646-8618-DA8DEB94CB6A}" type="presParOf" srcId="{C080A79C-537A-4527-B568-B0FA8958D295}" destId="{36DCBD3C-E704-49F0-94BE-4EAD78C326FB}" srcOrd="0" destOrd="0" presId="urn:microsoft.com/office/officeart/2008/layout/VerticalCurvedList"/>
    <dgm:cxn modelId="{886F15F6-6D49-4074-AA9A-8571DAFDCD66}" type="presParOf" srcId="{1859520A-49DA-43D3-BC21-358EF003846B}" destId="{CDC22D74-E8E2-4F38-B8B3-FF1999BB9A90}" srcOrd="7" destOrd="0" presId="urn:microsoft.com/office/officeart/2008/layout/VerticalCurvedList"/>
    <dgm:cxn modelId="{B7D54591-6879-43D7-9972-DF937F8FF456}" type="presParOf" srcId="{1859520A-49DA-43D3-BC21-358EF003846B}" destId="{171481D3-B2E3-40D0-84BB-78C5314C8E9B}" srcOrd="8" destOrd="0" presId="urn:microsoft.com/office/officeart/2008/layout/VerticalCurvedList"/>
    <dgm:cxn modelId="{09B21B61-6EE4-4321-ABFA-4C056AA19951}" type="presParOf" srcId="{171481D3-B2E3-40D0-84BB-78C5314C8E9B}" destId="{F3DBB779-D7F8-4B2F-96A9-089122992CB0}" srcOrd="0" destOrd="0" presId="urn:microsoft.com/office/officeart/2008/layout/VerticalCurvedList"/>
    <dgm:cxn modelId="{B83E351D-E81A-4B3E-A4EF-1EADC7A9B1EE}" type="presParOf" srcId="{1859520A-49DA-43D3-BC21-358EF003846B}" destId="{A3D4675D-6438-4A2D-AD82-ACB7A9ACAD5B}" srcOrd="9" destOrd="0" presId="urn:microsoft.com/office/officeart/2008/layout/VerticalCurvedList"/>
    <dgm:cxn modelId="{A1F6188F-BFE5-4725-A749-7BCCF29DC2AE}" type="presParOf" srcId="{1859520A-49DA-43D3-BC21-358EF003846B}" destId="{3368B2FC-1463-43F4-88A2-39B8704EF55C}" srcOrd="10" destOrd="0" presId="urn:microsoft.com/office/officeart/2008/layout/VerticalCurvedList"/>
    <dgm:cxn modelId="{77055132-C86E-430F-83B3-91F4E7121E15}" type="presParOf" srcId="{3368B2FC-1463-43F4-88A2-39B8704EF55C}" destId="{47BBF189-D5FC-4870-8213-0C3925E3106E}" srcOrd="0" destOrd="0" presId="urn:microsoft.com/office/officeart/2008/layout/VerticalCurvedList"/>
    <dgm:cxn modelId="{3827EBCE-A179-4162-AC4C-068D79F6A60C}" type="presParOf" srcId="{1859520A-49DA-43D3-BC21-358EF003846B}" destId="{585CFB9F-3C0D-4C13-9BCF-764C5DF98FE7}" srcOrd="11" destOrd="0" presId="urn:microsoft.com/office/officeart/2008/layout/VerticalCurvedList"/>
    <dgm:cxn modelId="{85612874-B21C-4C32-AE3A-42A252C43BCD}" type="presParOf" srcId="{1859520A-49DA-43D3-BC21-358EF003846B}" destId="{673109D6-7113-475C-A1D1-5A8BCEBD626D}" srcOrd="12" destOrd="0" presId="urn:microsoft.com/office/officeart/2008/layout/VerticalCurvedList"/>
    <dgm:cxn modelId="{7D97C73C-1B6C-44B4-9EBC-89C48AD1D91D}" type="presParOf" srcId="{673109D6-7113-475C-A1D1-5A8BCEBD626D}" destId="{05310DB9-52EA-4F4E-863B-2764AC4AF769}" srcOrd="0" destOrd="0" presId="urn:microsoft.com/office/officeart/2008/layout/VerticalCurvedList"/>
  </dgm:cxnLst>
  <dgm:bg/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D417C-A89B-44E2-9456-712ABE7A2026}">
      <dsp:nvSpPr>
        <dsp:cNvPr id="0" name=""/>
        <dsp:cNvSpPr/>
      </dsp:nvSpPr>
      <dsp:spPr>
        <a:xfrm>
          <a:off x="-5226603" y="-780232"/>
          <a:ext cx="6537134" cy="7656463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solidFill>
          <a:schemeClr val="accent1">
            <a:lumMod val="40000"/>
            <a:lumOff val="60000"/>
          </a:schemeClr>
        </a:solidFill>
        <a:ln w="31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A411F-B272-4687-9D45-3F77A11E2970}">
      <dsp:nvSpPr>
        <dsp:cNvPr id="0" name=""/>
        <dsp:cNvSpPr/>
      </dsp:nvSpPr>
      <dsp:spPr>
        <a:xfrm>
          <a:off x="1085405" y="278253"/>
          <a:ext cx="6966573" cy="89326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41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rPr>
            <a:t>определяет перечень многоквартирных жилых домов, подлежащих ремонту, направленного на придание </a:t>
          </a:r>
          <a:r>
            <a:rPr lang="ru-RU" sz="1500" b="1" kern="1200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rPr>
            <a:t>ЕДИНОГО АРХИТЕКТУРНОГО ОБЛИКА (фасадов)</a:t>
          </a: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rPr>
            <a:t>, из средств местного бюджета</a:t>
          </a:r>
          <a:endParaRPr lang="ru-RU" sz="1500" b="0" kern="1200" dirty="0">
            <a:solidFill>
              <a:schemeClr val="tx1"/>
            </a:solidFill>
          </a:endParaRPr>
        </a:p>
      </dsp:txBody>
      <dsp:txXfrm>
        <a:off x="1085405" y="278253"/>
        <a:ext cx="6966573" cy="893264"/>
      </dsp:txXfrm>
    </dsp:sp>
    <dsp:sp modelId="{607C80D8-2CFC-4F51-A4BC-76FD94A42073}">
      <dsp:nvSpPr>
        <dsp:cNvPr id="0" name=""/>
        <dsp:cNvSpPr/>
      </dsp:nvSpPr>
      <dsp:spPr>
        <a:xfrm>
          <a:off x="597581" y="308295"/>
          <a:ext cx="878317" cy="882031"/>
        </a:xfrm>
        <a:prstGeom prst="ellipse">
          <a:avLst/>
        </a:prstGeom>
        <a:solidFill>
          <a:schemeClr val="bg1"/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668E2-12F8-4BDF-882A-CD08E437616E}">
      <dsp:nvSpPr>
        <dsp:cNvPr id="0" name=""/>
        <dsp:cNvSpPr/>
      </dsp:nvSpPr>
      <dsp:spPr>
        <a:xfrm>
          <a:off x="1399123" y="1348695"/>
          <a:ext cx="6652844" cy="76825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41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</a:rPr>
            <a:t>финансирует и реализует мероприятия по повышению устойчивости функционирования жилья </a:t>
          </a:r>
          <a:r>
            <a:rPr lang="ru-RU" sz="1500" b="1" kern="1200" dirty="0" smtClean="0">
              <a:solidFill>
                <a:schemeClr val="tx1"/>
              </a:solidFill>
              <a:latin typeface="Arial Narrow" pitchFamily="34" charset="0"/>
            </a:rPr>
            <a:t>В ЗОНАХ ПОДТОПЛЕНИЙ</a:t>
          </a:r>
          <a:endParaRPr lang="ru-RU" sz="1500" b="0" kern="1200" dirty="0">
            <a:solidFill>
              <a:schemeClr val="tx1"/>
            </a:solidFill>
          </a:endParaRPr>
        </a:p>
      </dsp:txBody>
      <dsp:txXfrm>
        <a:off x="1399123" y="1348695"/>
        <a:ext cx="6652844" cy="768257"/>
      </dsp:txXfrm>
    </dsp:sp>
    <dsp:sp modelId="{F5CCCCB3-2338-4CA8-BAAF-557543FEE767}">
      <dsp:nvSpPr>
        <dsp:cNvPr id="0" name=""/>
        <dsp:cNvSpPr/>
      </dsp:nvSpPr>
      <dsp:spPr>
        <a:xfrm>
          <a:off x="785058" y="1303063"/>
          <a:ext cx="896030" cy="877426"/>
        </a:xfrm>
        <a:prstGeom prst="ellipse">
          <a:avLst/>
        </a:prstGeom>
        <a:solidFill>
          <a:schemeClr val="bg1"/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6CDEF-10A3-4951-97FF-62A51E385E9B}">
      <dsp:nvSpPr>
        <dsp:cNvPr id="0" name=""/>
        <dsp:cNvSpPr/>
      </dsp:nvSpPr>
      <dsp:spPr>
        <a:xfrm>
          <a:off x="1349963" y="2345836"/>
          <a:ext cx="6729090" cy="70816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41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</a:rPr>
            <a:t>проводит </a:t>
          </a:r>
          <a:r>
            <a:rPr lang="ru-RU" sz="1500" b="1" kern="1200" dirty="0" smtClean="0">
              <a:solidFill>
                <a:schemeClr val="tx1"/>
              </a:solidFill>
              <a:latin typeface="Arial Narrow" pitchFamily="34" charset="0"/>
            </a:rPr>
            <a:t>РЕМОНТ И ЗАМЕНУ ЛИФТОВ </a:t>
          </a: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</a:rPr>
            <a:t>из средств местного бюджета</a:t>
          </a:r>
          <a:r>
            <a:rPr lang="en-US" sz="15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</a:rPr>
            <a:t>на возвратной основе</a:t>
          </a:r>
        </a:p>
      </dsp:txBody>
      <dsp:txXfrm>
        <a:off x="1349963" y="2345836"/>
        <a:ext cx="6729090" cy="708166"/>
      </dsp:txXfrm>
    </dsp:sp>
    <dsp:sp modelId="{36DCBD3C-E704-49F0-94BE-4EAD78C326FB}">
      <dsp:nvSpPr>
        <dsp:cNvPr id="0" name=""/>
        <dsp:cNvSpPr/>
      </dsp:nvSpPr>
      <dsp:spPr>
        <a:xfrm>
          <a:off x="858035" y="2289592"/>
          <a:ext cx="905264" cy="853632"/>
        </a:xfrm>
        <a:prstGeom prst="ellipse">
          <a:avLst/>
        </a:prstGeom>
        <a:solidFill>
          <a:schemeClr val="bg1"/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22D74-E8E2-4F38-B8B3-FF1999BB9A90}">
      <dsp:nvSpPr>
        <dsp:cNvPr id="0" name=""/>
        <dsp:cNvSpPr/>
      </dsp:nvSpPr>
      <dsp:spPr>
        <a:xfrm>
          <a:off x="1434691" y="3265924"/>
          <a:ext cx="6634559" cy="76518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41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  <a:cs typeface="Arial" panose="020B0604020202020204" pitchFamily="34" charset="0"/>
            </a:rPr>
            <a:t>обеспечивает </a:t>
          </a:r>
          <a:r>
            <a:rPr lang="ru-RU" sz="1500" b="0" kern="1200" dirty="0" smtClean="0">
              <a:solidFill>
                <a:schemeClr val="tx1"/>
              </a:solidFill>
              <a:latin typeface="Arial Narrow" pitchFamily="34" charset="0"/>
            </a:rPr>
            <a:t>включение в состав общего имущества объекта кондоминиума земельного участка</a:t>
          </a:r>
          <a:endParaRPr lang="ru-RU" sz="1500" b="0" kern="1200" dirty="0">
            <a:solidFill>
              <a:schemeClr val="tx1"/>
            </a:solidFill>
            <a:latin typeface="Arial Narrow" pitchFamily="34" charset="0"/>
            <a:cs typeface="Arial" panose="020B0604020202020204" pitchFamily="34" charset="0"/>
          </a:endParaRPr>
        </a:p>
      </dsp:txBody>
      <dsp:txXfrm>
        <a:off x="1434691" y="3265924"/>
        <a:ext cx="6634559" cy="765189"/>
      </dsp:txXfrm>
    </dsp:sp>
    <dsp:sp modelId="{F3DBB779-D7F8-4B2F-96A9-089122992CB0}">
      <dsp:nvSpPr>
        <dsp:cNvPr id="0" name=""/>
        <dsp:cNvSpPr/>
      </dsp:nvSpPr>
      <dsp:spPr>
        <a:xfrm>
          <a:off x="802765" y="3243250"/>
          <a:ext cx="952315" cy="860074"/>
        </a:xfrm>
        <a:prstGeom prst="ellipse">
          <a:avLst/>
        </a:prstGeom>
        <a:solidFill>
          <a:schemeClr val="bg1"/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4675D-6438-4A2D-AD82-ACB7A9ACAD5B}">
      <dsp:nvSpPr>
        <dsp:cNvPr id="0" name=""/>
        <dsp:cNvSpPr/>
      </dsp:nvSpPr>
      <dsp:spPr>
        <a:xfrm>
          <a:off x="1362587" y="4219751"/>
          <a:ext cx="6704433" cy="89793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41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 Narrow" pitchFamily="34" charset="0"/>
            </a:rPr>
            <a:t>осуществление контроля в сфере газа, газоснабжения и надзора за безопасной эксплуатацией опасных технических устройств на объектах социальной инфраструктуры</a:t>
          </a:r>
          <a:endParaRPr lang="ru-RU" sz="1500" kern="1200" dirty="0">
            <a:latin typeface="Arial Narrow" pitchFamily="34" charset="0"/>
          </a:endParaRPr>
        </a:p>
      </dsp:txBody>
      <dsp:txXfrm>
        <a:off x="1362587" y="4219751"/>
        <a:ext cx="6704433" cy="897930"/>
      </dsp:txXfrm>
    </dsp:sp>
    <dsp:sp modelId="{47BBF189-D5FC-4870-8213-0C3925E3106E}">
      <dsp:nvSpPr>
        <dsp:cNvPr id="0" name=""/>
        <dsp:cNvSpPr/>
      </dsp:nvSpPr>
      <dsp:spPr>
        <a:xfrm>
          <a:off x="635955" y="4196899"/>
          <a:ext cx="921814" cy="852814"/>
        </a:xfrm>
        <a:prstGeom prst="ellipse">
          <a:avLst/>
        </a:prstGeom>
        <a:solidFill>
          <a:schemeClr val="bg1"/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CFB9F-3C0D-4C13-9BCF-764C5DF98FE7}">
      <dsp:nvSpPr>
        <dsp:cNvPr id="0" name=""/>
        <dsp:cNvSpPr/>
      </dsp:nvSpPr>
      <dsp:spPr>
        <a:xfrm>
          <a:off x="1067832" y="5216035"/>
          <a:ext cx="6993351" cy="74020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41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Arial Narrow" pitchFamily="34" charset="0"/>
            </a:rPr>
            <a:t>организуют </a:t>
          </a:r>
          <a:r>
            <a:rPr lang="ru-RU" sz="1500" b="1" kern="1200" dirty="0" smtClean="0">
              <a:latin typeface="Arial Narrow" pitchFamily="34" charset="0"/>
            </a:rPr>
            <a:t>СНОС</a:t>
          </a:r>
          <a:r>
            <a:rPr lang="ru-RU" sz="1500" b="0" kern="1200" dirty="0" smtClean="0">
              <a:latin typeface="Arial Narrow" pitchFamily="34" charset="0"/>
            </a:rPr>
            <a:t> аварийных многоквартирных жилых домов </a:t>
          </a:r>
          <a:endParaRPr lang="ru-RU" sz="1500" b="0" kern="1200" dirty="0">
            <a:latin typeface="Arial Narrow" pitchFamily="34" charset="0"/>
          </a:endParaRPr>
        </a:p>
      </dsp:txBody>
      <dsp:txXfrm>
        <a:off x="1067832" y="5216035"/>
        <a:ext cx="6993351" cy="740204"/>
      </dsp:txXfrm>
    </dsp:sp>
    <dsp:sp modelId="{05310DB9-52EA-4F4E-863B-2764AC4AF769}">
      <dsp:nvSpPr>
        <dsp:cNvPr id="0" name=""/>
        <dsp:cNvSpPr/>
      </dsp:nvSpPr>
      <dsp:spPr>
        <a:xfrm>
          <a:off x="583321" y="5142980"/>
          <a:ext cx="900466" cy="813264"/>
        </a:xfrm>
        <a:prstGeom prst="ellipse">
          <a:avLst/>
        </a:prstGeom>
        <a:solidFill>
          <a:schemeClr val="bg1"/>
        </a:solidFill>
        <a:ln w="3175" cap="flat" cmpd="sng" algn="ctr">
          <a:solidFill>
            <a:srgbClr val="002060"/>
          </a:solidFill>
          <a:prstDash val="solid"/>
          <a:miter lim="800000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33277" cy="497020"/>
          </a:xfrm>
          <a:prstGeom prst="rect">
            <a:avLst/>
          </a:prstGeom>
        </p:spPr>
        <p:txBody>
          <a:bodyPr vert="horz" lIns="90944" tIns="45471" rIns="90944" bIns="454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60" y="1"/>
            <a:ext cx="2933277" cy="497020"/>
          </a:xfrm>
          <a:prstGeom prst="rect">
            <a:avLst/>
          </a:prstGeom>
        </p:spPr>
        <p:txBody>
          <a:bodyPr vert="horz" lIns="90944" tIns="45471" rIns="90944" bIns="45471" rtlCol="0"/>
          <a:lstStyle>
            <a:lvl1pPr algn="r">
              <a:defRPr sz="1200"/>
            </a:lvl1pPr>
          </a:lstStyle>
          <a:p>
            <a:fld id="{247CADDA-4986-44A8-92F4-34A9E51580B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08984"/>
            <a:ext cx="2933277" cy="497019"/>
          </a:xfrm>
          <a:prstGeom prst="rect">
            <a:avLst/>
          </a:prstGeom>
        </p:spPr>
        <p:txBody>
          <a:bodyPr vert="horz" lIns="90944" tIns="45471" rIns="90944" bIns="454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60" y="9408984"/>
            <a:ext cx="2933277" cy="497019"/>
          </a:xfrm>
          <a:prstGeom prst="rect">
            <a:avLst/>
          </a:prstGeom>
        </p:spPr>
        <p:txBody>
          <a:bodyPr vert="horz" lIns="90944" tIns="45471" rIns="90944" bIns="45471" rtlCol="0" anchor="b"/>
          <a:lstStyle>
            <a:lvl1pPr algn="r">
              <a:defRPr sz="1200"/>
            </a:lvl1pPr>
          </a:lstStyle>
          <a:p>
            <a:fld id="{8D35EBF4-4462-4124-A996-68D8BF938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7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33277" cy="497020"/>
          </a:xfrm>
          <a:prstGeom prst="rect">
            <a:avLst/>
          </a:prstGeom>
        </p:spPr>
        <p:txBody>
          <a:bodyPr vert="horz" lIns="90944" tIns="45471" rIns="90944" bIns="454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60" y="1"/>
            <a:ext cx="2933277" cy="497020"/>
          </a:xfrm>
          <a:prstGeom prst="rect">
            <a:avLst/>
          </a:prstGeom>
        </p:spPr>
        <p:txBody>
          <a:bodyPr vert="horz" lIns="90944" tIns="45471" rIns="90944" bIns="45471" rtlCol="0"/>
          <a:lstStyle>
            <a:lvl1pPr algn="r">
              <a:defRPr sz="1200"/>
            </a:lvl1pPr>
          </a:lstStyle>
          <a:p>
            <a:fld id="{3C0F72D8-025A-4030-816A-762A67DCB86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4" tIns="45471" rIns="90944" bIns="454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1" y="4767266"/>
            <a:ext cx="5415280" cy="3900487"/>
          </a:xfrm>
          <a:prstGeom prst="rect">
            <a:avLst/>
          </a:prstGeom>
        </p:spPr>
        <p:txBody>
          <a:bodyPr vert="horz" lIns="90944" tIns="45471" rIns="90944" bIns="4547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08984"/>
            <a:ext cx="2933277" cy="497019"/>
          </a:xfrm>
          <a:prstGeom prst="rect">
            <a:avLst/>
          </a:prstGeom>
        </p:spPr>
        <p:txBody>
          <a:bodyPr vert="horz" lIns="90944" tIns="45471" rIns="90944" bIns="454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60" y="9408984"/>
            <a:ext cx="2933277" cy="497019"/>
          </a:xfrm>
          <a:prstGeom prst="rect">
            <a:avLst/>
          </a:prstGeom>
        </p:spPr>
        <p:txBody>
          <a:bodyPr vert="horz" lIns="90944" tIns="45471" rIns="90944" bIns="45471" rtlCol="0" anchor="b"/>
          <a:lstStyle>
            <a:lvl1pPr algn="r">
              <a:defRPr sz="1200"/>
            </a:lvl1pPr>
          </a:lstStyle>
          <a:p>
            <a:fld id="{B83F3D10-0845-46EB-87A1-64283364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3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98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082" indent="-28426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7048" indent="-2274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1868" indent="-2274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6687" indent="-2274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1505" indent="-227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6325" indent="-227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1144" indent="-227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5964" indent="-227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7E1493-3FF5-42BF-BFE4-9147583D16E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2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98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98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25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2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A32-945A-4127-AB28-C222842AF240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1564-6CD1-40AC-9977-1F6C3C573AD0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3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E538-6C7E-41A5-AAD1-BE612ECCA65B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3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D74C-BE18-432F-AE1F-C4BF9572AE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81601"/>
            <a:ext cx="7772400" cy="933451"/>
          </a:xfrm>
        </p:spPr>
        <p:txBody>
          <a:bodyPr anchor="b">
            <a:normAutofit/>
          </a:bodyPr>
          <a:lstStyle>
            <a:lvl1pPr algn="ctr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9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C81-6DC7-45FA-850D-FA01B3DC9D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128" y="160342"/>
            <a:ext cx="6019802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524001" y="1092200"/>
            <a:ext cx="5181602" cy="5181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5400"/>
            <a:ext cx="6019800" cy="4978400"/>
          </a:xfrm>
        </p:spPr>
        <p:txBody>
          <a:bodyPr>
            <a:normAutofit/>
          </a:bodyPr>
          <a:lstStyle>
            <a:lvl1pPr marL="171438" indent="-171438">
              <a:buFont typeface="Arial" pitchFamily="34" charset="0"/>
              <a:buChar char="•"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628604" indent="-171438">
              <a:buFont typeface="Arial" pitchFamily="34" charset="0"/>
              <a:buChar char="•"/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1085769" indent="-171438">
              <a:buFont typeface="Arial" pitchFamily="34" charset="0"/>
              <a:buChar char="•"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542935" indent="-171438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2000100" indent="-171438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5C8-1763-4C6A-8377-17EA775A8F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32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9BA22-01E5-4425-93BC-F341825FCE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1295400"/>
            <a:ext cx="59436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C8F4-F89C-4268-B363-B8AF3A1F31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819400" y="1295400"/>
            <a:ext cx="61722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31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084389"/>
            <a:ext cx="70866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584201"/>
            <a:ext cx="7086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10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64A1-C50A-4759-B298-B4364D3F03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00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498600"/>
            <a:ext cx="1929114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98600"/>
            <a:ext cx="1929114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CBAD-EB15-4236-B44A-F39C94422B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42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304801"/>
            <a:ext cx="3732334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066805"/>
            <a:ext cx="3732334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304801"/>
            <a:ext cx="37338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1066805"/>
            <a:ext cx="37338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48E-C214-4D79-80E5-BFD84D412A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90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D508-C9D3-4E5D-9CCE-4CA10014A6E3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6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7477-7C0B-4DCB-88AE-18A0FD9A4D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0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0BA-1EFA-42C9-858C-E7840A7F8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7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4" y="23471"/>
            <a:ext cx="5726575" cy="674688"/>
          </a:xfrm>
        </p:spPr>
        <p:txBody>
          <a:bodyPr anchor="ctr" anchorCtr="0"/>
          <a:lstStyle>
            <a:lvl1pPr algn="l">
              <a:defRPr sz="20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715531"/>
            <a:ext cx="3962400" cy="34269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803400"/>
            <a:ext cx="2286000" cy="3657600"/>
          </a:xfrm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>
                    <a:lumMod val="90000"/>
                  </a:schemeClr>
                </a:solidFill>
              </a:defRPr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5279-9102-41BD-BD46-12DFFAA820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45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792665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1800" y="177800"/>
            <a:ext cx="5943600" cy="44704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359405"/>
            <a:ext cx="5486400" cy="8048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90000"/>
                  </a:schemeClr>
                </a:solidFill>
              </a:defRPr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04A9-2213-49D7-BDC6-3E5E00BAB8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79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946-40BF-4956-8AB6-EF93807611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1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6200" y="304800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7162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CE60-6985-4E37-86DF-10CD7267EC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0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4224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22606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30988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39370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4"/>
            <a:ext cx="6553202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74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629400" y="2234527"/>
            <a:ext cx="1905000" cy="3937676"/>
          </a:xfrm>
        </p:spPr>
        <p:txBody>
          <a:bodyPr anchor="ctr" anchorCtr="0">
            <a:normAutofit/>
          </a:bodyPr>
          <a:lstStyle>
            <a:lvl1pPr marL="57146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581400" y="2209800"/>
            <a:ext cx="1905000" cy="3977605"/>
          </a:xfrm>
        </p:spPr>
        <p:txBody>
          <a:bodyPr anchor="ctr" anchorCtr="0">
            <a:normAutofit/>
          </a:bodyPr>
          <a:lstStyle>
            <a:lvl1pPr marL="57146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33400" y="2234527"/>
            <a:ext cx="1905000" cy="3937676"/>
          </a:xfrm>
        </p:spPr>
        <p:txBody>
          <a:bodyPr anchor="ctr" anchorCtr="0">
            <a:normAutofit/>
          </a:bodyPr>
          <a:lstStyle>
            <a:lvl1pPr marL="57146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4"/>
            <a:ext cx="6553202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13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04800"/>
            <a:ext cx="32766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304801"/>
            <a:ext cx="44958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3429000"/>
            <a:ext cx="32766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3429000"/>
            <a:ext cx="46482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7559675"/>
            <a:ext cx="2895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7559675"/>
            <a:ext cx="21336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685803" y="-2235199"/>
            <a:ext cx="2514597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390896" y="-2235199"/>
            <a:ext cx="25146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6095996" y="-2235199"/>
            <a:ext cx="25146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77804"/>
            <a:ext cx="6553202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7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D672-1612-4CB7-89DF-4446B03A1E01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230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79F1-369E-4B88-B6B2-C444AD8BC0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71801" y="177804"/>
            <a:ext cx="6019802" cy="525463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971800" y="990600"/>
            <a:ext cx="6019800" cy="5181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16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C4C84-564D-4CE2-8DE5-1A1C0ADBE3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1295400"/>
            <a:ext cx="59436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06DB-7459-42EF-A6D8-AB56EE36D8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76598" y="1295400"/>
            <a:ext cx="61722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8" y="381005"/>
            <a:ext cx="6553202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304801"/>
            <a:ext cx="3732334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066805"/>
            <a:ext cx="3732334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304801"/>
            <a:ext cx="37338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1066805"/>
            <a:ext cx="37338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853B-E6A9-4123-8859-383A67E961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3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4224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22606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30988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3937000"/>
            <a:ext cx="4648200" cy="83820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70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04800"/>
            <a:ext cx="32766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304801"/>
            <a:ext cx="44958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3429000"/>
            <a:ext cx="32766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3429000"/>
            <a:ext cx="46482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75596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7559675"/>
            <a:ext cx="2133600" cy="365125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81003" y="3225806"/>
            <a:ext cx="2514597" cy="3352799"/>
          </a:xfrm>
        </p:spPr>
        <p:txBody>
          <a:bodyPr lIns="274301" tIns="0" rIns="182867">
            <a:normAutofit/>
          </a:bodyPr>
          <a:lstStyle>
            <a:lvl1pPr>
              <a:lnSpc>
                <a:spcPts val="2000"/>
              </a:lnSpc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3086100" y="3225806"/>
            <a:ext cx="2514597" cy="3352799"/>
          </a:xfrm>
        </p:spPr>
        <p:txBody>
          <a:bodyPr lIns="274301" tIns="0" rIns="182867">
            <a:normAutofit/>
          </a:bodyPr>
          <a:lstStyle>
            <a:lvl1pPr>
              <a:lnSpc>
                <a:spcPts val="2000"/>
              </a:lnSpc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791197" y="3225806"/>
            <a:ext cx="2514597" cy="3352799"/>
          </a:xfrm>
        </p:spPr>
        <p:txBody>
          <a:bodyPr lIns="274301" tIns="0" rIns="182867">
            <a:normAutofit/>
          </a:bodyPr>
          <a:lstStyle>
            <a:lvl1pPr>
              <a:lnSpc>
                <a:spcPts val="2000"/>
              </a:lnSpc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381003" y="711201"/>
            <a:ext cx="2514597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086096" y="711201"/>
            <a:ext cx="25146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5791196" y="711201"/>
            <a:ext cx="25146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4"/>
            <a:ext cx="6553202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5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A32-945A-4127-AB28-C222842AF2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960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D508-C9D3-4E5D-9CCE-4CA10014A6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577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D672-1612-4CB7-89DF-4446B03A1E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9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6505-7F63-4A61-8DC7-0DF228E63CFC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2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6505-7F63-4A61-8DC7-0DF228E63C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306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8BE1-B0A4-4D31-9238-C301F1EF7C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427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36A9-468B-4275-AD48-DD7BC39957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33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1517-003F-4AD0-AAE7-1A027F828C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489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0FA-A5A0-43FA-AB03-C5D7D8912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67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5CB-1A1E-4B81-963B-B80D6A0BE4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1564-6CD1-40AC-9977-1F6C3C573A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56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E538-6C7E-41A5-AAD1-BE612ECCA6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3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8BE1-B0A4-4D31-9238-C301F1EF7C2E}" type="datetime1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9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36A9-468B-4275-AD48-DD7BC3995730}" type="datetime1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1517-003F-4AD0-AAE7-1A027F828C57}" type="datetime1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0FA-A5A0-43FA-AB03-C5D7D891268E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1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5CB-1A1E-4B81-963B-B80D6A0BE479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A339-539B-4F2D-B06E-531BD5EB0999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3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82000">
              <a:schemeClr val="tx1">
                <a:lumMod val="85000"/>
                <a:lumOff val="15000"/>
              </a:schemeClr>
            </a:gs>
            <a:gs pos="99167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67400" y="3835400"/>
            <a:ext cx="9525000" cy="7010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 defTabSz="914333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D675BA84-70E1-4D34-8C53-52021ACEB7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990600"/>
            <a:ext cx="5638800" cy="5181600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1" y="177804"/>
            <a:ext cx="6553202" cy="525463"/>
          </a:xfrm>
          <a:prstGeom prst="rect">
            <a:avLst/>
          </a:prstGeom>
        </p:spPr>
        <p:txBody>
          <a:bodyPr vert="horz" lIns="91434" tIns="45717" rIns="91434" bIns="45717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8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333" rtl="0" eaLnBrk="1" latinLnBrk="0" hangingPunct="1">
        <a:spcBef>
          <a:spcPct val="0"/>
        </a:spcBef>
        <a:buNone/>
        <a:defRPr sz="28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A339-539B-4F2D-B06E-531BD5EB09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4A50-1F8C-475C-94C6-2D50DD7E8F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9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microsoft.com/office/2007/relationships/hdphoto" Target="../media/hdphoto3.wdp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  <a:alpha val="33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Прямоугольник 66"/>
          <p:cNvSpPr/>
          <p:nvPr/>
        </p:nvSpPr>
        <p:spPr>
          <a:xfrm>
            <a:off x="1475504" y="52071"/>
            <a:ext cx="7533324" cy="723275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kk-KZ" sz="500" b="1" cap="none" spc="0" dirty="0" smtClean="0">
              <a:ln w="0"/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1800" b="1" cap="none" spc="0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МИНИСТЕРСТВО  ПО  ИНВЕСТИЦИЯМ  </a:t>
            </a:r>
          </a:p>
          <a:p>
            <a:pPr algn="ctr"/>
            <a:r>
              <a:rPr lang="kk-KZ" sz="1800" b="1" cap="none" spc="0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 РАЗВИТИЮ  РЕСПУБЛИКИ  КАЗАХСТАН</a:t>
            </a:r>
            <a:r>
              <a:rPr lang="kk-KZ" sz="800" b="1" cap="none" spc="0" dirty="0" smtClean="0">
                <a:ln w="0"/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endParaRPr lang="ru-RU" sz="800" b="1" cap="none" spc="0" dirty="0">
              <a:ln w="0"/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939" y="2487676"/>
            <a:ext cx="8056345" cy="195745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ПРОЕКТ ЗАКОНА РЕСПУБЛИКИ КАЗАХСТАН </a:t>
            </a:r>
          </a:p>
          <a:p>
            <a:pPr algn="ctr" defTabSz="9144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3319463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О ВНЕСЕНИИ ИЗМЕНЕНИЙ И ДОПОЛНЕНИЙ </a:t>
            </a:r>
          </a:p>
          <a:p>
            <a:pPr algn="ctr" defTabSz="9144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3319463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В НЕКОТОРЫЕ ЗАКОНОДАТЕЛЬНЫЕ АКТЫ РЕСПУБЛИКИ КАЗАХСТАН ПО ВОПРОСАМ </a:t>
            </a:r>
          </a:p>
          <a:p>
            <a:pPr algn="ctr" defTabSz="9144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3319463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ЖИЛИЩНО-КОММУНАЛЬНОГО ХОЗЯЙСТВА»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989" y="6238408"/>
            <a:ext cx="8056345" cy="3746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г. Астана, 2018 г.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Ger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69" y="38671"/>
            <a:ext cx="1062275" cy="90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792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765"/>
            <a:ext cx="9144000" cy="338554"/>
          </a:xfrm>
          <a:prstGeom prst="rect">
            <a:avLst/>
          </a:prstGeom>
          <a:solidFill>
            <a:srgbClr val="0070C0"/>
          </a:solidFill>
          <a:ln w="38100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V - </a:t>
            </a:r>
            <a:r>
              <a:rPr lang="ru-RU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НОВЫЕ ПОЛНОМОЧИЯ МЕСТНЫХ ИСПОЛНИТЕЛЬНЫХ ОРГАНОВ</a:t>
            </a:r>
            <a:endParaRPr lang="ru-RU" sz="1600" b="1" cap="none" spc="0" dirty="0">
              <a:ln w="0"/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3916401744"/>
              </p:ext>
            </p:extLst>
          </p:nvPr>
        </p:nvGraphicFramePr>
        <p:xfrm>
          <a:off x="-38100" y="419101"/>
          <a:ext cx="8943109" cy="6095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5154" y="6356351"/>
            <a:ext cx="294546" cy="365125"/>
          </a:xfrm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155575" y="-192617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307975" y="1058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460375" y="21378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-8746" y="1765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ТЕХНИЧЕСКОЕ РЕГУЛИРОВАНИЕ В ОБЛАСТИ БЕЗОПАСНОСТИ ЛИФТОВ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" y="658285"/>
            <a:ext cx="4478168" cy="314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Arial Narrow" pitchFamily="34" charset="0"/>
                <a:cs typeface="Arial" pitchFamily="34" charset="0"/>
              </a:rPr>
              <a:t>ВЫПУСК В ОБРАЩЕНИЕ НА РЫНОК</a:t>
            </a:r>
            <a:endParaRPr lang="ru-RU" b="1" u="sng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620961" y="664655"/>
            <a:ext cx="4523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Arial Narrow" pitchFamily="34" charset="0"/>
                <a:cs typeface="Arial" pitchFamily="34" charset="0"/>
              </a:rPr>
              <a:t>ПОСТАВКА, МОНТАЖ И ЭКСПЛУАТАЦИЯ </a:t>
            </a:r>
            <a:endParaRPr lang="ru-RU" b="1" u="sng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563254" y="1175918"/>
            <a:ext cx="0" cy="5199482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 descr="C:\Users\d.tygynbai\Desktop\648dd20cce88d6328d292bd5e8f9082b.jp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67" b="89765" l="5077" r="90000">
                        <a14:foregroundMark x1="7077" y1="23651" x2="55077" y2="9267"/>
                        <a14:foregroundMark x1="55538" y1="10650" x2="85692" y2="52974"/>
                        <a14:foregroundMark x1="85846" y1="53804" x2="87846" y2="67773"/>
                        <a14:foregroundMark x1="87846" y1="69018" x2="32154" y2="84371"/>
                        <a14:foregroundMark x1="31692" y1="83956" x2="5077" y2="33748"/>
                        <a14:foregroundMark x1="5538" y1="36238" x2="5077" y2="23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0" y="1916248"/>
            <a:ext cx="1287917" cy="1432560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Прямоугольник 49"/>
          <p:cNvSpPr/>
          <p:nvPr/>
        </p:nvSpPr>
        <p:spPr>
          <a:xfrm>
            <a:off x="1287917" y="2250556"/>
            <a:ext cx="299088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Arial Narrow" pitchFamily="34" charset="0"/>
                <a:cs typeface="Arial" pitchFamily="34" charset="0"/>
              </a:rPr>
              <a:t>ТЕХНИЧЕСКИЙ РЕГЛАМЕНТ ТАМОЖЕННОГО СОЮЗА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«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БЕЗОПАСНОСТЬ ЛИФТОВ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" y="3239375"/>
            <a:ext cx="4411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Arial Narrow" pitchFamily="34" charset="0"/>
                <a:cs typeface="Arial" pitchFamily="34" charset="0"/>
              </a:rPr>
              <a:t>У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станавливает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требования </a:t>
            </a:r>
            <a:r>
              <a:rPr lang="ru-RU" b="1" u="sng" dirty="0">
                <a:latin typeface="Arial Narrow" pitchFamily="34" charset="0"/>
                <a:cs typeface="Arial" pitchFamily="34" charset="0"/>
              </a:rPr>
              <a:t>к лифтам и </a:t>
            </a:r>
            <a:r>
              <a:rPr lang="ru-RU" b="1" u="sng" dirty="0" smtClean="0">
                <a:latin typeface="Arial Narrow" pitchFamily="34" charset="0"/>
                <a:cs typeface="Arial" pitchFamily="34" charset="0"/>
              </a:rPr>
              <a:t>устройствам </a:t>
            </a:r>
            <a:r>
              <a:rPr lang="ru-RU" b="1" u="sng" dirty="0">
                <a:latin typeface="Arial Narrow" pitchFamily="34" charset="0"/>
                <a:cs typeface="Arial" pitchFamily="34" charset="0"/>
              </a:rPr>
              <a:t>безопасности лифтов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на территории ЕАЭС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="" xmlns:a16="http://schemas.microsoft.com/office/drawing/2014/main" id="{B6628E30-8528-471D-9E18-8D000CFA5D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0" y="4071785"/>
            <a:ext cx="1038930" cy="1038930"/>
          </a:xfrm>
          <a:prstGeom prst="rect">
            <a:avLst/>
          </a:prstGeom>
          <a:effectLst/>
        </p:spPr>
      </p:pic>
      <p:sp>
        <p:nvSpPr>
          <p:cNvPr id="53" name="Прямоугольник 52"/>
          <p:cNvSpPr/>
          <p:nvPr/>
        </p:nvSpPr>
        <p:spPr>
          <a:xfrm>
            <a:off x="1287917" y="4138646"/>
            <a:ext cx="299088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Arial Narrow" pitchFamily="34" charset="0"/>
                <a:cs typeface="Arial" pitchFamily="34" charset="0"/>
              </a:rPr>
              <a:t>ПЕРЕЧЕНЬ СТАНДАРТОВ «БЕЗОПАСНОСТЬ ЛИФТОВ»  (приложение к ТР ТС 011/2011)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65403" y="5354734"/>
            <a:ext cx="4145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Arial Narrow" pitchFamily="34" charset="0"/>
                <a:cs typeface="Arial" pitchFamily="34" charset="0"/>
              </a:rPr>
              <a:t>Устанавливают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требования </a:t>
            </a:r>
            <a:r>
              <a:rPr lang="ru-RU" b="1" u="sng" dirty="0">
                <a:latin typeface="Arial Narrow" pitchFamily="34" charset="0"/>
                <a:cs typeface="Arial" pitchFamily="34" charset="0"/>
              </a:rPr>
              <a:t>к оборудованию, </a:t>
            </a:r>
            <a:r>
              <a:rPr lang="ru-RU" b="1" u="sng" dirty="0" smtClean="0">
                <a:latin typeface="Arial Narrow" pitchFamily="34" charset="0"/>
                <a:cs typeface="Arial" pitchFamily="34" charset="0"/>
              </a:rPr>
              <a:t>его </a:t>
            </a:r>
            <a:r>
              <a:rPr lang="ru-RU" b="1" u="sng" dirty="0">
                <a:latin typeface="Arial Narrow" pitchFamily="34" charset="0"/>
                <a:cs typeface="Arial" pitchFamily="34" charset="0"/>
              </a:rPr>
              <a:t>составляющим</a:t>
            </a:r>
            <a:r>
              <a:rPr lang="ru-RU" u="sng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а также </a:t>
            </a:r>
            <a:r>
              <a:rPr lang="ru-RU" b="1" u="sng" dirty="0">
                <a:latin typeface="Arial Narrow" pitchFamily="34" charset="0"/>
                <a:cs typeface="Arial" pitchFamily="34" charset="0"/>
              </a:rPr>
              <a:t>методы их испытаний</a:t>
            </a:r>
            <a:endParaRPr lang="ru-RU" u="sng" dirty="0">
              <a:latin typeface="Arial Narrow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" y="1218872"/>
            <a:ext cx="4478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реализация наднационального</a:t>
            </a:r>
          </a:p>
          <a:p>
            <a:pPr algn="ctr"/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 законодательства</a:t>
            </a:r>
            <a:endParaRPr lang="ru-RU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20960" y="1218872"/>
            <a:ext cx="4514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в соответствии с национальным законодательством</a:t>
            </a:r>
            <a:endParaRPr lang="ru-RU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940094" y="2304490"/>
            <a:ext cx="302610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Arial Narrow" pitchFamily="34" charset="0"/>
                <a:cs typeface="Arial" pitchFamily="34" charset="0"/>
              </a:rPr>
              <a:t>РАБОТЫ 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ПО ПОСТАВКЕ, МОНТАЖУ И ЭКСПЛУАТАЦИИ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ЛИФТОВ</a:t>
            </a:r>
          </a:p>
        </p:txBody>
      </p:sp>
      <p:pic>
        <p:nvPicPr>
          <p:cNvPr id="65" name="Picture 4" descr="C:\Users\d.tygynbai\Desktop\16540688-red-yellow-blue-green-and-black-folders-stores-important-documents-on-abstract-backgroun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962" b="98519" l="8692" r="93154">
                        <a14:foregroundMark x1="8923" y1="12537" x2="55231" y2="3060"/>
                        <a14:foregroundMark x1="56538" y1="3949" x2="74000" y2="18756"/>
                        <a14:foregroundMark x1="74000" y1="18559" x2="77923" y2="12734"/>
                        <a14:foregroundMark x1="78385" y1="12932" x2="89615" y2="14709"/>
                        <a14:foregroundMark x1="89846" y1="15597" x2="88615" y2="77394"/>
                        <a14:foregroundMark x1="88462" y1="76900" x2="77538" y2="97631"/>
                        <a14:foregroundMark x1="77077" y1="98519" x2="63923" y2="95656"/>
                        <a14:foregroundMark x1="64769" y1="95262" x2="64615" y2="78282"/>
                        <a14:foregroundMark x1="64615" y1="78282" x2="28000" y2="91609"/>
                        <a14:foregroundMark x1="28000" y1="91609" x2="8923" y2="72458"/>
                        <a14:foregroundMark x1="8923" y1="72458" x2="8923" y2="11451"/>
                      </a14:backgroundRemoval>
                    </a14:imgEffect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56" y="3944729"/>
            <a:ext cx="1362018" cy="106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Прямоугольник 74"/>
          <p:cNvSpPr/>
          <p:nvPr/>
        </p:nvSpPr>
        <p:spPr>
          <a:xfrm>
            <a:off x="5940096" y="4120707"/>
            <a:ext cx="305746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Arial Narrow" pitchFamily="34" charset="0"/>
                <a:cs typeface="Arial" pitchFamily="34" charset="0"/>
              </a:rPr>
              <a:t>РЕГУЛИРОВАНИЕ ДЕЯТЕЛЬНОСТИ ЛИФТОВОГО ХОЗЯЙСТВА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752646" y="5353816"/>
            <a:ext cx="4305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 настоящее время осуществляется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 соответствии 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 </a:t>
            </a: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16 </a:t>
            </a: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нормативными документами</a:t>
            </a:r>
            <a:endParaRPr lang="ru-RU" sz="1600" b="1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79" name="Picture 5" descr="C:\Users\d.tygynbai\Desktop\Без названия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763" b="91781" l="9174" r="89450">
                        <a14:foregroundMark x1="14220" y1="21461" x2="27064" y2="10046"/>
                        <a14:foregroundMark x1="27523" y1="10046" x2="31651" y2="13242"/>
                        <a14:foregroundMark x1="31651" y1="14612" x2="28440" y2="19635"/>
                        <a14:foregroundMark x1="28899" y1="19635" x2="41284" y2="25114"/>
                        <a14:foregroundMark x1="41284" y1="25571" x2="43578" y2="11872"/>
                        <a14:foregroundMark x1="43578" y1="11872" x2="53211" y2="10502"/>
                        <a14:foregroundMark x1="53211" y1="10959" x2="60550" y2="15068"/>
                        <a14:foregroundMark x1="60550" y1="15068" x2="61009" y2="24201"/>
                        <a14:foregroundMark x1="61009" y1="24658" x2="57798" y2="27397"/>
                        <a14:foregroundMark x1="57798" y1="27854" x2="74312" y2="19635"/>
                        <a14:foregroundMark x1="74312" y1="19635" x2="71560" y2="12329"/>
                        <a14:foregroundMark x1="71560" y1="12329" x2="81193" y2="7763"/>
                        <a14:foregroundMark x1="81193" y1="7763" x2="87615" y2="24658"/>
                        <a14:foregroundMark x1="87615" y1="24658" x2="82569" y2="28767"/>
                        <a14:foregroundMark x1="82110" y1="29224" x2="79358" y2="26484"/>
                        <a14:foregroundMark x1="79358" y1="26484" x2="70642" y2="32877"/>
                        <a14:foregroundMark x1="70642" y1="33333" x2="62385" y2="36073"/>
                        <a14:foregroundMark x1="62385" y1="36073" x2="61927" y2="91781"/>
                        <a14:foregroundMark x1="61927" y1="90868" x2="39450" y2="91324"/>
                        <a14:foregroundMark x1="38991" y1="90868" x2="41284" y2="87215"/>
                        <a14:foregroundMark x1="41284" y1="87215" x2="41284" y2="36073"/>
                        <a14:foregroundMark x1="41284" y1="36073" x2="31193" y2="32877"/>
                        <a14:foregroundMark x1="30734" y1="32877" x2="20642" y2="24201"/>
                        <a14:foregroundMark x1="20642" y1="24201" x2="16972" y2="27854"/>
                        <a14:foregroundMark x1="16972" y1="27854" x2="11927" y2="23288"/>
                        <a14:foregroundMark x1="11927" y1="23288" x2="13761" y2="210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86" y="2040153"/>
            <a:ext cx="1257036" cy="12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2300" y="6356351"/>
            <a:ext cx="2057400" cy="365125"/>
          </a:xfrm>
        </p:spPr>
        <p:txBody>
          <a:bodyPr/>
          <a:lstStyle/>
          <a:p>
            <a:fld id="{5B7F4A50-1F8C-475C-94C6-2D50DD7E8F1E}" type="slidenum">
              <a:rPr lang="en-US" sz="1000" smtClean="0">
                <a:solidFill>
                  <a:schemeClr val="tx1"/>
                </a:solidFill>
                <a:latin typeface="Arial Narrow" pitchFamily="34" charset="0"/>
              </a:rPr>
              <a:t>11</a:t>
            </a:fld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155575" y="-192617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307975" y="1058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460375" y="375709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-8746" y="1765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НАЦИОНАЛЬНЫЙ </a:t>
            </a:r>
            <a:r>
              <a:rPr lang="ru-RU" sz="1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СТАНДАРТ ПО </a:t>
            </a:r>
            <a:r>
              <a:rPr lang="ru-RU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ТРЕБОВАНИЯМ К ПОСТАВКЕ, МОНТАЖУ И ЭКСПЛУАТАЦИИ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29B5CBEB-9FA7-4F49-AD6B-9C4EE2A9416D}"/>
              </a:ext>
            </a:extLst>
          </p:cNvPr>
          <p:cNvSpPr/>
          <p:nvPr/>
        </p:nvSpPr>
        <p:spPr>
          <a:xfrm>
            <a:off x="0" y="1300298"/>
            <a:ext cx="1349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200" b="1" smtClean="0">
                <a:latin typeface="Arial Narrow" pitchFamily="34" charset="0"/>
                <a:cs typeface="Arial" pitchFamily="34" charset="0"/>
              </a:rPr>
              <a:t>Требования к поставщику</a:t>
            </a:r>
            <a:endParaRPr lang="x-none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CEB0EAE-F23A-403C-B958-7C7F8BC0E30C}"/>
              </a:ext>
            </a:extLst>
          </p:cNvPr>
          <p:cNvSpPr/>
          <p:nvPr/>
        </p:nvSpPr>
        <p:spPr>
          <a:xfrm>
            <a:off x="1452119" y="1276050"/>
            <a:ext cx="13490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Требования к монтажной организации</a:t>
            </a:r>
            <a:endParaRPr lang="x-none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7F4DDDF-D3D3-4355-87A7-8E717F6B361A}"/>
              </a:ext>
            </a:extLst>
          </p:cNvPr>
          <p:cNvSpPr/>
          <p:nvPr/>
        </p:nvSpPr>
        <p:spPr>
          <a:xfrm>
            <a:off x="2925836" y="1284214"/>
            <a:ext cx="1776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Требования к владельцу оборудования и сервисной компании</a:t>
            </a:r>
            <a:endParaRPr lang="x-none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C6B0BF2A-2CFC-40AA-9915-0D63FF88E066}"/>
              </a:ext>
            </a:extLst>
          </p:cNvPr>
          <p:cNvSpPr/>
          <p:nvPr/>
        </p:nvSpPr>
        <p:spPr>
          <a:xfrm>
            <a:off x="4570166" y="1276050"/>
            <a:ext cx="20020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Требования к организации аварийной службы и диспетчерского контроля работы оборудования</a:t>
            </a:r>
            <a:endParaRPr lang="x-none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EB137F47-D5A9-4DD1-BD92-8A3AA677DDFF}"/>
              </a:ext>
            </a:extLst>
          </p:cNvPr>
          <p:cNvSpPr/>
          <p:nvPr/>
        </p:nvSpPr>
        <p:spPr>
          <a:xfrm>
            <a:off x="6462681" y="1300298"/>
            <a:ext cx="13490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Требования к приемке и освидетель-ствованию</a:t>
            </a:r>
            <a:endParaRPr lang="x-none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57A3453F-1988-4B11-9E06-C79AA3931C41}"/>
              </a:ext>
            </a:extLst>
          </p:cNvPr>
          <p:cNvSpPr/>
          <p:nvPr/>
        </p:nvSpPr>
        <p:spPr>
          <a:xfrm>
            <a:off x="7815063" y="1313235"/>
            <a:ext cx="13490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Требования к безопасной эксплуатации оборудования</a:t>
            </a:r>
            <a:endParaRPr lang="x-none" sz="1200" b="1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EFA3E63D-97A6-442C-ADAB-98BC32F4EB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942" y="591719"/>
            <a:ext cx="696441" cy="696441"/>
          </a:xfrm>
          <a:prstGeom prst="rect">
            <a:avLst/>
          </a:prstGeom>
        </p:spPr>
      </p:pic>
      <p:pic>
        <p:nvPicPr>
          <p:cNvPr id="30" name="Рисунок 29" descr="Изображение выглядит как тарелка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6B8BF06D-9DF2-4AB5-9106-4711A71F1C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658" y="591719"/>
            <a:ext cx="696440" cy="69644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B6628E30-8528-471D-9E18-8D000CFA5D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72" y="591722"/>
            <a:ext cx="696440" cy="69644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F743D49F-30AE-4000-BB67-C99FA7BE79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514" y="591720"/>
            <a:ext cx="696440" cy="69644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37E675B3-6AA6-427D-A0B4-DDA0DDDEFC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188" y="591721"/>
            <a:ext cx="696441" cy="696441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F4F42D6C-FDBD-4DDA-B842-D21DF70109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54" y="591721"/>
            <a:ext cx="696441" cy="69644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9034" y="2307218"/>
            <a:ext cx="1340937" cy="10618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- гарантийный срок не менее 3 лет</a:t>
            </a:r>
          </a:p>
          <a:p>
            <a:pPr algn="ctr">
              <a:buFontTx/>
              <a:buChar char="-"/>
            </a:pP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 обеспечение комплектующими </a:t>
            </a:r>
            <a:r>
              <a:rPr lang="ru-RU" sz="1050" dirty="0">
                <a:latin typeface="Arial Narrow" pitchFamily="34" charset="0"/>
                <a:cs typeface="Arial" pitchFamily="34" charset="0"/>
              </a:rPr>
              <a:t>и </a:t>
            </a: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запасными частями в течении 5 лет</a:t>
            </a:r>
            <a:endParaRPr lang="ru-RU" sz="105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62579" y="2321940"/>
            <a:ext cx="1616957" cy="900246"/>
          </a:xfrm>
          <a:prstGeom prst="rect">
            <a:avLst/>
          </a:prstGeom>
          <a:noFill/>
          <a:ln w="635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- обеспечение содержания </a:t>
            </a:r>
            <a:r>
              <a:rPr lang="ru-RU" sz="1050" dirty="0">
                <a:latin typeface="Arial Narrow" pitchFamily="34" charset="0"/>
                <a:cs typeface="Arial" pitchFamily="34" charset="0"/>
              </a:rPr>
              <a:t>оборудования в исправном состоянии</a:t>
            </a: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 организация надлежащего обслуживания </a:t>
            </a:r>
            <a:r>
              <a:rPr lang="ru-RU" sz="1050" dirty="0">
                <a:latin typeface="Arial Narrow" pitchFamily="34" charset="0"/>
                <a:cs typeface="Arial" pitchFamily="34" charset="0"/>
              </a:rPr>
              <a:t>и ремонта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40818" y="2313813"/>
            <a:ext cx="1410154" cy="90024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- квалифицированный персонал (электромеханики не ниже 3 группы по электробезопасности)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97788" y="2320712"/>
            <a:ext cx="1486419" cy="90024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- оснащение </a:t>
            </a:r>
            <a:r>
              <a:rPr lang="ru-RU" sz="1050" dirty="0">
                <a:latin typeface="Arial Narrow" pitchFamily="34" charset="0"/>
                <a:cs typeface="Arial" pitchFamily="34" charset="0"/>
              </a:rPr>
              <a:t>средствами специальной связи </a:t>
            </a: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                      - возможность эвакуации </a:t>
            </a:r>
            <a:r>
              <a:rPr lang="ru-RU" sz="1050" dirty="0">
                <a:latin typeface="Arial Narrow" pitchFamily="34" charset="0"/>
                <a:cs typeface="Arial" pitchFamily="34" charset="0"/>
              </a:rPr>
              <a:t>пассажиров из </a:t>
            </a: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кабины за 30 мин</a:t>
            </a:r>
            <a:endParaRPr lang="ru-RU" sz="105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76307" y="2314544"/>
            <a:ext cx="1502229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- прохождение полного технического освидетельствования вновь установленного оборудования</a:t>
            </a:r>
          </a:p>
          <a:p>
            <a:pPr algn="ctr">
              <a:buFontTx/>
              <a:buChar char="-"/>
            </a:pP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 постановка их на учет в местных исполнительных органах</a:t>
            </a:r>
            <a:endParaRPr lang="ru-RU" sz="105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35957" y="2309102"/>
            <a:ext cx="1131843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- использование оборудования по назначению</a:t>
            </a:r>
            <a:endParaRPr lang="ru-RU" sz="1050" dirty="0">
              <a:latin typeface="Arial Narrow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sz="1050" dirty="0" smtClean="0">
                <a:latin typeface="Arial Narrow" pitchFamily="34" charset="0"/>
                <a:cs typeface="Arial" pitchFamily="34" charset="0"/>
              </a:rPr>
              <a:t> проведение работ </a:t>
            </a:r>
            <a:r>
              <a:rPr lang="ru-RU" sz="1050" dirty="0">
                <a:latin typeface="Arial Narrow" pitchFamily="34" charset="0"/>
                <a:cs typeface="Arial" pitchFamily="34" charset="0"/>
              </a:rPr>
              <a:t>по техническому обслуживанию и ремонту</a:t>
            </a:r>
          </a:p>
        </p:txBody>
      </p:sp>
      <p:sp>
        <p:nvSpPr>
          <p:cNvPr id="42" name="Стрелка вниз 41"/>
          <p:cNvSpPr/>
          <p:nvPr/>
        </p:nvSpPr>
        <p:spPr>
          <a:xfrm>
            <a:off x="3740438" y="2132138"/>
            <a:ext cx="118120" cy="1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612774" y="2123974"/>
            <a:ext cx="118120" cy="1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2067570" y="2116091"/>
            <a:ext cx="118120" cy="1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5498266" y="2137666"/>
            <a:ext cx="118120" cy="1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Стрелка вниз 54"/>
          <p:cNvSpPr/>
          <p:nvPr/>
        </p:nvSpPr>
        <p:spPr>
          <a:xfrm>
            <a:off x="7094460" y="2137412"/>
            <a:ext cx="118120" cy="1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Стрелка вниз 55"/>
          <p:cNvSpPr/>
          <p:nvPr/>
        </p:nvSpPr>
        <p:spPr>
          <a:xfrm>
            <a:off x="8430514" y="2132160"/>
            <a:ext cx="118120" cy="1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Прямоугольник: скругленные углы 1">
            <a:extLst>
              <a:ext uri="{FF2B5EF4-FFF2-40B4-BE49-F238E27FC236}">
                <a16:creationId xmlns:a16="http://schemas.microsoft.com/office/drawing/2014/main" xmlns="" id="{488FD960-8187-4BF1-83B9-5C66462C2C60}"/>
              </a:ext>
            </a:extLst>
          </p:cNvPr>
          <p:cNvSpPr/>
          <p:nvPr/>
        </p:nvSpPr>
        <p:spPr>
          <a:xfrm>
            <a:off x="460375" y="3914775"/>
            <a:ext cx="8207376" cy="34140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Закон Республики Казахстан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«О ГРАЖДАНСКОЙ ЗАЩИТЕ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»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11 апреля 2014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года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9" name="Прямоугольник: скругленные углы 32">
            <a:extLst>
              <a:ext uri="{FF2B5EF4-FFF2-40B4-BE49-F238E27FC236}">
                <a16:creationId xmlns:a16="http://schemas.microsoft.com/office/drawing/2014/main" xmlns="" id="{44186005-82CE-48B0-BE02-2E8D16E48027}"/>
              </a:ext>
            </a:extLst>
          </p:cNvPr>
          <p:cNvSpPr/>
          <p:nvPr/>
        </p:nvSpPr>
        <p:spPr>
          <a:xfrm>
            <a:off x="2468149" y="4531016"/>
            <a:ext cx="4190210" cy="23166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Статья 69.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Обеспечение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промышленной безопасности</a:t>
            </a:r>
          </a:p>
        </p:txBody>
      </p:sp>
      <p:sp>
        <p:nvSpPr>
          <p:cNvPr id="61" name="Прямоугольник: скругленные углы 34">
            <a:extLst>
              <a:ext uri="{FF2B5EF4-FFF2-40B4-BE49-F238E27FC236}">
                <a16:creationId xmlns:a16="http://schemas.microsoft.com/office/drawing/2014/main" xmlns="" id="{F1B501C6-F061-4824-BEBD-C99D6062CD4E}"/>
              </a:ext>
            </a:extLst>
          </p:cNvPr>
          <p:cNvSpPr/>
          <p:nvPr/>
        </p:nvSpPr>
        <p:spPr>
          <a:xfrm>
            <a:off x="1368684" y="4999417"/>
            <a:ext cx="6386637" cy="1089191"/>
          </a:xfrm>
          <a:prstGeom prst="roundRect">
            <a:avLst>
              <a:gd name="adj" fmla="val 4982"/>
            </a:avLst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200" kern="1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2. Промышленная безопасность обеспечивается путем</a:t>
            </a:r>
            <a:r>
              <a:rPr lang="ru-RU" sz="1200" kern="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1200" b="1" kern="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…</a:t>
            </a:r>
          </a:p>
          <a:p>
            <a:pPr algn="just"/>
            <a:r>
              <a:rPr lang="ru-RU" sz="1200" b="1" kern="1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10)</a:t>
            </a:r>
            <a:r>
              <a:rPr lang="ru-RU" sz="1200" b="1" kern="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поставки, проведения </a:t>
            </a:r>
            <a:r>
              <a:rPr lang="ru-RU" sz="1200" b="1" kern="1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монтажа, </a:t>
            </a:r>
            <a:r>
              <a:rPr lang="ru-RU" sz="1200" b="1" kern="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эксплуатации, технического обслуживания, технического </a:t>
            </a:r>
            <a:r>
              <a:rPr lang="ru-RU" sz="1200" b="1" kern="1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освидетельствования лифтов</a:t>
            </a:r>
            <a:r>
              <a:rPr lang="ru-RU" sz="1200" b="1" kern="1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ru-RU" sz="1200" b="1" kern="1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эскалаторов, траволаторов </a:t>
            </a:r>
            <a:r>
              <a:rPr lang="ru-RU" sz="1200" b="1" kern="1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и </a:t>
            </a:r>
            <a:r>
              <a:rPr lang="ru-RU" sz="1200" b="1" kern="1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подъёмников для лиц с ограниченными возможностями </a:t>
            </a:r>
            <a:r>
              <a:rPr lang="ru-RU" sz="1200" b="1" kern="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в соответствии с национальными стандартами</a:t>
            </a:r>
            <a:endParaRPr lang="ru-RU" sz="1200" b="1" kern="1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2" name="Стрелка вниз 61"/>
          <p:cNvSpPr/>
          <p:nvPr/>
        </p:nvSpPr>
        <p:spPr>
          <a:xfrm>
            <a:off x="4361084" y="4294280"/>
            <a:ext cx="401841" cy="236736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latin typeface="Arial Narrow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114772" y="6372227"/>
            <a:ext cx="6876703" cy="342900"/>
          </a:xfrm>
          <a:prstGeom prst="rect">
            <a:avLst/>
          </a:prstGeom>
          <a:noFill/>
          <a:ln w="31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- в целях обеспечения обязательного применения стандарта</a:t>
            </a:r>
            <a:endParaRPr lang="ru-RU" sz="12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Стрелка вниз 67"/>
          <p:cNvSpPr/>
          <p:nvPr/>
        </p:nvSpPr>
        <p:spPr>
          <a:xfrm>
            <a:off x="4361083" y="4762681"/>
            <a:ext cx="401841" cy="236736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latin typeface="Arial Narrow" pitchFamily="34" charset="0"/>
            </a:endParaRPr>
          </a:p>
        </p:txBody>
      </p:sp>
      <p:sp>
        <p:nvSpPr>
          <p:cNvPr id="4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5154" y="6356351"/>
            <a:ext cx="294546" cy="365125"/>
          </a:xfrm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7549" y="6457952"/>
            <a:ext cx="248820" cy="1714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7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155575" y="-192617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307975" y="1058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460375" y="21378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-8746" y="10391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VI - </a:t>
            </a:r>
            <a:r>
              <a:rPr lang="ru-RU" sz="1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СОВЕРШЕНСТВОВАНИЕ  </a:t>
            </a:r>
            <a:r>
              <a:rPr lang="ru-RU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ДЕЯТЕЛЬНОСТИ  ЖСК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6" y="1159709"/>
            <a:ext cx="1825625" cy="183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50" name="Picture 10" descr="C:\Users\Lepesov\AppData\Local\Temp\1483957682_slid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2181" y="555408"/>
            <a:ext cx="1802299" cy="1151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57" name="Picture 11" descr="C:\Users\Lepesov\AppData\Local\Temp\hello_html_m1d9b6d4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28899" y="2488023"/>
            <a:ext cx="1528729" cy="13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67" y="1320800"/>
            <a:ext cx="1725341" cy="161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63" name="Picture 12" descr="C:\Users\Lepesov\AppData\Local\Temp\fragezeiche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14521" y="2288876"/>
            <a:ext cx="366748" cy="58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28675"/>
          <p:cNvSpPr txBox="1">
            <a:spLocks noChangeArrowheads="1"/>
          </p:cNvSpPr>
          <p:nvPr/>
        </p:nvSpPr>
        <p:spPr bwMode="auto">
          <a:xfrm>
            <a:off x="7362805" y="1409942"/>
            <a:ext cx="9144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ЖСК и ЖК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65" name="TextBox 28676"/>
          <p:cNvSpPr txBox="1">
            <a:spLocks noChangeArrowheads="1"/>
          </p:cNvSpPr>
          <p:nvPr/>
        </p:nvSpPr>
        <p:spPr bwMode="auto">
          <a:xfrm>
            <a:off x="3512137" y="1655677"/>
            <a:ext cx="151557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СТРОИТЕЛЬНЫЕ И ФИНАНСОВЫЕ ОРГАНИЗАЦИИ</a:t>
            </a:r>
            <a:endParaRPr lang="ru-RU" sz="11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5575" y="3526910"/>
            <a:ext cx="4152978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A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algn="ctr">
              <a:defRPr/>
            </a:pPr>
            <a:endParaRPr lang="ru-RU" sz="1200" b="1" u="sng" dirty="0">
              <a:solidFill>
                <a:srgbClr val="A4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 algn="just">
              <a:buFontTx/>
              <a:buChar char="-"/>
              <a:defRPr/>
            </a:pPr>
            <a:r>
              <a:rPr lang="ru-RU" sz="1200" dirty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Строительные </a:t>
            </a:r>
            <a:r>
              <a:rPr lang="ru-RU" sz="1200" dirty="0" smtClean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финансовые организации привлекают средства </a:t>
            </a:r>
            <a:r>
              <a:rPr lang="ru-RU" sz="1200" dirty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 через созданные ими «аффилированные» </a:t>
            </a:r>
            <a:r>
              <a:rPr lang="ru-RU" sz="1200" dirty="0" smtClean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ЖСК и ЖК</a:t>
            </a:r>
          </a:p>
          <a:p>
            <a:pPr algn="just">
              <a:defRPr/>
            </a:pPr>
            <a:endParaRPr lang="ru-RU" sz="1200" dirty="0">
              <a:solidFill>
                <a:srgbClr val="A4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8588" indent="-128588" algn="just">
              <a:buFontTx/>
              <a:buChar char="-"/>
              <a:defRPr/>
            </a:pPr>
            <a:r>
              <a:rPr lang="ru-RU" sz="1200" dirty="0" smtClean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Отсутствие </a:t>
            </a:r>
            <a:r>
              <a:rPr lang="ru-RU" sz="1200" dirty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гарантийных мер защиты прав и законных интересов граждан-пайщиков (получение жилья либо возврат денежных средств</a:t>
            </a:r>
            <a:r>
              <a:rPr lang="ru-RU" sz="1200" dirty="0" smtClean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defRPr/>
            </a:pPr>
            <a:endParaRPr lang="ru-RU" sz="1200" dirty="0" smtClean="0">
              <a:solidFill>
                <a:srgbClr val="A4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8588" indent="-128588" algn="just">
              <a:buFontTx/>
              <a:buChar char="-"/>
              <a:defRPr/>
            </a:pPr>
            <a:r>
              <a:rPr lang="ru-RU" sz="1200" dirty="0" smtClean="0">
                <a:solidFill>
                  <a:srgbClr val="A4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Возникают предпосылки для создания финансовых пирамид, основной целью которых является незаконное приобретение средств граждан </a:t>
            </a:r>
            <a:endParaRPr lang="ru-RU" sz="1200" dirty="0">
              <a:solidFill>
                <a:srgbClr val="A4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dirty="0"/>
          </a:p>
        </p:txBody>
      </p:sp>
      <p:pic>
        <p:nvPicPr>
          <p:cNvPr id="2052" name="Picture 4" descr="http://capitalpride.in/img/stock/stock_cash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5734">
            <a:off x="5120723" y="2334354"/>
            <a:ext cx="1102713" cy="54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4283330" y="3491106"/>
            <a:ext cx="4731274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pPr algn="ctr">
              <a:defRPr/>
            </a:pPr>
            <a:endParaRPr lang="ru-RU" sz="1200" b="1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 algn="just">
              <a:buFontTx/>
              <a:buChar char="-"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целях недопущения создания финансовых пирамид исключить 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ЖИЛИЩНЫЕ КООПЕРАТИВЫ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как форму объединения граждан</a:t>
            </a:r>
          </a:p>
          <a:p>
            <a:pPr algn="just">
              <a:defRPr/>
            </a:pPr>
            <a:endParaRPr lang="ru-RU" sz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8588" indent="-128588" algn="just">
              <a:buFontTx/>
              <a:buChar char="-"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ЖСК будет образовываться для строительства только одного МЖД</a:t>
            </a:r>
          </a:p>
          <a:p>
            <a:pPr marL="128588" indent="-128588" algn="just">
              <a:buFontTx/>
              <a:buChar char="-"/>
              <a:defRPr/>
            </a:pPr>
            <a:endParaRPr lang="ru-RU" sz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8588" indent="-128588" algn="just">
              <a:buFontTx/>
              <a:buChar char="-"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членов ЖСК не должно превышать количество квартир в строящемся МЖД</a:t>
            </a:r>
          </a:p>
          <a:p>
            <a:pPr algn="just">
              <a:defRPr/>
            </a:pPr>
            <a:endParaRPr lang="ru-RU" sz="12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8588" indent="-128588" algn="just">
              <a:buFontTx/>
              <a:buChar char="-"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ЖСК вправе осуществлять строительство МЖД только после государственной регистрации и при наличии для строительства земельного участка на праве аренды предоставленном государством или на праве собственности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000" dirty="0"/>
          </a:p>
        </p:txBody>
      </p:sp>
      <p:sp>
        <p:nvSpPr>
          <p:cNvPr id="95" name="Стрелка вправо 94"/>
          <p:cNvSpPr/>
          <p:nvPr/>
        </p:nvSpPr>
        <p:spPr>
          <a:xfrm rot="9698697">
            <a:off x="2231851" y="1301097"/>
            <a:ext cx="1074670" cy="32339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трелка вправо 97"/>
          <p:cNvSpPr/>
          <p:nvPr/>
        </p:nvSpPr>
        <p:spPr>
          <a:xfrm rot="904978">
            <a:off x="5091123" y="1358517"/>
            <a:ext cx="1124075" cy="35598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трелка вправо 98"/>
          <p:cNvSpPr/>
          <p:nvPr/>
        </p:nvSpPr>
        <p:spPr>
          <a:xfrm rot="20489792">
            <a:off x="5156945" y="2858828"/>
            <a:ext cx="1074670" cy="37664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право 99"/>
          <p:cNvSpPr/>
          <p:nvPr/>
        </p:nvSpPr>
        <p:spPr>
          <a:xfrm rot="1296758">
            <a:off x="2365402" y="2886080"/>
            <a:ext cx="1074670" cy="36385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2300" y="6356351"/>
            <a:ext cx="2057400" cy="365125"/>
          </a:xfrm>
        </p:spPr>
        <p:txBody>
          <a:bodyPr/>
          <a:lstStyle/>
          <a:p>
            <a:fld id="{5B7F4A50-1F8C-475C-94C6-2D50DD7E8F1E}" type="slidenum">
              <a:rPr lang="en-US" sz="1000" smtClean="0">
                <a:solidFill>
                  <a:schemeClr val="tx1"/>
                </a:solidFill>
              </a:rPr>
              <a:t>13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155575" y="-192617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307975" y="1058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scrproperty.net/wp-content/uploads/sites/30/2014/05/buying-property-checklist.jpg"/>
          <p:cNvSpPr>
            <a:spLocks noChangeAspect="1" noChangeArrowheads="1"/>
          </p:cNvSpPr>
          <p:nvPr/>
        </p:nvSpPr>
        <p:spPr bwMode="auto">
          <a:xfrm>
            <a:off x="460375" y="21378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-120" y="1765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ПЕРЕЧЕНЬ НОРМАТИВНО-ПРАВОВЫХ АКТОВ</a:t>
            </a:r>
            <a:endParaRPr lang="ru-RU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2300" y="6356351"/>
            <a:ext cx="2057400" cy="365125"/>
          </a:xfrm>
        </p:spPr>
        <p:txBody>
          <a:bodyPr/>
          <a:lstStyle/>
          <a:p>
            <a:fld id="{5B7F4A50-1F8C-475C-94C6-2D50DD7E8F1E}" type="slidenum">
              <a:rPr lang="en-US" sz="1000" smtClean="0">
                <a:solidFill>
                  <a:schemeClr val="tx1"/>
                </a:solidFill>
              </a:rPr>
              <a:t>14</a:t>
            </a:fld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394830" y="5697679"/>
            <a:ext cx="17221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62637" y="3272121"/>
            <a:ext cx="19728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54307" y="4771163"/>
            <a:ext cx="19728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53806" y="3906337"/>
            <a:ext cx="19728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4"/>
          <p:cNvCxnSpPr>
            <a:cxnSpLocks noChangeShapeType="1"/>
          </p:cNvCxnSpPr>
          <p:nvPr/>
        </p:nvCxnSpPr>
        <p:spPr bwMode="auto">
          <a:xfrm>
            <a:off x="365349" y="2098930"/>
            <a:ext cx="160735" cy="1588"/>
          </a:xfrm>
          <a:prstGeom prst="line">
            <a:avLst/>
          </a:prstGeom>
          <a:noFill/>
          <a:ln w="952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Прямая соединительная линия 40"/>
          <p:cNvCxnSpPr>
            <a:cxnSpLocks noChangeShapeType="1"/>
          </p:cNvCxnSpPr>
          <p:nvPr/>
        </p:nvCxnSpPr>
        <p:spPr bwMode="auto">
          <a:xfrm>
            <a:off x="355461" y="3128636"/>
            <a:ext cx="160735" cy="1588"/>
          </a:xfrm>
          <a:prstGeom prst="line">
            <a:avLst/>
          </a:prstGeom>
          <a:noFill/>
          <a:ln w="952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Прямоугольник 54"/>
          <p:cNvSpPr/>
          <p:nvPr/>
        </p:nvSpPr>
        <p:spPr>
          <a:xfrm>
            <a:off x="527738" y="1313654"/>
            <a:ext cx="2349514" cy="1162579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 defTabSz="912119">
              <a:defRPr/>
            </a:pP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принятия участниками 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 и ПТ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решений, связанных с управлением, содержанием и эксплуатацией </a:t>
            </a:r>
            <a:r>
              <a:rPr lang="ru-RU" sz="1200" spc="-30" dirty="0" smtClean="0">
                <a:latin typeface="Arial Narrow" pitchFamily="34" charset="0"/>
                <a:ea typeface="Calibri" panose="020F0502020204030204" pitchFamily="34" charset="0"/>
              </a:rPr>
              <a:t>МЖД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включающие в том числе типовые формы протоколов 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6" name="Oval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54429" y="1797393"/>
            <a:ext cx="307967" cy="282575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ru-RU" sz="1200" b="1" kern="0" dirty="0">
                <a:solidFill>
                  <a:srgbClr val="FFFFFF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25990" y="2551244"/>
            <a:ext cx="2336219" cy="1054954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 defTabSz="912119">
              <a:defRPr/>
            </a:pP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расчета сметы расходов на содержание общего имущества </a:t>
            </a:r>
            <a:r>
              <a:rPr lang="ru-RU" sz="1200" spc="-30" dirty="0" smtClean="0">
                <a:latin typeface="Arial Narrow" pitchFamily="34" charset="0"/>
                <a:ea typeface="Calibri" panose="020F0502020204030204" pitchFamily="34" charset="0"/>
              </a:rPr>
              <a:t>МЖД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включая методику расчёта минимального размера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эксплуатационных расходов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0219" y="3675938"/>
            <a:ext cx="2345868" cy="435674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defTabSz="912119">
              <a:defRPr/>
            </a:pP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Типовое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жилищной инспекции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" name="Oval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4429" y="2878765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>
                <a:solidFill>
                  <a:srgbClr val="FFFFFF"/>
                </a:solidFill>
                <a:latin typeface="Arial Narrow" pitchFamily="34" charset="0"/>
              </a:rPr>
              <a:t>2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4717" y="4223969"/>
            <a:ext cx="2344552" cy="13160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Типовые формы договоров между </a:t>
            </a:r>
            <a:r>
              <a:rPr lang="kk-KZ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простым товариществом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 или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</a:t>
            </a:r>
            <a:r>
              <a:rPr lang="kk-KZ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 управления ОСИ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с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ССД</a:t>
            </a:r>
            <a:r>
              <a:rPr lang="kk-KZ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и/или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управляющей компанией, а также типовой контракт с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наёмным физическим лицом, как органом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управления ОСИ</a:t>
            </a:r>
            <a:endParaRPr lang="ru-RU" sz="1200" dirty="0">
              <a:effectLst/>
              <a:latin typeface="Arial Narrow" pitchFamily="34" charset="0"/>
              <a:ea typeface="Times New Roman" panose="02020603050405020304" pitchFamily="18" charset="0"/>
            </a:endParaRPr>
          </a:p>
        </p:txBody>
      </p:sp>
      <p:sp>
        <p:nvSpPr>
          <p:cNvPr id="66" name="Oval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54429" y="3658425"/>
            <a:ext cx="307967" cy="282575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>
                <a:solidFill>
                  <a:srgbClr val="FFFFFF"/>
                </a:solidFill>
                <a:latin typeface="Arial Narrow" pitchFamily="34" charset="0"/>
              </a:rPr>
              <a:t>3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19703" y="5641885"/>
            <a:ext cx="2344552" cy="406733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 defTabSz="912119">
              <a:defRPr/>
            </a:pP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 общего имущества </a:t>
            </a:r>
            <a:r>
              <a:rPr lang="ru-RU" sz="1200" spc="-30" dirty="0" smtClean="0">
                <a:latin typeface="Arial Narrow" pitchFamily="34" charset="0"/>
                <a:ea typeface="Calibri" panose="020F0502020204030204" pitchFamily="34" charset="0"/>
              </a:rPr>
              <a:t>МЖД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  <a:cs typeface="Shonar Bangla" panose="020B0502040204020203" pitchFamily="34" charset="0"/>
            </a:endParaRPr>
          </a:p>
        </p:txBody>
      </p:sp>
      <p:sp>
        <p:nvSpPr>
          <p:cNvPr id="68" name="Oval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54429" y="4676440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>
                <a:solidFill>
                  <a:srgbClr val="FFFFFF"/>
                </a:solidFill>
                <a:latin typeface="Arial Narrow" pitchFamily="34" charset="0"/>
              </a:rPr>
              <a:t>4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325082" y="1275290"/>
            <a:ext cx="2486725" cy="718188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 defTabSz="912119">
              <a:defRPr/>
            </a:pP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Формирование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и функционирование единой информационной системы 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ЖФ и </a:t>
            </a:r>
            <a:r>
              <a:rPr lang="kk-KZ" sz="1200" spc="-30" dirty="0" smtClean="0">
                <a:latin typeface="Arial Narrow" pitchFamily="34" charset="0"/>
                <a:ea typeface="Calibri" panose="020F0502020204030204" pitchFamily="34" charset="0"/>
              </a:rPr>
              <a:t>ЖКХ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322399" y="2081677"/>
            <a:ext cx="2500634" cy="1059078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 defTabSz="912119">
              <a:defRPr/>
            </a:pP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Формы проверочных листов и критерии оценки степени риска по 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гос. контролю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в сфере 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упр. ЖФ, газа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и газоснабжения и </a:t>
            </a:r>
            <a:r>
              <a:rPr lang="kk-KZ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надзор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в области 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промышленной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безопасности 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322399" y="3210700"/>
            <a:ext cx="2500634" cy="752897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 defTabSz="912119">
              <a:defRPr/>
            </a:pP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Типовой договор простого </a:t>
            </a: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товарищества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о совместной деятельности по управлению </a:t>
            </a:r>
            <a:r>
              <a:rPr lang="ru-RU" sz="1200" spc="-30" dirty="0">
                <a:latin typeface="Arial Narrow" pitchFamily="34" charset="0"/>
                <a:ea typeface="Calibri" panose="020F0502020204030204" pitchFamily="34" charset="0"/>
              </a:rPr>
              <a:t>многоквартирным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 жилым домом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328577" y="4011222"/>
            <a:ext cx="2489816" cy="436818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defTabSz="912119">
              <a:defRPr/>
            </a:pP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Типовой договор найма (аренды) жилища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0" name="Oval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58114" y="5667758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>
                <a:solidFill>
                  <a:srgbClr val="FFFFFF"/>
                </a:solidFill>
                <a:latin typeface="Arial Narrow" pitchFamily="34" charset="0"/>
              </a:rPr>
              <a:t>5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322399" y="4543090"/>
            <a:ext cx="2500634" cy="802958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 defTabSz="912119">
              <a:defRPr/>
            </a:pP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</a:rPr>
              <a:t>Программа обучения и порядок выдачи сертификата на исполнение функций по управления и обслуживанию МЖД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254071" y="2895964"/>
            <a:ext cx="2633684" cy="634317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>
              <a:spcAft>
                <a:spcPts val="0"/>
              </a:spcAft>
            </a:pPr>
            <a:r>
              <a:rPr lang="ru-RU" sz="1200" spc="10" dirty="0" smtClean="0">
                <a:latin typeface="Arial Narrow" pitchFamily="34" charset="0"/>
                <a:ea typeface="Calibri" panose="020F0502020204030204" pitchFamily="34" charset="0"/>
              </a:rPr>
              <a:t>Правила </a:t>
            </a:r>
            <a:r>
              <a:rPr lang="ru-RU" sz="1200" spc="10" dirty="0">
                <a:latin typeface="Arial Narrow" pitchFamily="34" charset="0"/>
                <a:ea typeface="Calibri" panose="020F0502020204030204" pitchFamily="34" charset="0"/>
              </a:rPr>
              <a:t>оплаты паевых взносов в </a:t>
            </a:r>
            <a:r>
              <a:rPr lang="ru-RU" sz="1200" spc="10" dirty="0" smtClean="0">
                <a:latin typeface="Arial Narrow" pitchFamily="34" charset="0"/>
                <a:ea typeface="Calibri" panose="020F0502020204030204" pitchFamily="34" charset="0"/>
              </a:rPr>
              <a:t>ЖСК </a:t>
            </a:r>
            <a:r>
              <a:rPr lang="ru-RU" sz="1200" spc="10" dirty="0">
                <a:latin typeface="Arial Narrow" pitchFamily="34" charset="0"/>
                <a:ea typeface="Calibri" panose="020F0502020204030204" pitchFamily="34" charset="0"/>
              </a:rPr>
              <a:t>с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типовой формой договора паевого взноса в </a:t>
            </a: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ЖСК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4" name="Oval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006149" y="3077266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>
                <a:solidFill>
                  <a:srgbClr val="FFFFFF"/>
                </a:solidFill>
                <a:latin typeface="Arial Narrow" pitchFamily="34" charset="0"/>
              </a:rPr>
              <a:t>7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259922" y="3694142"/>
            <a:ext cx="264016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defTabSz="912119">
              <a:defRPr/>
            </a:pP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Типовые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уставы </a:t>
            </a: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ОСИ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и </a:t>
            </a: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ЖСК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и форму ежемесячного отчета по управлению </a:t>
            </a:r>
            <a:r>
              <a:rPr lang="ru-RU" sz="1200" spc="-30" dirty="0" smtClean="0">
                <a:latin typeface="Arial Narrow" pitchFamily="34" charset="0"/>
                <a:ea typeface="Calibri" panose="020F0502020204030204" pitchFamily="34" charset="0"/>
              </a:rPr>
              <a:t>МЖД</a:t>
            </a:r>
            <a:endParaRPr lang="ru-RU" sz="1200" cap="small" dirty="0"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97" name="Oval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3014963" y="3843386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>
                <a:solidFill>
                  <a:srgbClr val="FFFFFF"/>
                </a:solidFill>
                <a:latin typeface="Arial Narrow" pitchFamily="34" charset="0"/>
              </a:rPr>
              <a:t>8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254070" y="2321176"/>
            <a:ext cx="263023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жилищно-коммунальных услуг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правила их предоставления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102" name="Oval 2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2996677" y="2402938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>
                <a:solidFill>
                  <a:srgbClr val="FFFFFF"/>
                </a:solidFill>
                <a:latin typeface="Arial Narrow" pitchFamily="34" charset="0"/>
              </a:rPr>
              <a:t>6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3" name="Rectangle 1"/>
          <p:cNvSpPr>
            <a:spLocks noChangeArrowheads="1"/>
          </p:cNvSpPr>
          <p:nvPr/>
        </p:nvSpPr>
        <p:spPr bwMode="auto">
          <a:xfrm>
            <a:off x="3257014" y="4472666"/>
            <a:ext cx="263694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Правила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регистрации </a:t>
            </a: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МИО </a:t>
            </a:r>
            <a:r>
              <a:rPr lang="ru-RU" sz="1200" dirty="0">
                <a:latin typeface="Arial Narrow" pitchFamily="34" charset="0"/>
                <a:ea typeface="Calibri" panose="020F0502020204030204" pitchFamily="34" charset="0"/>
              </a:rPr>
              <a:t>договоров паевого взноса в жилищно-строительный </a:t>
            </a:r>
            <a:r>
              <a:rPr lang="ru-RU" sz="1200" dirty="0" smtClean="0">
                <a:latin typeface="Arial Narrow" pitchFamily="34" charset="0"/>
                <a:ea typeface="Calibri" panose="020F0502020204030204" pitchFamily="34" charset="0"/>
              </a:rPr>
              <a:t>кооператив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4" name="Oval 2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2979882" y="4687532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kk-KZ" sz="1200" b="1" kern="0" dirty="0" smtClean="0">
                <a:solidFill>
                  <a:srgbClr val="FFFFFF"/>
                </a:solidFill>
                <a:latin typeface="Arial Narrow" pitchFamily="34" charset="0"/>
              </a:rPr>
              <a:t>9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328577" y="5439158"/>
            <a:ext cx="2500634" cy="636763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rgbClr val="808080"/>
            </a:solidFill>
            <a:prstDash val="solid"/>
          </a:ln>
          <a:effectLst/>
        </p:spPr>
        <p:txBody>
          <a:bodyPr lIns="91206" tIns="45608" rIns="91206" bIns="45608" anchor="ctr"/>
          <a:lstStyle/>
          <a:p>
            <a:pPr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onsolas"/>
              </a:rPr>
              <a:t>Единый порядок осуществления государственного учета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onsolas"/>
              </a:rPr>
              <a:t>жилищного 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onsolas"/>
              </a:rPr>
              <a:t>фонда Республики </a:t>
            </a:r>
            <a:r>
              <a:rPr lang="ru-RU" sz="1200" dirty="0">
                <a:solidFill>
                  <a:srgbClr val="000000"/>
                </a:solidFill>
                <a:latin typeface="Arial Narrow" pitchFamily="34" charset="0"/>
                <a:ea typeface="Consolas"/>
              </a:rPr>
              <a:t>Казахстан</a:t>
            </a:r>
            <a:endParaRPr lang="ru-RU" sz="1200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251" y="559860"/>
            <a:ext cx="8919812" cy="453933"/>
          </a:xfrm>
          <a:prstGeom prst="rect">
            <a:avLst/>
          </a:prstGeom>
          <a:noFill/>
          <a:ln>
            <a:solidFill>
              <a:srgbClr val="FB7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800" dirty="0" smtClean="0">
                <a:solidFill>
                  <a:srgbClr val="FF0000"/>
                </a:solidFill>
              </a:rPr>
              <a:t>В РЕАЛИЗАЦИЮ ЗАКОНОПРОЕКТА РАЗРАБОТАНЫ 15 ПОДЗАКОННЫХ АКТОВ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69" name="Oval 2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6059712" y="1530655"/>
            <a:ext cx="307967" cy="282575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Arial Narrow" pitchFamily="34" charset="0"/>
              </a:rPr>
              <a:t>10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70" name="Oval 2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6068338" y="2492260"/>
            <a:ext cx="307967" cy="282575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Arial Narrow" pitchFamily="34" charset="0"/>
              </a:rPr>
              <a:t>11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71" name="Oval 2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6068338" y="3451900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Arial Narrow" pitchFamily="34" charset="0"/>
              </a:rPr>
              <a:t>12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72" name="Oval 2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6048820" y="4016007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Arial Narrow" pitchFamily="34" charset="0"/>
              </a:rPr>
              <a:t>13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92" name="Oval 2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6056547" y="4829488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Arial Narrow" pitchFamily="34" charset="0"/>
              </a:rPr>
              <a:t>14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6" name="Oval 2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6070271" y="5636464"/>
            <a:ext cx="307967" cy="284162"/>
          </a:xfrm>
          <a:prstGeom prst="ellipse">
            <a:avLst/>
          </a:prstGeom>
          <a:solidFill>
            <a:srgbClr val="0070CE"/>
          </a:solidFill>
          <a:ln w="19050">
            <a:solidFill>
              <a:srgbClr val="FFFFFF"/>
            </a:solidFill>
          </a:ln>
        </p:spPr>
        <p:txBody>
          <a:bodyPr wrap="none" lIns="0" tIns="0" rIns="0" bIns="0" anchor="ctr" anchorCtr="1"/>
          <a:lstStyle>
            <a:lvl1pPr marL="342900" lvl="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 defTabSz="912119">
              <a:buNone/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Arial Narrow" pitchFamily="34" charset="0"/>
              </a:rPr>
              <a:t>15</a:t>
            </a:r>
            <a:endParaRPr lang="ru-RU" sz="1200" b="1" kern="0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1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СПАСИБО  ЗА  ВНИМАНИЕ!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48475" y="6356351"/>
            <a:ext cx="2057400" cy="365125"/>
          </a:xfrm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93150" y="6429267"/>
            <a:ext cx="296848" cy="365125"/>
          </a:xfrm>
          <a:solidFill>
            <a:schemeClr val="bg1"/>
          </a:solidFill>
          <a:effectLst/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  <a:latin typeface="Arial Narrow" pitchFamily="34" charset="0"/>
              </a:rPr>
              <a:t>2</a:t>
            </a:fld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0" y="-3068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ОБСУЖДЕНИЕ  ИЗМЕНЕНИЙ  В  ЗАКОН  «О ЖИЛИЩНЫХ ОТНОШЕНИЯХ»</a:t>
            </a:r>
            <a:endParaRPr lang="ru-RU" sz="1600" b="1" cap="none" spc="0" dirty="0">
              <a:ln w="0"/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3979" y="502171"/>
            <a:ext cx="8094689" cy="5768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9995" y="525772"/>
            <a:ext cx="7624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Рабочая группа </a:t>
            </a:r>
            <a:r>
              <a:rPr lang="ru-RU" sz="1600" dirty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ru-RU" sz="1600" dirty="0" smtClean="0">
                <a:solidFill>
                  <a:srgbClr val="FF0000"/>
                </a:solidFill>
                <a:latin typeface="Arial Narrow" pitchFamily="34" charset="0"/>
              </a:rPr>
              <a:t>55 человек</a:t>
            </a:r>
          </a:p>
          <a:p>
            <a:r>
              <a:rPr lang="ru-RU" sz="1200" i="1" dirty="0" smtClean="0">
                <a:solidFill>
                  <a:srgbClr val="002060"/>
                </a:solidFill>
                <a:latin typeface="Arial Narrow" pitchFamily="34" charset="0"/>
              </a:rPr>
              <a:t>(Создана приказом Министра по инвестициям и развитию Республики Казахстан от 19.10.2017г.)</a:t>
            </a:r>
            <a:endParaRPr lang="ru-RU" sz="1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2367" y="1637182"/>
            <a:ext cx="4283908" cy="3770263"/>
          </a:xfrm>
          <a:prstGeom prst="rect">
            <a:avLst/>
          </a:prstGeom>
          <a:ln w="31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800" dirty="0" smtClean="0">
              <a:latin typeface="Arial Narrow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Управления </a:t>
            </a:r>
            <a:r>
              <a:rPr lang="ru-RU" dirty="0">
                <a:latin typeface="Arial Narrow" pitchFamily="34" charset="0"/>
              </a:rPr>
              <a:t>жилья и жилищной инспекции городов Астаны и </a:t>
            </a:r>
            <a:r>
              <a:rPr lang="ru-RU" dirty="0" smtClean="0">
                <a:latin typeface="Arial Narrow" pitchFamily="34" charset="0"/>
              </a:rPr>
              <a:t>Алматы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 Narrow" pitchFamily="34" charset="0"/>
              </a:rPr>
              <a:t>И</a:t>
            </a:r>
            <a:r>
              <a:rPr lang="ru-RU" dirty="0" smtClean="0">
                <a:latin typeface="Arial Narrow" pitchFamily="34" charset="0"/>
              </a:rPr>
              <a:t>нститут законодательства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Национальная палата </a:t>
            </a:r>
            <a:r>
              <a:rPr lang="ru-RU" dirty="0">
                <a:latin typeface="Arial Narrow" pitchFamily="34" charset="0"/>
              </a:rPr>
              <a:t>предпринимателей «</a:t>
            </a:r>
            <a:r>
              <a:rPr lang="ru-RU" dirty="0" err="1">
                <a:latin typeface="Arial Narrow" pitchFamily="34" charset="0"/>
              </a:rPr>
              <a:t>Атамекен</a:t>
            </a:r>
            <a:r>
              <a:rPr lang="ru-RU" dirty="0" smtClean="0">
                <a:latin typeface="Arial Narrow" pitchFamily="34" charset="0"/>
              </a:rPr>
              <a:t>»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Программа </a:t>
            </a:r>
            <a:r>
              <a:rPr lang="ru-RU" dirty="0">
                <a:latin typeface="Arial Narrow" pitchFamily="34" charset="0"/>
              </a:rPr>
              <a:t>развития Организации Объединенных Наций в Республике </a:t>
            </a:r>
            <a:r>
              <a:rPr lang="ru-RU" dirty="0" smtClean="0">
                <a:latin typeface="Arial Narrow" pitchFamily="34" charset="0"/>
              </a:rPr>
              <a:t>Казахстан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 Narrow" pitchFamily="34" charset="0"/>
              </a:rPr>
              <a:t>ОЮФЛ «Мой дом</a:t>
            </a:r>
            <a:r>
              <a:rPr lang="ru-RU" dirty="0" smtClean="0">
                <a:latin typeface="Arial Narrow" pitchFamily="34" charset="0"/>
              </a:rPr>
              <a:t>»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АО </a:t>
            </a:r>
            <a:r>
              <a:rPr lang="ru-RU" dirty="0">
                <a:latin typeface="Arial Narrow" pitchFamily="34" charset="0"/>
              </a:rPr>
              <a:t>«</a:t>
            </a:r>
            <a:r>
              <a:rPr lang="ru-RU" dirty="0" err="1">
                <a:latin typeface="Arial Narrow" pitchFamily="34" charset="0"/>
              </a:rPr>
              <a:t>КазЦентрЖКХ</a:t>
            </a:r>
            <a:r>
              <a:rPr lang="ru-RU" dirty="0">
                <a:latin typeface="Arial Narrow" pitchFamily="34" charset="0"/>
              </a:rPr>
              <a:t>»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Региональная общественная организация </a:t>
            </a:r>
            <a:r>
              <a:rPr lang="ru-RU" dirty="0">
                <a:latin typeface="Arial Narrow" pitchFamily="34" charset="0"/>
              </a:rPr>
              <a:t>«Общественный защитник» </a:t>
            </a:r>
            <a:endParaRPr lang="ru-RU" dirty="0" smtClean="0">
              <a:latin typeface="Arial Narrow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k-KZ" dirty="0" smtClean="0">
                <a:latin typeface="Arial Narrow" pitchFamily="34" charset="0"/>
              </a:rPr>
              <a:t>АО </a:t>
            </a:r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 err="1" smtClean="0">
                <a:latin typeface="Arial Narrow" pitchFamily="34" charset="0"/>
              </a:rPr>
              <a:t>Жилстройсбербанк</a:t>
            </a:r>
            <a:r>
              <a:rPr lang="ru-RU" dirty="0" smtClean="0">
                <a:latin typeface="Arial Narrow" pitchFamily="34" charset="0"/>
              </a:rPr>
              <a:t> Казахстана»</a:t>
            </a:r>
            <a:endParaRPr lang="ru-RU" dirty="0">
              <a:latin typeface="Arial Narrow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7075" y="1552575"/>
            <a:ext cx="835733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219135" y="6053057"/>
            <a:ext cx="66008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  <a:latin typeface="Arial Narrow" pitchFamily="34" charset="0"/>
              </a:rPr>
              <a:t>Предусмотрены </a:t>
            </a:r>
            <a:r>
              <a:rPr lang="ru-RU" sz="1600" b="1" i="1" dirty="0">
                <a:solidFill>
                  <a:srgbClr val="002060"/>
                </a:solidFill>
                <a:latin typeface="Arial Narrow" pitchFamily="34" charset="0"/>
              </a:rPr>
              <a:t>изменения </a:t>
            </a:r>
            <a:r>
              <a:rPr lang="ru-RU" sz="1600" b="1" i="1" dirty="0" smtClean="0">
                <a:solidFill>
                  <a:srgbClr val="002060"/>
                </a:solidFill>
                <a:latin typeface="Arial Narrow" pitchFamily="34" charset="0"/>
              </a:rPr>
              <a:t>в 3 Кодекса и 12 </a:t>
            </a:r>
            <a:r>
              <a:rPr lang="ru-RU" sz="1600" b="1" i="1" dirty="0">
                <a:solidFill>
                  <a:srgbClr val="002060"/>
                </a:solidFill>
                <a:latin typeface="Arial Narrow" pitchFamily="34" charset="0"/>
              </a:rPr>
              <a:t>законов Республики Казахстан</a:t>
            </a:r>
            <a:endParaRPr lang="ru-RU" sz="1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450" y="6021552"/>
            <a:ext cx="8193999" cy="41416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86276" y="1763048"/>
            <a:ext cx="45339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 Narrow" pitchFamily="34" charset="0"/>
              </a:rPr>
              <a:t>Ассоциация финансистов Казахстана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Ассоциация </a:t>
            </a:r>
            <a:r>
              <a:rPr lang="ru-RU" dirty="0">
                <a:latin typeface="Arial Narrow" pitchFamily="34" charset="0"/>
              </a:rPr>
              <a:t>кооперативов собственников квартир и помещений городов Астаны и Алматы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Казахстанская </a:t>
            </a:r>
            <a:r>
              <a:rPr lang="ru-RU" dirty="0">
                <a:latin typeface="Arial Narrow" pitchFamily="34" charset="0"/>
              </a:rPr>
              <a:t>ассоциация высокотехнологичных, </a:t>
            </a:r>
            <a:r>
              <a:rPr lang="ru-RU" dirty="0" err="1">
                <a:latin typeface="Arial Narrow" pitchFamily="34" charset="0"/>
              </a:rPr>
              <a:t>энергоэффективных</a:t>
            </a:r>
            <a:r>
              <a:rPr lang="ru-RU" dirty="0">
                <a:latin typeface="Arial Narrow" pitchFamily="34" charset="0"/>
              </a:rPr>
              <a:t> и инновационных компаний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Ассоциация </a:t>
            </a:r>
            <a:r>
              <a:rPr lang="ru-RU" dirty="0">
                <a:latin typeface="Arial Narrow" pitchFamily="34" charset="0"/>
              </a:rPr>
              <a:t>субъектов управления сервиса и </a:t>
            </a:r>
            <a:r>
              <a:rPr lang="ru-RU" dirty="0" err="1">
                <a:latin typeface="Arial Narrow" pitchFamily="34" charset="0"/>
              </a:rPr>
              <a:t>энергосервиса</a:t>
            </a:r>
            <a:r>
              <a:rPr lang="ru-RU" dirty="0">
                <a:latin typeface="Arial Narrow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Республиканская ассоциация </a:t>
            </a:r>
            <a:r>
              <a:rPr lang="ru-RU" dirty="0">
                <a:latin typeface="Arial Narrow" pitchFamily="34" charset="0"/>
              </a:rPr>
              <a:t>кооперативов собственников квартир и помещений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Ассоциация </a:t>
            </a:r>
            <a:r>
              <a:rPr lang="ru-RU" dirty="0">
                <a:latin typeface="Arial Narrow" pitchFamily="34" charset="0"/>
              </a:rPr>
              <a:t>органов управления «Есиль» </a:t>
            </a:r>
            <a:r>
              <a:rPr lang="ru-RU" dirty="0" smtClean="0">
                <a:latin typeface="Arial Narrow" pitchFamily="34" charset="0"/>
              </a:rPr>
              <a:t>города </a:t>
            </a:r>
            <a:r>
              <a:rPr lang="ru-RU" dirty="0">
                <a:latin typeface="Arial Narrow" pitchFamily="34" charset="0"/>
              </a:rPr>
              <a:t>Астаны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Ассоциация </a:t>
            </a:r>
            <a:r>
              <a:rPr lang="ru-RU" dirty="0">
                <a:latin typeface="Arial Narrow" pitchFamily="34" charset="0"/>
              </a:rPr>
              <a:t>застройщиков Казахстана: «BI-</a:t>
            </a:r>
            <a:r>
              <a:rPr lang="ru-RU" dirty="0" err="1">
                <a:latin typeface="Arial Narrow" pitchFamily="34" charset="0"/>
              </a:rPr>
              <a:t>Service</a:t>
            </a:r>
            <a:r>
              <a:rPr lang="ru-RU" dirty="0">
                <a:latin typeface="Arial Narrow" pitchFamily="34" charset="0"/>
              </a:rPr>
              <a:t>», «Базис-А», «ORDA INVEST» и </a:t>
            </a:r>
            <a:r>
              <a:rPr lang="ru-RU" dirty="0" smtClean="0">
                <a:latin typeface="Arial Narrow" pitchFamily="34" charset="0"/>
              </a:rPr>
              <a:t>др</a:t>
            </a:r>
            <a:r>
              <a:rPr lang="ru-RU" dirty="0">
                <a:latin typeface="Arial Narrow" pitchFamily="34" charset="0"/>
              </a:rPr>
              <a:t>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9995" y="1178193"/>
            <a:ext cx="85587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В состав рабочей группы </a:t>
            </a: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вошли </a:t>
            </a: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представители всех субъектов жилищных </a:t>
            </a: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отношений</a:t>
            </a:r>
            <a:endParaRPr lang="ru-RU" sz="1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192" y="1590"/>
                        <a:ext cx="1190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0" y="-3967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ТЕКУЩЕЙ СИТУАЦИИ В ЖИЛИЩНОМ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ФОНДЕ* 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301" y="5632251"/>
            <a:ext cx="4281706" cy="611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228600" lvl="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kk-KZ" sz="1200" b="1" dirty="0" smtClean="0">
                <a:ln w="0"/>
                <a:latin typeface="Arial Narrow" pitchFamily="34" charset="0"/>
              </a:rPr>
              <a:t>МНОГОКВАРТИРНЫЙ ЖИЛОЙ ДОМ (МЖД)</a:t>
            </a:r>
          </a:p>
          <a:p>
            <a:pPr marL="171450" lvl="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k-KZ" sz="1200" b="1" dirty="0" smtClean="0">
                <a:ln w="0"/>
                <a:latin typeface="Arial Narrow" pitchFamily="34" charset="0"/>
              </a:rPr>
              <a:t>ОБЪЕДИНЕНИЕ СОБСТВЕННИКОВ ИМУЩЕСТВА (ОСИ)</a:t>
            </a:r>
            <a:endParaRPr lang="ru-RU" sz="1200" b="1" dirty="0">
              <a:ln w="0"/>
              <a:latin typeface="Arial Narrow" pitchFamily="34" charset="0"/>
            </a:endParaRPr>
          </a:p>
        </p:txBody>
      </p:sp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5154" y="6451601"/>
            <a:ext cx="294546" cy="365125"/>
          </a:xfrm>
        </p:spPr>
        <p:txBody>
          <a:bodyPr/>
          <a:lstStyle/>
          <a:p>
            <a:fld id="{5B7F4A50-1F8C-475C-94C6-2D50DD7E8F1E}" type="slidenum">
              <a:rPr lang="en-US" sz="1200" smtClean="0">
                <a:solidFill>
                  <a:schemeClr val="tx1"/>
                </a:solidFill>
              </a:rPr>
              <a:t>3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1654176" y="1142468"/>
            <a:ext cx="2496576" cy="458008"/>
          </a:xfrm>
          <a:custGeom>
            <a:avLst/>
            <a:gdLst>
              <a:gd name="connsiteX0" fmla="*/ 87537 w 2278380"/>
              <a:gd name="connsiteY0" fmla="*/ 0 h 401638"/>
              <a:gd name="connsiteX1" fmla="*/ 2190843 w 2278380"/>
              <a:gd name="connsiteY1" fmla="*/ 0 h 401638"/>
              <a:gd name="connsiteX2" fmla="*/ 2278380 w 2278380"/>
              <a:gd name="connsiteY2" fmla="*/ 87537 h 401638"/>
              <a:gd name="connsiteX3" fmla="*/ 2278380 w 2278380"/>
              <a:gd name="connsiteY3" fmla="*/ 245457 h 401638"/>
              <a:gd name="connsiteX4" fmla="*/ 2278380 w 2278380"/>
              <a:gd name="connsiteY4" fmla="*/ 314101 h 401638"/>
              <a:gd name="connsiteX5" fmla="*/ 2278380 w 2278380"/>
              <a:gd name="connsiteY5" fmla="*/ 398462 h 401638"/>
              <a:gd name="connsiteX6" fmla="*/ 2206574 w 2278380"/>
              <a:gd name="connsiteY6" fmla="*/ 398462 h 401638"/>
              <a:gd name="connsiteX7" fmla="*/ 2190843 w 2278380"/>
              <a:gd name="connsiteY7" fmla="*/ 401638 h 401638"/>
              <a:gd name="connsiteX8" fmla="*/ 87537 w 2278380"/>
              <a:gd name="connsiteY8" fmla="*/ 401638 h 401638"/>
              <a:gd name="connsiteX9" fmla="*/ 71806 w 2278380"/>
              <a:gd name="connsiteY9" fmla="*/ 398462 h 401638"/>
              <a:gd name="connsiteX10" fmla="*/ 0 w 2278380"/>
              <a:gd name="connsiteY10" fmla="*/ 398462 h 401638"/>
              <a:gd name="connsiteX11" fmla="*/ 0 w 2278380"/>
              <a:gd name="connsiteY11" fmla="*/ 314101 h 401638"/>
              <a:gd name="connsiteX12" fmla="*/ 0 w 2278380"/>
              <a:gd name="connsiteY12" fmla="*/ 245457 h 401638"/>
              <a:gd name="connsiteX13" fmla="*/ 0 w 2278380"/>
              <a:gd name="connsiteY13" fmla="*/ 87537 h 401638"/>
              <a:gd name="connsiteX14" fmla="*/ 87537 w 2278380"/>
              <a:gd name="connsiteY14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78380" h="401638">
                <a:moveTo>
                  <a:pt x="87537" y="0"/>
                </a:moveTo>
                <a:lnTo>
                  <a:pt x="2190843" y="0"/>
                </a:lnTo>
                <a:cubicBezTo>
                  <a:pt x="2239188" y="0"/>
                  <a:pt x="2278380" y="39192"/>
                  <a:pt x="2278380" y="87537"/>
                </a:cubicBezTo>
                <a:lnTo>
                  <a:pt x="2278380" y="245457"/>
                </a:lnTo>
                <a:lnTo>
                  <a:pt x="2278380" y="314101"/>
                </a:lnTo>
                <a:lnTo>
                  <a:pt x="2278380" y="398462"/>
                </a:lnTo>
                <a:lnTo>
                  <a:pt x="2206574" y="398462"/>
                </a:lnTo>
                <a:lnTo>
                  <a:pt x="2190843" y="401638"/>
                </a:lnTo>
                <a:lnTo>
                  <a:pt x="87537" y="401638"/>
                </a:lnTo>
                <a:lnTo>
                  <a:pt x="71806" y="398462"/>
                </a:lnTo>
                <a:lnTo>
                  <a:pt x="0" y="398462"/>
                </a:lnTo>
                <a:lnTo>
                  <a:pt x="0" y="314101"/>
                </a:lnTo>
                <a:lnTo>
                  <a:pt x="0" y="245457"/>
                </a:lnTo>
                <a:lnTo>
                  <a:pt x="0" y="87537"/>
                </a:lnTo>
                <a:cubicBezTo>
                  <a:pt x="0" y="39192"/>
                  <a:pt x="39192" y="0"/>
                  <a:pt x="87537" y="0"/>
                </a:cubicBezTo>
                <a:close/>
              </a:path>
            </a:pathLst>
          </a:custGeom>
          <a:solidFill>
            <a:srgbClr val="959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54176" y="1617132"/>
            <a:ext cx="2496576" cy="458008"/>
          </a:xfrm>
          <a:prstGeom prst="roundRect">
            <a:avLst>
              <a:gd name="adj" fmla="val 0"/>
            </a:avLst>
          </a:prstGeom>
          <a:solidFill>
            <a:srgbClr val="F6A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54176" y="2105778"/>
            <a:ext cx="2496576" cy="458008"/>
          </a:xfrm>
          <a:prstGeom prst="roundRect">
            <a:avLst>
              <a:gd name="adj" fmla="val 0"/>
            </a:avLst>
          </a:prstGeom>
          <a:solidFill>
            <a:srgbClr val="8B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flipV="1">
            <a:off x="1651516" y="2589966"/>
            <a:ext cx="2496576" cy="458008"/>
          </a:xfrm>
          <a:custGeom>
            <a:avLst/>
            <a:gdLst>
              <a:gd name="connsiteX0" fmla="*/ 87537 w 2278380"/>
              <a:gd name="connsiteY0" fmla="*/ 0 h 401638"/>
              <a:gd name="connsiteX1" fmla="*/ 2190843 w 2278380"/>
              <a:gd name="connsiteY1" fmla="*/ 0 h 401638"/>
              <a:gd name="connsiteX2" fmla="*/ 2278380 w 2278380"/>
              <a:gd name="connsiteY2" fmla="*/ 87537 h 401638"/>
              <a:gd name="connsiteX3" fmla="*/ 2278380 w 2278380"/>
              <a:gd name="connsiteY3" fmla="*/ 245457 h 401638"/>
              <a:gd name="connsiteX4" fmla="*/ 2278380 w 2278380"/>
              <a:gd name="connsiteY4" fmla="*/ 314101 h 401638"/>
              <a:gd name="connsiteX5" fmla="*/ 2278380 w 2278380"/>
              <a:gd name="connsiteY5" fmla="*/ 398462 h 401638"/>
              <a:gd name="connsiteX6" fmla="*/ 2206574 w 2278380"/>
              <a:gd name="connsiteY6" fmla="*/ 398462 h 401638"/>
              <a:gd name="connsiteX7" fmla="*/ 2190843 w 2278380"/>
              <a:gd name="connsiteY7" fmla="*/ 401638 h 401638"/>
              <a:gd name="connsiteX8" fmla="*/ 87537 w 2278380"/>
              <a:gd name="connsiteY8" fmla="*/ 401638 h 401638"/>
              <a:gd name="connsiteX9" fmla="*/ 71806 w 2278380"/>
              <a:gd name="connsiteY9" fmla="*/ 398462 h 401638"/>
              <a:gd name="connsiteX10" fmla="*/ 0 w 2278380"/>
              <a:gd name="connsiteY10" fmla="*/ 398462 h 401638"/>
              <a:gd name="connsiteX11" fmla="*/ 0 w 2278380"/>
              <a:gd name="connsiteY11" fmla="*/ 314101 h 401638"/>
              <a:gd name="connsiteX12" fmla="*/ 0 w 2278380"/>
              <a:gd name="connsiteY12" fmla="*/ 245457 h 401638"/>
              <a:gd name="connsiteX13" fmla="*/ 0 w 2278380"/>
              <a:gd name="connsiteY13" fmla="*/ 87537 h 401638"/>
              <a:gd name="connsiteX14" fmla="*/ 87537 w 2278380"/>
              <a:gd name="connsiteY14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78380" h="401638">
                <a:moveTo>
                  <a:pt x="87537" y="0"/>
                </a:moveTo>
                <a:lnTo>
                  <a:pt x="2190843" y="0"/>
                </a:lnTo>
                <a:cubicBezTo>
                  <a:pt x="2239188" y="0"/>
                  <a:pt x="2278380" y="39192"/>
                  <a:pt x="2278380" y="87537"/>
                </a:cubicBezTo>
                <a:lnTo>
                  <a:pt x="2278380" y="245457"/>
                </a:lnTo>
                <a:lnTo>
                  <a:pt x="2278380" y="314101"/>
                </a:lnTo>
                <a:lnTo>
                  <a:pt x="2278380" y="398462"/>
                </a:lnTo>
                <a:lnTo>
                  <a:pt x="2206574" y="398462"/>
                </a:lnTo>
                <a:lnTo>
                  <a:pt x="2190843" y="401638"/>
                </a:lnTo>
                <a:lnTo>
                  <a:pt x="87537" y="401638"/>
                </a:lnTo>
                <a:lnTo>
                  <a:pt x="71806" y="398462"/>
                </a:lnTo>
                <a:lnTo>
                  <a:pt x="0" y="398462"/>
                </a:lnTo>
                <a:lnTo>
                  <a:pt x="0" y="314101"/>
                </a:lnTo>
                <a:lnTo>
                  <a:pt x="0" y="245457"/>
                </a:lnTo>
                <a:lnTo>
                  <a:pt x="0" y="87537"/>
                </a:lnTo>
                <a:cubicBezTo>
                  <a:pt x="0" y="39192"/>
                  <a:pt x="39192" y="0"/>
                  <a:pt x="87537" y="0"/>
                </a:cubicBezTo>
                <a:close/>
              </a:path>
            </a:pathLst>
          </a:custGeom>
          <a:solidFill>
            <a:srgbClr val="009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353303904"/>
              </p:ext>
            </p:extLst>
          </p:nvPr>
        </p:nvGraphicFramePr>
        <p:xfrm>
          <a:off x="-522655" y="760391"/>
          <a:ext cx="3654193" cy="252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8" name="Овал 27"/>
          <p:cNvSpPr/>
          <p:nvPr/>
        </p:nvSpPr>
        <p:spPr>
          <a:xfrm>
            <a:off x="502794" y="1225514"/>
            <a:ext cx="1651369" cy="1698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74227" y="1167691"/>
            <a:ext cx="951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Lato Medium" panose="020F0602020204030203" pitchFamily="34" charset="0"/>
                <a:cs typeface="Iskoola Pota" panose="020B0502040204020203" pitchFamily="34" charset="0"/>
              </a:rPr>
              <a:t>2.8%</a:t>
            </a:r>
            <a:endParaRPr lang="ru-RU" sz="2000" dirty="0">
              <a:solidFill>
                <a:schemeClr val="bg1"/>
              </a:solidFill>
              <a:latin typeface="Lato Medium" panose="020F0602020204030203" pitchFamily="34" charset="0"/>
              <a:cs typeface="Iskoola Pota" panose="020B05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83752" y="1654453"/>
            <a:ext cx="951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Lato Medium" panose="020F0602020204030203" pitchFamily="34" charset="0"/>
                <a:cs typeface="Iskoola Pota" panose="020B0502040204020203" pitchFamily="34" charset="0"/>
              </a:rPr>
              <a:t>3.4%</a:t>
            </a:r>
            <a:endParaRPr lang="ru-RU" sz="2000" dirty="0">
              <a:solidFill>
                <a:schemeClr val="bg1"/>
              </a:solidFill>
              <a:latin typeface="Lato Medium" panose="020F0602020204030203" pitchFamily="34" charset="0"/>
              <a:cs typeface="Iskoola Pota" panose="020B0502040204020203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64702" y="2163026"/>
            <a:ext cx="951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Lato Medium" panose="020F0602020204030203" pitchFamily="34" charset="0"/>
                <a:cs typeface="Iskoola Pota" panose="020B0502040204020203" pitchFamily="34" charset="0"/>
              </a:rPr>
              <a:t>26.1%</a:t>
            </a:r>
            <a:endParaRPr lang="ru-RU" sz="2000" dirty="0">
              <a:solidFill>
                <a:schemeClr val="bg1"/>
              </a:solidFill>
              <a:latin typeface="Lato Medium" panose="020F0602020204030203" pitchFamily="34" charset="0"/>
              <a:cs typeface="Iskoola Pota" panose="020B0502040204020203" pitchFamily="34" charset="0"/>
            </a:endParaRPr>
          </a:p>
        </p:txBody>
      </p:sp>
      <p:pic>
        <p:nvPicPr>
          <p:cNvPr id="32" name="Picture 2" descr="Похожее изображени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5" y="1015268"/>
            <a:ext cx="947878" cy="94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2845652" y="2640263"/>
            <a:ext cx="951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Lato Medium" panose="020F0602020204030203" pitchFamily="34" charset="0"/>
                <a:cs typeface="Iskoola Pota" panose="020B0502040204020203" pitchFamily="34" charset="0"/>
              </a:rPr>
              <a:t>67.7%</a:t>
            </a:r>
            <a:endParaRPr lang="ru-RU" sz="2000" dirty="0">
              <a:solidFill>
                <a:schemeClr val="bg1"/>
              </a:solidFill>
              <a:latin typeface="Lato Medium" panose="020F0602020204030203" pitchFamily="34" charset="0"/>
              <a:cs typeface="Iskoola Pota" panose="020B0502040204020203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6805" y="1831375"/>
            <a:ext cx="1548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Lato Medium" panose="020F0602020204030203" pitchFamily="34" charset="0"/>
                <a:cs typeface="Iskoola Pota" panose="020B0502040204020203" pitchFamily="34" charset="0"/>
              </a:rPr>
              <a:t>117 </a:t>
            </a:r>
            <a:r>
              <a:rPr lang="ru-RU" sz="2400" b="1" dirty="0" smtClean="0">
                <a:solidFill>
                  <a:srgbClr val="FF0000"/>
                </a:solidFill>
                <a:latin typeface="Lato Medium" panose="020F0602020204030203" pitchFamily="34" charset="0"/>
                <a:cs typeface="Iskoola Pota" panose="020B0502040204020203" pitchFamily="34" charset="0"/>
              </a:rPr>
              <a:t>861.7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43000" y="2129168"/>
            <a:ext cx="10342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Lato Medium" panose="020F0602020204030203" pitchFamily="34" charset="0"/>
                <a:cs typeface="Iskoola Pota" panose="020B0502040204020203" pitchFamily="34" charset="0"/>
              </a:rPr>
              <a:t>тыс. </a:t>
            </a:r>
            <a:r>
              <a:rPr lang="ru-RU" sz="1400" dirty="0" err="1">
                <a:latin typeface="Lato Medium" panose="020F0602020204030203" pitchFamily="34" charset="0"/>
                <a:cs typeface="Iskoola Pota" panose="020B0502040204020203" pitchFamily="34" charset="0"/>
              </a:rPr>
              <a:t>кв.м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16041" y="1645377"/>
            <a:ext cx="1513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Lato Medium" panose="020F0602020204030203" pitchFamily="34" charset="0"/>
                <a:cs typeface="Iskoola Pota" panose="020B0502040204020203" pitchFamily="34" charset="0"/>
              </a:rPr>
              <a:t>Общая площадь МЖД </a:t>
            </a:r>
            <a:endParaRPr lang="ru-RU" sz="10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 rot="5400000">
            <a:off x="4161992" y="2817542"/>
            <a:ext cx="294564" cy="45719"/>
          </a:xfrm>
          <a:prstGeom prst="roundRect">
            <a:avLst>
              <a:gd name="adj" fmla="val 50000"/>
            </a:avLst>
          </a:prstGeom>
          <a:solidFill>
            <a:srgbClr val="009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38" name="Прямоугольник 37"/>
          <p:cNvSpPr/>
          <p:nvPr/>
        </p:nvSpPr>
        <p:spPr>
          <a:xfrm>
            <a:off x="4334828" y="2674122"/>
            <a:ext cx="487106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300" dirty="0">
                <a:latin typeface="Lato Medium" panose="020F0602020204030203" pitchFamily="34" charset="0"/>
                <a:cs typeface="Iskoola Pota" panose="020B0502040204020203" pitchFamily="34" charset="0"/>
              </a:rPr>
              <a:t>находящихся в удовлетворительном </a:t>
            </a:r>
            <a:r>
              <a:rPr lang="ru-RU" sz="1300" dirty="0" smtClean="0">
                <a:latin typeface="Lato Medium" panose="020F0602020204030203" pitchFamily="34" charset="0"/>
                <a:cs typeface="Iskoola Pota" panose="020B0502040204020203" pitchFamily="34" charset="0"/>
              </a:rPr>
              <a:t>состоянии - </a:t>
            </a:r>
            <a:r>
              <a:rPr lang="ru-RU" sz="1300" b="1" dirty="0">
                <a:latin typeface="Lato Medium" panose="020F0602020204030203" pitchFamily="34" charset="0"/>
                <a:cs typeface="Iskoola Pota" panose="020B0502040204020203" pitchFamily="34" charset="0"/>
              </a:rPr>
              <a:t>53 089 ед.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4161992" y="2316880"/>
            <a:ext cx="294564" cy="45719"/>
          </a:xfrm>
          <a:prstGeom prst="roundRect">
            <a:avLst>
              <a:gd name="adj" fmla="val 50000"/>
            </a:avLst>
          </a:prstGeom>
          <a:solidFill>
            <a:srgbClr val="8B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40" name="Прямоугольник 39"/>
          <p:cNvSpPr/>
          <p:nvPr/>
        </p:nvSpPr>
        <p:spPr>
          <a:xfrm>
            <a:off x="4334828" y="2173460"/>
            <a:ext cx="487106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300" dirty="0">
                <a:latin typeface="Lato Medium" panose="020F0602020204030203" pitchFamily="34" charset="0"/>
                <a:cs typeface="Iskoola Pota" panose="020B0502040204020203" pitchFamily="34" charset="0"/>
              </a:rPr>
              <a:t>требующих проведения капитального ремонта </a:t>
            </a:r>
            <a:r>
              <a:rPr lang="ru-RU" sz="1300" dirty="0" smtClean="0">
                <a:latin typeface="Lato Medium" panose="020F0602020204030203" pitchFamily="34" charset="0"/>
                <a:cs typeface="Iskoola Pota" panose="020B0502040204020203" pitchFamily="34" charset="0"/>
              </a:rPr>
              <a:t>- </a:t>
            </a:r>
            <a:r>
              <a:rPr lang="ru-RU" sz="1300" b="1" dirty="0" smtClean="0">
                <a:latin typeface="Lato Medium" panose="020F0602020204030203" pitchFamily="34" charset="0"/>
                <a:cs typeface="Iskoola Pota" panose="020B0502040204020203" pitchFamily="34" charset="0"/>
              </a:rPr>
              <a:t>20 </a:t>
            </a:r>
            <a:r>
              <a:rPr lang="ru-RU" sz="1300" b="1" dirty="0">
                <a:latin typeface="Lato Medium" panose="020F0602020204030203" pitchFamily="34" charset="0"/>
                <a:cs typeface="Iskoola Pota" panose="020B0502040204020203" pitchFamily="34" charset="0"/>
              </a:rPr>
              <a:t>437 ед.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4161992" y="1811929"/>
            <a:ext cx="294564" cy="45719"/>
          </a:xfrm>
          <a:prstGeom prst="roundRect">
            <a:avLst>
              <a:gd name="adj" fmla="val 50000"/>
            </a:avLst>
          </a:prstGeom>
          <a:solidFill>
            <a:srgbClr val="F6A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42" name="Прямоугольник 41"/>
          <p:cNvSpPr/>
          <p:nvPr/>
        </p:nvSpPr>
        <p:spPr>
          <a:xfrm>
            <a:off x="4334828" y="1668509"/>
            <a:ext cx="487106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300" dirty="0">
                <a:latin typeface="Lato Medium" panose="020F0602020204030203" pitchFamily="34" charset="0"/>
                <a:cs typeface="Iskoola Pota" panose="020B0502040204020203" pitchFamily="34" charset="0"/>
              </a:rPr>
              <a:t>отремонтировано МЖД за счет РБ РК – </a:t>
            </a:r>
            <a:r>
              <a:rPr lang="ru-RU" sz="1300" b="1" dirty="0">
                <a:latin typeface="Lato Medium" panose="020F0602020204030203" pitchFamily="34" charset="0"/>
                <a:cs typeface="Iskoola Pota" panose="020B0502040204020203" pitchFamily="34" charset="0"/>
              </a:rPr>
              <a:t>2 669 ед</a:t>
            </a:r>
            <a:r>
              <a:rPr lang="ru-RU" sz="1300" b="1" dirty="0" smtClean="0">
                <a:latin typeface="Lato Medium" panose="020F0602020204030203" pitchFamily="34" charset="0"/>
                <a:cs typeface="Iskoola Pota" panose="020B0502040204020203" pitchFamily="34" charset="0"/>
              </a:rPr>
              <a:t>. </a:t>
            </a:r>
            <a:endParaRPr lang="ru-RU" sz="1300" b="1" dirty="0">
              <a:latin typeface="Lato Medium" panose="020F0602020204030203" pitchFamily="34" charset="0"/>
              <a:cs typeface="Iskoola Pota" panose="020B0502040204020203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 rot="5400000">
            <a:off x="4161992" y="1310996"/>
            <a:ext cx="294564" cy="45719"/>
          </a:xfrm>
          <a:prstGeom prst="roundRect">
            <a:avLst>
              <a:gd name="adj" fmla="val 50000"/>
            </a:avLst>
          </a:prstGeom>
          <a:solidFill>
            <a:srgbClr val="959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44" name="Прямоугольник 43"/>
          <p:cNvSpPr/>
          <p:nvPr/>
        </p:nvSpPr>
        <p:spPr>
          <a:xfrm>
            <a:off x="4334828" y="1167576"/>
            <a:ext cx="487106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300" dirty="0">
                <a:latin typeface="Lato Medium" panose="020F0602020204030203" pitchFamily="34" charset="0"/>
                <a:cs typeface="Iskoola Pota" panose="020B0502040204020203" pitchFamily="34" charset="0"/>
              </a:rPr>
              <a:t>находящихся в аварийном  состоянии - </a:t>
            </a:r>
            <a:r>
              <a:rPr lang="ru-RU" sz="1300" b="1" dirty="0">
                <a:latin typeface="Lato Medium" panose="020F0602020204030203" pitchFamily="34" charset="0"/>
                <a:cs typeface="Iskoola Pota" panose="020B0502040204020203" pitchFamily="34" charset="0"/>
              </a:rPr>
              <a:t>2 176 ед. </a:t>
            </a:r>
          </a:p>
        </p:txBody>
      </p:sp>
      <p:sp>
        <p:nvSpPr>
          <p:cNvPr id="45" name="Нашивка 44"/>
          <p:cNvSpPr/>
          <p:nvPr/>
        </p:nvSpPr>
        <p:spPr>
          <a:xfrm>
            <a:off x="982665" y="3406638"/>
            <a:ext cx="5970225" cy="727212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Arial KK EK" pitchFamily="34" charset="0"/>
              </a:rPr>
              <a:t>Жилой фонд РК –</a:t>
            </a:r>
            <a:r>
              <a:rPr lang="ru-RU" sz="1600" b="1" dirty="0">
                <a:solidFill>
                  <a:srgbClr val="C00000"/>
                </a:solidFill>
                <a:latin typeface="Arial KK EK" pitchFamily="34" charset="0"/>
              </a:rPr>
              <a:t> 78 </a:t>
            </a:r>
            <a:r>
              <a:rPr lang="ru-RU" sz="1600" b="1" dirty="0" smtClean="0">
                <a:solidFill>
                  <a:srgbClr val="C00000"/>
                </a:solidFill>
                <a:latin typeface="Arial KK EK" pitchFamily="34" charset="0"/>
              </a:rPr>
              <a:t> 657  МЖД </a:t>
            </a:r>
            <a:endParaRPr lang="ru-RU" sz="1600" b="1" dirty="0">
              <a:solidFill>
                <a:schemeClr val="tx1"/>
              </a:solidFill>
              <a:latin typeface="Arial KK EK" pitchFamily="34" charset="0"/>
            </a:endParaRPr>
          </a:p>
        </p:txBody>
      </p:sp>
      <p:sp>
        <p:nvSpPr>
          <p:cNvPr id="46" name="Нашивка 45"/>
          <p:cNvSpPr/>
          <p:nvPr/>
        </p:nvSpPr>
        <p:spPr>
          <a:xfrm>
            <a:off x="950541" y="4287433"/>
            <a:ext cx="6002349" cy="727212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Arial KK EK" pitchFamily="34" charset="0"/>
              </a:rPr>
              <a:t>Сформировано  – </a:t>
            </a:r>
            <a:r>
              <a:rPr lang="ru-RU" sz="1600" b="1" dirty="0">
                <a:solidFill>
                  <a:srgbClr val="C00000"/>
                </a:solidFill>
                <a:latin typeface="Arial KK EK" pitchFamily="34" charset="0"/>
              </a:rPr>
              <a:t>14 </a:t>
            </a:r>
            <a:r>
              <a:rPr lang="ru-RU" sz="1600" b="1" dirty="0" smtClean="0">
                <a:solidFill>
                  <a:srgbClr val="C00000"/>
                </a:solidFill>
                <a:latin typeface="Arial KK EK" pitchFamily="34" charset="0"/>
              </a:rPr>
              <a:t> 938  органов  управления</a:t>
            </a:r>
            <a:endParaRPr lang="ru-RU" sz="1600" b="1" dirty="0">
              <a:solidFill>
                <a:srgbClr val="C00000"/>
              </a:solidFill>
              <a:latin typeface="Arial KK EK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562475" y="5647448"/>
            <a:ext cx="406717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k-KZ" sz="1200" b="1" dirty="0" smtClean="0">
                <a:ln w="0"/>
                <a:latin typeface="Arial Narrow" pitchFamily="34" charset="0"/>
              </a:rPr>
              <a:t>ЦЕЛЕВОЙ ВЗНОС</a:t>
            </a:r>
          </a:p>
          <a:p>
            <a:pPr marL="171450" lvl="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k-KZ" sz="1200" b="1" dirty="0" smtClean="0">
                <a:ln w="0"/>
                <a:latin typeface="Arial Narrow" pitchFamily="34" charset="0"/>
              </a:rPr>
              <a:t>АВАРИЙНЫЙ МНОГОКВАРТИРНЫЙ ЖИЛОЙ ДОМ</a:t>
            </a:r>
            <a:endParaRPr lang="ru-RU" sz="1200" b="1" dirty="0">
              <a:ln w="0"/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7952" y="5284640"/>
            <a:ext cx="4637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n w="0"/>
                <a:solidFill>
                  <a:prstClr val="black"/>
                </a:solidFill>
                <a:latin typeface="Arial Narrow" pitchFamily="34" charset="0"/>
              </a:rPr>
              <a:t>ЗАКОНОПРОЕКТОМ ВВОДЯТСЯ НОВЫЕ ПОНЯТИЯ</a:t>
            </a:r>
            <a:r>
              <a:rPr lang="kk-KZ" sz="1600" b="1" dirty="0" smtClean="0">
                <a:ln w="0"/>
                <a:solidFill>
                  <a:prstClr val="black"/>
                </a:solidFill>
                <a:latin typeface="Arial Narrow" pitchFamily="34" charset="0"/>
              </a:rPr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9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3164619"/>
            <a:ext cx="9144000" cy="36933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0" y="-3068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I - </a:t>
            </a:r>
            <a:r>
              <a:rPr lang="ru-RU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ОСНОВНОЕ  ПРЕДЛОЖЕНИЕ  ЗАКОНОПРОЕКТА</a:t>
            </a:r>
            <a:endParaRPr lang="ru-RU" sz="1600" b="1" cap="none" spc="0" dirty="0">
              <a:ln w="0"/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6905" y="6425081"/>
            <a:ext cx="296848" cy="365125"/>
          </a:xfrm>
          <a:solidFill>
            <a:schemeClr val="accent1">
              <a:lumMod val="20000"/>
              <a:lumOff val="80000"/>
            </a:schemeClr>
          </a:solidFill>
          <a:effectLst/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  <a:latin typeface="Arial Narrow" pitchFamily="34" charset="0"/>
              </a:rPr>
              <a:t>4</a:t>
            </a:fld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3965" y="4293839"/>
            <a:ext cx="1193167" cy="857061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80936" y="4482046"/>
            <a:ext cx="754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ОСИ</a:t>
            </a:r>
            <a:r>
              <a:rPr lang="ru-RU" sz="1600" dirty="0" smtClean="0">
                <a:latin typeface="Arial Narrow" pitchFamily="34" charset="0"/>
              </a:rPr>
              <a:t> </a:t>
            </a:r>
            <a:endParaRPr lang="ru-RU" sz="1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54476" y="3208198"/>
            <a:ext cx="54686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Arial Narrow" pitchFamily="34" charset="0"/>
              </a:rPr>
              <a:t>ПРИНЦИП: </a:t>
            </a:r>
            <a:r>
              <a:rPr lang="ru-RU" sz="16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  <a:latin typeface="Arial Narrow" pitchFamily="34" charset="0"/>
              </a:rPr>
              <a:t>«Один дом – Одно ОСИ – Один счет»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sz="1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8573" y="3567345"/>
            <a:ext cx="73610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Arial Narrow" pitchFamily="34" charset="0"/>
              </a:rPr>
              <a:t>ПРЕДУСМОТРЕНО</a:t>
            </a:r>
            <a:r>
              <a:rPr lang="ru-RU" sz="1600" b="1" i="1" dirty="0" smtClean="0">
                <a:latin typeface="Arial Narrow" pitchFamily="34" charset="0"/>
              </a:rPr>
              <a:t>:  </a:t>
            </a: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в течении 6 месяцев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 провести общее собрание для выбора формы управления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 обеспечить государственную регистрацию изменений в уставных документах в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      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органах юстиции либо прекратить свою деятельность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86280" y="4779655"/>
            <a:ext cx="71543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Arial Narrow" pitchFamily="34" charset="0"/>
              </a:rPr>
              <a:t>ОБЯЗАННОСТИ  СОБСТВЕННИКОВ НЕЖИЛЫХ ПОМЕЩЕНИЙ: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участвовать во всех общих расходах. Относящихся к содержанию общего имущества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8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1600" b="1" i="1" dirty="0">
                <a:latin typeface="Arial Narrow" pitchFamily="34" charset="0"/>
              </a:rPr>
              <a:t>ПРАВА СОБСТВЕННИКОВ КВАРТИР</a:t>
            </a:r>
            <a:r>
              <a:rPr lang="ru-RU" sz="1600" b="1" i="1" dirty="0" smtClean="0">
                <a:latin typeface="Arial Narrow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устанавливать увеличенные ежемесячные обязательные платежи для собственников нежилых помещений , но разница не должна превышать более чем на 100%</a:t>
            </a:r>
            <a:endParaRPr lang="ru-RU" sz="16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0106" y="1122428"/>
            <a:ext cx="4126727" cy="162941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31027" y="1122428"/>
            <a:ext cx="4110815" cy="162941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0107" y="732815"/>
            <a:ext cx="4124350" cy="389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31027" y="731490"/>
            <a:ext cx="4118120" cy="389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4842" y="730602"/>
            <a:ext cx="3095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  <a:t>КСК</a:t>
            </a:r>
            <a:endParaRPr lang="ru-RU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59568" y="765268"/>
            <a:ext cx="3095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  <a:t>Собственники</a:t>
            </a:r>
            <a:endParaRPr lang="ru-RU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65034" y="1728130"/>
            <a:ext cx="367806" cy="295530"/>
            <a:chOff x="123140" y="2488758"/>
            <a:chExt cx="333709" cy="294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23140" y="2488758"/>
              <a:ext cx="333709" cy="29419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10484" y="2604053"/>
              <a:ext cx="166855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970610" y="1729462"/>
            <a:ext cx="333709" cy="294198"/>
            <a:chOff x="123140" y="2488758"/>
            <a:chExt cx="333709" cy="29419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23140" y="2488758"/>
              <a:ext cx="333709" cy="29419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10484" y="2604053"/>
              <a:ext cx="166855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936470" y="1113802"/>
            <a:ext cx="34399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о</a:t>
            </a: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тсутствие открытости в работе</a:t>
            </a:r>
          </a:p>
          <a:p>
            <a:pPr marL="285750" indent="-285750">
              <a:buFontTx/>
              <a:buChar char="-"/>
            </a:pPr>
            <a:r>
              <a:rPr lang="kk-KZ" b="1" i="1" dirty="0" smtClean="0">
                <a:solidFill>
                  <a:srgbClr val="002060"/>
                </a:solidFill>
                <a:latin typeface="Arial Narrow" pitchFamily="34" charset="0"/>
              </a:rPr>
              <a:t>н</a:t>
            </a: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е обеспечена прозрачность в сборе и расходовании средств   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не выполнение </a:t>
            </a: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обязанности </a:t>
            </a:r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перед жильцами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захват и продажа (сдача в аренду) общего имущества </a:t>
            </a: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МЖД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25064" y="1184063"/>
            <a:ext cx="32012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снижение доверия в органам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       управления</a:t>
            </a:r>
            <a:endParaRPr lang="ru-RU" sz="800" b="1" i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отсутствие желания накапливать средства на к</a:t>
            </a:r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ап</a:t>
            </a: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итальный ремонт   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неудовлетворенность качеством обслуживания МЖД  </a:t>
            </a:r>
          </a:p>
        </p:txBody>
      </p:sp>
    </p:spTree>
    <p:extLst>
      <p:ext uri="{BB962C8B-B14F-4D97-AF65-F5344CB8AC3E}">
        <p14:creationId xmlns:p14="http://schemas.microsoft.com/office/powerpoint/2010/main" val="41450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46415" y="6464836"/>
            <a:ext cx="296848" cy="365125"/>
          </a:xfrm>
          <a:solidFill>
            <a:schemeClr val="bg1"/>
          </a:solidFill>
          <a:effectLst/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  <a:latin typeface="Arial Narrow" pitchFamily="34" charset="0"/>
              </a:rPr>
              <a:t>5</a:t>
            </a:fld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48" y="1492861"/>
            <a:ext cx="9135801" cy="3635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02107" y="478393"/>
            <a:ext cx="8711304" cy="895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Нашивка 43"/>
          <p:cNvSpPr/>
          <p:nvPr/>
        </p:nvSpPr>
        <p:spPr>
          <a:xfrm>
            <a:off x="1539615" y="2752090"/>
            <a:ext cx="3135776" cy="791887"/>
          </a:xfrm>
          <a:prstGeom prst="chevron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0" y="14184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ОСНОВНОЕ  ПРЕДЛОЖЕНИЕ  ЗАКОНОПРОЕКТА</a:t>
            </a:r>
            <a:endParaRPr lang="ru-RU" sz="1600" b="1" cap="none" spc="0" dirty="0">
              <a:ln w="0"/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9030" y="517867"/>
            <a:ext cx="8809554" cy="866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ЗАСТРОЙЩИК   </a:t>
            </a:r>
            <a:r>
              <a:rPr lang="ru-RU" sz="1600" dirty="0" smtClean="0">
                <a:latin typeface="Arial Narrow" pitchFamily="34" charset="0"/>
              </a:rPr>
              <a:t>многоквартирного жилого дома, квартиры в котором предназначены для продажи, </a:t>
            </a:r>
          </a:p>
          <a:p>
            <a:pPr>
              <a:lnSpc>
                <a:spcPts val="2000"/>
              </a:lnSpc>
            </a:pPr>
            <a:r>
              <a:rPr lang="ru-RU" sz="1600" dirty="0" smtClean="0">
                <a:latin typeface="Arial Narrow" pitchFamily="34" charset="0"/>
              </a:rPr>
              <a:t>                             обязан до начала продажи обеспечить регистрацию этого дома как первичного</a:t>
            </a:r>
          </a:p>
          <a:p>
            <a:pPr>
              <a:lnSpc>
                <a:spcPts val="2000"/>
              </a:lnSpc>
            </a:pPr>
            <a:r>
              <a:rPr lang="ru-RU" sz="1600" dirty="0" smtClean="0">
                <a:latin typeface="Arial Narrow" pitchFamily="34" charset="0"/>
              </a:rPr>
              <a:t>                             объекта, и всех квартир и нежилых помещений – как вторичных объектов.</a:t>
            </a:r>
            <a:r>
              <a:rPr lang="ru-RU" sz="2400" dirty="0" smtClean="0">
                <a:latin typeface="Arial Narrow" pitchFamily="34" charset="0"/>
              </a:rPr>
              <a:t> 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9528" y="2814980"/>
            <a:ext cx="1447122" cy="604734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7961" y="2834939"/>
            <a:ext cx="14625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Первое </a:t>
            </a:r>
            <a:endParaRPr lang="en-US" sz="16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собрание ОСИ</a:t>
            </a:r>
            <a:r>
              <a:rPr lang="ru-RU" sz="1600" dirty="0" smtClean="0">
                <a:latin typeface="Arial Narrow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69556" y="2805313"/>
            <a:ext cx="25513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</a:rPr>
              <a:t>Проводится по инициативе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МИО (жилищной инспекцией)</a:t>
            </a:r>
          </a:p>
          <a:p>
            <a:pPr algn="ctr"/>
            <a:r>
              <a:rPr lang="ru-RU" i="1" dirty="0">
                <a:solidFill>
                  <a:srgbClr val="002060"/>
                </a:solidFill>
                <a:latin typeface="Arial Narrow" pitchFamily="34" charset="0"/>
              </a:rPr>
              <a:t>не позднее 2-х </a:t>
            </a:r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</a:rPr>
              <a:t>месяцев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02107" y="5255724"/>
            <a:ext cx="8711304" cy="1463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41862" y="5344666"/>
            <a:ext cx="8671549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ЖИЛИЩНАЯ ИНСПЕКЦИЯ  </a:t>
            </a:r>
            <a:r>
              <a:rPr lang="ru-RU" sz="1600" dirty="0">
                <a:latin typeface="Arial Narrow" pitchFamily="34" charset="0"/>
              </a:rPr>
              <a:t>проводит конкурс если в течении месяца с момента регистрации ОСИ его участники самостоятельно не определятся с его исполнительным органом, среди наёмных физических </a:t>
            </a:r>
            <a:endParaRPr lang="ru-RU" sz="1600" dirty="0" smtClean="0">
              <a:latin typeface="Arial Narrow" pitchFamily="34" charset="0"/>
            </a:endParaRPr>
          </a:p>
          <a:p>
            <a:pPr>
              <a:lnSpc>
                <a:spcPts val="2000"/>
              </a:lnSpc>
            </a:pPr>
            <a:r>
              <a:rPr lang="ru-RU" sz="1600" dirty="0" smtClean="0">
                <a:latin typeface="Arial Narrow" pitchFamily="34" charset="0"/>
              </a:rPr>
              <a:t>лиц </a:t>
            </a:r>
            <a:r>
              <a:rPr lang="ru-RU" sz="1600" dirty="0">
                <a:latin typeface="Arial Narrow" pitchFamily="34" charset="0"/>
              </a:rPr>
              <a:t>- управляющих жилыми домам на право управлять данным объединением собственников имущества </a:t>
            </a:r>
            <a:endParaRPr lang="ru-RU" sz="1600" dirty="0" smtClean="0">
              <a:latin typeface="Arial Narrow" pitchFamily="34" charset="0"/>
            </a:endParaRPr>
          </a:p>
          <a:p>
            <a:pPr>
              <a:lnSpc>
                <a:spcPts val="2000"/>
              </a:lnSpc>
            </a:pPr>
            <a:r>
              <a:rPr lang="ru-RU" sz="1600" dirty="0" smtClean="0">
                <a:latin typeface="Arial Narrow" pitchFamily="34" charset="0"/>
              </a:rPr>
              <a:t>и </a:t>
            </a:r>
            <a:r>
              <a:rPr lang="ru-RU" sz="1600" dirty="0">
                <a:latin typeface="Arial Narrow" pitchFamily="34" charset="0"/>
              </a:rPr>
              <a:t>заключает с победителем тендера договор от имени объединения собственников имущества на </a:t>
            </a:r>
            <a:r>
              <a:rPr lang="ru-RU" sz="1600" dirty="0" smtClean="0">
                <a:latin typeface="Arial Narrow" pitchFamily="34" charset="0"/>
              </a:rPr>
              <a:t>обслужи-</a:t>
            </a:r>
            <a:r>
              <a:rPr lang="ru-RU" sz="1600" dirty="0" err="1" smtClean="0">
                <a:latin typeface="Arial Narrow" pitchFamily="34" charset="0"/>
              </a:rPr>
              <a:t>вание</a:t>
            </a:r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и эксплуатацию </a:t>
            </a:r>
            <a:r>
              <a:rPr lang="ru-RU" sz="1600" dirty="0" smtClean="0">
                <a:latin typeface="Arial Narrow" pitchFamily="34" charset="0"/>
              </a:rPr>
              <a:t>МЖД с </a:t>
            </a:r>
            <a:r>
              <a:rPr lang="ru-RU" sz="1600" dirty="0">
                <a:latin typeface="Arial Narrow" pitchFamily="34" charset="0"/>
              </a:rPr>
              <a:t>согласованием с </a:t>
            </a:r>
            <a:r>
              <a:rPr lang="ru-RU" sz="1600" dirty="0" smtClean="0">
                <a:latin typeface="Arial Narrow" pitchFamily="34" charset="0"/>
              </a:rPr>
              <a:t>ОСИ </a:t>
            </a:r>
            <a:r>
              <a:rPr lang="ru-RU" sz="1600" dirty="0">
                <a:latin typeface="Arial Narrow" pitchFamily="34" charset="0"/>
              </a:rPr>
              <a:t>размера оплаты его труда.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62831" y="1550503"/>
            <a:ext cx="4373219" cy="9143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88623" y="1562288"/>
            <a:ext cx="41043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002060"/>
                </a:solidFill>
                <a:latin typeface="Arial Narrow" pitchFamily="34" charset="0"/>
              </a:rPr>
              <a:t>Решение первого собрания участников ОСИ правомочно при участии в голосовании собственников квартир и нежилых помещений, владеющих </a:t>
            </a: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не менее чем двумя третями </a:t>
            </a:r>
            <a:r>
              <a:rPr lang="ru-RU" sz="1200" dirty="0">
                <a:solidFill>
                  <a:srgbClr val="002060"/>
                </a:solidFill>
                <a:latin typeface="Arial Narrow" pitchFamily="34" charset="0"/>
              </a:rPr>
              <a:t>от общей площади всех квартир и нежилых помещений МЖД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4754522" y="2656534"/>
            <a:ext cx="4372503" cy="10352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800799" y="2676168"/>
            <a:ext cx="41921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002060"/>
                </a:solidFill>
                <a:latin typeface="Arial Narrow" pitchFamily="34" charset="0"/>
              </a:rPr>
              <a:t>Собственники квартир и нежилых помещений при голосовании имеют </a:t>
            </a: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количество голосов равное общей площади принадлежащего ему имущества</a:t>
            </a:r>
            <a:r>
              <a:rPr lang="ru-RU" sz="1200" dirty="0">
                <a:solidFill>
                  <a:srgbClr val="002060"/>
                </a:solidFill>
                <a:latin typeface="Arial Narrow" pitchFamily="34" charset="0"/>
              </a:rPr>
              <a:t>, находящегося в индивидуальной (раздельной) собственности, в соответствии с которой была определена его доля в общем имуществе.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762111" y="3940038"/>
            <a:ext cx="4372503" cy="10901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856459" y="4014556"/>
            <a:ext cx="41921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002060"/>
                </a:solidFill>
                <a:latin typeface="Arial Narrow" pitchFamily="34" charset="0"/>
              </a:rPr>
              <a:t>Решение первого собрания принимается </a:t>
            </a: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большинством голосов </a:t>
            </a:r>
            <a:r>
              <a:rPr lang="ru-RU" sz="1200" dirty="0">
                <a:solidFill>
                  <a:srgbClr val="002060"/>
                </a:solidFill>
                <a:latin typeface="Arial Narrow" pitchFamily="34" charset="0"/>
              </a:rPr>
              <a:t>от общего числа собственников квартир и нежилых помещений, непосредственно принимавших участие в собрании либо проголосовавших с использованием электронной цифровой подписи</a:t>
            </a:r>
          </a:p>
        </p:txBody>
      </p:sp>
    </p:spTree>
    <p:extLst>
      <p:ext uri="{BB962C8B-B14F-4D97-AF65-F5344CB8AC3E}">
        <p14:creationId xmlns:p14="http://schemas.microsoft.com/office/powerpoint/2010/main" val="18501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Picture 2" descr="D:\РАБОЧИЙ_СТОЛ\PNG\1poz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926" y="2071183"/>
            <a:ext cx="2469807" cy="1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Прямоугольник 65"/>
          <p:cNvSpPr/>
          <p:nvPr/>
        </p:nvSpPr>
        <p:spPr>
          <a:xfrm>
            <a:off x="0" y="8802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II - </a:t>
            </a:r>
            <a:r>
              <a:rPr lang="ru-RU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РЕГЛАМЕНТАЦИЯ МЕХАНИЗМА СБОРА СРЕДСТВ НА КАПИТАЛЬНЫЙ РЕМОНТ МЖД   </a:t>
            </a:r>
            <a:endParaRPr lang="ru-RU" sz="1600" b="1" cap="none" spc="0" dirty="0">
              <a:ln w="0"/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83548" y="731519"/>
            <a:ext cx="1707672" cy="1612068"/>
          </a:xfrm>
          <a:prstGeom prst="ellipse">
            <a:avLst/>
          </a:prstGeom>
          <a:solidFill>
            <a:srgbClr val="8B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87435" y="919992"/>
            <a:ext cx="1230686" cy="1045462"/>
            <a:chOff x="1841147" y="2734790"/>
            <a:chExt cx="4717322" cy="3962573"/>
          </a:xfrm>
        </p:grpSpPr>
        <p:sp>
          <p:nvSpPr>
            <p:cNvPr id="28" name="Овал 27"/>
            <p:cNvSpPr/>
            <p:nvPr/>
          </p:nvSpPr>
          <p:spPr>
            <a:xfrm>
              <a:off x="5923470" y="5888816"/>
              <a:ext cx="634999" cy="35728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32" name="Группа 31"/>
            <p:cNvGrpSpPr/>
            <p:nvPr/>
          </p:nvGrpSpPr>
          <p:grpSpPr>
            <a:xfrm flipH="1">
              <a:off x="4502361" y="2873466"/>
              <a:ext cx="556772" cy="1591190"/>
              <a:chOff x="5201729" y="478360"/>
              <a:chExt cx="1988363" cy="5682483"/>
            </a:xfrm>
          </p:grpSpPr>
          <p:sp>
            <p:nvSpPr>
              <p:cNvPr id="274" name="Полилиния 273"/>
              <p:cNvSpPr/>
              <p:nvPr/>
            </p:nvSpPr>
            <p:spPr>
              <a:xfrm rot="20261571">
                <a:off x="5397930" y="3177995"/>
                <a:ext cx="1413422" cy="2584999"/>
              </a:xfrm>
              <a:custGeom>
                <a:avLst/>
                <a:gdLst>
                  <a:gd name="connsiteX0" fmla="*/ 945899 w 1413421"/>
                  <a:gd name="connsiteY0" fmla="*/ 0 h 2584999"/>
                  <a:gd name="connsiteX1" fmla="*/ 1413421 w 1413421"/>
                  <a:gd name="connsiteY1" fmla="*/ 312577 h 2584999"/>
                  <a:gd name="connsiteX2" fmla="*/ 1350258 w 1413421"/>
                  <a:gd name="connsiteY2" fmla="*/ 466529 h 2584999"/>
                  <a:gd name="connsiteX3" fmla="*/ 1300910 w 1413421"/>
                  <a:gd name="connsiteY3" fmla="*/ 499818 h 2584999"/>
                  <a:gd name="connsiteX4" fmla="*/ 321105 w 1413421"/>
                  <a:gd name="connsiteY4" fmla="*/ 2511608 h 2584999"/>
                  <a:gd name="connsiteX5" fmla="*/ 307868 w 1413421"/>
                  <a:gd name="connsiteY5" fmla="*/ 2547088 h 2584999"/>
                  <a:gd name="connsiteX6" fmla="*/ 296335 w 1413421"/>
                  <a:gd name="connsiteY6" fmla="*/ 2555796 h 2584999"/>
                  <a:gd name="connsiteX7" fmla="*/ 157851 w 1413421"/>
                  <a:gd name="connsiteY7" fmla="*/ 2584999 h 2584999"/>
                  <a:gd name="connsiteX8" fmla="*/ 19367 w 1413421"/>
                  <a:gd name="connsiteY8" fmla="*/ 2555796 h 2584999"/>
                  <a:gd name="connsiteX9" fmla="*/ 0 w 1413421"/>
                  <a:gd name="connsiteY9" fmla="*/ 2541172 h 2584999"/>
                  <a:gd name="connsiteX10" fmla="*/ 39124 w 1413421"/>
                  <a:gd name="connsiteY10" fmla="*/ 2436522 h 2584999"/>
                  <a:gd name="connsiteX11" fmla="*/ 37159 w 1413421"/>
                  <a:gd name="connsiteY11" fmla="*/ 2435776 h 2584999"/>
                  <a:gd name="connsiteX0" fmla="*/ 945899 w 1413421"/>
                  <a:gd name="connsiteY0" fmla="*/ 0 h 2584999"/>
                  <a:gd name="connsiteX1" fmla="*/ 1413421 w 1413421"/>
                  <a:gd name="connsiteY1" fmla="*/ 312577 h 2584999"/>
                  <a:gd name="connsiteX2" fmla="*/ 1350258 w 1413421"/>
                  <a:gd name="connsiteY2" fmla="*/ 466529 h 2584999"/>
                  <a:gd name="connsiteX3" fmla="*/ 1300910 w 1413421"/>
                  <a:gd name="connsiteY3" fmla="*/ 499818 h 2584999"/>
                  <a:gd name="connsiteX4" fmla="*/ 321105 w 1413421"/>
                  <a:gd name="connsiteY4" fmla="*/ 2511608 h 2584999"/>
                  <a:gd name="connsiteX5" fmla="*/ 307868 w 1413421"/>
                  <a:gd name="connsiteY5" fmla="*/ 2547088 h 2584999"/>
                  <a:gd name="connsiteX6" fmla="*/ 296335 w 1413421"/>
                  <a:gd name="connsiteY6" fmla="*/ 2555796 h 2584999"/>
                  <a:gd name="connsiteX7" fmla="*/ 157851 w 1413421"/>
                  <a:gd name="connsiteY7" fmla="*/ 2584999 h 2584999"/>
                  <a:gd name="connsiteX8" fmla="*/ 19367 w 1413421"/>
                  <a:gd name="connsiteY8" fmla="*/ 2555796 h 2584999"/>
                  <a:gd name="connsiteX9" fmla="*/ 0 w 1413421"/>
                  <a:gd name="connsiteY9" fmla="*/ 2541172 h 2584999"/>
                  <a:gd name="connsiteX10" fmla="*/ 39124 w 1413421"/>
                  <a:gd name="connsiteY10" fmla="*/ 2436522 h 2584999"/>
                  <a:gd name="connsiteX11" fmla="*/ 37159 w 1413421"/>
                  <a:gd name="connsiteY11" fmla="*/ 2435776 h 2584999"/>
                  <a:gd name="connsiteX12" fmla="*/ 487453 w 1413421"/>
                  <a:gd name="connsiteY12" fmla="*/ 1352459 h 2584999"/>
                  <a:gd name="connsiteX13" fmla="*/ 945899 w 1413421"/>
                  <a:gd name="connsiteY13" fmla="*/ 0 h 2584999"/>
                  <a:gd name="connsiteX0" fmla="*/ 945899 w 1413421"/>
                  <a:gd name="connsiteY0" fmla="*/ 0 h 2584999"/>
                  <a:gd name="connsiteX1" fmla="*/ 1413421 w 1413421"/>
                  <a:gd name="connsiteY1" fmla="*/ 312577 h 2584999"/>
                  <a:gd name="connsiteX2" fmla="*/ 1350258 w 1413421"/>
                  <a:gd name="connsiteY2" fmla="*/ 466529 h 2584999"/>
                  <a:gd name="connsiteX3" fmla="*/ 1300910 w 1413421"/>
                  <a:gd name="connsiteY3" fmla="*/ 499818 h 2584999"/>
                  <a:gd name="connsiteX4" fmla="*/ 900949 w 1413421"/>
                  <a:gd name="connsiteY4" fmla="*/ 1398561 h 2584999"/>
                  <a:gd name="connsiteX5" fmla="*/ 321105 w 1413421"/>
                  <a:gd name="connsiteY5" fmla="*/ 2511608 h 2584999"/>
                  <a:gd name="connsiteX6" fmla="*/ 307868 w 1413421"/>
                  <a:gd name="connsiteY6" fmla="*/ 2547088 h 2584999"/>
                  <a:gd name="connsiteX7" fmla="*/ 296335 w 1413421"/>
                  <a:gd name="connsiteY7" fmla="*/ 2555796 h 2584999"/>
                  <a:gd name="connsiteX8" fmla="*/ 157851 w 1413421"/>
                  <a:gd name="connsiteY8" fmla="*/ 2584999 h 2584999"/>
                  <a:gd name="connsiteX9" fmla="*/ 19367 w 1413421"/>
                  <a:gd name="connsiteY9" fmla="*/ 2555796 h 2584999"/>
                  <a:gd name="connsiteX10" fmla="*/ 0 w 1413421"/>
                  <a:gd name="connsiteY10" fmla="*/ 2541172 h 2584999"/>
                  <a:gd name="connsiteX11" fmla="*/ 39124 w 1413421"/>
                  <a:gd name="connsiteY11" fmla="*/ 2436522 h 2584999"/>
                  <a:gd name="connsiteX12" fmla="*/ 37159 w 1413421"/>
                  <a:gd name="connsiteY12" fmla="*/ 2435776 h 2584999"/>
                  <a:gd name="connsiteX13" fmla="*/ 487453 w 1413421"/>
                  <a:gd name="connsiteY13" fmla="*/ 1352459 h 2584999"/>
                  <a:gd name="connsiteX14" fmla="*/ 945899 w 1413421"/>
                  <a:gd name="connsiteY14" fmla="*/ 0 h 2584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13421" h="2584999">
                    <a:moveTo>
                      <a:pt x="945899" y="0"/>
                    </a:moveTo>
                    <a:lnTo>
                      <a:pt x="1413421" y="312577"/>
                    </a:lnTo>
                    <a:lnTo>
                      <a:pt x="1350258" y="466529"/>
                    </a:lnTo>
                    <a:lnTo>
                      <a:pt x="1300910" y="499818"/>
                    </a:lnTo>
                    <a:cubicBezTo>
                      <a:pt x="1155137" y="785139"/>
                      <a:pt x="1046722" y="1113240"/>
                      <a:pt x="900949" y="1398561"/>
                    </a:cubicBezTo>
                    <a:lnTo>
                      <a:pt x="321105" y="2511608"/>
                    </a:lnTo>
                    <a:lnTo>
                      <a:pt x="307868" y="2547088"/>
                    </a:lnTo>
                    <a:lnTo>
                      <a:pt x="296335" y="2555796"/>
                    </a:lnTo>
                    <a:cubicBezTo>
                      <a:pt x="260894" y="2573839"/>
                      <a:pt x="211933" y="2584999"/>
                      <a:pt x="157851" y="2584999"/>
                    </a:cubicBezTo>
                    <a:cubicBezTo>
                      <a:pt x="103769" y="2584999"/>
                      <a:pt x="54808" y="2573839"/>
                      <a:pt x="19367" y="2555796"/>
                    </a:cubicBezTo>
                    <a:lnTo>
                      <a:pt x="0" y="2541172"/>
                    </a:lnTo>
                    <a:lnTo>
                      <a:pt x="39124" y="2436522"/>
                    </a:lnTo>
                    <a:lnTo>
                      <a:pt x="37159" y="2435776"/>
                    </a:lnTo>
                    <a:cubicBezTo>
                      <a:pt x="171591" y="2068243"/>
                      <a:pt x="353021" y="1719992"/>
                      <a:pt x="487453" y="1352459"/>
                    </a:cubicBezTo>
                    <a:cubicBezTo>
                      <a:pt x="655934" y="908067"/>
                      <a:pt x="777418" y="444392"/>
                      <a:pt x="945899" y="0"/>
                    </a:cubicBezTo>
                    <a:close/>
                  </a:path>
                </a:pathLst>
              </a:custGeom>
              <a:solidFill>
                <a:srgbClr val="3434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75" name="Полилиния 274"/>
              <p:cNvSpPr/>
              <p:nvPr/>
            </p:nvSpPr>
            <p:spPr>
              <a:xfrm rot="20645689">
                <a:off x="6194090" y="2758488"/>
                <a:ext cx="895798" cy="2784425"/>
              </a:xfrm>
              <a:custGeom>
                <a:avLst/>
                <a:gdLst>
                  <a:gd name="connsiteX0" fmla="*/ 682965 w 895797"/>
                  <a:gd name="connsiteY0" fmla="*/ 0 h 2784423"/>
                  <a:gd name="connsiteX1" fmla="*/ 666571 w 895797"/>
                  <a:gd name="connsiteY1" fmla="*/ 502421 h 2784423"/>
                  <a:gd name="connsiteX2" fmla="*/ 895797 w 895797"/>
                  <a:gd name="connsiteY2" fmla="*/ 504354 h 2784423"/>
                  <a:gd name="connsiteX3" fmla="*/ 238084 w 895797"/>
                  <a:gd name="connsiteY3" fmla="*/ 2628144 h 2784423"/>
                  <a:gd name="connsiteX4" fmla="*/ 242195 w 895797"/>
                  <a:gd name="connsiteY4" fmla="*/ 2630789 h 2784423"/>
                  <a:gd name="connsiteX5" fmla="*/ 192688 w 895797"/>
                  <a:gd name="connsiteY5" fmla="*/ 2774215 h 2784423"/>
                  <a:gd name="connsiteX6" fmla="*/ 178440 w 895797"/>
                  <a:gd name="connsiteY6" fmla="*/ 2775897 h 2784423"/>
                  <a:gd name="connsiteX7" fmla="*/ 177729 w 895797"/>
                  <a:gd name="connsiteY7" fmla="*/ 2777958 h 2784423"/>
                  <a:gd name="connsiteX8" fmla="*/ 122970 w 895797"/>
                  <a:gd name="connsiteY8" fmla="*/ 2784423 h 2784423"/>
                  <a:gd name="connsiteX9" fmla="*/ 16809 w 895797"/>
                  <a:gd name="connsiteY9" fmla="*/ 2758710 h 2784423"/>
                  <a:gd name="connsiteX10" fmla="*/ 0 w 895797"/>
                  <a:gd name="connsiteY10" fmla="*/ 2744131 h 2784423"/>
                  <a:gd name="connsiteX11" fmla="*/ 2704 w 895797"/>
                  <a:gd name="connsiteY11" fmla="*/ 2729401 h 2784423"/>
                  <a:gd name="connsiteX12" fmla="*/ 347 w 895797"/>
                  <a:gd name="connsiteY12" fmla="*/ 2729194 h 2784423"/>
                  <a:gd name="connsiteX13" fmla="*/ 412325 w 895797"/>
                  <a:gd name="connsiteY13" fmla="*/ 643903 h 2784423"/>
                  <a:gd name="connsiteX14" fmla="*/ 379200 w 895797"/>
                  <a:gd name="connsiteY14" fmla="*/ 672099 h 2784423"/>
                  <a:gd name="connsiteX15" fmla="*/ 430136 w 895797"/>
                  <a:gd name="connsiteY15" fmla="*/ 493349 h 2784423"/>
                  <a:gd name="connsiteX16" fmla="*/ 452002 w 895797"/>
                  <a:gd name="connsiteY16" fmla="*/ 504665 h 2784423"/>
                  <a:gd name="connsiteX0" fmla="*/ 682965 w 895797"/>
                  <a:gd name="connsiteY0" fmla="*/ 0 h 2784423"/>
                  <a:gd name="connsiteX1" fmla="*/ 666571 w 895797"/>
                  <a:gd name="connsiteY1" fmla="*/ 502421 h 2784423"/>
                  <a:gd name="connsiteX2" fmla="*/ 895797 w 895797"/>
                  <a:gd name="connsiteY2" fmla="*/ 504354 h 2784423"/>
                  <a:gd name="connsiteX3" fmla="*/ 238084 w 895797"/>
                  <a:gd name="connsiteY3" fmla="*/ 2628144 h 2784423"/>
                  <a:gd name="connsiteX4" fmla="*/ 242195 w 895797"/>
                  <a:gd name="connsiteY4" fmla="*/ 2630789 h 2784423"/>
                  <a:gd name="connsiteX5" fmla="*/ 192688 w 895797"/>
                  <a:gd name="connsiteY5" fmla="*/ 2774215 h 2784423"/>
                  <a:gd name="connsiteX6" fmla="*/ 178440 w 895797"/>
                  <a:gd name="connsiteY6" fmla="*/ 2775897 h 2784423"/>
                  <a:gd name="connsiteX7" fmla="*/ 177729 w 895797"/>
                  <a:gd name="connsiteY7" fmla="*/ 2777958 h 2784423"/>
                  <a:gd name="connsiteX8" fmla="*/ 122970 w 895797"/>
                  <a:gd name="connsiteY8" fmla="*/ 2784423 h 2784423"/>
                  <a:gd name="connsiteX9" fmla="*/ 16809 w 895797"/>
                  <a:gd name="connsiteY9" fmla="*/ 2758710 h 2784423"/>
                  <a:gd name="connsiteX10" fmla="*/ 0 w 895797"/>
                  <a:gd name="connsiteY10" fmla="*/ 2744131 h 2784423"/>
                  <a:gd name="connsiteX11" fmla="*/ 2704 w 895797"/>
                  <a:gd name="connsiteY11" fmla="*/ 2729401 h 2784423"/>
                  <a:gd name="connsiteX12" fmla="*/ 347 w 895797"/>
                  <a:gd name="connsiteY12" fmla="*/ 2729194 h 2784423"/>
                  <a:gd name="connsiteX13" fmla="*/ 340356 w 895797"/>
                  <a:gd name="connsiteY13" fmla="*/ 1376112 h 2784423"/>
                  <a:gd name="connsiteX14" fmla="*/ 412325 w 895797"/>
                  <a:gd name="connsiteY14" fmla="*/ 643903 h 2784423"/>
                  <a:gd name="connsiteX15" fmla="*/ 379200 w 895797"/>
                  <a:gd name="connsiteY15" fmla="*/ 672099 h 2784423"/>
                  <a:gd name="connsiteX16" fmla="*/ 430136 w 895797"/>
                  <a:gd name="connsiteY16" fmla="*/ 493349 h 2784423"/>
                  <a:gd name="connsiteX17" fmla="*/ 452002 w 895797"/>
                  <a:gd name="connsiteY17" fmla="*/ 504665 h 2784423"/>
                  <a:gd name="connsiteX18" fmla="*/ 682965 w 895797"/>
                  <a:gd name="connsiteY18" fmla="*/ 0 h 2784423"/>
                  <a:gd name="connsiteX0" fmla="*/ 682965 w 895797"/>
                  <a:gd name="connsiteY0" fmla="*/ 0 h 2784423"/>
                  <a:gd name="connsiteX1" fmla="*/ 666571 w 895797"/>
                  <a:gd name="connsiteY1" fmla="*/ 502421 h 2784423"/>
                  <a:gd name="connsiteX2" fmla="*/ 895797 w 895797"/>
                  <a:gd name="connsiteY2" fmla="*/ 504354 h 2784423"/>
                  <a:gd name="connsiteX3" fmla="*/ 238084 w 895797"/>
                  <a:gd name="connsiteY3" fmla="*/ 2628144 h 2784423"/>
                  <a:gd name="connsiteX4" fmla="*/ 242195 w 895797"/>
                  <a:gd name="connsiteY4" fmla="*/ 2630789 h 2784423"/>
                  <a:gd name="connsiteX5" fmla="*/ 192688 w 895797"/>
                  <a:gd name="connsiteY5" fmla="*/ 2774215 h 2784423"/>
                  <a:gd name="connsiteX6" fmla="*/ 178440 w 895797"/>
                  <a:gd name="connsiteY6" fmla="*/ 2775897 h 2784423"/>
                  <a:gd name="connsiteX7" fmla="*/ 177729 w 895797"/>
                  <a:gd name="connsiteY7" fmla="*/ 2777958 h 2784423"/>
                  <a:gd name="connsiteX8" fmla="*/ 122970 w 895797"/>
                  <a:gd name="connsiteY8" fmla="*/ 2784423 h 2784423"/>
                  <a:gd name="connsiteX9" fmla="*/ 16809 w 895797"/>
                  <a:gd name="connsiteY9" fmla="*/ 2758710 h 2784423"/>
                  <a:gd name="connsiteX10" fmla="*/ 0 w 895797"/>
                  <a:gd name="connsiteY10" fmla="*/ 2744131 h 2784423"/>
                  <a:gd name="connsiteX11" fmla="*/ 2704 w 895797"/>
                  <a:gd name="connsiteY11" fmla="*/ 2729401 h 2784423"/>
                  <a:gd name="connsiteX12" fmla="*/ 347 w 895797"/>
                  <a:gd name="connsiteY12" fmla="*/ 2729194 h 2784423"/>
                  <a:gd name="connsiteX13" fmla="*/ 306341 w 895797"/>
                  <a:gd name="connsiteY13" fmla="*/ 1379625 h 2784423"/>
                  <a:gd name="connsiteX14" fmla="*/ 412325 w 895797"/>
                  <a:gd name="connsiteY14" fmla="*/ 643903 h 2784423"/>
                  <a:gd name="connsiteX15" fmla="*/ 379200 w 895797"/>
                  <a:gd name="connsiteY15" fmla="*/ 672099 h 2784423"/>
                  <a:gd name="connsiteX16" fmla="*/ 430136 w 895797"/>
                  <a:gd name="connsiteY16" fmla="*/ 493349 h 2784423"/>
                  <a:gd name="connsiteX17" fmla="*/ 452002 w 895797"/>
                  <a:gd name="connsiteY17" fmla="*/ 504665 h 2784423"/>
                  <a:gd name="connsiteX18" fmla="*/ 682965 w 895797"/>
                  <a:gd name="connsiteY18" fmla="*/ 0 h 2784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95797" h="2784423">
                    <a:moveTo>
                      <a:pt x="682965" y="0"/>
                    </a:moveTo>
                    <a:lnTo>
                      <a:pt x="666571" y="502421"/>
                    </a:lnTo>
                    <a:lnTo>
                      <a:pt x="895797" y="504354"/>
                    </a:lnTo>
                    <a:lnTo>
                      <a:pt x="238084" y="2628144"/>
                    </a:lnTo>
                    <a:lnTo>
                      <a:pt x="242195" y="2630789"/>
                    </a:lnTo>
                    <a:lnTo>
                      <a:pt x="192688" y="2774215"/>
                    </a:lnTo>
                    <a:lnTo>
                      <a:pt x="178440" y="2775897"/>
                    </a:lnTo>
                    <a:lnTo>
                      <a:pt x="177729" y="2777958"/>
                    </a:lnTo>
                    <a:lnTo>
                      <a:pt x="122970" y="2784423"/>
                    </a:lnTo>
                    <a:cubicBezTo>
                      <a:pt x="81512" y="2784423"/>
                      <a:pt x="43978" y="2774597"/>
                      <a:pt x="16809" y="2758710"/>
                    </a:cubicBezTo>
                    <a:lnTo>
                      <a:pt x="0" y="2744131"/>
                    </a:lnTo>
                    <a:lnTo>
                      <a:pt x="2704" y="2729401"/>
                    </a:lnTo>
                    <a:lnTo>
                      <a:pt x="347" y="2729194"/>
                    </a:lnTo>
                    <a:cubicBezTo>
                      <a:pt x="90131" y="2275857"/>
                      <a:pt x="216557" y="1832962"/>
                      <a:pt x="306341" y="1379625"/>
                    </a:cubicBezTo>
                    <a:lnTo>
                      <a:pt x="412325" y="643903"/>
                    </a:lnTo>
                    <a:lnTo>
                      <a:pt x="379200" y="672099"/>
                    </a:lnTo>
                    <a:lnTo>
                      <a:pt x="430136" y="493349"/>
                    </a:lnTo>
                    <a:lnTo>
                      <a:pt x="452002" y="504665"/>
                    </a:lnTo>
                    <a:lnTo>
                      <a:pt x="682965" y="0"/>
                    </a:lnTo>
                    <a:close/>
                  </a:path>
                </a:pathLst>
              </a:custGeom>
              <a:solidFill>
                <a:srgbClr val="343436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276" name="Группа 275"/>
              <p:cNvGrpSpPr/>
              <p:nvPr/>
            </p:nvGrpSpPr>
            <p:grpSpPr>
              <a:xfrm>
                <a:off x="5201729" y="478360"/>
                <a:ext cx="1988363" cy="5682483"/>
                <a:chOff x="6420928" y="434818"/>
                <a:chExt cx="1988365" cy="5682482"/>
              </a:xfrm>
            </p:grpSpPr>
            <p:sp>
              <p:nvSpPr>
                <p:cNvPr id="277" name="Скругленный прямоугольник 236"/>
                <p:cNvSpPr/>
                <p:nvPr/>
              </p:nvSpPr>
              <p:spPr>
                <a:xfrm>
                  <a:off x="7368271" y="734710"/>
                  <a:ext cx="409607" cy="703086"/>
                </a:xfrm>
                <a:custGeom>
                  <a:avLst/>
                  <a:gdLst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16692 w 509588"/>
                    <a:gd name="connsiteY6" fmla="*/ 648695 h 648695"/>
                    <a:gd name="connsiteX7" fmla="*/ 0 w 509588"/>
                    <a:gd name="connsiteY7" fmla="*/ 432003 h 648695"/>
                    <a:gd name="connsiteX8" fmla="*/ 0 w 509588"/>
                    <a:gd name="connsiteY8" fmla="*/ 216692 h 648695"/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16692 w 509588"/>
                    <a:gd name="connsiteY6" fmla="*/ 648695 h 648695"/>
                    <a:gd name="connsiteX7" fmla="*/ 60048 w 509588"/>
                    <a:gd name="connsiteY7" fmla="*/ 521486 h 648695"/>
                    <a:gd name="connsiteX8" fmla="*/ 0 w 509588"/>
                    <a:gd name="connsiteY8" fmla="*/ 432003 h 648695"/>
                    <a:gd name="connsiteX9" fmla="*/ 0 w 509588"/>
                    <a:gd name="connsiteY9" fmla="*/ 216692 h 648695"/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16692 w 509588"/>
                    <a:gd name="connsiteY6" fmla="*/ 648695 h 648695"/>
                    <a:gd name="connsiteX7" fmla="*/ 60048 w 509588"/>
                    <a:gd name="connsiteY7" fmla="*/ 521486 h 648695"/>
                    <a:gd name="connsiteX8" fmla="*/ 0 w 509588"/>
                    <a:gd name="connsiteY8" fmla="*/ 417716 h 648695"/>
                    <a:gd name="connsiteX9" fmla="*/ 0 w 509588"/>
                    <a:gd name="connsiteY9" fmla="*/ 216692 h 648695"/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40505 w 509588"/>
                    <a:gd name="connsiteY6" fmla="*/ 620120 h 648695"/>
                    <a:gd name="connsiteX7" fmla="*/ 60048 w 509588"/>
                    <a:gd name="connsiteY7" fmla="*/ 521486 h 648695"/>
                    <a:gd name="connsiteX8" fmla="*/ 0 w 509588"/>
                    <a:gd name="connsiteY8" fmla="*/ 417716 h 648695"/>
                    <a:gd name="connsiteX9" fmla="*/ 0 w 509588"/>
                    <a:gd name="connsiteY9" fmla="*/ 216692 h 648695"/>
                    <a:gd name="connsiteX0" fmla="*/ 0 w 509588"/>
                    <a:gd name="connsiteY0" fmla="*/ 216692 h 639170"/>
                    <a:gd name="connsiteX1" fmla="*/ 216692 w 509588"/>
                    <a:gd name="connsiteY1" fmla="*/ 0 h 639170"/>
                    <a:gd name="connsiteX2" fmla="*/ 292896 w 509588"/>
                    <a:gd name="connsiteY2" fmla="*/ 0 h 639170"/>
                    <a:gd name="connsiteX3" fmla="*/ 509588 w 509588"/>
                    <a:gd name="connsiteY3" fmla="*/ 216692 h 639170"/>
                    <a:gd name="connsiteX4" fmla="*/ 509588 w 509588"/>
                    <a:gd name="connsiteY4" fmla="*/ 432003 h 639170"/>
                    <a:gd name="connsiteX5" fmla="*/ 297659 w 509588"/>
                    <a:gd name="connsiteY5" fmla="*/ 639170 h 639170"/>
                    <a:gd name="connsiteX6" fmla="*/ 240505 w 509588"/>
                    <a:gd name="connsiteY6" fmla="*/ 620120 h 639170"/>
                    <a:gd name="connsiteX7" fmla="*/ 60048 w 509588"/>
                    <a:gd name="connsiteY7" fmla="*/ 521486 h 639170"/>
                    <a:gd name="connsiteX8" fmla="*/ 0 w 509588"/>
                    <a:gd name="connsiteY8" fmla="*/ 417716 h 639170"/>
                    <a:gd name="connsiteX9" fmla="*/ 0 w 509588"/>
                    <a:gd name="connsiteY9" fmla="*/ 216692 h 639170"/>
                    <a:gd name="connsiteX0" fmla="*/ 0 w 509588"/>
                    <a:gd name="connsiteY0" fmla="*/ 216692 h 639170"/>
                    <a:gd name="connsiteX1" fmla="*/ 216692 w 509588"/>
                    <a:gd name="connsiteY1" fmla="*/ 0 h 639170"/>
                    <a:gd name="connsiteX2" fmla="*/ 292896 w 509588"/>
                    <a:gd name="connsiteY2" fmla="*/ 0 h 639170"/>
                    <a:gd name="connsiteX3" fmla="*/ 509588 w 509588"/>
                    <a:gd name="connsiteY3" fmla="*/ 216692 h 639170"/>
                    <a:gd name="connsiteX4" fmla="*/ 509588 w 509588"/>
                    <a:gd name="connsiteY4" fmla="*/ 432003 h 639170"/>
                    <a:gd name="connsiteX5" fmla="*/ 297659 w 509588"/>
                    <a:gd name="connsiteY5" fmla="*/ 639170 h 639170"/>
                    <a:gd name="connsiteX6" fmla="*/ 240505 w 509588"/>
                    <a:gd name="connsiteY6" fmla="*/ 620120 h 639170"/>
                    <a:gd name="connsiteX7" fmla="*/ 60048 w 509588"/>
                    <a:gd name="connsiteY7" fmla="*/ 521486 h 639170"/>
                    <a:gd name="connsiteX8" fmla="*/ 0 w 509588"/>
                    <a:gd name="connsiteY8" fmla="*/ 417716 h 639170"/>
                    <a:gd name="connsiteX9" fmla="*/ 0 w 509588"/>
                    <a:gd name="connsiteY9" fmla="*/ 216692 h 639170"/>
                    <a:gd name="connsiteX0" fmla="*/ 0 w 518326"/>
                    <a:gd name="connsiteY0" fmla="*/ 216692 h 639170"/>
                    <a:gd name="connsiteX1" fmla="*/ 216692 w 518326"/>
                    <a:gd name="connsiteY1" fmla="*/ 0 h 639170"/>
                    <a:gd name="connsiteX2" fmla="*/ 292896 w 518326"/>
                    <a:gd name="connsiteY2" fmla="*/ 0 h 639170"/>
                    <a:gd name="connsiteX3" fmla="*/ 509588 w 518326"/>
                    <a:gd name="connsiteY3" fmla="*/ 216692 h 639170"/>
                    <a:gd name="connsiteX4" fmla="*/ 509588 w 518326"/>
                    <a:gd name="connsiteY4" fmla="*/ 432003 h 639170"/>
                    <a:gd name="connsiteX5" fmla="*/ 501351 w 518326"/>
                    <a:gd name="connsiteY5" fmla="*/ 514765 h 639170"/>
                    <a:gd name="connsiteX6" fmla="*/ 297659 w 518326"/>
                    <a:gd name="connsiteY6" fmla="*/ 639170 h 639170"/>
                    <a:gd name="connsiteX7" fmla="*/ 240505 w 518326"/>
                    <a:gd name="connsiteY7" fmla="*/ 620120 h 639170"/>
                    <a:gd name="connsiteX8" fmla="*/ 60048 w 518326"/>
                    <a:gd name="connsiteY8" fmla="*/ 521486 h 639170"/>
                    <a:gd name="connsiteX9" fmla="*/ 0 w 518326"/>
                    <a:gd name="connsiteY9" fmla="*/ 417716 h 639170"/>
                    <a:gd name="connsiteX10" fmla="*/ 0 w 518326"/>
                    <a:gd name="connsiteY10" fmla="*/ 216692 h 6391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18326" h="639170">
                      <a:moveTo>
                        <a:pt x="0" y="216692"/>
                      </a:moveTo>
                      <a:cubicBezTo>
                        <a:pt x="0" y="97016"/>
                        <a:pt x="97016" y="0"/>
                        <a:pt x="216692" y="0"/>
                      </a:cubicBezTo>
                      <a:lnTo>
                        <a:pt x="292896" y="0"/>
                      </a:lnTo>
                      <a:cubicBezTo>
                        <a:pt x="412572" y="0"/>
                        <a:pt x="509588" y="97016"/>
                        <a:pt x="509588" y="216692"/>
                      </a:cubicBezTo>
                      <a:lnTo>
                        <a:pt x="509588" y="432003"/>
                      </a:lnTo>
                      <a:cubicBezTo>
                        <a:pt x="505202" y="481682"/>
                        <a:pt x="536673" y="480237"/>
                        <a:pt x="501351" y="514765"/>
                      </a:cubicBezTo>
                      <a:cubicBezTo>
                        <a:pt x="466030" y="549293"/>
                        <a:pt x="338120" y="621611"/>
                        <a:pt x="297659" y="639170"/>
                      </a:cubicBezTo>
                      <a:lnTo>
                        <a:pt x="240505" y="620120"/>
                      </a:lnTo>
                      <a:cubicBezTo>
                        <a:pt x="200903" y="609237"/>
                        <a:pt x="96163" y="557601"/>
                        <a:pt x="60048" y="521486"/>
                      </a:cubicBezTo>
                      <a:cubicBezTo>
                        <a:pt x="23933" y="485371"/>
                        <a:pt x="9214" y="478834"/>
                        <a:pt x="0" y="417716"/>
                      </a:cubicBezTo>
                      <a:lnTo>
                        <a:pt x="0" y="216692"/>
                      </a:lnTo>
                      <a:close/>
                    </a:path>
                  </a:pathLst>
                </a:custGeom>
                <a:solidFill>
                  <a:srgbClr val="F4BB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78" name="Скругленный прямоугольник 236"/>
                <p:cNvSpPr/>
                <p:nvPr/>
              </p:nvSpPr>
              <p:spPr>
                <a:xfrm>
                  <a:off x="7352953" y="551692"/>
                  <a:ext cx="560549" cy="703086"/>
                </a:xfrm>
                <a:custGeom>
                  <a:avLst/>
                  <a:gdLst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16692 w 509588"/>
                    <a:gd name="connsiteY6" fmla="*/ 648695 h 648695"/>
                    <a:gd name="connsiteX7" fmla="*/ 0 w 509588"/>
                    <a:gd name="connsiteY7" fmla="*/ 432003 h 648695"/>
                    <a:gd name="connsiteX8" fmla="*/ 0 w 509588"/>
                    <a:gd name="connsiteY8" fmla="*/ 216692 h 648695"/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16692 w 509588"/>
                    <a:gd name="connsiteY6" fmla="*/ 648695 h 648695"/>
                    <a:gd name="connsiteX7" fmla="*/ 60048 w 509588"/>
                    <a:gd name="connsiteY7" fmla="*/ 521486 h 648695"/>
                    <a:gd name="connsiteX8" fmla="*/ 0 w 509588"/>
                    <a:gd name="connsiteY8" fmla="*/ 432003 h 648695"/>
                    <a:gd name="connsiteX9" fmla="*/ 0 w 509588"/>
                    <a:gd name="connsiteY9" fmla="*/ 216692 h 648695"/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16692 w 509588"/>
                    <a:gd name="connsiteY6" fmla="*/ 648695 h 648695"/>
                    <a:gd name="connsiteX7" fmla="*/ 60048 w 509588"/>
                    <a:gd name="connsiteY7" fmla="*/ 521486 h 648695"/>
                    <a:gd name="connsiteX8" fmla="*/ 0 w 509588"/>
                    <a:gd name="connsiteY8" fmla="*/ 417716 h 648695"/>
                    <a:gd name="connsiteX9" fmla="*/ 0 w 509588"/>
                    <a:gd name="connsiteY9" fmla="*/ 216692 h 648695"/>
                    <a:gd name="connsiteX0" fmla="*/ 0 w 509588"/>
                    <a:gd name="connsiteY0" fmla="*/ 216692 h 648695"/>
                    <a:gd name="connsiteX1" fmla="*/ 216692 w 509588"/>
                    <a:gd name="connsiteY1" fmla="*/ 0 h 648695"/>
                    <a:gd name="connsiteX2" fmla="*/ 292896 w 509588"/>
                    <a:gd name="connsiteY2" fmla="*/ 0 h 648695"/>
                    <a:gd name="connsiteX3" fmla="*/ 509588 w 509588"/>
                    <a:gd name="connsiteY3" fmla="*/ 216692 h 648695"/>
                    <a:gd name="connsiteX4" fmla="*/ 509588 w 509588"/>
                    <a:gd name="connsiteY4" fmla="*/ 432003 h 648695"/>
                    <a:gd name="connsiteX5" fmla="*/ 292896 w 509588"/>
                    <a:gd name="connsiteY5" fmla="*/ 648695 h 648695"/>
                    <a:gd name="connsiteX6" fmla="*/ 240505 w 509588"/>
                    <a:gd name="connsiteY6" fmla="*/ 620120 h 648695"/>
                    <a:gd name="connsiteX7" fmla="*/ 60048 w 509588"/>
                    <a:gd name="connsiteY7" fmla="*/ 521486 h 648695"/>
                    <a:gd name="connsiteX8" fmla="*/ 0 w 509588"/>
                    <a:gd name="connsiteY8" fmla="*/ 417716 h 648695"/>
                    <a:gd name="connsiteX9" fmla="*/ 0 w 509588"/>
                    <a:gd name="connsiteY9" fmla="*/ 216692 h 648695"/>
                    <a:gd name="connsiteX0" fmla="*/ 0 w 509588"/>
                    <a:gd name="connsiteY0" fmla="*/ 216692 h 639170"/>
                    <a:gd name="connsiteX1" fmla="*/ 216692 w 509588"/>
                    <a:gd name="connsiteY1" fmla="*/ 0 h 639170"/>
                    <a:gd name="connsiteX2" fmla="*/ 292896 w 509588"/>
                    <a:gd name="connsiteY2" fmla="*/ 0 h 639170"/>
                    <a:gd name="connsiteX3" fmla="*/ 509588 w 509588"/>
                    <a:gd name="connsiteY3" fmla="*/ 216692 h 639170"/>
                    <a:gd name="connsiteX4" fmla="*/ 509588 w 509588"/>
                    <a:gd name="connsiteY4" fmla="*/ 432003 h 639170"/>
                    <a:gd name="connsiteX5" fmla="*/ 297659 w 509588"/>
                    <a:gd name="connsiteY5" fmla="*/ 639170 h 639170"/>
                    <a:gd name="connsiteX6" fmla="*/ 240505 w 509588"/>
                    <a:gd name="connsiteY6" fmla="*/ 620120 h 639170"/>
                    <a:gd name="connsiteX7" fmla="*/ 60048 w 509588"/>
                    <a:gd name="connsiteY7" fmla="*/ 521486 h 639170"/>
                    <a:gd name="connsiteX8" fmla="*/ 0 w 509588"/>
                    <a:gd name="connsiteY8" fmla="*/ 417716 h 639170"/>
                    <a:gd name="connsiteX9" fmla="*/ 0 w 509588"/>
                    <a:gd name="connsiteY9" fmla="*/ 216692 h 639170"/>
                    <a:gd name="connsiteX0" fmla="*/ 0 w 509588"/>
                    <a:gd name="connsiteY0" fmla="*/ 216692 h 639170"/>
                    <a:gd name="connsiteX1" fmla="*/ 216692 w 509588"/>
                    <a:gd name="connsiteY1" fmla="*/ 0 h 639170"/>
                    <a:gd name="connsiteX2" fmla="*/ 292896 w 509588"/>
                    <a:gd name="connsiteY2" fmla="*/ 0 h 639170"/>
                    <a:gd name="connsiteX3" fmla="*/ 509588 w 509588"/>
                    <a:gd name="connsiteY3" fmla="*/ 216692 h 639170"/>
                    <a:gd name="connsiteX4" fmla="*/ 509588 w 509588"/>
                    <a:gd name="connsiteY4" fmla="*/ 432003 h 639170"/>
                    <a:gd name="connsiteX5" fmla="*/ 297659 w 509588"/>
                    <a:gd name="connsiteY5" fmla="*/ 639170 h 639170"/>
                    <a:gd name="connsiteX6" fmla="*/ 240505 w 509588"/>
                    <a:gd name="connsiteY6" fmla="*/ 620120 h 639170"/>
                    <a:gd name="connsiteX7" fmla="*/ 60048 w 509588"/>
                    <a:gd name="connsiteY7" fmla="*/ 521486 h 639170"/>
                    <a:gd name="connsiteX8" fmla="*/ 0 w 509588"/>
                    <a:gd name="connsiteY8" fmla="*/ 417716 h 639170"/>
                    <a:gd name="connsiteX9" fmla="*/ 0 w 509588"/>
                    <a:gd name="connsiteY9" fmla="*/ 216692 h 6391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09588" h="639170">
                      <a:moveTo>
                        <a:pt x="0" y="216692"/>
                      </a:moveTo>
                      <a:cubicBezTo>
                        <a:pt x="0" y="97016"/>
                        <a:pt x="97016" y="0"/>
                        <a:pt x="216692" y="0"/>
                      </a:cubicBezTo>
                      <a:lnTo>
                        <a:pt x="292896" y="0"/>
                      </a:lnTo>
                      <a:cubicBezTo>
                        <a:pt x="412572" y="0"/>
                        <a:pt x="509588" y="97016"/>
                        <a:pt x="509588" y="216692"/>
                      </a:cubicBezTo>
                      <a:lnTo>
                        <a:pt x="509588" y="432003"/>
                      </a:lnTo>
                      <a:cubicBezTo>
                        <a:pt x="509588" y="551679"/>
                        <a:pt x="412573" y="596307"/>
                        <a:pt x="297659" y="639170"/>
                      </a:cubicBezTo>
                      <a:lnTo>
                        <a:pt x="240505" y="620120"/>
                      </a:lnTo>
                      <a:cubicBezTo>
                        <a:pt x="200903" y="609237"/>
                        <a:pt x="96163" y="557601"/>
                        <a:pt x="60048" y="521486"/>
                      </a:cubicBezTo>
                      <a:cubicBezTo>
                        <a:pt x="23933" y="485371"/>
                        <a:pt x="9214" y="478834"/>
                        <a:pt x="0" y="417716"/>
                      </a:cubicBezTo>
                      <a:lnTo>
                        <a:pt x="0" y="216692"/>
                      </a:lnTo>
                      <a:close/>
                    </a:path>
                  </a:pathLst>
                </a:custGeom>
                <a:solidFill>
                  <a:srgbClr val="F9C9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79" name="Блок-схема: узел 10"/>
                <p:cNvSpPr/>
                <p:nvPr/>
              </p:nvSpPr>
              <p:spPr>
                <a:xfrm rot="20636424" flipH="1">
                  <a:off x="7319483" y="767296"/>
                  <a:ext cx="82050" cy="201609"/>
                </a:xfrm>
                <a:custGeom>
                  <a:avLst/>
                  <a:gdLst>
                    <a:gd name="connsiteX0" fmla="*/ 0 w 165100"/>
                    <a:gd name="connsiteY0" fmla="*/ 109676 h 219351"/>
                    <a:gd name="connsiteX1" fmla="*/ 82550 w 165100"/>
                    <a:gd name="connsiteY1" fmla="*/ 0 h 219351"/>
                    <a:gd name="connsiteX2" fmla="*/ 165100 w 165100"/>
                    <a:gd name="connsiteY2" fmla="*/ 109676 h 219351"/>
                    <a:gd name="connsiteX3" fmla="*/ 82550 w 165100"/>
                    <a:gd name="connsiteY3" fmla="*/ 219352 h 219351"/>
                    <a:gd name="connsiteX4" fmla="*/ 0 w 165100"/>
                    <a:gd name="connsiteY4" fmla="*/ 109676 h 219351"/>
                    <a:gd name="connsiteX0" fmla="*/ 0 w 165100"/>
                    <a:gd name="connsiteY0" fmla="*/ 109676 h 219352"/>
                    <a:gd name="connsiteX1" fmla="*/ 82550 w 165100"/>
                    <a:gd name="connsiteY1" fmla="*/ 0 h 219352"/>
                    <a:gd name="connsiteX2" fmla="*/ 165100 w 165100"/>
                    <a:gd name="connsiteY2" fmla="*/ 109676 h 219352"/>
                    <a:gd name="connsiteX3" fmla="*/ 82550 w 165100"/>
                    <a:gd name="connsiteY3" fmla="*/ 219352 h 219352"/>
                    <a:gd name="connsiteX4" fmla="*/ 0 w 165100"/>
                    <a:gd name="connsiteY4" fmla="*/ 109676 h 2193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100" h="219352">
                      <a:moveTo>
                        <a:pt x="0" y="109676"/>
                      </a:moveTo>
                      <a:cubicBezTo>
                        <a:pt x="0" y="49104"/>
                        <a:pt x="36959" y="0"/>
                        <a:pt x="82550" y="0"/>
                      </a:cubicBezTo>
                      <a:cubicBezTo>
                        <a:pt x="128141" y="0"/>
                        <a:pt x="127857" y="33419"/>
                        <a:pt x="165100" y="109676"/>
                      </a:cubicBezTo>
                      <a:cubicBezTo>
                        <a:pt x="165100" y="170248"/>
                        <a:pt x="128141" y="219352"/>
                        <a:pt x="82550" y="219352"/>
                      </a:cubicBezTo>
                      <a:cubicBezTo>
                        <a:pt x="36959" y="219352"/>
                        <a:pt x="0" y="170248"/>
                        <a:pt x="0" y="109676"/>
                      </a:cubicBezTo>
                      <a:close/>
                    </a:path>
                  </a:pathLst>
                </a:custGeom>
                <a:solidFill>
                  <a:srgbClr val="F9C9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0" name="Блок-схема: узел 10"/>
                <p:cNvSpPr/>
                <p:nvPr/>
              </p:nvSpPr>
              <p:spPr>
                <a:xfrm rot="348676" flipH="1">
                  <a:off x="7855993" y="777699"/>
                  <a:ext cx="82050" cy="201609"/>
                </a:xfrm>
                <a:custGeom>
                  <a:avLst/>
                  <a:gdLst>
                    <a:gd name="connsiteX0" fmla="*/ 0 w 165100"/>
                    <a:gd name="connsiteY0" fmla="*/ 109676 h 219351"/>
                    <a:gd name="connsiteX1" fmla="*/ 82550 w 165100"/>
                    <a:gd name="connsiteY1" fmla="*/ 0 h 219351"/>
                    <a:gd name="connsiteX2" fmla="*/ 165100 w 165100"/>
                    <a:gd name="connsiteY2" fmla="*/ 109676 h 219351"/>
                    <a:gd name="connsiteX3" fmla="*/ 82550 w 165100"/>
                    <a:gd name="connsiteY3" fmla="*/ 219352 h 219351"/>
                    <a:gd name="connsiteX4" fmla="*/ 0 w 165100"/>
                    <a:gd name="connsiteY4" fmla="*/ 109676 h 219351"/>
                    <a:gd name="connsiteX0" fmla="*/ 0 w 165100"/>
                    <a:gd name="connsiteY0" fmla="*/ 109676 h 219352"/>
                    <a:gd name="connsiteX1" fmla="*/ 82550 w 165100"/>
                    <a:gd name="connsiteY1" fmla="*/ 0 h 219352"/>
                    <a:gd name="connsiteX2" fmla="*/ 165100 w 165100"/>
                    <a:gd name="connsiteY2" fmla="*/ 109676 h 219352"/>
                    <a:gd name="connsiteX3" fmla="*/ 82550 w 165100"/>
                    <a:gd name="connsiteY3" fmla="*/ 219352 h 219352"/>
                    <a:gd name="connsiteX4" fmla="*/ 0 w 165100"/>
                    <a:gd name="connsiteY4" fmla="*/ 109676 h 2193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100" h="219352">
                      <a:moveTo>
                        <a:pt x="0" y="109676"/>
                      </a:moveTo>
                      <a:cubicBezTo>
                        <a:pt x="0" y="49104"/>
                        <a:pt x="36959" y="0"/>
                        <a:pt x="82550" y="0"/>
                      </a:cubicBezTo>
                      <a:cubicBezTo>
                        <a:pt x="128141" y="0"/>
                        <a:pt x="127857" y="33419"/>
                        <a:pt x="165100" y="109676"/>
                      </a:cubicBezTo>
                      <a:cubicBezTo>
                        <a:pt x="165100" y="170248"/>
                        <a:pt x="128141" y="219352"/>
                        <a:pt x="82550" y="219352"/>
                      </a:cubicBezTo>
                      <a:cubicBezTo>
                        <a:pt x="36959" y="219352"/>
                        <a:pt x="0" y="170248"/>
                        <a:pt x="0" y="109676"/>
                      </a:cubicBezTo>
                      <a:close/>
                    </a:path>
                  </a:pathLst>
                </a:custGeom>
                <a:solidFill>
                  <a:srgbClr val="F9C9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1" name="Полилиния 280"/>
                <p:cNvSpPr/>
                <p:nvPr/>
              </p:nvSpPr>
              <p:spPr>
                <a:xfrm>
                  <a:off x="7321029" y="434818"/>
                  <a:ext cx="627011" cy="488701"/>
                </a:xfrm>
                <a:custGeom>
                  <a:avLst/>
                  <a:gdLst>
                    <a:gd name="connsiteX0" fmla="*/ 345330 w 689709"/>
                    <a:gd name="connsiteY0" fmla="*/ 0 h 537569"/>
                    <a:gd name="connsiteX1" fmla="*/ 588217 w 689709"/>
                    <a:gd name="connsiteY1" fmla="*/ 57150 h 537569"/>
                    <a:gd name="connsiteX2" fmla="*/ 676323 w 689709"/>
                    <a:gd name="connsiteY2" fmla="*/ 301032 h 537569"/>
                    <a:gd name="connsiteX3" fmla="*/ 662422 w 689709"/>
                    <a:gd name="connsiteY3" fmla="*/ 495125 h 537569"/>
                    <a:gd name="connsiteX4" fmla="*/ 645277 w 689709"/>
                    <a:gd name="connsiteY4" fmla="*/ 513026 h 537569"/>
                    <a:gd name="connsiteX5" fmla="*/ 628698 w 689709"/>
                    <a:gd name="connsiteY5" fmla="*/ 269081 h 537569"/>
                    <a:gd name="connsiteX6" fmla="*/ 483442 w 689709"/>
                    <a:gd name="connsiteY6" fmla="*/ 319088 h 537569"/>
                    <a:gd name="connsiteX7" fmla="*/ 342949 w 689709"/>
                    <a:gd name="connsiteY7" fmla="*/ 347662 h 537569"/>
                    <a:gd name="connsiteX8" fmla="*/ 178642 w 689709"/>
                    <a:gd name="connsiteY8" fmla="*/ 314325 h 537569"/>
                    <a:gd name="connsiteX9" fmla="*/ 173880 w 689709"/>
                    <a:gd name="connsiteY9" fmla="*/ 323850 h 537569"/>
                    <a:gd name="connsiteX10" fmla="*/ 169117 w 689709"/>
                    <a:gd name="connsiteY10" fmla="*/ 338138 h 537569"/>
                    <a:gd name="connsiteX11" fmla="*/ 161973 w 689709"/>
                    <a:gd name="connsiteY11" fmla="*/ 342900 h 537569"/>
                    <a:gd name="connsiteX12" fmla="*/ 154830 w 689709"/>
                    <a:gd name="connsiteY12" fmla="*/ 345281 h 537569"/>
                    <a:gd name="connsiteX13" fmla="*/ 152448 w 689709"/>
                    <a:gd name="connsiteY13" fmla="*/ 352425 h 537569"/>
                    <a:gd name="connsiteX14" fmla="*/ 147686 w 689709"/>
                    <a:gd name="connsiteY14" fmla="*/ 359569 h 537569"/>
                    <a:gd name="connsiteX15" fmla="*/ 145305 w 689709"/>
                    <a:gd name="connsiteY15" fmla="*/ 428625 h 537569"/>
                    <a:gd name="connsiteX16" fmla="*/ 140542 w 689709"/>
                    <a:gd name="connsiteY16" fmla="*/ 452438 h 537569"/>
                    <a:gd name="connsiteX17" fmla="*/ 135780 w 689709"/>
                    <a:gd name="connsiteY17" fmla="*/ 464344 h 537569"/>
                    <a:gd name="connsiteX18" fmla="*/ 133398 w 689709"/>
                    <a:gd name="connsiteY18" fmla="*/ 504825 h 537569"/>
                    <a:gd name="connsiteX19" fmla="*/ 131017 w 689709"/>
                    <a:gd name="connsiteY19" fmla="*/ 514350 h 537569"/>
                    <a:gd name="connsiteX20" fmla="*/ 123873 w 689709"/>
                    <a:gd name="connsiteY20" fmla="*/ 535781 h 537569"/>
                    <a:gd name="connsiteX21" fmla="*/ 123000 w 689709"/>
                    <a:gd name="connsiteY21" fmla="*/ 537569 h 537569"/>
                    <a:gd name="connsiteX22" fmla="*/ 10880 w 689709"/>
                    <a:gd name="connsiteY22" fmla="*/ 450445 h 537569"/>
                    <a:gd name="connsiteX23" fmla="*/ 6738 w 689709"/>
                    <a:gd name="connsiteY23" fmla="*/ 438328 h 537569"/>
                    <a:gd name="connsiteX24" fmla="*/ 48 w 689709"/>
                    <a:gd name="connsiteY24" fmla="*/ 308176 h 537569"/>
                    <a:gd name="connsiteX25" fmla="*/ 126255 w 689709"/>
                    <a:gd name="connsiteY25" fmla="*/ 57151 h 537569"/>
                    <a:gd name="connsiteX26" fmla="*/ 345330 w 689709"/>
                    <a:gd name="connsiteY26" fmla="*/ 0 h 537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689709" h="537569">
                      <a:moveTo>
                        <a:pt x="345330" y="0"/>
                      </a:moveTo>
                      <a:cubicBezTo>
                        <a:pt x="422324" y="0"/>
                        <a:pt x="524320" y="5787"/>
                        <a:pt x="588217" y="57150"/>
                      </a:cubicBezTo>
                      <a:cubicBezTo>
                        <a:pt x="652114" y="108513"/>
                        <a:pt x="663956" y="228036"/>
                        <a:pt x="676323" y="301032"/>
                      </a:cubicBezTo>
                      <a:cubicBezTo>
                        <a:pt x="688690" y="374028"/>
                        <a:pt x="704274" y="441759"/>
                        <a:pt x="662422" y="495125"/>
                      </a:cubicBezTo>
                      <a:lnTo>
                        <a:pt x="645277" y="513026"/>
                      </a:lnTo>
                      <a:lnTo>
                        <a:pt x="628698" y="269081"/>
                      </a:lnTo>
                      <a:lnTo>
                        <a:pt x="483442" y="319088"/>
                      </a:lnTo>
                      <a:cubicBezTo>
                        <a:pt x="444548" y="331788"/>
                        <a:pt x="381843" y="334962"/>
                        <a:pt x="342949" y="347662"/>
                      </a:cubicBezTo>
                      <a:lnTo>
                        <a:pt x="178642" y="314325"/>
                      </a:lnTo>
                      <a:cubicBezTo>
                        <a:pt x="174486" y="318481"/>
                        <a:pt x="176616" y="315641"/>
                        <a:pt x="173880" y="323850"/>
                      </a:cubicBezTo>
                      <a:lnTo>
                        <a:pt x="169117" y="338138"/>
                      </a:lnTo>
                      <a:cubicBezTo>
                        <a:pt x="166736" y="339725"/>
                        <a:pt x="164533" y="341620"/>
                        <a:pt x="161973" y="342900"/>
                      </a:cubicBezTo>
                      <a:cubicBezTo>
                        <a:pt x="159728" y="344022"/>
                        <a:pt x="156605" y="343506"/>
                        <a:pt x="154830" y="345281"/>
                      </a:cubicBezTo>
                      <a:cubicBezTo>
                        <a:pt x="153055" y="347056"/>
                        <a:pt x="153571" y="350180"/>
                        <a:pt x="152448" y="352425"/>
                      </a:cubicBezTo>
                      <a:cubicBezTo>
                        <a:pt x="151168" y="354985"/>
                        <a:pt x="147953" y="356720"/>
                        <a:pt x="147686" y="359569"/>
                      </a:cubicBezTo>
                      <a:cubicBezTo>
                        <a:pt x="145536" y="382501"/>
                        <a:pt x="146099" y="405606"/>
                        <a:pt x="145305" y="428625"/>
                      </a:cubicBezTo>
                      <a:cubicBezTo>
                        <a:pt x="144133" y="435655"/>
                        <a:pt x="142909" y="445336"/>
                        <a:pt x="140542" y="452438"/>
                      </a:cubicBezTo>
                      <a:cubicBezTo>
                        <a:pt x="139190" y="456493"/>
                        <a:pt x="136358" y="460109"/>
                        <a:pt x="135780" y="464344"/>
                      </a:cubicBezTo>
                      <a:cubicBezTo>
                        <a:pt x="133954" y="477737"/>
                        <a:pt x="134680" y="491369"/>
                        <a:pt x="133398" y="504825"/>
                      </a:cubicBezTo>
                      <a:cubicBezTo>
                        <a:pt x="133088" y="508083"/>
                        <a:pt x="131979" y="511222"/>
                        <a:pt x="131017" y="514350"/>
                      </a:cubicBezTo>
                      <a:cubicBezTo>
                        <a:pt x="128802" y="521547"/>
                        <a:pt x="126254" y="528637"/>
                        <a:pt x="123873" y="535781"/>
                      </a:cubicBezTo>
                      <a:lnTo>
                        <a:pt x="123000" y="537569"/>
                      </a:lnTo>
                      <a:lnTo>
                        <a:pt x="10880" y="450445"/>
                      </a:lnTo>
                      <a:lnTo>
                        <a:pt x="6738" y="438328"/>
                      </a:lnTo>
                      <a:cubicBezTo>
                        <a:pt x="-997" y="398325"/>
                        <a:pt x="48" y="354343"/>
                        <a:pt x="48" y="308176"/>
                      </a:cubicBezTo>
                      <a:cubicBezTo>
                        <a:pt x="20391" y="228520"/>
                        <a:pt x="68708" y="108514"/>
                        <a:pt x="126255" y="57151"/>
                      </a:cubicBezTo>
                      <a:cubicBezTo>
                        <a:pt x="183802" y="5788"/>
                        <a:pt x="268336" y="0"/>
                        <a:pt x="345330" y="0"/>
                      </a:cubicBezTo>
                      <a:close/>
                    </a:path>
                  </a:pathLst>
                </a:custGeom>
                <a:solidFill>
                  <a:srgbClr val="4C31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2" name="Полилиния 281"/>
                <p:cNvSpPr/>
                <p:nvPr/>
              </p:nvSpPr>
              <p:spPr>
                <a:xfrm>
                  <a:off x="7305106" y="1278761"/>
                  <a:ext cx="478634" cy="777657"/>
                </a:xfrm>
                <a:custGeom>
                  <a:avLst/>
                  <a:gdLst>
                    <a:gd name="connsiteX0" fmla="*/ 0 w 459581"/>
                    <a:gd name="connsiteY0" fmla="*/ 7144 h 792956"/>
                    <a:gd name="connsiteX1" fmla="*/ 0 w 459581"/>
                    <a:gd name="connsiteY1" fmla="*/ 7144 h 792956"/>
                    <a:gd name="connsiteX2" fmla="*/ 226219 w 459581"/>
                    <a:gd name="connsiteY2" fmla="*/ 169069 h 792956"/>
                    <a:gd name="connsiteX3" fmla="*/ 230981 w 459581"/>
                    <a:gd name="connsiteY3" fmla="*/ 176213 h 792956"/>
                    <a:gd name="connsiteX4" fmla="*/ 240506 w 459581"/>
                    <a:gd name="connsiteY4" fmla="*/ 188119 h 792956"/>
                    <a:gd name="connsiteX5" fmla="*/ 352425 w 459581"/>
                    <a:gd name="connsiteY5" fmla="*/ 169069 h 792956"/>
                    <a:gd name="connsiteX6" fmla="*/ 397669 w 459581"/>
                    <a:gd name="connsiteY6" fmla="*/ 0 h 792956"/>
                    <a:gd name="connsiteX7" fmla="*/ 459581 w 459581"/>
                    <a:gd name="connsiteY7" fmla="*/ 250031 h 792956"/>
                    <a:gd name="connsiteX8" fmla="*/ 373856 w 459581"/>
                    <a:gd name="connsiteY8" fmla="*/ 792956 h 792956"/>
                    <a:gd name="connsiteX9" fmla="*/ 0 w 459581"/>
                    <a:gd name="connsiteY9" fmla="*/ 7144 h 792956"/>
                    <a:gd name="connsiteX0" fmla="*/ 0 w 492919"/>
                    <a:gd name="connsiteY0" fmla="*/ 19301 h 795588"/>
                    <a:gd name="connsiteX1" fmla="*/ 33338 w 492919"/>
                    <a:gd name="connsiteY1" fmla="*/ 9776 h 795588"/>
                    <a:gd name="connsiteX2" fmla="*/ 259557 w 492919"/>
                    <a:gd name="connsiteY2" fmla="*/ 171701 h 795588"/>
                    <a:gd name="connsiteX3" fmla="*/ 264319 w 492919"/>
                    <a:gd name="connsiteY3" fmla="*/ 178845 h 795588"/>
                    <a:gd name="connsiteX4" fmla="*/ 273844 w 492919"/>
                    <a:gd name="connsiteY4" fmla="*/ 190751 h 795588"/>
                    <a:gd name="connsiteX5" fmla="*/ 385763 w 492919"/>
                    <a:gd name="connsiteY5" fmla="*/ 171701 h 795588"/>
                    <a:gd name="connsiteX6" fmla="*/ 431007 w 492919"/>
                    <a:gd name="connsiteY6" fmla="*/ 2632 h 795588"/>
                    <a:gd name="connsiteX7" fmla="*/ 492919 w 492919"/>
                    <a:gd name="connsiteY7" fmla="*/ 252663 h 795588"/>
                    <a:gd name="connsiteX8" fmla="*/ 407194 w 492919"/>
                    <a:gd name="connsiteY8" fmla="*/ 795588 h 795588"/>
                    <a:gd name="connsiteX9" fmla="*/ 0 w 492919"/>
                    <a:gd name="connsiteY9" fmla="*/ 19301 h 795588"/>
                    <a:gd name="connsiteX0" fmla="*/ 0 w 492919"/>
                    <a:gd name="connsiteY0" fmla="*/ 19301 h 823390"/>
                    <a:gd name="connsiteX1" fmla="*/ 33338 w 492919"/>
                    <a:gd name="connsiteY1" fmla="*/ 9776 h 823390"/>
                    <a:gd name="connsiteX2" fmla="*/ 259557 w 492919"/>
                    <a:gd name="connsiteY2" fmla="*/ 171701 h 823390"/>
                    <a:gd name="connsiteX3" fmla="*/ 264319 w 492919"/>
                    <a:gd name="connsiteY3" fmla="*/ 178845 h 823390"/>
                    <a:gd name="connsiteX4" fmla="*/ 273844 w 492919"/>
                    <a:gd name="connsiteY4" fmla="*/ 190751 h 823390"/>
                    <a:gd name="connsiteX5" fmla="*/ 385763 w 492919"/>
                    <a:gd name="connsiteY5" fmla="*/ 171701 h 823390"/>
                    <a:gd name="connsiteX6" fmla="*/ 431007 w 492919"/>
                    <a:gd name="connsiteY6" fmla="*/ 2632 h 823390"/>
                    <a:gd name="connsiteX7" fmla="*/ 492919 w 492919"/>
                    <a:gd name="connsiteY7" fmla="*/ 252663 h 823390"/>
                    <a:gd name="connsiteX8" fmla="*/ 418770 w 492919"/>
                    <a:gd name="connsiteY8" fmla="*/ 823390 h 823390"/>
                    <a:gd name="connsiteX9" fmla="*/ 407194 w 492919"/>
                    <a:gd name="connsiteY9" fmla="*/ 795588 h 823390"/>
                    <a:gd name="connsiteX10" fmla="*/ 0 w 492919"/>
                    <a:gd name="connsiteY10" fmla="*/ 19301 h 823390"/>
                    <a:gd name="connsiteX0" fmla="*/ 0 w 523876"/>
                    <a:gd name="connsiteY0" fmla="*/ 40481 h 844570"/>
                    <a:gd name="connsiteX1" fmla="*/ 33338 w 523876"/>
                    <a:gd name="connsiteY1" fmla="*/ 30956 h 844570"/>
                    <a:gd name="connsiteX2" fmla="*/ 259557 w 523876"/>
                    <a:gd name="connsiteY2" fmla="*/ 192881 h 844570"/>
                    <a:gd name="connsiteX3" fmla="*/ 264319 w 523876"/>
                    <a:gd name="connsiteY3" fmla="*/ 200025 h 844570"/>
                    <a:gd name="connsiteX4" fmla="*/ 273844 w 523876"/>
                    <a:gd name="connsiteY4" fmla="*/ 211931 h 844570"/>
                    <a:gd name="connsiteX5" fmla="*/ 385763 w 523876"/>
                    <a:gd name="connsiteY5" fmla="*/ 192881 h 844570"/>
                    <a:gd name="connsiteX6" fmla="*/ 523876 w 523876"/>
                    <a:gd name="connsiteY6" fmla="*/ 0 h 844570"/>
                    <a:gd name="connsiteX7" fmla="*/ 492919 w 523876"/>
                    <a:gd name="connsiteY7" fmla="*/ 273843 h 844570"/>
                    <a:gd name="connsiteX8" fmla="*/ 418770 w 523876"/>
                    <a:gd name="connsiteY8" fmla="*/ 844570 h 844570"/>
                    <a:gd name="connsiteX9" fmla="*/ 407194 w 523876"/>
                    <a:gd name="connsiteY9" fmla="*/ 816768 h 844570"/>
                    <a:gd name="connsiteX10" fmla="*/ 0 w 523876"/>
                    <a:gd name="connsiteY10" fmla="*/ 40481 h 844570"/>
                    <a:gd name="connsiteX0" fmla="*/ 14545 w 505084"/>
                    <a:gd name="connsiteY0" fmla="*/ 102393 h 844570"/>
                    <a:gd name="connsiteX1" fmla="*/ 14546 w 505084"/>
                    <a:gd name="connsiteY1" fmla="*/ 30956 h 844570"/>
                    <a:gd name="connsiteX2" fmla="*/ 240765 w 505084"/>
                    <a:gd name="connsiteY2" fmla="*/ 192881 h 844570"/>
                    <a:gd name="connsiteX3" fmla="*/ 245527 w 505084"/>
                    <a:gd name="connsiteY3" fmla="*/ 200025 h 844570"/>
                    <a:gd name="connsiteX4" fmla="*/ 255052 w 505084"/>
                    <a:gd name="connsiteY4" fmla="*/ 211931 h 844570"/>
                    <a:gd name="connsiteX5" fmla="*/ 366971 w 505084"/>
                    <a:gd name="connsiteY5" fmla="*/ 192881 h 844570"/>
                    <a:gd name="connsiteX6" fmla="*/ 505084 w 505084"/>
                    <a:gd name="connsiteY6" fmla="*/ 0 h 844570"/>
                    <a:gd name="connsiteX7" fmla="*/ 474127 w 505084"/>
                    <a:gd name="connsiteY7" fmla="*/ 273843 h 844570"/>
                    <a:gd name="connsiteX8" fmla="*/ 399978 w 505084"/>
                    <a:gd name="connsiteY8" fmla="*/ 844570 h 844570"/>
                    <a:gd name="connsiteX9" fmla="*/ 388402 w 505084"/>
                    <a:gd name="connsiteY9" fmla="*/ 816768 h 844570"/>
                    <a:gd name="connsiteX10" fmla="*/ 14545 w 505084"/>
                    <a:gd name="connsiteY10" fmla="*/ 102393 h 844570"/>
                    <a:gd name="connsiteX0" fmla="*/ 0 w 490539"/>
                    <a:gd name="connsiteY0" fmla="*/ 102393 h 844570"/>
                    <a:gd name="connsiteX1" fmla="*/ 54770 w 490539"/>
                    <a:gd name="connsiteY1" fmla="*/ 97631 h 844570"/>
                    <a:gd name="connsiteX2" fmla="*/ 226220 w 490539"/>
                    <a:gd name="connsiteY2" fmla="*/ 192881 h 844570"/>
                    <a:gd name="connsiteX3" fmla="*/ 230982 w 490539"/>
                    <a:gd name="connsiteY3" fmla="*/ 200025 h 844570"/>
                    <a:gd name="connsiteX4" fmla="*/ 240507 w 490539"/>
                    <a:gd name="connsiteY4" fmla="*/ 211931 h 844570"/>
                    <a:gd name="connsiteX5" fmla="*/ 352426 w 490539"/>
                    <a:gd name="connsiteY5" fmla="*/ 192881 h 844570"/>
                    <a:gd name="connsiteX6" fmla="*/ 490539 w 490539"/>
                    <a:gd name="connsiteY6" fmla="*/ 0 h 844570"/>
                    <a:gd name="connsiteX7" fmla="*/ 459582 w 490539"/>
                    <a:gd name="connsiteY7" fmla="*/ 273843 h 844570"/>
                    <a:gd name="connsiteX8" fmla="*/ 385433 w 490539"/>
                    <a:gd name="connsiteY8" fmla="*/ 844570 h 844570"/>
                    <a:gd name="connsiteX9" fmla="*/ 373857 w 490539"/>
                    <a:gd name="connsiteY9" fmla="*/ 816768 h 844570"/>
                    <a:gd name="connsiteX10" fmla="*/ 0 w 490539"/>
                    <a:gd name="connsiteY10" fmla="*/ 102393 h 844570"/>
                    <a:gd name="connsiteX0" fmla="*/ 0 w 478633"/>
                    <a:gd name="connsiteY0" fmla="*/ 10985 h 753162"/>
                    <a:gd name="connsiteX1" fmla="*/ 54770 w 478633"/>
                    <a:gd name="connsiteY1" fmla="*/ 6223 h 753162"/>
                    <a:gd name="connsiteX2" fmla="*/ 226220 w 478633"/>
                    <a:gd name="connsiteY2" fmla="*/ 101473 h 753162"/>
                    <a:gd name="connsiteX3" fmla="*/ 230982 w 478633"/>
                    <a:gd name="connsiteY3" fmla="*/ 108617 h 753162"/>
                    <a:gd name="connsiteX4" fmla="*/ 240507 w 478633"/>
                    <a:gd name="connsiteY4" fmla="*/ 120523 h 753162"/>
                    <a:gd name="connsiteX5" fmla="*/ 352426 w 478633"/>
                    <a:gd name="connsiteY5" fmla="*/ 101473 h 753162"/>
                    <a:gd name="connsiteX6" fmla="*/ 478633 w 478633"/>
                    <a:gd name="connsiteY6" fmla="*/ 3842 h 753162"/>
                    <a:gd name="connsiteX7" fmla="*/ 459582 w 478633"/>
                    <a:gd name="connsiteY7" fmla="*/ 182435 h 753162"/>
                    <a:gd name="connsiteX8" fmla="*/ 385433 w 478633"/>
                    <a:gd name="connsiteY8" fmla="*/ 753162 h 753162"/>
                    <a:gd name="connsiteX9" fmla="*/ 373857 w 478633"/>
                    <a:gd name="connsiteY9" fmla="*/ 725360 h 753162"/>
                    <a:gd name="connsiteX10" fmla="*/ 0 w 478633"/>
                    <a:gd name="connsiteY10" fmla="*/ 10985 h 753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78633" h="753162">
                      <a:moveTo>
                        <a:pt x="0" y="10985"/>
                      </a:moveTo>
                      <a:cubicBezTo>
                        <a:pt x="11113" y="7810"/>
                        <a:pt x="17067" y="-8858"/>
                        <a:pt x="54770" y="6223"/>
                      </a:cubicBezTo>
                      <a:cubicBezTo>
                        <a:pt x="92473" y="21304"/>
                        <a:pt x="196851" y="84407"/>
                        <a:pt x="226220" y="101473"/>
                      </a:cubicBezTo>
                      <a:cubicBezTo>
                        <a:pt x="255589" y="118539"/>
                        <a:pt x="229150" y="106418"/>
                        <a:pt x="230982" y="108617"/>
                      </a:cubicBezTo>
                      <a:cubicBezTo>
                        <a:pt x="241481" y="121216"/>
                        <a:pt x="235513" y="110534"/>
                        <a:pt x="240507" y="120523"/>
                      </a:cubicBezTo>
                      <a:lnTo>
                        <a:pt x="352426" y="101473"/>
                      </a:lnTo>
                      <a:lnTo>
                        <a:pt x="478633" y="3842"/>
                      </a:lnTo>
                      <a:lnTo>
                        <a:pt x="459582" y="182435"/>
                      </a:lnTo>
                      <a:cubicBezTo>
                        <a:pt x="430897" y="358390"/>
                        <a:pt x="414118" y="577207"/>
                        <a:pt x="385433" y="753162"/>
                      </a:cubicBezTo>
                      <a:lnTo>
                        <a:pt x="373857" y="725360"/>
                      </a:lnTo>
                      <a:lnTo>
                        <a:pt x="0" y="1098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3" name="Полилиния 282"/>
                <p:cNvSpPr/>
                <p:nvPr/>
              </p:nvSpPr>
              <p:spPr>
                <a:xfrm>
                  <a:off x="7309957" y="1233861"/>
                  <a:ext cx="466726" cy="397674"/>
                </a:xfrm>
                <a:custGeom>
                  <a:avLst/>
                  <a:gdLst>
                    <a:gd name="connsiteX0" fmla="*/ 52387 w 528637"/>
                    <a:gd name="connsiteY0" fmla="*/ 0 h 442913"/>
                    <a:gd name="connsiteX1" fmla="*/ 214312 w 528637"/>
                    <a:gd name="connsiteY1" fmla="*/ 176213 h 442913"/>
                    <a:gd name="connsiteX2" fmla="*/ 400050 w 528637"/>
                    <a:gd name="connsiteY2" fmla="*/ 180975 h 442913"/>
                    <a:gd name="connsiteX3" fmla="*/ 433387 w 528637"/>
                    <a:gd name="connsiteY3" fmla="*/ 38100 h 442913"/>
                    <a:gd name="connsiteX4" fmla="*/ 528637 w 528637"/>
                    <a:gd name="connsiteY4" fmla="*/ 280988 h 442913"/>
                    <a:gd name="connsiteX5" fmla="*/ 466725 w 528637"/>
                    <a:gd name="connsiteY5" fmla="*/ 442913 h 442913"/>
                    <a:gd name="connsiteX6" fmla="*/ 376237 w 528637"/>
                    <a:gd name="connsiteY6" fmla="*/ 190500 h 442913"/>
                    <a:gd name="connsiteX7" fmla="*/ 233362 w 528637"/>
                    <a:gd name="connsiteY7" fmla="*/ 395288 h 442913"/>
                    <a:gd name="connsiteX8" fmla="*/ 0 w 528637"/>
                    <a:gd name="connsiteY8" fmla="*/ 47625 h 442913"/>
                    <a:gd name="connsiteX9" fmla="*/ 52387 w 528637"/>
                    <a:gd name="connsiteY9" fmla="*/ 0 h 442913"/>
                    <a:gd name="connsiteX0" fmla="*/ 52387 w 528637"/>
                    <a:gd name="connsiteY0" fmla="*/ 0 h 442913"/>
                    <a:gd name="connsiteX1" fmla="*/ 214312 w 528637"/>
                    <a:gd name="connsiteY1" fmla="*/ 176213 h 442913"/>
                    <a:gd name="connsiteX2" fmla="*/ 400050 w 528637"/>
                    <a:gd name="connsiteY2" fmla="*/ 180975 h 442913"/>
                    <a:gd name="connsiteX3" fmla="*/ 433387 w 528637"/>
                    <a:gd name="connsiteY3" fmla="*/ 38100 h 442913"/>
                    <a:gd name="connsiteX4" fmla="*/ 528637 w 528637"/>
                    <a:gd name="connsiteY4" fmla="*/ 280988 h 442913"/>
                    <a:gd name="connsiteX5" fmla="*/ 466725 w 528637"/>
                    <a:gd name="connsiteY5" fmla="*/ 442913 h 442913"/>
                    <a:gd name="connsiteX6" fmla="*/ 376237 w 528637"/>
                    <a:gd name="connsiteY6" fmla="*/ 190500 h 442913"/>
                    <a:gd name="connsiteX7" fmla="*/ 202406 w 528637"/>
                    <a:gd name="connsiteY7" fmla="*/ 402432 h 442913"/>
                    <a:gd name="connsiteX8" fmla="*/ 0 w 528637"/>
                    <a:gd name="connsiteY8" fmla="*/ 47625 h 442913"/>
                    <a:gd name="connsiteX9" fmla="*/ 52387 w 528637"/>
                    <a:gd name="connsiteY9" fmla="*/ 0 h 442913"/>
                    <a:gd name="connsiteX0" fmla="*/ 52387 w 528637"/>
                    <a:gd name="connsiteY0" fmla="*/ 0 h 442913"/>
                    <a:gd name="connsiteX1" fmla="*/ 233362 w 528637"/>
                    <a:gd name="connsiteY1" fmla="*/ 166688 h 442913"/>
                    <a:gd name="connsiteX2" fmla="*/ 400050 w 528637"/>
                    <a:gd name="connsiteY2" fmla="*/ 180975 h 442913"/>
                    <a:gd name="connsiteX3" fmla="*/ 433387 w 528637"/>
                    <a:gd name="connsiteY3" fmla="*/ 38100 h 442913"/>
                    <a:gd name="connsiteX4" fmla="*/ 528637 w 528637"/>
                    <a:gd name="connsiteY4" fmla="*/ 280988 h 442913"/>
                    <a:gd name="connsiteX5" fmla="*/ 466725 w 528637"/>
                    <a:gd name="connsiteY5" fmla="*/ 442913 h 442913"/>
                    <a:gd name="connsiteX6" fmla="*/ 376237 w 528637"/>
                    <a:gd name="connsiteY6" fmla="*/ 190500 h 442913"/>
                    <a:gd name="connsiteX7" fmla="*/ 202406 w 528637"/>
                    <a:gd name="connsiteY7" fmla="*/ 402432 h 442913"/>
                    <a:gd name="connsiteX8" fmla="*/ 0 w 528637"/>
                    <a:gd name="connsiteY8" fmla="*/ 47625 h 442913"/>
                    <a:gd name="connsiteX9" fmla="*/ 52387 w 528637"/>
                    <a:gd name="connsiteY9" fmla="*/ 0 h 442913"/>
                    <a:gd name="connsiteX0" fmla="*/ 52387 w 528637"/>
                    <a:gd name="connsiteY0" fmla="*/ 0 h 442913"/>
                    <a:gd name="connsiteX1" fmla="*/ 233362 w 528637"/>
                    <a:gd name="connsiteY1" fmla="*/ 166688 h 442913"/>
                    <a:gd name="connsiteX2" fmla="*/ 317184 w 528637"/>
                    <a:gd name="connsiteY2" fmla="*/ 152026 h 442913"/>
                    <a:gd name="connsiteX3" fmla="*/ 400050 w 528637"/>
                    <a:gd name="connsiteY3" fmla="*/ 180975 h 442913"/>
                    <a:gd name="connsiteX4" fmla="*/ 433387 w 528637"/>
                    <a:gd name="connsiteY4" fmla="*/ 38100 h 442913"/>
                    <a:gd name="connsiteX5" fmla="*/ 528637 w 528637"/>
                    <a:gd name="connsiteY5" fmla="*/ 280988 h 442913"/>
                    <a:gd name="connsiteX6" fmla="*/ 466725 w 528637"/>
                    <a:gd name="connsiteY6" fmla="*/ 442913 h 442913"/>
                    <a:gd name="connsiteX7" fmla="*/ 376237 w 528637"/>
                    <a:gd name="connsiteY7" fmla="*/ 190500 h 442913"/>
                    <a:gd name="connsiteX8" fmla="*/ 202406 w 528637"/>
                    <a:gd name="connsiteY8" fmla="*/ 402432 h 442913"/>
                    <a:gd name="connsiteX9" fmla="*/ 0 w 528637"/>
                    <a:gd name="connsiteY9" fmla="*/ 47625 h 442913"/>
                    <a:gd name="connsiteX10" fmla="*/ 52387 w 528637"/>
                    <a:gd name="connsiteY10" fmla="*/ 0 h 442913"/>
                    <a:gd name="connsiteX0" fmla="*/ 52387 w 528637"/>
                    <a:gd name="connsiteY0" fmla="*/ 0 h 442913"/>
                    <a:gd name="connsiteX1" fmla="*/ 233362 w 528637"/>
                    <a:gd name="connsiteY1" fmla="*/ 166688 h 442913"/>
                    <a:gd name="connsiteX2" fmla="*/ 317184 w 528637"/>
                    <a:gd name="connsiteY2" fmla="*/ 152026 h 442913"/>
                    <a:gd name="connsiteX3" fmla="*/ 390525 w 528637"/>
                    <a:gd name="connsiteY3" fmla="*/ 121444 h 442913"/>
                    <a:gd name="connsiteX4" fmla="*/ 433387 w 528637"/>
                    <a:gd name="connsiteY4" fmla="*/ 38100 h 442913"/>
                    <a:gd name="connsiteX5" fmla="*/ 528637 w 528637"/>
                    <a:gd name="connsiteY5" fmla="*/ 280988 h 442913"/>
                    <a:gd name="connsiteX6" fmla="*/ 466725 w 528637"/>
                    <a:gd name="connsiteY6" fmla="*/ 442913 h 442913"/>
                    <a:gd name="connsiteX7" fmla="*/ 376237 w 528637"/>
                    <a:gd name="connsiteY7" fmla="*/ 190500 h 442913"/>
                    <a:gd name="connsiteX8" fmla="*/ 202406 w 528637"/>
                    <a:gd name="connsiteY8" fmla="*/ 402432 h 442913"/>
                    <a:gd name="connsiteX9" fmla="*/ 0 w 528637"/>
                    <a:gd name="connsiteY9" fmla="*/ 47625 h 442913"/>
                    <a:gd name="connsiteX10" fmla="*/ 52387 w 528637"/>
                    <a:gd name="connsiteY10" fmla="*/ 0 h 442913"/>
                    <a:gd name="connsiteX0" fmla="*/ 52387 w 528637"/>
                    <a:gd name="connsiteY0" fmla="*/ 0 h 442913"/>
                    <a:gd name="connsiteX1" fmla="*/ 233362 w 528637"/>
                    <a:gd name="connsiteY1" fmla="*/ 166688 h 442913"/>
                    <a:gd name="connsiteX2" fmla="*/ 317184 w 528637"/>
                    <a:gd name="connsiteY2" fmla="*/ 152026 h 442913"/>
                    <a:gd name="connsiteX3" fmla="*/ 390525 w 528637"/>
                    <a:gd name="connsiteY3" fmla="*/ 121444 h 442913"/>
                    <a:gd name="connsiteX4" fmla="*/ 466725 w 528637"/>
                    <a:gd name="connsiteY4" fmla="*/ 42862 h 442913"/>
                    <a:gd name="connsiteX5" fmla="*/ 528637 w 528637"/>
                    <a:gd name="connsiteY5" fmla="*/ 280988 h 442913"/>
                    <a:gd name="connsiteX6" fmla="*/ 466725 w 528637"/>
                    <a:gd name="connsiteY6" fmla="*/ 442913 h 442913"/>
                    <a:gd name="connsiteX7" fmla="*/ 376237 w 528637"/>
                    <a:gd name="connsiteY7" fmla="*/ 190500 h 442913"/>
                    <a:gd name="connsiteX8" fmla="*/ 202406 w 528637"/>
                    <a:gd name="connsiteY8" fmla="*/ 402432 h 442913"/>
                    <a:gd name="connsiteX9" fmla="*/ 0 w 528637"/>
                    <a:gd name="connsiteY9" fmla="*/ 47625 h 442913"/>
                    <a:gd name="connsiteX10" fmla="*/ 52387 w 528637"/>
                    <a:gd name="connsiteY10" fmla="*/ 0 h 442913"/>
                    <a:gd name="connsiteX0" fmla="*/ 52387 w 466725"/>
                    <a:gd name="connsiteY0" fmla="*/ 0 h 442913"/>
                    <a:gd name="connsiteX1" fmla="*/ 233362 w 466725"/>
                    <a:gd name="connsiteY1" fmla="*/ 166688 h 442913"/>
                    <a:gd name="connsiteX2" fmla="*/ 317184 w 466725"/>
                    <a:gd name="connsiteY2" fmla="*/ 152026 h 442913"/>
                    <a:gd name="connsiteX3" fmla="*/ 390525 w 466725"/>
                    <a:gd name="connsiteY3" fmla="*/ 121444 h 442913"/>
                    <a:gd name="connsiteX4" fmla="*/ 466725 w 466725"/>
                    <a:gd name="connsiteY4" fmla="*/ 42862 h 442913"/>
                    <a:gd name="connsiteX5" fmla="*/ 454818 w 466725"/>
                    <a:gd name="connsiteY5" fmla="*/ 283370 h 442913"/>
                    <a:gd name="connsiteX6" fmla="*/ 466725 w 466725"/>
                    <a:gd name="connsiteY6" fmla="*/ 442913 h 442913"/>
                    <a:gd name="connsiteX7" fmla="*/ 376237 w 466725"/>
                    <a:gd name="connsiteY7" fmla="*/ 190500 h 442913"/>
                    <a:gd name="connsiteX8" fmla="*/ 202406 w 466725"/>
                    <a:gd name="connsiteY8" fmla="*/ 402432 h 442913"/>
                    <a:gd name="connsiteX9" fmla="*/ 0 w 466725"/>
                    <a:gd name="connsiteY9" fmla="*/ 47625 h 442913"/>
                    <a:gd name="connsiteX10" fmla="*/ 52387 w 466725"/>
                    <a:gd name="connsiteY10" fmla="*/ 0 h 442913"/>
                    <a:gd name="connsiteX0" fmla="*/ 52387 w 466725"/>
                    <a:gd name="connsiteY0" fmla="*/ 0 h 402432"/>
                    <a:gd name="connsiteX1" fmla="*/ 233362 w 466725"/>
                    <a:gd name="connsiteY1" fmla="*/ 166688 h 402432"/>
                    <a:gd name="connsiteX2" fmla="*/ 317184 w 466725"/>
                    <a:gd name="connsiteY2" fmla="*/ 152026 h 402432"/>
                    <a:gd name="connsiteX3" fmla="*/ 390525 w 466725"/>
                    <a:gd name="connsiteY3" fmla="*/ 121444 h 402432"/>
                    <a:gd name="connsiteX4" fmla="*/ 466725 w 466725"/>
                    <a:gd name="connsiteY4" fmla="*/ 42862 h 402432"/>
                    <a:gd name="connsiteX5" fmla="*/ 454818 w 466725"/>
                    <a:gd name="connsiteY5" fmla="*/ 283370 h 402432"/>
                    <a:gd name="connsiteX6" fmla="*/ 423863 w 466725"/>
                    <a:gd name="connsiteY6" fmla="*/ 402432 h 402432"/>
                    <a:gd name="connsiteX7" fmla="*/ 376237 w 466725"/>
                    <a:gd name="connsiteY7" fmla="*/ 190500 h 402432"/>
                    <a:gd name="connsiteX8" fmla="*/ 202406 w 466725"/>
                    <a:gd name="connsiteY8" fmla="*/ 402432 h 402432"/>
                    <a:gd name="connsiteX9" fmla="*/ 0 w 466725"/>
                    <a:gd name="connsiteY9" fmla="*/ 47625 h 402432"/>
                    <a:gd name="connsiteX10" fmla="*/ 52387 w 466725"/>
                    <a:gd name="connsiteY10" fmla="*/ 0 h 402432"/>
                    <a:gd name="connsiteX0" fmla="*/ 52387 w 466725"/>
                    <a:gd name="connsiteY0" fmla="*/ 0 h 402432"/>
                    <a:gd name="connsiteX1" fmla="*/ 233362 w 466725"/>
                    <a:gd name="connsiteY1" fmla="*/ 166688 h 402432"/>
                    <a:gd name="connsiteX2" fmla="*/ 317184 w 466725"/>
                    <a:gd name="connsiteY2" fmla="*/ 152026 h 402432"/>
                    <a:gd name="connsiteX3" fmla="*/ 390525 w 466725"/>
                    <a:gd name="connsiteY3" fmla="*/ 121444 h 402432"/>
                    <a:gd name="connsiteX4" fmla="*/ 466725 w 466725"/>
                    <a:gd name="connsiteY4" fmla="*/ 42862 h 402432"/>
                    <a:gd name="connsiteX5" fmla="*/ 454818 w 466725"/>
                    <a:gd name="connsiteY5" fmla="*/ 283370 h 402432"/>
                    <a:gd name="connsiteX6" fmla="*/ 423863 w 466725"/>
                    <a:gd name="connsiteY6" fmla="*/ 402432 h 402432"/>
                    <a:gd name="connsiteX7" fmla="*/ 340518 w 466725"/>
                    <a:gd name="connsiteY7" fmla="*/ 197644 h 402432"/>
                    <a:gd name="connsiteX8" fmla="*/ 202406 w 466725"/>
                    <a:gd name="connsiteY8" fmla="*/ 402432 h 402432"/>
                    <a:gd name="connsiteX9" fmla="*/ 0 w 466725"/>
                    <a:gd name="connsiteY9" fmla="*/ 47625 h 402432"/>
                    <a:gd name="connsiteX10" fmla="*/ 52387 w 466725"/>
                    <a:gd name="connsiteY10" fmla="*/ 0 h 402432"/>
                    <a:gd name="connsiteX0" fmla="*/ 52387 w 466725"/>
                    <a:gd name="connsiteY0" fmla="*/ 0 h 402432"/>
                    <a:gd name="connsiteX1" fmla="*/ 233362 w 466725"/>
                    <a:gd name="connsiteY1" fmla="*/ 166688 h 402432"/>
                    <a:gd name="connsiteX2" fmla="*/ 317184 w 466725"/>
                    <a:gd name="connsiteY2" fmla="*/ 152026 h 402432"/>
                    <a:gd name="connsiteX3" fmla="*/ 390525 w 466725"/>
                    <a:gd name="connsiteY3" fmla="*/ 121444 h 402432"/>
                    <a:gd name="connsiteX4" fmla="*/ 466725 w 466725"/>
                    <a:gd name="connsiteY4" fmla="*/ 42862 h 402432"/>
                    <a:gd name="connsiteX5" fmla="*/ 450056 w 466725"/>
                    <a:gd name="connsiteY5" fmla="*/ 283370 h 402432"/>
                    <a:gd name="connsiteX6" fmla="*/ 423863 w 466725"/>
                    <a:gd name="connsiteY6" fmla="*/ 402432 h 402432"/>
                    <a:gd name="connsiteX7" fmla="*/ 340518 w 466725"/>
                    <a:gd name="connsiteY7" fmla="*/ 197644 h 402432"/>
                    <a:gd name="connsiteX8" fmla="*/ 202406 w 466725"/>
                    <a:gd name="connsiteY8" fmla="*/ 402432 h 402432"/>
                    <a:gd name="connsiteX9" fmla="*/ 0 w 466725"/>
                    <a:gd name="connsiteY9" fmla="*/ 47625 h 402432"/>
                    <a:gd name="connsiteX10" fmla="*/ 52387 w 466725"/>
                    <a:gd name="connsiteY10" fmla="*/ 0 h 402432"/>
                    <a:gd name="connsiteX0" fmla="*/ 52387 w 466725"/>
                    <a:gd name="connsiteY0" fmla="*/ 0 h 402432"/>
                    <a:gd name="connsiteX1" fmla="*/ 233362 w 466725"/>
                    <a:gd name="connsiteY1" fmla="*/ 166688 h 402432"/>
                    <a:gd name="connsiteX2" fmla="*/ 317184 w 466725"/>
                    <a:gd name="connsiteY2" fmla="*/ 152026 h 402432"/>
                    <a:gd name="connsiteX3" fmla="*/ 390525 w 466725"/>
                    <a:gd name="connsiteY3" fmla="*/ 121444 h 402432"/>
                    <a:gd name="connsiteX4" fmla="*/ 466725 w 466725"/>
                    <a:gd name="connsiteY4" fmla="*/ 42862 h 402432"/>
                    <a:gd name="connsiteX5" fmla="*/ 450056 w 466725"/>
                    <a:gd name="connsiteY5" fmla="*/ 283370 h 402432"/>
                    <a:gd name="connsiteX6" fmla="*/ 423863 w 466725"/>
                    <a:gd name="connsiteY6" fmla="*/ 402432 h 402432"/>
                    <a:gd name="connsiteX7" fmla="*/ 340518 w 466725"/>
                    <a:gd name="connsiteY7" fmla="*/ 197644 h 402432"/>
                    <a:gd name="connsiteX8" fmla="*/ 202406 w 466725"/>
                    <a:gd name="connsiteY8" fmla="*/ 402432 h 402432"/>
                    <a:gd name="connsiteX9" fmla="*/ 0 w 466725"/>
                    <a:gd name="connsiteY9" fmla="*/ 61913 h 402432"/>
                    <a:gd name="connsiteX10" fmla="*/ 52387 w 466725"/>
                    <a:gd name="connsiteY10" fmla="*/ 0 h 402432"/>
                    <a:gd name="connsiteX0" fmla="*/ 59531 w 466725"/>
                    <a:gd name="connsiteY0" fmla="*/ 0 h 397670"/>
                    <a:gd name="connsiteX1" fmla="*/ 233362 w 466725"/>
                    <a:gd name="connsiteY1" fmla="*/ 161926 h 397670"/>
                    <a:gd name="connsiteX2" fmla="*/ 317184 w 466725"/>
                    <a:gd name="connsiteY2" fmla="*/ 147264 h 397670"/>
                    <a:gd name="connsiteX3" fmla="*/ 390525 w 466725"/>
                    <a:gd name="connsiteY3" fmla="*/ 116682 h 397670"/>
                    <a:gd name="connsiteX4" fmla="*/ 466725 w 466725"/>
                    <a:gd name="connsiteY4" fmla="*/ 38100 h 397670"/>
                    <a:gd name="connsiteX5" fmla="*/ 450056 w 466725"/>
                    <a:gd name="connsiteY5" fmla="*/ 278608 h 397670"/>
                    <a:gd name="connsiteX6" fmla="*/ 423863 w 466725"/>
                    <a:gd name="connsiteY6" fmla="*/ 397670 h 397670"/>
                    <a:gd name="connsiteX7" fmla="*/ 340518 w 466725"/>
                    <a:gd name="connsiteY7" fmla="*/ 192882 h 397670"/>
                    <a:gd name="connsiteX8" fmla="*/ 202406 w 466725"/>
                    <a:gd name="connsiteY8" fmla="*/ 397670 h 397670"/>
                    <a:gd name="connsiteX9" fmla="*/ 0 w 466725"/>
                    <a:gd name="connsiteY9" fmla="*/ 57151 h 397670"/>
                    <a:gd name="connsiteX10" fmla="*/ 59531 w 466725"/>
                    <a:gd name="connsiteY10" fmla="*/ 0 h 397670"/>
                    <a:gd name="connsiteX0" fmla="*/ 59531 w 466725"/>
                    <a:gd name="connsiteY0" fmla="*/ 0 h 397670"/>
                    <a:gd name="connsiteX1" fmla="*/ 233362 w 466725"/>
                    <a:gd name="connsiteY1" fmla="*/ 161926 h 397670"/>
                    <a:gd name="connsiteX2" fmla="*/ 317184 w 466725"/>
                    <a:gd name="connsiteY2" fmla="*/ 147264 h 397670"/>
                    <a:gd name="connsiteX3" fmla="*/ 390525 w 466725"/>
                    <a:gd name="connsiteY3" fmla="*/ 116682 h 397670"/>
                    <a:gd name="connsiteX4" fmla="*/ 466725 w 466725"/>
                    <a:gd name="connsiteY4" fmla="*/ 38100 h 397670"/>
                    <a:gd name="connsiteX5" fmla="*/ 450056 w 466725"/>
                    <a:gd name="connsiteY5" fmla="*/ 278608 h 397670"/>
                    <a:gd name="connsiteX6" fmla="*/ 423863 w 466725"/>
                    <a:gd name="connsiteY6" fmla="*/ 397670 h 397670"/>
                    <a:gd name="connsiteX7" fmla="*/ 340518 w 466725"/>
                    <a:gd name="connsiteY7" fmla="*/ 192882 h 397670"/>
                    <a:gd name="connsiteX8" fmla="*/ 202406 w 466725"/>
                    <a:gd name="connsiteY8" fmla="*/ 397670 h 397670"/>
                    <a:gd name="connsiteX9" fmla="*/ 0 w 466725"/>
                    <a:gd name="connsiteY9" fmla="*/ 57151 h 397670"/>
                    <a:gd name="connsiteX10" fmla="*/ 17146 w 466725"/>
                    <a:gd name="connsiteY10" fmla="*/ 11532 h 397670"/>
                    <a:gd name="connsiteX11" fmla="*/ 59531 w 466725"/>
                    <a:gd name="connsiteY11" fmla="*/ 0 h 397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66725" h="397670">
                      <a:moveTo>
                        <a:pt x="59531" y="0"/>
                      </a:moveTo>
                      <a:lnTo>
                        <a:pt x="233362" y="161926"/>
                      </a:lnTo>
                      <a:cubicBezTo>
                        <a:pt x="258921" y="164182"/>
                        <a:pt x="291625" y="145008"/>
                        <a:pt x="317184" y="147264"/>
                      </a:cubicBezTo>
                      <a:lnTo>
                        <a:pt x="390525" y="116682"/>
                      </a:lnTo>
                      <a:lnTo>
                        <a:pt x="466725" y="38100"/>
                      </a:lnTo>
                      <a:lnTo>
                        <a:pt x="450056" y="278608"/>
                      </a:lnTo>
                      <a:lnTo>
                        <a:pt x="423863" y="397670"/>
                      </a:lnTo>
                      <a:lnTo>
                        <a:pt x="340518" y="192882"/>
                      </a:lnTo>
                      <a:lnTo>
                        <a:pt x="202406" y="397670"/>
                      </a:lnTo>
                      <a:lnTo>
                        <a:pt x="0" y="57151"/>
                      </a:lnTo>
                      <a:cubicBezTo>
                        <a:pt x="8097" y="47501"/>
                        <a:pt x="9049" y="21182"/>
                        <a:pt x="17146" y="11532"/>
                      </a:cubicBezTo>
                      <a:lnTo>
                        <a:pt x="5953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6350">
                  <a:solidFill>
                    <a:srgbClr val="D2D2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grpSp>
              <p:nvGrpSpPr>
                <p:cNvPr id="284" name="Группа 283"/>
                <p:cNvGrpSpPr/>
                <p:nvPr/>
              </p:nvGrpSpPr>
              <p:grpSpPr>
                <a:xfrm rot="20434402" flipH="1">
                  <a:off x="8171975" y="2892189"/>
                  <a:ext cx="237318" cy="509044"/>
                  <a:chOff x="6790199" y="2987457"/>
                  <a:chExt cx="261050" cy="559954"/>
                </a:xfrm>
              </p:grpSpPr>
              <p:sp>
                <p:nvSpPr>
                  <p:cNvPr id="312" name="Скругленный прямоугольник 311"/>
                  <p:cNvSpPr/>
                  <p:nvPr/>
                </p:nvSpPr>
                <p:spPr>
                  <a:xfrm>
                    <a:off x="6834686" y="2987457"/>
                    <a:ext cx="121413" cy="24381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9CA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grpSp>
                <p:nvGrpSpPr>
                  <p:cNvPr id="313" name="Группа 312"/>
                  <p:cNvGrpSpPr/>
                  <p:nvPr/>
                </p:nvGrpSpPr>
                <p:grpSpPr>
                  <a:xfrm>
                    <a:off x="6790199" y="3150824"/>
                    <a:ext cx="261050" cy="396587"/>
                    <a:chOff x="6789982" y="3150826"/>
                    <a:chExt cx="261271" cy="396552"/>
                  </a:xfrm>
                </p:grpSpPr>
                <p:sp>
                  <p:nvSpPr>
                    <p:cNvPr id="314" name="Скругленный прямоугольник 313"/>
                    <p:cNvSpPr/>
                    <p:nvPr/>
                  </p:nvSpPr>
                  <p:spPr>
                    <a:xfrm>
                      <a:off x="6789982" y="3153032"/>
                      <a:ext cx="226600" cy="254505"/>
                    </a:xfrm>
                    <a:prstGeom prst="roundRect">
                      <a:avLst>
                        <a:gd name="adj" fmla="val 34238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15" name="Скругленный прямоугольник 314"/>
                    <p:cNvSpPr/>
                    <p:nvPr/>
                  </p:nvSpPr>
                  <p:spPr>
                    <a:xfrm>
                      <a:off x="6794978" y="3220050"/>
                      <a:ext cx="44509" cy="25450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16" name="Скругленный прямоугольник 315"/>
                    <p:cNvSpPr/>
                    <p:nvPr/>
                  </p:nvSpPr>
                  <p:spPr>
                    <a:xfrm>
                      <a:off x="6847711" y="3247309"/>
                      <a:ext cx="44509" cy="25450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17" name="Скругленный прямоугольник 316"/>
                    <p:cNvSpPr/>
                    <p:nvPr/>
                  </p:nvSpPr>
                  <p:spPr>
                    <a:xfrm>
                      <a:off x="6899334" y="3292873"/>
                      <a:ext cx="44509" cy="25450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18" name="Скругленный прямоугольник 317"/>
                    <p:cNvSpPr/>
                    <p:nvPr/>
                  </p:nvSpPr>
                  <p:spPr>
                    <a:xfrm>
                      <a:off x="6952316" y="3270633"/>
                      <a:ext cx="44510" cy="254507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19" name="Скругленный прямоугольник 318"/>
                    <p:cNvSpPr/>
                    <p:nvPr/>
                  </p:nvSpPr>
                  <p:spPr>
                    <a:xfrm rot="19864124">
                      <a:off x="7005534" y="3150826"/>
                      <a:ext cx="45719" cy="254507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285" name="Полилиния 284"/>
                <p:cNvSpPr/>
                <p:nvPr/>
              </p:nvSpPr>
              <p:spPr>
                <a:xfrm>
                  <a:off x="7912442" y="1377507"/>
                  <a:ext cx="412809" cy="1647822"/>
                </a:xfrm>
                <a:custGeom>
                  <a:avLst/>
                  <a:gdLst>
                    <a:gd name="connsiteX0" fmla="*/ 55128 w 412809"/>
                    <a:gd name="connsiteY0" fmla="*/ 1270843 h 1647825"/>
                    <a:gd name="connsiteX1" fmla="*/ 57329 w 412809"/>
                    <a:gd name="connsiteY1" fmla="*/ 1296812 h 1647825"/>
                    <a:gd name="connsiteX2" fmla="*/ 56977 w 412809"/>
                    <a:gd name="connsiteY2" fmla="*/ 1296812 h 1647825"/>
                    <a:gd name="connsiteX3" fmla="*/ 144684 w 412809"/>
                    <a:gd name="connsiteY3" fmla="*/ 1174822 h 1647825"/>
                    <a:gd name="connsiteX4" fmla="*/ 135331 w 412809"/>
                    <a:gd name="connsiteY4" fmla="*/ 1184698 h 1647825"/>
                    <a:gd name="connsiteX5" fmla="*/ 133482 w 412809"/>
                    <a:gd name="connsiteY5" fmla="*/ 1179359 h 1647825"/>
                    <a:gd name="connsiteX6" fmla="*/ 33422 w 412809"/>
                    <a:gd name="connsiteY6" fmla="*/ 1014714 h 1647825"/>
                    <a:gd name="connsiteX7" fmla="*/ 33516 w 412809"/>
                    <a:gd name="connsiteY7" fmla="*/ 1015825 h 1647825"/>
                    <a:gd name="connsiteX8" fmla="*/ 33371 w 412809"/>
                    <a:gd name="connsiteY8" fmla="*/ 1015825 h 1647825"/>
                    <a:gd name="connsiteX9" fmla="*/ 82609 w 412809"/>
                    <a:gd name="connsiteY9" fmla="*/ 0 h 1647825"/>
                    <a:gd name="connsiteX10" fmla="*/ 148837 w 412809"/>
                    <a:gd name="connsiteY10" fmla="*/ 51624 h 1647825"/>
                    <a:gd name="connsiteX11" fmla="*/ 183762 w 412809"/>
                    <a:gd name="connsiteY11" fmla="*/ 172275 h 1647825"/>
                    <a:gd name="connsiteX12" fmla="*/ 412809 w 412809"/>
                    <a:gd name="connsiteY12" fmla="*/ 1600200 h 1647825"/>
                    <a:gd name="connsiteX13" fmla="*/ 292159 w 412809"/>
                    <a:gd name="connsiteY13" fmla="*/ 1647825 h 1647825"/>
                    <a:gd name="connsiteX14" fmla="*/ 221862 w 412809"/>
                    <a:gd name="connsiteY14" fmla="*/ 1397824 h 1647825"/>
                    <a:gd name="connsiteX15" fmla="*/ 74327 w 412809"/>
                    <a:gd name="connsiteY15" fmla="*/ 966037 h 1647825"/>
                    <a:gd name="connsiteX16" fmla="*/ 15446 w 412809"/>
                    <a:gd name="connsiteY16" fmla="*/ 22028 h 1647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12809" h="1647825">
                      <a:moveTo>
                        <a:pt x="55128" y="1270843"/>
                      </a:moveTo>
                      <a:lnTo>
                        <a:pt x="57329" y="1296812"/>
                      </a:lnTo>
                      <a:lnTo>
                        <a:pt x="56977" y="1296812"/>
                      </a:lnTo>
                      <a:close/>
                      <a:moveTo>
                        <a:pt x="144684" y="1174822"/>
                      </a:moveTo>
                      <a:lnTo>
                        <a:pt x="135331" y="1184698"/>
                      </a:lnTo>
                      <a:lnTo>
                        <a:pt x="133482" y="1179359"/>
                      </a:lnTo>
                      <a:close/>
                      <a:moveTo>
                        <a:pt x="33422" y="1014714"/>
                      </a:moveTo>
                      <a:lnTo>
                        <a:pt x="33516" y="1015825"/>
                      </a:lnTo>
                      <a:lnTo>
                        <a:pt x="33371" y="1015825"/>
                      </a:lnTo>
                      <a:close/>
                      <a:moveTo>
                        <a:pt x="82609" y="0"/>
                      </a:moveTo>
                      <a:cubicBezTo>
                        <a:pt x="101666" y="9695"/>
                        <a:pt x="131978" y="22912"/>
                        <a:pt x="148837" y="51624"/>
                      </a:cubicBezTo>
                      <a:cubicBezTo>
                        <a:pt x="165696" y="80337"/>
                        <a:pt x="136592" y="-81058"/>
                        <a:pt x="183762" y="172275"/>
                      </a:cubicBezTo>
                      <a:lnTo>
                        <a:pt x="412809" y="1600200"/>
                      </a:lnTo>
                      <a:lnTo>
                        <a:pt x="292159" y="1647825"/>
                      </a:lnTo>
                      <a:cubicBezTo>
                        <a:pt x="265552" y="1564491"/>
                        <a:pt x="248469" y="1481158"/>
                        <a:pt x="221862" y="1397824"/>
                      </a:cubicBezTo>
                      <a:lnTo>
                        <a:pt x="74327" y="966037"/>
                      </a:lnTo>
                      <a:cubicBezTo>
                        <a:pt x="89625" y="631259"/>
                        <a:pt x="-44302" y="344106"/>
                        <a:pt x="15446" y="22028"/>
                      </a:cubicBezTo>
                      <a:close/>
                    </a:path>
                  </a:pathLst>
                </a:custGeom>
                <a:solidFill>
                  <a:srgbClr val="A5A5A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6" name="Полилиния 285"/>
                <p:cNvSpPr/>
                <p:nvPr/>
              </p:nvSpPr>
              <p:spPr>
                <a:xfrm>
                  <a:off x="7027508" y="1286870"/>
                  <a:ext cx="1004453" cy="1987548"/>
                </a:xfrm>
                <a:custGeom>
                  <a:avLst/>
                  <a:gdLst>
                    <a:gd name="connsiteX0" fmla="*/ 367449 w 971330"/>
                    <a:gd name="connsiteY0" fmla="*/ 1948523 h 1987550"/>
                    <a:gd name="connsiteX1" fmla="*/ 498847 w 971330"/>
                    <a:gd name="connsiteY1" fmla="*/ 1978846 h 1987550"/>
                    <a:gd name="connsiteX2" fmla="*/ 495912 w 971330"/>
                    <a:gd name="connsiteY2" fmla="*/ 1987550 h 1987550"/>
                    <a:gd name="connsiteX3" fmla="*/ 967559 w 971330"/>
                    <a:gd name="connsiteY3" fmla="*/ 1881902 h 1987550"/>
                    <a:gd name="connsiteX4" fmla="*/ 845162 w 971330"/>
                    <a:gd name="connsiteY4" fmla="*/ 1943100 h 1987550"/>
                    <a:gd name="connsiteX5" fmla="*/ 838313 w 971330"/>
                    <a:gd name="connsiteY5" fmla="*/ 1922291 h 1987550"/>
                    <a:gd name="connsiteX6" fmla="*/ 680416 w 971330"/>
                    <a:gd name="connsiteY6" fmla="*/ 1431784 h 1987550"/>
                    <a:gd name="connsiteX7" fmla="*/ 690498 w 971330"/>
                    <a:gd name="connsiteY7" fmla="*/ 1473160 h 1987550"/>
                    <a:gd name="connsiteX8" fmla="*/ 680062 w 971330"/>
                    <a:gd name="connsiteY8" fmla="*/ 1441450 h 1987550"/>
                    <a:gd name="connsiteX9" fmla="*/ 676985 w 971330"/>
                    <a:gd name="connsiteY9" fmla="*/ 1450574 h 1987550"/>
                    <a:gd name="connsiteX10" fmla="*/ 12032 w 971330"/>
                    <a:gd name="connsiteY10" fmla="*/ 1362971 h 1987550"/>
                    <a:gd name="connsiteX11" fmla="*/ 3315 w 971330"/>
                    <a:gd name="connsiteY11" fmla="*/ 1707853 h 1987550"/>
                    <a:gd name="connsiteX12" fmla="*/ 0 w 971330"/>
                    <a:gd name="connsiteY12" fmla="*/ 1682682 h 1987550"/>
                    <a:gd name="connsiteX13" fmla="*/ 267312 w 971330"/>
                    <a:gd name="connsiteY13" fmla="*/ 0 h 1987550"/>
                    <a:gd name="connsiteX14" fmla="*/ 641962 w 971330"/>
                    <a:gd name="connsiteY14" fmla="*/ 755650 h 1987550"/>
                    <a:gd name="connsiteX15" fmla="*/ 730862 w 971330"/>
                    <a:gd name="connsiteY15" fmla="*/ 6350 h 1987550"/>
                    <a:gd name="connsiteX16" fmla="*/ 971330 w 971330"/>
                    <a:gd name="connsiteY16" fmla="*/ 103561 h 1987550"/>
                    <a:gd name="connsiteX17" fmla="*/ 971330 w 971330"/>
                    <a:gd name="connsiteY17" fmla="*/ 1362147 h 1987550"/>
                    <a:gd name="connsiteX18" fmla="*/ 12063 w 971330"/>
                    <a:gd name="connsiteY18" fmla="*/ 1362147 h 1987550"/>
                    <a:gd name="connsiteX19" fmla="*/ 38593 w 971330"/>
                    <a:gd name="connsiteY19" fmla="*/ 657214 h 1987550"/>
                    <a:gd name="connsiteX20" fmla="*/ 128822 w 971330"/>
                    <a:gd name="connsiteY20" fmla="*/ 74121 h 1987550"/>
                    <a:gd name="connsiteX0" fmla="*/ 367449 w 971331"/>
                    <a:gd name="connsiteY0" fmla="*/ 1948523 h 1987550"/>
                    <a:gd name="connsiteX1" fmla="*/ 498847 w 971331"/>
                    <a:gd name="connsiteY1" fmla="*/ 1978846 h 1987550"/>
                    <a:gd name="connsiteX2" fmla="*/ 495912 w 971331"/>
                    <a:gd name="connsiteY2" fmla="*/ 1987550 h 1987550"/>
                    <a:gd name="connsiteX3" fmla="*/ 367449 w 971331"/>
                    <a:gd name="connsiteY3" fmla="*/ 1948523 h 1987550"/>
                    <a:gd name="connsiteX4" fmla="*/ 967559 w 971331"/>
                    <a:gd name="connsiteY4" fmla="*/ 1881902 h 1987550"/>
                    <a:gd name="connsiteX5" fmla="*/ 845162 w 971331"/>
                    <a:gd name="connsiteY5" fmla="*/ 1943100 h 1987550"/>
                    <a:gd name="connsiteX6" fmla="*/ 838313 w 971331"/>
                    <a:gd name="connsiteY6" fmla="*/ 1922291 h 1987550"/>
                    <a:gd name="connsiteX7" fmla="*/ 967559 w 971331"/>
                    <a:gd name="connsiteY7" fmla="*/ 1881902 h 1987550"/>
                    <a:gd name="connsiteX8" fmla="*/ 680416 w 971331"/>
                    <a:gd name="connsiteY8" fmla="*/ 1431784 h 1987550"/>
                    <a:gd name="connsiteX9" fmla="*/ 690498 w 971331"/>
                    <a:gd name="connsiteY9" fmla="*/ 1473160 h 1987550"/>
                    <a:gd name="connsiteX10" fmla="*/ 680062 w 971331"/>
                    <a:gd name="connsiteY10" fmla="*/ 1441450 h 1987550"/>
                    <a:gd name="connsiteX11" fmla="*/ 676985 w 971331"/>
                    <a:gd name="connsiteY11" fmla="*/ 1450574 h 1987550"/>
                    <a:gd name="connsiteX12" fmla="*/ 680416 w 971331"/>
                    <a:gd name="connsiteY12" fmla="*/ 1431784 h 1987550"/>
                    <a:gd name="connsiteX13" fmla="*/ 12032 w 971331"/>
                    <a:gd name="connsiteY13" fmla="*/ 1362971 h 1987550"/>
                    <a:gd name="connsiteX14" fmla="*/ 3315 w 971331"/>
                    <a:gd name="connsiteY14" fmla="*/ 1707853 h 1987550"/>
                    <a:gd name="connsiteX15" fmla="*/ 0 w 971331"/>
                    <a:gd name="connsiteY15" fmla="*/ 1682682 h 1987550"/>
                    <a:gd name="connsiteX16" fmla="*/ 12032 w 971331"/>
                    <a:gd name="connsiteY16" fmla="*/ 1362971 h 1987550"/>
                    <a:gd name="connsiteX17" fmla="*/ 267312 w 971331"/>
                    <a:gd name="connsiteY17" fmla="*/ 0 h 1987550"/>
                    <a:gd name="connsiteX18" fmla="*/ 641962 w 971331"/>
                    <a:gd name="connsiteY18" fmla="*/ 755650 h 1987550"/>
                    <a:gd name="connsiteX19" fmla="*/ 730862 w 971331"/>
                    <a:gd name="connsiteY19" fmla="*/ 6350 h 1987550"/>
                    <a:gd name="connsiteX20" fmla="*/ 971330 w 971331"/>
                    <a:gd name="connsiteY20" fmla="*/ 103561 h 1987550"/>
                    <a:gd name="connsiteX21" fmla="*/ 922972 w 971331"/>
                    <a:gd name="connsiteY21" fmla="*/ 1126130 h 1987550"/>
                    <a:gd name="connsiteX22" fmla="*/ 971330 w 971331"/>
                    <a:gd name="connsiteY22" fmla="*/ 1362147 h 1987550"/>
                    <a:gd name="connsiteX23" fmla="*/ 12063 w 971331"/>
                    <a:gd name="connsiteY23" fmla="*/ 1362147 h 1987550"/>
                    <a:gd name="connsiteX24" fmla="*/ 38593 w 971331"/>
                    <a:gd name="connsiteY24" fmla="*/ 657214 h 1987550"/>
                    <a:gd name="connsiteX25" fmla="*/ 128822 w 971331"/>
                    <a:gd name="connsiteY25" fmla="*/ 74121 h 1987550"/>
                    <a:gd name="connsiteX26" fmla="*/ 267312 w 971331"/>
                    <a:gd name="connsiteY26" fmla="*/ 0 h 1987550"/>
                    <a:gd name="connsiteX0" fmla="*/ 367449 w 971331"/>
                    <a:gd name="connsiteY0" fmla="*/ 1948523 h 1987550"/>
                    <a:gd name="connsiteX1" fmla="*/ 498847 w 971331"/>
                    <a:gd name="connsiteY1" fmla="*/ 1978846 h 1987550"/>
                    <a:gd name="connsiteX2" fmla="*/ 495912 w 971331"/>
                    <a:gd name="connsiteY2" fmla="*/ 1987550 h 1987550"/>
                    <a:gd name="connsiteX3" fmla="*/ 367449 w 971331"/>
                    <a:gd name="connsiteY3" fmla="*/ 1948523 h 1987550"/>
                    <a:gd name="connsiteX4" fmla="*/ 967559 w 971331"/>
                    <a:gd name="connsiteY4" fmla="*/ 1881902 h 1987550"/>
                    <a:gd name="connsiteX5" fmla="*/ 845162 w 971331"/>
                    <a:gd name="connsiteY5" fmla="*/ 1943100 h 1987550"/>
                    <a:gd name="connsiteX6" fmla="*/ 838313 w 971331"/>
                    <a:gd name="connsiteY6" fmla="*/ 1922291 h 1987550"/>
                    <a:gd name="connsiteX7" fmla="*/ 967559 w 971331"/>
                    <a:gd name="connsiteY7" fmla="*/ 1881902 h 1987550"/>
                    <a:gd name="connsiteX8" fmla="*/ 680416 w 971331"/>
                    <a:gd name="connsiteY8" fmla="*/ 1431784 h 1987550"/>
                    <a:gd name="connsiteX9" fmla="*/ 690498 w 971331"/>
                    <a:gd name="connsiteY9" fmla="*/ 1473160 h 1987550"/>
                    <a:gd name="connsiteX10" fmla="*/ 680062 w 971331"/>
                    <a:gd name="connsiteY10" fmla="*/ 1441450 h 1987550"/>
                    <a:gd name="connsiteX11" fmla="*/ 676985 w 971331"/>
                    <a:gd name="connsiteY11" fmla="*/ 1450574 h 1987550"/>
                    <a:gd name="connsiteX12" fmla="*/ 680416 w 971331"/>
                    <a:gd name="connsiteY12" fmla="*/ 1431784 h 1987550"/>
                    <a:gd name="connsiteX13" fmla="*/ 12032 w 971331"/>
                    <a:gd name="connsiteY13" fmla="*/ 1362971 h 1987550"/>
                    <a:gd name="connsiteX14" fmla="*/ 3315 w 971331"/>
                    <a:gd name="connsiteY14" fmla="*/ 1707853 h 1987550"/>
                    <a:gd name="connsiteX15" fmla="*/ 0 w 971331"/>
                    <a:gd name="connsiteY15" fmla="*/ 1682682 h 1987550"/>
                    <a:gd name="connsiteX16" fmla="*/ 12032 w 971331"/>
                    <a:gd name="connsiteY16" fmla="*/ 1362971 h 1987550"/>
                    <a:gd name="connsiteX17" fmla="*/ 267312 w 971331"/>
                    <a:gd name="connsiteY17" fmla="*/ 0 h 1987550"/>
                    <a:gd name="connsiteX18" fmla="*/ 641962 w 971331"/>
                    <a:gd name="connsiteY18" fmla="*/ 755650 h 1987550"/>
                    <a:gd name="connsiteX19" fmla="*/ 730862 w 971331"/>
                    <a:gd name="connsiteY19" fmla="*/ 6350 h 1987550"/>
                    <a:gd name="connsiteX20" fmla="*/ 971330 w 971331"/>
                    <a:gd name="connsiteY20" fmla="*/ 103561 h 1987550"/>
                    <a:gd name="connsiteX21" fmla="*/ 922972 w 971331"/>
                    <a:gd name="connsiteY21" fmla="*/ 1126130 h 1987550"/>
                    <a:gd name="connsiteX22" fmla="*/ 971330 w 971331"/>
                    <a:gd name="connsiteY22" fmla="*/ 1362147 h 1987550"/>
                    <a:gd name="connsiteX23" fmla="*/ 12063 w 971331"/>
                    <a:gd name="connsiteY23" fmla="*/ 1362147 h 1987550"/>
                    <a:gd name="connsiteX24" fmla="*/ 51002 w 971331"/>
                    <a:gd name="connsiteY24" fmla="*/ 1151530 h 1987550"/>
                    <a:gd name="connsiteX25" fmla="*/ 38593 w 971331"/>
                    <a:gd name="connsiteY25" fmla="*/ 657214 h 1987550"/>
                    <a:gd name="connsiteX26" fmla="*/ 128822 w 971331"/>
                    <a:gd name="connsiteY26" fmla="*/ 74121 h 1987550"/>
                    <a:gd name="connsiteX27" fmla="*/ 267312 w 971331"/>
                    <a:gd name="connsiteY27" fmla="*/ 0 h 1987550"/>
                    <a:gd name="connsiteX0" fmla="*/ 367449 w 971331"/>
                    <a:gd name="connsiteY0" fmla="*/ 1948523 h 1987550"/>
                    <a:gd name="connsiteX1" fmla="*/ 498847 w 971331"/>
                    <a:gd name="connsiteY1" fmla="*/ 1978846 h 1987550"/>
                    <a:gd name="connsiteX2" fmla="*/ 495912 w 971331"/>
                    <a:gd name="connsiteY2" fmla="*/ 1987550 h 1987550"/>
                    <a:gd name="connsiteX3" fmla="*/ 367449 w 971331"/>
                    <a:gd name="connsiteY3" fmla="*/ 1948523 h 1987550"/>
                    <a:gd name="connsiteX4" fmla="*/ 967559 w 971331"/>
                    <a:gd name="connsiteY4" fmla="*/ 1881902 h 1987550"/>
                    <a:gd name="connsiteX5" fmla="*/ 845162 w 971331"/>
                    <a:gd name="connsiteY5" fmla="*/ 1943100 h 1987550"/>
                    <a:gd name="connsiteX6" fmla="*/ 838313 w 971331"/>
                    <a:gd name="connsiteY6" fmla="*/ 1922291 h 1987550"/>
                    <a:gd name="connsiteX7" fmla="*/ 967559 w 971331"/>
                    <a:gd name="connsiteY7" fmla="*/ 1881902 h 1987550"/>
                    <a:gd name="connsiteX8" fmla="*/ 680416 w 971331"/>
                    <a:gd name="connsiteY8" fmla="*/ 1431784 h 1987550"/>
                    <a:gd name="connsiteX9" fmla="*/ 690498 w 971331"/>
                    <a:gd name="connsiteY9" fmla="*/ 1473160 h 1987550"/>
                    <a:gd name="connsiteX10" fmla="*/ 680062 w 971331"/>
                    <a:gd name="connsiteY10" fmla="*/ 1441450 h 1987550"/>
                    <a:gd name="connsiteX11" fmla="*/ 676985 w 971331"/>
                    <a:gd name="connsiteY11" fmla="*/ 1450574 h 1987550"/>
                    <a:gd name="connsiteX12" fmla="*/ 680416 w 971331"/>
                    <a:gd name="connsiteY12" fmla="*/ 1431784 h 1987550"/>
                    <a:gd name="connsiteX13" fmla="*/ 12032 w 971331"/>
                    <a:gd name="connsiteY13" fmla="*/ 1362971 h 1987550"/>
                    <a:gd name="connsiteX14" fmla="*/ 3315 w 971331"/>
                    <a:gd name="connsiteY14" fmla="*/ 1707853 h 1987550"/>
                    <a:gd name="connsiteX15" fmla="*/ 0 w 971331"/>
                    <a:gd name="connsiteY15" fmla="*/ 1682682 h 1987550"/>
                    <a:gd name="connsiteX16" fmla="*/ 12032 w 971331"/>
                    <a:gd name="connsiteY16" fmla="*/ 1362971 h 1987550"/>
                    <a:gd name="connsiteX17" fmla="*/ 267312 w 971331"/>
                    <a:gd name="connsiteY17" fmla="*/ 0 h 1987550"/>
                    <a:gd name="connsiteX18" fmla="*/ 641962 w 971331"/>
                    <a:gd name="connsiteY18" fmla="*/ 755650 h 1987550"/>
                    <a:gd name="connsiteX19" fmla="*/ 730862 w 971331"/>
                    <a:gd name="connsiteY19" fmla="*/ 6350 h 1987550"/>
                    <a:gd name="connsiteX20" fmla="*/ 971330 w 971331"/>
                    <a:gd name="connsiteY20" fmla="*/ 103561 h 1987550"/>
                    <a:gd name="connsiteX21" fmla="*/ 922972 w 971331"/>
                    <a:gd name="connsiteY21" fmla="*/ 1126130 h 1987550"/>
                    <a:gd name="connsiteX22" fmla="*/ 971330 w 971331"/>
                    <a:gd name="connsiteY22" fmla="*/ 1362147 h 1987550"/>
                    <a:gd name="connsiteX23" fmla="*/ 12063 w 971331"/>
                    <a:gd name="connsiteY23" fmla="*/ 1362147 h 1987550"/>
                    <a:gd name="connsiteX24" fmla="*/ 51002 w 971331"/>
                    <a:gd name="connsiteY24" fmla="*/ 1151530 h 1987550"/>
                    <a:gd name="connsiteX25" fmla="*/ 57015 w 971331"/>
                    <a:gd name="connsiteY25" fmla="*/ 657214 h 1987550"/>
                    <a:gd name="connsiteX26" fmla="*/ 128822 w 971331"/>
                    <a:gd name="connsiteY26" fmla="*/ 74121 h 1987550"/>
                    <a:gd name="connsiteX27" fmla="*/ 267312 w 971331"/>
                    <a:gd name="connsiteY27" fmla="*/ 0 h 1987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971331" h="1987550">
                      <a:moveTo>
                        <a:pt x="367449" y="1948523"/>
                      </a:moveTo>
                      <a:lnTo>
                        <a:pt x="498847" y="1978846"/>
                      </a:lnTo>
                      <a:lnTo>
                        <a:pt x="495912" y="1987550"/>
                      </a:lnTo>
                      <a:lnTo>
                        <a:pt x="367449" y="1948523"/>
                      </a:lnTo>
                      <a:close/>
                      <a:moveTo>
                        <a:pt x="967559" y="1881902"/>
                      </a:moveTo>
                      <a:lnTo>
                        <a:pt x="845162" y="1943100"/>
                      </a:lnTo>
                      <a:lnTo>
                        <a:pt x="838313" y="1922291"/>
                      </a:lnTo>
                      <a:lnTo>
                        <a:pt x="967559" y="1881902"/>
                      </a:lnTo>
                      <a:close/>
                      <a:moveTo>
                        <a:pt x="680416" y="1431784"/>
                      </a:moveTo>
                      <a:lnTo>
                        <a:pt x="690498" y="1473160"/>
                      </a:lnTo>
                      <a:lnTo>
                        <a:pt x="680062" y="1441450"/>
                      </a:lnTo>
                      <a:lnTo>
                        <a:pt x="676985" y="1450574"/>
                      </a:lnTo>
                      <a:lnTo>
                        <a:pt x="680416" y="1431784"/>
                      </a:lnTo>
                      <a:close/>
                      <a:moveTo>
                        <a:pt x="12032" y="1362971"/>
                      </a:moveTo>
                      <a:lnTo>
                        <a:pt x="3315" y="1707853"/>
                      </a:lnTo>
                      <a:lnTo>
                        <a:pt x="0" y="1682682"/>
                      </a:lnTo>
                      <a:lnTo>
                        <a:pt x="12032" y="1362971"/>
                      </a:lnTo>
                      <a:close/>
                      <a:moveTo>
                        <a:pt x="267312" y="0"/>
                      </a:moveTo>
                      <a:lnTo>
                        <a:pt x="641962" y="755650"/>
                      </a:lnTo>
                      <a:lnTo>
                        <a:pt x="730862" y="6350"/>
                      </a:lnTo>
                      <a:lnTo>
                        <a:pt x="971330" y="103561"/>
                      </a:lnTo>
                      <a:cubicBezTo>
                        <a:pt x="971586" y="442301"/>
                        <a:pt x="922716" y="787390"/>
                        <a:pt x="922972" y="1126130"/>
                      </a:cubicBezTo>
                      <a:lnTo>
                        <a:pt x="971330" y="1362147"/>
                      </a:lnTo>
                      <a:lnTo>
                        <a:pt x="12063" y="1362147"/>
                      </a:lnTo>
                      <a:cubicBezTo>
                        <a:pt x="14808" y="1291941"/>
                        <a:pt x="48257" y="1221736"/>
                        <a:pt x="51002" y="1151530"/>
                      </a:cubicBezTo>
                      <a:cubicBezTo>
                        <a:pt x="53006" y="986758"/>
                        <a:pt x="55011" y="821986"/>
                        <a:pt x="57015" y="657214"/>
                      </a:cubicBezTo>
                      <a:lnTo>
                        <a:pt x="128822" y="74121"/>
                      </a:lnTo>
                      <a:lnTo>
                        <a:pt x="267312" y="0"/>
                      </a:lnTo>
                      <a:close/>
                    </a:path>
                  </a:pathLst>
                </a:custGeom>
                <a:solidFill>
                  <a:srgbClr val="B5B6B8"/>
                </a:solidFill>
                <a:ln>
                  <a:noFill/>
                </a:ln>
                <a:effectLst>
                  <a:outerShdw blurRad="1270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7" name="Полилиния 286"/>
                <p:cNvSpPr/>
                <p:nvPr/>
              </p:nvSpPr>
              <p:spPr>
                <a:xfrm rot="2076468">
                  <a:off x="7750596" y="5512553"/>
                  <a:ext cx="534701" cy="243387"/>
                </a:xfrm>
                <a:custGeom>
                  <a:avLst/>
                  <a:gdLst>
                    <a:gd name="connsiteX0" fmla="*/ 213550 w 711684"/>
                    <a:gd name="connsiteY0" fmla="*/ 0 h 323945"/>
                    <a:gd name="connsiteX1" fmla="*/ 498472 w 711684"/>
                    <a:gd name="connsiteY1" fmla="*/ 80051 h 323945"/>
                    <a:gd name="connsiteX2" fmla="*/ 511659 w 711684"/>
                    <a:gd name="connsiteY2" fmla="*/ 78626 h 323945"/>
                    <a:gd name="connsiteX3" fmla="*/ 711684 w 711684"/>
                    <a:gd name="connsiteY3" fmla="*/ 185697 h 323945"/>
                    <a:gd name="connsiteX4" fmla="*/ 511659 w 711684"/>
                    <a:gd name="connsiteY4" fmla="*/ 292768 h 323945"/>
                    <a:gd name="connsiteX5" fmla="*/ 433800 w 711684"/>
                    <a:gd name="connsiteY5" fmla="*/ 284354 h 323945"/>
                    <a:gd name="connsiteX6" fmla="*/ 422396 w 711684"/>
                    <a:gd name="connsiteY6" fmla="*/ 280239 h 323945"/>
                    <a:gd name="connsiteX7" fmla="*/ 362517 w 711684"/>
                    <a:gd name="connsiteY7" fmla="*/ 282960 h 323945"/>
                    <a:gd name="connsiteX8" fmla="*/ 113055 w 711684"/>
                    <a:gd name="connsiteY8" fmla="*/ 323945 h 323945"/>
                    <a:gd name="connsiteX9" fmla="*/ 0 w 711684"/>
                    <a:gd name="connsiteY9" fmla="*/ 193651 h 323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1684" h="323945">
                      <a:moveTo>
                        <a:pt x="213550" y="0"/>
                      </a:moveTo>
                      <a:lnTo>
                        <a:pt x="498472" y="80051"/>
                      </a:lnTo>
                      <a:lnTo>
                        <a:pt x="511659" y="78626"/>
                      </a:lnTo>
                      <a:cubicBezTo>
                        <a:pt x="622130" y="78626"/>
                        <a:pt x="711684" y="126563"/>
                        <a:pt x="711684" y="185697"/>
                      </a:cubicBezTo>
                      <a:cubicBezTo>
                        <a:pt x="711684" y="244831"/>
                        <a:pt x="622130" y="292768"/>
                        <a:pt x="511659" y="292768"/>
                      </a:cubicBezTo>
                      <a:cubicBezTo>
                        <a:pt x="484041" y="292768"/>
                        <a:pt x="457731" y="289772"/>
                        <a:pt x="433800" y="284354"/>
                      </a:cubicBezTo>
                      <a:lnTo>
                        <a:pt x="422396" y="280239"/>
                      </a:lnTo>
                      <a:lnTo>
                        <a:pt x="362517" y="282960"/>
                      </a:lnTo>
                      <a:lnTo>
                        <a:pt x="113055" y="323945"/>
                      </a:lnTo>
                      <a:lnTo>
                        <a:pt x="0" y="193651"/>
                      </a:lnTo>
                      <a:close/>
                    </a:path>
                  </a:pathLst>
                </a:custGeom>
                <a:solidFill>
                  <a:srgbClr val="47311A"/>
                </a:solidFill>
                <a:ln>
                  <a:noFill/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8" name="Скругленный прямоугольник 287"/>
                <p:cNvSpPr/>
                <p:nvPr/>
              </p:nvSpPr>
              <p:spPr>
                <a:xfrm>
                  <a:off x="7562400" y="3357568"/>
                  <a:ext cx="68103" cy="28812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66A1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89" name="Полилиния 288"/>
                <p:cNvSpPr/>
                <p:nvPr/>
              </p:nvSpPr>
              <p:spPr>
                <a:xfrm rot="2076468">
                  <a:off x="7092433" y="5793353"/>
                  <a:ext cx="711682" cy="323947"/>
                </a:xfrm>
                <a:custGeom>
                  <a:avLst/>
                  <a:gdLst>
                    <a:gd name="connsiteX0" fmla="*/ 213550 w 711684"/>
                    <a:gd name="connsiteY0" fmla="*/ 0 h 323945"/>
                    <a:gd name="connsiteX1" fmla="*/ 498472 w 711684"/>
                    <a:gd name="connsiteY1" fmla="*/ 80051 h 323945"/>
                    <a:gd name="connsiteX2" fmla="*/ 511659 w 711684"/>
                    <a:gd name="connsiteY2" fmla="*/ 78626 h 323945"/>
                    <a:gd name="connsiteX3" fmla="*/ 711684 w 711684"/>
                    <a:gd name="connsiteY3" fmla="*/ 185697 h 323945"/>
                    <a:gd name="connsiteX4" fmla="*/ 511659 w 711684"/>
                    <a:gd name="connsiteY4" fmla="*/ 292768 h 323945"/>
                    <a:gd name="connsiteX5" fmla="*/ 433800 w 711684"/>
                    <a:gd name="connsiteY5" fmla="*/ 284354 h 323945"/>
                    <a:gd name="connsiteX6" fmla="*/ 422396 w 711684"/>
                    <a:gd name="connsiteY6" fmla="*/ 280239 h 323945"/>
                    <a:gd name="connsiteX7" fmla="*/ 362517 w 711684"/>
                    <a:gd name="connsiteY7" fmla="*/ 282960 h 323945"/>
                    <a:gd name="connsiteX8" fmla="*/ 113055 w 711684"/>
                    <a:gd name="connsiteY8" fmla="*/ 323945 h 323945"/>
                    <a:gd name="connsiteX9" fmla="*/ 0 w 711684"/>
                    <a:gd name="connsiteY9" fmla="*/ 193651 h 323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1684" h="323945">
                      <a:moveTo>
                        <a:pt x="213550" y="0"/>
                      </a:moveTo>
                      <a:lnTo>
                        <a:pt x="498472" y="80051"/>
                      </a:lnTo>
                      <a:lnTo>
                        <a:pt x="511659" y="78626"/>
                      </a:lnTo>
                      <a:cubicBezTo>
                        <a:pt x="622130" y="78626"/>
                        <a:pt x="711684" y="126563"/>
                        <a:pt x="711684" y="185697"/>
                      </a:cubicBezTo>
                      <a:cubicBezTo>
                        <a:pt x="711684" y="244831"/>
                        <a:pt x="622130" y="292768"/>
                        <a:pt x="511659" y="292768"/>
                      </a:cubicBezTo>
                      <a:cubicBezTo>
                        <a:pt x="484041" y="292768"/>
                        <a:pt x="457731" y="289772"/>
                        <a:pt x="433800" y="284354"/>
                      </a:cubicBezTo>
                      <a:lnTo>
                        <a:pt x="422396" y="280239"/>
                      </a:lnTo>
                      <a:lnTo>
                        <a:pt x="362517" y="282960"/>
                      </a:lnTo>
                      <a:lnTo>
                        <a:pt x="113055" y="323945"/>
                      </a:lnTo>
                      <a:lnTo>
                        <a:pt x="0" y="193651"/>
                      </a:lnTo>
                      <a:close/>
                    </a:path>
                  </a:pathLst>
                </a:custGeom>
                <a:solidFill>
                  <a:srgbClr val="47311A"/>
                </a:solidFill>
                <a:ln>
                  <a:noFill/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90" name="Полилиния 289"/>
                <p:cNvSpPr/>
                <p:nvPr/>
              </p:nvSpPr>
              <p:spPr>
                <a:xfrm>
                  <a:off x="7030455" y="2639292"/>
                  <a:ext cx="1068494" cy="635429"/>
                </a:xfrm>
                <a:custGeom>
                  <a:avLst/>
                  <a:gdLst>
                    <a:gd name="connsiteX0" fmla="*/ 1068196 w 1073254"/>
                    <a:gd name="connsiteY0" fmla="*/ 0 h 615737"/>
                    <a:gd name="connsiteX1" fmla="*/ 1073254 w 1073254"/>
                    <a:gd name="connsiteY1" fmla="*/ 0 h 615737"/>
                    <a:gd name="connsiteX2" fmla="*/ 1073254 w 1073254"/>
                    <a:gd name="connsiteY2" fmla="*/ 15307 h 615737"/>
                    <a:gd name="connsiteX3" fmla="*/ 17437 w 1073254"/>
                    <a:gd name="connsiteY3" fmla="*/ 0 h 615737"/>
                    <a:gd name="connsiteX4" fmla="*/ 1001058 w 1073254"/>
                    <a:gd name="connsiteY4" fmla="*/ 0 h 615737"/>
                    <a:gd name="connsiteX5" fmla="*/ 1041400 w 1073254"/>
                    <a:gd name="connsiteY5" fmla="*/ 476037 h 615737"/>
                    <a:gd name="connsiteX6" fmla="*/ 850900 w 1073254"/>
                    <a:gd name="connsiteY6" fmla="*/ 571287 h 615737"/>
                    <a:gd name="connsiteX7" fmla="*/ 685800 w 1073254"/>
                    <a:gd name="connsiteY7" fmla="*/ 69637 h 615737"/>
                    <a:gd name="connsiteX8" fmla="*/ 501650 w 1073254"/>
                    <a:gd name="connsiteY8" fmla="*/ 615737 h 615737"/>
                    <a:gd name="connsiteX9" fmla="*/ 0 w 1073254"/>
                    <a:gd name="connsiteY9" fmla="*/ 463337 h 615737"/>
                    <a:gd name="connsiteX0" fmla="*/ 1068196 w 1073254"/>
                    <a:gd name="connsiteY0" fmla="*/ 0 h 615737"/>
                    <a:gd name="connsiteX1" fmla="*/ 1073254 w 1073254"/>
                    <a:gd name="connsiteY1" fmla="*/ 0 h 615737"/>
                    <a:gd name="connsiteX2" fmla="*/ 1073254 w 1073254"/>
                    <a:gd name="connsiteY2" fmla="*/ 15307 h 615737"/>
                    <a:gd name="connsiteX3" fmla="*/ 1068196 w 1073254"/>
                    <a:gd name="connsiteY3" fmla="*/ 0 h 615737"/>
                    <a:gd name="connsiteX4" fmla="*/ 17437 w 1073254"/>
                    <a:gd name="connsiteY4" fmla="*/ 0 h 615737"/>
                    <a:gd name="connsiteX5" fmla="*/ 1001058 w 1073254"/>
                    <a:gd name="connsiteY5" fmla="*/ 0 h 615737"/>
                    <a:gd name="connsiteX6" fmla="*/ 1041400 w 1073254"/>
                    <a:gd name="connsiteY6" fmla="*/ 476037 h 615737"/>
                    <a:gd name="connsiteX7" fmla="*/ 808038 w 1073254"/>
                    <a:gd name="connsiteY7" fmla="*/ 571287 h 615737"/>
                    <a:gd name="connsiteX8" fmla="*/ 685800 w 1073254"/>
                    <a:gd name="connsiteY8" fmla="*/ 69637 h 615737"/>
                    <a:gd name="connsiteX9" fmla="*/ 501650 w 1073254"/>
                    <a:gd name="connsiteY9" fmla="*/ 615737 h 615737"/>
                    <a:gd name="connsiteX10" fmla="*/ 0 w 1073254"/>
                    <a:gd name="connsiteY10" fmla="*/ 463337 h 615737"/>
                    <a:gd name="connsiteX11" fmla="*/ 17437 w 1073254"/>
                    <a:gd name="connsiteY11" fmla="*/ 0 h 615737"/>
                    <a:gd name="connsiteX0" fmla="*/ 1068196 w 1073254"/>
                    <a:gd name="connsiteY0" fmla="*/ 0 h 634787"/>
                    <a:gd name="connsiteX1" fmla="*/ 1073254 w 1073254"/>
                    <a:gd name="connsiteY1" fmla="*/ 0 h 634787"/>
                    <a:gd name="connsiteX2" fmla="*/ 1073254 w 1073254"/>
                    <a:gd name="connsiteY2" fmla="*/ 15307 h 634787"/>
                    <a:gd name="connsiteX3" fmla="*/ 1068196 w 1073254"/>
                    <a:gd name="connsiteY3" fmla="*/ 0 h 634787"/>
                    <a:gd name="connsiteX4" fmla="*/ 17437 w 1073254"/>
                    <a:gd name="connsiteY4" fmla="*/ 0 h 634787"/>
                    <a:gd name="connsiteX5" fmla="*/ 1001058 w 1073254"/>
                    <a:gd name="connsiteY5" fmla="*/ 0 h 634787"/>
                    <a:gd name="connsiteX6" fmla="*/ 1041400 w 1073254"/>
                    <a:gd name="connsiteY6" fmla="*/ 476037 h 634787"/>
                    <a:gd name="connsiteX7" fmla="*/ 808038 w 1073254"/>
                    <a:gd name="connsiteY7" fmla="*/ 571287 h 634787"/>
                    <a:gd name="connsiteX8" fmla="*/ 685800 w 1073254"/>
                    <a:gd name="connsiteY8" fmla="*/ 69637 h 634787"/>
                    <a:gd name="connsiteX9" fmla="*/ 582613 w 1073254"/>
                    <a:gd name="connsiteY9" fmla="*/ 634787 h 634787"/>
                    <a:gd name="connsiteX10" fmla="*/ 0 w 1073254"/>
                    <a:gd name="connsiteY10" fmla="*/ 463337 h 634787"/>
                    <a:gd name="connsiteX11" fmla="*/ 17437 w 1073254"/>
                    <a:gd name="connsiteY11" fmla="*/ 0 h 634787"/>
                    <a:gd name="connsiteX0" fmla="*/ 1063433 w 1068491"/>
                    <a:gd name="connsiteY0" fmla="*/ 0 h 634787"/>
                    <a:gd name="connsiteX1" fmla="*/ 1068491 w 1068491"/>
                    <a:gd name="connsiteY1" fmla="*/ 0 h 634787"/>
                    <a:gd name="connsiteX2" fmla="*/ 1068491 w 1068491"/>
                    <a:gd name="connsiteY2" fmla="*/ 15307 h 634787"/>
                    <a:gd name="connsiteX3" fmla="*/ 1063433 w 1068491"/>
                    <a:gd name="connsiteY3" fmla="*/ 0 h 634787"/>
                    <a:gd name="connsiteX4" fmla="*/ 12674 w 1068491"/>
                    <a:gd name="connsiteY4" fmla="*/ 0 h 634787"/>
                    <a:gd name="connsiteX5" fmla="*/ 996295 w 1068491"/>
                    <a:gd name="connsiteY5" fmla="*/ 0 h 634787"/>
                    <a:gd name="connsiteX6" fmla="*/ 1036637 w 1068491"/>
                    <a:gd name="connsiteY6" fmla="*/ 476037 h 634787"/>
                    <a:gd name="connsiteX7" fmla="*/ 803275 w 1068491"/>
                    <a:gd name="connsiteY7" fmla="*/ 571287 h 634787"/>
                    <a:gd name="connsiteX8" fmla="*/ 681037 w 1068491"/>
                    <a:gd name="connsiteY8" fmla="*/ 69637 h 634787"/>
                    <a:gd name="connsiteX9" fmla="*/ 577850 w 1068491"/>
                    <a:gd name="connsiteY9" fmla="*/ 634787 h 634787"/>
                    <a:gd name="connsiteX10" fmla="*/ 0 w 1068491"/>
                    <a:gd name="connsiteY10" fmla="*/ 501437 h 634787"/>
                    <a:gd name="connsiteX11" fmla="*/ 12674 w 1068491"/>
                    <a:gd name="connsiteY11" fmla="*/ 0 h 634787"/>
                    <a:gd name="connsiteX0" fmla="*/ 1063433 w 1068491"/>
                    <a:gd name="connsiteY0" fmla="*/ 0 h 634787"/>
                    <a:gd name="connsiteX1" fmla="*/ 1068491 w 1068491"/>
                    <a:gd name="connsiteY1" fmla="*/ 0 h 634787"/>
                    <a:gd name="connsiteX2" fmla="*/ 1068491 w 1068491"/>
                    <a:gd name="connsiteY2" fmla="*/ 15307 h 634787"/>
                    <a:gd name="connsiteX3" fmla="*/ 1063433 w 1068491"/>
                    <a:gd name="connsiteY3" fmla="*/ 0 h 634787"/>
                    <a:gd name="connsiteX4" fmla="*/ 12674 w 1068491"/>
                    <a:gd name="connsiteY4" fmla="*/ 0 h 634787"/>
                    <a:gd name="connsiteX5" fmla="*/ 996295 w 1068491"/>
                    <a:gd name="connsiteY5" fmla="*/ 0 h 634787"/>
                    <a:gd name="connsiteX6" fmla="*/ 1031875 w 1068491"/>
                    <a:gd name="connsiteY6" fmla="*/ 499850 h 634787"/>
                    <a:gd name="connsiteX7" fmla="*/ 803275 w 1068491"/>
                    <a:gd name="connsiteY7" fmla="*/ 571287 h 634787"/>
                    <a:gd name="connsiteX8" fmla="*/ 681037 w 1068491"/>
                    <a:gd name="connsiteY8" fmla="*/ 69637 h 634787"/>
                    <a:gd name="connsiteX9" fmla="*/ 577850 w 1068491"/>
                    <a:gd name="connsiteY9" fmla="*/ 634787 h 634787"/>
                    <a:gd name="connsiteX10" fmla="*/ 0 w 1068491"/>
                    <a:gd name="connsiteY10" fmla="*/ 501437 h 634787"/>
                    <a:gd name="connsiteX11" fmla="*/ 12674 w 1068491"/>
                    <a:gd name="connsiteY11" fmla="*/ 0 h 634787"/>
                    <a:gd name="connsiteX0" fmla="*/ 1063433 w 1068491"/>
                    <a:gd name="connsiteY0" fmla="*/ 0 h 634787"/>
                    <a:gd name="connsiteX1" fmla="*/ 1068491 w 1068491"/>
                    <a:gd name="connsiteY1" fmla="*/ 0 h 634787"/>
                    <a:gd name="connsiteX2" fmla="*/ 1068491 w 1068491"/>
                    <a:gd name="connsiteY2" fmla="*/ 15307 h 634787"/>
                    <a:gd name="connsiteX3" fmla="*/ 1063433 w 1068491"/>
                    <a:gd name="connsiteY3" fmla="*/ 0 h 634787"/>
                    <a:gd name="connsiteX4" fmla="*/ 12674 w 1068491"/>
                    <a:gd name="connsiteY4" fmla="*/ 0 h 634787"/>
                    <a:gd name="connsiteX5" fmla="*/ 996295 w 1068491"/>
                    <a:gd name="connsiteY5" fmla="*/ 0 h 634787"/>
                    <a:gd name="connsiteX6" fmla="*/ 1031875 w 1068491"/>
                    <a:gd name="connsiteY6" fmla="*/ 499850 h 634787"/>
                    <a:gd name="connsiteX7" fmla="*/ 803275 w 1068491"/>
                    <a:gd name="connsiteY7" fmla="*/ 571287 h 634787"/>
                    <a:gd name="connsiteX8" fmla="*/ 681037 w 1068491"/>
                    <a:gd name="connsiteY8" fmla="*/ 69637 h 634787"/>
                    <a:gd name="connsiteX9" fmla="*/ 587375 w 1068491"/>
                    <a:gd name="connsiteY9" fmla="*/ 634787 h 634787"/>
                    <a:gd name="connsiteX10" fmla="*/ 0 w 1068491"/>
                    <a:gd name="connsiteY10" fmla="*/ 501437 h 634787"/>
                    <a:gd name="connsiteX11" fmla="*/ 12674 w 1068491"/>
                    <a:gd name="connsiteY11" fmla="*/ 0 h 634787"/>
                    <a:gd name="connsiteX0" fmla="*/ 1063433 w 1068491"/>
                    <a:gd name="connsiteY0" fmla="*/ 0 h 635431"/>
                    <a:gd name="connsiteX1" fmla="*/ 1068491 w 1068491"/>
                    <a:gd name="connsiteY1" fmla="*/ 0 h 635431"/>
                    <a:gd name="connsiteX2" fmla="*/ 1068491 w 1068491"/>
                    <a:gd name="connsiteY2" fmla="*/ 15307 h 635431"/>
                    <a:gd name="connsiteX3" fmla="*/ 1063433 w 1068491"/>
                    <a:gd name="connsiteY3" fmla="*/ 0 h 635431"/>
                    <a:gd name="connsiteX4" fmla="*/ 12674 w 1068491"/>
                    <a:gd name="connsiteY4" fmla="*/ 0 h 635431"/>
                    <a:gd name="connsiteX5" fmla="*/ 996295 w 1068491"/>
                    <a:gd name="connsiteY5" fmla="*/ 0 h 635431"/>
                    <a:gd name="connsiteX6" fmla="*/ 1031875 w 1068491"/>
                    <a:gd name="connsiteY6" fmla="*/ 499850 h 635431"/>
                    <a:gd name="connsiteX7" fmla="*/ 803275 w 1068491"/>
                    <a:gd name="connsiteY7" fmla="*/ 571287 h 635431"/>
                    <a:gd name="connsiteX8" fmla="*/ 681037 w 1068491"/>
                    <a:gd name="connsiteY8" fmla="*/ 69637 h 635431"/>
                    <a:gd name="connsiteX9" fmla="*/ 587375 w 1068491"/>
                    <a:gd name="connsiteY9" fmla="*/ 634787 h 635431"/>
                    <a:gd name="connsiteX10" fmla="*/ 0 w 1068491"/>
                    <a:gd name="connsiteY10" fmla="*/ 501437 h 635431"/>
                    <a:gd name="connsiteX11" fmla="*/ 12674 w 1068491"/>
                    <a:gd name="connsiteY11" fmla="*/ 0 h 635431"/>
                    <a:gd name="connsiteX0" fmla="*/ 1063433 w 1068491"/>
                    <a:gd name="connsiteY0" fmla="*/ 0 h 635431"/>
                    <a:gd name="connsiteX1" fmla="*/ 1068491 w 1068491"/>
                    <a:gd name="connsiteY1" fmla="*/ 0 h 635431"/>
                    <a:gd name="connsiteX2" fmla="*/ 1068491 w 1068491"/>
                    <a:gd name="connsiteY2" fmla="*/ 15307 h 635431"/>
                    <a:gd name="connsiteX3" fmla="*/ 1063433 w 1068491"/>
                    <a:gd name="connsiteY3" fmla="*/ 0 h 635431"/>
                    <a:gd name="connsiteX4" fmla="*/ 12674 w 1068491"/>
                    <a:gd name="connsiteY4" fmla="*/ 0 h 635431"/>
                    <a:gd name="connsiteX5" fmla="*/ 996295 w 1068491"/>
                    <a:gd name="connsiteY5" fmla="*/ 0 h 635431"/>
                    <a:gd name="connsiteX6" fmla="*/ 1031875 w 1068491"/>
                    <a:gd name="connsiteY6" fmla="*/ 499850 h 635431"/>
                    <a:gd name="connsiteX7" fmla="*/ 803275 w 1068491"/>
                    <a:gd name="connsiteY7" fmla="*/ 571287 h 635431"/>
                    <a:gd name="connsiteX8" fmla="*/ 681037 w 1068491"/>
                    <a:gd name="connsiteY8" fmla="*/ 69637 h 635431"/>
                    <a:gd name="connsiteX9" fmla="*/ 587375 w 1068491"/>
                    <a:gd name="connsiteY9" fmla="*/ 634787 h 635431"/>
                    <a:gd name="connsiteX10" fmla="*/ 0 w 1068491"/>
                    <a:gd name="connsiteY10" fmla="*/ 501437 h 635431"/>
                    <a:gd name="connsiteX11" fmla="*/ 12674 w 1068491"/>
                    <a:gd name="connsiteY11" fmla="*/ 0 h 635431"/>
                    <a:gd name="connsiteX0" fmla="*/ 1063433 w 1068491"/>
                    <a:gd name="connsiteY0" fmla="*/ 0 h 635431"/>
                    <a:gd name="connsiteX1" fmla="*/ 1068491 w 1068491"/>
                    <a:gd name="connsiteY1" fmla="*/ 0 h 635431"/>
                    <a:gd name="connsiteX2" fmla="*/ 1068491 w 1068491"/>
                    <a:gd name="connsiteY2" fmla="*/ 15307 h 635431"/>
                    <a:gd name="connsiteX3" fmla="*/ 1063433 w 1068491"/>
                    <a:gd name="connsiteY3" fmla="*/ 0 h 635431"/>
                    <a:gd name="connsiteX4" fmla="*/ 12674 w 1068491"/>
                    <a:gd name="connsiteY4" fmla="*/ 0 h 635431"/>
                    <a:gd name="connsiteX5" fmla="*/ 996295 w 1068491"/>
                    <a:gd name="connsiteY5" fmla="*/ 0 h 635431"/>
                    <a:gd name="connsiteX6" fmla="*/ 1031875 w 1068491"/>
                    <a:gd name="connsiteY6" fmla="*/ 499850 h 635431"/>
                    <a:gd name="connsiteX7" fmla="*/ 803275 w 1068491"/>
                    <a:gd name="connsiteY7" fmla="*/ 571287 h 635431"/>
                    <a:gd name="connsiteX8" fmla="*/ 681037 w 1068491"/>
                    <a:gd name="connsiteY8" fmla="*/ 69637 h 635431"/>
                    <a:gd name="connsiteX9" fmla="*/ 587375 w 1068491"/>
                    <a:gd name="connsiteY9" fmla="*/ 634787 h 635431"/>
                    <a:gd name="connsiteX10" fmla="*/ 0 w 1068491"/>
                    <a:gd name="connsiteY10" fmla="*/ 501437 h 635431"/>
                    <a:gd name="connsiteX11" fmla="*/ 12674 w 1068491"/>
                    <a:gd name="connsiteY11" fmla="*/ 0 h 635431"/>
                    <a:gd name="connsiteX0" fmla="*/ 1063433 w 1068491"/>
                    <a:gd name="connsiteY0" fmla="*/ 0 h 635431"/>
                    <a:gd name="connsiteX1" fmla="*/ 1068491 w 1068491"/>
                    <a:gd name="connsiteY1" fmla="*/ 0 h 635431"/>
                    <a:gd name="connsiteX2" fmla="*/ 1068491 w 1068491"/>
                    <a:gd name="connsiteY2" fmla="*/ 15307 h 635431"/>
                    <a:gd name="connsiteX3" fmla="*/ 1063433 w 1068491"/>
                    <a:gd name="connsiteY3" fmla="*/ 0 h 635431"/>
                    <a:gd name="connsiteX4" fmla="*/ 12674 w 1068491"/>
                    <a:gd name="connsiteY4" fmla="*/ 0 h 635431"/>
                    <a:gd name="connsiteX5" fmla="*/ 996295 w 1068491"/>
                    <a:gd name="connsiteY5" fmla="*/ 0 h 635431"/>
                    <a:gd name="connsiteX6" fmla="*/ 1031875 w 1068491"/>
                    <a:gd name="connsiteY6" fmla="*/ 499850 h 635431"/>
                    <a:gd name="connsiteX7" fmla="*/ 803275 w 1068491"/>
                    <a:gd name="connsiteY7" fmla="*/ 571287 h 635431"/>
                    <a:gd name="connsiteX8" fmla="*/ 681037 w 1068491"/>
                    <a:gd name="connsiteY8" fmla="*/ 69637 h 635431"/>
                    <a:gd name="connsiteX9" fmla="*/ 587375 w 1068491"/>
                    <a:gd name="connsiteY9" fmla="*/ 634787 h 635431"/>
                    <a:gd name="connsiteX10" fmla="*/ 0 w 1068491"/>
                    <a:gd name="connsiteY10" fmla="*/ 501437 h 635431"/>
                    <a:gd name="connsiteX11" fmla="*/ 12674 w 1068491"/>
                    <a:gd name="connsiteY11" fmla="*/ 0 h 6354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68491" h="635431">
                      <a:moveTo>
                        <a:pt x="1063433" y="0"/>
                      </a:moveTo>
                      <a:lnTo>
                        <a:pt x="1068491" y="0"/>
                      </a:lnTo>
                      <a:lnTo>
                        <a:pt x="1068491" y="15307"/>
                      </a:lnTo>
                      <a:lnTo>
                        <a:pt x="1063433" y="0"/>
                      </a:lnTo>
                      <a:close/>
                      <a:moveTo>
                        <a:pt x="12674" y="0"/>
                      </a:moveTo>
                      <a:lnTo>
                        <a:pt x="996295" y="0"/>
                      </a:lnTo>
                      <a:lnTo>
                        <a:pt x="1031875" y="499850"/>
                      </a:lnTo>
                      <a:cubicBezTo>
                        <a:pt x="955675" y="523662"/>
                        <a:pt x="889000" y="576050"/>
                        <a:pt x="803275" y="571287"/>
                      </a:cubicBezTo>
                      <a:cubicBezTo>
                        <a:pt x="724429" y="404070"/>
                        <a:pt x="721783" y="236854"/>
                        <a:pt x="681037" y="69637"/>
                      </a:cubicBezTo>
                      <a:cubicBezTo>
                        <a:pt x="649816" y="258020"/>
                        <a:pt x="640821" y="449579"/>
                        <a:pt x="587375" y="634787"/>
                      </a:cubicBezTo>
                      <a:cubicBezTo>
                        <a:pt x="404283" y="644312"/>
                        <a:pt x="195792" y="545887"/>
                        <a:pt x="0" y="501437"/>
                      </a:cubicBezTo>
                      <a:lnTo>
                        <a:pt x="12674" y="0"/>
                      </a:lnTo>
                      <a:close/>
                    </a:path>
                  </a:pathLst>
                </a:custGeom>
                <a:solidFill>
                  <a:srgbClr val="B5B6B8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91" name="Прямоугольник 290"/>
                <p:cNvSpPr/>
                <p:nvPr/>
              </p:nvSpPr>
              <p:spPr>
                <a:xfrm>
                  <a:off x="8025756" y="2328424"/>
                  <a:ext cx="181003" cy="6794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grpSp>
              <p:nvGrpSpPr>
                <p:cNvPr id="292" name="Группа 291"/>
                <p:cNvGrpSpPr/>
                <p:nvPr/>
              </p:nvGrpSpPr>
              <p:grpSpPr>
                <a:xfrm>
                  <a:off x="6420928" y="3317240"/>
                  <a:ext cx="1047737" cy="1312715"/>
                  <a:chOff x="3481404" y="4442916"/>
                  <a:chExt cx="1047734" cy="1312714"/>
                </a:xfrm>
              </p:grpSpPr>
              <p:sp>
                <p:nvSpPr>
                  <p:cNvPr id="306" name="Прямоугольник 28"/>
                  <p:cNvSpPr/>
                  <p:nvPr/>
                </p:nvSpPr>
                <p:spPr>
                  <a:xfrm>
                    <a:off x="3481404" y="4510087"/>
                    <a:ext cx="838200" cy="1238255"/>
                  </a:xfrm>
                  <a:custGeom>
                    <a:avLst/>
                    <a:gdLst>
                      <a:gd name="connsiteX0" fmla="*/ 0 w 76200"/>
                      <a:gd name="connsiteY0" fmla="*/ 0 h 438150"/>
                      <a:gd name="connsiteX1" fmla="*/ 76200 w 76200"/>
                      <a:gd name="connsiteY1" fmla="*/ 0 h 438150"/>
                      <a:gd name="connsiteX2" fmla="*/ 76200 w 76200"/>
                      <a:gd name="connsiteY2" fmla="*/ 438150 h 438150"/>
                      <a:gd name="connsiteX3" fmla="*/ 0 w 76200"/>
                      <a:gd name="connsiteY3" fmla="*/ 438150 h 438150"/>
                      <a:gd name="connsiteX4" fmla="*/ 0 w 76200"/>
                      <a:gd name="connsiteY4" fmla="*/ 0 h 438150"/>
                      <a:gd name="connsiteX0" fmla="*/ 719137 w 795337"/>
                      <a:gd name="connsiteY0" fmla="*/ 0 h 438150"/>
                      <a:gd name="connsiteX1" fmla="*/ 795337 w 795337"/>
                      <a:gd name="connsiteY1" fmla="*/ 0 h 438150"/>
                      <a:gd name="connsiteX2" fmla="*/ 795337 w 795337"/>
                      <a:gd name="connsiteY2" fmla="*/ 438150 h 438150"/>
                      <a:gd name="connsiteX3" fmla="*/ 0 w 795337"/>
                      <a:gd name="connsiteY3" fmla="*/ 4762 h 438150"/>
                      <a:gd name="connsiteX4" fmla="*/ 719137 w 795337"/>
                      <a:gd name="connsiteY4" fmla="*/ 0 h 438150"/>
                      <a:gd name="connsiteX0" fmla="*/ 80962 w 795337"/>
                      <a:gd name="connsiteY0" fmla="*/ 0 h 1243013"/>
                      <a:gd name="connsiteX1" fmla="*/ 795337 w 795337"/>
                      <a:gd name="connsiteY1" fmla="*/ 804863 h 1243013"/>
                      <a:gd name="connsiteX2" fmla="*/ 795337 w 795337"/>
                      <a:gd name="connsiteY2" fmla="*/ 1243013 h 1243013"/>
                      <a:gd name="connsiteX3" fmla="*/ 0 w 795337"/>
                      <a:gd name="connsiteY3" fmla="*/ 809625 h 1243013"/>
                      <a:gd name="connsiteX4" fmla="*/ 80962 w 795337"/>
                      <a:gd name="connsiteY4" fmla="*/ 0 h 1243013"/>
                      <a:gd name="connsiteX0" fmla="*/ 80962 w 838200"/>
                      <a:gd name="connsiteY0" fmla="*/ 0 h 1243013"/>
                      <a:gd name="connsiteX1" fmla="*/ 838200 w 838200"/>
                      <a:gd name="connsiteY1" fmla="*/ 481013 h 1243013"/>
                      <a:gd name="connsiteX2" fmla="*/ 795337 w 838200"/>
                      <a:gd name="connsiteY2" fmla="*/ 1243013 h 1243013"/>
                      <a:gd name="connsiteX3" fmla="*/ 0 w 838200"/>
                      <a:gd name="connsiteY3" fmla="*/ 809625 h 1243013"/>
                      <a:gd name="connsiteX4" fmla="*/ 80962 w 838200"/>
                      <a:gd name="connsiteY4" fmla="*/ 0 h 1243013"/>
                      <a:gd name="connsiteX0" fmla="*/ 61912 w 838200"/>
                      <a:gd name="connsiteY0" fmla="*/ 0 h 1238251"/>
                      <a:gd name="connsiteX1" fmla="*/ 838200 w 838200"/>
                      <a:gd name="connsiteY1" fmla="*/ 476251 h 1238251"/>
                      <a:gd name="connsiteX2" fmla="*/ 795337 w 838200"/>
                      <a:gd name="connsiteY2" fmla="*/ 1238251 h 1238251"/>
                      <a:gd name="connsiteX3" fmla="*/ 0 w 838200"/>
                      <a:gd name="connsiteY3" fmla="*/ 804863 h 1238251"/>
                      <a:gd name="connsiteX4" fmla="*/ 61912 w 838200"/>
                      <a:gd name="connsiteY4" fmla="*/ 0 h 12382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38200" h="1238251">
                        <a:moveTo>
                          <a:pt x="61912" y="0"/>
                        </a:moveTo>
                        <a:lnTo>
                          <a:pt x="838200" y="476251"/>
                        </a:lnTo>
                        <a:lnTo>
                          <a:pt x="795337" y="1238251"/>
                        </a:lnTo>
                        <a:lnTo>
                          <a:pt x="0" y="804863"/>
                        </a:lnTo>
                        <a:lnTo>
                          <a:pt x="61912" y="0"/>
                        </a:lnTo>
                        <a:close/>
                      </a:path>
                    </a:pathLst>
                  </a:custGeom>
                  <a:solidFill>
                    <a:srgbClr val="7952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307" name="Прямоугольник 28"/>
                  <p:cNvSpPr/>
                  <p:nvPr/>
                </p:nvSpPr>
                <p:spPr>
                  <a:xfrm>
                    <a:off x="3514492" y="4510087"/>
                    <a:ext cx="804865" cy="857253"/>
                  </a:xfrm>
                  <a:custGeom>
                    <a:avLst/>
                    <a:gdLst>
                      <a:gd name="connsiteX0" fmla="*/ 0 w 76200"/>
                      <a:gd name="connsiteY0" fmla="*/ 0 h 438150"/>
                      <a:gd name="connsiteX1" fmla="*/ 76200 w 76200"/>
                      <a:gd name="connsiteY1" fmla="*/ 0 h 438150"/>
                      <a:gd name="connsiteX2" fmla="*/ 76200 w 76200"/>
                      <a:gd name="connsiteY2" fmla="*/ 438150 h 438150"/>
                      <a:gd name="connsiteX3" fmla="*/ 0 w 76200"/>
                      <a:gd name="connsiteY3" fmla="*/ 438150 h 438150"/>
                      <a:gd name="connsiteX4" fmla="*/ 0 w 76200"/>
                      <a:gd name="connsiteY4" fmla="*/ 0 h 438150"/>
                      <a:gd name="connsiteX0" fmla="*/ 719137 w 795337"/>
                      <a:gd name="connsiteY0" fmla="*/ 0 h 438150"/>
                      <a:gd name="connsiteX1" fmla="*/ 795337 w 795337"/>
                      <a:gd name="connsiteY1" fmla="*/ 0 h 438150"/>
                      <a:gd name="connsiteX2" fmla="*/ 795337 w 795337"/>
                      <a:gd name="connsiteY2" fmla="*/ 438150 h 438150"/>
                      <a:gd name="connsiteX3" fmla="*/ 0 w 795337"/>
                      <a:gd name="connsiteY3" fmla="*/ 4762 h 438150"/>
                      <a:gd name="connsiteX4" fmla="*/ 719137 w 795337"/>
                      <a:gd name="connsiteY4" fmla="*/ 0 h 438150"/>
                      <a:gd name="connsiteX0" fmla="*/ 80962 w 795337"/>
                      <a:gd name="connsiteY0" fmla="*/ 0 h 1243013"/>
                      <a:gd name="connsiteX1" fmla="*/ 795337 w 795337"/>
                      <a:gd name="connsiteY1" fmla="*/ 804863 h 1243013"/>
                      <a:gd name="connsiteX2" fmla="*/ 795337 w 795337"/>
                      <a:gd name="connsiteY2" fmla="*/ 1243013 h 1243013"/>
                      <a:gd name="connsiteX3" fmla="*/ 0 w 795337"/>
                      <a:gd name="connsiteY3" fmla="*/ 809625 h 1243013"/>
                      <a:gd name="connsiteX4" fmla="*/ 80962 w 795337"/>
                      <a:gd name="connsiteY4" fmla="*/ 0 h 1243013"/>
                      <a:gd name="connsiteX0" fmla="*/ 80962 w 838200"/>
                      <a:gd name="connsiteY0" fmla="*/ 0 h 1243013"/>
                      <a:gd name="connsiteX1" fmla="*/ 838200 w 838200"/>
                      <a:gd name="connsiteY1" fmla="*/ 481013 h 1243013"/>
                      <a:gd name="connsiteX2" fmla="*/ 795337 w 838200"/>
                      <a:gd name="connsiteY2" fmla="*/ 1243013 h 1243013"/>
                      <a:gd name="connsiteX3" fmla="*/ 0 w 838200"/>
                      <a:gd name="connsiteY3" fmla="*/ 809625 h 1243013"/>
                      <a:gd name="connsiteX4" fmla="*/ 80962 w 838200"/>
                      <a:gd name="connsiteY4" fmla="*/ 0 h 1243013"/>
                      <a:gd name="connsiteX0" fmla="*/ 61912 w 838200"/>
                      <a:gd name="connsiteY0" fmla="*/ 0 h 1238251"/>
                      <a:gd name="connsiteX1" fmla="*/ 838200 w 838200"/>
                      <a:gd name="connsiteY1" fmla="*/ 476251 h 1238251"/>
                      <a:gd name="connsiteX2" fmla="*/ 795337 w 838200"/>
                      <a:gd name="connsiteY2" fmla="*/ 1238251 h 1238251"/>
                      <a:gd name="connsiteX3" fmla="*/ 0 w 838200"/>
                      <a:gd name="connsiteY3" fmla="*/ 804863 h 1238251"/>
                      <a:gd name="connsiteX4" fmla="*/ 61912 w 838200"/>
                      <a:gd name="connsiteY4" fmla="*/ 0 h 1238251"/>
                      <a:gd name="connsiteX0" fmla="*/ 28574 w 804862"/>
                      <a:gd name="connsiteY0" fmla="*/ 0 h 1238251"/>
                      <a:gd name="connsiteX1" fmla="*/ 804862 w 804862"/>
                      <a:gd name="connsiteY1" fmla="*/ 476251 h 1238251"/>
                      <a:gd name="connsiteX2" fmla="*/ 761999 w 804862"/>
                      <a:gd name="connsiteY2" fmla="*/ 1238251 h 1238251"/>
                      <a:gd name="connsiteX3" fmla="*/ 0 w 804862"/>
                      <a:gd name="connsiteY3" fmla="*/ 442913 h 1238251"/>
                      <a:gd name="connsiteX4" fmla="*/ 28574 w 804862"/>
                      <a:gd name="connsiteY4" fmla="*/ 0 h 1238251"/>
                      <a:gd name="connsiteX0" fmla="*/ 28574 w 804862"/>
                      <a:gd name="connsiteY0" fmla="*/ 0 h 785813"/>
                      <a:gd name="connsiteX1" fmla="*/ 804862 w 804862"/>
                      <a:gd name="connsiteY1" fmla="*/ 476251 h 785813"/>
                      <a:gd name="connsiteX2" fmla="*/ 795336 w 804862"/>
                      <a:gd name="connsiteY2" fmla="*/ 785813 h 785813"/>
                      <a:gd name="connsiteX3" fmla="*/ 0 w 804862"/>
                      <a:gd name="connsiteY3" fmla="*/ 442913 h 785813"/>
                      <a:gd name="connsiteX4" fmla="*/ 28574 w 804862"/>
                      <a:gd name="connsiteY4" fmla="*/ 0 h 785813"/>
                      <a:gd name="connsiteX0" fmla="*/ 28574 w 804862"/>
                      <a:gd name="connsiteY0" fmla="*/ 0 h 809626"/>
                      <a:gd name="connsiteX1" fmla="*/ 804862 w 804862"/>
                      <a:gd name="connsiteY1" fmla="*/ 476251 h 809626"/>
                      <a:gd name="connsiteX2" fmla="*/ 638173 w 804862"/>
                      <a:gd name="connsiteY2" fmla="*/ 809626 h 809626"/>
                      <a:gd name="connsiteX3" fmla="*/ 0 w 804862"/>
                      <a:gd name="connsiteY3" fmla="*/ 442913 h 809626"/>
                      <a:gd name="connsiteX4" fmla="*/ 28574 w 804862"/>
                      <a:gd name="connsiteY4" fmla="*/ 0 h 809626"/>
                      <a:gd name="connsiteX0" fmla="*/ 28574 w 804862"/>
                      <a:gd name="connsiteY0" fmla="*/ 0 h 857251"/>
                      <a:gd name="connsiteX1" fmla="*/ 804862 w 804862"/>
                      <a:gd name="connsiteY1" fmla="*/ 476251 h 857251"/>
                      <a:gd name="connsiteX2" fmla="*/ 781048 w 804862"/>
                      <a:gd name="connsiteY2" fmla="*/ 857251 h 857251"/>
                      <a:gd name="connsiteX3" fmla="*/ 0 w 804862"/>
                      <a:gd name="connsiteY3" fmla="*/ 442913 h 857251"/>
                      <a:gd name="connsiteX4" fmla="*/ 28574 w 804862"/>
                      <a:gd name="connsiteY4" fmla="*/ 0 h 8572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4862" h="857251">
                        <a:moveTo>
                          <a:pt x="28574" y="0"/>
                        </a:moveTo>
                        <a:lnTo>
                          <a:pt x="804862" y="476251"/>
                        </a:lnTo>
                        <a:lnTo>
                          <a:pt x="781048" y="857251"/>
                        </a:lnTo>
                        <a:lnTo>
                          <a:pt x="0" y="442913"/>
                        </a:lnTo>
                        <a:lnTo>
                          <a:pt x="28574" y="0"/>
                        </a:lnTo>
                        <a:close/>
                      </a:path>
                    </a:pathLst>
                  </a:custGeom>
                  <a:solidFill>
                    <a:srgbClr val="8B5F3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308" name="Полилиния 307"/>
                  <p:cNvSpPr/>
                  <p:nvPr/>
                </p:nvSpPr>
                <p:spPr>
                  <a:xfrm>
                    <a:off x="3541287" y="4442916"/>
                    <a:ext cx="920544" cy="582196"/>
                  </a:xfrm>
                  <a:custGeom>
                    <a:avLst/>
                    <a:gdLst>
                      <a:gd name="connsiteX0" fmla="*/ 891452 w 920543"/>
                      <a:gd name="connsiteY0" fmla="*/ 444038 h 582195"/>
                      <a:gd name="connsiteX1" fmla="*/ 891682 w 920543"/>
                      <a:gd name="connsiteY1" fmla="*/ 444481 h 582195"/>
                      <a:gd name="connsiteX2" fmla="*/ 890220 w 920543"/>
                      <a:gd name="connsiteY2" fmla="*/ 445790 h 582195"/>
                      <a:gd name="connsiteX3" fmla="*/ 886449 w 920543"/>
                      <a:gd name="connsiteY3" fmla="*/ 434560 h 582195"/>
                      <a:gd name="connsiteX4" fmla="*/ 902126 w 920543"/>
                      <a:gd name="connsiteY4" fmla="*/ 436265 h 582195"/>
                      <a:gd name="connsiteX5" fmla="*/ 892248 w 920543"/>
                      <a:gd name="connsiteY5" fmla="*/ 442907 h 582195"/>
                      <a:gd name="connsiteX6" fmla="*/ 891452 w 920543"/>
                      <a:gd name="connsiteY6" fmla="*/ 444038 h 582195"/>
                      <a:gd name="connsiteX7" fmla="*/ 887668 w 920543"/>
                      <a:gd name="connsiteY7" fmla="*/ 436743 h 582195"/>
                      <a:gd name="connsiteX8" fmla="*/ 147637 w 920543"/>
                      <a:gd name="connsiteY8" fmla="*/ 0 h 582195"/>
                      <a:gd name="connsiteX9" fmla="*/ 900113 w 920543"/>
                      <a:gd name="connsiteY9" fmla="*/ 428626 h 582195"/>
                      <a:gd name="connsiteX10" fmla="*/ 920362 w 920543"/>
                      <a:gd name="connsiteY10" fmla="*/ 440419 h 582195"/>
                      <a:gd name="connsiteX11" fmla="*/ 920543 w 920543"/>
                      <a:gd name="connsiteY11" fmla="*/ 442153 h 582195"/>
                      <a:gd name="connsiteX12" fmla="*/ 903170 w 920543"/>
                      <a:gd name="connsiteY12" fmla="*/ 432705 h 582195"/>
                      <a:gd name="connsiteX13" fmla="*/ 880696 w 920543"/>
                      <a:gd name="connsiteY13" fmla="*/ 421978 h 582195"/>
                      <a:gd name="connsiteX14" fmla="*/ 882549 w 920543"/>
                      <a:gd name="connsiteY14" fmla="*/ 427576 h 582195"/>
                      <a:gd name="connsiteX15" fmla="*/ 886449 w 920543"/>
                      <a:gd name="connsiteY15" fmla="*/ 434560 h 582195"/>
                      <a:gd name="connsiteX16" fmla="*/ 859711 w 920543"/>
                      <a:gd name="connsiteY16" fmla="*/ 431652 h 582195"/>
                      <a:gd name="connsiteX17" fmla="*/ 814020 w 920543"/>
                      <a:gd name="connsiteY17" fmla="*/ 433884 h 582195"/>
                      <a:gd name="connsiteX18" fmla="*/ 764014 w 920543"/>
                      <a:gd name="connsiteY18" fmla="*/ 486271 h 582195"/>
                      <a:gd name="connsiteX19" fmla="*/ 760122 w 920543"/>
                      <a:gd name="connsiteY19" fmla="*/ 513389 h 582195"/>
                      <a:gd name="connsiteX20" fmla="*/ 757493 w 920543"/>
                      <a:gd name="connsiteY20" fmla="*/ 528044 h 582195"/>
                      <a:gd name="connsiteX21" fmla="*/ 741443 w 920543"/>
                      <a:gd name="connsiteY21" fmla="*/ 516393 h 582195"/>
                      <a:gd name="connsiteX22" fmla="*/ 733059 w 920543"/>
                      <a:gd name="connsiteY22" fmla="*/ 510084 h 582195"/>
                      <a:gd name="connsiteX23" fmla="*/ 756870 w 920543"/>
                      <a:gd name="connsiteY23" fmla="*/ 531515 h 582195"/>
                      <a:gd name="connsiteX24" fmla="*/ 757493 w 920543"/>
                      <a:gd name="connsiteY24" fmla="*/ 528044 h 582195"/>
                      <a:gd name="connsiteX25" fmla="*/ 760369 w 920543"/>
                      <a:gd name="connsiteY25" fmla="*/ 530131 h 582195"/>
                      <a:gd name="connsiteX26" fmla="*/ 776287 w 920543"/>
                      <a:gd name="connsiteY26" fmla="*/ 552451 h 582195"/>
                      <a:gd name="connsiteX27" fmla="*/ 0 w 920543"/>
                      <a:gd name="connsiteY27" fmla="*/ 71438 h 5821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920543" h="582195">
                        <a:moveTo>
                          <a:pt x="891452" y="444038"/>
                        </a:moveTo>
                        <a:lnTo>
                          <a:pt x="891682" y="444481"/>
                        </a:lnTo>
                        <a:cubicBezTo>
                          <a:pt x="892350" y="446267"/>
                          <a:pt x="892105" y="446981"/>
                          <a:pt x="890220" y="445790"/>
                        </a:cubicBezTo>
                        <a:close/>
                        <a:moveTo>
                          <a:pt x="886449" y="434560"/>
                        </a:moveTo>
                        <a:lnTo>
                          <a:pt x="902126" y="436265"/>
                        </a:lnTo>
                        <a:cubicBezTo>
                          <a:pt x="919985" y="439540"/>
                          <a:pt x="900117" y="440582"/>
                          <a:pt x="892248" y="442907"/>
                        </a:cubicBezTo>
                        <a:lnTo>
                          <a:pt x="891452" y="444038"/>
                        </a:lnTo>
                        <a:lnTo>
                          <a:pt x="887668" y="436743"/>
                        </a:lnTo>
                        <a:close/>
                        <a:moveTo>
                          <a:pt x="147637" y="0"/>
                        </a:moveTo>
                        <a:lnTo>
                          <a:pt x="900113" y="428626"/>
                        </a:lnTo>
                        <a:lnTo>
                          <a:pt x="920362" y="440419"/>
                        </a:lnTo>
                        <a:lnTo>
                          <a:pt x="920543" y="442153"/>
                        </a:lnTo>
                        <a:lnTo>
                          <a:pt x="903170" y="432705"/>
                        </a:lnTo>
                        <a:cubicBezTo>
                          <a:pt x="890859" y="426163"/>
                          <a:pt x="881109" y="421263"/>
                          <a:pt x="880696" y="421978"/>
                        </a:cubicBezTo>
                        <a:cubicBezTo>
                          <a:pt x="880284" y="422693"/>
                          <a:pt x="881144" y="424837"/>
                          <a:pt x="882549" y="427576"/>
                        </a:cubicBezTo>
                        <a:lnTo>
                          <a:pt x="886449" y="434560"/>
                        </a:lnTo>
                        <a:lnTo>
                          <a:pt x="859711" y="431652"/>
                        </a:lnTo>
                        <a:cubicBezTo>
                          <a:pt x="844183" y="431007"/>
                          <a:pt x="828109" y="431503"/>
                          <a:pt x="814020" y="433884"/>
                        </a:cubicBezTo>
                        <a:cubicBezTo>
                          <a:pt x="804037" y="454207"/>
                          <a:pt x="770303" y="466510"/>
                          <a:pt x="764014" y="486271"/>
                        </a:cubicBezTo>
                        <a:cubicBezTo>
                          <a:pt x="764610" y="497781"/>
                          <a:pt x="762312" y="506334"/>
                          <a:pt x="760122" y="513389"/>
                        </a:cubicBezTo>
                        <a:lnTo>
                          <a:pt x="757493" y="528044"/>
                        </a:lnTo>
                        <a:lnTo>
                          <a:pt x="741443" y="516393"/>
                        </a:lnTo>
                        <a:cubicBezTo>
                          <a:pt x="736575" y="512838"/>
                          <a:pt x="733464" y="510520"/>
                          <a:pt x="733059" y="510084"/>
                        </a:cubicBezTo>
                        <a:cubicBezTo>
                          <a:pt x="729823" y="506595"/>
                          <a:pt x="765998" y="547390"/>
                          <a:pt x="756870" y="531515"/>
                        </a:cubicBezTo>
                        <a:lnTo>
                          <a:pt x="757493" y="528044"/>
                        </a:lnTo>
                        <a:lnTo>
                          <a:pt x="760369" y="530131"/>
                        </a:lnTo>
                        <a:cubicBezTo>
                          <a:pt x="804966" y="562463"/>
                          <a:pt x="878635" y="616212"/>
                          <a:pt x="776287" y="552451"/>
                        </a:cubicBezTo>
                        <a:lnTo>
                          <a:pt x="0" y="71438"/>
                        </a:lnTo>
                        <a:close/>
                      </a:path>
                    </a:pathLst>
                  </a:custGeom>
                  <a:solidFill>
                    <a:srgbClr val="9D7A5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309" name="Прямоугольник 26"/>
                  <p:cNvSpPr/>
                  <p:nvPr/>
                </p:nvSpPr>
                <p:spPr>
                  <a:xfrm>
                    <a:off x="4281490" y="4869806"/>
                    <a:ext cx="247648" cy="885824"/>
                  </a:xfrm>
                  <a:custGeom>
                    <a:avLst/>
                    <a:gdLst>
                      <a:gd name="connsiteX0" fmla="*/ 0 w 654050"/>
                      <a:gd name="connsiteY0" fmla="*/ 0 h 876300"/>
                      <a:gd name="connsiteX1" fmla="*/ 654050 w 654050"/>
                      <a:gd name="connsiteY1" fmla="*/ 0 h 876300"/>
                      <a:gd name="connsiteX2" fmla="*/ 654050 w 654050"/>
                      <a:gd name="connsiteY2" fmla="*/ 876300 h 876300"/>
                      <a:gd name="connsiteX3" fmla="*/ 0 w 654050"/>
                      <a:gd name="connsiteY3" fmla="*/ 876300 h 876300"/>
                      <a:gd name="connsiteX4" fmla="*/ 0 w 654050"/>
                      <a:gd name="connsiteY4" fmla="*/ 0 h 876300"/>
                      <a:gd name="connsiteX0" fmla="*/ 0 w 1031875"/>
                      <a:gd name="connsiteY0" fmla="*/ 6350 h 876300"/>
                      <a:gd name="connsiteX1" fmla="*/ 1031875 w 1031875"/>
                      <a:gd name="connsiteY1" fmla="*/ 0 h 876300"/>
                      <a:gd name="connsiteX2" fmla="*/ 1031875 w 1031875"/>
                      <a:gd name="connsiteY2" fmla="*/ 876300 h 876300"/>
                      <a:gd name="connsiteX3" fmla="*/ 377825 w 1031875"/>
                      <a:gd name="connsiteY3" fmla="*/ 876300 h 876300"/>
                      <a:gd name="connsiteX4" fmla="*/ 0 w 1031875"/>
                      <a:gd name="connsiteY4" fmla="*/ 6350 h 876300"/>
                      <a:gd name="connsiteX0" fmla="*/ 0 w 1031875"/>
                      <a:gd name="connsiteY0" fmla="*/ 63500 h 933450"/>
                      <a:gd name="connsiteX1" fmla="*/ 161925 w 1031875"/>
                      <a:gd name="connsiteY1" fmla="*/ 0 h 933450"/>
                      <a:gd name="connsiteX2" fmla="*/ 1031875 w 1031875"/>
                      <a:gd name="connsiteY2" fmla="*/ 933450 h 933450"/>
                      <a:gd name="connsiteX3" fmla="*/ 377825 w 1031875"/>
                      <a:gd name="connsiteY3" fmla="*/ 933450 h 933450"/>
                      <a:gd name="connsiteX4" fmla="*/ 0 w 1031875"/>
                      <a:gd name="connsiteY4" fmla="*/ 63500 h 933450"/>
                      <a:gd name="connsiteX0" fmla="*/ 15875 w 1047750"/>
                      <a:gd name="connsiteY0" fmla="*/ 63500 h 933450"/>
                      <a:gd name="connsiteX1" fmla="*/ 177800 w 1047750"/>
                      <a:gd name="connsiteY1" fmla="*/ 0 h 933450"/>
                      <a:gd name="connsiteX2" fmla="*/ 1047750 w 1047750"/>
                      <a:gd name="connsiteY2" fmla="*/ 933450 h 933450"/>
                      <a:gd name="connsiteX3" fmla="*/ 0 w 1047750"/>
                      <a:gd name="connsiteY3" fmla="*/ 885825 h 933450"/>
                      <a:gd name="connsiteX4" fmla="*/ 15875 w 1047750"/>
                      <a:gd name="connsiteY4" fmla="*/ 63500 h 933450"/>
                      <a:gd name="connsiteX0" fmla="*/ 15875 w 190500"/>
                      <a:gd name="connsiteY0" fmla="*/ 63500 h 885825"/>
                      <a:gd name="connsiteX1" fmla="*/ 177800 w 190500"/>
                      <a:gd name="connsiteY1" fmla="*/ 0 h 885825"/>
                      <a:gd name="connsiteX2" fmla="*/ 190500 w 190500"/>
                      <a:gd name="connsiteY2" fmla="*/ 746125 h 885825"/>
                      <a:gd name="connsiteX3" fmla="*/ 0 w 190500"/>
                      <a:gd name="connsiteY3" fmla="*/ 885825 h 885825"/>
                      <a:gd name="connsiteX4" fmla="*/ 15875 w 190500"/>
                      <a:gd name="connsiteY4" fmla="*/ 63500 h 885825"/>
                      <a:gd name="connsiteX0" fmla="*/ 15875 w 247650"/>
                      <a:gd name="connsiteY0" fmla="*/ 63500 h 885825"/>
                      <a:gd name="connsiteX1" fmla="*/ 177800 w 247650"/>
                      <a:gd name="connsiteY1" fmla="*/ 0 h 885825"/>
                      <a:gd name="connsiteX2" fmla="*/ 247650 w 247650"/>
                      <a:gd name="connsiteY2" fmla="*/ 838200 h 885825"/>
                      <a:gd name="connsiteX3" fmla="*/ 0 w 247650"/>
                      <a:gd name="connsiteY3" fmla="*/ 885825 h 885825"/>
                      <a:gd name="connsiteX4" fmla="*/ 15875 w 247650"/>
                      <a:gd name="connsiteY4" fmla="*/ 63500 h 885825"/>
                      <a:gd name="connsiteX0" fmla="*/ 15875 w 247650"/>
                      <a:gd name="connsiteY0" fmla="*/ 63500 h 885825"/>
                      <a:gd name="connsiteX1" fmla="*/ 75407 w 247650"/>
                      <a:gd name="connsiteY1" fmla="*/ 6351 h 885825"/>
                      <a:gd name="connsiteX2" fmla="*/ 177800 w 247650"/>
                      <a:gd name="connsiteY2" fmla="*/ 0 h 885825"/>
                      <a:gd name="connsiteX3" fmla="*/ 247650 w 247650"/>
                      <a:gd name="connsiteY3" fmla="*/ 838200 h 885825"/>
                      <a:gd name="connsiteX4" fmla="*/ 0 w 247650"/>
                      <a:gd name="connsiteY4" fmla="*/ 885825 h 885825"/>
                      <a:gd name="connsiteX5" fmla="*/ 15875 w 247650"/>
                      <a:gd name="connsiteY5" fmla="*/ 63500 h 885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7650" h="885825">
                        <a:moveTo>
                          <a:pt x="15875" y="63500"/>
                        </a:moveTo>
                        <a:cubicBezTo>
                          <a:pt x="38100" y="54769"/>
                          <a:pt x="53182" y="15082"/>
                          <a:pt x="75407" y="6351"/>
                        </a:cubicBezTo>
                        <a:lnTo>
                          <a:pt x="177800" y="0"/>
                        </a:lnTo>
                        <a:lnTo>
                          <a:pt x="247650" y="838200"/>
                        </a:lnTo>
                        <a:lnTo>
                          <a:pt x="0" y="885825"/>
                        </a:lnTo>
                        <a:lnTo>
                          <a:pt x="15875" y="63500"/>
                        </a:lnTo>
                        <a:close/>
                      </a:path>
                    </a:pathLst>
                  </a:custGeom>
                  <a:solidFill>
                    <a:srgbClr val="603F1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310" name="Скругленный прямоугольник 309"/>
                  <p:cNvSpPr/>
                  <p:nvPr/>
                </p:nvSpPr>
                <p:spPr>
                  <a:xfrm>
                    <a:off x="3843226" y="5062215"/>
                    <a:ext cx="76435" cy="17843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B982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311" name="Правая круглая скобка 310"/>
                  <p:cNvSpPr/>
                  <p:nvPr/>
                </p:nvSpPr>
                <p:spPr>
                  <a:xfrm rot="14250850">
                    <a:off x="3835452" y="4381592"/>
                    <a:ext cx="194830" cy="482296"/>
                  </a:xfrm>
                  <a:prstGeom prst="rightBracket">
                    <a:avLst/>
                  </a:prstGeom>
                  <a:ln>
                    <a:solidFill>
                      <a:srgbClr val="544438"/>
                    </a:solidFill>
                  </a:ln>
                  <a:scene3d>
                    <a:camera prst="isometricOffAxis2Top">
                      <a:rot lat="18600000" lon="2400000" rev="18000000"/>
                    </a:camera>
                    <a:lightRig rig="threePt" dir="t"/>
                  </a:scene3d>
                  <a:sp3d extrusionH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+mj-lt"/>
                    </a:endParaRPr>
                  </a:p>
                </p:txBody>
              </p:sp>
            </p:grpSp>
            <p:grpSp>
              <p:nvGrpSpPr>
                <p:cNvPr id="293" name="Группа 292"/>
                <p:cNvGrpSpPr/>
                <p:nvPr/>
              </p:nvGrpSpPr>
              <p:grpSpPr>
                <a:xfrm>
                  <a:off x="6790198" y="2987462"/>
                  <a:ext cx="261054" cy="524234"/>
                  <a:chOff x="6790203" y="2987460"/>
                  <a:chExt cx="261050" cy="524231"/>
                </a:xfrm>
              </p:grpSpPr>
              <p:sp>
                <p:nvSpPr>
                  <p:cNvPr id="298" name="Скругленный прямоугольник 297"/>
                  <p:cNvSpPr/>
                  <p:nvPr/>
                </p:nvSpPr>
                <p:spPr>
                  <a:xfrm>
                    <a:off x="6834688" y="2987460"/>
                    <a:ext cx="121413" cy="24381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9CA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grpSp>
                <p:nvGrpSpPr>
                  <p:cNvPr id="299" name="Группа 298"/>
                  <p:cNvGrpSpPr/>
                  <p:nvPr/>
                </p:nvGrpSpPr>
                <p:grpSpPr>
                  <a:xfrm>
                    <a:off x="6790203" y="3150819"/>
                    <a:ext cx="261050" cy="360872"/>
                    <a:chOff x="6790226" y="3150822"/>
                    <a:chExt cx="261027" cy="360860"/>
                  </a:xfrm>
                </p:grpSpPr>
                <p:sp>
                  <p:nvSpPr>
                    <p:cNvPr id="300" name="Скругленный прямоугольник 299"/>
                    <p:cNvSpPr/>
                    <p:nvPr/>
                  </p:nvSpPr>
                  <p:spPr>
                    <a:xfrm>
                      <a:off x="6790226" y="3153044"/>
                      <a:ext cx="226609" cy="254510"/>
                    </a:xfrm>
                    <a:prstGeom prst="roundRect">
                      <a:avLst>
                        <a:gd name="adj" fmla="val 34238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01" name="Скругленный прямоугольник 300"/>
                    <p:cNvSpPr/>
                    <p:nvPr/>
                  </p:nvSpPr>
                  <p:spPr>
                    <a:xfrm>
                      <a:off x="6794894" y="3204340"/>
                      <a:ext cx="44509" cy="25451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02" name="Скругленный прямоугольник 301"/>
                    <p:cNvSpPr/>
                    <p:nvPr/>
                  </p:nvSpPr>
                  <p:spPr>
                    <a:xfrm>
                      <a:off x="6850164" y="3220565"/>
                      <a:ext cx="44509" cy="25451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03" name="Скругленный прямоугольник 302"/>
                    <p:cNvSpPr/>
                    <p:nvPr/>
                  </p:nvSpPr>
                  <p:spPr>
                    <a:xfrm>
                      <a:off x="6900974" y="3231262"/>
                      <a:ext cx="44510" cy="25451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04" name="Скругленный прямоугольник 303"/>
                    <p:cNvSpPr/>
                    <p:nvPr/>
                  </p:nvSpPr>
                  <p:spPr>
                    <a:xfrm>
                      <a:off x="6963596" y="3257172"/>
                      <a:ext cx="44509" cy="25451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305" name="Скругленный прямоугольник 304"/>
                    <p:cNvSpPr/>
                    <p:nvPr/>
                  </p:nvSpPr>
                  <p:spPr>
                    <a:xfrm rot="19864124">
                      <a:off x="7005533" y="3150822"/>
                      <a:ext cx="45720" cy="25451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9CAC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294" name="Полилиния 293"/>
                <p:cNvSpPr/>
                <p:nvPr/>
              </p:nvSpPr>
              <p:spPr>
                <a:xfrm rot="244591">
                  <a:off x="6795073" y="1325271"/>
                  <a:ext cx="348218" cy="1773960"/>
                </a:xfrm>
                <a:custGeom>
                  <a:avLst/>
                  <a:gdLst>
                    <a:gd name="connsiteX0" fmla="*/ 348218 w 348218"/>
                    <a:gd name="connsiteY0" fmla="*/ 0 h 1773960"/>
                    <a:gd name="connsiteX1" fmla="*/ 348218 w 348218"/>
                    <a:gd name="connsiteY1" fmla="*/ 676733 h 1773960"/>
                    <a:gd name="connsiteX2" fmla="*/ 247650 w 348218"/>
                    <a:gd name="connsiteY2" fmla="*/ 1011960 h 1773960"/>
                    <a:gd name="connsiteX3" fmla="*/ 279400 w 348218"/>
                    <a:gd name="connsiteY3" fmla="*/ 1773960 h 1773960"/>
                    <a:gd name="connsiteX4" fmla="*/ 88900 w 348218"/>
                    <a:gd name="connsiteY4" fmla="*/ 1773960 h 1773960"/>
                    <a:gd name="connsiteX5" fmla="*/ 0 w 348218"/>
                    <a:gd name="connsiteY5" fmla="*/ 929410 h 1773960"/>
                    <a:gd name="connsiteX6" fmla="*/ 177800 w 348218"/>
                    <a:gd name="connsiteY6" fmla="*/ 91210 h 1773960"/>
                    <a:gd name="connsiteX0" fmla="*/ 348218 w 348218"/>
                    <a:gd name="connsiteY0" fmla="*/ 0 h 1773960"/>
                    <a:gd name="connsiteX1" fmla="*/ 348218 w 348218"/>
                    <a:gd name="connsiteY1" fmla="*/ 676733 h 1773960"/>
                    <a:gd name="connsiteX2" fmla="*/ 247650 w 348218"/>
                    <a:gd name="connsiteY2" fmla="*/ 1011960 h 1773960"/>
                    <a:gd name="connsiteX3" fmla="*/ 279400 w 348218"/>
                    <a:gd name="connsiteY3" fmla="*/ 1773960 h 1773960"/>
                    <a:gd name="connsiteX4" fmla="*/ 88900 w 348218"/>
                    <a:gd name="connsiteY4" fmla="*/ 1773960 h 1773960"/>
                    <a:gd name="connsiteX5" fmla="*/ 0 w 348218"/>
                    <a:gd name="connsiteY5" fmla="*/ 929410 h 1773960"/>
                    <a:gd name="connsiteX6" fmla="*/ 177800 w 348218"/>
                    <a:gd name="connsiteY6" fmla="*/ 91210 h 1773960"/>
                    <a:gd name="connsiteX7" fmla="*/ 348218 w 348218"/>
                    <a:gd name="connsiteY7" fmla="*/ 0 h 1773960"/>
                    <a:gd name="connsiteX0" fmla="*/ 348218 w 348218"/>
                    <a:gd name="connsiteY0" fmla="*/ 0 h 1773960"/>
                    <a:gd name="connsiteX1" fmla="*/ 272018 w 348218"/>
                    <a:gd name="connsiteY1" fmla="*/ 664033 h 1773960"/>
                    <a:gd name="connsiteX2" fmla="*/ 247650 w 348218"/>
                    <a:gd name="connsiteY2" fmla="*/ 1011960 h 1773960"/>
                    <a:gd name="connsiteX3" fmla="*/ 279400 w 348218"/>
                    <a:gd name="connsiteY3" fmla="*/ 1773960 h 1773960"/>
                    <a:gd name="connsiteX4" fmla="*/ 88900 w 348218"/>
                    <a:gd name="connsiteY4" fmla="*/ 1773960 h 1773960"/>
                    <a:gd name="connsiteX5" fmla="*/ 0 w 348218"/>
                    <a:gd name="connsiteY5" fmla="*/ 929410 h 1773960"/>
                    <a:gd name="connsiteX6" fmla="*/ 177800 w 348218"/>
                    <a:gd name="connsiteY6" fmla="*/ 91210 h 1773960"/>
                    <a:gd name="connsiteX7" fmla="*/ 348218 w 348218"/>
                    <a:gd name="connsiteY7" fmla="*/ 0 h 1773960"/>
                    <a:gd name="connsiteX0" fmla="*/ 348218 w 348218"/>
                    <a:gd name="connsiteY0" fmla="*/ 0 h 1773960"/>
                    <a:gd name="connsiteX1" fmla="*/ 272018 w 348218"/>
                    <a:gd name="connsiteY1" fmla="*/ 664033 h 1773960"/>
                    <a:gd name="connsiteX2" fmla="*/ 196850 w 348218"/>
                    <a:gd name="connsiteY2" fmla="*/ 992910 h 1773960"/>
                    <a:gd name="connsiteX3" fmla="*/ 279400 w 348218"/>
                    <a:gd name="connsiteY3" fmla="*/ 1773960 h 1773960"/>
                    <a:gd name="connsiteX4" fmla="*/ 88900 w 348218"/>
                    <a:gd name="connsiteY4" fmla="*/ 1773960 h 1773960"/>
                    <a:gd name="connsiteX5" fmla="*/ 0 w 348218"/>
                    <a:gd name="connsiteY5" fmla="*/ 929410 h 1773960"/>
                    <a:gd name="connsiteX6" fmla="*/ 177800 w 348218"/>
                    <a:gd name="connsiteY6" fmla="*/ 91210 h 1773960"/>
                    <a:gd name="connsiteX7" fmla="*/ 348218 w 348218"/>
                    <a:gd name="connsiteY7" fmla="*/ 0 h 1773960"/>
                    <a:gd name="connsiteX0" fmla="*/ 348218 w 348218"/>
                    <a:gd name="connsiteY0" fmla="*/ 0 h 1773960"/>
                    <a:gd name="connsiteX1" fmla="*/ 272018 w 348218"/>
                    <a:gd name="connsiteY1" fmla="*/ 664033 h 1773960"/>
                    <a:gd name="connsiteX2" fmla="*/ 196850 w 348218"/>
                    <a:gd name="connsiteY2" fmla="*/ 992910 h 1773960"/>
                    <a:gd name="connsiteX3" fmla="*/ 247650 w 348218"/>
                    <a:gd name="connsiteY3" fmla="*/ 1773960 h 1773960"/>
                    <a:gd name="connsiteX4" fmla="*/ 88900 w 348218"/>
                    <a:gd name="connsiteY4" fmla="*/ 1773960 h 1773960"/>
                    <a:gd name="connsiteX5" fmla="*/ 0 w 348218"/>
                    <a:gd name="connsiteY5" fmla="*/ 929410 h 1773960"/>
                    <a:gd name="connsiteX6" fmla="*/ 177800 w 348218"/>
                    <a:gd name="connsiteY6" fmla="*/ 91210 h 1773960"/>
                    <a:gd name="connsiteX7" fmla="*/ 348218 w 348218"/>
                    <a:gd name="connsiteY7" fmla="*/ 0 h 1773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8218" h="1773960">
                      <a:moveTo>
                        <a:pt x="348218" y="0"/>
                      </a:moveTo>
                      <a:lnTo>
                        <a:pt x="272018" y="664033"/>
                      </a:lnTo>
                      <a:lnTo>
                        <a:pt x="196850" y="992910"/>
                      </a:lnTo>
                      <a:lnTo>
                        <a:pt x="247650" y="1773960"/>
                      </a:lnTo>
                      <a:lnTo>
                        <a:pt x="88900" y="1773960"/>
                      </a:lnTo>
                      <a:lnTo>
                        <a:pt x="0" y="929410"/>
                      </a:lnTo>
                      <a:cubicBezTo>
                        <a:pt x="59267" y="650010"/>
                        <a:pt x="35983" y="326160"/>
                        <a:pt x="177800" y="91210"/>
                      </a:cubicBezTo>
                      <a:lnTo>
                        <a:pt x="348218" y="0"/>
                      </a:lnTo>
                      <a:close/>
                    </a:path>
                  </a:pathLst>
                </a:custGeom>
                <a:solidFill>
                  <a:srgbClr val="B5B6B8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95" name="Прямоугольник 294"/>
                <p:cNvSpPr/>
                <p:nvPr/>
              </p:nvSpPr>
              <p:spPr>
                <a:xfrm>
                  <a:off x="6883201" y="2314796"/>
                  <a:ext cx="100044" cy="13246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96" name="Овал 295"/>
                <p:cNvSpPr/>
                <p:nvPr/>
              </p:nvSpPr>
              <p:spPr>
                <a:xfrm>
                  <a:off x="7659536" y="2456187"/>
                  <a:ext cx="69250" cy="62575"/>
                </a:xfrm>
                <a:prstGeom prst="ellipse">
                  <a:avLst/>
                </a:prstGeom>
                <a:solidFill>
                  <a:srgbClr val="3B3B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97" name="Полилиния 296"/>
                <p:cNvSpPr/>
                <p:nvPr/>
              </p:nvSpPr>
              <p:spPr>
                <a:xfrm>
                  <a:off x="7233227" y="1287659"/>
                  <a:ext cx="653256" cy="971547"/>
                </a:xfrm>
                <a:custGeom>
                  <a:avLst/>
                  <a:gdLst>
                    <a:gd name="connsiteX0" fmla="*/ 63643 w 692293"/>
                    <a:gd name="connsiteY0" fmla="*/ 44450 h 971550"/>
                    <a:gd name="connsiteX1" fmla="*/ 63643 w 692293"/>
                    <a:gd name="connsiteY1" fmla="*/ 44450 h 971550"/>
                    <a:gd name="connsiteX2" fmla="*/ 143 w 692293"/>
                    <a:gd name="connsiteY2" fmla="*/ 241300 h 971550"/>
                    <a:gd name="connsiteX3" fmla="*/ 19193 w 692293"/>
                    <a:gd name="connsiteY3" fmla="*/ 228600 h 971550"/>
                    <a:gd name="connsiteX4" fmla="*/ 31893 w 692293"/>
                    <a:gd name="connsiteY4" fmla="*/ 203200 h 971550"/>
                    <a:gd name="connsiteX5" fmla="*/ 165243 w 692293"/>
                    <a:gd name="connsiteY5" fmla="*/ 273050 h 971550"/>
                    <a:gd name="connsiteX6" fmla="*/ 69993 w 692293"/>
                    <a:gd name="connsiteY6" fmla="*/ 355600 h 971550"/>
                    <a:gd name="connsiteX7" fmla="*/ 533543 w 692293"/>
                    <a:gd name="connsiteY7" fmla="*/ 971550 h 971550"/>
                    <a:gd name="connsiteX8" fmla="*/ 666893 w 692293"/>
                    <a:gd name="connsiteY8" fmla="*/ 279400 h 971550"/>
                    <a:gd name="connsiteX9" fmla="*/ 628793 w 692293"/>
                    <a:gd name="connsiteY9" fmla="*/ 222250 h 971550"/>
                    <a:gd name="connsiteX10" fmla="*/ 692293 w 692293"/>
                    <a:gd name="connsiteY10" fmla="*/ 165100 h 971550"/>
                    <a:gd name="connsiteX11" fmla="*/ 590693 w 692293"/>
                    <a:gd name="connsiteY11" fmla="*/ 0 h 971550"/>
                    <a:gd name="connsiteX12" fmla="*/ 520843 w 692293"/>
                    <a:gd name="connsiteY12" fmla="*/ 749300 h 971550"/>
                    <a:gd name="connsiteX13" fmla="*/ 63643 w 692293"/>
                    <a:gd name="connsiteY13" fmla="*/ 44450 h 971550"/>
                    <a:gd name="connsiteX0" fmla="*/ 63643 w 692293"/>
                    <a:gd name="connsiteY0" fmla="*/ 44450 h 971550"/>
                    <a:gd name="connsiteX1" fmla="*/ 63643 w 692293"/>
                    <a:gd name="connsiteY1" fmla="*/ 44450 h 971550"/>
                    <a:gd name="connsiteX2" fmla="*/ 143 w 692293"/>
                    <a:gd name="connsiteY2" fmla="*/ 241300 h 971550"/>
                    <a:gd name="connsiteX3" fmla="*/ 19193 w 692293"/>
                    <a:gd name="connsiteY3" fmla="*/ 228600 h 971550"/>
                    <a:gd name="connsiteX4" fmla="*/ 31893 w 692293"/>
                    <a:gd name="connsiteY4" fmla="*/ 203200 h 971550"/>
                    <a:gd name="connsiteX5" fmla="*/ 165243 w 692293"/>
                    <a:gd name="connsiteY5" fmla="*/ 273050 h 971550"/>
                    <a:gd name="connsiteX6" fmla="*/ 69993 w 692293"/>
                    <a:gd name="connsiteY6" fmla="*/ 355600 h 971550"/>
                    <a:gd name="connsiteX7" fmla="*/ 533543 w 692293"/>
                    <a:gd name="connsiteY7" fmla="*/ 971550 h 971550"/>
                    <a:gd name="connsiteX8" fmla="*/ 666893 w 692293"/>
                    <a:gd name="connsiteY8" fmla="*/ 279400 h 971550"/>
                    <a:gd name="connsiteX9" fmla="*/ 628793 w 692293"/>
                    <a:gd name="connsiteY9" fmla="*/ 222250 h 971550"/>
                    <a:gd name="connsiteX10" fmla="*/ 692293 w 692293"/>
                    <a:gd name="connsiteY10" fmla="*/ 165100 h 971550"/>
                    <a:gd name="connsiteX11" fmla="*/ 590693 w 692293"/>
                    <a:gd name="connsiteY11" fmla="*/ 0 h 971550"/>
                    <a:gd name="connsiteX12" fmla="*/ 504174 w 692293"/>
                    <a:gd name="connsiteY12" fmla="*/ 754063 h 971550"/>
                    <a:gd name="connsiteX13" fmla="*/ 63643 w 692293"/>
                    <a:gd name="connsiteY13" fmla="*/ 44450 h 971550"/>
                    <a:gd name="connsiteX0" fmla="*/ 63643 w 692293"/>
                    <a:gd name="connsiteY0" fmla="*/ 44450 h 971550"/>
                    <a:gd name="connsiteX1" fmla="*/ 63643 w 692293"/>
                    <a:gd name="connsiteY1" fmla="*/ 44450 h 971550"/>
                    <a:gd name="connsiteX2" fmla="*/ 143 w 692293"/>
                    <a:gd name="connsiteY2" fmla="*/ 241300 h 971550"/>
                    <a:gd name="connsiteX3" fmla="*/ 19193 w 692293"/>
                    <a:gd name="connsiteY3" fmla="*/ 228600 h 971550"/>
                    <a:gd name="connsiteX4" fmla="*/ 31893 w 692293"/>
                    <a:gd name="connsiteY4" fmla="*/ 203200 h 971550"/>
                    <a:gd name="connsiteX5" fmla="*/ 165243 w 692293"/>
                    <a:gd name="connsiteY5" fmla="*/ 273050 h 971550"/>
                    <a:gd name="connsiteX6" fmla="*/ 69993 w 692293"/>
                    <a:gd name="connsiteY6" fmla="*/ 355600 h 971550"/>
                    <a:gd name="connsiteX7" fmla="*/ 533543 w 692293"/>
                    <a:gd name="connsiteY7" fmla="*/ 971550 h 971550"/>
                    <a:gd name="connsiteX8" fmla="*/ 666893 w 692293"/>
                    <a:gd name="connsiteY8" fmla="*/ 279400 h 971550"/>
                    <a:gd name="connsiteX9" fmla="*/ 628793 w 692293"/>
                    <a:gd name="connsiteY9" fmla="*/ 222250 h 971550"/>
                    <a:gd name="connsiteX10" fmla="*/ 692293 w 692293"/>
                    <a:gd name="connsiteY10" fmla="*/ 165100 h 971550"/>
                    <a:gd name="connsiteX11" fmla="*/ 590693 w 692293"/>
                    <a:gd name="connsiteY11" fmla="*/ 0 h 971550"/>
                    <a:gd name="connsiteX12" fmla="*/ 497030 w 692293"/>
                    <a:gd name="connsiteY12" fmla="*/ 751682 h 971550"/>
                    <a:gd name="connsiteX13" fmla="*/ 63643 w 692293"/>
                    <a:gd name="connsiteY13" fmla="*/ 44450 h 971550"/>
                    <a:gd name="connsiteX0" fmla="*/ 108887 w 692293"/>
                    <a:gd name="connsiteY0" fmla="*/ 1587 h 971550"/>
                    <a:gd name="connsiteX1" fmla="*/ 63643 w 692293"/>
                    <a:gd name="connsiteY1" fmla="*/ 44450 h 971550"/>
                    <a:gd name="connsiteX2" fmla="*/ 143 w 692293"/>
                    <a:gd name="connsiteY2" fmla="*/ 241300 h 971550"/>
                    <a:gd name="connsiteX3" fmla="*/ 19193 w 692293"/>
                    <a:gd name="connsiteY3" fmla="*/ 228600 h 971550"/>
                    <a:gd name="connsiteX4" fmla="*/ 31893 w 692293"/>
                    <a:gd name="connsiteY4" fmla="*/ 203200 h 971550"/>
                    <a:gd name="connsiteX5" fmla="*/ 165243 w 692293"/>
                    <a:gd name="connsiteY5" fmla="*/ 273050 h 971550"/>
                    <a:gd name="connsiteX6" fmla="*/ 69993 w 692293"/>
                    <a:gd name="connsiteY6" fmla="*/ 355600 h 971550"/>
                    <a:gd name="connsiteX7" fmla="*/ 533543 w 692293"/>
                    <a:gd name="connsiteY7" fmla="*/ 971550 h 971550"/>
                    <a:gd name="connsiteX8" fmla="*/ 666893 w 692293"/>
                    <a:gd name="connsiteY8" fmla="*/ 279400 h 971550"/>
                    <a:gd name="connsiteX9" fmla="*/ 628793 w 692293"/>
                    <a:gd name="connsiteY9" fmla="*/ 222250 h 971550"/>
                    <a:gd name="connsiteX10" fmla="*/ 692293 w 692293"/>
                    <a:gd name="connsiteY10" fmla="*/ 165100 h 971550"/>
                    <a:gd name="connsiteX11" fmla="*/ 590693 w 692293"/>
                    <a:gd name="connsiteY11" fmla="*/ 0 h 971550"/>
                    <a:gd name="connsiteX12" fmla="*/ 497030 w 692293"/>
                    <a:gd name="connsiteY12" fmla="*/ 751682 h 971550"/>
                    <a:gd name="connsiteX13" fmla="*/ 108887 w 692293"/>
                    <a:gd name="connsiteY13" fmla="*/ 1587 h 971550"/>
                    <a:gd name="connsiteX0" fmla="*/ 111107 w 694513"/>
                    <a:gd name="connsiteY0" fmla="*/ 1587 h 971550"/>
                    <a:gd name="connsiteX1" fmla="*/ 80150 w 694513"/>
                    <a:gd name="connsiteY1" fmla="*/ 53975 h 971550"/>
                    <a:gd name="connsiteX2" fmla="*/ 2363 w 694513"/>
                    <a:gd name="connsiteY2" fmla="*/ 241300 h 971550"/>
                    <a:gd name="connsiteX3" fmla="*/ 21413 w 694513"/>
                    <a:gd name="connsiteY3" fmla="*/ 228600 h 971550"/>
                    <a:gd name="connsiteX4" fmla="*/ 34113 w 694513"/>
                    <a:gd name="connsiteY4" fmla="*/ 203200 h 971550"/>
                    <a:gd name="connsiteX5" fmla="*/ 167463 w 694513"/>
                    <a:gd name="connsiteY5" fmla="*/ 273050 h 971550"/>
                    <a:gd name="connsiteX6" fmla="*/ 72213 w 694513"/>
                    <a:gd name="connsiteY6" fmla="*/ 355600 h 971550"/>
                    <a:gd name="connsiteX7" fmla="*/ 535763 w 694513"/>
                    <a:gd name="connsiteY7" fmla="*/ 971550 h 971550"/>
                    <a:gd name="connsiteX8" fmla="*/ 669113 w 694513"/>
                    <a:gd name="connsiteY8" fmla="*/ 279400 h 971550"/>
                    <a:gd name="connsiteX9" fmla="*/ 631013 w 694513"/>
                    <a:gd name="connsiteY9" fmla="*/ 222250 h 971550"/>
                    <a:gd name="connsiteX10" fmla="*/ 694513 w 694513"/>
                    <a:gd name="connsiteY10" fmla="*/ 165100 h 971550"/>
                    <a:gd name="connsiteX11" fmla="*/ 592913 w 694513"/>
                    <a:gd name="connsiteY11" fmla="*/ 0 h 971550"/>
                    <a:gd name="connsiteX12" fmla="*/ 499250 w 694513"/>
                    <a:gd name="connsiteY12" fmla="*/ 751682 h 971550"/>
                    <a:gd name="connsiteX13" fmla="*/ 111107 w 694513"/>
                    <a:gd name="connsiteY13" fmla="*/ 1587 h 971550"/>
                    <a:gd name="connsiteX0" fmla="*/ 89857 w 673263"/>
                    <a:gd name="connsiteY0" fmla="*/ 1587 h 971550"/>
                    <a:gd name="connsiteX1" fmla="*/ 58900 w 673263"/>
                    <a:gd name="connsiteY1" fmla="*/ 53975 h 971550"/>
                    <a:gd name="connsiteX2" fmla="*/ 23975 w 673263"/>
                    <a:gd name="connsiteY2" fmla="*/ 181769 h 971550"/>
                    <a:gd name="connsiteX3" fmla="*/ 163 w 673263"/>
                    <a:gd name="connsiteY3" fmla="*/ 228600 h 971550"/>
                    <a:gd name="connsiteX4" fmla="*/ 12863 w 673263"/>
                    <a:gd name="connsiteY4" fmla="*/ 203200 h 971550"/>
                    <a:gd name="connsiteX5" fmla="*/ 146213 w 673263"/>
                    <a:gd name="connsiteY5" fmla="*/ 273050 h 971550"/>
                    <a:gd name="connsiteX6" fmla="*/ 50963 w 673263"/>
                    <a:gd name="connsiteY6" fmla="*/ 355600 h 971550"/>
                    <a:gd name="connsiteX7" fmla="*/ 514513 w 673263"/>
                    <a:gd name="connsiteY7" fmla="*/ 971550 h 971550"/>
                    <a:gd name="connsiteX8" fmla="*/ 647863 w 673263"/>
                    <a:gd name="connsiteY8" fmla="*/ 279400 h 971550"/>
                    <a:gd name="connsiteX9" fmla="*/ 609763 w 673263"/>
                    <a:gd name="connsiteY9" fmla="*/ 222250 h 971550"/>
                    <a:gd name="connsiteX10" fmla="*/ 673263 w 673263"/>
                    <a:gd name="connsiteY10" fmla="*/ 165100 h 971550"/>
                    <a:gd name="connsiteX11" fmla="*/ 571663 w 673263"/>
                    <a:gd name="connsiteY11" fmla="*/ 0 h 971550"/>
                    <a:gd name="connsiteX12" fmla="*/ 478000 w 673263"/>
                    <a:gd name="connsiteY12" fmla="*/ 751682 h 971550"/>
                    <a:gd name="connsiteX13" fmla="*/ 89857 w 673263"/>
                    <a:gd name="connsiteY13" fmla="*/ 1587 h 971550"/>
                    <a:gd name="connsiteX0" fmla="*/ 76994 w 660400"/>
                    <a:gd name="connsiteY0" fmla="*/ 1587 h 971550"/>
                    <a:gd name="connsiteX1" fmla="*/ 46037 w 660400"/>
                    <a:gd name="connsiteY1" fmla="*/ 53975 h 971550"/>
                    <a:gd name="connsiteX2" fmla="*/ 11112 w 660400"/>
                    <a:gd name="connsiteY2" fmla="*/ 181769 h 971550"/>
                    <a:gd name="connsiteX3" fmla="*/ 15875 w 660400"/>
                    <a:gd name="connsiteY3" fmla="*/ 207169 h 971550"/>
                    <a:gd name="connsiteX4" fmla="*/ 0 w 660400"/>
                    <a:gd name="connsiteY4" fmla="*/ 203200 h 971550"/>
                    <a:gd name="connsiteX5" fmla="*/ 133350 w 660400"/>
                    <a:gd name="connsiteY5" fmla="*/ 273050 h 971550"/>
                    <a:gd name="connsiteX6" fmla="*/ 38100 w 660400"/>
                    <a:gd name="connsiteY6" fmla="*/ 355600 h 971550"/>
                    <a:gd name="connsiteX7" fmla="*/ 501650 w 660400"/>
                    <a:gd name="connsiteY7" fmla="*/ 971550 h 971550"/>
                    <a:gd name="connsiteX8" fmla="*/ 635000 w 660400"/>
                    <a:gd name="connsiteY8" fmla="*/ 279400 h 971550"/>
                    <a:gd name="connsiteX9" fmla="*/ 596900 w 660400"/>
                    <a:gd name="connsiteY9" fmla="*/ 222250 h 971550"/>
                    <a:gd name="connsiteX10" fmla="*/ 660400 w 660400"/>
                    <a:gd name="connsiteY10" fmla="*/ 165100 h 971550"/>
                    <a:gd name="connsiteX11" fmla="*/ 558800 w 660400"/>
                    <a:gd name="connsiteY11" fmla="*/ 0 h 971550"/>
                    <a:gd name="connsiteX12" fmla="*/ 465137 w 660400"/>
                    <a:gd name="connsiteY12" fmla="*/ 751682 h 971550"/>
                    <a:gd name="connsiteX13" fmla="*/ 76994 w 660400"/>
                    <a:gd name="connsiteY13" fmla="*/ 1587 h 971550"/>
                    <a:gd name="connsiteX0" fmla="*/ 69851 w 653257"/>
                    <a:gd name="connsiteY0" fmla="*/ 1587 h 971550"/>
                    <a:gd name="connsiteX1" fmla="*/ 38894 w 653257"/>
                    <a:gd name="connsiteY1" fmla="*/ 53975 h 971550"/>
                    <a:gd name="connsiteX2" fmla="*/ 3969 w 653257"/>
                    <a:gd name="connsiteY2" fmla="*/ 181769 h 971550"/>
                    <a:gd name="connsiteX3" fmla="*/ 8732 w 653257"/>
                    <a:gd name="connsiteY3" fmla="*/ 207169 h 971550"/>
                    <a:gd name="connsiteX4" fmla="*/ 0 w 653257"/>
                    <a:gd name="connsiteY4" fmla="*/ 198437 h 971550"/>
                    <a:gd name="connsiteX5" fmla="*/ 126207 w 653257"/>
                    <a:gd name="connsiteY5" fmla="*/ 273050 h 971550"/>
                    <a:gd name="connsiteX6" fmla="*/ 30957 w 653257"/>
                    <a:gd name="connsiteY6" fmla="*/ 355600 h 971550"/>
                    <a:gd name="connsiteX7" fmla="*/ 494507 w 653257"/>
                    <a:gd name="connsiteY7" fmla="*/ 971550 h 971550"/>
                    <a:gd name="connsiteX8" fmla="*/ 627857 w 653257"/>
                    <a:gd name="connsiteY8" fmla="*/ 279400 h 971550"/>
                    <a:gd name="connsiteX9" fmla="*/ 589757 w 653257"/>
                    <a:gd name="connsiteY9" fmla="*/ 222250 h 971550"/>
                    <a:gd name="connsiteX10" fmla="*/ 653257 w 653257"/>
                    <a:gd name="connsiteY10" fmla="*/ 165100 h 971550"/>
                    <a:gd name="connsiteX11" fmla="*/ 551657 w 653257"/>
                    <a:gd name="connsiteY11" fmla="*/ 0 h 971550"/>
                    <a:gd name="connsiteX12" fmla="*/ 457994 w 653257"/>
                    <a:gd name="connsiteY12" fmla="*/ 751682 h 971550"/>
                    <a:gd name="connsiteX13" fmla="*/ 69851 w 653257"/>
                    <a:gd name="connsiteY13" fmla="*/ 1587 h 971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53257" h="971550">
                      <a:moveTo>
                        <a:pt x="69851" y="1587"/>
                      </a:moveTo>
                      <a:cubicBezTo>
                        <a:pt x="54770" y="15875"/>
                        <a:pt x="49874" y="23945"/>
                        <a:pt x="38894" y="53975"/>
                      </a:cubicBezTo>
                      <a:cubicBezTo>
                        <a:pt x="27914" y="84005"/>
                        <a:pt x="8996" y="156237"/>
                        <a:pt x="3969" y="181769"/>
                      </a:cubicBezTo>
                      <a:cubicBezTo>
                        <a:pt x="-1058" y="207301"/>
                        <a:pt x="9393" y="204391"/>
                        <a:pt x="8732" y="207169"/>
                      </a:cubicBezTo>
                      <a:cubicBezTo>
                        <a:pt x="8071" y="209947"/>
                        <a:pt x="0" y="210495"/>
                        <a:pt x="0" y="198437"/>
                      </a:cubicBezTo>
                      <a:lnTo>
                        <a:pt x="126207" y="273050"/>
                      </a:lnTo>
                      <a:lnTo>
                        <a:pt x="30957" y="355600"/>
                      </a:lnTo>
                      <a:lnTo>
                        <a:pt x="494507" y="971550"/>
                      </a:lnTo>
                      <a:lnTo>
                        <a:pt x="627857" y="279400"/>
                      </a:lnTo>
                      <a:lnTo>
                        <a:pt x="589757" y="222250"/>
                      </a:lnTo>
                      <a:lnTo>
                        <a:pt x="653257" y="165100"/>
                      </a:lnTo>
                      <a:lnTo>
                        <a:pt x="551657" y="0"/>
                      </a:lnTo>
                      <a:lnTo>
                        <a:pt x="457994" y="751682"/>
                      </a:lnTo>
                      <a:lnTo>
                        <a:pt x="69851" y="1587"/>
                      </a:lnTo>
                      <a:close/>
                    </a:path>
                  </a:pathLst>
                </a:custGeom>
                <a:solidFill>
                  <a:srgbClr val="D2D2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</p:grpSp>
        <p:grpSp>
          <p:nvGrpSpPr>
            <p:cNvPr id="33" name="Группа 32"/>
            <p:cNvGrpSpPr/>
            <p:nvPr/>
          </p:nvGrpSpPr>
          <p:grpSpPr>
            <a:xfrm>
              <a:off x="3988752" y="4322890"/>
              <a:ext cx="579832" cy="678933"/>
              <a:chOff x="8029759" y="3923618"/>
              <a:chExt cx="815701" cy="789347"/>
            </a:xfrm>
          </p:grpSpPr>
          <p:sp>
            <p:nvSpPr>
              <p:cNvPr id="272" name="Овал 271"/>
              <p:cNvSpPr/>
              <p:nvPr/>
            </p:nvSpPr>
            <p:spPr>
              <a:xfrm>
                <a:off x="8029759" y="4198213"/>
                <a:ext cx="815701" cy="514752"/>
              </a:xfrm>
              <a:prstGeom prst="ellipse">
                <a:avLst/>
              </a:prstGeom>
              <a:solidFill>
                <a:srgbClr val="0A3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73" name="Скругленный прямоугольник 272"/>
              <p:cNvSpPr/>
              <p:nvPr/>
            </p:nvSpPr>
            <p:spPr>
              <a:xfrm>
                <a:off x="8336635" y="3923618"/>
                <a:ext cx="186693" cy="564779"/>
              </a:xfrm>
              <a:prstGeom prst="roundRect">
                <a:avLst/>
              </a:prstGeom>
              <a:solidFill>
                <a:srgbClr val="1B4B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34" name="Скругленный прямоугольник 33"/>
            <p:cNvSpPr/>
            <p:nvPr/>
          </p:nvSpPr>
          <p:spPr>
            <a:xfrm rot="177430">
              <a:off x="4101579" y="3508333"/>
              <a:ext cx="1376490" cy="3189030"/>
            </a:xfrm>
            <a:prstGeom prst="roundRect">
              <a:avLst>
                <a:gd name="adj" fmla="val 42357"/>
              </a:avLst>
            </a:prstGeom>
            <a:solidFill>
              <a:schemeClr val="tx1">
                <a:alpha val="30000"/>
              </a:schemeClr>
            </a:solidFill>
            <a:ln>
              <a:noFill/>
            </a:ln>
            <a:scene3d>
              <a:camera prst="isometricOffAxis1Top">
                <a:rot lat="18600000" lon="19200000" rev="3458552"/>
              </a:camera>
              <a:lightRig rig="flat" dir="t"/>
            </a:scene3d>
            <a:sp3d prstMaterial="flat">
              <a:bevelT w="0" h="0"/>
              <a:bevelB w="0" h="0" prst="angle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75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 flipH="1">
              <a:off x="5318105" y="4010426"/>
              <a:ext cx="463695" cy="932450"/>
              <a:chOff x="1490851" y="4298825"/>
              <a:chExt cx="1538143" cy="3093046"/>
            </a:xfrm>
          </p:grpSpPr>
          <p:sp>
            <p:nvSpPr>
              <p:cNvPr id="267" name="Полилиния 266"/>
              <p:cNvSpPr/>
              <p:nvPr/>
            </p:nvSpPr>
            <p:spPr>
              <a:xfrm rot="20261571">
                <a:off x="1490851" y="4680189"/>
                <a:ext cx="1284928" cy="2349998"/>
              </a:xfrm>
              <a:custGeom>
                <a:avLst/>
                <a:gdLst>
                  <a:gd name="connsiteX0" fmla="*/ 945899 w 1413421"/>
                  <a:gd name="connsiteY0" fmla="*/ 0 h 2584999"/>
                  <a:gd name="connsiteX1" fmla="*/ 1413421 w 1413421"/>
                  <a:gd name="connsiteY1" fmla="*/ 312577 h 2584999"/>
                  <a:gd name="connsiteX2" fmla="*/ 1350258 w 1413421"/>
                  <a:gd name="connsiteY2" fmla="*/ 466529 h 2584999"/>
                  <a:gd name="connsiteX3" fmla="*/ 1300910 w 1413421"/>
                  <a:gd name="connsiteY3" fmla="*/ 499818 h 2584999"/>
                  <a:gd name="connsiteX4" fmla="*/ 321105 w 1413421"/>
                  <a:gd name="connsiteY4" fmla="*/ 2511608 h 2584999"/>
                  <a:gd name="connsiteX5" fmla="*/ 307868 w 1413421"/>
                  <a:gd name="connsiteY5" fmla="*/ 2547088 h 2584999"/>
                  <a:gd name="connsiteX6" fmla="*/ 296335 w 1413421"/>
                  <a:gd name="connsiteY6" fmla="*/ 2555796 h 2584999"/>
                  <a:gd name="connsiteX7" fmla="*/ 157851 w 1413421"/>
                  <a:gd name="connsiteY7" fmla="*/ 2584999 h 2584999"/>
                  <a:gd name="connsiteX8" fmla="*/ 19367 w 1413421"/>
                  <a:gd name="connsiteY8" fmla="*/ 2555796 h 2584999"/>
                  <a:gd name="connsiteX9" fmla="*/ 0 w 1413421"/>
                  <a:gd name="connsiteY9" fmla="*/ 2541172 h 2584999"/>
                  <a:gd name="connsiteX10" fmla="*/ 39124 w 1413421"/>
                  <a:gd name="connsiteY10" fmla="*/ 2436522 h 2584999"/>
                  <a:gd name="connsiteX11" fmla="*/ 37159 w 1413421"/>
                  <a:gd name="connsiteY11" fmla="*/ 2435776 h 2584999"/>
                  <a:gd name="connsiteX0" fmla="*/ 945899 w 1413421"/>
                  <a:gd name="connsiteY0" fmla="*/ 0 h 2584999"/>
                  <a:gd name="connsiteX1" fmla="*/ 1413421 w 1413421"/>
                  <a:gd name="connsiteY1" fmla="*/ 312577 h 2584999"/>
                  <a:gd name="connsiteX2" fmla="*/ 1350258 w 1413421"/>
                  <a:gd name="connsiteY2" fmla="*/ 466529 h 2584999"/>
                  <a:gd name="connsiteX3" fmla="*/ 1300910 w 1413421"/>
                  <a:gd name="connsiteY3" fmla="*/ 499818 h 2584999"/>
                  <a:gd name="connsiteX4" fmla="*/ 321105 w 1413421"/>
                  <a:gd name="connsiteY4" fmla="*/ 2511608 h 2584999"/>
                  <a:gd name="connsiteX5" fmla="*/ 307868 w 1413421"/>
                  <a:gd name="connsiteY5" fmla="*/ 2547088 h 2584999"/>
                  <a:gd name="connsiteX6" fmla="*/ 296335 w 1413421"/>
                  <a:gd name="connsiteY6" fmla="*/ 2555796 h 2584999"/>
                  <a:gd name="connsiteX7" fmla="*/ 157851 w 1413421"/>
                  <a:gd name="connsiteY7" fmla="*/ 2584999 h 2584999"/>
                  <a:gd name="connsiteX8" fmla="*/ 19367 w 1413421"/>
                  <a:gd name="connsiteY8" fmla="*/ 2555796 h 2584999"/>
                  <a:gd name="connsiteX9" fmla="*/ 0 w 1413421"/>
                  <a:gd name="connsiteY9" fmla="*/ 2541172 h 2584999"/>
                  <a:gd name="connsiteX10" fmla="*/ 39124 w 1413421"/>
                  <a:gd name="connsiteY10" fmla="*/ 2436522 h 2584999"/>
                  <a:gd name="connsiteX11" fmla="*/ 37159 w 1413421"/>
                  <a:gd name="connsiteY11" fmla="*/ 2435776 h 2584999"/>
                  <a:gd name="connsiteX12" fmla="*/ 487453 w 1413421"/>
                  <a:gd name="connsiteY12" fmla="*/ 1352459 h 2584999"/>
                  <a:gd name="connsiteX13" fmla="*/ 945899 w 1413421"/>
                  <a:gd name="connsiteY13" fmla="*/ 0 h 2584999"/>
                  <a:gd name="connsiteX0" fmla="*/ 945899 w 1413421"/>
                  <a:gd name="connsiteY0" fmla="*/ 0 h 2584999"/>
                  <a:gd name="connsiteX1" fmla="*/ 1413421 w 1413421"/>
                  <a:gd name="connsiteY1" fmla="*/ 312577 h 2584999"/>
                  <a:gd name="connsiteX2" fmla="*/ 1350258 w 1413421"/>
                  <a:gd name="connsiteY2" fmla="*/ 466529 h 2584999"/>
                  <a:gd name="connsiteX3" fmla="*/ 1300910 w 1413421"/>
                  <a:gd name="connsiteY3" fmla="*/ 499818 h 2584999"/>
                  <a:gd name="connsiteX4" fmla="*/ 900949 w 1413421"/>
                  <a:gd name="connsiteY4" fmla="*/ 1398561 h 2584999"/>
                  <a:gd name="connsiteX5" fmla="*/ 321105 w 1413421"/>
                  <a:gd name="connsiteY5" fmla="*/ 2511608 h 2584999"/>
                  <a:gd name="connsiteX6" fmla="*/ 307868 w 1413421"/>
                  <a:gd name="connsiteY6" fmla="*/ 2547088 h 2584999"/>
                  <a:gd name="connsiteX7" fmla="*/ 296335 w 1413421"/>
                  <a:gd name="connsiteY7" fmla="*/ 2555796 h 2584999"/>
                  <a:gd name="connsiteX8" fmla="*/ 157851 w 1413421"/>
                  <a:gd name="connsiteY8" fmla="*/ 2584999 h 2584999"/>
                  <a:gd name="connsiteX9" fmla="*/ 19367 w 1413421"/>
                  <a:gd name="connsiteY9" fmla="*/ 2555796 h 2584999"/>
                  <a:gd name="connsiteX10" fmla="*/ 0 w 1413421"/>
                  <a:gd name="connsiteY10" fmla="*/ 2541172 h 2584999"/>
                  <a:gd name="connsiteX11" fmla="*/ 39124 w 1413421"/>
                  <a:gd name="connsiteY11" fmla="*/ 2436522 h 2584999"/>
                  <a:gd name="connsiteX12" fmla="*/ 37159 w 1413421"/>
                  <a:gd name="connsiteY12" fmla="*/ 2435776 h 2584999"/>
                  <a:gd name="connsiteX13" fmla="*/ 487453 w 1413421"/>
                  <a:gd name="connsiteY13" fmla="*/ 1352459 h 2584999"/>
                  <a:gd name="connsiteX14" fmla="*/ 945899 w 1413421"/>
                  <a:gd name="connsiteY14" fmla="*/ 0 h 2584999"/>
                  <a:gd name="connsiteX0" fmla="*/ 945899 w 1413421"/>
                  <a:gd name="connsiteY0" fmla="*/ 0 h 2584999"/>
                  <a:gd name="connsiteX1" fmla="*/ 1413421 w 1413421"/>
                  <a:gd name="connsiteY1" fmla="*/ 312577 h 2584999"/>
                  <a:gd name="connsiteX2" fmla="*/ 1350258 w 1413421"/>
                  <a:gd name="connsiteY2" fmla="*/ 466529 h 2584999"/>
                  <a:gd name="connsiteX3" fmla="*/ 1300910 w 1413421"/>
                  <a:gd name="connsiteY3" fmla="*/ 499818 h 2584999"/>
                  <a:gd name="connsiteX4" fmla="*/ 960248 w 1413421"/>
                  <a:gd name="connsiteY4" fmla="*/ 1449638 h 2584999"/>
                  <a:gd name="connsiteX5" fmla="*/ 321105 w 1413421"/>
                  <a:gd name="connsiteY5" fmla="*/ 2511608 h 2584999"/>
                  <a:gd name="connsiteX6" fmla="*/ 307868 w 1413421"/>
                  <a:gd name="connsiteY6" fmla="*/ 2547088 h 2584999"/>
                  <a:gd name="connsiteX7" fmla="*/ 296335 w 1413421"/>
                  <a:gd name="connsiteY7" fmla="*/ 2555796 h 2584999"/>
                  <a:gd name="connsiteX8" fmla="*/ 157851 w 1413421"/>
                  <a:gd name="connsiteY8" fmla="*/ 2584999 h 2584999"/>
                  <a:gd name="connsiteX9" fmla="*/ 19367 w 1413421"/>
                  <a:gd name="connsiteY9" fmla="*/ 2555796 h 2584999"/>
                  <a:gd name="connsiteX10" fmla="*/ 0 w 1413421"/>
                  <a:gd name="connsiteY10" fmla="*/ 2541172 h 2584999"/>
                  <a:gd name="connsiteX11" fmla="*/ 39124 w 1413421"/>
                  <a:gd name="connsiteY11" fmla="*/ 2436522 h 2584999"/>
                  <a:gd name="connsiteX12" fmla="*/ 37159 w 1413421"/>
                  <a:gd name="connsiteY12" fmla="*/ 2435776 h 2584999"/>
                  <a:gd name="connsiteX13" fmla="*/ 487453 w 1413421"/>
                  <a:gd name="connsiteY13" fmla="*/ 1352459 h 2584999"/>
                  <a:gd name="connsiteX14" fmla="*/ 945899 w 1413421"/>
                  <a:gd name="connsiteY14" fmla="*/ 0 h 2584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13421" h="2584999">
                    <a:moveTo>
                      <a:pt x="945899" y="0"/>
                    </a:moveTo>
                    <a:lnTo>
                      <a:pt x="1413421" y="312577"/>
                    </a:lnTo>
                    <a:lnTo>
                      <a:pt x="1350258" y="466529"/>
                    </a:lnTo>
                    <a:lnTo>
                      <a:pt x="1300910" y="499818"/>
                    </a:lnTo>
                    <a:cubicBezTo>
                      <a:pt x="1155137" y="785139"/>
                      <a:pt x="1106021" y="1164317"/>
                      <a:pt x="960248" y="1449638"/>
                    </a:cubicBezTo>
                    <a:lnTo>
                      <a:pt x="321105" y="2511608"/>
                    </a:lnTo>
                    <a:lnTo>
                      <a:pt x="307868" y="2547088"/>
                    </a:lnTo>
                    <a:lnTo>
                      <a:pt x="296335" y="2555796"/>
                    </a:lnTo>
                    <a:cubicBezTo>
                      <a:pt x="260894" y="2573839"/>
                      <a:pt x="211933" y="2584999"/>
                      <a:pt x="157851" y="2584999"/>
                    </a:cubicBezTo>
                    <a:cubicBezTo>
                      <a:pt x="103769" y="2584999"/>
                      <a:pt x="54808" y="2573839"/>
                      <a:pt x="19367" y="2555796"/>
                    </a:cubicBezTo>
                    <a:lnTo>
                      <a:pt x="0" y="2541172"/>
                    </a:lnTo>
                    <a:lnTo>
                      <a:pt x="39124" y="2436522"/>
                    </a:lnTo>
                    <a:lnTo>
                      <a:pt x="37159" y="2435776"/>
                    </a:lnTo>
                    <a:cubicBezTo>
                      <a:pt x="171591" y="2068243"/>
                      <a:pt x="353021" y="1719992"/>
                      <a:pt x="487453" y="1352459"/>
                    </a:cubicBezTo>
                    <a:cubicBezTo>
                      <a:pt x="655934" y="908067"/>
                      <a:pt x="777418" y="444392"/>
                      <a:pt x="945899" y="0"/>
                    </a:cubicBezTo>
                    <a:close/>
                  </a:path>
                </a:pathLst>
              </a:custGeom>
              <a:solidFill>
                <a:srgbClr val="2325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68" name="Полилиния 267"/>
              <p:cNvSpPr/>
              <p:nvPr/>
            </p:nvSpPr>
            <p:spPr>
              <a:xfrm rot="20645689">
                <a:off x="2214636" y="4298825"/>
                <a:ext cx="814358" cy="2531292"/>
              </a:xfrm>
              <a:custGeom>
                <a:avLst/>
                <a:gdLst>
                  <a:gd name="connsiteX0" fmla="*/ 682965 w 895797"/>
                  <a:gd name="connsiteY0" fmla="*/ 0 h 2784423"/>
                  <a:gd name="connsiteX1" fmla="*/ 666571 w 895797"/>
                  <a:gd name="connsiteY1" fmla="*/ 502421 h 2784423"/>
                  <a:gd name="connsiteX2" fmla="*/ 895797 w 895797"/>
                  <a:gd name="connsiteY2" fmla="*/ 504354 h 2784423"/>
                  <a:gd name="connsiteX3" fmla="*/ 238084 w 895797"/>
                  <a:gd name="connsiteY3" fmla="*/ 2628144 h 2784423"/>
                  <a:gd name="connsiteX4" fmla="*/ 242195 w 895797"/>
                  <a:gd name="connsiteY4" fmla="*/ 2630789 h 2784423"/>
                  <a:gd name="connsiteX5" fmla="*/ 192688 w 895797"/>
                  <a:gd name="connsiteY5" fmla="*/ 2774215 h 2784423"/>
                  <a:gd name="connsiteX6" fmla="*/ 178440 w 895797"/>
                  <a:gd name="connsiteY6" fmla="*/ 2775897 h 2784423"/>
                  <a:gd name="connsiteX7" fmla="*/ 177729 w 895797"/>
                  <a:gd name="connsiteY7" fmla="*/ 2777958 h 2784423"/>
                  <a:gd name="connsiteX8" fmla="*/ 122970 w 895797"/>
                  <a:gd name="connsiteY8" fmla="*/ 2784423 h 2784423"/>
                  <a:gd name="connsiteX9" fmla="*/ 16809 w 895797"/>
                  <a:gd name="connsiteY9" fmla="*/ 2758710 h 2784423"/>
                  <a:gd name="connsiteX10" fmla="*/ 0 w 895797"/>
                  <a:gd name="connsiteY10" fmla="*/ 2744131 h 2784423"/>
                  <a:gd name="connsiteX11" fmla="*/ 2704 w 895797"/>
                  <a:gd name="connsiteY11" fmla="*/ 2729401 h 2784423"/>
                  <a:gd name="connsiteX12" fmla="*/ 347 w 895797"/>
                  <a:gd name="connsiteY12" fmla="*/ 2729194 h 2784423"/>
                  <a:gd name="connsiteX13" fmla="*/ 412325 w 895797"/>
                  <a:gd name="connsiteY13" fmla="*/ 643903 h 2784423"/>
                  <a:gd name="connsiteX14" fmla="*/ 379200 w 895797"/>
                  <a:gd name="connsiteY14" fmla="*/ 672099 h 2784423"/>
                  <a:gd name="connsiteX15" fmla="*/ 430136 w 895797"/>
                  <a:gd name="connsiteY15" fmla="*/ 493349 h 2784423"/>
                  <a:gd name="connsiteX16" fmla="*/ 452002 w 895797"/>
                  <a:gd name="connsiteY16" fmla="*/ 504665 h 2784423"/>
                  <a:gd name="connsiteX0" fmla="*/ 682965 w 895797"/>
                  <a:gd name="connsiteY0" fmla="*/ 0 h 2784423"/>
                  <a:gd name="connsiteX1" fmla="*/ 666571 w 895797"/>
                  <a:gd name="connsiteY1" fmla="*/ 502421 h 2784423"/>
                  <a:gd name="connsiteX2" fmla="*/ 895797 w 895797"/>
                  <a:gd name="connsiteY2" fmla="*/ 504354 h 2784423"/>
                  <a:gd name="connsiteX3" fmla="*/ 238084 w 895797"/>
                  <a:gd name="connsiteY3" fmla="*/ 2628144 h 2784423"/>
                  <a:gd name="connsiteX4" fmla="*/ 242195 w 895797"/>
                  <a:gd name="connsiteY4" fmla="*/ 2630789 h 2784423"/>
                  <a:gd name="connsiteX5" fmla="*/ 192688 w 895797"/>
                  <a:gd name="connsiteY5" fmla="*/ 2774215 h 2784423"/>
                  <a:gd name="connsiteX6" fmla="*/ 178440 w 895797"/>
                  <a:gd name="connsiteY6" fmla="*/ 2775897 h 2784423"/>
                  <a:gd name="connsiteX7" fmla="*/ 177729 w 895797"/>
                  <a:gd name="connsiteY7" fmla="*/ 2777958 h 2784423"/>
                  <a:gd name="connsiteX8" fmla="*/ 122970 w 895797"/>
                  <a:gd name="connsiteY8" fmla="*/ 2784423 h 2784423"/>
                  <a:gd name="connsiteX9" fmla="*/ 16809 w 895797"/>
                  <a:gd name="connsiteY9" fmla="*/ 2758710 h 2784423"/>
                  <a:gd name="connsiteX10" fmla="*/ 0 w 895797"/>
                  <a:gd name="connsiteY10" fmla="*/ 2744131 h 2784423"/>
                  <a:gd name="connsiteX11" fmla="*/ 2704 w 895797"/>
                  <a:gd name="connsiteY11" fmla="*/ 2729401 h 2784423"/>
                  <a:gd name="connsiteX12" fmla="*/ 347 w 895797"/>
                  <a:gd name="connsiteY12" fmla="*/ 2729194 h 2784423"/>
                  <a:gd name="connsiteX13" fmla="*/ 340356 w 895797"/>
                  <a:gd name="connsiteY13" fmla="*/ 1376112 h 2784423"/>
                  <a:gd name="connsiteX14" fmla="*/ 412325 w 895797"/>
                  <a:gd name="connsiteY14" fmla="*/ 643903 h 2784423"/>
                  <a:gd name="connsiteX15" fmla="*/ 379200 w 895797"/>
                  <a:gd name="connsiteY15" fmla="*/ 672099 h 2784423"/>
                  <a:gd name="connsiteX16" fmla="*/ 430136 w 895797"/>
                  <a:gd name="connsiteY16" fmla="*/ 493349 h 2784423"/>
                  <a:gd name="connsiteX17" fmla="*/ 452002 w 895797"/>
                  <a:gd name="connsiteY17" fmla="*/ 504665 h 2784423"/>
                  <a:gd name="connsiteX18" fmla="*/ 682965 w 895797"/>
                  <a:gd name="connsiteY18" fmla="*/ 0 h 2784423"/>
                  <a:gd name="connsiteX0" fmla="*/ 682965 w 895797"/>
                  <a:gd name="connsiteY0" fmla="*/ 0 h 2784423"/>
                  <a:gd name="connsiteX1" fmla="*/ 666571 w 895797"/>
                  <a:gd name="connsiteY1" fmla="*/ 502421 h 2784423"/>
                  <a:gd name="connsiteX2" fmla="*/ 895797 w 895797"/>
                  <a:gd name="connsiteY2" fmla="*/ 504354 h 2784423"/>
                  <a:gd name="connsiteX3" fmla="*/ 238084 w 895797"/>
                  <a:gd name="connsiteY3" fmla="*/ 2628144 h 2784423"/>
                  <a:gd name="connsiteX4" fmla="*/ 242195 w 895797"/>
                  <a:gd name="connsiteY4" fmla="*/ 2630789 h 2784423"/>
                  <a:gd name="connsiteX5" fmla="*/ 192688 w 895797"/>
                  <a:gd name="connsiteY5" fmla="*/ 2774215 h 2784423"/>
                  <a:gd name="connsiteX6" fmla="*/ 178440 w 895797"/>
                  <a:gd name="connsiteY6" fmla="*/ 2775897 h 2784423"/>
                  <a:gd name="connsiteX7" fmla="*/ 177729 w 895797"/>
                  <a:gd name="connsiteY7" fmla="*/ 2777958 h 2784423"/>
                  <a:gd name="connsiteX8" fmla="*/ 122970 w 895797"/>
                  <a:gd name="connsiteY8" fmla="*/ 2784423 h 2784423"/>
                  <a:gd name="connsiteX9" fmla="*/ 16809 w 895797"/>
                  <a:gd name="connsiteY9" fmla="*/ 2758710 h 2784423"/>
                  <a:gd name="connsiteX10" fmla="*/ 0 w 895797"/>
                  <a:gd name="connsiteY10" fmla="*/ 2744131 h 2784423"/>
                  <a:gd name="connsiteX11" fmla="*/ 2704 w 895797"/>
                  <a:gd name="connsiteY11" fmla="*/ 2729401 h 2784423"/>
                  <a:gd name="connsiteX12" fmla="*/ 347 w 895797"/>
                  <a:gd name="connsiteY12" fmla="*/ 2729194 h 2784423"/>
                  <a:gd name="connsiteX13" fmla="*/ 306341 w 895797"/>
                  <a:gd name="connsiteY13" fmla="*/ 1379625 h 2784423"/>
                  <a:gd name="connsiteX14" fmla="*/ 412325 w 895797"/>
                  <a:gd name="connsiteY14" fmla="*/ 643903 h 2784423"/>
                  <a:gd name="connsiteX15" fmla="*/ 379200 w 895797"/>
                  <a:gd name="connsiteY15" fmla="*/ 672099 h 2784423"/>
                  <a:gd name="connsiteX16" fmla="*/ 430136 w 895797"/>
                  <a:gd name="connsiteY16" fmla="*/ 493349 h 2784423"/>
                  <a:gd name="connsiteX17" fmla="*/ 452002 w 895797"/>
                  <a:gd name="connsiteY17" fmla="*/ 504665 h 2784423"/>
                  <a:gd name="connsiteX18" fmla="*/ 682965 w 895797"/>
                  <a:gd name="connsiteY18" fmla="*/ 0 h 2784423"/>
                  <a:gd name="connsiteX0" fmla="*/ 682965 w 895797"/>
                  <a:gd name="connsiteY0" fmla="*/ 0 h 2784423"/>
                  <a:gd name="connsiteX1" fmla="*/ 666571 w 895797"/>
                  <a:gd name="connsiteY1" fmla="*/ 502421 h 2784423"/>
                  <a:gd name="connsiteX2" fmla="*/ 895797 w 895797"/>
                  <a:gd name="connsiteY2" fmla="*/ 504354 h 2784423"/>
                  <a:gd name="connsiteX3" fmla="*/ 661771 w 895797"/>
                  <a:gd name="connsiteY3" fmla="*/ 1639522 h 2784423"/>
                  <a:gd name="connsiteX4" fmla="*/ 238084 w 895797"/>
                  <a:gd name="connsiteY4" fmla="*/ 2628144 h 2784423"/>
                  <a:gd name="connsiteX5" fmla="*/ 242195 w 895797"/>
                  <a:gd name="connsiteY5" fmla="*/ 2630789 h 2784423"/>
                  <a:gd name="connsiteX6" fmla="*/ 192688 w 895797"/>
                  <a:gd name="connsiteY6" fmla="*/ 2774215 h 2784423"/>
                  <a:gd name="connsiteX7" fmla="*/ 178440 w 895797"/>
                  <a:gd name="connsiteY7" fmla="*/ 2775897 h 2784423"/>
                  <a:gd name="connsiteX8" fmla="*/ 177729 w 895797"/>
                  <a:gd name="connsiteY8" fmla="*/ 2777958 h 2784423"/>
                  <a:gd name="connsiteX9" fmla="*/ 122970 w 895797"/>
                  <a:gd name="connsiteY9" fmla="*/ 2784423 h 2784423"/>
                  <a:gd name="connsiteX10" fmla="*/ 16809 w 895797"/>
                  <a:gd name="connsiteY10" fmla="*/ 2758710 h 2784423"/>
                  <a:gd name="connsiteX11" fmla="*/ 0 w 895797"/>
                  <a:gd name="connsiteY11" fmla="*/ 2744131 h 2784423"/>
                  <a:gd name="connsiteX12" fmla="*/ 2704 w 895797"/>
                  <a:gd name="connsiteY12" fmla="*/ 2729401 h 2784423"/>
                  <a:gd name="connsiteX13" fmla="*/ 347 w 895797"/>
                  <a:gd name="connsiteY13" fmla="*/ 2729194 h 2784423"/>
                  <a:gd name="connsiteX14" fmla="*/ 306341 w 895797"/>
                  <a:gd name="connsiteY14" fmla="*/ 1379625 h 2784423"/>
                  <a:gd name="connsiteX15" fmla="*/ 412325 w 895797"/>
                  <a:gd name="connsiteY15" fmla="*/ 643903 h 2784423"/>
                  <a:gd name="connsiteX16" fmla="*/ 379200 w 895797"/>
                  <a:gd name="connsiteY16" fmla="*/ 672099 h 2784423"/>
                  <a:gd name="connsiteX17" fmla="*/ 430136 w 895797"/>
                  <a:gd name="connsiteY17" fmla="*/ 493349 h 2784423"/>
                  <a:gd name="connsiteX18" fmla="*/ 452002 w 895797"/>
                  <a:gd name="connsiteY18" fmla="*/ 504665 h 2784423"/>
                  <a:gd name="connsiteX19" fmla="*/ 682965 w 895797"/>
                  <a:gd name="connsiteY19" fmla="*/ 0 h 2784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95797" h="2784423">
                    <a:moveTo>
                      <a:pt x="682965" y="0"/>
                    </a:moveTo>
                    <a:lnTo>
                      <a:pt x="666571" y="502421"/>
                    </a:lnTo>
                    <a:lnTo>
                      <a:pt x="895797" y="504354"/>
                    </a:lnTo>
                    <a:cubicBezTo>
                      <a:pt x="784635" y="871151"/>
                      <a:pt x="772933" y="1272725"/>
                      <a:pt x="661771" y="1639522"/>
                    </a:cubicBezTo>
                    <a:lnTo>
                      <a:pt x="238084" y="2628144"/>
                    </a:lnTo>
                    <a:lnTo>
                      <a:pt x="242195" y="2630789"/>
                    </a:lnTo>
                    <a:lnTo>
                      <a:pt x="192688" y="2774215"/>
                    </a:lnTo>
                    <a:lnTo>
                      <a:pt x="178440" y="2775897"/>
                    </a:lnTo>
                    <a:lnTo>
                      <a:pt x="177729" y="2777958"/>
                    </a:lnTo>
                    <a:lnTo>
                      <a:pt x="122970" y="2784423"/>
                    </a:lnTo>
                    <a:cubicBezTo>
                      <a:pt x="81512" y="2784423"/>
                      <a:pt x="43978" y="2774597"/>
                      <a:pt x="16809" y="2758710"/>
                    </a:cubicBezTo>
                    <a:lnTo>
                      <a:pt x="0" y="2744131"/>
                    </a:lnTo>
                    <a:lnTo>
                      <a:pt x="2704" y="2729401"/>
                    </a:lnTo>
                    <a:lnTo>
                      <a:pt x="347" y="2729194"/>
                    </a:lnTo>
                    <a:cubicBezTo>
                      <a:pt x="90131" y="2275857"/>
                      <a:pt x="216557" y="1832962"/>
                      <a:pt x="306341" y="1379625"/>
                    </a:cubicBezTo>
                    <a:lnTo>
                      <a:pt x="412325" y="643903"/>
                    </a:lnTo>
                    <a:lnTo>
                      <a:pt x="379200" y="672099"/>
                    </a:lnTo>
                    <a:lnTo>
                      <a:pt x="430136" y="493349"/>
                    </a:lnTo>
                    <a:lnTo>
                      <a:pt x="452002" y="504665"/>
                    </a:lnTo>
                    <a:lnTo>
                      <a:pt x="682965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69" name="Полилиния 268"/>
              <p:cNvSpPr/>
              <p:nvPr/>
            </p:nvSpPr>
            <p:spPr>
              <a:xfrm rot="2076468">
                <a:off x="2521269" y="6842102"/>
                <a:ext cx="486092" cy="221260"/>
              </a:xfrm>
              <a:custGeom>
                <a:avLst/>
                <a:gdLst>
                  <a:gd name="connsiteX0" fmla="*/ 213550 w 711684"/>
                  <a:gd name="connsiteY0" fmla="*/ 0 h 323945"/>
                  <a:gd name="connsiteX1" fmla="*/ 498472 w 711684"/>
                  <a:gd name="connsiteY1" fmla="*/ 80051 h 323945"/>
                  <a:gd name="connsiteX2" fmla="*/ 511659 w 711684"/>
                  <a:gd name="connsiteY2" fmla="*/ 78626 h 323945"/>
                  <a:gd name="connsiteX3" fmla="*/ 711684 w 711684"/>
                  <a:gd name="connsiteY3" fmla="*/ 185697 h 323945"/>
                  <a:gd name="connsiteX4" fmla="*/ 511659 w 711684"/>
                  <a:gd name="connsiteY4" fmla="*/ 292768 h 323945"/>
                  <a:gd name="connsiteX5" fmla="*/ 433800 w 711684"/>
                  <a:gd name="connsiteY5" fmla="*/ 284354 h 323945"/>
                  <a:gd name="connsiteX6" fmla="*/ 422396 w 711684"/>
                  <a:gd name="connsiteY6" fmla="*/ 280239 h 323945"/>
                  <a:gd name="connsiteX7" fmla="*/ 362517 w 711684"/>
                  <a:gd name="connsiteY7" fmla="*/ 282960 h 323945"/>
                  <a:gd name="connsiteX8" fmla="*/ 113055 w 711684"/>
                  <a:gd name="connsiteY8" fmla="*/ 323945 h 323945"/>
                  <a:gd name="connsiteX9" fmla="*/ 0 w 711684"/>
                  <a:gd name="connsiteY9" fmla="*/ 193651 h 32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1684" h="323945">
                    <a:moveTo>
                      <a:pt x="213550" y="0"/>
                    </a:moveTo>
                    <a:lnTo>
                      <a:pt x="498472" y="80051"/>
                    </a:lnTo>
                    <a:lnTo>
                      <a:pt x="511659" y="78626"/>
                    </a:lnTo>
                    <a:cubicBezTo>
                      <a:pt x="622130" y="78626"/>
                      <a:pt x="711684" y="126563"/>
                      <a:pt x="711684" y="185697"/>
                    </a:cubicBezTo>
                    <a:cubicBezTo>
                      <a:pt x="711684" y="244831"/>
                      <a:pt x="622130" y="292768"/>
                      <a:pt x="511659" y="292768"/>
                    </a:cubicBezTo>
                    <a:cubicBezTo>
                      <a:pt x="484041" y="292768"/>
                      <a:pt x="457731" y="289772"/>
                      <a:pt x="433800" y="284354"/>
                    </a:cubicBezTo>
                    <a:lnTo>
                      <a:pt x="422396" y="280239"/>
                    </a:lnTo>
                    <a:lnTo>
                      <a:pt x="362517" y="282960"/>
                    </a:lnTo>
                    <a:lnTo>
                      <a:pt x="113055" y="323945"/>
                    </a:lnTo>
                    <a:lnTo>
                      <a:pt x="0" y="193651"/>
                    </a:lnTo>
                    <a:close/>
                  </a:path>
                </a:pathLst>
              </a:custGeom>
              <a:solidFill>
                <a:srgbClr val="47311A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70" name="Скругленный прямоугольник 269"/>
              <p:cNvSpPr/>
              <p:nvPr/>
            </p:nvSpPr>
            <p:spPr>
              <a:xfrm>
                <a:off x="2353004" y="4883019"/>
                <a:ext cx="56281" cy="261937"/>
              </a:xfrm>
              <a:prstGeom prst="roundRect">
                <a:avLst>
                  <a:gd name="adj" fmla="val 50000"/>
                </a:avLst>
              </a:prstGeom>
              <a:solidFill>
                <a:srgbClr val="7BCD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71" name="Полилиния 270"/>
              <p:cNvSpPr/>
              <p:nvPr/>
            </p:nvSpPr>
            <p:spPr>
              <a:xfrm rot="2076468">
                <a:off x="1922941" y="7097373"/>
                <a:ext cx="646988" cy="294498"/>
              </a:xfrm>
              <a:custGeom>
                <a:avLst/>
                <a:gdLst>
                  <a:gd name="connsiteX0" fmla="*/ 213550 w 711684"/>
                  <a:gd name="connsiteY0" fmla="*/ 0 h 323945"/>
                  <a:gd name="connsiteX1" fmla="*/ 498472 w 711684"/>
                  <a:gd name="connsiteY1" fmla="*/ 80051 h 323945"/>
                  <a:gd name="connsiteX2" fmla="*/ 511659 w 711684"/>
                  <a:gd name="connsiteY2" fmla="*/ 78626 h 323945"/>
                  <a:gd name="connsiteX3" fmla="*/ 711684 w 711684"/>
                  <a:gd name="connsiteY3" fmla="*/ 185697 h 323945"/>
                  <a:gd name="connsiteX4" fmla="*/ 511659 w 711684"/>
                  <a:gd name="connsiteY4" fmla="*/ 292768 h 323945"/>
                  <a:gd name="connsiteX5" fmla="*/ 433800 w 711684"/>
                  <a:gd name="connsiteY5" fmla="*/ 284354 h 323945"/>
                  <a:gd name="connsiteX6" fmla="*/ 422396 w 711684"/>
                  <a:gd name="connsiteY6" fmla="*/ 280239 h 323945"/>
                  <a:gd name="connsiteX7" fmla="*/ 362517 w 711684"/>
                  <a:gd name="connsiteY7" fmla="*/ 282960 h 323945"/>
                  <a:gd name="connsiteX8" fmla="*/ 113055 w 711684"/>
                  <a:gd name="connsiteY8" fmla="*/ 323945 h 323945"/>
                  <a:gd name="connsiteX9" fmla="*/ 0 w 711684"/>
                  <a:gd name="connsiteY9" fmla="*/ 193651 h 32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1684" h="323945">
                    <a:moveTo>
                      <a:pt x="213550" y="0"/>
                    </a:moveTo>
                    <a:lnTo>
                      <a:pt x="498472" y="80051"/>
                    </a:lnTo>
                    <a:lnTo>
                      <a:pt x="511659" y="78626"/>
                    </a:lnTo>
                    <a:cubicBezTo>
                      <a:pt x="622130" y="78626"/>
                      <a:pt x="711684" y="126563"/>
                      <a:pt x="711684" y="185697"/>
                    </a:cubicBezTo>
                    <a:cubicBezTo>
                      <a:pt x="711684" y="244831"/>
                      <a:pt x="622130" y="292768"/>
                      <a:pt x="511659" y="292768"/>
                    </a:cubicBezTo>
                    <a:cubicBezTo>
                      <a:pt x="484041" y="292768"/>
                      <a:pt x="457731" y="289772"/>
                      <a:pt x="433800" y="284354"/>
                    </a:cubicBezTo>
                    <a:lnTo>
                      <a:pt x="422396" y="280239"/>
                    </a:lnTo>
                    <a:lnTo>
                      <a:pt x="362517" y="282960"/>
                    </a:lnTo>
                    <a:lnTo>
                      <a:pt x="113055" y="323945"/>
                    </a:lnTo>
                    <a:lnTo>
                      <a:pt x="0" y="193651"/>
                    </a:lnTo>
                    <a:close/>
                  </a:path>
                </a:pathLst>
              </a:custGeom>
              <a:solidFill>
                <a:srgbClr val="47311A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36" name="Скругленный прямоугольник 35"/>
            <p:cNvSpPr/>
            <p:nvPr/>
          </p:nvSpPr>
          <p:spPr>
            <a:xfrm rot="3041575" flipH="1">
              <a:off x="5321209" y="3825078"/>
              <a:ext cx="74284" cy="24346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 rot="321182" flipH="1">
              <a:off x="5400895" y="3539182"/>
              <a:ext cx="58782" cy="38904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38" name="Группа 37"/>
            <p:cNvGrpSpPr/>
            <p:nvPr/>
          </p:nvGrpSpPr>
          <p:grpSpPr>
            <a:xfrm flipH="1">
              <a:off x="5459644" y="3271374"/>
              <a:ext cx="183196" cy="340416"/>
              <a:chOff x="4351410" y="2468512"/>
              <a:chExt cx="257718" cy="478889"/>
            </a:xfrm>
          </p:grpSpPr>
          <p:sp>
            <p:nvSpPr>
              <p:cNvPr id="264" name="Скругленный прямоугольник 263"/>
              <p:cNvSpPr/>
              <p:nvPr/>
            </p:nvSpPr>
            <p:spPr>
              <a:xfrm rot="21399338">
                <a:off x="4407600" y="2746423"/>
                <a:ext cx="150252" cy="200978"/>
              </a:xfrm>
              <a:prstGeom prst="roundRect">
                <a:avLst/>
              </a:prstGeom>
              <a:solidFill>
                <a:srgbClr val="F8B3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65" name="Скругленный прямоугольник 321"/>
              <p:cNvSpPr/>
              <p:nvPr/>
            </p:nvSpPr>
            <p:spPr>
              <a:xfrm rot="21292432" flipH="1">
                <a:off x="4392602" y="2584619"/>
                <a:ext cx="214000" cy="253243"/>
              </a:xfrm>
              <a:custGeom>
                <a:avLst/>
                <a:gdLst>
                  <a:gd name="connsiteX0" fmla="*/ 0 w 209550"/>
                  <a:gd name="connsiteY0" fmla="*/ 34926 h 319401"/>
                  <a:gd name="connsiteX1" fmla="*/ 34926 w 209550"/>
                  <a:gd name="connsiteY1" fmla="*/ 0 h 319401"/>
                  <a:gd name="connsiteX2" fmla="*/ 174624 w 209550"/>
                  <a:gd name="connsiteY2" fmla="*/ 0 h 319401"/>
                  <a:gd name="connsiteX3" fmla="*/ 209550 w 209550"/>
                  <a:gd name="connsiteY3" fmla="*/ 34926 h 319401"/>
                  <a:gd name="connsiteX4" fmla="*/ 209550 w 209550"/>
                  <a:gd name="connsiteY4" fmla="*/ 284475 h 319401"/>
                  <a:gd name="connsiteX5" fmla="*/ 174624 w 209550"/>
                  <a:gd name="connsiteY5" fmla="*/ 319401 h 319401"/>
                  <a:gd name="connsiteX6" fmla="*/ 34926 w 209550"/>
                  <a:gd name="connsiteY6" fmla="*/ 319401 h 319401"/>
                  <a:gd name="connsiteX7" fmla="*/ 0 w 209550"/>
                  <a:gd name="connsiteY7" fmla="*/ 284475 h 319401"/>
                  <a:gd name="connsiteX8" fmla="*/ 0 w 209550"/>
                  <a:gd name="connsiteY8" fmla="*/ 34926 h 319401"/>
                  <a:gd name="connsiteX0" fmla="*/ 0 w 209550"/>
                  <a:gd name="connsiteY0" fmla="*/ 34926 h 335713"/>
                  <a:gd name="connsiteX1" fmla="*/ 34926 w 209550"/>
                  <a:gd name="connsiteY1" fmla="*/ 0 h 335713"/>
                  <a:gd name="connsiteX2" fmla="*/ 174624 w 209550"/>
                  <a:gd name="connsiteY2" fmla="*/ 0 h 335713"/>
                  <a:gd name="connsiteX3" fmla="*/ 209550 w 209550"/>
                  <a:gd name="connsiteY3" fmla="*/ 34926 h 335713"/>
                  <a:gd name="connsiteX4" fmla="*/ 209550 w 209550"/>
                  <a:gd name="connsiteY4" fmla="*/ 284475 h 335713"/>
                  <a:gd name="connsiteX5" fmla="*/ 174624 w 209550"/>
                  <a:gd name="connsiteY5" fmla="*/ 319401 h 335713"/>
                  <a:gd name="connsiteX6" fmla="*/ 84709 w 209550"/>
                  <a:gd name="connsiteY6" fmla="*/ 335713 h 335713"/>
                  <a:gd name="connsiteX7" fmla="*/ 0 w 209550"/>
                  <a:gd name="connsiteY7" fmla="*/ 284475 h 335713"/>
                  <a:gd name="connsiteX8" fmla="*/ 0 w 209550"/>
                  <a:gd name="connsiteY8" fmla="*/ 34926 h 335713"/>
                  <a:gd name="connsiteX0" fmla="*/ 0 w 209550"/>
                  <a:gd name="connsiteY0" fmla="*/ 34926 h 335713"/>
                  <a:gd name="connsiteX1" fmla="*/ 34926 w 209550"/>
                  <a:gd name="connsiteY1" fmla="*/ 0 h 335713"/>
                  <a:gd name="connsiteX2" fmla="*/ 174624 w 209550"/>
                  <a:gd name="connsiteY2" fmla="*/ 0 h 335713"/>
                  <a:gd name="connsiteX3" fmla="*/ 209550 w 209550"/>
                  <a:gd name="connsiteY3" fmla="*/ 34926 h 335713"/>
                  <a:gd name="connsiteX4" fmla="*/ 209550 w 209550"/>
                  <a:gd name="connsiteY4" fmla="*/ 284475 h 335713"/>
                  <a:gd name="connsiteX5" fmla="*/ 174624 w 209550"/>
                  <a:gd name="connsiteY5" fmla="*/ 319401 h 335713"/>
                  <a:gd name="connsiteX6" fmla="*/ 84709 w 209550"/>
                  <a:gd name="connsiteY6" fmla="*/ 335713 h 335713"/>
                  <a:gd name="connsiteX7" fmla="*/ 36091 w 209550"/>
                  <a:gd name="connsiteY7" fmla="*/ 273748 h 335713"/>
                  <a:gd name="connsiteX8" fmla="*/ 0 w 209550"/>
                  <a:gd name="connsiteY8" fmla="*/ 34926 h 335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9550" h="335713">
                    <a:moveTo>
                      <a:pt x="0" y="34926"/>
                    </a:moveTo>
                    <a:cubicBezTo>
                      <a:pt x="0" y="15637"/>
                      <a:pt x="15637" y="0"/>
                      <a:pt x="34926" y="0"/>
                    </a:cubicBezTo>
                    <a:lnTo>
                      <a:pt x="174624" y="0"/>
                    </a:lnTo>
                    <a:cubicBezTo>
                      <a:pt x="193913" y="0"/>
                      <a:pt x="209550" y="15637"/>
                      <a:pt x="209550" y="34926"/>
                    </a:cubicBezTo>
                    <a:lnTo>
                      <a:pt x="209550" y="284475"/>
                    </a:lnTo>
                    <a:cubicBezTo>
                      <a:pt x="209550" y="303764"/>
                      <a:pt x="193913" y="319401"/>
                      <a:pt x="174624" y="319401"/>
                    </a:cubicBezTo>
                    <a:cubicBezTo>
                      <a:pt x="128058" y="319401"/>
                      <a:pt x="131275" y="335713"/>
                      <a:pt x="84709" y="335713"/>
                    </a:cubicBezTo>
                    <a:cubicBezTo>
                      <a:pt x="65420" y="335713"/>
                      <a:pt x="36091" y="293037"/>
                      <a:pt x="36091" y="273748"/>
                    </a:cubicBezTo>
                    <a:lnTo>
                      <a:pt x="0" y="34926"/>
                    </a:lnTo>
                    <a:close/>
                  </a:path>
                </a:pathLst>
              </a:custGeom>
              <a:solidFill>
                <a:srgbClr val="FBD3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66" name="Полилиния 265"/>
              <p:cNvSpPr/>
              <p:nvPr/>
            </p:nvSpPr>
            <p:spPr>
              <a:xfrm>
                <a:off x="4351410" y="2468512"/>
                <a:ext cx="257718" cy="314513"/>
              </a:xfrm>
              <a:custGeom>
                <a:avLst/>
                <a:gdLst>
                  <a:gd name="connsiteX0" fmla="*/ 181247 w 362494"/>
                  <a:gd name="connsiteY0" fmla="*/ 0 h 361877"/>
                  <a:gd name="connsiteX1" fmla="*/ 362494 w 362494"/>
                  <a:gd name="connsiteY1" fmla="*/ 181247 h 361877"/>
                  <a:gd name="connsiteX2" fmla="*/ 362494 w 362494"/>
                  <a:gd name="connsiteY2" fmla="*/ 214191 h 361877"/>
                  <a:gd name="connsiteX3" fmla="*/ 358812 w 362494"/>
                  <a:gd name="connsiteY3" fmla="*/ 250719 h 361877"/>
                  <a:gd name="connsiteX4" fmla="*/ 353110 w 362494"/>
                  <a:gd name="connsiteY4" fmla="*/ 269088 h 361877"/>
                  <a:gd name="connsiteX5" fmla="*/ 330936 w 362494"/>
                  <a:gd name="connsiteY5" fmla="*/ 237142 h 361877"/>
                  <a:gd name="connsiteX6" fmla="*/ 182571 w 362494"/>
                  <a:gd name="connsiteY6" fmla="*/ 210354 h 361877"/>
                  <a:gd name="connsiteX7" fmla="*/ 138449 w 362494"/>
                  <a:gd name="connsiteY7" fmla="*/ 278988 h 361877"/>
                  <a:gd name="connsiteX8" fmla="*/ 138732 w 362494"/>
                  <a:gd name="connsiteY8" fmla="*/ 299828 h 361877"/>
                  <a:gd name="connsiteX9" fmla="*/ 110380 w 362494"/>
                  <a:gd name="connsiteY9" fmla="*/ 258982 h 361877"/>
                  <a:gd name="connsiteX10" fmla="*/ 78566 w 362494"/>
                  <a:gd name="connsiteY10" fmla="*/ 253238 h 361877"/>
                  <a:gd name="connsiteX11" fmla="*/ 72821 w 362494"/>
                  <a:gd name="connsiteY11" fmla="*/ 285052 h 361877"/>
                  <a:gd name="connsiteX12" fmla="*/ 105212 w 362494"/>
                  <a:gd name="connsiteY12" fmla="*/ 331716 h 361877"/>
                  <a:gd name="connsiteX13" fmla="*/ 85982 w 362494"/>
                  <a:gd name="connsiteY13" fmla="*/ 351754 h 361877"/>
                  <a:gd name="connsiteX14" fmla="*/ 82046 w 362494"/>
                  <a:gd name="connsiteY14" fmla="*/ 361877 h 361877"/>
                  <a:gd name="connsiteX15" fmla="*/ 53086 w 362494"/>
                  <a:gd name="connsiteY15" fmla="*/ 342352 h 361877"/>
                  <a:gd name="connsiteX16" fmla="*/ 0 w 362494"/>
                  <a:gd name="connsiteY16" fmla="*/ 214191 h 361877"/>
                  <a:gd name="connsiteX17" fmla="*/ 0 w 362494"/>
                  <a:gd name="connsiteY17" fmla="*/ 181247 h 361877"/>
                  <a:gd name="connsiteX18" fmla="*/ 181247 w 362494"/>
                  <a:gd name="connsiteY18" fmla="*/ 0 h 361877"/>
                  <a:gd name="connsiteX0" fmla="*/ 181247 w 362494"/>
                  <a:gd name="connsiteY0" fmla="*/ 0 h 361877"/>
                  <a:gd name="connsiteX1" fmla="*/ 362494 w 362494"/>
                  <a:gd name="connsiteY1" fmla="*/ 181247 h 361877"/>
                  <a:gd name="connsiteX2" fmla="*/ 362494 w 362494"/>
                  <a:gd name="connsiteY2" fmla="*/ 214191 h 361877"/>
                  <a:gd name="connsiteX3" fmla="*/ 358812 w 362494"/>
                  <a:gd name="connsiteY3" fmla="*/ 250719 h 361877"/>
                  <a:gd name="connsiteX4" fmla="*/ 353110 w 362494"/>
                  <a:gd name="connsiteY4" fmla="*/ 269088 h 361877"/>
                  <a:gd name="connsiteX5" fmla="*/ 330936 w 362494"/>
                  <a:gd name="connsiteY5" fmla="*/ 237142 h 361877"/>
                  <a:gd name="connsiteX6" fmla="*/ 182571 w 362494"/>
                  <a:gd name="connsiteY6" fmla="*/ 210354 h 361877"/>
                  <a:gd name="connsiteX7" fmla="*/ 138449 w 362494"/>
                  <a:gd name="connsiteY7" fmla="*/ 278988 h 361877"/>
                  <a:gd name="connsiteX8" fmla="*/ 138732 w 362494"/>
                  <a:gd name="connsiteY8" fmla="*/ 299828 h 361877"/>
                  <a:gd name="connsiteX9" fmla="*/ 110380 w 362494"/>
                  <a:gd name="connsiteY9" fmla="*/ 258982 h 361877"/>
                  <a:gd name="connsiteX10" fmla="*/ 78566 w 362494"/>
                  <a:gd name="connsiteY10" fmla="*/ 253238 h 361877"/>
                  <a:gd name="connsiteX11" fmla="*/ 72821 w 362494"/>
                  <a:gd name="connsiteY11" fmla="*/ 285052 h 361877"/>
                  <a:gd name="connsiteX12" fmla="*/ 105212 w 362494"/>
                  <a:gd name="connsiteY12" fmla="*/ 331716 h 361877"/>
                  <a:gd name="connsiteX13" fmla="*/ 85982 w 362494"/>
                  <a:gd name="connsiteY13" fmla="*/ 351754 h 361877"/>
                  <a:gd name="connsiteX14" fmla="*/ 82046 w 362494"/>
                  <a:gd name="connsiteY14" fmla="*/ 361877 h 361877"/>
                  <a:gd name="connsiteX15" fmla="*/ 79279 w 362494"/>
                  <a:gd name="connsiteY15" fmla="*/ 325684 h 361877"/>
                  <a:gd name="connsiteX16" fmla="*/ 0 w 362494"/>
                  <a:gd name="connsiteY16" fmla="*/ 214191 h 361877"/>
                  <a:gd name="connsiteX17" fmla="*/ 0 w 362494"/>
                  <a:gd name="connsiteY17" fmla="*/ 181247 h 361877"/>
                  <a:gd name="connsiteX18" fmla="*/ 181247 w 362494"/>
                  <a:gd name="connsiteY18" fmla="*/ 0 h 361877"/>
                  <a:gd name="connsiteX0" fmla="*/ 181247 w 362494"/>
                  <a:gd name="connsiteY0" fmla="*/ 0 h 357115"/>
                  <a:gd name="connsiteX1" fmla="*/ 362494 w 362494"/>
                  <a:gd name="connsiteY1" fmla="*/ 181247 h 357115"/>
                  <a:gd name="connsiteX2" fmla="*/ 362494 w 362494"/>
                  <a:gd name="connsiteY2" fmla="*/ 214191 h 357115"/>
                  <a:gd name="connsiteX3" fmla="*/ 358812 w 362494"/>
                  <a:gd name="connsiteY3" fmla="*/ 250719 h 357115"/>
                  <a:gd name="connsiteX4" fmla="*/ 353110 w 362494"/>
                  <a:gd name="connsiteY4" fmla="*/ 269088 h 357115"/>
                  <a:gd name="connsiteX5" fmla="*/ 330936 w 362494"/>
                  <a:gd name="connsiteY5" fmla="*/ 237142 h 357115"/>
                  <a:gd name="connsiteX6" fmla="*/ 182571 w 362494"/>
                  <a:gd name="connsiteY6" fmla="*/ 210354 h 357115"/>
                  <a:gd name="connsiteX7" fmla="*/ 138449 w 362494"/>
                  <a:gd name="connsiteY7" fmla="*/ 278988 h 357115"/>
                  <a:gd name="connsiteX8" fmla="*/ 138732 w 362494"/>
                  <a:gd name="connsiteY8" fmla="*/ 299828 h 357115"/>
                  <a:gd name="connsiteX9" fmla="*/ 110380 w 362494"/>
                  <a:gd name="connsiteY9" fmla="*/ 258982 h 357115"/>
                  <a:gd name="connsiteX10" fmla="*/ 78566 w 362494"/>
                  <a:gd name="connsiteY10" fmla="*/ 253238 h 357115"/>
                  <a:gd name="connsiteX11" fmla="*/ 72821 w 362494"/>
                  <a:gd name="connsiteY11" fmla="*/ 285052 h 357115"/>
                  <a:gd name="connsiteX12" fmla="*/ 105212 w 362494"/>
                  <a:gd name="connsiteY12" fmla="*/ 331716 h 357115"/>
                  <a:gd name="connsiteX13" fmla="*/ 85982 w 362494"/>
                  <a:gd name="connsiteY13" fmla="*/ 351754 h 357115"/>
                  <a:gd name="connsiteX14" fmla="*/ 101096 w 362494"/>
                  <a:gd name="connsiteY14" fmla="*/ 357115 h 357115"/>
                  <a:gd name="connsiteX15" fmla="*/ 79279 w 362494"/>
                  <a:gd name="connsiteY15" fmla="*/ 325684 h 357115"/>
                  <a:gd name="connsiteX16" fmla="*/ 0 w 362494"/>
                  <a:gd name="connsiteY16" fmla="*/ 214191 h 357115"/>
                  <a:gd name="connsiteX17" fmla="*/ 0 w 362494"/>
                  <a:gd name="connsiteY17" fmla="*/ 181247 h 357115"/>
                  <a:gd name="connsiteX18" fmla="*/ 181247 w 362494"/>
                  <a:gd name="connsiteY18" fmla="*/ 0 h 357115"/>
                  <a:gd name="connsiteX0" fmla="*/ 181247 w 362494"/>
                  <a:gd name="connsiteY0" fmla="*/ 59 h 357174"/>
                  <a:gd name="connsiteX1" fmla="*/ 362494 w 362494"/>
                  <a:gd name="connsiteY1" fmla="*/ 181306 h 357174"/>
                  <a:gd name="connsiteX2" fmla="*/ 362494 w 362494"/>
                  <a:gd name="connsiteY2" fmla="*/ 214250 h 357174"/>
                  <a:gd name="connsiteX3" fmla="*/ 358812 w 362494"/>
                  <a:gd name="connsiteY3" fmla="*/ 250778 h 357174"/>
                  <a:gd name="connsiteX4" fmla="*/ 353110 w 362494"/>
                  <a:gd name="connsiteY4" fmla="*/ 269147 h 357174"/>
                  <a:gd name="connsiteX5" fmla="*/ 330936 w 362494"/>
                  <a:gd name="connsiteY5" fmla="*/ 237201 h 357174"/>
                  <a:gd name="connsiteX6" fmla="*/ 182571 w 362494"/>
                  <a:gd name="connsiteY6" fmla="*/ 210413 h 357174"/>
                  <a:gd name="connsiteX7" fmla="*/ 138449 w 362494"/>
                  <a:gd name="connsiteY7" fmla="*/ 279047 h 357174"/>
                  <a:gd name="connsiteX8" fmla="*/ 138732 w 362494"/>
                  <a:gd name="connsiteY8" fmla="*/ 299887 h 357174"/>
                  <a:gd name="connsiteX9" fmla="*/ 110380 w 362494"/>
                  <a:gd name="connsiteY9" fmla="*/ 259041 h 357174"/>
                  <a:gd name="connsiteX10" fmla="*/ 78566 w 362494"/>
                  <a:gd name="connsiteY10" fmla="*/ 253297 h 357174"/>
                  <a:gd name="connsiteX11" fmla="*/ 72821 w 362494"/>
                  <a:gd name="connsiteY11" fmla="*/ 285111 h 357174"/>
                  <a:gd name="connsiteX12" fmla="*/ 105212 w 362494"/>
                  <a:gd name="connsiteY12" fmla="*/ 331775 h 357174"/>
                  <a:gd name="connsiteX13" fmla="*/ 85982 w 362494"/>
                  <a:gd name="connsiteY13" fmla="*/ 351813 h 357174"/>
                  <a:gd name="connsiteX14" fmla="*/ 101096 w 362494"/>
                  <a:gd name="connsiteY14" fmla="*/ 357174 h 357174"/>
                  <a:gd name="connsiteX15" fmla="*/ 79279 w 362494"/>
                  <a:gd name="connsiteY15" fmla="*/ 325743 h 357174"/>
                  <a:gd name="connsiteX16" fmla="*/ 0 w 362494"/>
                  <a:gd name="connsiteY16" fmla="*/ 214250 h 357174"/>
                  <a:gd name="connsiteX17" fmla="*/ 30957 w 362494"/>
                  <a:gd name="connsiteY17" fmla="*/ 167019 h 357174"/>
                  <a:gd name="connsiteX18" fmla="*/ 181247 w 362494"/>
                  <a:gd name="connsiteY18" fmla="*/ 59 h 357174"/>
                  <a:gd name="connsiteX0" fmla="*/ 150290 w 331537"/>
                  <a:gd name="connsiteY0" fmla="*/ 59 h 357174"/>
                  <a:gd name="connsiteX1" fmla="*/ 331537 w 331537"/>
                  <a:gd name="connsiteY1" fmla="*/ 181306 h 357174"/>
                  <a:gd name="connsiteX2" fmla="*/ 331537 w 331537"/>
                  <a:gd name="connsiteY2" fmla="*/ 214250 h 357174"/>
                  <a:gd name="connsiteX3" fmla="*/ 327855 w 331537"/>
                  <a:gd name="connsiteY3" fmla="*/ 250778 h 357174"/>
                  <a:gd name="connsiteX4" fmla="*/ 322153 w 331537"/>
                  <a:gd name="connsiteY4" fmla="*/ 269147 h 357174"/>
                  <a:gd name="connsiteX5" fmla="*/ 299979 w 331537"/>
                  <a:gd name="connsiteY5" fmla="*/ 237201 h 357174"/>
                  <a:gd name="connsiteX6" fmla="*/ 151614 w 331537"/>
                  <a:gd name="connsiteY6" fmla="*/ 210413 h 357174"/>
                  <a:gd name="connsiteX7" fmla="*/ 107492 w 331537"/>
                  <a:gd name="connsiteY7" fmla="*/ 279047 h 357174"/>
                  <a:gd name="connsiteX8" fmla="*/ 107775 w 331537"/>
                  <a:gd name="connsiteY8" fmla="*/ 299887 h 357174"/>
                  <a:gd name="connsiteX9" fmla="*/ 79423 w 331537"/>
                  <a:gd name="connsiteY9" fmla="*/ 259041 h 357174"/>
                  <a:gd name="connsiteX10" fmla="*/ 47609 w 331537"/>
                  <a:gd name="connsiteY10" fmla="*/ 253297 h 357174"/>
                  <a:gd name="connsiteX11" fmla="*/ 41864 w 331537"/>
                  <a:gd name="connsiteY11" fmla="*/ 285111 h 357174"/>
                  <a:gd name="connsiteX12" fmla="*/ 74255 w 331537"/>
                  <a:gd name="connsiteY12" fmla="*/ 331775 h 357174"/>
                  <a:gd name="connsiteX13" fmla="*/ 55025 w 331537"/>
                  <a:gd name="connsiteY13" fmla="*/ 351813 h 357174"/>
                  <a:gd name="connsiteX14" fmla="*/ 70139 w 331537"/>
                  <a:gd name="connsiteY14" fmla="*/ 357174 h 357174"/>
                  <a:gd name="connsiteX15" fmla="*/ 48322 w 331537"/>
                  <a:gd name="connsiteY15" fmla="*/ 325743 h 357174"/>
                  <a:gd name="connsiteX16" fmla="*/ 21431 w 331537"/>
                  <a:gd name="connsiteY16" fmla="*/ 219013 h 357174"/>
                  <a:gd name="connsiteX17" fmla="*/ 0 w 331537"/>
                  <a:gd name="connsiteY17" fmla="*/ 167019 h 357174"/>
                  <a:gd name="connsiteX18" fmla="*/ 150290 w 331537"/>
                  <a:gd name="connsiteY18" fmla="*/ 59 h 357174"/>
                  <a:gd name="connsiteX0" fmla="*/ 157433 w 331537"/>
                  <a:gd name="connsiteY0" fmla="*/ 145 h 314397"/>
                  <a:gd name="connsiteX1" fmla="*/ 331537 w 331537"/>
                  <a:gd name="connsiteY1" fmla="*/ 138529 h 314397"/>
                  <a:gd name="connsiteX2" fmla="*/ 331537 w 331537"/>
                  <a:gd name="connsiteY2" fmla="*/ 171473 h 314397"/>
                  <a:gd name="connsiteX3" fmla="*/ 327855 w 331537"/>
                  <a:gd name="connsiteY3" fmla="*/ 208001 h 314397"/>
                  <a:gd name="connsiteX4" fmla="*/ 322153 w 331537"/>
                  <a:gd name="connsiteY4" fmla="*/ 226370 h 314397"/>
                  <a:gd name="connsiteX5" fmla="*/ 299979 w 331537"/>
                  <a:gd name="connsiteY5" fmla="*/ 194424 h 314397"/>
                  <a:gd name="connsiteX6" fmla="*/ 151614 w 331537"/>
                  <a:gd name="connsiteY6" fmla="*/ 167636 h 314397"/>
                  <a:gd name="connsiteX7" fmla="*/ 107492 w 331537"/>
                  <a:gd name="connsiteY7" fmla="*/ 236270 h 314397"/>
                  <a:gd name="connsiteX8" fmla="*/ 107775 w 331537"/>
                  <a:gd name="connsiteY8" fmla="*/ 257110 h 314397"/>
                  <a:gd name="connsiteX9" fmla="*/ 79423 w 331537"/>
                  <a:gd name="connsiteY9" fmla="*/ 216264 h 314397"/>
                  <a:gd name="connsiteX10" fmla="*/ 47609 w 331537"/>
                  <a:gd name="connsiteY10" fmla="*/ 210520 h 314397"/>
                  <a:gd name="connsiteX11" fmla="*/ 41864 w 331537"/>
                  <a:gd name="connsiteY11" fmla="*/ 242334 h 314397"/>
                  <a:gd name="connsiteX12" fmla="*/ 74255 w 331537"/>
                  <a:gd name="connsiteY12" fmla="*/ 288998 h 314397"/>
                  <a:gd name="connsiteX13" fmla="*/ 55025 w 331537"/>
                  <a:gd name="connsiteY13" fmla="*/ 309036 h 314397"/>
                  <a:gd name="connsiteX14" fmla="*/ 70139 w 331537"/>
                  <a:gd name="connsiteY14" fmla="*/ 314397 h 314397"/>
                  <a:gd name="connsiteX15" fmla="*/ 48322 w 331537"/>
                  <a:gd name="connsiteY15" fmla="*/ 282966 h 314397"/>
                  <a:gd name="connsiteX16" fmla="*/ 21431 w 331537"/>
                  <a:gd name="connsiteY16" fmla="*/ 176236 h 314397"/>
                  <a:gd name="connsiteX17" fmla="*/ 0 w 331537"/>
                  <a:gd name="connsiteY17" fmla="*/ 124242 h 314397"/>
                  <a:gd name="connsiteX18" fmla="*/ 157433 w 331537"/>
                  <a:gd name="connsiteY18" fmla="*/ 145 h 314397"/>
                  <a:gd name="connsiteX0" fmla="*/ 157433 w 331537"/>
                  <a:gd name="connsiteY0" fmla="*/ 262 h 314514"/>
                  <a:gd name="connsiteX1" fmla="*/ 257718 w 331537"/>
                  <a:gd name="connsiteY1" fmla="*/ 110071 h 314514"/>
                  <a:gd name="connsiteX2" fmla="*/ 331537 w 331537"/>
                  <a:gd name="connsiteY2" fmla="*/ 171590 h 314514"/>
                  <a:gd name="connsiteX3" fmla="*/ 327855 w 331537"/>
                  <a:gd name="connsiteY3" fmla="*/ 208118 h 314514"/>
                  <a:gd name="connsiteX4" fmla="*/ 322153 w 331537"/>
                  <a:gd name="connsiteY4" fmla="*/ 226487 h 314514"/>
                  <a:gd name="connsiteX5" fmla="*/ 299979 w 331537"/>
                  <a:gd name="connsiteY5" fmla="*/ 194541 h 314514"/>
                  <a:gd name="connsiteX6" fmla="*/ 151614 w 331537"/>
                  <a:gd name="connsiteY6" fmla="*/ 167753 h 314514"/>
                  <a:gd name="connsiteX7" fmla="*/ 107492 w 331537"/>
                  <a:gd name="connsiteY7" fmla="*/ 236387 h 314514"/>
                  <a:gd name="connsiteX8" fmla="*/ 107775 w 331537"/>
                  <a:gd name="connsiteY8" fmla="*/ 257227 h 314514"/>
                  <a:gd name="connsiteX9" fmla="*/ 79423 w 331537"/>
                  <a:gd name="connsiteY9" fmla="*/ 216381 h 314514"/>
                  <a:gd name="connsiteX10" fmla="*/ 47609 w 331537"/>
                  <a:gd name="connsiteY10" fmla="*/ 210637 h 314514"/>
                  <a:gd name="connsiteX11" fmla="*/ 41864 w 331537"/>
                  <a:gd name="connsiteY11" fmla="*/ 242451 h 314514"/>
                  <a:gd name="connsiteX12" fmla="*/ 74255 w 331537"/>
                  <a:gd name="connsiteY12" fmla="*/ 289115 h 314514"/>
                  <a:gd name="connsiteX13" fmla="*/ 55025 w 331537"/>
                  <a:gd name="connsiteY13" fmla="*/ 309153 h 314514"/>
                  <a:gd name="connsiteX14" fmla="*/ 70139 w 331537"/>
                  <a:gd name="connsiteY14" fmla="*/ 314514 h 314514"/>
                  <a:gd name="connsiteX15" fmla="*/ 48322 w 331537"/>
                  <a:gd name="connsiteY15" fmla="*/ 283083 h 314514"/>
                  <a:gd name="connsiteX16" fmla="*/ 21431 w 331537"/>
                  <a:gd name="connsiteY16" fmla="*/ 176353 h 314514"/>
                  <a:gd name="connsiteX17" fmla="*/ 0 w 331537"/>
                  <a:gd name="connsiteY17" fmla="*/ 124359 h 314514"/>
                  <a:gd name="connsiteX18" fmla="*/ 157433 w 331537"/>
                  <a:gd name="connsiteY18" fmla="*/ 262 h 314514"/>
                  <a:gd name="connsiteX0" fmla="*/ 157433 w 331537"/>
                  <a:gd name="connsiteY0" fmla="*/ 262 h 314514"/>
                  <a:gd name="connsiteX1" fmla="*/ 257718 w 331537"/>
                  <a:gd name="connsiteY1" fmla="*/ 110071 h 314514"/>
                  <a:gd name="connsiteX2" fmla="*/ 331537 w 331537"/>
                  <a:gd name="connsiteY2" fmla="*/ 171590 h 314514"/>
                  <a:gd name="connsiteX3" fmla="*/ 327855 w 331537"/>
                  <a:gd name="connsiteY3" fmla="*/ 208118 h 314514"/>
                  <a:gd name="connsiteX4" fmla="*/ 226903 w 331537"/>
                  <a:gd name="connsiteY4" fmla="*/ 143143 h 314514"/>
                  <a:gd name="connsiteX5" fmla="*/ 299979 w 331537"/>
                  <a:gd name="connsiteY5" fmla="*/ 194541 h 314514"/>
                  <a:gd name="connsiteX6" fmla="*/ 151614 w 331537"/>
                  <a:gd name="connsiteY6" fmla="*/ 167753 h 314514"/>
                  <a:gd name="connsiteX7" fmla="*/ 107492 w 331537"/>
                  <a:gd name="connsiteY7" fmla="*/ 236387 h 314514"/>
                  <a:gd name="connsiteX8" fmla="*/ 107775 w 331537"/>
                  <a:gd name="connsiteY8" fmla="*/ 257227 h 314514"/>
                  <a:gd name="connsiteX9" fmla="*/ 79423 w 331537"/>
                  <a:gd name="connsiteY9" fmla="*/ 216381 h 314514"/>
                  <a:gd name="connsiteX10" fmla="*/ 47609 w 331537"/>
                  <a:gd name="connsiteY10" fmla="*/ 210637 h 314514"/>
                  <a:gd name="connsiteX11" fmla="*/ 41864 w 331537"/>
                  <a:gd name="connsiteY11" fmla="*/ 242451 h 314514"/>
                  <a:gd name="connsiteX12" fmla="*/ 74255 w 331537"/>
                  <a:gd name="connsiteY12" fmla="*/ 289115 h 314514"/>
                  <a:gd name="connsiteX13" fmla="*/ 55025 w 331537"/>
                  <a:gd name="connsiteY13" fmla="*/ 309153 h 314514"/>
                  <a:gd name="connsiteX14" fmla="*/ 70139 w 331537"/>
                  <a:gd name="connsiteY14" fmla="*/ 314514 h 314514"/>
                  <a:gd name="connsiteX15" fmla="*/ 48322 w 331537"/>
                  <a:gd name="connsiteY15" fmla="*/ 283083 h 314514"/>
                  <a:gd name="connsiteX16" fmla="*/ 21431 w 331537"/>
                  <a:gd name="connsiteY16" fmla="*/ 176353 h 314514"/>
                  <a:gd name="connsiteX17" fmla="*/ 0 w 331537"/>
                  <a:gd name="connsiteY17" fmla="*/ 124359 h 314514"/>
                  <a:gd name="connsiteX18" fmla="*/ 157433 w 331537"/>
                  <a:gd name="connsiteY18" fmla="*/ 262 h 314514"/>
                  <a:gd name="connsiteX0" fmla="*/ 157433 w 331537"/>
                  <a:gd name="connsiteY0" fmla="*/ 262 h 314514"/>
                  <a:gd name="connsiteX1" fmla="*/ 257718 w 331537"/>
                  <a:gd name="connsiteY1" fmla="*/ 110071 h 314514"/>
                  <a:gd name="connsiteX2" fmla="*/ 331537 w 331537"/>
                  <a:gd name="connsiteY2" fmla="*/ 171590 h 314514"/>
                  <a:gd name="connsiteX3" fmla="*/ 242130 w 331537"/>
                  <a:gd name="connsiteY3" fmla="*/ 139061 h 314514"/>
                  <a:gd name="connsiteX4" fmla="*/ 226903 w 331537"/>
                  <a:gd name="connsiteY4" fmla="*/ 143143 h 314514"/>
                  <a:gd name="connsiteX5" fmla="*/ 299979 w 331537"/>
                  <a:gd name="connsiteY5" fmla="*/ 194541 h 314514"/>
                  <a:gd name="connsiteX6" fmla="*/ 151614 w 331537"/>
                  <a:gd name="connsiteY6" fmla="*/ 167753 h 314514"/>
                  <a:gd name="connsiteX7" fmla="*/ 107492 w 331537"/>
                  <a:gd name="connsiteY7" fmla="*/ 236387 h 314514"/>
                  <a:gd name="connsiteX8" fmla="*/ 107775 w 331537"/>
                  <a:gd name="connsiteY8" fmla="*/ 257227 h 314514"/>
                  <a:gd name="connsiteX9" fmla="*/ 79423 w 331537"/>
                  <a:gd name="connsiteY9" fmla="*/ 216381 h 314514"/>
                  <a:gd name="connsiteX10" fmla="*/ 47609 w 331537"/>
                  <a:gd name="connsiteY10" fmla="*/ 210637 h 314514"/>
                  <a:gd name="connsiteX11" fmla="*/ 41864 w 331537"/>
                  <a:gd name="connsiteY11" fmla="*/ 242451 h 314514"/>
                  <a:gd name="connsiteX12" fmla="*/ 74255 w 331537"/>
                  <a:gd name="connsiteY12" fmla="*/ 289115 h 314514"/>
                  <a:gd name="connsiteX13" fmla="*/ 55025 w 331537"/>
                  <a:gd name="connsiteY13" fmla="*/ 309153 h 314514"/>
                  <a:gd name="connsiteX14" fmla="*/ 70139 w 331537"/>
                  <a:gd name="connsiteY14" fmla="*/ 314514 h 314514"/>
                  <a:gd name="connsiteX15" fmla="*/ 48322 w 331537"/>
                  <a:gd name="connsiteY15" fmla="*/ 283083 h 314514"/>
                  <a:gd name="connsiteX16" fmla="*/ 21431 w 331537"/>
                  <a:gd name="connsiteY16" fmla="*/ 176353 h 314514"/>
                  <a:gd name="connsiteX17" fmla="*/ 0 w 331537"/>
                  <a:gd name="connsiteY17" fmla="*/ 124359 h 314514"/>
                  <a:gd name="connsiteX18" fmla="*/ 157433 w 331537"/>
                  <a:gd name="connsiteY18" fmla="*/ 262 h 314514"/>
                  <a:gd name="connsiteX0" fmla="*/ 157433 w 299979"/>
                  <a:gd name="connsiteY0" fmla="*/ 262 h 314514"/>
                  <a:gd name="connsiteX1" fmla="*/ 257718 w 299979"/>
                  <a:gd name="connsiteY1" fmla="*/ 110071 h 314514"/>
                  <a:gd name="connsiteX2" fmla="*/ 252956 w 299979"/>
                  <a:gd name="connsiteY2" fmla="*/ 126346 h 314514"/>
                  <a:gd name="connsiteX3" fmla="*/ 242130 w 299979"/>
                  <a:gd name="connsiteY3" fmla="*/ 139061 h 314514"/>
                  <a:gd name="connsiteX4" fmla="*/ 226903 w 299979"/>
                  <a:gd name="connsiteY4" fmla="*/ 143143 h 314514"/>
                  <a:gd name="connsiteX5" fmla="*/ 299979 w 299979"/>
                  <a:gd name="connsiteY5" fmla="*/ 194541 h 314514"/>
                  <a:gd name="connsiteX6" fmla="*/ 151614 w 299979"/>
                  <a:gd name="connsiteY6" fmla="*/ 167753 h 314514"/>
                  <a:gd name="connsiteX7" fmla="*/ 107492 w 299979"/>
                  <a:gd name="connsiteY7" fmla="*/ 236387 h 314514"/>
                  <a:gd name="connsiteX8" fmla="*/ 107775 w 299979"/>
                  <a:gd name="connsiteY8" fmla="*/ 257227 h 314514"/>
                  <a:gd name="connsiteX9" fmla="*/ 79423 w 299979"/>
                  <a:gd name="connsiteY9" fmla="*/ 216381 h 314514"/>
                  <a:gd name="connsiteX10" fmla="*/ 47609 w 299979"/>
                  <a:gd name="connsiteY10" fmla="*/ 210637 h 314514"/>
                  <a:gd name="connsiteX11" fmla="*/ 41864 w 299979"/>
                  <a:gd name="connsiteY11" fmla="*/ 242451 h 314514"/>
                  <a:gd name="connsiteX12" fmla="*/ 74255 w 299979"/>
                  <a:gd name="connsiteY12" fmla="*/ 289115 h 314514"/>
                  <a:gd name="connsiteX13" fmla="*/ 55025 w 299979"/>
                  <a:gd name="connsiteY13" fmla="*/ 309153 h 314514"/>
                  <a:gd name="connsiteX14" fmla="*/ 70139 w 299979"/>
                  <a:gd name="connsiteY14" fmla="*/ 314514 h 314514"/>
                  <a:gd name="connsiteX15" fmla="*/ 48322 w 299979"/>
                  <a:gd name="connsiteY15" fmla="*/ 283083 h 314514"/>
                  <a:gd name="connsiteX16" fmla="*/ 21431 w 299979"/>
                  <a:gd name="connsiteY16" fmla="*/ 176353 h 314514"/>
                  <a:gd name="connsiteX17" fmla="*/ 0 w 299979"/>
                  <a:gd name="connsiteY17" fmla="*/ 124359 h 314514"/>
                  <a:gd name="connsiteX18" fmla="*/ 157433 w 299979"/>
                  <a:gd name="connsiteY18" fmla="*/ 262 h 314514"/>
                  <a:gd name="connsiteX0" fmla="*/ 157433 w 257718"/>
                  <a:gd name="connsiteY0" fmla="*/ 262 h 314514"/>
                  <a:gd name="connsiteX1" fmla="*/ 257718 w 257718"/>
                  <a:gd name="connsiteY1" fmla="*/ 110071 h 314514"/>
                  <a:gd name="connsiteX2" fmla="*/ 252956 w 257718"/>
                  <a:gd name="connsiteY2" fmla="*/ 126346 h 314514"/>
                  <a:gd name="connsiteX3" fmla="*/ 242130 w 257718"/>
                  <a:gd name="connsiteY3" fmla="*/ 139061 h 314514"/>
                  <a:gd name="connsiteX4" fmla="*/ 226903 w 257718"/>
                  <a:gd name="connsiteY4" fmla="*/ 143143 h 314514"/>
                  <a:gd name="connsiteX5" fmla="*/ 247592 w 257718"/>
                  <a:gd name="connsiteY5" fmla="*/ 158823 h 314514"/>
                  <a:gd name="connsiteX6" fmla="*/ 151614 w 257718"/>
                  <a:gd name="connsiteY6" fmla="*/ 167753 h 314514"/>
                  <a:gd name="connsiteX7" fmla="*/ 107492 w 257718"/>
                  <a:gd name="connsiteY7" fmla="*/ 236387 h 314514"/>
                  <a:gd name="connsiteX8" fmla="*/ 107775 w 257718"/>
                  <a:gd name="connsiteY8" fmla="*/ 257227 h 314514"/>
                  <a:gd name="connsiteX9" fmla="*/ 79423 w 257718"/>
                  <a:gd name="connsiteY9" fmla="*/ 216381 h 314514"/>
                  <a:gd name="connsiteX10" fmla="*/ 47609 w 257718"/>
                  <a:gd name="connsiteY10" fmla="*/ 210637 h 314514"/>
                  <a:gd name="connsiteX11" fmla="*/ 41864 w 257718"/>
                  <a:gd name="connsiteY11" fmla="*/ 242451 h 314514"/>
                  <a:gd name="connsiteX12" fmla="*/ 74255 w 257718"/>
                  <a:gd name="connsiteY12" fmla="*/ 289115 h 314514"/>
                  <a:gd name="connsiteX13" fmla="*/ 55025 w 257718"/>
                  <a:gd name="connsiteY13" fmla="*/ 309153 h 314514"/>
                  <a:gd name="connsiteX14" fmla="*/ 70139 w 257718"/>
                  <a:gd name="connsiteY14" fmla="*/ 314514 h 314514"/>
                  <a:gd name="connsiteX15" fmla="*/ 48322 w 257718"/>
                  <a:gd name="connsiteY15" fmla="*/ 283083 h 314514"/>
                  <a:gd name="connsiteX16" fmla="*/ 21431 w 257718"/>
                  <a:gd name="connsiteY16" fmla="*/ 176353 h 314514"/>
                  <a:gd name="connsiteX17" fmla="*/ 0 w 257718"/>
                  <a:gd name="connsiteY17" fmla="*/ 124359 h 314514"/>
                  <a:gd name="connsiteX18" fmla="*/ 157433 w 257718"/>
                  <a:gd name="connsiteY18" fmla="*/ 262 h 31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57718" h="314514">
                    <a:moveTo>
                      <a:pt x="157433" y="262"/>
                    </a:moveTo>
                    <a:cubicBezTo>
                      <a:pt x="200386" y="-2119"/>
                      <a:pt x="257718" y="9971"/>
                      <a:pt x="257718" y="110071"/>
                    </a:cubicBezTo>
                    <a:lnTo>
                      <a:pt x="252956" y="126346"/>
                    </a:lnTo>
                    <a:cubicBezTo>
                      <a:pt x="252956" y="138859"/>
                      <a:pt x="244544" y="127262"/>
                      <a:pt x="242130" y="139061"/>
                    </a:cubicBezTo>
                    <a:lnTo>
                      <a:pt x="226903" y="143143"/>
                    </a:lnTo>
                    <a:lnTo>
                      <a:pt x="247592" y="158823"/>
                    </a:lnTo>
                    <a:cubicBezTo>
                      <a:pt x="214019" y="110456"/>
                      <a:pt x="174964" y="154826"/>
                      <a:pt x="151614" y="167753"/>
                    </a:cubicBezTo>
                    <a:cubicBezTo>
                      <a:pt x="128264" y="180680"/>
                      <a:pt x="112340" y="209539"/>
                      <a:pt x="107492" y="236387"/>
                    </a:cubicBezTo>
                    <a:cubicBezTo>
                      <a:pt x="107586" y="243334"/>
                      <a:pt x="107681" y="250280"/>
                      <a:pt x="107775" y="257227"/>
                    </a:cubicBezTo>
                    <a:lnTo>
                      <a:pt x="79423" y="216381"/>
                    </a:lnTo>
                    <a:cubicBezTo>
                      <a:pt x="72224" y="206010"/>
                      <a:pt x="57980" y="203438"/>
                      <a:pt x="47609" y="210637"/>
                    </a:cubicBezTo>
                    <a:cubicBezTo>
                      <a:pt x="37237" y="217836"/>
                      <a:pt x="34665" y="232080"/>
                      <a:pt x="41864" y="242451"/>
                    </a:cubicBezTo>
                    <a:lnTo>
                      <a:pt x="74255" y="289115"/>
                    </a:lnTo>
                    <a:lnTo>
                      <a:pt x="55025" y="309153"/>
                    </a:lnTo>
                    <a:lnTo>
                      <a:pt x="70139" y="314514"/>
                    </a:lnTo>
                    <a:cubicBezTo>
                      <a:pt x="60486" y="308006"/>
                      <a:pt x="57975" y="289591"/>
                      <a:pt x="48322" y="283083"/>
                    </a:cubicBezTo>
                    <a:cubicBezTo>
                      <a:pt x="15523" y="250284"/>
                      <a:pt x="21431" y="226403"/>
                      <a:pt x="21431" y="176353"/>
                    </a:cubicBezTo>
                    <a:lnTo>
                      <a:pt x="0" y="124359"/>
                    </a:lnTo>
                    <a:cubicBezTo>
                      <a:pt x="0" y="24259"/>
                      <a:pt x="114480" y="2643"/>
                      <a:pt x="157433" y="26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39" name="Полилиния 38"/>
            <p:cNvSpPr/>
            <p:nvPr/>
          </p:nvSpPr>
          <p:spPr>
            <a:xfrm flipH="1">
              <a:off x="5432979" y="3538887"/>
              <a:ext cx="186312" cy="574829"/>
            </a:xfrm>
            <a:custGeom>
              <a:avLst/>
              <a:gdLst>
                <a:gd name="connsiteX0" fmla="*/ 0 w 333375"/>
                <a:gd name="connsiteY0" fmla="*/ 85725 h 1076325"/>
                <a:gd name="connsiteX1" fmla="*/ 23813 w 333375"/>
                <a:gd name="connsiteY1" fmla="*/ 0 h 1076325"/>
                <a:gd name="connsiteX2" fmla="*/ 119063 w 333375"/>
                <a:gd name="connsiteY2" fmla="*/ 147638 h 1076325"/>
                <a:gd name="connsiteX3" fmla="*/ 204788 w 333375"/>
                <a:gd name="connsiteY3" fmla="*/ 119063 h 1076325"/>
                <a:gd name="connsiteX4" fmla="*/ 233363 w 333375"/>
                <a:gd name="connsiteY4" fmla="*/ 71438 h 1076325"/>
                <a:gd name="connsiteX5" fmla="*/ 333375 w 333375"/>
                <a:gd name="connsiteY5" fmla="*/ 366713 h 1076325"/>
                <a:gd name="connsiteX6" fmla="*/ 266700 w 333375"/>
                <a:gd name="connsiteY6" fmla="*/ 604838 h 1076325"/>
                <a:gd name="connsiteX7" fmla="*/ 257175 w 333375"/>
                <a:gd name="connsiteY7" fmla="*/ 1076325 h 1076325"/>
                <a:gd name="connsiteX8" fmla="*/ 200025 w 333375"/>
                <a:gd name="connsiteY8" fmla="*/ 557213 h 1076325"/>
                <a:gd name="connsiteX9" fmla="*/ 66675 w 333375"/>
                <a:gd name="connsiteY9" fmla="*/ 452438 h 1076325"/>
                <a:gd name="connsiteX10" fmla="*/ 95250 w 333375"/>
                <a:gd name="connsiteY10" fmla="*/ 295275 h 1076325"/>
                <a:gd name="connsiteX11" fmla="*/ 0 w 333375"/>
                <a:gd name="connsiteY11" fmla="*/ 85725 h 1076325"/>
                <a:gd name="connsiteX0" fmla="*/ 0 w 326685"/>
                <a:gd name="connsiteY0" fmla="*/ 85725 h 1076325"/>
                <a:gd name="connsiteX1" fmla="*/ 17123 w 326685"/>
                <a:gd name="connsiteY1" fmla="*/ 0 h 1076325"/>
                <a:gd name="connsiteX2" fmla="*/ 112373 w 326685"/>
                <a:gd name="connsiteY2" fmla="*/ 147638 h 1076325"/>
                <a:gd name="connsiteX3" fmla="*/ 198098 w 326685"/>
                <a:gd name="connsiteY3" fmla="*/ 119063 h 1076325"/>
                <a:gd name="connsiteX4" fmla="*/ 226673 w 326685"/>
                <a:gd name="connsiteY4" fmla="*/ 71438 h 1076325"/>
                <a:gd name="connsiteX5" fmla="*/ 326685 w 326685"/>
                <a:gd name="connsiteY5" fmla="*/ 366713 h 1076325"/>
                <a:gd name="connsiteX6" fmla="*/ 260010 w 326685"/>
                <a:gd name="connsiteY6" fmla="*/ 604838 h 1076325"/>
                <a:gd name="connsiteX7" fmla="*/ 250485 w 326685"/>
                <a:gd name="connsiteY7" fmla="*/ 1076325 h 1076325"/>
                <a:gd name="connsiteX8" fmla="*/ 193335 w 326685"/>
                <a:gd name="connsiteY8" fmla="*/ 557213 h 1076325"/>
                <a:gd name="connsiteX9" fmla="*/ 59985 w 326685"/>
                <a:gd name="connsiteY9" fmla="*/ 452438 h 1076325"/>
                <a:gd name="connsiteX10" fmla="*/ 88560 w 326685"/>
                <a:gd name="connsiteY10" fmla="*/ 295275 h 1076325"/>
                <a:gd name="connsiteX11" fmla="*/ 0 w 326685"/>
                <a:gd name="connsiteY11" fmla="*/ 85725 h 1076325"/>
                <a:gd name="connsiteX0" fmla="*/ 0 w 326685"/>
                <a:gd name="connsiteY0" fmla="*/ 85725 h 1076325"/>
                <a:gd name="connsiteX1" fmla="*/ 17123 w 326685"/>
                <a:gd name="connsiteY1" fmla="*/ 0 h 1076325"/>
                <a:gd name="connsiteX2" fmla="*/ 112373 w 326685"/>
                <a:gd name="connsiteY2" fmla="*/ 147638 h 1076325"/>
                <a:gd name="connsiteX3" fmla="*/ 198098 w 326685"/>
                <a:gd name="connsiteY3" fmla="*/ 119063 h 1076325"/>
                <a:gd name="connsiteX4" fmla="*/ 226673 w 326685"/>
                <a:gd name="connsiteY4" fmla="*/ 71438 h 1076325"/>
                <a:gd name="connsiteX5" fmla="*/ 326685 w 326685"/>
                <a:gd name="connsiteY5" fmla="*/ 366713 h 1076325"/>
                <a:gd name="connsiteX6" fmla="*/ 260010 w 326685"/>
                <a:gd name="connsiteY6" fmla="*/ 604838 h 1076325"/>
                <a:gd name="connsiteX7" fmla="*/ 250485 w 326685"/>
                <a:gd name="connsiteY7" fmla="*/ 1076325 h 1076325"/>
                <a:gd name="connsiteX8" fmla="*/ 177726 w 326685"/>
                <a:gd name="connsiteY8" fmla="*/ 588169 h 1076325"/>
                <a:gd name="connsiteX9" fmla="*/ 59985 w 326685"/>
                <a:gd name="connsiteY9" fmla="*/ 452438 h 1076325"/>
                <a:gd name="connsiteX10" fmla="*/ 88560 w 326685"/>
                <a:gd name="connsiteY10" fmla="*/ 295275 h 1076325"/>
                <a:gd name="connsiteX11" fmla="*/ 0 w 326685"/>
                <a:gd name="connsiteY11" fmla="*/ 85725 h 1076325"/>
                <a:gd name="connsiteX0" fmla="*/ 0 w 326685"/>
                <a:gd name="connsiteY0" fmla="*/ 85725 h 1076325"/>
                <a:gd name="connsiteX1" fmla="*/ 17123 w 326685"/>
                <a:gd name="connsiteY1" fmla="*/ 0 h 1076325"/>
                <a:gd name="connsiteX2" fmla="*/ 112373 w 326685"/>
                <a:gd name="connsiteY2" fmla="*/ 147638 h 1076325"/>
                <a:gd name="connsiteX3" fmla="*/ 198098 w 326685"/>
                <a:gd name="connsiteY3" fmla="*/ 119063 h 1076325"/>
                <a:gd name="connsiteX4" fmla="*/ 226673 w 326685"/>
                <a:gd name="connsiteY4" fmla="*/ 71438 h 1076325"/>
                <a:gd name="connsiteX5" fmla="*/ 326685 w 326685"/>
                <a:gd name="connsiteY5" fmla="*/ 366713 h 1076325"/>
                <a:gd name="connsiteX6" fmla="*/ 260010 w 326685"/>
                <a:gd name="connsiteY6" fmla="*/ 604838 h 1076325"/>
                <a:gd name="connsiteX7" fmla="*/ 250485 w 326685"/>
                <a:gd name="connsiteY7" fmla="*/ 1076325 h 1076325"/>
                <a:gd name="connsiteX8" fmla="*/ 177726 w 326685"/>
                <a:gd name="connsiteY8" fmla="*/ 588169 h 1076325"/>
                <a:gd name="connsiteX9" fmla="*/ 59985 w 326685"/>
                <a:gd name="connsiteY9" fmla="*/ 452438 h 1076325"/>
                <a:gd name="connsiteX10" fmla="*/ 68490 w 326685"/>
                <a:gd name="connsiteY10" fmla="*/ 314325 h 1076325"/>
                <a:gd name="connsiteX11" fmla="*/ 0 w 326685"/>
                <a:gd name="connsiteY11" fmla="*/ 85725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6685" h="1076325">
                  <a:moveTo>
                    <a:pt x="0" y="85725"/>
                  </a:moveTo>
                  <a:lnTo>
                    <a:pt x="17123" y="0"/>
                  </a:lnTo>
                  <a:lnTo>
                    <a:pt x="112373" y="147638"/>
                  </a:lnTo>
                  <a:lnTo>
                    <a:pt x="198098" y="119063"/>
                  </a:lnTo>
                  <a:lnTo>
                    <a:pt x="226673" y="71438"/>
                  </a:lnTo>
                  <a:lnTo>
                    <a:pt x="326685" y="366713"/>
                  </a:lnTo>
                  <a:lnTo>
                    <a:pt x="260010" y="604838"/>
                  </a:lnTo>
                  <a:lnTo>
                    <a:pt x="250485" y="1076325"/>
                  </a:lnTo>
                  <a:lnTo>
                    <a:pt x="177726" y="588169"/>
                  </a:lnTo>
                  <a:lnTo>
                    <a:pt x="59985" y="452438"/>
                  </a:lnTo>
                  <a:lnTo>
                    <a:pt x="68490" y="314325"/>
                  </a:lnTo>
                  <a:lnTo>
                    <a:pt x="0" y="857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 flipH="1">
              <a:off x="5394712" y="3539483"/>
              <a:ext cx="104282" cy="653676"/>
            </a:xfrm>
            <a:custGeom>
              <a:avLst/>
              <a:gdLst>
                <a:gd name="connsiteX0" fmla="*/ 0 w 185738"/>
                <a:gd name="connsiteY0" fmla="*/ 85725 h 1233487"/>
                <a:gd name="connsiteX1" fmla="*/ 90488 w 185738"/>
                <a:gd name="connsiteY1" fmla="*/ 366712 h 1233487"/>
                <a:gd name="connsiteX2" fmla="*/ 28575 w 185738"/>
                <a:gd name="connsiteY2" fmla="*/ 600075 h 1233487"/>
                <a:gd name="connsiteX3" fmla="*/ 19050 w 185738"/>
                <a:gd name="connsiteY3" fmla="*/ 962025 h 1233487"/>
                <a:gd name="connsiteX4" fmla="*/ 66675 w 185738"/>
                <a:gd name="connsiteY4" fmla="*/ 1233487 h 1233487"/>
                <a:gd name="connsiteX5" fmla="*/ 185738 w 185738"/>
                <a:gd name="connsiteY5" fmla="*/ 1114425 h 1233487"/>
                <a:gd name="connsiteX6" fmla="*/ 128588 w 185738"/>
                <a:gd name="connsiteY6" fmla="*/ 742950 h 1233487"/>
                <a:gd name="connsiteX7" fmla="*/ 133350 w 185738"/>
                <a:gd name="connsiteY7" fmla="*/ 385762 h 1233487"/>
                <a:gd name="connsiteX8" fmla="*/ 119063 w 185738"/>
                <a:gd name="connsiteY8" fmla="*/ 85725 h 1233487"/>
                <a:gd name="connsiteX9" fmla="*/ 47625 w 185738"/>
                <a:gd name="connsiteY9" fmla="*/ 0 h 1233487"/>
                <a:gd name="connsiteX10" fmla="*/ 0 w 185738"/>
                <a:gd name="connsiteY10" fmla="*/ 85725 h 1233487"/>
                <a:gd name="connsiteX0" fmla="*/ 9525 w 195263"/>
                <a:gd name="connsiteY0" fmla="*/ 76200 h 1223962"/>
                <a:gd name="connsiteX1" fmla="*/ 100013 w 195263"/>
                <a:gd name="connsiteY1" fmla="*/ 357187 h 1223962"/>
                <a:gd name="connsiteX2" fmla="*/ 38100 w 195263"/>
                <a:gd name="connsiteY2" fmla="*/ 590550 h 1223962"/>
                <a:gd name="connsiteX3" fmla="*/ 28575 w 195263"/>
                <a:gd name="connsiteY3" fmla="*/ 952500 h 1223962"/>
                <a:gd name="connsiteX4" fmla="*/ 76200 w 195263"/>
                <a:gd name="connsiteY4" fmla="*/ 1223962 h 1223962"/>
                <a:gd name="connsiteX5" fmla="*/ 195263 w 195263"/>
                <a:gd name="connsiteY5" fmla="*/ 1104900 h 1223962"/>
                <a:gd name="connsiteX6" fmla="*/ 138113 w 195263"/>
                <a:gd name="connsiteY6" fmla="*/ 733425 h 1223962"/>
                <a:gd name="connsiteX7" fmla="*/ 142875 w 195263"/>
                <a:gd name="connsiteY7" fmla="*/ 376237 h 1223962"/>
                <a:gd name="connsiteX8" fmla="*/ 128588 w 195263"/>
                <a:gd name="connsiteY8" fmla="*/ 76200 h 1223962"/>
                <a:gd name="connsiteX9" fmla="*/ 0 w 195263"/>
                <a:gd name="connsiteY9" fmla="*/ 0 h 1223962"/>
                <a:gd name="connsiteX10" fmla="*/ 9525 w 195263"/>
                <a:gd name="connsiteY10" fmla="*/ 76200 h 122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5263" h="1223962">
                  <a:moveTo>
                    <a:pt x="9525" y="76200"/>
                  </a:moveTo>
                  <a:lnTo>
                    <a:pt x="100013" y="357187"/>
                  </a:lnTo>
                  <a:lnTo>
                    <a:pt x="38100" y="590550"/>
                  </a:lnTo>
                  <a:lnTo>
                    <a:pt x="28575" y="952500"/>
                  </a:lnTo>
                  <a:lnTo>
                    <a:pt x="76200" y="1223962"/>
                  </a:lnTo>
                  <a:lnTo>
                    <a:pt x="195263" y="1104900"/>
                  </a:lnTo>
                  <a:lnTo>
                    <a:pt x="138113" y="733425"/>
                  </a:lnTo>
                  <a:cubicBezTo>
                    <a:pt x="139700" y="614362"/>
                    <a:pt x="141288" y="495300"/>
                    <a:pt x="142875" y="376237"/>
                  </a:cubicBezTo>
                  <a:lnTo>
                    <a:pt x="128588" y="76200"/>
                  </a:lnTo>
                  <a:lnTo>
                    <a:pt x="0" y="0"/>
                  </a:lnTo>
                  <a:lnTo>
                    <a:pt x="9525" y="76200"/>
                  </a:lnTo>
                  <a:close/>
                </a:path>
              </a:pathLst>
            </a:custGeom>
            <a:solidFill>
              <a:srgbClr val="232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1" name="Полилиния 40"/>
            <p:cNvSpPr/>
            <p:nvPr/>
          </p:nvSpPr>
          <p:spPr>
            <a:xfrm flipH="1">
              <a:off x="5471984" y="3580321"/>
              <a:ext cx="203479" cy="614508"/>
            </a:xfrm>
            <a:custGeom>
              <a:avLst/>
              <a:gdLst>
                <a:gd name="connsiteX0" fmla="*/ 106680 w 381000"/>
                <a:gd name="connsiteY0" fmla="*/ 0 h 1150620"/>
                <a:gd name="connsiteX1" fmla="*/ 0 w 381000"/>
                <a:gd name="connsiteY1" fmla="*/ 114300 h 1150620"/>
                <a:gd name="connsiteX2" fmla="*/ 99060 w 381000"/>
                <a:gd name="connsiteY2" fmla="*/ 228600 h 1150620"/>
                <a:gd name="connsiteX3" fmla="*/ 22860 w 381000"/>
                <a:gd name="connsiteY3" fmla="*/ 533400 h 1150620"/>
                <a:gd name="connsiteX4" fmla="*/ 7620 w 381000"/>
                <a:gd name="connsiteY4" fmla="*/ 1074420 h 1150620"/>
                <a:gd name="connsiteX5" fmla="*/ 236220 w 381000"/>
                <a:gd name="connsiteY5" fmla="*/ 1150620 h 1150620"/>
                <a:gd name="connsiteX6" fmla="*/ 381000 w 381000"/>
                <a:gd name="connsiteY6" fmla="*/ 1089660 h 1150620"/>
                <a:gd name="connsiteX7" fmla="*/ 312420 w 381000"/>
                <a:gd name="connsiteY7" fmla="*/ 502920 h 1150620"/>
                <a:gd name="connsiteX8" fmla="*/ 175260 w 381000"/>
                <a:gd name="connsiteY8" fmla="*/ 373380 h 1150620"/>
                <a:gd name="connsiteX9" fmla="*/ 205740 w 381000"/>
                <a:gd name="connsiteY9" fmla="*/ 259080 h 1150620"/>
                <a:gd name="connsiteX10" fmla="*/ 106680 w 381000"/>
                <a:gd name="connsiteY10" fmla="*/ 0 h 1150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1000" h="1150620">
                  <a:moveTo>
                    <a:pt x="106680" y="0"/>
                  </a:moveTo>
                  <a:lnTo>
                    <a:pt x="0" y="114300"/>
                  </a:lnTo>
                  <a:lnTo>
                    <a:pt x="99060" y="228600"/>
                  </a:lnTo>
                  <a:lnTo>
                    <a:pt x="22860" y="533400"/>
                  </a:lnTo>
                  <a:lnTo>
                    <a:pt x="7620" y="1074420"/>
                  </a:lnTo>
                  <a:lnTo>
                    <a:pt x="236220" y="1150620"/>
                  </a:lnTo>
                  <a:lnTo>
                    <a:pt x="381000" y="1089660"/>
                  </a:lnTo>
                  <a:lnTo>
                    <a:pt x="312420" y="502920"/>
                  </a:lnTo>
                  <a:lnTo>
                    <a:pt x="175260" y="373380"/>
                  </a:lnTo>
                  <a:lnTo>
                    <a:pt x="205740" y="259080"/>
                  </a:lnTo>
                  <a:lnTo>
                    <a:pt x="106680" y="0"/>
                  </a:lnTo>
                  <a:close/>
                </a:path>
              </a:pathLst>
            </a:custGeom>
            <a:solidFill>
              <a:srgbClr val="232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 rot="20772607" flipH="1">
              <a:off x="5630403" y="3629834"/>
              <a:ext cx="120392" cy="38904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 rot="3415690" flipH="1">
              <a:off x="5569223" y="3857093"/>
              <a:ext cx="120393" cy="35625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4" name="Полилиния 43"/>
            <p:cNvSpPr/>
            <p:nvPr/>
          </p:nvSpPr>
          <p:spPr>
            <a:xfrm flipH="1">
              <a:off x="5460868" y="3532990"/>
              <a:ext cx="154767" cy="445191"/>
            </a:xfrm>
            <a:custGeom>
              <a:avLst/>
              <a:gdLst>
                <a:gd name="connsiteX0" fmla="*/ 0 w 292100"/>
                <a:gd name="connsiteY0" fmla="*/ 0 h 765175"/>
                <a:gd name="connsiteX1" fmla="*/ 130175 w 292100"/>
                <a:gd name="connsiteY1" fmla="*/ 285750 h 765175"/>
                <a:gd name="connsiteX2" fmla="*/ 98425 w 292100"/>
                <a:gd name="connsiteY2" fmla="*/ 390525 h 765175"/>
                <a:gd name="connsiteX3" fmla="*/ 212725 w 292100"/>
                <a:gd name="connsiteY3" fmla="*/ 488950 h 765175"/>
                <a:gd name="connsiteX4" fmla="*/ 241300 w 292100"/>
                <a:gd name="connsiteY4" fmla="*/ 765175 h 765175"/>
                <a:gd name="connsiteX5" fmla="*/ 241300 w 292100"/>
                <a:gd name="connsiteY5" fmla="*/ 476250 h 765175"/>
                <a:gd name="connsiteX6" fmla="*/ 292100 w 292100"/>
                <a:gd name="connsiteY6" fmla="*/ 311150 h 765175"/>
                <a:gd name="connsiteX7" fmla="*/ 225425 w 292100"/>
                <a:gd name="connsiteY7" fmla="*/ 34925 h 765175"/>
                <a:gd name="connsiteX8" fmla="*/ 0 w 292100"/>
                <a:gd name="connsiteY8" fmla="*/ 0 h 765175"/>
                <a:gd name="connsiteX0" fmla="*/ 0 w 287337"/>
                <a:gd name="connsiteY0" fmla="*/ 0 h 817562"/>
                <a:gd name="connsiteX1" fmla="*/ 125412 w 287337"/>
                <a:gd name="connsiteY1" fmla="*/ 338137 h 817562"/>
                <a:gd name="connsiteX2" fmla="*/ 93662 w 287337"/>
                <a:gd name="connsiteY2" fmla="*/ 442912 h 817562"/>
                <a:gd name="connsiteX3" fmla="*/ 207962 w 287337"/>
                <a:gd name="connsiteY3" fmla="*/ 541337 h 817562"/>
                <a:gd name="connsiteX4" fmla="*/ 236537 w 287337"/>
                <a:gd name="connsiteY4" fmla="*/ 817562 h 817562"/>
                <a:gd name="connsiteX5" fmla="*/ 236537 w 287337"/>
                <a:gd name="connsiteY5" fmla="*/ 528637 h 817562"/>
                <a:gd name="connsiteX6" fmla="*/ 287337 w 287337"/>
                <a:gd name="connsiteY6" fmla="*/ 363537 h 817562"/>
                <a:gd name="connsiteX7" fmla="*/ 220662 w 287337"/>
                <a:gd name="connsiteY7" fmla="*/ 87312 h 817562"/>
                <a:gd name="connsiteX8" fmla="*/ 0 w 287337"/>
                <a:gd name="connsiteY8" fmla="*/ 0 h 817562"/>
                <a:gd name="connsiteX0" fmla="*/ 0 w 287337"/>
                <a:gd name="connsiteY0" fmla="*/ 0 h 817562"/>
                <a:gd name="connsiteX1" fmla="*/ 125412 w 287337"/>
                <a:gd name="connsiteY1" fmla="*/ 338137 h 817562"/>
                <a:gd name="connsiteX2" fmla="*/ 93662 w 287337"/>
                <a:gd name="connsiteY2" fmla="*/ 442912 h 817562"/>
                <a:gd name="connsiteX3" fmla="*/ 207962 w 287337"/>
                <a:gd name="connsiteY3" fmla="*/ 541337 h 817562"/>
                <a:gd name="connsiteX4" fmla="*/ 236537 w 287337"/>
                <a:gd name="connsiteY4" fmla="*/ 817562 h 817562"/>
                <a:gd name="connsiteX5" fmla="*/ 236537 w 287337"/>
                <a:gd name="connsiteY5" fmla="*/ 528637 h 817562"/>
                <a:gd name="connsiteX6" fmla="*/ 287337 w 287337"/>
                <a:gd name="connsiteY6" fmla="*/ 363537 h 817562"/>
                <a:gd name="connsiteX7" fmla="*/ 220662 w 287337"/>
                <a:gd name="connsiteY7" fmla="*/ 87312 h 817562"/>
                <a:gd name="connsiteX8" fmla="*/ 0 w 287337"/>
                <a:gd name="connsiteY8" fmla="*/ 0 h 817562"/>
                <a:gd name="connsiteX0" fmla="*/ 3477 w 290814"/>
                <a:gd name="connsiteY0" fmla="*/ 11896 h 829458"/>
                <a:gd name="connsiteX1" fmla="*/ 128889 w 290814"/>
                <a:gd name="connsiteY1" fmla="*/ 350033 h 829458"/>
                <a:gd name="connsiteX2" fmla="*/ 97139 w 290814"/>
                <a:gd name="connsiteY2" fmla="*/ 454808 h 829458"/>
                <a:gd name="connsiteX3" fmla="*/ 211439 w 290814"/>
                <a:gd name="connsiteY3" fmla="*/ 553233 h 829458"/>
                <a:gd name="connsiteX4" fmla="*/ 240014 w 290814"/>
                <a:gd name="connsiteY4" fmla="*/ 829458 h 829458"/>
                <a:gd name="connsiteX5" fmla="*/ 240014 w 290814"/>
                <a:gd name="connsiteY5" fmla="*/ 540533 h 829458"/>
                <a:gd name="connsiteX6" fmla="*/ 290814 w 290814"/>
                <a:gd name="connsiteY6" fmla="*/ 375433 h 829458"/>
                <a:gd name="connsiteX7" fmla="*/ 224139 w 290814"/>
                <a:gd name="connsiteY7" fmla="*/ 99208 h 829458"/>
                <a:gd name="connsiteX8" fmla="*/ 52689 w 290814"/>
                <a:gd name="connsiteY8" fmla="*/ 73808 h 829458"/>
                <a:gd name="connsiteX9" fmla="*/ 3477 w 290814"/>
                <a:gd name="connsiteY9" fmla="*/ 11896 h 829458"/>
                <a:gd name="connsiteX0" fmla="*/ 2973 w 290310"/>
                <a:gd name="connsiteY0" fmla="*/ 15645 h 833207"/>
                <a:gd name="connsiteX1" fmla="*/ 128385 w 290310"/>
                <a:gd name="connsiteY1" fmla="*/ 353782 h 833207"/>
                <a:gd name="connsiteX2" fmla="*/ 96635 w 290310"/>
                <a:gd name="connsiteY2" fmla="*/ 458557 h 833207"/>
                <a:gd name="connsiteX3" fmla="*/ 210935 w 290310"/>
                <a:gd name="connsiteY3" fmla="*/ 556982 h 833207"/>
                <a:gd name="connsiteX4" fmla="*/ 239510 w 290310"/>
                <a:gd name="connsiteY4" fmla="*/ 833207 h 833207"/>
                <a:gd name="connsiteX5" fmla="*/ 239510 w 290310"/>
                <a:gd name="connsiteY5" fmla="*/ 544282 h 833207"/>
                <a:gd name="connsiteX6" fmla="*/ 290310 w 290310"/>
                <a:gd name="connsiteY6" fmla="*/ 379182 h 833207"/>
                <a:gd name="connsiteX7" fmla="*/ 223635 w 290310"/>
                <a:gd name="connsiteY7" fmla="*/ 102957 h 833207"/>
                <a:gd name="connsiteX8" fmla="*/ 52185 w 290310"/>
                <a:gd name="connsiteY8" fmla="*/ 77557 h 833207"/>
                <a:gd name="connsiteX9" fmla="*/ 2973 w 290310"/>
                <a:gd name="connsiteY9" fmla="*/ 15645 h 833207"/>
                <a:gd name="connsiteX0" fmla="*/ 2454 w 289791"/>
                <a:gd name="connsiteY0" fmla="*/ 16026 h 833588"/>
                <a:gd name="connsiteX1" fmla="*/ 127866 w 289791"/>
                <a:gd name="connsiteY1" fmla="*/ 354163 h 833588"/>
                <a:gd name="connsiteX2" fmla="*/ 96116 w 289791"/>
                <a:gd name="connsiteY2" fmla="*/ 458938 h 833588"/>
                <a:gd name="connsiteX3" fmla="*/ 210416 w 289791"/>
                <a:gd name="connsiteY3" fmla="*/ 557363 h 833588"/>
                <a:gd name="connsiteX4" fmla="*/ 238991 w 289791"/>
                <a:gd name="connsiteY4" fmla="*/ 833588 h 833588"/>
                <a:gd name="connsiteX5" fmla="*/ 238991 w 289791"/>
                <a:gd name="connsiteY5" fmla="*/ 544663 h 833588"/>
                <a:gd name="connsiteX6" fmla="*/ 289791 w 289791"/>
                <a:gd name="connsiteY6" fmla="*/ 379563 h 833588"/>
                <a:gd name="connsiteX7" fmla="*/ 223116 w 289791"/>
                <a:gd name="connsiteY7" fmla="*/ 103338 h 833588"/>
                <a:gd name="connsiteX8" fmla="*/ 61191 w 289791"/>
                <a:gd name="connsiteY8" fmla="*/ 75556 h 833588"/>
                <a:gd name="connsiteX9" fmla="*/ 2454 w 289791"/>
                <a:gd name="connsiteY9" fmla="*/ 16026 h 833588"/>
                <a:gd name="connsiteX0" fmla="*/ 2454 w 289791"/>
                <a:gd name="connsiteY0" fmla="*/ 16026 h 833588"/>
                <a:gd name="connsiteX1" fmla="*/ 127866 w 289791"/>
                <a:gd name="connsiteY1" fmla="*/ 354163 h 833588"/>
                <a:gd name="connsiteX2" fmla="*/ 96116 w 289791"/>
                <a:gd name="connsiteY2" fmla="*/ 458938 h 833588"/>
                <a:gd name="connsiteX3" fmla="*/ 210416 w 289791"/>
                <a:gd name="connsiteY3" fmla="*/ 557363 h 833588"/>
                <a:gd name="connsiteX4" fmla="*/ 238991 w 289791"/>
                <a:gd name="connsiteY4" fmla="*/ 833588 h 833588"/>
                <a:gd name="connsiteX5" fmla="*/ 238991 w 289791"/>
                <a:gd name="connsiteY5" fmla="*/ 544663 h 833588"/>
                <a:gd name="connsiteX6" fmla="*/ 289791 w 289791"/>
                <a:gd name="connsiteY6" fmla="*/ 379563 h 833588"/>
                <a:gd name="connsiteX7" fmla="*/ 232641 w 289791"/>
                <a:gd name="connsiteY7" fmla="*/ 100957 h 833588"/>
                <a:gd name="connsiteX8" fmla="*/ 61191 w 289791"/>
                <a:gd name="connsiteY8" fmla="*/ 75556 h 833588"/>
                <a:gd name="connsiteX9" fmla="*/ 2454 w 289791"/>
                <a:gd name="connsiteY9" fmla="*/ 16026 h 833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791" h="833588">
                  <a:moveTo>
                    <a:pt x="2454" y="16026"/>
                  </a:moveTo>
                  <a:lnTo>
                    <a:pt x="127866" y="354163"/>
                  </a:lnTo>
                  <a:lnTo>
                    <a:pt x="96116" y="458938"/>
                  </a:lnTo>
                  <a:lnTo>
                    <a:pt x="210416" y="557363"/>
                  </a:lnTo>
                  <a:lnTo>
                    <a:pt x="238991" y="833588"/>
                  </a:lnTo>
                  <a:lnTo>
                    <a:pt x="238991" y="544663"/>
                  </a:lnTo>
                  <a:lnTo>
                    <a:pt x="289791" y="379563"/>
                  </a:lnTo>
                  <a:lnTo>
                    <a:pt x="232641" y="100957"/>
                  </a:lnTo>
                  <a:cubicBezTo>
                    <a:pt x="192557" y="52671"/>
                    <a:pt x="97968" y="90108"/>
                    <a:pt x="61191" y="75556"/>
                  </a:cubicBezTo>
                  <a:cubicBezTo>
                    <a:pt x="31558" y="27667"/>
                    <a:pt x="-10643" y="-28027"/>
                    <a:pt x="2454" y="160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5" name="Группа 44"/>
            <p:cNvGrpSpPr/>
            <p:nvPr/>
          </p:nvGrpSpPr>
          <p:grpSpPr>
            <a:xfrm>
              <a:off x="4976771" y="4988011"/>
              <a:ext cx="579832" cy="678933"/>
              <a:chOff x="8029759" y="3923618"/>
              <a:chExt cx="815701" cy="789347"/>
            </a:xfrm>
          </p:grpSpPr>
          <p:sp>
            <p:nvSpPr>
              <p:cNvPr id="262" name="Овал 261"/>
              <p:cNvSpPr/>
              <p:nvPr/>
            </p:nvSpPr>
            <p:spPr>
              <a:xfrm>
                <a:off x="8029759" y="4198213"/>
                <a:ext cx="815701" cy="514752"/>
              </a:xfrm>
              <a:prstGeom prst="ellipse">
                <a:avLst/>
              </a:prstGeom>
              <a:solidFill>
                <a:srgbClr val="0A3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63" name="Скругленный прямоугольник 262"/>
              <p:cNvSpPr/>
              <p:nvPr/>
            </p:nvSpPr>
            <p:spPr>
              <a:xfrm>
                <a:off x="8336635" y="3923618"/>
                <a:ext cx="186693" cy="564779"/>
              </a:xfrm>
              <a:prstGeom prst="roundRect">
                <a:avLst/>
              </a:prstGeom>
              <a:solidFill>
                <a:srgbClr val="1B4B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 rot="21141167">
              <a:off x="3858747" y="2919142"/>
              <a:ext cx="61613" cy="119377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>
                <a:rot lat="600000" lon="8400000" rev="0"/>
              </a:camera>
              <a:lightRig rig="threePt" dir="t"/>
            </a:scene3d>
            <a:sp3d extrusionH="44450" prstMaterial="flat">
              <a:bevelT h="19050"/>
              <a:bevelB h="69850" prst="angle"/>
              <a:extrusionClr>
                <a:schemeClr val="bg1">
                  <a:lumMod val="8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75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525525" y="2842416"/>
              <a:ext cx="61613" cy="119377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>
                <a:rot lat="600000" lon="8400000" rev="0"/>
              </a:camera>
              <a:lightRig rig="threePt" dir="t"/>
            </a:scene3d>
            <a:sp3d extrusionH="44450" prstMaterial="flat">
              <a:bevelT h="19050"/>
              <a:bevelB h="69850" prst="angle"/>
              <a:extrusionClr>
                <a:schemeClr val="bg1">
                  <a:lumMod val="8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75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 rot="408728">
              <a:off x="3188833" y="2972417"/>
              <a:ext cx="61613" cy="144446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>
                <a:rot lat="600000" lon="8400000" rev="0"/>
              </a:camera>
              <a:lightRig rig="threePt" dir="t"/>
            </a:scene3d>
            <a:sp3d extrusionH="44450" prstMaterial="flat">
              <a:bevelT h="19050"/>
              <a:bevelB h="69850" prst="angle"/>
              <a:extrusionClr>
                <a:schemeClr val="bg1">
                  <a:lumMod val="8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75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3207600" y="2734790"/>
              <a:ext cx="912853" cy="1209422"/>
              <a:chOff x="3427143" y="3124754"/>
              <a:chExt cx="912856" cy="1209429"/>
            </a:xfrm>
            <a:scene3d>
              <a:camera prst="isometricRightUp"/>
              <a:lightRig rig="threePt" dir="t"/>
            </a:scene3d>
          </p:grpSpPr>
          <p:sp>
            <p:nvSpPr>
              <p:cNvPr id="253" name="Прямоугольник 252"/>
              <p:cNvSpPr/>
              <p:nvPr/>
            </p:nvSpPr>
            <p:spPr>
              <a:xfrm>
                <a:off x="3427143" y="3124754"/>
                <a:ext cx="912856" cy="12094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p3d extrusionH="44450" prstMaterial="flat">
                <a:bevelT h="19050"/>
                <a:bevelB h="69850" prst="angle"/>
                <a:extrusionClr>
                  <a:schemeClr val="bg1">
                    <a:lumMod val="8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75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54" name="Прямоугольник 253"/>
              <p:cNvSpPr/>
              <p:nvPr/>
            </p:nvSpPr>
            <p:spPr>
              <a:xfrm>
                <a:off x="3549706" y="3219014"/>
                <a:ext cx="122186" cy="3916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55" name="Прямоугольник 254"/>
              <p:cNvSpPr/>
              <p:nvPr/>
            </p:nvSpPr>
            <p:spPr>
              <a:xfrm>
                <a:off x="3701530" y="3315435"/>
                <a:ext cx="122186" cy="29521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56" name="Прямоугольник 255"/>
              <p:cNvSpPr/>
              <p:nvPr/>
            </p:nvSpPr>
            <p:spPr>
              <a:xfrm>
                <a:off x="3858439" y="3393665"/>
                <a:ext cx="122186" cy="21698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57" name="Прямоугольник 256"/>
              <p:cNvSpPr/>
              <p:nvPr/>
            </p:nvSpPr>
            <p:spPr>
              <a:xfrm>
                <a:off x="4015350" y="3472610"/>
                <a:ext cx="122186" cy="1354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58" name="Прямоугольник 257"/>
              <p:cNvSpPr/>
              <p:nvPr/>
            </p:nvSpPr>
            <p:spPr>
              <a:xfrm>
                <a:off x="3928710" y="3192581"/>
                <a:ext cx="334445" cy="176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59" name="Прямоугольник 258"/>
              <p:cNvSpPr/>
              <p:nvPr/>
            </p:nvSpPr>
            <p:spPr>
              <a:xfrm>
                <a:off x="3925822" y="3235258"/>
                <a:ext cx="334445" cy="176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60" name="Прямоугольник 259"/>
              <p:cNvSpPr/>
              <p:nvPr/>
            </p:nvSpPr>
            <p:spPr>
              <a:xfrm>
                <a:off x="3925817" y="3283000"/>
                <a:ext cx="334445" cy="176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61" name="Стрелка вниз 260"/>
              <p:cNvSpPr/>
              <p:nvPr/>
            </p:nvSpPr>
            <p:spPr>
              <a:xfrm rot="7529847">
                <a:off x="3812250" y="3026336"/>
                <a:ext cx="45719" cy="752991"/>
              </a:xfrm>
              <a:prstGeom prst="downArrow">
                <a:avLst>
                  <a:gd name="adj1" fmla="val 50000"/>
                  <a:gd name="adj2" fmla="val 138728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pic>
          <p:nvPicPr>
            <p:cNvPr id="50" name="Рисунок 4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183"/>
            <a:stretch/>
          </p:blipFill>
          <p:spPr>
            <a:xfrm>
              <a:off x="3354572" y="3290957"/>
              <a:ext cx="671952" cy="450145"/>
            </a:xfrm>
            <a:prstGeom prst="rect">
              <a:avLst/>
            </a:prstGeom>
            <a:scene3d>
              <a:camera prst="isometricRightUp"/>
              <a:lightRig rig="threePt" dir="t"/>
            </a:scene3d>
          </p:spPr>
        </p:pic>
        <p:grpSp>
          <p:nvGrpSpPr>
            <p:cNvPr id="51" name="Группа 50"/>
            <p:cNvGrpSpPr/>
            <p:nvPr/>
          </p:nvGrpSpPr>
          <p:grpSpPr>
            <a:xfrm>
              <a:off x="2472486" y="3076604"/>
              <a:ext cx="1051073" cy="1968873"/>
              <a:chOff x="2070505" y="2647168"/>
              <a:chExt cx="1051075" cy="1968869"/>
            </a:xfrm>
          </p:grpSpPr>
          <p:sp>
            <p:nvSpPr>
              <p:cNvPr id="217" name="Овал 216"/>
              <p:cNvSpPr/>
              <p:nvPr/>
            </p:nvSpPr>
            <p:spPr>
              <a:xfrm>
                <a:off x="2206584" y="4258751"/>
                <a:ext cx="635000" cy="357286"/>
              </a:xfrm>
              <a:prstGeom prst="ellipse">
                <a:avLst/>
              </a:pr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218" name="Группа 217"/>
              <p:cNvGrpSpPr/>
              <p:nvPr/>
            </p:nvGrpSpPr>
            <p:grpSpPr>
              <a:xfrm>
                <a:off x="2070505" y="2647168"/>
                <a:ext cx="1051075" cy="1957097"/>
                <a:chOff x="3466237" y="2449050"/>
                <a:chExt cx="1051081" cy="1957108"/>
              </a:xfrm>
            </p:grpSpPr>
            <p:grpSp>
              <p:nvGrpSpPr>
                <p:cNvPr id="219" name="Группа 218"/>
                <p:cNvGrpSpPr/>
                <p:nvPr/>
              </p:nvGrpSpPr>
              <p:grpSpPr>
                <a:xfrm rot="10536005" flipV="1">
                  <a:off x="4333069" y="2549354"/>
                  <a:ext cx="184249" cy="196923"/>
                  <a:chOff x="4853072" y="1235953"/>
                  <a:chExt cx="270524" cy="360896"/>
                </a:xfrm>
                <a:solidFill>
                  <a:srgbClr val="FFD5C4"/>
                </a:solidFill>
              </p:grpSpPr>
              <p:sp>
                <p:nvSpPr>
                  <p:cNvPr id="247" name="Скругленный прямоугольник 246"/>
                  <p:cNvSpPr/>
                  <p:nvPr/>
                </p:nvSpPr>
                <p:spPr>
                  <a:xfrm rot="19277103">
                    <a:off x="4988482" y="1241451"/>
                    <a:ext cx="122982" cy="35539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48" name="Скругленный прямоугольник 247"/>
                  <p:cNvSpPr/>
                  <p:nvPr/>
                </p:nvSpPr>
                <p:spPr>
                  <a:xfrm rot="18885925">
                    <a:off x="4973147" y="1115878"/>
                    <a:ext cx="30374" cy="27052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49" name="Скругленный прямоугольник 248"/>
                  <p:cNvSpPr/>
                  <p:nvPr/>
                </p:nvSpPr>
                <p:spPr>
                  <a:xfrm rot="18848220">
                    <a:off x="4960606" y="1252090"/>
                    <a:ext cx="32749" cy="18477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50" name="Скругленный прямоугольник 249"/>
                  <p:cNvSpPr/>
                  <p:nvPr/>
                </p:nvSpPr>
                <p:spPr>
                  <a:xfrm rot="18848220">
                    <a:off x="4970359" y="1217936"/>
                    <a:ext cx="32749" cy="16797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51" name="Скругленный прямоугольник 250"/>
                  <p:cNvSpPr/>
                  <p:nvPr/>
                </p:nvSpPr>
                <p:spPr>
                  <a:xfrm rot="18848220">
                    <a:off x="4957733" y="1298196"/>
                    <a:ext cx="32749" cy="18477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52" name="Скругленный прямоугольник 251"/>
                  <p:cNvSpPr/>
                  <p:nvPr/>
                </p:nvSpPr>
                <p:spPr>
                  <a:xfrm rot="18848220">
                    <a:off x="4973734" y="1332498"/>
                    <a:ext cx="32749" cy="18477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p:grpSp>
            <p:sp>
              <p:nvSpPr>
                <p:cNvPr id="220" name="Полилиния 219"/>
                <p:cNvSpPr/>
                <p:nvPr/>
              </p:nvSpPr>
              <p:spPr>
                <a:xfrm>
                  <a:off x="3991208" y="2618608"/>
                  <a:ext cx="445294" cy="273653"/>
                </a:xfrm>
                <a:custGeom>
                  <a:avLst/>
                  <a:gdLst>
                    <a:gd name="connsiteX0" fmla="*/ 361950 w 445293"/>
                    <a:gd name="connsiteY0" fmla="*/ 0 h 273653"/>
                    <a:gd name="connsiteX1" fmla="*/ 445293 w 445293"/>
                    <a:gd name="connsiteY1" fmla="*/ 35719 h 273653"/>
                    <a:gd name="connsiteX2" fmla="*/ 288131 w 445293"/>
                    <a:gd name="connsiteY2" fmla="*/ 271462 h 273653"/>
                    <a:gd name="connsiteX3" fmla="*/ 54768 w 445293"/>
                    <a:gd name="connsiteY3" fmla="*/ 259556 h 273653"/>
                    <a:gd name="connsiteX4" fmla="*/ 0 w 445293"/>
                    <a:gd name="connsiteY4" fmla="*/ 128588 h 273653"/>
                    <a:gd name="connsiteX5" fmla="*/ 50006 w 445293"/>
                    <a:gd name="connsiteY5" fmla="*/ 145256 h 273653"/>
                    <a:gd name="connsiteX6" fmla="*/ 62265 w 445293"/>
                    <a:gd name="connsiteY6" fmla="*/ 146770 h 273653"/>
                    <a:gd name="connsiteX7" fmla="*/ 62621 w 445293"/>
                    <a:gd name="connsiteY7" fmla="*/ 146473 h 273653"/>
                    <a:gd name="connsiteX8" fmla="*/ 132499 w 445293"/>
                    <a:gd name="connsiteY8" fmla="*/ 130187 h 273653"/>
                    <a:gd name="connsiteX9" fmla="*/ 223555 w 445293"/>
                    <a:gd name="connsiteY9" fmla="*/ 164146 h 273653"/>
                    <a:gd name="connsiteX10" fmla="*/ 224508 w 445293"/>
                    <a:gd name="connsiteY10" fmla="*/ 166800 h 273653"/>
                    <a:gd name="connsiteX11" fmla="*/ 242887 w 445293"/>
                    <a:gd name="connsiteY11" fmla="*/ 169069 h 273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5293" h="273653">
                      <a:moveTo>
                        <a:pt x="361950" y="0"/>
                      </a:moveTo>
                      <a:lnTo>
                        <a:pt x="445293" y="35719"/>
                      </a:lnTo>
                      <a:cubicBezTo>
                        <a:pt x="392906" y="111125"/>
                        <a:pt x="350043" y="205581"/>
                        <a:pt x="288131" y="271462"/>
                      </a:cubicBezTo>
                      <a:cubicBezTo>
                        <a:pt x="212724" y="279399"/>
                        <a:pt x="132556" y="263525"/>
                        <a:pt x="54768" y="259556"/>
                      </a:cubicBezTo>
                      <a:lnTo>
                        <a:pt x="0" y="128588"/>
                      </a:lnTo>
                      <a:lnTo>
                        <a:pt x="50006" y="145256"/>
                      </a:lnTo>
                      <a:lnTo>
                        <a:pt x="62265" y="146770"/>
                      </a:lnTo>
                      <a:lnTo>
                        <a:pt x="62621" y="146473"/>
                      </a:lnTo>
                      <a:cubicBezTo>
                        <a:pt x="80505" y="136411"/>
                        <a:pt x="105210" y="130187"/>
                        <a:pt x="132499" y="130187"/>
                      </a:cubicBezTo>
                      <a:cubicBezTo>
                        <a:pt x="173433" y="130187"/>
                        <a:pt x="208553" y="144190"/>
                        <a:pt x="223555" y="164146"/>
                      </a:cubicBezTo>
                      <a:lnTo>
                        <a:pt x="224508" y="166800"/>
                      </a:lnTo>
                      <a:lnTo>
                        <a:pt x="242887" y="16906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grpSp>
              <p:nvGrpSpPr>
                <p:cNvPr id="221" name="Группа 220"/>
                <p:cNvGrpSpPr/>
                <p:nvPr/>
              </p:nvGrpSpPr>
              <p:grpSpPr>
                <a:xfrm>
                  <a:off x="3712536" y="3177071"/>
                  <a:ext cx="486452" cy="1229087"/>
                  <a:chOff x="3712531" y="3177059"/>
                  <a:chExt cx="486448" cy="1229079"/>
                </a:xfrm>
              </p:grpSpPr>
              <p:sp>
                <p:nvSpPr>
                  <p:cNvPr id="240" name="Полилиния 239"/>
                  <p:cNvSpPr/>
                  <p:nvPr/>
                </p:nvSpPr>
                <p:spPr>
                  <a:xfrm>
                    <a:off x="3887055" y="4071931"/>
                    <a:ext cx="304800" cy="97631"/>
                  </a:xfrm>
                  <a:custGeom>
                    <a:avLst/>
                    <a:gdLst>
                      <a:gd name="connsiteX0" fmla="*/ 0 w 304800"/>
                      <a:gd name="connsiteY0" fmla="*/ 0 h 76200"/>
                      <a:gd name="connsiteX1" fmla="*/ 9525 w 304800"/>
                      <a:gd name="connsiteY1" fmla="*/ 61913 h 76200"/>
                      <a:gd name="connsiteX2" fmla="*/ 90487 w 304800"/>
                      <a:gd name="connsiteY2" fmla="*/ 61913 h 76200"/>
                      <a:gd name="connsiteX3" fmla="*/ 80962 w 304800"/>
                      <a:gd name="connsiteY3" fmla="*/ 23813 h 76200"/>
                      <a:gd name="connsiteX4" fmla="*/ 247650 w 304800"/>
                      <a:gd name="connsiteY4" fmla="*/ 76200 h 76200"/>
                      <a:gd name="connsiteX5" fmla="*/ 304800 w 304800"/>
                      <a:gd name="connsiteY5" fmla="*/ 59531 h 76200"/>
                      <a:gd name="connsiteX6" fmla="*/ 0 w 304800"/>
                      <a:gd name="connsiteY6" fmla="*/ 0 h 76200"/>
                      <a:gd name="connsiteX0" fmla="*/ 0 w 304800"/>
                      <a:gd name="connsiteY0" fmla="*/ 0 h 97631"/>
                      <a:gd name="connsiteX1" fmla="*/ 9525 w 304800"/>
                      <a:gd name="connsiteY1" fmla="*/ 61913 h 97631"/>
                      <a:gd name="connsiteX2" fmla="*/ 90487 w 304800"/>
                      <a:gd name="connsiteY2" fmla="*/ 61913 h 97631"/>
                      <a:gd name="connsiteX3" fmla="*/ 80962 w 304800"/>
                      <a:gd name="connsiteY3" fmla="*/ 23813 h 97631"/>
                      <a:gd name="connsiteX4" fmla="*/ 271462 w 304800"/>
                      <a:gd name="connsiteY4" fmla="*/ 97631 h 97631"/>
                      <a:gd name="connsiteX5" fmla="*/ 304800 w 304800"/>
                      <a:gd name="connsiteY5" fmla="*/ 59531 h 97631"/>
                      <a:gd name="connsiteX6" fmla="*/ 0 w 304800"/>
                      <a:gd name="connsiteY6" fmla="*/ 0 h 97631"/>
                      <a:gd name="connsiteX0" fmla="*/ 0 w 304800"/>
                      <a:gd name="connsiteY0" fmla="*/ 0 h 97631"/>
                      <a:gd name="connsiteX1" fmla="*/ 9525 w 304800"/>
                      <a:gd name="connsiteY1" fmla="*/ 61913 h 97631"/>
                      <a:gd name="connsiteX2" fmla="*/ 90487 w 304800"/>
                      <a:gd name="connsiteY2" fmla="*/ 61913 h 97631"/>
                      <a:gd name="connsiteX3" fmla="*/ 80962 w 304800"/>
                      <a:gd name="connsiteY3" fmla="*/ 23813 h 97631"/>
                      <a:gd name="connsiteX4" fmla="*/ 137258 w 304800"/>
                      <a:gd name="connsiteY4" fmla="*/ 52386 h 97631"/>
                      <a:gd name="connsiteX5" fmla="*/ 271462 w 304800"/>
                      <a:gd name="connsiteY5" fmla="*/ 97631 h 97631"/>
                      <a:gd name="connsiteX6" fmla="*/ 304800 w 304800"/>
                      <a:gd name="connsiteY6" fmla="*/ 59531 h 97631"/>
                      <a:gd name="connsiteX7" fmla="*/ 0 w 304800"/>
                      <a:gd name="connsiteY7" fmla="*/ 0 h 97631"/>
                      <a:gd name="connsiteX0" fmla="*/ 0 w 304800"/>
                      <a:gd name="connsiteY0" fmla="*/ 0 h 97631"/>
                      <a:gd name="connsiteX1" fmla="*/ 9525 w 304800"/>
                      <a:gd name="connsiteY1" fmla="*/ 61913 h 97631"/>
                      <a:gd name="connsiteX2" fmla="*/ 90487 w 304800"/>
                      <a:gd name="connsiteY2" fmla="*/ 61913 h 97631"/>
                      <a:gd name="connsiteX3" fmla="*/ 71437 w 304800"/>
                      <a:gd name="connsiteY3" fmla="*/ 33338 h 97631"/>
                      <a:gd name="connsiteX4" fmla="*/ 137258 w 304800"/>
                      <a:gd name="connsiteY4" fmla="*/ 52386 h 97631"/>
                      <a:gd name="connsiteX5" fmla="*/ 271462 w 304800"/>
                      <a:gd name="connsiteY5" fmla="*/ 97631 h 97631"/>
                      <a:gd name="connsiteX6" fmla="*/ 304800 w 304800"/>
                      <a:gd name="connsiteY6" fmla="*/ 59531 h 97631"/>
                      <a:gd name="connsiteX7" fmla="*/ 0 w 304800"/>
                      <a:gd name="connsiteY7" fmla="*/ 0 h 97631"/>
                      <a:gd name="connsiteX0" fmla="*/ 0 w 304800"/>
                      <a:gd name="connsiteY0" fmla="*/ 0 h 97631"/>
                      <a:gd name="connsiteX1" fmla="*/ 9525 w 304800"/>
                      <a:gd name="connsiteY1" fmla="*/ 61913 h 97631"/>
                      <a:gd name="connsiteX2" fmla="*/ 90487 w 304800"/>
                      <a:gd name="connsiteY2" fmla="*/ 61913 h 97631"/>
                      <a:gd name="connsiteX3" fmla="*/ 71437 w 304800"/>
                      <a:gd name="connsiteY3" fmla="*/ 38101 h 97631"/>
                      <a:gd name="connsiteX4" fmla="*/ 137258 w 304800"/>
                      <a:gd name="connsiteY4" fmla="*/ 52386 h 97631"/>
                      <a:gd name="connsiteX5" fmla="*/ 271462 w 304800"/>
                      <a:gd name="connsiteY5" fmla="*/ 97631 h 97631"/>
                      <a:gd name="connsiteX6" fmla="*/ 304800 w 304800"/>
                      <a:gd name="connsiteY6" fmla="*/ 59531 h 97631"/>
                      <a:gd name="connsiteX7" fmla="*/ 0 w 304800"/>
                      <a:gd name="connsiteY7" fmla="*/ 0 h 97631"/>
                      <a:gd name="connsiteX0" fmla="*/ 0 w 304800"/>
                      <a:gd name="connsiteY0" fmla="*/ 0 h 97631"/>
                      <a:gd name="connsiteX1" fmla="*/ 9525 w 304800"/>
                      <a:gd name="connsiteY1" fmla="*/ 61913 h 97631"/>
                      <a:gd name="connsiteX2" fmla="*/ 66675 w 304800"/>
                      <a:gd name="connsiteY2" fmla="*/ 61913 h 97631"/>
                      <a:gd name="connsiteX3" fmla="*/ 71437 w 304800"/>
                      <a:gd name="connsiteY3" fmla="*/ 38101 h 97631"/>
                      <a:gd name="connsiteX4" fmla="*/ 137258 w 304800"/>
                      <a:gd name="connsiteY4" fmla="*/ 52386 h 97631"/>
                      <a:gd name="connsiteX5" fmla="*/ 271462 w 304800"/>
                      <a:gd name="connsiteY5" fmla="*/ 97631 h 97631"/>
                      <a:gd name="connsiteX6" fmla="*/ 304800 w 304800"/>
                      <a:gd name="connsiteY6" fmla="*/ 59531 h 97631"/>
                      <a:gd name="connsiteX7" fmla="*/ 0 w 304800"/>
                      <a:gd name="connsiteY7" fmla="*/ 0 h 976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4800" h="97631">
                        <a:moveTo>
                          <a:pt x="0" y="0"/>
                        </a:moveTo>
                        <a:lnTo>
                          <a:pt x="9525" y="61913"/>
                        </a:lnTo>
                        <a:lnTo>
                          <a:pt x="66675" y="61913"/>
                        </a:lnTo>
                        <a:lnTo>
                          <a:pt x="71437" y="38101"/>
                        </a:lnTo>
                        <a:cubicBezTo>
                          <a:pt x="90996" y="46038"/>
                          <a:pt x="117699" y="44449"/>
                          <a:pt x="137258" y="52386"/>
                        </a:cubicBezTo>
                        <a:lnTo>
                          <a:pt x="271462" y="97631"/>
                        </a:lnTo>
                        <a:lnTo>
                          <a:pt x="304800" y="5953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grpSp>
                <p:nvGrpSpPr>
                  <p:cNvPr id="241" name="Группа 240"/>
                  <p:cNvGrpSpPr/>
                  <p:nvPr/>
                </p:nvGrpSpPr>
                <p:grpSpPr>
                  <a:xfrm rot="503087">
                    <a:off x="3712531" y="4152227"/>
                    <a:ext cx="172800" cy="253911"/>
                    <a:chOff x="3076686" y="3927504"/>
                    <a:chExt cx="855881" cy="1094804"/>
                  </a:xfrm>
                </p:grpSpPr>
                <p:sp>
                  <p:nvSpPr>
                    <p:cNvPr id="245" name="Овал 244"/>
                    <p:cNvSpPr/>
                    <p:nvPr/>
                  </p:nvSpPr>
                  <p:spPr>
                    <a:xfrm rot="19725667">
                      <a:off x="3317777" y="4613076"/>
                      <a:ext cx="614790" cy="40923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246" name="Полилиния 245"/>
                    <p:cNvSpPr/>
                    <p:nvPr/>
                  </p:nvSpPr>
                  <p:spPr>
                    <a:xfrm rot="19725667">
                      <a:off x="3076686" y="3927504"/>
                      <a:ext cx="676279" cy="1089453"/>
                    </a:xfrm>
                    <a:custGeom>
                      <a:avLst/>
                      <a:gdLst>
                        <a:gd name="connsiteX0" fmla="*/ 659273 w 676274"/>
                        <a:gd name="connsiteY0" fmla="*/ 0 h 1089454"/>
                        <a:gd name="connsiteX1" fmla="*/ 673244 w 676274"/>
                        <a:gd name="connsiteY1" fmla="*/ 866646 h 1089454"/>
                        <a:gd name="connsiteX2" fmla="*/ 676274 w 676274"/>
                        <a:gd name="connsiteY2" fmla="*/ 884836 h 1089454"/>
                        <a:gd name="connsiteX3" fmla="*/ 338137 w 676274"/>
                        <a:gd name="connsiteY3" fmla="*/ 1089454 h 1089454"/>
                        <a:gd name="connsiteX4" fmla="*/ 0 w 676274"/>
                        <a:gd name="connsiteY4" fmla="*/ 884836 h 1089454"/>
                        <a:gd name="connsiteX5" fmla="*/ 26572 w 676274"/>
                        <a:gd name="connsiteY5" fmla="*/ 805190 h 1089454"/>
                        <a:gd name="connsiteX6" fmla="*/ 28049 w 676274"/>
                        <a:gd name="connsiteY6" fmla="*/ 803544 h 1089454"/>
                        <a:gd name="connsiteX7" fmla="*/ 308921 w 676274"/>
                        <a:gd name="connsiteY7" fmla="*/ 14998 h 108945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76274" h="1089454">
                          <a:moveTo>
                            <a:pt x="659273" y="0"/>
                          </a:moveTo>
                          <a:lnTo>
                            <a:pt x="673244" y="866646"/>
                          </a:lnTo>
                          <a:lnTo>
                            <a:pt x="676274" y="884836"/>
                          </a:lnTo>
                          <a:cubicBezTo>
                            <a:pt x="676274" y="997843"/>
                            <a:pt x="524885" y="1089454"/>
                            <a:pt x="338137" y="1089454"/>
                          </a:cubicBezTo>
                          <a:cubicBezTo>
                            <a:pt x="151389" y="1089454"/>
                            <a:pt x="0" y="997843"/>
                            <a:pt x="0" y="884836"/>
                          </a:cubicBezTo>
                          <a:cubicBezTo>
                            <a:pt x="0" y="856585"/>
                            <a:pt x="9462" y="829670"/>
                            <a:pt x="26572" y="805190"/>
                          </a:cubicBezTo>
                          <a:lnTo>
                            <a:pt x="28049" y="803544"/>
                          </a:lnTo>
                          <a:lnTo>
                            <a:pt x="308921" y="14998"/>
                          </a:lnTo>
                          <a:close/>
                        </a:path>
                      </a:pathLst>
                    </a:custGeom>
                    <a:solidFill>
                      <a:srgbClr val="9D999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</p:grpSp>
              <p:sp>
                <p:nvSpPr>
                  <p:cNvPr id="242" name="Полилиния 241"/>
                  <p:cNvSpPr/>
                  <p:nvPr/>
                </p:nvSpPr>
                <p:spPr>
                  <a:xfrm>
                    <a:off x="3872141" y="3177059"/>
                    <a:ext cx="252412" cy="895349"/>
                  </a:xfrm>
                  <a:custGeom>
                    <a:avLst/>
                    <a:gdLst>
                      <a:gd name="connsiteX0" fmla="*/ 0 w 228600"/>
                      <a:gd name="connsiteY0" fmla="*/ 576262 h 862012"/>
                      <a:gd name="connsiteX1" fmla="*/ 19050 w 228600"/>
                      <a:gd name="connsiteY1" fmla="*/ 862012 h 862012"/>
                      <a:gd name="connsiteX2" fmla="*/ 176212 w 228600"/>
                      <a:gd name="connsiteY2" fmla="*/ 838200 h 862012"/>
                      <a:gd name="connsiteX3" fmla="*/ 161925 w 228600"/>
                      <a:gd name="connsiteY3" fmla="*/ 519112 h 862012"/>
                      <a:gd name="connsiteX4" fmla="*/ 228600 w 228600"/>
                      <a:gd name="connsiteY4" fmla="*/ 247650 h 862012"/>
                      <a:gd name="connsiteX5" fmla="*/ 180975 w 228600"/>
                      <a:gd name="connsiteY5" fmla="*/ 0 h 862012"/>
                      <a:gd name="connsiteX6" fmla="*/ 95250 w 228600"/>
                      <a:gd name="connsiteY6" fmla="*/ 147637 h 862012"/>
                      <a:gd name="connsiteX7" fmla="*/ 0 w 228600"/>
                      <a:gd name="connsiteY7" fmla="*/ 576262 h 862012"/>
                      <a:gd name="connsiteX0" fmla="*/ 0 w 233136"/>
                      <a:gd name="connsiteY0" fmla="*/ 576262 h 862012"/>
                      <a:gd name="connsiteX1" fmla="*/ 19050 w 233136"/>
                      <a:gd name="connsiteY1" fmla="*/ 862012 h 862012"/>
                      <a:gd name="connsiteX2" fmla="*/ 176212 w 233136"/>
                      <a:gd name="connsiteY2" fmla="*/ 838200 h 862012"/>
                      <a:gd name="connsiteX3" fmla="*/ 161925 w 233136"/>
                      <a:gd name="connsiteY3" fmla="*/ 519112 h 862012"/>
                      <a:gd name="connsiteX4" fmla="*/ 233136 w 233136"/>
                      <a:gd name="connsiteY4" fmla="*/ 388144 h 862012"/>
                      <a:gd name="connsiteX5" fmla="*/ 228600 w 233136"/>
                      <a:gd name="connsiteY5" fmla="*/ 247650 h 862012"/>
                      <a:gd name="connsiteX6" fmla="*/ 180975 w 233136"/>
                      <a:gd name="connsiteY6" fmla="*/ 0 h 862012"/>
                      <a:gd name="connsiteX7" fmla="*/ 95250 w 233136"/>
                      <a:gd name="connsiteY7" fmla="*/ 147637 h 862012"/>
                      <a:gd name="connsiteX8" fmla="*/ 0 w 233136"/>
                      <a:gd name="connsiteY8" fmla="*/ 576262 h 862012"/>
                      <a:gd name="connsiteX0" fmla="*/ 0 w 261938"/>
                      <a:gd name="connsiteY0" fmla="*/ 576262 h 862012"/>
                      <a:gd name="connsiteX1" fmla="*/ 19050 w 261938"/>
                      <a:gd name="connsiteY1" fmla="*/ 862012 h 862012"/>
                      <a:gd name="connsiteX2" fmla="*/ 176212 w 261938"/>
                      <a:gd name="connsiteY2" fmla="*/ 838200 h 862012"/>
                      <a:gd name="connsiteX3" fmla="*/ 161925 w 261938"/>
                      <a:gd name="connsiteY3" fmla="*/ 519112 h 862012"/>
                      <a:gd name="connsiteX4" fmla="*/ 233136 w 261938"/>
                      <a:gd name="connsiteY4" fmla="*/ 388144 h 862012"/>
                      <a:gd name="connsiteX5" fmla="*/ 261938 w 261938"/>
                      <a:gd name="connsiteY5" fmla="*/ 214313 h 862012"/>
                      <a:gd name="connsiteX6" fmla="*/ 180975 w 261938"/>
                      <a:gd name="connsiteY6" fmla="*/ 0 h 862012"/>
                      <a:gd name="connsiteX7" fmla="*/ 95250 w 261938"/>
                      <a:gd name="connsiteY7" fmla="*/ 147637 h 862012"/>
                      <a:gd name="connsiteX8" fmla="*/ 0 w 261938"/>
                      <a:gd name="connsiteY8" fmla="*/ 576262 h 862012"/>
                      <a:gd name="connsiteX0" fmla="*/ 0 w 261938"/>
                      <a:gd name="connsiteY0" fmla="*/ 576262 h 862012"/>
                      <a:gd name="connsiteX1" fmla="*/ 19050 w 261938"/>
                      <a:gd name="connsiteY1" fmla="*/ 862012 h 862012"/>
                      <a:gd name="connsiteX2" fmla="*/ 176212 w 261938"/>
                      <a:gd name="connsiteY2" fmla="*/ 838200 h 862012"/>
                      <a:gd name="connsiteX3" fmla="*/ 190500 w 261938"/>
                      <a:gd name="connsiteY3" fmla="*/ 519112 h 862012"/>
                      <a:gd name="connsiteX4" fmla="*/ 233136 w 261938"/>
                      <a:gd name="connsiteY4" fmla="*/ 388144 h 862012"/>
                      <a:gd name="connsiteX5" fmla="*/ 261938 w 261938"/>
                      <a:gd name="connsiteY5" fmla="*/ 214313 h 862012"/>
                      <a:gd name="connsiteX6" fmla="*/ 180975 w 261938"/>
                      <a:gd name="connsiteY6" fmla="*/ 0 h 862012"/>
                      <a:gd name="connsiteX7" fmla="*/ 95250 w 261938"/>
                      <a:gd name="connsiteY7" fmla="*/ 147637 h 862012"/>
                      <a:gd name="connsiteX8" fmla="*/ 0 w 261938"/>
                      <a:gd name="connsiteY8" fmla="*/ 576262 h 862012"/>
                      <a:gd name="connsiteX0" fmla="*/ 0 w 261938"/>
                      <a:gd name="connsiteY0" fmla="*/ 576262 h 862012"/>
                      <a:gd name="connsiteX1" fmla="*/ 19050 w 261938"/>
                      <a:gd name="connsiteY1" fmla="*/ 862012 h 862012"/>
                      <a:gd name="connsiteX2" fmla="*/ 176212 w 261938"/>
                      <a:gd name="connsiteY2" fmla="*/ 838200 h 862012"/>
                      <a:gd name="connsiteX3" fmla="*/ 190500 w 261938"/>
                      <a:gd name="connsiteY3" fmla="*/ 519112 h 862012"/>
                      <a:gd name="connsiteX4" fmla="*/ 233136 w 261938"/>
                      <a:gd name="connsiteY4" fmla="*/ 388144 h 862012"/>
                      <a:gd name="connsiteX5" fmla="*/ 261938 w 261938"/>
                      <a:gd name="connsiteY5" fmla="*/ 214313 h 862012"/>
                      <a:gd name="connsiteX6" fmla="*/ 180975 w 261938"/>
                      <a:gd name="connsiteY6" fmla="*/ 0 h 862012"/>
                      <a:gd name="connsiteX7" fmla="*/ 95250 w 261938"/>
                      <a:gd name="connsiteY7" fmla="*/ 147637 h 862012"/>
                      <a:gd name="connsiteX8" fmla="*/ 0 w 261938"/>
                      <a:gd name="connsiteY8" fmla="*/ 576262 h 862012"/>
                      <a:gd name="connsiteX0" fmla="*/ 0 w 261938"/>
                      <a:gd name="connsiteY0" fmla="*/ 609600 h 895350"/>
                      <a:gd name="connsiteX1" fmla="*/ 19050 w 261938"/>
                      <a:gd name="connsiteY1" fmla="*/ 895350 h 895350"/>
                      <a:gd name="connsiteX2" fmla="*/ 176212 w 261938"/>
                      <a:gd name="connsiteY2" fmla="*/ 871538 h 895350"/>
                      <a:gd name="connsiteX3" fmla="*/ 190500 w 261938"/>
                      <a:gd name="connsiteY3" fmla="*/ 552450 h 895350"/>
                      <a:gd name="connsiteX4" fmla="*/ 233136 w 261938"/>
                      <a:gd name="connsiteY4" fmla="*/ 421482 h 895350"/>
                      <a:gd name="connsiteX5" fmla="*/ 261938 w 261938"/>
                      <a:gd name="connsiteY5" fmla="*/ 247651 h 895350"/>
                      <a:gd name="connsiteX6" fmla="*/ 195262 w 261938"/>
                      <a:gd name="connsiteY6" fmla="*/ 0 h 895350"/>
                      <a:gd name="connsiteX7" fmla="*/ 95250 w 261938"/>
                      <a:gd name="connsiteY7" fmla="*/ 180975 h 895350"/>
                      <a:gd name="connsiteX8" fmla="*/ 0 w 261938"/>
                      <a:gd name="connsiteY8" fmla="*/ 609600 h 895350"/>
                      <a:gd name="connsiteX0" fmla="*/ 0 w 252413"/>
                      <a:gd name="connsiteY0" fmla="*/ 609600 h 895350"/>
                      <a:gd name="connsiteX1" fmla="*/ 19050 w 252413"/>
                      <a:gd name="connsiteY1" fmla="*/ 895350 h 895350"/>
                      <a:gd name="connsiteX2" fmla="*/ 176212 w 252413"/>
                      <a:gd name="connsiteY2" fmla="*/ 871538 h 895350"/>
                      <a:gd name="connsiteX3" fmla="*/ 190500 w 252413"/>
                      <a:gd name="connsiteY3" fmla="*/ 552450 h 895350"/>
                      <a:gd name="connsiteX4" fmla="*/ 233136 w 252413"/>
                      <a:gd name="connsiteY4" fmla="*/ 421482 h 895350"/>
                      <a:gd name="connsiteX5" fmla="*/ 252413 w 252413"/>
                      <a:gd name="connsiteY5" fmla="*/ 247651 h 895350"/>
                      <a:gd name="connsiteX6" fmla="*/ 195262 w 252413"/>
                      <a:gd name="connsiteY6" fmla="*/ 0 h 895350"/>
                      <a:gd name="connsiteX7" fmla="*/ 95250 w 252413"/>
                      <a:gd name="connsiteY7" fmla="*/ 180975 h 895350"/>
                      <a:gd name="connsiteX8" fmla="*/ 0 w 252413"/>
                      <a:gd name="connsiteY8" fmla="*/ 609600 h 895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2413" h="895350">
                        <a:moveTo>
                          <a:pt x="0" y="609600"/>
                        </a:moveTo>
                        <a:lnTo>
                          <a:pt x="19050" y="895350"/>
                        </a:lnTo>
                        <a:lnTo>
                          <a:pt x="176212" y="871538"/>
                        </a:lnTo>
                        <a:lnTo>
                          <a:pt x="190500" y="552450"/>
                        </a:lnTo>
                        <a:cubicBezTo>
                          <a:pt x="203125" y="511969"/>
                          <a:pt x="220511" y="461963"/>
                          <a:pt x="233136" y="421482"/>
                        </a:cubicBezTo>
                        <a:lnTo>
                          <a:pt x="252413" y="247651"/>
                        </a:lnTo>
                        <a:lnTo>
                          <a:pt x="195262" y="0"/>
                        </a:lnTo>
                        <a:lnTo>
                          <a:pt x="95250" y="180975"/>
                        </a:lnTo>
                        <a:lnTo>
                          <a:pt x="0" y="609600"/>
                        </a:lnTo>
                        <a:close/>
                      </a:path>
                    </a:pathLst>
                  </a:custGeom>
                  <a:solidFill>
                    <a:srgbClr val="403B3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43" name="Полилиния 242"/>
                  <p:cNvSpPr/>
                  <p:nvPr/>
                </p:nvSpPr>
                <p:spPr>
                  <a:xfrm>
                    <a:off x="3719744" y="3262309"/>
                    <a:ext cx="266700" cy="995360"/>
                  </a:xfrm>
                  <a:custGeom>
                    <a:avLst/>
                    <a:gdLst>
                      <a:gd name="connsiteX0" fmla="*/ 52388 w 261938"/>
                      <a:gd name="connsiteY0" fmla="*/ 0 h 995362"/>
                      <a:gd name="connsiteX1" fmla="*/ 28575 w 261938"/>
                      <a:gd name="connsiteY1" fmla="*/ 519112 h 995362"/>
                      <a:gd name="connsiteX2" fmla="*/ 0 w 261938"/>
                      <a:gd name="connsiteY2" fmla="*/ 995362 h 995362"/>
                      <a:gd name="connsiteX3" fmla="*/ 114300 w 261938"/>
                      <a:gd name="connsiteY3" fmla="*/ 966787 h 995362"/>
                      <a:gd name="connsiteX4" fmla="*/ 128588 w 261938"/>
                      <a:gd name="connsiteY4" fmla="*/ 600075 h 995362"/>
                      <a:gd name="connsiteX5" fmla="*/ 252413 w 261938"/>
                      <a:gd name="connsiteY5" fmla="*/ 266700 h 995362"/>
                      <a:gd name="connsiteX6" fmla="*/ 261938 w 261938"/>
                      <a:gd name="connsiteY6" fmla="*/ 42862 h 995362"/>
                      <a:gd name="connsiteX7" fmla="*/ 52388 w 261938"/>
                      <a:gd name="connsiteY7" fmla="*/ 0 h 995362"/>
                      <a:gd name="connsiteX0" fmla="*/ 52388 w 261938"/>
                      <a:gd name="connsiteY0" fmla="*/ 0 h 995362"/>
                      <a:gd name="connsiteX1" fmla="*/ 14288 w 261938"/>
                      <a:gd name="connsiteY1" fmla="*/ 271462 h 995362"/>
                      <a:gd name="connsiteX2" fmla="*/ 28575 w 261938"/>
                      <a:gd name="connsiteY2" fmla="*/ 519112 h 995362"/>
                      <a:gd name="connsiteX3" fmla="*/ 0 w 261938"/>
                      <a:gd name="connsiteY3" fmla="*/ 995362 h 995362"/>
                      <a:gd name="connsiteX4" fmla="*/ 114300 w 261938"/>
                      <a:gd name="connsiteY4" fmla="*/ 966787 h 995362"/>
                      <a:gd name="connsiteX5" fmla="*/ 128588 w 261938"/>
                      <a:gd name="connsiteY5" fmla="*/ 600075 h 995362"/>
                      <a:gd name="connsiteX6" fmla="*/ 252413 w 261938"/>
                      <a:gd name="connsiteY6" fmla="*/ 266700 h 995362"/>
                      <a:gd name="connsiteX7" fmla="*/ 261938 w 261938"/>
                      <a:gd name="connsiteY7" fmla="*/ 42862 h 995362"/>
                      <a:gd name="connsiteX8" fmla="*/ 52388 w 261938"/>
                      <a:gd name="connsiteY8" fmla="*/ 0 h 995362"/>
                      <a:gd name="connsiteX0" fmla="*/ 57150 w 266700"/>
                      <a:gd name="connsiteY0" fmla="*/ 0 h 995362"/>
                      <a:gd name="connsiteX1" fmla="*/ 19050 w 266700"/>
                      <a:gd name="connsiteY1" fmla="*/ 271462 h 995362"/>
                      <a:gd name="connsiteX2" fmla="*/ 33337 w 266700"/>
                      <a:gd name="connsiteY2" fmla="*/ 519112 h 995362"/>
                      <a:gd name="connsiteX3" fmla="*/ 0 w 266700"/>
                      <a:gd name="connsiteY3" fmla="*/ 657225 h 995362"/>
                      <a:gd name="connsiteX4" fmla="*/ 4762 w 266700"/>
                      <a:gd name="connsiteY4" fmla="*/ 995362 h 995362"/>
                      <a:gd name="connsiteX5" fmla="*/ 119062 w 266700"/>
                      <a:gd name="connsiteY5" fmla="*/ 966787 h 995362"/>
                      <a:gd name="connsiteX6" fmla="*/ 133350 w 266700"/>
                      <a:gd name="connsiteY6" fmla="*/ 600075 h 995362"/>
                      <a:gd name="connsiteX7" fmla="*/ 257175 w 266700"/>
                      <a:gd name="connsiteY7" fmla="*/ 266700 h 995362"/>
                      <a:gd name="connsiteX8" fmla="*/ 266700 w 266700"/>
                      <a:gd name="connsiteY8" fmla="*/ 42862 h 995362"/>
                      <a:gd name="connsiteX9" fmla="*/ 57150 w 266700"/>
                      <a:gd name="connsiteY9" fmla="*/ 0 h 995362"/>
                      <a:gd name="connsiteX0" fmla="*/ 57150 w 266700"/>
                      <a:gd name="connsiteY0" fmla="*/ 0 h 995362"/>
                      <a:gd name="connsiteX1" fmla="*/ 19050 w 266700"/>
                      <a:gd name="connsiteY1" fmla="*/ 271462 h 995362"/>
                      <a:gd name="connsiteX2" fmla="*/ 33337 w 266700"/>
                      <a:gd name="connsiteY2" fmla="*/ 519112 h 995362"/>
                      <a:gd name="connsiteX3" fmla="*/ 0 w 266700"/>
                      <a:gd name="connsiteY3" fmla="*/ 657225 h 995362"/>
                      <a:gd name="connsiteX4" fmla="*/ 4762 w 266700"/>
                      <a:gd name="connsiteY4" fmla="*/ 995362 h 995362"/>
                      <a:gd name="connsiteX5" fmla="*/ 119062 w 266700"/>
                      <a:gd name="connsiteY5" fmla="*/ 966787 h 995362"/>
                      <a:gd name="connsiteX6" fmla="*/ 133350 w 266700"/>
                      <a:gd name="connsiteY6" fmla="*/ 600075 h 995362"/>
                      <a:gd name="connsiteX7" fmla="*/ 238125 w 266700"/>
                      <a:gd name="connsiteY7" fmla="*/ 266700 h 995362"/>
                      <a:gd name="connsiteX8" fmla="*/ 266700 w 266700"/>
                      <a:gd name="connsiteY8" fmla="*/ 42862 h 995362"/>
                      <a:gd name="connsiteX9" fmla="*/ 57150 w 266700"/>
                      <a:gd name="connsiteY9" fmla="*/ 0 h 995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66700" h="995362">
                        <a:moveTo>
                          <a:pt x="57150" y="0"/>
                        </a:moveTo>
                        <a:cubicBezTo>
                          <a:pt x="53975" y="90487"/>
                          <a:pt x="22225" y="180975"/>
                          <a:pt x="19050" y="271462"/>
                        </a:cubicBezTo>
                        <a:lnTo>
                          <a:pt x="33337" y="519112"/>
                        </a:lnTo>
                        <a:cubicBezTo>
                          <a:pt x="30162" y="565150"/>
                          <a:pt x="3175" y="611187"/>
                          <a:pt x="0" y="657225"/>
                        </a:cubicBezTo>
                        <a:cubicBezTo>
                          <a:pt x="1587" y="769937"/>
                          <a:pt x="3175" y="882650"/>
                          <a:pt x="4762" y="995362"/>
                        </a:cubicBezTo>
                        <a:lnTo>
                          <a:pt x="119062" y="966787"/>
                        </a:lnTo>
                        <a:lnTo>
                          <a:pt x="133350" y="600075"/>
                        </a:lnTo>
                        <a:lnTo>
                          <a:pt x="238125" y="266700"/>
                        </a:lnTo>
                        <a:lnTo>
                          <a:pt x="266700" y="42862"/>
                        </a:lnTo>
                        <a:lnTo>
                          <a:pt x="57150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44" name="Полилиния 243"/>
                  <p:cNvSpPr/>
                  <p:nvPr/>
                </p:nvSpPr>
                <p:spPr>
                  <a:xfrm>
                    <a:off x="3887035" y="4036220"/>
                    <a:ext cx="311944" cy="121443"/>
                  </a:xfrm>
                  <a:custGeom>
                    <a:avLst/>
                    <a:gdLst>
                      <a:gd name="connsiteX0" fmla="*/ 154781 w 311943"/>
                      <a:gd name="connsiteY0" fmla="*/ 0 h 121443"/>
                      <a:gd name="connsiteX1" fmla="*/ 269238 w 311943"/>
                      <a:gd name="connsiteY1" fmla="*/ 38151 h 121443"/>
                      <a:gd name="connsiteX2" fmla="*/ 272234 w 311943"/>
                      <a:gd name="connsiteY2" fmla="*/ 36829 h 121443"/>
                      <a:gd name="connsiteX3" fmla="*/ 293731 w 311943"/>
                      <a:gd name="connsiteY3" fmla="*/ 46316 h 121443"/>
                      <a:gd name="connsiteX4" fmla="*/ 297656 w 311943"/>
                      <a:gd name="connsiteY4" fmla="*/ 47624 h 121443"/>
                      <a:gd name="connsiteX5" fmla="*/ 297682 w 311943"/>
                      <a:gd name="connsiteY5" fmla="*/ 48059 h 121443"/>
                      <a:gd name="connsiteX6" fmla="*/ 300313 w 311943"/>
                      <a:gd name="connsiteY6" fmla="*/ 49220 h 121443"/>
                      <a:gd name="connsiteX7" fmla="*/ 311943 w 311943"/>
                      <a:gd name="connsiteY7" fmla="*/ 79136 h 121443"/>
                      <a:gd name="connsiteX8" fmla="*/ 272234 w 311943"/>
                      <a:gd name="connsiteY8" fmla="*/ 121443 h 121443"/>
                      <a:gd name="connsiteX9" fmla="*/ 263980 w 311943"/>
                      <a:gd name="connsiteY9" fmla="*/ 117800 h 121443"/>
                      <a:gd name="connsiteX10" fmla="*/ 259556 w 311943"/>
                      <a:gd name="connsiteY10" fmla="*/ 121443 h 121443"/>
                      <a:gd name="connsiteX11" fmla="*/ 152400 w 311943"/>
                      <a:gd name="connsiteY11" fmla="*/ 80962 h 121443"/>
                      <a:gd name="connsiteX12" fmla="*/ 0 w 311943"/>
                      <a:gd name="connsiteY12" fmla="*/ 52387 h 121443"/>
                      <a:gd name="connsiteX13" fmla="*/ 0 w 311943"/>
                      <a:gd name="connsiteY13" fmla="*/ 2381 h 121443"/>
                      <a:gd name="connsiteX14" fmla="*/ 80127 w 311943"/>
                      <a:gd name="connsiteY14" fmla="*/ 14287 h 121443"/>
                      <a:gd name="connsiteX15" fmla="*/ 154781 w 311943"/>
                      <a:gd name="connsiteY15" fmla="*/ 0 h 121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11943" h="121443">
                        <a:moveTo>
                          <a:pt x="154781" y="0"/>
                        </a:moveTo>
                        <a:lnTo>
                          <a:pt x="269238" y="38151"/>
                        </a:lnTo>
                        <a:lnTo>
                          <a:pt x="272234" y="36829"/>
                        </a:lnTo>
                        <a:lnTo>
                          <a:pt x="293731" y="46316"/>
                        </a:lnTo>
                        <a:lnTo>
                          <a:pt x="297656" y="47624"/>
                        </a:lnTo>
                        <a:lnTo>
                          <a:pt x="297682" y="48059"/>
                        </a:lnTo>
                        <a:lnTo>
                          <a:pt x="300313" y="49220"/>
                        </a:lnTo>
                        <a:cubicBezTo>
                          <a:pt x="307499" y="56876"/>
                          <a:pt x="311943" y="67453"/>
                          <a:pt x="311943" y="79136"/>
                        </a:cubicBezTo>
                        <a:cubicBezTo>
                          <a:pt x="311943" y="102502"/>
                          <a:pt x="294165" y="121443"/>
                          <a:pt x="272234" y="121443"/>
                        </a:cubicBezTo>
                        <a:lnTo>
                          <a:pt x="263980" y="117800"/>
                        </a:lnTo>
                        <a:lnTo>
                          <a:pt x="259556" y="121443"/>
                        </a:lnTo>
                        <a:lnTo>
                          <a:pt x="152400" y="80962"/>
                        </a:lnTo>
                        <a:lnTo>
                          <a:pt x="0" y="52387"/>
                        </a:lnTo>
                        <a:lnTo>
                          <a:pt x="0" y="2381"/>
                        </a:lnTo>
                        <a:lnTo>
                          <a:pt x="80127" y="14287"/>
                        </a:lnTo>
                        <a:cubicBezTo>
                          <a:pt x="105012" y="13493"/>
                          <a:pt x="129896" y="794"/>
                          <a:pt x="154781" y="0"/>
                        </a:cubicBezTo>
                        <a:close/>
                      </a:path>
                    </a:pathLst>
                  </a:custGeom>
                  <a:solidFill>
                    <a:srgbClr val="9D99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p:grpSp>
            <p:sp>
              <p:nvSpPr>
                <p:cNvPr id="222" name="Полилиния 221"/>
                <p:cNvSpPr/>
                <p:nvPr/>
              </p:nvSpPr>
              <p:spPr>
                <a:xfrm>
                  <a:off x="3619727" y="2721002"/>
                  <a:ext cx="463726" cy="640558"/>
                </a:xfrm>
                <a:custGeom>
                  <a:avLst/>
                  <a:gdLst>
                    <a:gd name="connsiteX0" fmla="*/ 247650 w 463726"/>
                    <a:gd name="connsiteY0" fmla="*/ 0 h 640557"/>
                    <a:gd name="connsiteX1" fmla="*/ 400050 w 463726"/>
                    <a:gd name="connsiteY1" fmla="*/ 28575 h 640557"/>
                    <a:gd name="connsiteX2" fmla="*/ 431007 w 463726"/>
                    <a:gd name="connsiteY2" fmla="*/ 50006 h 640557"/>
                    <a:gd name="connsiteX3" fmla="*/ 459582 w 463726"/>
                    <a:gd name="connsiteY3" fmla="*/ 219075 h 640557"/>
                    <a:gd name="connsiteX4" fmla="*/ 447452 w 463726"/>
                    <a:gd name="connsiteY4" fmla="*/ 295323 h 640557"/>
                    <a:gd name="connsiteX5" fmla="*/ 448731 w 463726"/>
                    <a:gd name="connsiteY5" fmla="*/ 297619 h 640557"/>
                    <a:gd name="connsiteX6" fmla="*/ 460378 w 463726"/>
                    <a:gd name="connsiteY6" fmla="*/ 350044 h 640557"/>
                    <a:gd name="connsiteX7" fmla="*/ 446091 w 463726"/>
                    <a:gd name="connsiteY7" fmla="*/ 516732 h 640557"/>
                    <a:gd name="connsiteX8" fmla="*/ 312739 w 463726"/>
                    <a:gd name="connsiteY8" fmla="*/ 640557 h 640557"/>
                    <a:gd name="connsiteX9" fmla="*/ 312740 w 463726"/>
                    <a:gd name="connsiteY9" fmla="*/ 640556 h 640557"/>
                    <a:gd name="connsiteX10" fmla="*/ 148433 w 463726"/>
                    <a:gd name="connsiteY10" fmla="*/ 476249 h 640557"/>
                    <a:gd name="connsiteX11" fmla="*/ 148433 w 463726"/>
                    <a:gd name="connsiteY11" fmla="*/ 418527 h 640557"/>
                    <a:gd name="connsiteX12" fmla="*/ 0 w 463726"/>
                    <a:gd name="connsiteY12" fmla="*/ 238125 h 640557"/>
                    <a:gd name="connsiteX13" fmla="*/ 147638 w 463726"/>
                    <a:gd name="connsiteY13" fmla="*/ 102393 h 640557"/>
                    <a:gd name="connsiteX0" fmla="*/ 247650 w 463726"/>
                    <a:gd name="connsiteY0" fmla="*/ 0 h 640557"/>
                    <a:gd name="connsiteX1" fmla="*/ 400050 w 463726"/>
                    <a:gd name="connsiteY1" fmla="*/ 28575 h 640557"/>
                    <a:gd name="connsiteX2" fmla="*/ 431007 w 463726"/>
                    <a:gd name="connsiteY2" fmla="*/ 50006 h 640557"/>
                    <a:gd name="connsiteX3" fmla="*/ 450057 w 463726"/>
                    <a:gd name="connsiteY3" fmla="*/ 219075 h 640557"/>
                    <a:gd name="connsiteX4" fmla="*/ 447452 w 463726"/>
                    <a:gd name="connsiteY4" fmla="*/ 295323 h 640557"/>
                    <a:gd name="connsiteX5" fmla="*/ 448731 w 463726"/>
                    <a:gd name="connsiteY5" fmla="*/ 297619 h 640557"/>
                    <a:gd name="connsiteX6" fmla="*/ 460378 w 463726"/>
                    <a:gd name="connsiteY6" fmla="*/ 350044 h 640557"/>
                    <a:gd name="connsiteX7" fmla="*/ 446091 w 463726"/>
                    <a:gd name="connsiteY7" fmla="*/ 516732 h 640557"/>
                    <a:gd name="connsiteX8" fmla="*/ 312739 w 463726"/>
                    <a:gd name="connsiteY8" fmla="*/ 640557 h 640557"/>
                    <a:gd name="connsiteX9" fmla="*/ 312740 w 463726"/>
                    <a:gd name="connsiteY9" fmla="*/ 640556 h 640557"/>
                    <a:gd name="connsiteX10" fmla="*/ 148433 w 463726"/>
                    <a:gd name="connsiteY10" fmla="*/ 476249 h 640557"/>
                    <a:gd name="connsiteX11" fmla="*/ 148433 w 463726"/>
                    <a:gd name="connsiteY11" fmla="*/ 418527 h 640557"/>
                    <a:gd name="connsiteX12" fmla="*/ 0 w 463726"/>
                    <a:gd name="connsiteY12" fmla="*/ 238125 h 640557"/>
                    <a:gd name="connsiteX13" fmla="*/ 147638 w 463726"/>
                    <a:gd name="connsiteY13" fmla="*/ 102393 h 640557"/>
                    <a:gd name="connsiteX14" fmla="*/ 247650 w 463726"/>
                    <a:gd name="connsiteY14" fmla="*/ 0 h 640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63726" h="640557">
                      <a:moveTo>
                        <a:pt x="247650" y="0"/>
                      </a:moveTo>
                      <a:lnTo>
                        <a:pt x="400050" y="28575"/>
                      </a:lnTo>
                      <a:lnTo>
                        <a:pt x="431007" y="50006"/>
                      </a:lnTo>
                      <a:lnTo>
                        <a:pt x="450057" y="219075"/>
                      </a:lnTo>
                      <a:cubicBezTo>
                        <a:pt x="449189" y="244491"/>
                        <a:pt x="448320" y="269907"/>
                        <a:pt x="447452" y="295323"/>
                      </a:cubicBezTo>
                      <a:lnTo>
                        <a:pt x="448731" y="297619"/>
                      </a:lnTo>
                      <a:cubicBezTo>
                        <a:pt x="455631" y="315814"/>
                        <a:pt x="459584" y="333971"/>
                        <a:pt x="460378" y="350044"/>
                      </a:cubicBezTo>
                      <a:cubicBezTo>
                        <a:pt x="463294" y="409078"/>
                        <a:pt x="470697" y="468313"/>
                        <a:pt x="446091" y="516732"/>
                      </a:cubicBezTo>
                      <a:cubicBezTo>
                        <a:pt x="421485" y="565151"/>
                        <a:pt x="403483" y="640557"/>
                        <a:pt x="312739" y="640557"/>
                      </a:cubicBezTo>
                      <a:lnTo>
                        <a:pt x="312740" y="640556"/>
                      </a:lnTo>
                      <a:cubicBezTo>
                        <a:pt x="221996" y="640556"/>
                        <a:pt x="148433" y="566993"/>
                        <a:pt x="148433" y="476249"/>
                      </a:cubicBezTo>
                      <a:lnTo>
                        <a:pt x="148433" y="418527"/>
                      </a:lnTo>
                      <a:lnTo>
                        <a:pt x="0" y="238125"/>
                      </a:lnTo>
                      <a:lnTo>
                        <a:pt x="147638" y="102393"/>
                      </a:lnTo>
                      <a:lnTo>
                        <a:pt x="247650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grpSp>
              <p:nvGrpSpPr>
                <p:cNvPr id="223" name="Группа 222"/>
                <p:cNvGrpSpPr/>
                <p:nvPr/>
              </p:nvGrpSpPr>
              <p:grpSpPr>
                <a:xfrm rot="18334556" flipH="1" flipV="1">
                  <a:off x="3575870" y="3047340"/>
                  <a:ext cx="247096" cy="264223"/>
                  <a:chOff x="4752289" y="1183528"/>
                  <a:chExt cx="359146" cy="413293"/>
                </a:xfrm>
                <a:solidFill>
                  <a:srgbClr val="FFD5C4"/>
                </a:solidFill>
              </p:grpSpPr>
              <p:sp>
                <p:nvSpPr>
                  <p:cNvPr id="234" name="Скругленный прямоугольник 233"/>
                  <p:cNvSpPr/>
                  <p:nvPr/>
                </p:nvSpPr>
                <p:spPr>
                  <a:xfrm rot="19277103">
                    <a:off x="4988454" y="1241426"/>
                    <a:ext cx="122981" cy="355395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5" name="Скругленный прямоугольник 234"/>
                  <p:cNvSpPr/>
                  <p:nvPr/>
                </p:nvSpPr>
                <p:spPr>
                  <a:xfrm rot="18885925">
                    <a:off x="4872364" y="1146517"/>
                    <a:ext cx="30374" cy="270523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6" name="Скругленный прямоугольник 235"/>
                  <p:cNvSpPr/>
                  <p:nvPr/>
                </p:nvSpPr>
                <p:spPr>
                  <a:xfrm rot="17066771">
                    <a:off x="4869718" y="1244225"/>
                    <a:ext cx="30374" cy="20325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7" name="Скругленный прямоугольник 236"/>
                  <p:cNvSpPr/>
                  <p:nvPr/>
                </p:nvSpPr>
                <p:spPr>
                  <a:xfrm rot="18848220">
                    <a:off x="4906229" y="1182440"/>
                    <a:ext cx="32747" cy="18476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8" name="Скругленный прямоугольник 237"/>
                  <p:cNvSpPr/>
                  <p:nvPr/>
                </p:nvSpPr>
                <p:spPr>
                  <a:xfrm rot="18848220">
                    <a:off x="4934853" y="1175978"/>
                    <a:ext cx="32747" cy="16797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9" name="Скругленный прямоугольник 238"/>
                  <p:cNvSpPr/>
                  <p:nvPr/>
                </p:nvSpPr>
                <p:spPr>
                  <a:xfrm rot="19246132">
                    <a:off x="4977581" y="1183528"/>
                    <a:ext cx="32750" cy="167968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p:grpSp>
            <p:sp>
              <p:nvSpPr>
                <p:cNvPr id="224" name="Полилиния 223"/>
                <p:cNvSpPr/>
                <p:nvPr/>
              </p:nvSpPr>
              <p:spPr>
                <a:xfrm rot="2112073">
                  <a:off x="3466237" y="2911697"/>
                  <a:ext cx="266689" cy="466606"/>
                </a:xfrm>
                <a:custGeom>
                  <a:avLst/>
                  <a:gdLst>
                    <a:gd name="connsiteX0" fmla="*/ 49440 w 266689"/>
                    <a:gd name="connsiteY0" fmla="*/ 11371 h 466604"/>
                    <a:gd name="connsiteX1" fmla="*/ 73478 w 266689"/>
                    <a:gd name="connsiteY1" fmla="*/ 0 h 466604"/>
                    <a:gd name="connsiteX2" fmla="*/ 135234 w 266689"/>
                    <a:gd name="connsiteY2" fmla="*/ 144701 h 466604"/>
                    <a:gd name="connsiteX3" fmla="*/ 130381 w 266689"/>
                    <a:gd name="connsiteY3" fmla="*/ 201025 h 466604"/>
                    <a:gd name="connsiteX4" fmla="*/ 120367 w 266689"/>
                    <a:gd name="connsiteY4" fmla="*/ 235827 h 466604"/>
                    <a:gd name="connsiteX5" fmla="*/ 119824 w 266689"/>
                    <a:gd name="connsiteY5" fmla="*/ 251244 h 466604"/>
                    <a:gd name="connsiteX6" fmla="*/ 128416 w 266689"/>
                    <a:gd name="connsiteY6" fmla="*/ 277967 h 466604"/>
                    <a:gd name="connsiteX7" fmla="*/ 186101 w 266689"/>
                    <a:gd name="connsiteY7" fmla="*/ 244073 h 466604"/>
                    <a:gd name="connsiteX8" fmla="*/ 210297 w 266689"/>
                    <a:gd name="connsiteY8" fmla="*/ 221775 h 466604"/>
                    <a:gd name="connsiteX9" fmla="*/ 266689 w 266689"/>
                    <a:gd name="connsiteY9" fmla="*/ 301712 h 466604"/>
                    <a:gd name="connsiteX10" fmla="*/ 255984 w 266689"/>
                    <a:gd name="connsiteY10" fmla="*/ 316239 h 466604"/>
                    <a:gd name="connsiteX11" fmla="*/ 198121 w 266689"/>
                    <a:gd name="connsiteY11" fmla="*/ 381879 h 466604"/>
                    <a:gd name="connsiteX12" fmla="*/ 154587 w 266689"/>
                    <a:gd name="connsiteY12" fmla="*/ 424443 h 466604"/>
                    <a:gd name="connsiteX13" fmla="*/ 122075 w 266689"/>
                    <a:gd name="connsiteY13" fmla="*/ 452128 h 466604"/>
                    <a:gd name="connsiteX14" fmla="*/ 73425 w 266689"/>
                    <a:gd name="connsiteY14" fmla="*/ 466604 h 466604"/>
                    <a:gd name="connsiteX15" fmla="*/ 52910 w 266689"/>
                    <a:gd name="connsiteY15" fmla="*/ 459373 h 466604"/>
                    <a:gd name="connsiteX16" fmla="*/ 20494 w 266689"/>
                    <a:gd name="connsiteY16" fmla="*/ 410018 h 466604"/>
                    <a:gd name="connsiteX17" fmla="*/ 8376 w 266689"/>
                    <a:gd name="connsiteY17" fmla="*/ 358869 h 466604"/>
                    <a:gd name="connsiteX18" fmla="*/ 0 w 266689"/>
                    <a:gd name="connsiteY18" fmla="*/ 335636 h 466604"/>
                    <a:gd name="connsiteX19" fmla="*/ 24042 w 266689"/>
                    <a:gd name="connsiteY19" fmla="*/ 59224 h 466604"/>
                    <a:gd name="connsiteX20" fmla="*/ 26918 w 266689"/>
                    <a:gd name="connsiteY20" fmla="*/ 51809 h 466604"/>
                    <a:gd name="connsiteX21" fmla="*/ 28697 w 266689"/>
                    <a:gd name="connsiteY21" fmla="*/ 37471 h 466604"/>
                    <a:gd name="connsiteX22" fmla="*/ 32905 w 266689"/>
                    <a:gd name="connsiteY22" fmla="*/ 36371 h 466604"/>
                    <a:gd name="connsiteX23" fmla="*/ 34195 w 266689"/>
                    <a:gd name="connsiteY23" fmla="*/ 33043 h 466604"/>
                    <a:gd name="connsiteX24" fmla="*/ 49440 w 266689"/>
                    <a:gd name="connsiteY24" fmla="*/ 11371 h 466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66689" h="466604">
                      <a:moveTo>
                        <a:pt x="49440" y="11371"/>
                      </a:moveTo>
                      <a:cubicBezTo>
                        <a:pt x="56828" y="4049"/>
                        <a:pt x="64951" y="0"/>
                        <a:pt x="73478" y="0"/>
                      </a:cubicBezTo>
                      <a:cubicBezTo>
                        <a:pt x="107585" y="0"/>
                        <a:pt x="135234" y="64785"/>
                        <a:pt x="135234" y="144701"/>
                      </a:cubicBezTo>
                      <a:cubicBezTo>
                        <a:pt x="135234" y="164680"/>
                        <a:pt x="133506" y="183714"/>
                        <a:pt x="130381" y="201025"/>
                      </a:cubicBezTo>
                      <a:lnTo>
                        <a:pt x="120367" y="235827"/>
                      </a:lnTo>
                      <a:lnTo>
                        <a:pt x="119824" y="251244"/>
                      </a:lnTo>
                      <a:cubicBezTo>
                        <a:pt x="120785" y="260037"/>
                        <a:pt x="123332" y="268925"/>
                        <a:pt x="128416" y="277967"/>
                      </a:cubicBezTo>
                      <a:cubicBezTo>
                        <a:pt x="151763" y="272506"/>
                        <a:pt x="169618" y="259262"/>
                        <a:pt x="186101" y="244073"/>
                      </a:cubicBezTo>
                      <a:lnTo>
                        <a:pt x="210297" y="221775"/>
                      </a:lnTo>
                      <a:lnTo>
                        <a:pt x="266689" y="301712"/>
                      </a:lnTo>
                      <a:lnTo>
                        <a:pt x="255984" y="316239"/>
                      </a:lnTo>
                      <a:cubicBezTo>
                        <a:pt x="240439" y="335914"/>
                        <a:pt x="220596" y="358568"/>
                        <a:pt x="198121" y="381879"/>
                      </a:cubicBezTo>
                      <a:cubicBezTo>
                        <a:pt x="183138" y="397419"/>
                        <a:pt x="168403" y="411780"/>
                        <a:pt x="154587" y="424443"/>
                      </a:cubicBezTo>
                      <a:lnTo>
                        <a:pt x="122075" y="452128"/>
                      </a:lnTo>
                      <a:lnTo>
                        <a:pt x="73425" y="466604"/>
                      </a:lnTo>
                      <a:lnTo>
                        <a:pt x="52910" y="459373"/>
                      </a:lnTo>
                      <a:cubicBezTo>
                        <a:pt x="40757" y="449587"/>
                        <a:pt x="29491" y="432306"/>
                        <a:pt x="20494" y="410018"/>
                      </a:cubicBezTo>
                      <a:lnTo>
                        <a:pt x="8376" y="358869"/>
                      </a:lnTo>
                      <a:lnTo>
                        <a:pt x="0" y="335636"/>
                      </a:lnTo>
                      <a:lnTo>
                        <a:pt x="24042" y="59224"/>
                      </a:lnTo>
                      <a:lnTo>
                        <a:pt x="26918" y="51809"/>
                      </a:lnTo>
                      <a:lnTo>
                        <a:pt x="28697" y="37471"/>
                      </a:lnTo>
                      <a:lnTo>
                        <a:pt x="32905" y="36371"/>
                      </a:lnTo>
                      <a:lnTo>
                        <a:pt x="34195" y="33043"/>
                      </a:lnTo>
                      <a:cubicBezTo>
                        <a:pt x="38770" y="24196"/>
                        <a:pt x="43898" y="16863"/>
                        <a:pt x="49440" y="11371"/>
                      </a:cubicBezTo>
                      <a:close/>
                    </a:path>
                  </a:pathLst>
                </a:custGeom>
                <a:solidFill>
                  <a:srgbClr val="B3B4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225" name="Овал 224"/>
                <p:cNvSpPr/>
                <p:nvPr/>
              </p:nvSpPr>
              <p:spPr>
                <a:xfrm>
                  <a:off x="3647676" y="3182887"/>
                  <a:ext cx="45719" cy="101350"/>
                </a:xfrm>
                <a:prstGeom prst="ellipse">
                  <a:avLst/>
                </a:prstGeom>
                <a:solidFill>
                  <a:srgbClr val="FFD5C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grpSp>
              <p:nvGrpSpPr>
                <p:cNvPr id="226" name="Группа 225"/>
                <p:cNvGrpSpPr/>
                <p:nvPr/>
              </p:nvGrpSpPr>
              <p:grpSpPr>
                <a:xfrm>
                  <a:off x="3790745" y="2449050"/>
                  <a:ext cx="245909" cy="385902"/>
                  <a:chOff x="4292857" y="2899419"/>
                  <a:chExt cx="207976" cy="326378"/>
                </a:xfrm>
              </p:grpSpPr>
              <p:sp>
                <p:nvSpPr>
                  <p:cNvPr id="228" name="Полилиния 227"/>
                  <p:cNvSpPr/>
                  <p:nvPr/>
                </p:nvSpPr>
                <p:spPr>
                  <a:xfrm>
                    <a:off x="4321919" y="3088493"/>
                    <a:ext cx="135730" cy="137304"/>
                  </a:xfrm>
                  <a:custGeom>
                    <a:avLst/>
                    <a:gdLst>
                      <a:gd name="connsiteX0" fmla="*/ 2381 w 135731"/>
                      <a:gd name="connsiteY0" fmla="*/ 0 h 121444"/>
                      <a:gd name="connsiteX1" fmla="*/ 0 w 135731"/>
                      <a:gd name="connsiteY1" fmla="*/ 119062 h 121444"/>
                      <a:gd name="connsiteX2" fmla="*/ 135731 w 135731"/>
                      <a:gd name="connsiteY2" fmla="*/ 121444 h 121444"/>
                      <a:gd name="connsiteX3" fmla="*/ 135731 w 135731"/>
                      <a:gd name="connsiteY3" fmla="*/ 33337 h 121444"/>
                      <a:gd name="connsiteX4" fmla="*/ 2381 w 135731"/>
                      <a:gd name="connsiteY4" fmla="*/ 0 h 12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5731" h="121444">
                        <a:moveTo>
                          <a:pt x="2381" y="0"/>
                        </a:moveTo>
                        <a:cubicBezTo>
                          <a:pt x="1587" y="39687"/>
                          <a:pt x="794" y="79375"/>
                          <a:pt x="0" y="119062"/>
                        </a:cubicBezTo>
                        <a:lnTo>
                          <a:pt x="135731" y="121444"/>
                        </a:lnTo>
                        <a:lnTo>
                          <a:pt x="135731" y="33337"/>
                        </a:lnTo>
                        <a:lnTo>
                          <a:pt x="2381" y="0"/>
                        </a:lnTo>
                        <a:close/>
                      </a:path>
                    </a:pathLst>
                  </a:custGeom>
                  <a:solidFill>
                    <a:srgbClr val="C590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29" name="Овал 228"/>
                  <p:cNvSpPr/>
                  <p:nvPr/>
                </p:nvSpPr>
                <p:spPr>
                  <a:xfrm>
                    <a:off x="4434846" y="2933465"/>
                    <a:ext cx="47221" cy="202407"/>
                  </a:xfrm>
                  <a:prstGeom prst="ellipse">
                    <a:avLst/>
                  </a:prstGeom>
                  <a:solidFill>
                    <a:srgbClr val="FFD6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0" name="Полилиния 229"/>
                  <p:cNvSpPr/>
                  <p:nvPr/>
                </p:nvSpPr>
                <p:spPr>
                  <a:xfrm rot="17592875">
                    <a:off x="4310794" y="2948516"/>
                    <a:ext cx="212436" cy="167642"/>
                  </a:xfrm>
                  <a:custGeom>
                    <a:avLst/>
                    <a:gdLst>
                      <a:gd name="connsiteX0" fmla="*/ 212435 w 212435"/>
                      <a:gd name="connsiteY0" fmla="*/ 80652 h 167645"/>
                      <a:gd name="connsiteX1" fmla="*/ 146786 w 212435"/>
                      <a:gd name="connsiteY1" fmla="*/ 126946 h 167645"/>
                      <a:gd name="connsiteX2" fmla="*/ 45891 w 212435"/>
                      <a:gd name="connsiteY2" fmla="*/ 157086 h 167645"/>
                      <a:gd name="connsiteX3" fmla="*/ 42964 w 212435"/>
                      <a:gd name="connsiteY3" fmla="*/ 161818 h 167645"/>
                      <a:gd name="connsiteX4" fmla="*/ 30926 w 212435"/>
                      <a:gd name="connsiteY4" fmla="*/ 167645 h 167645"/>
                      <a:gd name="connsiteX5" fmla="*/ 0 w 212435"/>
                      <a:gd name="connsiteY5" fmla="*/ 93501 h 167645"/>
                      <a:gd name="connsiteX6" fmla="*/ 30926 w 212435"/>
                      <a:gd name="connsiteY6" fmla="*/ 19357 h 167645"/>
                      <a:gd name="connsiteX7" fmla="*/ 31719 w 212435"/>
                      <a:gd name="connsiteY7" fmla="*/ 19741 h 167645"/>
                      <a:gd name="connsiteX8" fmla="*/ 32630 w 212435"/>
                      <a:gd name="connsiteY8" fmla="*/ 17854 h 167645"/>
                      <a:gd name="connsiteX9" fmla="*/ 146751 w 212435"/>
                      <a:gd name="connsiteY9" fmla="*/ 0 h 1676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2435" h="167645">
                        <a:moveTo>
                          <a:pt x="212435" y="80652"/>
                        </a:moveTo>
                        <a:lnTo>
                          <a:pt x="146786" y="126946"/>
                        </a:lnTo>
                        <a:lnTo>
                          <a:pt x="45891" y="157086"/>
                        </a:lnTo>
                        <a:lnTo>
                          <a:pt x="42964" y="161818"/>
                        </a:lnTo>
                        <a:cubicBezTo>
                          <a:pt x="39264" y="165570"/>
                          <a:pt x="35196" y="167645"/>
                          <a:pt x="30926" y="167645"/>
                        </a:cubicBezTo>
                        <a:cubicBezTo>
                          <a:pt x="13846" y="167645"/>
                          <a:pt x="0" y="134450"/>
                          <a:pt x="0" y="93501"/>
                        </a:cubicBezTo>
                        <a:cubicBezTo>
                          <a:pt x="0" y="52552"/>
                          <a:pt x="13846" y="19357"/>
                          <a:pt x="30926" y="19357"/>
                        </a:cubicBezTo>
                        <a:lnTo>
                          <a:pt x="31719" y="19741"/>
                        </a:lnTo>
                        <a:lnTo>
                          <a:pt x="32630" y="17854"/>
                        </a:lnTo>
                        <a:lnTo>
                          <a:pt x="146751" y="0"/>
                        </a:lnTo>
                        <a:close/>
                      </a:path>
                    </a:pathLst>
                  </a:custGeom>
                  <a:solidFill>
                    <a:srgbClr val="FFD6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1" name="Полилиния 230"/>
                  <p:cNvSpPr/>
                  <p:nvPr/>
                </p:nvSpPr>
                <p:spPr>
                  <a:xfrm>
                    <a:off x="4294253" y="2956769"/>
                    <a:ext cx="102393" cy="147638"/>
                  </a:xfrm>
                  <a:custGeom>
                    <a:avLst/>
                    <a:gdLst>
                      <a:gd name="connsiteX0" fmla="*/ 100013 w 100013"/>
                      <a:gd name="connsiteY0" fmla="*/ 28575 h 140494"/>
                      <a:gd name="connsiteX1" fmla="*/ 71438 w 100013"/>
                      <a:gd name="connsiteY1" fmla="*/ 85725 h 140494"/>
                      <a:gd name="connsiteX2" fmla="*/ 66675 w 100013"/>
                      <a:gd name="connsiteY2" fmla="*/ 140494 h 140494"/>
                      <a:gd name="connsiteX3" fmla="*/ 54769 w 100013"/>
                      <a:gd name="connsiteY3" fmla="*/ 138112 h 140494"/>
                      <a:gd name="connsiteX4" fmla="*/ 38100 w 100013"/>
                      <a:gd name="connsiteY4" fmla="*/ 78581 h 140494"/>
                      <a:gd name="connsiteX5" fmla="*/ 4763 w 100013"/>
                      <a:gd name="connsiteY5" fmla="*/ 88106 h 140494"/>
                      <a:gd name="connsiteX6" fmla="*/ 21432 w 100013"/>
                      <a:gd name="connsiteY6" fmla="*/ 135731 h 140494"/>
                      <a:gd name="connsiteX7" fmla="*/ 0 w 100013"/>
                      <a:gd name="connsiteY7" fmla="*/ 0 h 140494"/>
                      <a:gd name="connsiteX8" fmla="*/ 100013 w 100013"/>
                      <a:gd name="connsiteY8" fmla="*/ 28575 h 140494"/>
                      <a:gd name="connsiteX0" fmla="*/ 102394 w 102394"/>
                      <a:gd name="connsiteY0" fmla="*/ 19050 h 140494"/>
                      <a:gd name="connsiteX1" fmla="*/ 71438 w 102394"/>
                      <a:gd name="connsiteY1" fmla="*/ 85725 h 140494"/>
                      <a:gd name="connsiteX2" fmla="*/ 66675 w 102394"/>
                      <a:gd name="connsiteY2" fmla="*/ 140494 h 140494"/>
                      <a:gd name="connsiteX3" fmla="*/ 54769 w 102394"/>
                      <a:gd name="connsiteY3" fmla="*/ 138112 h 140494"/>
                      <a:gd name="connsiteX4" fmla="*/ 38100 w 102394"/>
                      <a:gd name="connsiteY4" fmla="*/ 78581 h 140494"/>
                      <a:gd name="connsiteX5" fmla="*/ 4763 w 102394"/>
                      <a:gd name="connsiteY5" fmla="*/ 88106 h 140494"/>
                      <a:gd name="connsiteX6" fmla="*/ 21432 w 102394"/>
                      <a:gd name="connsiteY6" fmla="*/ 135731 h 140494"/>
                      <a:gd name="connsiteX7" fmla="*/ 0 w 102394"/>
                      <a:gd name="connsiteY7" fmla="*/ 0 h 140494"/>
                      <a:gd name="connsiteX8" fmla="*/ 102394 w 102394"/>
                      <a:gd name="connsiteY8" fmla="*/ 19050 h 140494"/>
                      <a:gd name="connsiteX0" fmla="*/ 102394 w 102394"/>
                      <a:gd name="connsiteY0" fmla="*/ 19050 h 147638"/>
                      <a:gd name="connsiteX1" fmla="*/ 71438 w 102394"/>
                      <a:gd name="connsiteY1" fmla="*/ 85725 h 147638"/>
                      <a:gd name="connsiteX2" fmla="*/ 66675 w 102394"/>
                      <a:gd name="connsiteY2" fmla="*/ 140494 h 147638"/>
                      <a:gd name="connsiteX3" fmla="*/ 54769 w 102394"/>
                      <a:gd name="connsiteY3" fmla="*/ 138112 h 147638"/>
                      <a:gd name="connsiteX4" fmla="*/ 38100 w 102394"/>
                      <a:gd name="connsiteY4" fmla="*/ 78581 h 147638"/>
                      <a:gd name="connsiteX5" fmla="*/ 4763 w 102394"/>
                      <a:gd name="connsiteY5" fmla="*/ 88106 h 147638"/>
                      <a:gd name="connsiteX6" fmla="*/ 35719 w 102394"/>
                      <a:gd name="connsiteY6" fmla="*/ 147638 h 147638"/>
                      <a:gd name="connsiteX7" fmla="*/ 0 w 102394"/>
                      <a:gd name="connsiteY7" fmla="*/ 0 h 147638"/>
                      <a:gd name="connsiteX8" fmla="*/ 102394 w 102394"/>
                      <a:gd name="connsiteY8" fmla="*/ 19050 h 147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2394" h="147638">
                        <a:moveTo>
                          <a:pt x="102394" y="19050"/>
                        </a:moveTo>
                        <a:lnTo>
                          <a:pt x="71438" y="85725"/>
                        </a:lnTo>
                        <a:lnTo>
                          <a:pt x="66675" y="140494"/>
                        </a:lnTo>
                        <a:lnTo>
                          <a:pt x="54769" y="138112"/>
                        </a:lnTo>
                        <a:lnTo>
                          <a:pt x="38100" y="78581"/>
                        </a:lnTo>
                        <a:lnTo>
                          <a:pt x="4763" y="88106"/>
                        </a:lnTo>
                        <a:lnTo>
                          <a:pt x="35719" y="147638"/>
                        </a:lnTo>
                        <a:lnTo>
                          <a:pt x="0" y="0"/>
                        </a:lnTo>
                        <a:lnTo>
                          <a:pt x="102394" y="19050"/>
                        </a:lnTo>
                        <a:close/>
                      </a:path>
                    </a:pathLst>
                  </a:custGeom>
                  <a:solidFill>
                    <a:srgbClr val="814C2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2" name="Овал 2058"/>
                  <p:cNvSpPr/>
                  <p:nvPr/>
                </p:nvSpPr>
                <p:spPr>
                  <a:xfrm>
                    <a:off x="4292857" y="2899419"/>
                    <a:ext cx="200113" cy="84269"/>
                  </a:xfrm>
                  <a:custGeom>
                    <a:avLst/>
                    <a:gdLst>
                      <a:gd name="connsiteX0" fmla="*/ 0 w 180975"/>
                      <a:gd name="connsiteY0" fmla="*/ 42060 h 84119"/>
                      <a:gd name="connsiteX1" fmla="*/ 90488 w 180975"/>
                      <a:gd name="connsiteY1" fmla="*/ 0 h 84119"/>
                      <a:gd name="connsiteX2" fmla="*/ 180976 w 180975"/>
                      <a:gd name="connsiteY2" fmla="*/ 42060 h 84119"/>
                      <a:gd name="connsiteX3" fmla="*/ 90488 w 180975"/>
                      <a:gd name="connsiteY3" fmla="*/ 84120 h 84119"/>
                      <a:gd name="connsiteX4" fmla="*/ 0 w 180975"/>
                      <a:gd name="connsiteY4" fmla="*/ 42060 h 84119"/>
                      <a:gd name="connsiteX0" fmla="*/ 3066 w 184042"/>
                      <a:gd name="connsiteY0" fmla="*/ 44736 h 86796"/>
                      <a:gd name="connsiteX1" fmla="*/ 27913 w 184042"/>
                      <a:gd name="connsiteY1" fmla="*/ 8697 h 86796"/>
                      <a:gd name="connsiteX2" fmla="*/ 93554 w 184042"/>
                      <a:gd name="connsiteY2" fmla="*/ 2676 h 86796"/>
                      <a:gd name="connsiteX3" fmla="*/ 184042 w 184042"/>
                      <a:gd name="connsiteY3" fmla="*/ 44736 h 86796"/>
                      <a:gd name="connsiteX4" fmla="*/ 93554 w 184042"/>
                      <a:gd name="connsiteY4" fmla="*/ 86796 h 86796"/>
                      <a:gd name="connsiteX5" fmla="*/ 3066 w 184042"/>
                      <a:gd name="connsiteY5" fmla="*/ 44736 h 86796"/>
                      <a:gd name="connsiteX0" fmla="*/ 1791 w 204198"/>
                      <a:gd name="connsiteY0" fmla="*/ 66168 h 87469"/>
                      <a:gd name="connsiteX1" fmla="*/ 48069 w 204198"/>
                      <a:gd name="connsiteY1" fmla="*/ 8697 h 87469"/>
                      <a:gd name="connsiteX2" fmla="*/ 113710 w 204198"/>
                      <a:gd name="connsiteY2" fmla="*/ 2676 h 87469"/>
                      <a:gd name="connsiteX3" fmla="*/ 204198 w 204198"/>
                      <a:gd name="connsiteY3" fmla="*/ 44736 h 87469"/>
                      <a:gd name="connsiteX4" fmla="*/ 113710 w 204198"/>
                      <a:gd name="connsiteY4" fmla="*/ 86796 h 87469"/>
                      <a:gd name="connsiteX5" fmla="*/ 1791 w 204198"/>
                      <a:gd name="connsiteY5" fmla="*/ 66168 h 87469"/>
                      <a:gd name="connsiteX0" fmla="*/ 1791 w 197055"/>
                      <a:gd name="connsiteY0" fmla="*/ 67929 h 89180"/>
                      <a:gd name="connsiteX1" fmla="*/ 48069 w 197055"/>
                      <a:gd name="connsiteY1" fmla="*/ 10458 h 89180"/>
                      <a:gd name="connsiteX2" fmla="*/ 113710 w 197055"/>
                      <a:gd name="connsiteY2" fmla="*/ 4437 h 89180"/>
                      <a:gd name="connsiteX3" fmla="*/ 197055 w 197055"/>
                      <a:gd name="connsiteY3" fmla="*/ 70309 h 89180"/>
                      <a:gd name="connsiteX4" fmla="*/ 113710 w 197055"/>
                      <a:gd name="connsiteY4" fmla="*/ 88557 h 89180"/>
                      <a:gd name="connsiteX5" fmla="*/ 1791 w 197055"/>
                      <a:gd name="connsiteY5" fmla="*/ 67929 h 89180"/>
                      <a:gd name="connsiteX0" fmla="*/ 1791 w 200660"/>
                      <a:gd name="connsiteY0" fmla="*/ 64742 h 85381"/>
                      <a:gd name="connsiteX1" fmla="*/ 48069 w 200660"/>
                      <a:gd name="connsiteY1" fmla="*/ 7271 h 85381"/>
                      <a:gd name="connsiteX2" fmla="*/ 113710 w 200660"/>
                      <a:gd name="connsiteY2" fmla="*/ 1250 h 85381"/>
                      <a:gd name="connsiteX3" fmla="*/ 181419 w 200660"/>
                      <a:gd name="connsiteY3" fmla="*/ 23938 h 85381"/>
                      <a:gd name="connsiteX4" fmla="*/ 197055 w 200660"/>
                      <a:gd name="connsiteY4" fmla="*/ 67122 h 85381"/>
                      <a:gd name="connsiteX5" fmla="*/ 113710 w 200660"/>
                      <a:gd name="connsiteY5" fmla="*/ 85370 h 85381"/>
                      <a:gd name="connsiteX6" fmla="*/ 1791 w 200660"/>
                      <a:gd name="connsiteY6" fmla="*/ 64742 h 85381"/>
                      <a:gd name="connsiteX0" fmla="*/ 1791 w 200115"/>
                      <a:gd name="connsiteY0" fmla="*/ 63630 h 84269"/>
                      <a:gd name="connsiteX1" fmla="*/ 48069 w 200115"/>
                      <a:gd name="connsiteY1" fmla="*/ 6159 h 84269"/>
                      <a:gd name="connsiteX2" fmla="*/ 113710 w 200115"/>
                      <a:gd name="connsiteY2" fmla="*/ 138 h 84269"/>
                      <a:gd name="connsiteX3" fmla="*/ 138555 w 200115"/>
                      <a:gd name="connsiteY3" fmla="*/ 3776 h 84269"/>
                      <a:gd name="connsiteX4" fmla="*/ 181419 w 200115"/>
                      <a:gd name="connsiteY4" fmla="*/ 22826 h 84269"/>
                      <a:gd name="connsiteX5" fmla="*/ 197055 w 200115"/>
                      <a:gd name="connsiteY5" fmla="*/ 66010 h 84269"/>
                      <a:gd name="connsiteX6" fmla="*/ 113710 w 200115"/>
                      <a:gd name="connsiteY6" fmla="*/ 84258 h 84269"/>
                      <a:gd name="connsiteX7" fmla="*/ 1791 w 200115"/>
                      <a:gd name="connsiteY7" fmla="*/ 63630 h 842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00115" h="84269">
                        <a:moveTo>
                          <a:pt x="1791" y="63630"/>
                        </a:moveTo>
                        <a:cubicBezTo>
                          <a:pt x="-9149" y="50614"/>
                          <a:pt x="32988" y="13169"/>
                          <a:pt x="48069" y="6159"/>
                        </a:cubicBezTo>
                        <a:cubicBezTo>
                          <a:pt x="63150" y="-851"/>
                          <a:pt x="98629" y="535"/>
                          <a:pt x="113710" y="138"/>
                        </a:cubicBezTo>
                        <a:cubicBezTo>
                          <a:pt x="128791" y="-259"/>
                          <a:pt x="127270" y="-5"/>
                          <a:pt x="138555" y="3776"/>
                        </a:cubicBezTo>
                        <a:cubicBezTo>
                          <a:pt x="149840" y="7557"/>
                          <a:pt x="171669" y="12454"/>
                          <a:pt x="181419" y="22826"/>
                        </a:cubicBezTo>
                        <a:cubicBezTo>
                          <a:pt x="191169" y="33198"/>
                          <a:pt x="206752" y="57756"/>
                          <a:pt x="197055" y="66010"/>
                        </a:cubicBezTo>
                        <a:cubicBezTo>
                          <a:pt x="187358" y="74264"/>
                          <a:pt x="146254" y="84655"/>
                          <a:pt x="113710" y="84258"/>
                        </a:cubicBezTo>
                        <a:cubicBezTo>
                          <a:pt x="81166" y="83861"/>
                          <a:pt x="12731" y="76646"/>
                          <a:pt x="1791" y="63630"/>
                        </a:cubicBezTo>
                        <a:close/>
                      </a:path>
                    </a:pathLst>
                  </a:custGeom>
                  <a:solidFill>
                    <a:srgbClr val="AB663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>
                  <a:xfrm rot="20210880">
                    <a:off x="4308420" y="3027659"/>
                    <a:ext cx="37785" cy="61881"/>
                  </a:xfrm>
                  <a:prstGeom prst="ellipse">
                    <a:avLst/>
                  </a:prstGeom>
                  <a:solidFill>
                    <a:srgbClr val="C78C7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p:grpSp>
            <p:sp>
              <p:nvSpPr>
                <p:cNvPr id="227" name="Полилиния 226"/>
                <p:cNvSpPr/>
                <p:nvPr/>
              </p:nvSpPr>
              <p:spPr>
                <a:xfrm>
                  <a:off x="3776319" y="2738490"/>
                  <a:ext cx="240507" cy="188119"/>
                </a:xfrm>
                <a:custGeom>
                  <a:avLst/>
                  <a:gdLst>
                    <a:gd name="connsiteX0" fmla="*/ 35719 w 240507"/>
                    <a:gd name="connsiteY0" fmla="*/ 28575 h 195263"/>
                    <a:gd name="connsiteX1" fmla="*/ 0 w 240507"/>
                    <a:gd name="connsiteY1" fmla="*/ 83344 h 195263"/>
                    <a:gd name="connsiteX2" fmla="*/ 178594 w 240507"/>
                    <a:gd name="connsiteY2" fmla="*/ 195263 h 195263"/>
                    <a:gd name="connsiteX3" fmla="*/ 188119 w 240507"/>
                    <a:gd name="connsiteY3" fmla="*/ 116682 h 195263"/>
                    <a:gd name="connsiteX4" fmla="*/ 240507 w 240507"/>
                    <a:gd name="connsiteY4" fmla="*/ 188119 h 195263"/>
                    <a:gd name="connsiteX5" fmla="*/ 219075 w 240507"/>
                    <a:gd name="connsiteY5" fmla="*/ 0 h 195263"/>
                    <a:gd name="connsiteX6" fmla="*/ 173832 w 240507"/>
                    <a:gd name="connsiteY6" fmla="*/ 102394 h 195263"/>
                    <a:gd name="connsiteX7" fmla="*/ 35719 w 240507"/>
                    <a:gd name="connsiteY7" fmla="*/ 28575 h 195263"/>
                    <a:gd name="connsiteX0" fmla="*/ 47626 w 240507"/>
                    <a:gd name="connsiteY0" fmla="*/ 40481 h 195263"/>
                    <a:gd name="connsiteX1" fmla="*/ 0 w 240507"/>
                    <a:gd name="connsiteY1" fmla="*/ 83344 h 195263"/>
                    <a:gd name="connsiteX2" fmla="*/ 178594 w 240507"/>
                    <a:gd name="connsiteY2" fmla="*/ 195263 h 195263"/>
                    <a:gd name="connsiteX3" fmla="*/ 188119 w 240507"/>
                    <a:gd name="connsiteY3" fmla="*/ 116682 h 195263"/>
                    <a:gd name="connsiteX4" fmla="*/ 240507 w 240507"/>
                    <a:gd name="connsiteY4" fmla="*/ 188119 h 195263"/>
                    <a:gd name="connsiteX5" fmla="*/ 219075 w 240507"/>
                    <a:gd name="connsiteY5" fmla="*/ 0 h 195263"/>
                    <a:gd name="connsiteX6" fmla="*/ 173832 w 240507"/>
                    <a:gd name="connsiteY6" fmla="*/ 102394 h 195263"/>
                    <a:gd name="connsiteX7" fmla="*/ 47626 w 240507"/>
                    <a:gd name="connsiteY7" fmla="*/ 40481 h 195263"/>
                    <a:gd name="connsiteX0" fmla="*/ 47626 w 240507"/>
                    <a:gd name="connsiteY0" fmla="*/ 35719 h 195263"/>
                    <a:gd name="connsiteX1" fmla="*/ 0 w 240507"/>
                    <a:gd name="connsiteY1" fmla="*/ 83344 h 195263"/>
                    <a:gd name="connsiteX2" fmla="*/ 178594 w 240507"/>
                    <a:gd name="connsiteY2" fmla="*/ 195263 h 195263"/>
                    <a:gd name="connsiteX3" fmla="*/ 188119 w 240507"/>
                    <a:gd name="connsiteY3" fmla="*/ 116682 h 195263"/>
                    <a:gd name="connsiteX4" fmla="*/ 240507 w 240507"/>
                    <a:gd name="connsiteY4" fmla="*/ 188119 h 195263"/>
                    <a:gd name="connsiteX5" fmla="*/ 219075 w 240507"/>
                    <a:gd name="connsiteY5" fmla="*/ 0 h 195263"/>
                    <a:gd name="connsiteX6" fmla="*/ 173832 w 240507"/>
                    <a:gd name="connsiteY6" fmla="*/ 102394 h 195263"/>
                    <a:gd name="connsiteX7" fmla="*/ 47626 w 240507"/>
                    <a:gd name="connsiteY7" fmla="*/ 35719 h 195263"/>
                    <a:gd name="connsiteX0" fmla="*/ 47626 w 240507"/>
                    <a:gd name="connsiteY0" fmla="*/ 28575 h 188119"/>
                    <a:gd name="connsiteX1" fmla="*/ 0 w 240507"/>
                    <a:gd name="connsiteY1" fmla="*/ 76200 h 188119"/>
                    <a:gd name="connsiteX2" fmla="*/ 178594 w 240507"/>
                    <a:gd name="connsiteY2" fmla="*/ 188119 h 188119"/>
                    <a:gd name="connsiteX3" fmla="*/ 188119 w 240507"/>
                    <a:gd name="connsiteY3" fmla="*/ 109538 h 188119"/>
                    <a:gd name="connsiteX4" fmla="*/ 240507 w 240507"/>
                    <a:gd name="connsiteY4" fmla="*/ 180975 h 188119"/>
                    <a:gd name="connsiteX5" fmla="*/ 214313 w 240507"/>
                    <a:gd name="connsiteY5" fmla="*/ 0 h 188119"/>
                    <a:gd name="connsiteX6" fmla="*/ 173832 w 240507"/>
                    <a:gd name="connsiteY6" fmla="*/ 95250 h 188119"/>
                    <a:gd name="connsiteX7" fmla="*/ 47626 w 240507"/>
                    <a:gd name="connsiteY7" fmla="*/ 28575 h 188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0507" h="188119">
                      <a:moveTo>
                        <a:pt x="47626" y="28575"/>
                      </a:moveTo>
                      <a:lnTo>
                        <a:pt x="0" y="76200"/>
                      </a:lnTo>
                      <a:lnTo>
                        <a:pt x="178594" y="188119"/>
                      </a:lnTo>
                      <a:lnTo>
                        <a:pt x="188119" y="109538"/>
                      </a:lnTo>
                      <a:lnTo>
                        <a:pt x="240507" y="180975"/>
                      </a:lnTo>
                      <a:lnTo>
                        <a:pt x="214313" y="0"/>
                      </a:lnTo>
                      <a:lnTo>
                        <a:pt x="173832" y="95250"/>
                      </a:lnTo>
                      <a:lnTo>
                        <a:pt x="47626" y="28575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outerShdw blurRad="127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52" name="Скругленный прямоугольник 51"/>
            <p:cNvSpPr/>
            <p:nvPr/>
          </p:nvSpPr>
          <p:spPr>
            <a:xfrm rot="177430">
              <a:off x="4176108" y="2859164"/>
              <a:ext cx="1376490" cy="3189031"/>
            </a:xfrm>
            <a:prstGeom prst="roundRect">
              <a:avLst>
                <a:gd name="adj" fmla="val 42357"/>
              </a:avLst>
            </a:prstGeom>
            <a:solidFill>
              <a:schemeClr val="bg1"/>
            </a:solidFill>
            <a:ln>
              <a:noFill/>
            </a:ln>
            <a:scene3d>
              <a:camera prst="isometricOffAxis1Top">
                <a:rot lat="18600000" lon="19200000" rev="3458552"/>
              </a:camera>
              <a:lightRig rig="flat" dir="t"/>
            </a:scene3d>
            <a:sp3d extrusionH="44450" contourW="12700" prstMaterial="flat">
              <a:bevelT h="19050"/>
              <a:bevelB h="69850" prst="angle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75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5281718" y="4491652"/>
              <a:ext cx="567817" cy="465700"/>
              <a:chOff x="1606606" y="1034738"/>
              <a:chExt cx="1415142" cy="1276686"/>
            </a:xfrm>
            <a:scene3d>
              <a:camera prst="isometricOffAxis2Top"/>
              <a:lightRig rig="threePt" dir="t"/>
            </a:scene3d>
          </p:grpSpPr>
          <p:sp>
            <p:nvSpPr>
              <p:cNvPr id="181" name="Прямоугольник 180"/>
              <p:cNvSpPr/>
              <p:nvPr/>
            </p:nvSpPr>
            <p:spPr>
              <a:xfrm rot="19239624">
                <a:off x="1823080" y="1191954"/>
                <a:ext cx="732079" cy="1119470"/>
              </a:xfrm>
              <a:prstGeom prst="rect">
                <a:avLst/>
              </a:prstGeom>
              <a:gradFill>
                <a:gsLst>
                  <a:gs pos="49000">
                    <a:srgbClr val="E5E5E5"/>
                  </a:gs>
                  <a:gs pos="52000">
                    <a:srgbClr val="C8C8C8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2" name="Овал 181"/>
              <p:cNvSpPr/>
              <p:nvPr/>
            </p:nvSpPr>
            <p:spPr>
              <a:xfrm rot="19239624">
                <a:off x="1606606" y="1532270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3" name="Овал 182"/>
              <p:cNvSpPr/>
              <p:nvPr/>
            </p:nvSpPr>
            <p:spPr>
              <a:xfrm rot="19239624">
                <a:off x="1684971" y="146803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4" name="Овал 183"/>
              <p:cNvSpPr/>
              <p:nvPr/>
            </p:nvSpPr>
            <p:spPr>
              <a:xfrm rot="19239624">
                <a:off x="1824620" y="135357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5" name="Овал 184"/>
              <p:cNvSpPr/>
              <p:nvPr/>
            </p:nvSpPr>
            <p:spPr>
              <a:xfrm rot="19239624">
                <a:off x="1991539" y="1216755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6" name="Овал 185"/>
              <p:cNvSpPr/>
              <p:nvPr/>
            </p:nvSpPr>
            <p:spPr>
              <a:xfrm rot="19239624">
                <a:off x="1756316" y="1409558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7" name="Овал 186"/>
              <p:cNvSpPr/>
              <p:nvPr/>
            </p:nvSpPr>
            <p:spPr>
              <a:xfrm rot="19239624">
                <a:off x="2073756" y="114936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8" name="Овал 187"/>
              <p:cNvSpPr/>
              <p:nvPr/>
            </p:nvSpPr>
            <p:spPr>
              <a:xfrm rot="19239624">
                <a:off x="1899155" y="129248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9" name="Прямоугольник 188"/>
              <p:cNvSpPr/>
              <p:nvPr/>
            </p:nvSpPr>
            <p:spPr>
              <a:xfrm rot="19239624">
                <a:off x="1674093" y="1466142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0" name="Прямоугольник 189"/>
              <p:cNvSpPr/>
              <p:nvPr/>
            </p:nvSpPr>
            <p:spPr>
              <a:xfrm rot="19239624">
                <a:off x="1718829" y="1522114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1" name="Прямоугольник 190"/>
              <p:cNvSpPr/>
              <p:nvPr/>
            </p:nvSpPr>
            <p:spPr>
              <a:xfrm rot="19239624">
                <a:off x="1761380" y="1574026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2" name="Прямоугольник 191"/>
              <p:cNvSpPr/>
              <p:nvPr/>
            </p:nvSpPr>
            <p:spPr>
              <a:xfrm rot="19239624">
                <a:off x="1805632" y="1628017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3" name="Прямоугольник 192"/>
              <p:cNvSpPr/>
              <p:nvPr/>
            </p:nvSpPr>
            <p:spPr>
              <a:xfrm rot="21252832">
                <a:off x="2058009" y="1034738"/>
                <a:ext cx="732079" cy="1119470"/>
              </a:xfrm>
              <a:prstGeom prst="rect">
                <a:avLst/>
              </a:prstGeom>
              <a:gradFill>
                <a:gsLst>
                  <a:gs pos="49000">
                    <a:srgbClr val="E5E5E5"/>
                  </a:gs>
                  <a:gs pos="52000">
                    <a:srgbClr val="C8C8C8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4" name="Овал 193"/>
              <p:cNvSpPr/>
              <p:nvPr/>
            </p:nvSpPr>
            <p:spPr>
              <a:xfrm rot="21252832">
                <a:off x="2035836" y="110358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5" name="Овал 194"/>
              <p:cNvSpPr/>
              <p:nvPr/>
            </p:nvSpPr>
            <p:spPr>
              <a:xfrm rot="21252832">
                <a:off x="2136653" y="1093376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6" name="Овал 195"/>
              <p:cNvSpPr/>
              <p:nvPr/>
            </p:nvSpPr>
            <p:spPr>
              <a:xfrm rot="21252832">
                <a:off x="2316290" y="107517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7" name="Овал 196"/>
              <p:cNvSpPr/>
              <p:nvPr/>
            </p:nvSpPr>
            <p:spPr>
              <a:xfrm rot="21252832">
                <a:off x="2531018" y="1053412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8" name="Овал 197"/>
              <p:cNvSpPr/>
              <p:nvPr/>
            </p:nvSpPr>
            <p:spPr>
              <a:xfrm rot="21252832">
                <a:off x="2228431" y="1084076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99" name="Овал 198"/>
              <p:cNvSpPr/>
              <p:nvPr/>
            </p:nvSpPr>
            <p:spPr>
              <a:xfrm rot="21252832">
                <a:off x="2636782" y="104269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00" name="Овал 199"/>
              <p:cNvSpPr/>
              <p:nvPr/>
            </p:nvSpPr>
            <p:spPr>
              <a:xfrm rot="21252832">
                <a:off x="2412176" y="1065451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 rot="21252832">
                <a:off x="2099699" y="1226214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02" name="Прямоугольник 201"/>
              <p:cNvSpPr/>
              <p:nvPr/>
            </p:nvSpPr>
            <p:spPr>
              <a:xfrm rot="21252832">
                <a:off x="2106047" y="1297583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03" name="Прямоугольник 202"/>
              <p:cNvSpPr/>
              <p:nvPr/>
            </p:nvSpPr>
            <p:spPr>
              <a:xfrm rot="21252832">
                <a:off x="2112812" y="1364365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04" name="Прямоугольник 203"/>
              <p:cNvSpPr/>
              <p:nvPr/>
            </p:nvSpPr>
            <p:spPr>
              <a:xfrm rot="21252832">
                <a:off x="2119849" y="1433820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05" name="Скругленный прямоугольник 204"/>
              <p:cNvSpPr/>
              <p:nvPr/>
            </p:nvSpPr>
            <p:spPr>
              <a:xfrm rot="12991070">
                <a:off x="2935556" y="1224294"/>
                <a:ext cx="80922" cy="25770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06" name="Freeform 113"/>
              <p:cNvSpPr>
                <a:spLocks/>
              </p:cNvSpPr>
              <p:nvPr/>
            </p:nvSpPr>
            <p:spPr bwMode="auto">
              <a:xfrm rot="2191070">
                <a:off x="2585131" y="1740573"/>
                <a:ext cx="81895" cy="171604"/>
              </a:xfrm>
              <a:custGeom>
                <a:avLst/>
                <a:gdLst>
                  <a:gd name="T0" fmla="*/ 709 w 709"/>
                  <a:gd name="T1" fmla="*/ 161 h 1023"/>
                  <a:gd name="T2" fmla="*/ 356 w 709"/>
                  <a:gd name="T3" fmla="*/ 1023 h 1023"/>
                  <a:gd name="T4" fmla="*/ 0 w 709"/>
                  <a:gd name="T5" fmla="*/ 161 h 1023"/>
                  <a:gd name="T6" fmla="*/ 0 w 709"/>
                  <a:gd name="T7" fmla="*/ 0 h 1023"/>
                  <a:gd name="T8" fmla="*/ 709 w 709"/>
                  <a:gd name="T9" fmla="*/ 0 h 1023"/>
                  <a:gd name="T10" fmla="*/ 709 w 709"/>
                  <a:gd name="T11" fmla="*/ 16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9" h="1023">
                    <a:moveTo>
                      <a:pt x="709" y="161"/>
                    </a:moveTo>
                    <a:lnTo>
                      <a:pt x="356" y="1023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709" y="0"/>
                    </a:lnTo>
                    <a:lnTo>
                      <a:pt x="709" y="161"/>
                    </a:lnTo>
                    <a:close/>
                  </a:path>
                </a:pathLst>
              </a:custGeom>
              <a:solidFill>
                <a:srgbClr val="DDBDA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07" name="Freeform 114"/>
              <p:cNvSpPr>
                <a:spLocks/>
              </p:cNvSpPr>
              <p:nvPr/>
            </p:nvSpPr>
            <p:spPr bwMode="auto">
              <a:xfrm rot="2191070">
                <a:off x="2772929" y="1301190"/>
                <a:ext cx="27259" cy="525084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6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08" name="Freeform 115"/>
              <p:cNvSpPr>
                <a:spLocks/>
              </p:cNvSpPr>
              <p:nvPr/>
            </p:nvSpPr>
            <p:spPr bwMode="auto">
              <a:xfrm rot="2191070">
                <a:off x="2794824" y="1317449"/>
                <a:ext cx="27376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D25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09" name="Freeform 116"/>
              <p:cNvSpPr>
                <a:spLocks/>
              </p:cNvSpPr>
              <p:nvPr/>
            </p:nvSpPr>
            <p:spPr bwMode="auto">
              <a:xfrm rot="2191070">
                <a:off x="2816836" y="1333701"/>
                <a:ext cx="27259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5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5" y="713"/>
                      <a:pt x="35" y="713"/>
                      <a:pt x="35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3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10" name="Freeform 117"/>
              <p:cNvSpPr>
                <a:spLocks/>
              </p:cNvSpPr>
              <p:nvPr/>
            </p:nvSpPr>
            <p:spPr bwMode="auto">
              <a:xfrm rot="2191070">
                <a:off x="2637860" y="1710588"/>
                <a:ext cx="27259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6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11" name="Freeform 118"/>
              <p:cNvSpPr>
                <a:spLocks/>
              </p:cNvSpPr>
              <p:nvPr/>
            </p:nvSpPr>
            <p:spPr bwMode="auto">
              <a:xfrm rot="2191070">
                <a:off x="2659756" y="1726840"/>
                <a:ext cx="27376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D25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12" name="Freeform 119"/>
              <p:cNvSpPr>
                <a:spLocks/>
              </p:cNvSpPr>
              <p:nvPr/>
            </p:nvSpPr>
            <p:spPr bwMode="auto">
              <a:xfrm rot="2191070">
                <a:off x="2681768" y="1743099"/>
                <a:ext cx="27259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5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5" y="174"/>
                      <a:pt x="35" y="174"/>
                      <a:pt x="35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3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13" name="Freeform 120"/>
              <p:cNvSpPr>
                <a:spLocks/>
              </p:cNvSpPr>
              <p:nvPr/>
            </p:nvSpPr>
            <p:spPr bwMode="auto">
              <a:xfrm rot="2191070">
                <a:off x="2576560" y="1848507"/>
                <a:ext cx="28065" cy="52004"/>
              </a:xfrm>
              <a:custGeom>
                <a:avLst/>
                <a:gdLst>
                  <a:gd name="T0" fmla="*/ 51 w 102"/>
                  <a:gd name="T1" fmla="*/ 0 h 131"/>
                  <a:gd name="T2" fmla="*/ 0 w 102"/>
                  <a:gd name="T3" fmla="*/ 6 h 131"/>
                  <a:gd name="T4" fmla="*/ 51 w 102"/>
                  <a:gd name="T5" fmla="*/ 131 h 131"/>
                  <a:gd name="T6" fmla="*/ 102 w 102"/>
                  <a:gd name="T7" fmla="*/ 6 h 131"/>
                  <a:gd name="T8" fmla="*/ 51 w 102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31">
                    <a:moveTo>
                      <a:pt x="51" y="0"/>
                    </a:moveTo>
                    <a:cubicBezTo>
                      <a:pt x="33" y="0"/>
                      <a:pt x="16" y="2"/>
                      <a:pt x="0" y="6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85" y="2"/>
                      <a:pt x="68" y="0"/>
                      <a:pt x="51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214" name="Прямоугольник 213"/>
              <p:cNvSpPr/>
              <p:nvPr/>
            </p:nvSpPr>
            <p:spPr>
              <a:xfrm rot="12991070">
                <a:off x="2926468" y="1359015"/>
                <a:ext cx="81895" cy="1277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15" name="Прямоугольник 214"/>
              <p:cNvSpPr/>
              <p:nvPr/>
            </p:nvSpPr>
            <p:spPr>
              <a:xfrm rot="12991070">
                <a:off x="2933388" y="1349837"/>
                <a:ext cx="81895" cy="1277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16" name="Прямоугольник 215"/>
              <p:cNvSpPr/>
              <p:nvPr/>
            </p:nvSpPr>
            <p:spPr>
              <a:xfrm rot="12991070">
                <a:off x="2939853" y="1341142"/>
                <a:ext cx="81895" cy="1277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5752872" y="4372646"/>
              <a:ext cx="758937" cy="1846991"/>
              <a:chOff x="6528950" y="3215529"/>
              <a:chExt cx="659494" cy="1604976"/>
            </a:xfrm>
          </p:grpSpPr>
          <p:grpSp>
            <p:nvGrpSpPr>
              <p:cNvPr id="156" name="Группа 155"/>
              <p:cNvGrpSpPr/>
              <p:nvPr/>
            </p:nvGrpSpPr>
            <p:grpSpPr>
              <a:xfrm>
                <a:off x="6739369" y="3215529"/>
                <a:ext cx="213726" cy="293658"/>
                <a:chOff x="6448749" y="2582383"/>
                <a:chExt cx="400187" cy="549850"/>
              </a:xfrm>
            </p:grpSpPr>
            <p:sp>
              <p:nvSpPr>
                <p:cNvPr id="178" name="Скругленный прямоугольник 321"/>
                <p:cNvSpPr/>
                <p:nvPr/>
              </p:nvSpPr>
              <p:spPr>
                <a:xfrm rot="20511505">
                  <a:off x="6528106" y="2761390"/>
                  <a:ext cx="209549" cy="335714"/>
                </a:xfrm>
                <a:custGeom>
                  <a:avLst/>
                  <a:gdLst>
                    <a:gd name="connsiteX0" fmla="*/ 0 w 209550"/>
                    <a:gd name="connsiteY0" fmla="*/ 34926 h 319401"/>
                    <a:gd name="connsiteX1" fmla="*/ 34926 w 209550"/>
                    <a:gd name="connsiteY1" fmla="*/ 0 h 319401"/>
                    <a:gd name="connsiteX2" fmla="*/ 174624 w 209550"/>
                    <a:gd name="connsiteY2" fmla="*/ 0 h 319401"/>
                    <a:gd name="connsiteX3" fmla="*/ 209550 w 209550"/>
                    <a:gd name="connsiteY3" fmla="*/ 34926 h 319401"/>
                    <a:gd name="connsiteX4" fmla="*/ 209550 w 209550"/>
                    <a:gd name="connsiteY4" fmla="*/ 284475 h 319401"/>
                    <a:gd name="connsiteX5" fmla="*/ 174624 w 209550"/>
                    <a:gd name="connsiteY5" fmla="*/ 319401 h 319401"/>
                    <a:gd name="connsiteX6" fmla="*/ 34926 w 209550"/>
                    <a:gd name="connsiteY6" fmla="*/ 319401 h 319401"/>
                    <a:gd name="connsiteX7" fmla="*/ 0 w 209550"/>
                    <a:gd name="connsiteY7" fmla="*/ 284475 h 319401"/>
                    <a:gd name="connsiteX8" fmla="*/ 0 w 209550"/>
                    <a:gd name="connsiteY8" fmla="*/ 34926 h 319401"/>
                    <a:gd name="connsiteX0" fmla="*/ 0 w 209550"/>
                    <a:gd name="connsiteY0" fmla="*/ 34926 h 335713"/>
                    <a:gd name="connsiteX1" fmla="*/ 34926 w 209550"/>
                    <a:gd name="connsiteY1" fmla="*/ 0 h 335713"/>
                    <a:gd name="connsiteX2" fmla="*/ 174624 w 209550"/>
                    <a:gd name="connsiteY2" fmla="*/ 0 h 335713"/>
                    <a:gd name="connsiteX3" fmla="*/ 209550 w 209550"/>
                    <a:gd name="connsiteY3" fmla="*/ 34926 h 335713"/>
                    <a:gd name="connsiteX4" fmla="*/ 209550 w 209550"/>
                    <a:gd name="connsiteY4" fmla="*/ 284475 h 335713"/>
                    <a:gd name="connsiteX5" fmla="*/ 174624 w 209550"/>
                    <a:gd name="connsiteY5" fmla="*/ 319401 h 335713"/>
                    <a:gd name="connsiteX6" fmla="*/ 84709 w 209550"/>
                    <a:gd name="connsiteY6" fmla="*/ 335713 h 335713"/>
                    <a:gd name="connsiteX7" fmla="*/ 0 w 209550"/>
                    <a:gd name="connsiteY7" fmla="*/ 284475 h 335713"/>
                    <a:gd name="connsiteX8" fmla="*/ 0 w 209550"/>
                    <a:gd name="connsiteY8" fmla="*/ 34926 h 335713"/>
                    <a:gd name="connsiteX0" fmla="*/ 0 w 209550"/>
                    <a:gd name="connsiteY0" fmla="*/ 34926 h 335713"/>
                    <a:gd name="connsiteX1" fmla="*/ 34926 w 209550"/>
                    <a:gd name="connsiteY1" fmla="*/ 0 h 335713"/>
                    <a:gd name="connsiteX2" fmla="*/ 174624 w 209550"/>
                    <a:gd name="connsiteY2" fmla="*/ 0 h 335713"/>
                    <a:gd name="connsiteX3" fmla="*/ 209550 w 209550"/>
                    <a:gd name="connsiteY3" fmla="*/ 34926 h 335713"/>
                    <a:gd name="connsiteX4" fmla="*/ 209550 w 209550"/>
                    <a:gd name="connsiteY4" fmla="*/ 284475 h 335713"/>
                    <a:gd name="connsiteX5" fmla="*/ 174624 w 209550"/>
                    <a:gd name="connsiteY5" fmla="*/ 319401 h 335713"/>
                    <a:gd name="connsiteX6" fmla="*/ 84709 w 209550"/>
                    <a:gd name="connsiteY6" fmla="*/ 335713 h 335713"/>
                    <a:gd name="connsiteX7" fmla="*/ 36091 w 209550"/>
                    <a:gd name="connsiteY7" fmla="*/ 273748 h 335713"/>
                    <a:gd name="connsiteX8" fmla="*/ 0 w 209550"/>
                    <a:gd name="connsiteY8" fmla="*/ 34926 h 335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9550" h="335713">
                      <a:moveTo>
                        <a:pt x="0" y="34926"/>
                      </a:moveTo>
                      <a:cubicBezTo>
                        <a:pt x="0" y="15637"/>
                        <a:pt x="15637" y="0"/>
                        <a:pt x="34926" y="0"/>
                      </a:cubicBezTo>
                      <a:lnTo>
                        <a:pt x="174624" y="0"/>
                      </a:lnTo>
                      <a:cubicBezTo>
                        <a:pt x="193913" y="0"/>
                        <a:pt x="209550" y="15637"/>
                        <a:pt x="209550" y="34926"/>
                      </a:cubicBezTo>
                      <a:lnTo>
                        <a:pt x="209550" y="284475"/>
                      </a:lnTo>
                      <a:cubicBezTo>
                        <a:pt x="209550" y="303764"/>
                        <a:pt x="193913" y="319401"/>
                        <a:pt x="174624" y="319401"/>
                      </a:cubicBezTo>
                      <a:cubicBezTo>
                        <a:pt x="128058" y="319401"/>
                        <a:pt x="131275" y="335713"/>
                        <a:pt x="84709" y="335713"/>
                      </a:cubicBezTo>
                      <a:cubicBezTo>
                        <a:pt x="65420" y="335713"/>
                        <a:pt x="36091" y="293037"/>
                        <a:pt x="36091" y="273748"/>
                      </a:cubicBezTo>
                      <a:lnTo>
                        <a:pt x="0" y="34926"/>
                      </a:lnTo>
                      <a:close/>
                    </a:path>
                  </a:pathLst>
                </a:custGeom>
                <a:solidFill>
                  <a:srgbClr val="F8B36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79" name="Скругленный прямоугольник 178"/>
                <p:cNvSpPr/>
                <p:nvPr/>
              </p:nvSpPr>
              <p:spPr>
                <a:xfrm rot="21198533">
                  <a:off x="6621492" y="2812832"/>
                  <a:ext cx="209549" cy="319401"/>
                </a:xfrm>
                <a:prstGeom prst="roundRect">
                  <a:avLst/>
                </a:prstGeom>
                <a:solidFill>
                  <a:srgbClr val="FBD3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80" name="Полилиния 179"/>
                <p:cNvSpPr/>
                <p:nvPr/>
              </p:nvSpPr>
              <p:spPr>
                <a:xfrm>
                  <a:off x="6448749" y="2582383"/>
                  <a:ext cx="400187" cy="400816"/>
                </a:xfrm>
                <a:custGeom>
                  <a:avLst/>
                  <a:gdLst>
                    <a:gd name="connsiteX0" fmla="*/ 225608 w 464480"/>
                    <a:gd name="connsiteY0" fmla="*/ 0 h 399818"/>
                    <a:gd name="connsiteX1" fmla="*/ 464480 w 464480"/>
                    <a:gd name="connsiteY1" fmla="*/ 221518 h 399818"/>
                    <a:gd name="connsiteX2" fmla="*/ 460398 w 464480"/>
                    <a:gd name="connsiteY2" fmla="*/ 259072 h 399818"/>
                    <a:gd name="connsiteX3" fmla="*/ 422866 w 464480"/>
                    <a:gd name="connsiteY3" fmla="*/ 244072 h 399818"/>
                    <a:gd name="connsiteX4" fmla="*/ 319756 w 464480"/>
                    <a:gd name="connsiteY4" fmla="*/ 379365 h 399818"/>
                    <a:gd name="connsiteX5" fmla="*/ 317670 w 464480"/>
                    <a:gd name="connsiteY5" fmla="*/ 399818 h 399818"/>
                    <a:gd name="connsiteX6" fmla="*/ 313444 w 464480"/>
                    <a:gd name="connsiteY6" fmla="*/ 387410 h 399818"/>
                    <a:gd name="connsiteX7" fmla="*/ 234316 w 464480"/>
                    <a:gd name="connsiteY7" fmla="*/ 322529 h 399818"/>
                    <a:gd name="connsiteX8" fmla="*/ 190759 w 464480"/>
                    <a:gd name="connsiteY8" fmla="*/ 339937 h 399818"/>
                    <a:gd name="connsiteX9" fmla="*/ 173375 w 464480"/>
                    <a:gd name="connsiteY9" fmla="*/ 363137 h 399818"/>
                    <a:gd name="connsiteX10" fmla="*/ 163418 w 464480"/>
                    <a:gd name="connsiteY10" fmla="*/ 306214 h 399818"/>
                    <a:gd name="connsiteX11" fmla="*/ 122778 w 464480"/>
                    <a:gd name="connsiteY11" fmla="*/ 241333 h 399818"/>
                    <a:gd name="connsiteX12" fmla="*/ 82139 w 464480"/>
                    <a:gd name="connsiteY12" fmla="*/ 306214 h 399818"/>
                    <a:gd name="connsiteX13" fmla="*/ 78026 w 464480"/>
                    <a:gd name="connsiteY13" fmla="*/ 329725 h 399818"/>
                    <a:gd name="connsiteX14" fmla="*/ 75563 w 464480"/>
                    <a:gd name="connsiteY14" fmla="*/ 319070 h 399818"/>
                    <a:gd name="connsiteX15" fmla="*/ 16169 w 464480"/>
                    <a:gd name="connsiteY15" fmla="*/ 173156 h 399818"/>
                    <a:gd name="connsiteX16" fmla="*/ 0 w 464480"/>
                    <a:gd name="connsiteY16" fmla="*/ 151748 h 399818"/>
                    <a:gd name="connsiteX17" fmla="*/ 5508 w 464480"/>
                    <a:gd name="connsiteY17" fmla="*/ 135293 h 399818"/>
                    <a:gd name="connsiteX18" fmla="*/ 225608 w 464480"/>
                    <a:gd name="connsiteY18" fmla="*/ 0 h 399818"/>
                    <a:gd name="connsiteX0" fmla="*/ 225608 w 464480"/>
                    <a:gd name="connsiteY0" fmla="*/ 1264 h 401082"/>
                    <a:gd name="connsiteX1" fmla="*/ 315052 w 464480"/>
                    <a:gd name="connsiteY1" fmla="*/ 110801 h 401082"/>
                    <a:gd name="connsiteX2" fmla="*/ 464480 w 464480"/>
                    <a:gd name="connsiteY2" fmla="*/ 222782 h 401082"/>
                    <a:gd name="connsiteX3" fmla="*/ 460398 w 464480"/>
                    <a:gd name="connsiteY3" fmla="*/ 260336 h 401082"/>
                    <a:gd name="connsiteX4" fmla="*/ 422866 w 464480"/>
                    <a:gd name="connsiteY4" fmla="*/ 245336 h 401082"/>
                    <a:gd name="connsiteX5" fmla="*/ 319756 w 464480"/>
                    <a:gd name="connsiteY5" fmla="*/ 380629 h 401082"/>
                    <a:gd name="connsiteX6" fmla="*/ 317670 w 464480"/>
                    <a:gd name="connsiteY6" fmla="*/ 401082 h 401082"/>
                    <a:gd name="connsiteX7" fmla="*/ 313444 w 464480"/>
                    <a:gd name="connsiteY7" fmla="*/ 388674 h 401082"/>
                    <a:gd name="connsiteX8" fmla="*/ 234316 w 464480"/>
                    <a:gd name="connsiteY8" fmla="*/ 323793 h 401082"/>
                    <a:gd name="connsiteX9" fmla="*/ 190759 w 464480"/>
                    <a:gd name="connsiteY9" fmla="*/ 341201 h 401082"/>
                    <a:gd name="connsiteX10" fmla="*/ 173375 w 464480"/>
                    <a:gd name="connsiteY10" fmla="*/ 364401 h 401082"/>
                    <a:gd name="connsiteX11" fmla="*/ 163418 w 464480"/>
                    <a:gd name="connsiteY11" fmla="*/ 307478 h 401082"/>
                    <a:gd name="connsiteX12" fmla="*/ 122778 w 464480"/>
                    <a:gd name="connsiteY12" fmla="*/ 242597 h 401082"/>
                    <a:gd name="connsiteX13" fmla="*/ 82139 w 464480"/>
                    <a:gd name="connsiteY13" fmla="*/ 307478 h 401082"/>
                    <a:gd name="connsiteX14" fmla="*/ 78026 w 464480"/>
                    <a:gd name="connsiteY14" fmla="*/ 330989 h 401082"/>
                    <a:gd name="connsiteX15" fmla="*/ 75563 w 464480"/>
                    <a:gd name="connsiteY15" fmla="*/ 320334 h 401082"/>
                    <a:gd name="connsiteX16" fmla="*/ 16169 w 464480"/>
                    <a:gd name="connsiteY16" fmla="*/ 174420 h 401082"/>
                    <a:gd name="connsiteX17" fmla="*/ 0 w 464480"/>
                    <a:gd name="connsiteY17" fmla="*/ 153012 h 401082"/>
                    <a:gd name="connsiteX18" fmla="*/ 5508 w 464480"/>
                    <a:gd name="connsiteY18" fmla="*/ 136557 h 401082"/>
                    <a:gd name="connsiteX19" fmla="*/ 225608 w 464480"/>
                    <a:gd name="connsiteY19" fmla="*/ 1264 h 401082"/>
                    <a:gd name="connsiteX0" fmla="*/ 225608 w 464480"/>
                    <a:gd name="connsiteY0" fmla="*/ 998 h 400816"/>
                    <a:gd name="connsiteX1" fmla="*/ 334102 w 464480"/>
                    <a:gd name="connsiteY1" fmla="*/ 65291 h 400816"/>
                    <a:gd name="connsiteX2" fmla="*/ 315052 w 464480"/>
                    <a:gd name="connsiteY2" fmla="*/ 110535 h 400816"/>
                    <a:gd name="connsiteX3" fmla="*/ 464480 w 464480"/>
                    <a:gd name="connsiteY3" fmla="*/ 222516 h 400816"/>
                    <a:gd name="connsiteX4" fmla="*/ 460398 w 464480"/>
                    <a:gd name="connsiteY4" fmla="*/ 260070 h 400816"/>
                    <a:gd name="connsiteX5" fmla="*/ 422866 w 464480"/>
                    <a:gd name="connsiteY5" fmla="*/ 245070 h 400816"/>
                    <a:gd name="connsiteX6" fmla="*/ 319756 w 464480"/>
                    <a:gd name="connsiteY6" fmla="*/ 380363 h 400816"/>
                    <a:gd name="connsiteX7" fmla="*/ 317670 w 464480"/>
                    <a:gd name="connsiteY7" fmla="*/ 400816 h 400816"/>
                    <a:gd name="connsiteX8" fmla="*/ 313444 w 464480"/>
                    <a:gd name="connsiteY8" fmla="*/ 388408 h 400816"/>
                    <a:gd name="connsiteX9" fmla="*/ 234316 w 464480"/>
                    <a:gd name="connsiteY9" fmla="*/ 323527 h 400816"/>
                    <a:gd name="connsiteX10" fmla="*/ 190759 w 464480"/>
                    <a:gd name="connsiteY10" fmla="*/ 340935 h 400816"/>
                    <a:gd name="connsiteX11" fmla="*/ 173375 w 464480"/>
                    <a:gd name="connsiteY11" fmla="*/ 364135 h 400816"/>
                    <a:gd name="connsiteX12" fmla="*/ 163418 w 464480"/>
                    <a:gd name="connsiteY12" fmla="*/ 307212 h 400816"/>
                    <a:gd name="connsiteX13" fmla="*/ 122778 w 464480"/>
                    <a:gd name="connsiteY13" fmla="*/ 242331 h 400816"/>
                    <a:gd name="connsiteX14" fmla="*/ 82139 w 464480"/>
                    <a:gd name="connsiteY14" fmla="*/ 307212 h 400816"/>
                    <a:gd name="connsiteX15" fmla="*/ 78026 w 464480"/>
                    <a:gd name="connsiteY15" fmla="*/ 330723 h 400816"/>
                    <a:gd name="connsiteX16" fmla="*/ 75563 w 464480"/>
                    <a:gd name="connsiteY16" fmla="*/ 320068 h 400816"/>
                    <a:gd name="connsiteX17" fmla="*/ 16169 w 464480"/>
                    <a:gd name="connsiteY17" fmla="*/ 174154 h 400816"/>
                    <a:gd name="connsiteX18" fmla="*/ 0 w 464480"/>
                    <a:gd name="connsiteY18" fmla="*/ 152746 h 400816"/>
                    <a:gd name="connsiteX19" fmla="*/ 5508 w 464480"/>
                    <a:gd name="connsiteY19" fmla="*/ 136291 h 400816"/>
                    <a:gd name="connsiteX20" fmla="*/ 225608 w 464480"/>
                    <a:gd name="connsiteY20" fmla="*/ 998 h 400816"/>
                    <a:gd name="connsiteX0" fmla="*/ 225608 w 464480"/>
                    <a:gd name="connsiteY0" fmla="*/ 998 h 400816"/>
                    <a:gd name="connsiteX1" fmla="*/ 334102 w 464480"/>
                    <a:gd name="connsiteY1" fmla="*/ 65291 h 400816"/>
                    <a:gd name="connsiteX2" fmla="*/ 362677 w 464480"/>
                    <a:gd name="connsiteY2" fmla="*/ 108154 h 400816"/>
                    <a:gd name="connsiteX3" fmla="*/ 464480 w 464480"/>
                    <a:gd name="connsiteY3" fmla="*/ 222516 h 400816"/>
                    <a:gd name="connsiteX4" fmla="*/ 460398 w 464480"/>
                    <a:gd name="connsiteY4" fmla="*/ 260070 h 400816"/>
                    <a:gd name="connsiteX5" fmla="*/ 422866 w 464480"/>
                    <a:gd name="connsiteY5" fmla="*/ 245070 h 400816"/>
                    <a:gd name="connsiteX6" fmla="*/ 319756 w 464480"/>
                    <a:gd name="connsiteY6" fmla="*/ 380363 h 400816"/>
                    <a:gd name="connsiteX7" fmla="*/ 317670 w 464480"/>
                    <a:gd name="connsiteY7" fmla="*/ 400816 h 400816"/>
                    <a:gd name="connsiteX8" fmla="*/ 313444 w 464480"/>
                    <a:gd name="connsiteY8" fmla="*/ 388408 h 400816"/>
                    <a:gd name="connsiteX9" fmla="*/ 234316 w 464480"/>
                    <a:gd name="connsiteY9" fmla="*/ 323527 h 400816"/>
                    <a:gd name="connsiteX10" fmla="*/ 190759 w 464480"/>
                    <a:gd name="connsiteY10" fmla="*/ 340935 h 400816"/>
                    <a:gd name="connsiteX11" fmla="*/ 173375 w 464480"/>
                    <a:gd name="connsiteY11" fmla="*/ 364135 h 400816"/>
                    <a:gd name="connsiteX12" fmla="*/ 163418 w 464480"/>
                    <a:gd name="connsiteY12" fmla="*/ 307212 h 400816"/>
                    <a:gd name="connsiteX13" fmla="*/ 122778 w 464480"/>
                    <a:gd name="connsiteY13" fmla="*/ 242331 h 400816"/>
                    <a:gd name="connsiteX14" fmla="*/ 82139 w 464480"/>
                    <a:gd name="connsiteY14" fmla="*/ 307212 h 400816"/>
                    <a:gd name="connsiteX15" fmla="*/ 78026 w 464480"/>
                    <a:gd name="connsiteY15" fmla="*/ 330723 h 400816"/>
                    <a:gd name="connsiteX16" fmla="*/ 75563 w 464480"/>
                    <a:gd name="connsiteY16" fmla="*/ 320068 h 400816"/>
                    <a:gd name="connsiteX17" fmla="*/ 16169 w 464480"/>
                    <a:gd name="connsiteY17" fmla="*/ 174154 h 400816"/>
                    <a:gd name="connsiteX18" fmla="*/ 0 w 464480"/>
                    <a:gd name="connsiteY18" fmla="*/ 152746 h 400816"/>
                    <a:gd name="connsiteX19" fmla="*/ 5508 w 464480"/>
                    <a:gd name="connsiteY19" fmla="*/ 136291 h 400816"/>
                    <a:gd name="connsiteX20" fmla="*/ 225608 w 464480"/>
                    <a:gd name="connsiteY20" fmla="*/ 998 h 400816"/>
                    <a:gd name="connsiteX0" fmla="*/ 225608 w 460398"/>
                    <a:gd name="connsiteY0" fmla="*/ 998 h 400816"/>
                    <a:gd name="connsiteX1" fmla="*/ 334102 w 460398"/>
                    <a:gd name="connsiteY1" fmla="*/ 65291 h 400816"/>
                    <a:gd name="connsiteX2" fmla="*/ 362677 w 460398"/>
                    <a:gd name="connsiteY2" fmla="*/ 108154 h 400816"/>
                    <a:gd name="connsiteX3" fmla="*/ 340655 w 460398"/>
                    <a:gd name="connsiteY3" fmla="*/ 189178 h 400816"/>
                    <a:gd name="connsiteX4" fmla="*/ 460398 w 460398"/>
                    <a:gd name="connsiteY4" fmla="*/ 260070 h 400816"/>
                    <a:gd name="connsiteX5" fmla="*/ 422866 w 460398"/>
                    <a:gd name="connsiteY5" fmla="*/ 245070 h 400816"/>
                    <a:gd name="connsiteX6" fmla="*/ 319756 w 460398"/>
                    <a:gd name="connsiteY6" fmla="*/ 380363 h 400816"/>
                    <a:gd name="connsiteX7" fmla="*/ 317670 w 460398"/>
                    <a:gd name="connsiteY7" fmla="*/ 400816 h 400816"/>
                    <a:gd name="connsiteX8" fmla="*/ 313444 w 460398"/>
                    <a:gd name="connsiteY8" fmla="*/ 388408 h 400816"/>
                    <a:gd name="connsiteX9" fmla="*/ 234316 w 460398"/>
                    <a:gd name="connsiteY9" fmla="*/ 323527 h 400816"/>
                    <a:gd name="connsiteX10" fmla="*/ 190759 w 460398"/>
                    <a:gd name="connsiteY10" fmla="*/ 340935 h 400816"/>
                    <a:gd name="connsiteX11" fmla="*/ 173375 w 460398"/>
                    <a:gd name="connsiteY11" fmla="*/ 364135 h 400816"/>
                    <a:gd name="connsiteX12" fmla="*/ 163418 w 460398"/>
                    <a:gd name="connsiteY12" fmla="*/ 307212 h 400816"/>
                    <a:gd name="connsiteX13" fmla="*/ 122778 w 460398"/>
                    <a:gd name="connsiteY13" fmla="*/ 242331 h 400816"/>
                    <a:gd name="connsiteX14" fmla="*/ 82139 w 460398"/>
                    <a:gd name="connsiteY14" fmla="*/ 307212 h 400816"/>
                    <a:gd name="connsiteX15" fmla="*/ 78026 w 460398"/>
                    <a:gd name="connsiteY15" fmla="*/ 330723 h 400816"/>
                    <a:gd name="connsiteX16" fmla="*/ 75563 w 460398"/>
                    <a:gd name="connsiteY16" fmla="*/ 320068 h 400816"/>
                    <a:gd name="connsiteX17" fmla="*/ 16169 w 460398"/>
                    <a:gd name="connsiteY17" fmla="*/ 174154 h 400816"/>
                    <a:gd name="connsiteX18" fmla="*/ 0 w 460398"/>
                    <a:gd name="connsiteY18" fmla="*/ 152746 h 400816"/>
                    <a:gd name="connsiteX19" fmla="*/ 5508 w 460398"/>
                    <a:gd name="connsiteY19" fmla="*/ 136291 h 400816"/>
                    <a:gd name="connsiteX20" fmla="*/ 225608 w 460398"/>
                    <a:gd name="connsiteY20" fmla="*/ 998 h 400816"/>
                    <a:gd name="connsiteX0" fmla="*/ 225608 w 422866"/>
                    <a:gd name="connsiteY0" fmla="*/ 998 h 400816"/>
                    <a:gd name="connsiteX1" fmla="*/ 334102 w 422866"/>
                    <a:gd name="connsiteY1" fmla="*/ 65291 h 400816"/>
                    <a:gd name="connsiteX2" fmla="*/ 362677 w 422866"/>
                    <a:gd name="connsiteY2" fmla="*/ 108154 h 400816"/>
                    <a:gd name="connsiteX3" fmla="*/ 340655 w 422866"/>
                    <a:gd name="connsiteY3" fmla="*/ 189178 h 400816"/>
                    <a:gd name="connsiteX4" fmla="*/ 312761 w 422866"/>
                    <a:gd name="connsiteY4" fmla="*/ 245783 h 400816"/>
                    <a:gd name="connsiteX5" fmla="*/ 422866 w 422866"/>
                    <a:gd name="connsiteY5" fmla="*/ 245070 h 400816"/>
                    <a:gd name="connsiteX6" fmla="*/ 319756 w 422866"/>
                    <a:gd name="connsiteY6" fmla="*/ 380363 h 400816"/>
                    <a:gd name="connsiteX7" fmla="*/ 317670 w 422866"/>
                    <a:gd name="connsiteY7" fmla="*/ 400816 h 400816"/>
                    <a:gd name="connsiteX8" fmla="*/ 313444 w 422866"/>
                    <a:gd name="connsiteY8" fmla="*/ 388408 h 400816"/>
                    <a:gd name="connsiteX9" fmla="*/ 234316 w 422866"/>
                    <a:gd name="connsiteY9" fmla="*/ 323527 h 400816"/>
                    <a:gd name="connsiteX10" fmla="*/ 190759 w 422866"/>
                    <a:gd name="connsiteY10" fmla="*/ 340935 h 400816"/>
                    <a:gd name="connsiteX11" fmla="*/ 173375 w 422866"/>
                    <a:gd name="connsiteY11" fmla="*/ 364135 h 400816"/>
                    <a:gd name="connsiteX12" fmla="*/ 163418 w 422866"/>
                    <a:gd name="connsiteY12" fmla="*/ 307212 h 400816"/>
                    <a:gd name="connsiteX13" fmla="*/ 122778 w 422866"/>
                    <a:gd name="connsiteY13" fmla="*/ 242331 h 400816"/>
                    <a:gd name="connsiteX14" fmla="*/ 82139 w 422866"/>
                    <a:gd name="connsiteY14" fmla="*/ 307212 h 400816"/>
                    <a:gd name="connsiteX15" fmla="*/ 78026 w 422866"/>
                    <a:gd name="connsiteY15" fmla="*/ 330723 h 400816"/>
                    <a:gd name="connsiteX16" fmla="*/ 75563 w 422866"/>
                    <a:gd name="connsiteY16" fmla="*/ 320068 h 400816"/>
                    <a:gd name="connsiteX17" fmla="*/ 16169 w 422866"/>
                    <a:gd name="connsiteY17" fmla="*/ 174154 h 400816"/>
                    <a:gd name="connsiteX18" fmla="*/ 0 w 422866"/>
                    <a:gd name="connsiteY18" fmla="*/ 152746 h 400816"/>
                    <a:gd name="connsiteX19" fmla="*/ 5508 w 422866"/>
                    <a:gd name="connsiteY19" fmla="*/ 136291 h 400816"/>
                    <a:gd name="connsiteX20" fmla="*/ 225608 w 422866"/>
                    <a:gd name="connsiteY20" fmla="*/ 998 h 400816"/>
                    <a:gd name="connsiteX0" fmla="*/ 225608 w 370530"/>
                    <a:gd name="connsiteY0" fmla="*/ 998 h 400816"/>
                    <a:gd name="connsiteX1" fmla="*/ 334102 w 370530"/>
                    <a:gd name="connsiteY1" fmla="*/ 65291 h 400816"/>
                    <a:gd name="connsiteX2" fmla="*/ 362677 w 370530"/>
                    <a:gd name="connsiteY2" fmla="*/ 108154 h 400816"/>
                    <a:gd name="connsiteX3" fmla="*/ 340655 w 370530"/>
                    <a:gd name="connsiteY3" fmla="*/ 189178 h 400816"/>
                    <a:gd name="connsiteX4" fmla="*/ 312761 w 370530"/>
                    <a:gd name="connsiteY4" fmla="*/ 245783 h 400816"/>
                    <a:gd name="connsiteX5" fmla="*/ 315710 w 370530"/>
                    <a:gd name="connsiteY5" fmla="*/ 297458 h 400816"/>
                    <a:gd name="connsiteX6" fmla="*/ 319756 w 370530"/>
                    <a:gd name="connsiteY6" fmla="*/ 380363 h 400816"/>
                    <a:gd name="connsiteX7" fmla="*/ 317670 w 370530"/>
                    <a:gd name="connsiteY7" fmla="*/ 400816 h 400816"/>
                    <a:gd name="connsiteX8" fmla="*/ 313444 w 370530"/>
                    <a:gd name="connsiteY8" fmla="*/ 388408 h 400816"/>
                    <a:gd name="connsiteX9" fmla="*/ 234316 w 370530"/>
                    <a:gd name="connsiteY9" fmla="*/ 323527 h 400816"/>
                    <a:gd name="connsiteX10" fmla="*/ 190759 w 370530"/>
                    <a:gd name="connsiteY10" fmla="*/ 340935 h 400816"/>
                    <a:gd name="connsiteX11" fmla="*/ 173375 w 370530"/>
                    <a:gd name="connsiteY11" fmla="*/ 364135 h 400816"/>
                    <a:gd name="connsiteX12" fmla="*/ 163418 w 370530"/>
                    <a:gd name="connsiteY12" fmla="*/ 307212 h 400816"/>
                    <a:gd name="connsiteX13" fmla="*/ 122778 w 370530"/>
                    <a:gd name="connsiteY13" fmla="*/ 242331 h 400816"/>
                    <a:gd name="connsiteX14" fmla="*/ 82139 w 370530"/>
                    <a:gd name="connsiteY14" fmla="*/ 307212 h 400816"/>
                    <a:gd name="connsiteX15" fmla="*/ 78026 w 370530"/>
                    <a:gd name="connsiteY15" fmla="*/ 330723 h 400816"/>
                    <a:gd name="connsiteX16" fmla="*/ 75563 w 370530"/>
                    <a:gd name="connsiteY16" fmla="*/ 320068 h 400816"/>
                    <a:gd name="connsiteX17" fmla="*/ 16169 w 370530"/>
                    <a:gd name="connsiteY17" fmla="*/ 174154 h 400816"/>
                    <a:gd name="connsiteX18" fmla="*/ 0 w 370530"/>
                    <a:gd name="connsiteY18" fmla="*/ 152746 h 400816"/>
                    <a:gd name="connsiteX19" fmla="*/ 5508 w 370530"/>
                    <a:gd name="connsiteY19" fmla="*/ 136291 h 400816"/>
                    <a:gd name="connsiteX20" fmla="*/ 225608 w 370530"/>
                    <a:gd name="connsiteY20" fmla="*/ 998 h 400816"/>
                    <a:gd name="connsiteX0" fmla="*/ 225608 w 400187"/>
                    <a:gd name="connsiteY0" fmla="*/ 998 h 400816"/>
                    <a:gd name="connsiteX1" fmla="*/ 334102 w 400187"/>
                    <a:gd name="connsiteY1" fmla="*/ 65291 h 400816"/>
                    <a:gd name="connsiteX2" fmla="*/ 362677 w 400187"/>
                    <a:gd name="connsiteY2" fmla="*/ 108154 h 400816"/>
                    <a:gd name="connsiteX3" fmla="*/ 400187 w 400187"/>
                    <a:gd name="connsiteY3" fmla="*/ 282047 h 400816"/>
                    <a:gd name="connsiteX4" fmla="*/ 312761 w 400187"/>
                    <a:gd name="connsiteY4" fmla="*/ 245783 h 400816"/>
                    <a:gd name="connsiteX5" fmla="*/ 315710 w 400187"/>
                    <a:gd name="connsiteY5" fmla="*/ 297458 h 400816"/>
                    <a:gd name="connsiteX6" fmla="*/ 319756 w 400187"/>
                    <a:gd name="connsiteY6" fmla="*/ 380363 h 400816"/>
                    <a:gd name="connsiteX7" fmla="*/ 317670 w 400187"/>
                    <a:gd name="connsiteY7" fmla="*/ 400816 h 400816"/>
                    <a:gd name="connsiteX8" fmla="*/ 313444 w 400187"/>
                    <a:gd name="connsiteY8" fmla="*/ 388408 h 400816"/>
                    <a:gd name="connsiteX9" fmla="*/ 234316 w 400187"/>
                    <a:gd name="connsiteY9" fmla="*/ 323527 h 400816"/>
                    <a:gd name="connsiteX10" fmla="*/ 190759 w 400187"/>
                    <a:gd name="connsiteY10" fmla="*/ 340935 h 400816"/>
                    <a:gd name="connsiteX11" fmla="*/ 173375 w 400187"/>
                    <a:gd name="connsiteY11" fmla="*/ 364135 h 400816"/>
                    <a:gd name="connsiteX12" fmla="*/ 163418 w 400187"/>
                    <a:gd name="connsiteY12" fmla="*/ 307212 h 400816"/>
                    <a:gd name="connsiteX13" fmla="*/ 122778 w 400187"/>
                    <a:gd name="connsiteY13" fmla="*/ 242331 h 400816"/>
                    <a:gd name="connsiteX14" fmla="*/ 82139 w 400187"/>
                    <a:gd name="connsiteY14" fmla="*/ 307212 h 400816"/>
                    <a:gd name="connsiteX15" fmla="*/ 78026 w 400187"/>
                    <a:gd name="connsiteY15" fmla="*/ 330723 h 400816"/>
                    <a:gd name="connsiteX16" fmla="*/ 75563 w 400187"/>
                    <a:gd name="connsiteY16" fmla="*/ 320068 h 400816"/>
                    <a:gd name="connsiteX17" fmla="*/ 16169 w 400187"/>
                    <a:gd name="connsiteY17" fmla="*/ 174154 h 400816"/>
                    <a:gd name="connsiteX18" fmla="*/ 0 w 400187"/>
                    <a:gd name="connsiteY18" fmla="*/ 152746 h 400816"/>
                    <a:gd name="connsiteX19" fmla="*/ 5508 w 400187"/>
                    <a:gd name="connsiteY19" fmla="*/ 136291 h 400816"/>
                    <a:gd name="connsiteX20" fmla="*/ 225608 w 400187"/>
                    <a:gd name="connsiteY20" fmla="*/ 998 h 400816"/>
                    <a:gd name="connsiteX0" fmla="*/ 225608 w 400187"/>
                    <a:gd name="connsiteY0" fmla="*/ 998 h 400816"/>
                    <a:gd name="connsiteX1" fmla="*/ 334102 w 400187"/>
                    <a:gd name="connsiteY1" fmla="*/ 65291 h 400816"/>
                    <a:gd name="connsiteX2" fmla="*/ 362677 w 400187"/>
                    <a:gd name="connsiteY2" fmla="*/ 108154 h 400816"/>
                    <a:gd name="connsiteX3" fmla="*/ 400187 w 400187"/>
                    <a:gd name="connsiteY3" fmla="*/ 282047 h 400816"/>
                    <a:gd name="connsiteX4" fmla="*/ 350861 w 400187"/>
                    <a:gd name="connsiteY4" fmla="*/ 300552 h 400816"/>
                    <a:gd name="connsiteX5" fmla="*/ 315710 w 400187"/>
                    <a:gd name="connsiteY5" fmla="*/ 297458 h 400816"/>
                    <a:gd name="connsiteX6" fmla="*/ 319756 w 400187"/>
                    <a:gd name="connsiteY6" fmla="*/ 380363 h 400816"/>
                    <a:gd name="connsiteX7" fmla="*/ 317670 w 400187"/>
                    <a:gd name="connsiteY7" fmla="*/ 400816 h 400816"/>
                    <a:gd name="connsiteX8" fmla="*/ 313444 w 400187"/>
                    <a:gd name="connsiteY8" fmla="*/ 388408 h 400816"/>
                    <a:gd name="connsiteX9" fmla="*/ 234316 w 400187"/>
                    <a:gd name="connsiteY9" fmla="*/ 323527 h 400816"/>
                    <a:gd name="connsiteX10" fmla="*/ 190759 w 400187"/>
                    <a:gd name="connsiteY10" fmla="*/ 340935 h 400816"/>
                    <a:gd name="connsiteX11" fmla="*/ 173375 w 400187"/>
                    <a:gd name="connsiteY11" fmla="*/ 364135 h 400816"/>
                    <a:gd name="connsiteX12" fmla="*/ 163418 w 400187"/>
                    <a:gd name="connsiteY12" fmla="*/ 307212 h 400816"/>
                    <a:gd name="connsiteX13" fmla="*/ 122778 w 400187"/>
                    <a:gd name="connsiteY13" fmla="*/ 242331 h 400816"/>
                    <a:gd name="connsiteX14" fmla="*/ 82139 w 400187"/>
                    <a:gd name="connsiteY14" fmla="*/ 307212 h 400816"/>
                    <a:gd name="connsiteX15" fmla="*/ 78026 w 400187"/>
                    <a:gd name="connsiteY15" fmla="*/ 330723 h 400816"/>
                    <a:gd name="connsiteX16" fmla="*/ 75563 w 400187"/>
                    <a:gd name="connsiteY16" fmla="*/ 320068 h 400816"/>
                    <a:gd name="connsiteX17" fmla="*/ 16169 w 400187"/>
                    <a:gd name="connsiteY17" fmla="*/ 174154 h 400816"/>
                    <a:gd name="connsiteX18" fmla="*/ 0 w 400187"/>
                    <a:gd name="connsiteY18" fmla="*/ 152746 h 400816"/>
                    <a:gd name="connsiteX19" fmla="*/ 5508 w 400187"/>
                    <a:gd name="connsiteY19" fmla="*/ 136291 h 400816"/>
                    <a:gd name="connsiteX20" fmla="*/ 225608 w 400187"/>
                    <a:gd name="connsiteY20" fmla="*/ 998 h 400816"/>
                    <a:gd name="connsiteX0" fmla="*/ 225608 w 400187"/>
                    <a:gd name="connsiteY0" fmla="*/ 998 h 400816"/>
                    <a:gd name="connsiteX1" fmla="*/ 334102 w 400187"/>
                    <a:gd name="connsiteY1" fmla="*/ 65291 h 400816"/>
                    <a:gd name="connsiteX2" fmla="*/ 362677 w 400187"/>
                    <a:gd name="connsiteY2" fmla="*/ 108154 h 400816"/>
                    <a:gd name="connsiteX3" fmla="*/ 400187 w 400187"/>
                    <a:gd name="connsiteY3" fmla="*/ 282047 h 400816"/>
                    <a:gd name="connsiteX4" fmla="*/ 350861 w 400187"/>
                    <a:gd name="connsiteY4" fmla="*/ 300552 h 400816"/>
                    <a:gd name="connsiteX5" fmla="*/ 360954 w 400187"/>
                    <a:gd name="connsiteY5" fmla="*/ 328414 h 400816"/>
                    <a:gd name="connsiteX6" fmla="*/ 319756 w 400187"/>
                    <a:gd name="connsiteY6" fmla="*/ 380363 h 400816"/>
                    <a:gd name="connsiteX7" fmla="*/ 317670 w 400187"/>
                    <a:gd name="connsiteY7" fmla="*/ 400816 h 400816"/>
                    <a:gd name="connsiteX8" fmla="*/ 313444 w 400187"/>
                    <a:gd name="connsiteY8" fmla="*/ 388408 h 400816"/>
                    <a:gd name="connsiteX9" fmla="*/ 234316 w 400187"/>
                    <a:gd name="connsiteY9" fmla="*/ 323527 h 400816"/>
                    <a:gd name="connsiteX10" fmla="*/ 190759 w 400187"/>
                    <a:gd name="connsiteY10" fmla="*/ 340935 h 400816"/>
                    <a:gd name="connsiteX11" fmla="*/ 173375 w 400187"/>
                    <a:gd name="connsiteY11" fmla="*/ 364135 h 400816"/>
                    <a:gd name="connsiteX12" fmla="*/ 163418 w 400187"/>
                    <a:gd name="connsiteY12" fmla="*/ 307212 h 400816"/>
                    <a:gd name="connsiteX13" fmla="*/ 122778 w 400187"/>
                    <a:gd name="connsiteY13" fmla="*/ 242331 h 400816"/>
                    <a:gd name="connsiteX14" fmla="*/ 82139 w 400187"/>
                    <a:gd name="connsiteY14" fmla="*/ 307212 h 400816"/>
                    <a:gd name="connsiteX15" fmla="*/ 78026 w 400187"/>
                    <a:gd name="connsiteY15" fmla="*/ 330723 h 400816"/>
                    <a:gd name="connsiteX16" fmla="*/ 75563 w 400187"/>
                    <a:gd name="connsiteY16" fmla="*/ 320068 h 400816"/>
                    <a:gd name="connsiteX17" fmla="*/ 16169 w 400187"/>
                    <a:gd name="connsiteY17" fmla="*/ 174154 h 400816"/>
                    <a:gd name="connsiteX18" fmla="*/ 0 w 400187"/>
                    <a:gd name="connsiteY18" fmla="*/ 152746 h 400816"/>
                    <a:gd name="connsiteX19" fmla="*/ 5508 w 400187"/>
                    <a:gd name="connsiteY19" fmla="*/ 136291 h 400816"/>
                    <a:gd name="connsiteX20" fmla="*/ 225608 w 400187"/>
                    <a:gd name="connsiteY20" fmla="*/ 998 h 400816"/>
                    <a:gd name="connsiteX0" fmla="*/ 225608 w 400187"/>
                    <a:gd name="connsiteY0" fmla="*/ 998 h 400816"/>
                    <a:gd name="connsiteX1" fmla="*/ 334102 w 400187"/>
                    <a:gd name="connsiteY1" fmla="*/ 65291 h 400816"/>
                    <a:gd name="connsiteX2" fmla="*/ 362677 w 400187"/>
                    <a:gd name="connsiteY2" fmla="*/ 108154 h 400816"/>
                    <a:gd name="connsiteX3" fmla="*/ 400187 w 400187"/>
                    <a:gd name="connsiteY3" fmla="*/ 282047 h 400816"/>
                    <a:gd name="connsiteX4" fmla="*/ 350861 w 400187"/>
                    <a:gd name="connsiteY4" fmla="*/ 300552 h 400816"/>
                    <a:gd name="connsiteX5" fmla="*/ 358573 w 400187"/>
                    <a:gd name="connsiteY5" fmla="*/ 316508 h 400816"/>
                    <a:gd name="connsiteX6" fmla="*/ 319756 w 400187"/>
                    <a:gd name="connsiteY6" fmla="*/ 380363 h 400816"/>
                    <a:gd name="connsiteX7" fmla="*/ 317670 w 400187"/>
                    <a:gd name="connsiteY7" fmla="*/ 400816 h 400816"/>
                    <a:gd name="connsiteX8" fmla="*/ 313444 w 400187"/>
                    <a:gd name="connsiteY8" fmla="*/ 388408 h 400816"/>
                    <a:gd name="connsiteX9" fmla="*/ 234316 w 400187"/>
                    <a:gd name="connsiteY9" fmla="*/ 323527 h 400816"/>
                    <a:gd name="connsiteX10" fmla="*/ 190759 w 400187"/>
                    <a:gd name="connsiteY10" fmla="*/ 340935 h 400816"/>
                    <a:gd name="connsiteX11" fmla="*/ 173375 w 400187"/>
                    <a:gd name="connsiteY11" fmla="*/ 364135 h 400816"/>
                    <a:gd name="connsiteX12" fmla="*/ 163418 w 400187"/>
                    <a:gd name="connsiteY12" fmla="*/ 307212 h 400816"/>
                    <a:gd name="connsiteX13" fmla="*/ 122778 w 400187"/>
                    <a:gd name="connsiteY13" fmla="*/ 242331 h 400816"/>
                    <a:gd name="connsiteX14" fmla="*/ 82139 w 400187"/>
                    <a:gd name="connsiteY14" fmla="*/ 307212 h 400816"/>
                    <a:gd name="connsiteX15" fmla="*/ 78026 w 400187"/>
                    <a:gd name="connsiteY15" fmla="*/ 330723 h 400816"/>
                    <a:gd name="connsiteX16" fmla="*/ 75563 w 400187"/>
                    <a:gd name="connsiteY16" fmla="*/ 320068 h 400816"/>
                    <a:gd name="connsiteX17" fmla="*/ 16169 w 400187"/>
                    <a:gd name="connsiteY17" fmla="*/ 174154 h 400816"/>
                    <a:gd name="connsiteX18" fmla="*/ 0 w 400187"/>
                    <a:gd name="connsiteY18" fmla="*/ 152746 h 400816"/>
                    <a:gd name="connsiteX19" fmla="*/ 5508 w 400187"/>
                    <a:gd name="connsiteY19" fmla="*/ 136291 h 400816"/>
                    <a:gd name="connsiteX20" fmla="*/ 225608 w 400187"/>
                    <a:gd name="connsiteY20" fmla="*/ 998 h 400816"/>
                    <a:gd name="connsiteX0" fmla="*/ 225608 w 400187"/>
                    <a:gd name="connsiteY0" fmla="*/ 998 h 400816"/>
                    <a:gd name="connsiteX1" fmla="*/ 334102 w 400187"/>
                    <a:gd name="connsiteY1" fmla="*/ 65291 h 400816"/>
                    <a:gd name="connsiteX2" fmla="*/ 362677 w 400187"/>
                    <a:gd name="connsiteY2" fmla="*/ 108154 h 400816"/>
                    <a:gd name="connsiteX3" fmla="*/ 400187 w 400187"/>
                    <a:gd name="connsiteY3" fmla="*/ 282047 h 400816"/>
                    <a:gd name="connsiteX4" fmla="*/ 350861 w 400187"/>
                    <a:gd name="connsiteY4" fmla="*/ 300552 h 400816"/>
                    <a:gd name="connsiteX5" fmla="*/ 358573 w 400187"/>
                    <a:gd name="connsiteY5" fmla="*/ 316508 h 400816"/>
                    <a:gd name="connsiteX6" fmla="*/ 319756 w 400187"/>
                    <a:gd name="connsiteY6" fmla="*/ 380363 h 400816"/>
                    <a:gd name="connsiteX7" fmla="*/ 317670 w 400187"/>
                    <a:gd name="connsiteY7" fmla="*/ 400816 h 400816"/>
                    <a:gd name="connsiteX8" fmla="*/ 313444 w 400187"/>
                    <a:gd name="connsiteY8" fmla="*/ 388408 h 400816"/>
                    <a:gd name="connsiteX9" fmla="*/ 234316 w 400187"/>
                    <a:gd name="connsiteY9" fmla="*/ 323527 h 400816"/>
                    <a:gd name="connsiteX10" fmla="*/ 190759 w 400187"/>
                    <a:gd name="connsiteY10" fmla="*/ 340935 h 400816"/>
                    <a:gd name="connsiteX11" fmla="*/ 173375 w 400187"/>
                    <a:gd name="connsiteY11" fmla="*/ 364135 h 400816"/>
                    <a:gd name="connsiteX12" fmla="*/ 163418 w 400187"/>
                    <a:gd name="connsiteY12" fmla="*/ 307212 h 400816"/>
                    <a:gd name="connsiteX13" fmla="*/ 122778 w 400187"/>
                    <a:gd name="connsiteY13" fmla="*/ 242331 h 400816"/>
                    <a:gd name="connsiteX14" fmla="*/ 82139 w 400187"/>
                    <a:gd name="connsiteY14" fmla="*/ 307212 h 400816"/>
                    <a:gd name="connsiteX15" fmla="*/ 78026 w 400187"/>
                    <a:gd name="connsiteY15" fmla="*/ 330723 h 400816"/>
                    <a:gd name="connsiteX16" fmla="*/ 51751 w 400187"/>
                    <a:gd name="connsiteY16" fmla="*/ 293874 h 400816"/>
                    <a:gd name="connsiteX17" fmla="*/ 16169 w 400187"/>
                    <a:gd name="connsiteY17" fmla="*/ 174154 h 400816"/>
                    <a:gd name="connsiteX18" fmla="*/ 0 w 400187"/>
                    <a:gd name="connsiteY18" fmla="*/ 152746 h 400816"/>
                    <a:gd name="connsiteX19" fmla="*/ 5508 w 400187"/>
                    <a:gd name="connsiteY19" fmla="*/ 136291 h 400816"/>
                    <a:gd name="connsiteX20" fmla="*/ 225608 w 400187"/>
                    <a:gd name="connsiteY20" fmla="*/ 998 h 400816"/>
                    <a:gd name="connsiteX0" fmla="*/ 225608 w 400187"/>
                    <a:gd name="connsiteY0" fmla="*/ 998 h 400816"/>
                    <a:gd name="connsiteX1" fmla="*/ 334102 w 400187"/>
                    <a:gd name="connsiteY1" fmla="*/ 65291 h 400816"/>
                    <a:gd name="connsiteX2" fmla="*/ 362677 w 400187"/>
                    <a:gd name="connsiteY2" fmla="*/ 108154 h 400816"/>
                    <a:gd name="connsiteX3" fmla="*/ 400187 w 400187"/>
                    <a:gd name="connsiteY3" fmla="*/ 282047 h 400816"/>
                    <a:gd name="connsiteX4" fmla="*/ 350861 w 400187"/>
                    <a:gd name="connsiteY4" fmla="*/ 300552 h 400816"/>
                    <a:gd name="connsiteX5" fmla="*/ 358573 w 400187"/>
                    <a:gd name="connsiteY5" fmla="*/ 316508 h 400816"/>
                    <a:gd name="connsiteX6" fmla="*/ 319756 w 400187"/>
                    <a:gd name="connsiteY6" fmla="*/ 380363 h 400816"/>
                    <a:gd name="connsiteX7" fmla="*/ 317670 w 400187"/>
                    <a:gd name="connsiteY7" fmla="*/ 400816 h 400816"/>
                    <a:gd name="connsiteX8" fmla="*/ 313444 w 400187"/>
                    <a:gd name="connsiteY8" fmla="*/ 388408 h 400816"/>
                    <a:gd name="connsiteX9" fmla="*/ 234316 w 400187"/>
                    <a:gd name="connsiteY9" fmla="*/ 323527 h 400816"/>
                    <a:gd name="connsiteX10" fmla="*/ 190759 w 400187"/>
                    <a:gd name="connsiteY10" fmla="*/ 340935 h 400816"/>
                    <a:gd name="connsiteX11" fmla="*/ 173375 w 400187"/>
                    <a:gd name="connsiteY11" fmla="*/ 364135 h 400816"/>
                    <a:gd name="connsiteX12" fmla="*/ 148364 w 400187"/>
                    <a:gd name="connsiteY12" fmla="*/ 334373 h 400816"/>
                    <a:gd name="connsiteX13" fmla="*/ 163418 w 400187"/>
                    <a:gd name="connsiteY13" fmla="*/ 307212 h 400816"/>
                    <a:gd name="connsiteX14" fmla="*/ 122778 w 400187"/>
                    <a:gd name="connsiteY14" fmla="*/ 242331 h 400816"/>
                    <a:gd name="connsiteX15" fmla="*/ 82139 w 400187"/>
                    <a:gd name="connsiteY15" fmla="*/ 307212 h 400816"/>
                    <a:gd name="connsiteX16" fmla="*/ 78026 w 400187"/>
                    <a:gd name="connsiteY16" fmla="*/ 330723 h 400816"/>
                    <a:gd name="connsiteX17" fmla="*/ 51751 w 400187"/>
                    <a:gd name="connsiteY17" fmla="*/ 293874 h 400816"/>
                    <a:gd name="connsiteX18" fmla="*/ 16169 w 400187"/>
                    <a:gd name="connsiteY18" fmla="*/ 174154 h 400816"/>
                    <a:gd name="connsiteX19" fmla="*/ 0 w 400187"/>
                    <a:gd name="connsiteY19" fmla="*/ 152746 h 400816"/>
                    <a:gd name="connsiteX20" fmla="*/ 5508 w 400187"/>
                    <a:gd name="connsiteY20" fmla="*/ 136291 h 400816"/>
                    <a:gd name="connsiteX21" fmla="*/ 225608 w 400187"/>
                    <a:gd name="connsiteY21" fmla="*/ 998 h 4008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00187" h="400816">
                      <a:moveTo>
                        <a:pt x="225608" y="998"/>
                      </a:moveTo>
                      <a:cubicBezTo>
                        <a:pt x="272833" y="-8057"/>
                        <a:pt x="319195" y="47035"/>
                        <a:pt x="334102" y="65291"/>
                      </a:cubicBezTo>
                      <a:cubicBezTo>
                        <a:pt x="349009" y="83547"/>
                        <a:pt x="333407" y="84728"/>
                        <a:pt x="362677" y="108154"/>
                      </a:cubicBezTo>
                      <a:cubicBezTo>
                        <a:pt x="391947" y="131580"/>
                        <a:pt x="388663" y="248790"/>
                        <a:pt x="400187" y="282047"/>
                      </a:cubicBezTo>
                      <a:lnTo>
                        <a:pt x="350861" y="300552"/>
                      </a:lnTo>
                      <a:lnTo>
                        <a:pt x="358573" y="316508"/>
                      </a:lnTo>
                      <a:cubicBezTo>
                        <a:pt x="312221" y="316508"/>
                        <a:pt x="336744" y="300857"/>
                        <a:pt x="319756" y="380363"/>
                      </a:cubicBezTo>
                      <a:lnTo>
                        <a:pt x="317670" y="400816"/>
                      </a:lnTo>
                      <a:lnTo>
                        <a:pt x="313444" y="388408"/>
                      </a:lnTo>
                      <a:cubicBezTo>
                        <a:pt x="293194" y="348321"/>
                        <a:pt x="265218" y="323527"/>
                        <a:pt x="234316" y="323527"/>
                      </a:cubicBezTo>
                      <a:cubicBezTo>
                        <a:pt x="218866" y="323527"/>
                        <a:pt x="204147" y="329726"/>
                        <a:pt x="190759" y="340935"/>
                      </a:cubicBezTo>
                      <a:lnTo>
                        <a:pt x="173375" y="364135"/>
                      </a:lnTo>
                      <a:cubicBezTo>
                        <a:pt x="169801" y="349452"/>
                        <a:pt x="151938" y="349056"/>
                        <a:pt x="148364" y="334373"/>
                      </a:cubicBezTo>
                      <a:lnTo>
                        <a:pt x="163418" y="307212"/>
                      </a:lnTo>
                      <a:cubicBezTo>
                        <a:pt x="153017" y="267125"/>
                        <a:pt x="138649" y="242331"/>
                        <a:pt x="122778" y="242331"/>
                      </a:cubicBezTo>
                      <a:cubicBezTo>
                        <a:pt x="106908" y="242331"/>
                        <a:pt x="92540" y="267125"/>
                        <a:pt x="82139" y="307212"/>
                      </a:cubicBezTo>
                      <a:lnTo>
                        <a:pt x="78026" y="330723"/>
                      </a:lnTo>
                      <a:lnTo>
                        <a:pt x="51751" y="293874"/>
                      </a:lnTo>
                      <a:cubicBezTo>
                        <a:pt x="34875" y="235078"/>
                        <a:pt x="37226" y="209816"/>
                        <a:pt x="16169" y="174154"/>
                      </a:cubicBezTo>
                      <a:lnTo>
                        <a:pt x="0" y="152746"/>
                      </a:lnTo>
                      <a:lnTo>
                        <a:pt x="5508" y="136291"/>
                      </a:lnTo>
                      <a:cubicBezTo>
                        <a:pt x="41771" y="56785"/>
                        <a:pt x="126665" y="998"/>
                        <a:pt x="225608" y="998"/>
                      </a:cubicBezTo>
                      <a:close/>
                    </a:path>
                  </a:pathLst>
                </a:custGeom>
                <a:solidFill>
                  <a:srgbClr val="663A1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57" name="Группа 156"/>
              <p:cNvGrpSpPr/>
              <p:nvPr/>
            </p:nvGrpSpPr>
            <p:grpSpPr>
              <a:xfrm rot="20055725">
                <a:off x="6528950" y="3496896"/>
                <a:ext cx="123638" cy="337472"/>
                <a:chOff x="7831708" y="3178738"/>
                <a:chExt cx="231498" cy="631897"/>
              </a:xfrm>
            </p:grpSpPr>
            <p:grpSp>
              <p:nvGrpSpPr>
                <p:cNvPr id="167" name="Группа 166"/>
                <p:cNvGrpSpPr/>
                <p:nvPr/>
              </p:nvGrpSpPr>
              <p:grpSpPr>
                <a:xfrm rot="9754151" flipH="1">
                  <a:off x="7831708" y="3178738"/>
                  <a:ext cx="162092" cy="347686"/>
                  <a:chOff x="6790203" y="2987463"/>
                  <a:chExt cx="261050" cy="559946"/>
                </a:xfrm>
                <a:solidFill>
                  <a:srgbClr val="FBE3B8"/>
                </a:solidFill>
              </p:grpSpPr>
              <p:sp>
                <p:nvSpPr>
                  <p:cNvPr id="170" name="Скругленный прямоугольник 169"/>
                  <p:cNvSpPr/>
                  <p:nvPr/>
                </p:nvSpPr>
                <p:spPr>
                  <a:xfrm>
                    <a:off x="6834689" y="2987463"/>
                    <a:ext cx="121416" cy="243815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grpSp>
                <p:nvGrpSpPr>
                  <p:cNvPr id="171" name="Группа 170"/>
                  <p:cNvGrpSpPr/>
                  <p:nvPr/>
                </p:nvGrpSpPr>
                <p:grpSpPr>
                  <a:xfrm>
                    <a:off x="6790203" y="3150821"/>
                    <a:ext cx="261050" cy="396588"/>
                    <a:chOff x="6790222" y="3150826"/>
                    <a:chExt cx="261028" cy="396598"/>
                  </a:xfrm>
                  <a:grpFill/>
                </p:grpSpPr>
                <p:sp>
                  <p:nvSpPr>
                    <p:cNvPr id="172" name="Скругленный прямоугольник 171"/>
                    <p:cNvSpPr/>
                    <p:nvPr/>
                  </p:nvSpPr>
                  <p:spPr>
                    <a:xfrm>
                      <a:off x="6790222" y="3153088"/>
                      <a:ext cx="226608" cy="254507"/>
                    </a:xfrm>
                    <a:prstGeom prst="roundRect">
                      <a:avLst>
                        <a:gd name="adj" fmla="val 34238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73" name="Скругленный прямоугольник 172"/>
                    <p:cNvSpPr/>
                    <p:nvPr/>
                  </p:nvSpPr>
                  <p:spPr>
                    <a:xfrm>
                      <a:off x="6795138" y="3220107"/>
                      <a:ext cx="44507" cy="254507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74" name="Скругленный прямоугольник 173"/>
                    <p:cNvSpPr/>
                    <p:nvPr/>
                  </p:nvSpPr>
                  <p:spPr>
                    <a:xfrm>
                      <a:off x="6847909" y="3247367"/>
                      <a:ext cx="44507" cy="254507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75" name="Скругленный прямоугольник 174"/>
                    <p:cNvSpPr/>
                    <p:nvPr/>
                  </p:nvSpPr>
                  <p:spPr>
                    <a:xfrm>
                      <a:off x="6899627" y="3292917"/>
                      <a:ext cx="44508" cy="254507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76" name="Скругленный прямоугольник 175"/>
                    <p:cNvSpPr/>
                    <p:nvPr/>
                  </p:nvSpPr>
                  <p:spPr>
                    <a:xfrm>
                      <a:off x="6952409" y="3270631"/>
                      <a:ext cx="44507" cy="254506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77" name="Скругленный прямоугольник 176"/>
                    <p:cNvSpPr/>
                    <p:nvPr/>
                  </p:nvSpPr>
                  <p:spPr>
                    <a:xfrm rot="19864124">
                      <a:off x="7005533" y="3150826"/>
                      <a:ext cx="45717" cy="254506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168" name="Овал 167"/>
                <p:cNvSpPr/>
                <p:nvPr/>
              </p:nvSpPr>
              <p:spPr>
                <a:xfrm rot="21263064">
                  <a:off x="7870931" y="3448640"/>
                  <a:ext cx="155073" cy="9414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69" name="Овал 168"/>
                <p:cNvSpPr/>
                <p:nvPr/>
              </p:nvSpPr>
              <p:spPr>
                <a:xfrm rot="21263064">
                  <a:off x="7873105" y="3474293"/>
                  <a:ext cx="190101" cy="33634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58" name="Полилиния 157"/>
              <p:cNvSpPr/>
              <p:nvPr/>
            </p:nvSpPr>
            <p:spPr>
              <a:xfrm>
                <a:off x="6988272" y="3468485"/>
                <a:ext cx="111453" cy="242837"/>
              </a:xfrm>
              <a:custGeom>
                <a:avLst/>
                <a:gdLst>
                  <a:gd name="connsiteX0" fmla="*/ 82550 w 184150"/>
                  <a:gd name="connsiteY0" fmla="*/ 0 h 469900"/>
                  <a:gd name="connsiteX1" fmla="*/ 82550 w 184150"/>
                  <a:gd name="connsiteY1" fmla="*/ 0 h 469900"/>
                  <a:gd name="connsiteX2" fmla="*/ 76200 w 184150"/>
                  <a:gd name="connsiteY2" fmla="*/ 63500 h 469900"/>
                  <a:gd name="connsiteX3" fmla="*/ 69850 w 184150"/>
                  <a:gd name="connsiteY3" fmla="*/ 82550 h 469900"/>
                  <a:gd name="connsiteX4" fmla="*/ 50800 w 184150"/>
                  <a:gd name="connsiteY4" fmla="*/ 152400 h 469900"/>
                  <a:gd name="connsiteX5" fmla="*/ 38100 w 184150"/>
                  <a:gd name="connsiteY5" fmla="*/ 190500 h 469900"/>
                  <a:gd name="connsiteX6" fmla="*/ 31750 w 184150"/>
                  <a:gd name="connsiteY6" fmla="*/ 209550 h 469900"/>
                  <a:gd name="connsiteX7" fmla="*/ 19050 w 184150"/>
                  <a:gd name="connsiteY7" fmla="*/ 228600 h 469900"/>
                  <a:gd name="connsiteX8" fmla="*/ 12700 w 184150"/>
                  <a:gd name="connsiteY8" fmla="*/ 254000 h 469900"/>
                  <a:gd name="connsiteX9" fmla="*/ 6350 w 184150"/>
                  <a:gd name="connsiteY9" fmla="*/ 273050 h 469900"/>
                  <a:gd name="connsiteX10" fmla="*/ 0 w 184150"/>
                  <a:gd name="connsiteY10" fmla="*/ 330200 h 469900"/>
                  <a:gd name="connsiteX11" fmla="*/ 19050 w 184150"/>
                  <a:gd name="connsiteY11" fmla="*/ 406400 h 469900"/>
                  <a:gd name="connsiteX12" fmla="*/ 12700 w 184150"/>
                  <a:gd name="connsiteY12" fmla="*/ 469900 h 469900"/>
                  <a:gd name="connsiteX13" fmla="*/ 184150 w 184150"/>
                  <a:gd name="connsiteY13" fmla="*/ 457200 h 469900"/>
                  <a:gd name="connsiteX14" fmla="*/ 82550 w 184150"/>
                  <a:gd name="connsiteY14" fmla="*/ 0 h 469900"/>
                  <a:gd name="connsiteX0" fmla="*/ 87312 w 184150"/>
                  <a:gd name="connsiteY0" fmla="*/ 40808 h 470227"/>
                  <a:gd name="connsiteX1" fmla="*/ 82550 w 184150"/>
                  <a:gd name="connsiteY1" fmla="*/ 327 h 470227"/>
                  <a:gd name="connsiteX2" fmla="*/ 76200 w 184150"/>
                  <a:gd name="connsiteY2" fmla="*/ 63827 h 470227"/>
                  <a:gd name="connsiteX3" fmla="*/ 69850 w 184150"/>
                  <a:gd name="connsiteY3" fmla="*/ 82877 h 470227"/>
                  <a:gd name="connsiteX4" fmla="*/ 50800 w 184150"/>
                  <a:gd name="connsiteY4" fmla="*/ 152727 h 470227"/>
                  <a:gd name="connsiteX5" fmla="*/ 38100 w 184150"/>
                  <a:gd name="connsiteY5" fmla="*/ 190827 h 470227"/>
                  <a:gd name="connsiteX6" fmla="*/ 31750 w 184150"/>
                  <a:gd name="connsiteY6" fmla="*/ 209877 h 470227"/>
                  <a:gd name="connsiteX7" fmla="*/ 19050 w 184150"/>
                  <a:gd name="connsiteY7" fmla="*/ 228927 h 470227"/>
                  <a:gd name="connsiteX8" fmla="*/ 12700 w 184150"/>
                  <a:gd name="connsiteY8" fmla="*/ 254327 h 470227"/>
                  <a:gd name="connsiteX9" fmla="*/ 6350 w 184150"/>
                  <a:gd name="connsiteY9" fmla="*/ 273377 h 470227"/>
                  <a:gd name="connsiteX10" fmla="*/ 0 w 184150"/>
                  <a:gd name="connsiteY10" fmla="*/ 330527 h 470227"/>
                  <a:gd name="connsiteX11" fmla="*/ 19050 w 184150"/>
                  <a:gd name="connsiteY11" fmla="*/ 406727 h 470227"/>
                  <a:gd name="connsiteX12" fmla="*/ 12700 w 184150"/>
                  <a:gd name="connsiteY12" fmla="*/ 470227 h 470227"/>
                  <a:gd name="connsiteX13" fmla="*/ 184150 w 184150"/>
                  <a:gd name="connsiteY13" fmla="*/ 457527 h 470227"/>
                  <a:gd name="connsiteX14" fmla="*/ 87312 w 184150"/>
                  <a:gd name="connsiteY14" fmla="*/ 40808 h 470227"/>
                  <a:gd name="connsiteX0" fmla="*/ 87312 w 184150"/>
                  <a:gd name="connsiteY0" fmla="*/ 6236 h 435655"/>
                  <a:gd name="connsiteX1" fmla="*/ 80169 w 184150"/>
                  <a:gd name="connsiteY1" fmla="*/ 8617 h 435655"/>
                  <a:gd name="connsiteX2" fmla="*/ 76200 w 184150"/>
                  <a:gd name="connsiteY2" fmla="*/ 29255 h 435655"/>
                  <a:gd name="connsiteX3" fmla="*/ 69850 w 184150"/>
                  <a:gd name="connsiteY3" fmla="*/ 48305 h 435655"/>
                  <a:gd name="connsiteX4" fmla="*/ 50800 w 184150"/>
                  <a:gd name="connsiteY4" fmla="*/ 118155 h 435655"/>
                  <a:gd name="connsiteX5" fmla="*/ 38100 w 184150"/>
                  <a:gd name="connsiteY5" fmla="*/ 156255 h 435655"/>
                  <a:gd name="connsiteX6" fmla="*/ 31750 w 184150"/>
                  <a:gd name="connsiteY6" fmla="*/ 175305 h 435655"/>
                  <a:gd name="connsiteX7" fmla="*/ 19050 w 184150"/>
                  <a:gd name="connsiteY7" fmla="*/ 194355 h 435655"/>
                  <a:gd name="connsiteX8" fmla="*/ 12700 w 184150"/>
                  <a:gd name="connsiteY8" fmla="*/ 219755 h 435655"/>
                  <a:gd name="connsiteX9" fmla="*/ 6350 w 184150"/>
                  <a:gd name="connsiteY9" fmla="*/ 238805 h 435655"/>
                  <a:gd name="connsiteX10" fmla="*/ 0 w 184150"/>
                  <a:gd name="connsiteY10" fmla="*/ 295955 h 435655"/>
                  <a:gd name="connsiteX11" fmla="*/ 19050 w 184150"/>
                  <a:gd name="connsiteY11" fmla="*/ 372155 h 435655"/>
                  <a:gd name="connsiteX12" fmla="*/ 12700 w 184150"/>
                  <a:gd name="connsiteY12" fmla="*/ 435655 h 435655"/>
                  <a:gd name="connsiteX13" fmla="*/ 184150 w 184150"/>
                  <a:gd name="connsiteY13" fmla="*/ 422955 h 435655"/>
                  <a:gd name="connsiteX14" fmla="*/ 87312 w 184150"/>
                  <a:gd name="connsiteY14" fmla="*/ 6236 h 435655"/>
                  <a:gd name="connsiteX0" fmla="*/ 110331 w 207169"/>
                  <a:gd name="connsiteY0" fmla="*/ 6236 h 433273"/>
                  <a:gd name="connsiteX1" fmla="*/ 103188 w 207169"/>
                  <a:gd name="connsiteY1" fmla="*/ 8617 h 433273"/>
                  <a:gd name="connsiteX2" fmla="*/ 99219 w 207169"/>
                  <a:gd name="connsiteY2" fmla="*/ 29255 h 433273"/>
                  <a:gd name="connsiteX3" fmla="*/ 92869 w 207169"/>
                  <a:gd name="connsiteY3" fmla="*/ 48305 h 433273"/>
                  <a:gd name="connsiteX4" fmla="*/ 73819 w 207169"/>
                  <a:gd name="connsiteY4" fmla="*/ 118155 h 433273"/>
                  <a:gd name="connsiteX5" fmla="*/ 61119 w 207169"/>
                  <a:gd name="connsiteY5" fmla="*/ 156255 h 433273"/>
                  <a:gd name="connsiteX6" fmla="*/ 54769 w 207169"/>
                  <a:gd name="connsiteY6" fmla="*/ 175305 h 433273"/>
                  <a:gd name="connsiteX7" fmla="*/ 42069 w 207169"/>
                  <a:gd name="connsiteY7" fmla="*/ 194355 h 433273"/>
                  <a:gd name="connsiteX8" fmla="*/ 35719 w 207169"/>
                  <a:gd name="connsiteY8" fmla="*/ 219755 h 433273"/>
                  <a:gd name="connsiteX9" fmla="*/ 29369 w 207169"/>
                  <a:gd name="connsiteY9" fmla="*/ 238805 h 433273"/>
                  <a:gd name="connsiteX10" fmla="*/ 23019 w 207169"/>
                  <a:gd name="connsiteY10" fmla="*/ 295955 h 433273"/>
                  <a:gd name="connsiteX11" fmla="*/ 42069 w 207169"/>
                  <a:gd name="connsiteY11" fmla="*/ 372155 h 433273"/>
                  <a:gd name="connsiteX12" fmla="*/ 0 w 207169"/>
                  <a:gd name="connsiteY12" fmla="*/ 433273 h 433273"/>
                  <a:gd name="connsiteX13" fmla="*/ 207169 w 207169"/>
                  <a:gd name="connsiteY13" fmla="*/ 422955 h 433273"/>
                  <a:gd name="connsiteX14" fmla="*/ 110331 w 207169"/>
                  <a:gd name="connsiteY14" fmla="*/ 6236 h 433273"/>
                  <a:gd name="connsiteX0" fmla="*/ 111512 w 208350"/>
                  <a:gd name="connsiteY0" fmla="*/ 6236 h 454696"/>
                  <a:gd name="connsiteX1" fmla="*/ 104369 w 208350"/>
                  <a:gd name="connsiteY1" fmla="*/ 8617 h 454696"/>
                  <a:gd name="connsiteX2" fmla="*/ 100400 w 208350"/>
                  <a:gd name="connsiteY2" fmla="*/ 29255 h 454696"/>
                  <a:gd name="connsiteX3" fmla="*/ 94050 w 208350"/>
                  <a:gd name="connsiteY3" fmla="*/ 48305 h 454696"/>
                  <a:gd name="connsiteX4" fmla="*/ 75000 w 208350"/>
                  <a:gd name="connsiteY4" fmla="*/ 118155 h 454696"/>
                  <a:gd name="connsiteX5" fmla="*/ 62300 w 208350"/>
                  <a:gd name="connsiteY5" fmla="*/ 156255 h 454696"/>
                  <a:gd name="connsiteX6" fmla="*/ 55950 w 208350"/>
                  <a:gd name="connsiteY6" fmla="*/ 175305 h 454696"/>
                  <a:gd name="connsiteX7" fmla="*/ 43250 w 208350"/>
                  <a:gd name="connsiteY7" fmla="*/ 194355 h 454696"/>
                  <a:gd name="connsiteX8" fmla="*/ 36900 w 208350"/>
                  <a:gd name="connsiteY8" fmla="*/ 219755 h 454696"/>
                  <a:gd name="connsiteX9" fmla="*/ 30550 w 208350"/>
                  <a:gd name="connsiteY9" fmla="*/ 238805 h 454696"/>
                  <a:gd name="connsiteX10" fmla="*/ 24200 w 208350"/>
                  <a:gd name="connsiteY10" fmla="*/ 295955 h 454696"/>
                  <a:gd name="connsiteX11" fmla="*/ 43250 w 208350"/>
                  <a:gd name="connsiteY11" fmla="*/ 372155 h 454696"/>
                  <a:gd name="connsiteX12" fmla="*/ 1181 w 208350"/>
                  <a:gd name="connsiteY12" fmla="*/ 433273 h 454696"/>
                  <a:gd name="connsiteX13" fmla="*/ 105603 w 208350"/>
                  <a:gd name="connsiteY13" fmla="*/ 454696 h 454696"/>
                  <a:gd name="connsiteX14" fmla="*/ 208350 w 208350"/>
                  <a:gd name="connsiteY14" fmla="*/ 422955 h 454696"/>
                  <a:gd name="connsiteX15" fmla="*/ 111512 w 208350"/>
                  <a:gd name="connsiteY15" fmla="*/ 6236 h 454696"/>
                  <a:gd name="connsiteX0" fmla="*/ 111512 w 208690"/>
                  <a:gd name="connsiteY0" fmla="*/ 6236 h 454696"/>
                  <a:gd name="connsiteX1" fmla="*/ 104369 w 208690"/>
                  <a:gd name="connsiteY1" fmla="*/ 8617 h 454696"/>
                  <a:gd name="connsiteX2" fmla="*/ 100400 w 208690"/>
                  <a:gd name="connsiteY2" fmla="*/ 29255 h 454696"/>
                  <a:gd name="connsiteX3" fmla="*/ 94050 w 208690"/>
                  <a:gd name="connsiteY3" fmla="*/ 48305 h 454696"/>
                  <a:gd name="connsiteX4" fmla="*/ 75000 w 208690"/>
                  <a:gd name="connsiteY4" fmla="*/ 118155 h 454696"/>
                  <a:gd name="connsiteX5" fmla="*/ 62300 w 208690"/>
                  <a:gd name="connsiteY5" fmla="*/ 156255 h 454696"/>
                  <a:gd name="connsiteX6" fmla="*/ 55950 w 208690"/>
                  <a:gd name="connsiteY6" fmla="*/ 175305 h 454696"/>
                  <a:gd name="connsiteX7" fmla="*/ 43250 w 208690"/>
                  <a:gd name="connsiteY7" fmla="*/ 194355 h 454696"/>
                  <a:gd name="connsiteX8" fmla="*/ 36900 w 208690"/>
                  <a:gd name="connsiteY8" fmla="*/ 219755 h 454696"/>
                  <a:gd name="connsiteX9" fmla="*/ 30550 w 208690"/>
                  <a:gd name="connsiteY9" fmla="*/ 238805 h 454696"/>
                  <a:gd name="connsiteX10" fmla="*/ 24200 w 208690"/>
                  <a:gd name="connsiteY10" fmla="*/ 295955 h 454696"/>
                  <a:gd name="connsiteX11" fmla="*/ 43250 w 208690"/>
                  <a:gd name="connsiteY11" fmla="*/ 372155 h 454696"/>
                  <a:gd name="connsiteX12" fmla="*/ 1181 w 208690"/>
                  <a:gd name="connsiteY12" fmla="*/ 433273 h 454696"/>
                  <a:gd name="connsiteX13" fmla="*/ 105603 w 208690"/>
                  <a:gd name="connsiteY13" fmla="*/ 454696 h 454696"/>
                  <a:gd name="connsiteX14" fmla="*/ 208350 w 208690"/>
                  <a:gd name="connsiteY14" fmla="*/ 422955 h 454696"/>
                  <a:gd name="connsiteX15" fmla="*/ 111512 w 208690"/>
                  <a:gd name="connsiteY15" fmla="*/ 6236 h 454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8690" h="454696">
                    <a:moveTo>
                      <a:pt x="111512" y="6236"/>
                    </a:moveTo>
                    <a:cubicBezTo>
                      <a:pt x="109925" y="-7258"/>
                      <a:pt x="106221" y="4780"/>
                      <a:pt x="104369" y="8617"/>
                    </a:cubicBezTo>
                    <a:cubicBezTo>
                      <a:pt x="102517" y="12454"/>
                      <a:pt x="102120" y="22640"/>
                      <a:pt x="100400" y="29255"/>
                    </a:cubicBezTo>
                    <a:cubicBezTo>
                      <a:pt x="98680" y="35870"/>
                      <a:pt x="95889" y="41869"/>
                      <a:pt x="94050" y="48305"/>
                    </a:cubicBezTo>
                    <a:cubicBezTo>
                      <a:pt x="72338" y="124296"/>
                      <a:pt x="110622" y="2383"/>
                      <a:pt x="75000" y="118155"/>
                    </a:cubicBezTo>
                    <a:cubicBezTo>
                      <a:pt x="71063" y="130950"/>
                      <a:pt x="66533" y="143555"/>
                      <a:pt x="62300" y="156255"/>
                    </a:cubicBezTo>
                    <a:cubicBezTo>
                      <a:pt x="60183" y="162605"/>
                      <a:pt x="59663" y="169736"/>
                      <a:pt x="55950" y="175305"/>
                    </a:cubicBezTo>
                    <a:lnTo>
                      <a:pt x="43250" y="194355"/>
                    </a:lnTo>
                    <a:cubicBezTo>
                      <a:pt x="41133" y="202822"/>
                      <a:pt x="39298" y="211364"/>
                      <a:pt x="36900" y="219755"/>
                    </a:cubicBezTo>
                    <a:cubicBezTo>
                      <a:pt x="35061" y="226191"/>
                      <a:pt x="31650" y="232203"/>
                      <a:pt x="30550" y="238805"/>
                    </a:cubicBezTo>
                    <a:cubicBezTo>
                      <a:pt x="27399" y="257711"/>
                      <a:pt x="26317" y="276905"/>
                      <a:pt x="24200" y="295955"/>
                    </a:cubicBezTo>
                    <a:cubicBezTo>
                      <a:pt x="32081" y="319597"/>
                      <a:pt x="47086" y="349269"/>
                      <a:pt x="43250" y="372155"/>
                    </a:cubicBezTo>
                    <a:cubicBezTo>
                      <a:pt x="39414" y="395041"/>
                      <a:pt x="-8020" y="423088"/>
                      <a:pt x="1181" y="433273"/>
                    </a:cubicBezTo>
                    <a:cubicBezTo>
                      <a:pt x="33607" y="433270"/>
                      <a:pt x="73177" y="454699"/>
                      <a:pt x="105603" y="454696"/>
                    </a:cubicBezTo>
                    <a:lnTo>
                      <a:pt x="208350" y="422955"/>
                    </a:lnTo>
                    <a:cubicBezTo>
                      <a:pt x="214171" y="284049"/>
                      <a:pt x="143791" y="145142"/>
                      <a:pt x="111512" y="6236"/>
                    </a:cubicBezTo>
                    <a:close/>
                  </a:path>
                </a:pathLst>
              </a:custGeom>
              <a:solidFill>
                <a:srgbClr val="3130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159" name="Группа 158"/>
              <p:cNvGrpSpPr/>
              <p:nvPr/>
            </p:nvGrpSpPr>
            <p:grpSpPr>
              <a:xfrm>
                <a:off x="6696329" y="4075740"/>
                <a:ext cx="492115" cy="744765"/>
                <a:chOff x="8227425" y="3994669"/>
                <a:chExt cx="921457" cy="1394524"/>
              </a:xfrm>
            </p:grpSpPr>
            <p:sp>
              <p:nvSpPr>
                <p:cNvPr id="163" name="Овал 2052"/>
                <p:cNvSpPr/>
                <p:nvPr/>
              </p:nvSpPr>
              <p:spPr>
                <a:xfrm rot="531281">
                  <a:off x="8768724" y="4926588"/>
                  <a:ext cx="345871" cy="232885"/>
                </a:xfrm>
                <a:custGeom>
                  <a:avLst/>
                  <a:gdLst>
                    <a:gd name="connsiteX0" fmla="*/ 0 w 471488"/>
                    <a:gd name="connsiteY0" fmla="*/ 107599 h 215197"/>
                    <a:gd name="connsiteX1" fmla="*/ 235744 w 471488"/>
                    <a:gd name="connsiteY1" fmla="*/ 0 h 215197"/>
                    <a:gd name="connsiteX2" fmla="*/ 471488 w 471488"/>
                    <a:gd name="connsiteY2" fmla="*/ 107599 h 215197"/>
                    <a:gd name="connsiteX3" fmla="*/ 235744 w 471488"/>
                    <a:gd name="connsiteY3" fmla="*/ 215198 h 215197"/>
                    <a:gd name="connsiteX4" fmla="*/ 0 w 471488"/>
                    <a:gd name="connsiteY4" fmla="*/ 107599 h 215197"/>
                    <a:gd name="connsiteX0" fmla="*/ 437 w 471925"/>
                    <a:gd name="connsiteY0" fmla="*/ 107884 h 215483"/>
                    <a:gd name="connsiteX1" fmla="*/ 179031 w 471925"/>
                    <a:gd name="connsiteY1" fmla="*/ 77369 h 215483"/>
                    <a:gd name="connsiteX2" fmla="*/ 236181 w 471925"/>
                    <a:gd name="connsiteY2" fmla="*/ 285 h 215483"/>
                    <a:gd name="connsiteX3" fmla="*/ 471925 w 471925"/>
                    <a:gd name="connsiteY3" fmla="*/ 107884 h 215483"/>
                    <a:gd name="connsiteX4" fmla="*/ 236181 w 471925"/>
                    <a:gd name="connsiteY4" fmla="*/ 215483 h 215483"/>
                    <a:gd name="connsiteX5" fmla="*/ 437 w 471925"/>
                    <a:gd name="connsiteY5" fmla="*/ 107884 h 215483"/>
                    <a:gd name="connsiteX0" fmla="*/ 1564 w 473052"/>
                    <a:gd name="connsiteY0" fmla="*/ 110889 h 218488"/>
                    <a:gd name="connsiteX1" fmla="*/ 139677 w 473052"/>
                    <a:gd name="connsiteY1" fmla="*/ 35130 h 218488"/>
                    <a:gd name="connsiteX2" fmla="*/ 237308 w 473052"/>
                    <a:gd name="connsiteY2" fmla="*/ 3290 h 218488"/>
                    <a:gd name="connsiteX3" fmla="*/ 473052 w 473052"/>
                    <a:gd name="connsiteY3" fmla="*/ 110889 h 218488"/>
                    <a:gd name="connsiteX4" fmla="*/ 237308 w 473052"/>
                    <a:gd name="connsiteY4" fmla="*/ 218488 h 218488"/>
                    <a:gd name="connsiteX5" fmla="*/ 1564 w 473052"/>
                    <a:gd name="connsiteY5" fmla="*/ 110889 h 218488"/>
                    <a:gd name="connsiteX0" fmla="*/ 1564 w 506390"/>
                    <a:gd name="connsiteY0" fmla="*/ 113312 h 222188"/>
                    <a:gd name="connsiteX1" fmla="*/ 139677 w 506390"/>
                    <a:gd name="connsiteY1" fmla="*/ 37553 h 222188"/>
                    <a:gd name="connsiteX2" fmla="*/ 237308 w 506390"/>
                    <a:gd name="connsiteY2" fmla="*/ 5713 h 222188"/>
                    <a:gd name="connsiteX3" fmla="*/ 506390 w 506390"/>
                    <a:gd name="connsiteY3" fmla="*/ 151412 h 222188"/>
                    <a:gd name="connsiteX4" fmla="*/ 237308 w 506390"/>
                    <a:gd name="connsiteY4" fmla="*/ 220911 h 222188"/>
                    <a:gd name="connsiteX5" fmla="*/ 1564 w 506390"/>
                    <a:gd name="connsiteY5" fmla="*/ 113312 h 222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6390" h="222188">
                      <a:moveTo>
                        <a:pt x="1564" y="113312"/>
                      </a:moveTo>
                      <a:cubicBezTo>
                        <a:pt x="-14708" y="82752"/>
                        <a:pt x="100386" y="55486"/>
                        <a:pt x="139677" y="37553"/>
                      </a:cubicBezTo>
                      <a:cubicBezTo>
                        <a:pt x="178968" y="19620"/>
                        <a:pt x="176189" y="-13264"/>
                        <a:pt x="237308" y="5713"/>
                      </a:cubicBezTo>
                      <a:cubicBezTo>
                        <a:pt x="298427" y="24690"/>
                        <a:pt x="506390" y="91987"/>
                        <a:pt x="506390" y="151412"/>
                      </a:cubicBezTo>
                      <a:cubicBezTo>
                        <a:pt x="506390" y="210837"/>
                        <a:pt x="321446" y="227261"/>
                        <a:pt x="237308" y="220911"/>
                      </a:cubicBezTo>
                      <a:cubicBezTo>
                        <a:pt x="153170" y="214561"/>
                        <a:pt x="17836" y="143872"/>
                        <a:pt x="1564" y="11331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64" name="Овал 2052"/>
                <p:cNvSpPr/>
                <p:nvPr/>
              </p:nvSpPr>
              <p:spPr>
                <a:xfrm rot="20782258">
                  <a:off x="8227425" y="5167003"/>
                  <a:ext cx="506388" cy="222190"/>
                </a:xfrm>
                <a:custGeom>
                  <a:avLst/>
                  <a:gdLst>
                    <a:gd name="connsiteX0" fmla="*/ 0 w 471488"/>
                    <a:gd name="connsiteY0" fmla="*/ 107599 h 215197"/>
                    <a:gd name="connsiteX1" fmla="*/ 235744 w 471488"/>
                    <a:gd name="connsiteY1" fmla="*/ 0 h 215197"/>
                    <a:gd name="connsiteX2" fmla="*/ 471488 w 471488"/>
                    <a:gd name="connsiteY2" fmla="*/ 107599 h 215197"/>
                    <a:gd name="connsiteX3" fmla="*/ 235744 w 471488"/>
                    <a:gd name="connsiteY3" fmla="*/ 215198 h 215197"/>
                    <a:gd name="connsiteX4" fmla="*/ 0 w 471488"/>
                    <a:gd name="connsiteY4" fmla="*/ 107599 h 215197"/>
                    <a:gd name="connsiteX0" fmla="*/ 437 w 471925"/>
                    <a:gd name="connsiteY0" fmla="*/ 107884 h 215483"/>
                    <a:gd name="connsiteX1" fmla="*/ 179031 w 471925"/>
                    <a:gd name="connsiteY1" fmla="*/ 77369 h 215483"/>
                    <a:gd name="connsiteX2" fmla="*/ 236181 w 471925"/>
                    <a:gd name="connsiteY2" fmla="*/ 285 h 215483"/>
                    <a:gd name="connsiteX3" fmla="*/ 471925 w 471925"/>
                    <a:gd name="connsiteY3" fmla="*/ 107884 h 215483"/>
                    <a:gd name="connsiteX4" fmla="*/ 236181 w 471925"/>
                    <a:gd name="connsiteY4" fmla="*/ 215483 h 215483"/>
                    <a:gd name="connsiteX5" fmla="*/ 437 w 471925"/>
                    <a:gd name="connsiteY5" fmla="*/ 107884 h 215483"/>
                    <a:gd name="connsiteX0" fmla="*/ 1564 w 473052"/>
                    <a:gd name="connsiteY0" fmla="*/ 110889 h 218488"/>
                    <a:gd name="connsiteX1" fmla="*/ 139677 w 473052"/>
                    <a:gd name="connsiteY1" fmla="*/ 35130 h 218488"/>
                    <a:gd name="connsiteX2" fmla="*/ 237308 w 473052"/>
                    <a:gd name="connsiteY2" fmla="*/ 3290 h 218488"/>
                    <a:gd name="connsiteX3" fmla="*/ 473052 w 473052"/>
                    <a:gd name="connsiteY3" fmla="*/ 110889 h 218488"/>
                    <a:gd name="connsiteX4" fmla="*/ 237308 w 473052"/>
                    <a:gd name="connsiteY4" fmla="*/ 218488 h 218488"/>
                    <a:gd name="connsiteX5" fmla="*/ 1564 w 473052"/>
                    <a:gd name="connsiteY5" fmla="*/ 110889 h 218488"/>
                    <a:gd name="connsiteX0" fmla="*/ 1564 w 506390"/>
                    <a:gd name="connsiteY0" fmla="*/ 113312 h 222188"/>
                    <a:gd name="connsiteX1" fmla="*/ 139677 w 506390"/>
                    <a:gd name="connsiteY1" fmla="*/ 37553 h 222188"/>
                    <a:gd name="connsiteX2" fmla="*/ 237308 w 506390"/>
                    <a:gd name="connsiteY2" fmla="*/ 5713 h 222188"/>
                    <a:gd name="connsiteX3" fmla="*/ 506390 w 506390"/>
                    <a:gd name="connsiteY3" fmla="*/ 151412 h 222188"/>
                    <a:gd name="connsiteX4" fmla="*/ 237308 w 506390"/>
                    <a:gd name="connsiteY4" fmla="*/ 220911 h 222188"/>
                    <a:gd name="connsiteX5" fmla="*/ 1564 w 506390"/>
                    <a:gd name="connsiteY5" fmla="*/ 113312 h 222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6390" h="222188">
                      <a:moveTo>
                        <a:pt x="1564" y="113312"/>
                      </a:moveTo>
                      <a:cubicBezTo>
                        <a:pt x="-14708" y="82752"/>
                        <a:pt x="100386" y="55486"/>
                        <a:pt x="139677" y="37553"/>
                      </a:cubicBezTo>
                      <a:cubicBezTo>
                        <a:pt x="178968" y="19620"/>
                        <a:pt x="176189" y="-13264"/>
                        <a:pt x="237308" y="5713"/>
                      </a:cubicBezTo>
                      <a:cubicBezTo>
                        <a:pt x="298427" y="24690"/>
                        <a:pt x="506390" y="91987"/>
                        <a:pt x="506390" y="151412"/>
                      </a:cubicBezTo>
                      <a:cubicBezTo>
                        <a:pt x="506390" y="210837"/>
                        <a:pt x="321446" y="227261"/>
                        <a:pt x="237308" y="220911"/>
                      </a:cubicBezTo>
                      <a:cubicBezTo>
                        <a:pt x="153170" y="214561"/>
                        <a:pt x="17836" y="143872"/>
                        <a:pt x="1564" y="11331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65" name="Полилиния 164"/>
                <p:cNvSpPr/>
                <p:nvPr/>
              </p:nvSpPr>
              <p:spPr>
                <a:xfrm>
                  <a:off x="8308015" y="3994669"/>
                  <a:ext cx="840867" cy="1322570"/>
                </a:xfrm>
                <a:custGeom>
                  <a:avLst/>
                  <a:gdLst>
                    <a:gd name="connsiteX0" fmla="*/ 594360 w 840868"/>
                    <a:gd name="connsiteY0" fmla="*/ 0 h 1322572"/>
                    <a:gd name="connsiteX1" fmla="*/ 579120 w 840868"/>
                    <a:gd name="connsiteY1" fmla="*/ 297180 h 1322572"/>
                    <a:gd name="connsiteX2" fmla="*/ 708660 w 840868"/>
                    <a:gd name="connsiteY2" fmla="*/ 457200 h 1322572"/>
                    <a:gd name="connsiteX3" fmla="*/ 822960 w 840868"/>
                    <a:gd name="connsiteY3" fmla="*/ 944880 h 1322572"/>
                    <a:gd name="connsiteX4" fmla="*/ 820170 w 840868"/>
                    <a:gd name="connsiteY4" fmla="*/ 947979 h 1322572"/>
                    <a:gd name="connsiteX5" fmla="*/ 834040 w 840868"/>
                    <a:gd name="connsiteY5" fmla="*/ 973795 h 1322572"/>
                    <a:gd name="connsiteX6" fmla="*/ 838657 w 840868"/>
                    <a:gd name="connsiteY6" fmla="*/ 1027371 h 1322572"/>
                    <a:gd name="connsiteX7" fmla="*/ 599662 w 840868"/>
                    <a:gd name="connsiteY7" fmla="*/ 1105509 h 1322572"/>
                    <a:gd name="connsiteX8" fmla="*/ 460944 w 840868"/>
                    <a:gd name="connsiteY8" fmla="*/ 1033116 h 1322572"/>
                    <a:gd name="connsiteX9" fmla="*/ 447653 w 840868"/>
                    <a:gd name="connsiteY9" fmla="*/ 1013740 h 1322572"/>
                    <a:gd name="connsiteX10" fmla="*/ 487063 w 840868"/>
                    <a:gd name="connsiteY10" fmla="*/ 886908 h 1322572"/>
                    <a:gd name="connsiteX11" fmla="*/ 441960 w 840868"/>
                    <a:gd name="connsiteY11" fmla="*/ 548640 h 1322572"/>
                    <a:gd name="connsiteX12" fmla="*/ 350520 w 840868"/>
                    <a:gd name="connsiteY12" fmla="*/ 121920 h 1322572"/>
                    <a:gd name="connsiteX13" fmla="*/ 243840 w 840868"/>
                    <a:gd name="connsiteY13" fmla="*/ 525780 h 1322572"/>
                    <a:gd name="connsiteX14" fmla="*/ 312420 w 840868"/>
                    <a:gd name="connsiteY14" fmla="*/ 647700 h 1322572"/>
                    <a:gd name="connsiteX15" fmla="*/ 379294 w 840868"/>
                    <a:gd name="connsiteY15" fmla="*/ 1121899 h 1322572"/>
                    <a:gd name="connsiteX16" fmla="*/ 399606 w 840868"/>
                    <a:gd name="connsiteY16" fmla="*/ 1140323 h 1322572"/>
                    <a:gd name="connsiteX17" fmla="*/ 416463 w 840868"/>
                    <a:gd name="connsiteY17" fmla="*/ 1191386 h 1322572"/>
                    <a:gd name="connsiteX18" fmla="*/ 201953 w 840868"/>
                    <a:gd name="connsiteY18" fmla="*/ 1322572 h 1322572"/>
                    <a:gd name="connsiteX19" fmla="*/ 50272 w 840868"/>
                    <a:gd name="connsiteY19" fmla="*/ 1284149 h 1322572"/>
                    <a:gd name="connsiteX20" fmla="*/ 32868 w 840868"/>
                    <a:gd name="connsiteY20" fmla="*/ 1268363 h 1322572"/>
                    <a:gd name="connsiteX21" fmla="*/ 39900 w 840868"/>
                    <a:gd name="connsiteY21" fmla="*/ 1165693 h 1322572"/>
                    <a:gd name="connsiteX22" fmla="*/ 68580 w 840868"/>
                    <a:gd name="connsiteY22" fmla="*/ 434340 h 1322572"/>
                    <a:gd name="connsiteX23" fmla="*/ 53340 w 840868"/>
                    <a:gd name="connsiteY23" fmla="*/ 441960 h 1322572"/>
                    <a:gd name="connsiteX24" fmla="*/ 30480 w 840868"/>
                    <a:gd name="connsiteY24" fmla="*/ 434340 h 1322572"/>
                    <a:gd name="connsiteX25" fmla="*/ 0 w 840868"/>
                    <a:gd name="connsiteY25" fmla="*/ 106680 h 1322572"/>
                    <a:gd name="connsiteX0" fmla="*/ 594360 w 840868"/>
                    <a:gd name="connsiteY0" fmla="*/ 0 h 1322572"/>
                    <a:gd name="connsiteX1" fmla="*/ 579120 w 840868"/>
                    <a:gd name="connsiteY1" fmla="*/ 297180 h 1322572"/>
                    <a:gd name="connsiteX2" fmla="*/ 708660 w 840868"/>
                    <a:gd name="connsiteY2" fmla="*/ 457200 h 1322572"/>
                    <a:gd name="connsiteX3" fmla="*/ 822960 w 840868"/>
                    <a:gd name="connsiteY3" fmla="*/ 944880 h 1322572"/>
                    <a:gd name="connsiteX4" fmla="*/ 820170 w 840868"/>
                    <a:gd name="connsiteY4" fmla="*/ 947979 h 1322572"/>
                    <a:gd name="connsiteX5" fmla="*/ 834040 w 840868"/>
                    <a:gd name="connsiteY5" fmla="*/ 973795 h 1322572"/>
                    <a:gd name="connsiteX6" fmla="*/ 838657 w 840868"/>
                    <a:gd name="connsiteY6" fmla="*/ 1027371 h 1322572"/>
                    <a:gd name="connsiteX7" fmla="*/ 599662 w 840868"/>
                    <a:gd name="connsiteY7" fmla="*/ 1105509 h 1322572"/>
                    <a:gd name="connsiteX8" fmla="*/ 460944 w 840868"/>
                    <a:gd name="connsiteY8" fmla="*/ 1033116 h 1322572"/>
                    <a:gd name="connsiteX9" fmla="*/ 447653 w 840868"/>
                    <a:gd name="connsiteY9" fmla="*/ 1013740 h 1322572"/>
                    <a:gd name="connsiteX10" fmla="*/ 487063 w 840868"/>
                    <a:gd name="connsiteY10" fmla="*/ 886908 h 1322572"/>
                    <a:gd name="connsiteX11" fmla="*/ 441960 w 840868"/>
                    <a:gd name="connsiteY11" fmla="*/ 548640 h 1322572"/>
                    <a:gd name="connsiteX12" fmla="*/ 350520 w 840868"/>
                    <a:gd name="connsiteY12" fmla="*/ 121920 h 1322572"/>
                    <a:gd name="connsiteX13" fmla="*/ 243840 w 840868"/>
                    <a:gd name="connsiteY13" fmla="*/ 525780 h 1322572"/>
                    <a:gd name="connsiteX14" fmla="*/ 312420 w 840868"/>
                    <a:gd name="connsiteY14" fmla="*/ 647700 h 1322572"/>
                    <a:gd name="connsiteX15" fmla="*/ 379294 w 840868"/>
                    <a:gd name="connsiteY15" fmla="*/ 1121899 h 1322572"/>
                    <a:gd name="connsiteX16" fmla="*/ 399606 w 840868"/>
                    <a:gd name="connsiteY16" fmla="*/ 1140323 h 1322572"/>
                    <a:gd name="connsiteX17" fmla="*/ 416463 w 840868"/>
                    <a:gd name="connsiteY17" fmla="*/ 1191386 h 1322572"/>
                    <a:gd name="connsiteX18" fmla="*/ 201953 w 840868"/>
                    <a:gd name="connsiteY18" fmla="*/ 1322572 h 1322572"/>
                    <a:gd name="connsiteX19" fmla="*/ 50272 w 840868"/>
                    <a:gd name="connsiteY19" fmla="*/ 1284149 h 1322572"/>
                    <a:gd name="connsiteX20" fmla="*/ 32868 w 840868"/>
                    <a:gd name="connsiteY20" fmla="*/ 1268363 h 1322572"/>
                    <a:gd name="connsiteX21" fmla="*/ 39900 w 840868"/>
                    <a:gd name="connsiteY21" fmla="*/ 1165693 h 1322572"/>
                    <a:gd name="connsiteX22" fmla="*/ 56674 w 840868"/>
                    <a:gd name="connsiteY22" fmla="*/ 462915 h 1322572"/>
                    <a:gd name="connsiteX23" fmla="*/ 53340 w 840868"/>
                    <a:gd name="connsiteY23" fmla="*/ 441960 h 1322572"/>
                    <a:gd name="connsiteX24" fmla="*/ 30480 w 840868"/>
                    <a:gd name="connsiteY24" fmla="*/ 434340 h 1322572"/>
                    <a:gd name="connsiteX25" fmla="*/ 0 w 840868"/>
                    <a:gd name="connsiteY25" fmla="*/ 106680 h 1322572"/>
                    <a:gd name="connsiteX26" fmla="*/ 594360 w 840868"/>
                    <a:gd name="connsiteY26" fmla="*/ 0 h 1322572"/>
                    <a:gd name="connsiteX0" fmla="*/ 594360 w 840868"/>
                    <a:gd name="connsiteY0" fmla="*/ 0 h 1322572"/>
                    <a:gd name="connsiteX1" fmla="*/ 579120 w 840868"/>
                    <a:gd name="connsiteY1" fmla="*/ 297180 h 1322572"/>
                    <a:gd name="connsiteX2" fmla="*/ 708660 w 840868"/>
                    <a:gd name="connsiteY2" fmla="*/ 457200 h 1322572"/>
                    <a:gd name="connsiteX3" fmla="*/ 822960 w 840868"/>
                    <a:gd name="connsiteY3" fmla="*/ 944880 h 1322572"/>
                    <a:gd name="connsiteX4" fmla="*/ 820170 w 840868"/>
                    <a:gd name="connsiteY4" fmla="*/ 947979 h 1322572"/>
                    <a:gd name="connsiteX5" fmla="*/ 834040 w 840868"/>
                    <a:gd name="connsiteY5" fmla="*/ 973795 h 1322572"/>
                    <a:gd name="connsiteX6" fmla="*/ 838657 w 840868"/>
                    <a:gd name="connsiteY6" fmla="*/ 1027371 h 1322572"/>
                    <a:gd name="connsiteX7" fmla="*/ 599662 w 840868"/>
                    <a:gd name="connsiteY7" fmla="*/ 1105509 h 1322572"/>
                    <a:gd name="connsiteX8" fmla="*/ 460944 w 840868"/>
                    <a:gd name="connsiteY8" fmla="*/ 1033116 h 1322572"/>
                    <a:gd name="connsiteX9" fmla="*/ 447653 w 840868"/>
                    <a:gd name="connsiteY9" fmla="*/ 1013740 h 1322572"/>
                    <a:gd name="connsiteX10" fmla="*/ 487063 w 840868"/>
                    <a:gd name="connsiteY10" fmla="*/ 886908 h 1322572"/>
                    <a:gd name="connsiteX11" fmla="*/ 441960 w 840868"/>
                    <a:gd name="connsiteY11" fmla="*/ 548640 h 1322572"/>
                    <a:gd name="connsiteX12" fmla="*/ 350520 w 840868"/>
                    <a:gd name="connsiteY12" fmla="*/ 121920 h 1322572"/>
                    <a:gd name="connsiteX13" fmla="*/ 243840 w 840868"/>
                    <a:gd name="connsiteY13" fmla="*/ 525780 h 1322572"/>
                    <a:gd name="connsiteX14" fmla="*/ 312420 w 840868"/>
                    <a:gd name="connsiteY14" fmla="*/ 647700 h 1322572"/>
                    <a:gd name="connsiteX15" fmla="*/ 379294 w 840868"/>
                    <a:gd name="connsiteY15" fmla="*/ 1121899 h 1322572"/>
                    <a:gd name="connsiteX16" fmla="*/ 399606 w 840868"/>
                    <a:gd name="connsiteY16" fmla="*/ 1140323 h 1322572"/>
                    <a:gd name="connsiteX17" fmla="*/ 416463 w 840868"/>
                    <a:gd name="connsiteY17" fmla="*/ 1191386 h 1322572"/>
                    <a:gd name="connsiteX18" fmla="*/ 201953 w 840868"/>
                    <a:gd name="connsiteY18" fmla="*/ 1322572 h 1322572"/>
                    <a:gd name="connsiteX19" fmla="*/ 50272 w 840868"/>
                    <a:gd name="connsiteY19" fmla="*/ 1284149 h 1322572"/>
                    <a:gd name="connsiteX20" fmla="*/ 32868 w 840868"/>
                    <a:gd name="connsiteY20" fmla="*/ 1268363 h 1322572"/>
                    <a:gd name="connsiteX21" fmla="*/ 39900 w 840868"/>
                    <a:gd name="connsiteY21" fmla="*/ 1165693 h 1322572"/>
                    <a:gd name="connsiteX22" fmla="*/ 56674 w 840868"/>
                    <a:gd name="connsiteY22" fmla="*/ 462915 h 1322572"/>
                    <a:gd name="connsiteX23" fmla="*/ 53340 w 840868"/>
                    <a:gd name="connsiteY23" fmla="*/ 441960 h 1322572"/>
                    <a:gd name="connsiteX24" fmla="*/ 37623 w 840868"/>
                    <a:gd name="connsiteY24" fmla="*/ 415290 h 1322572"/>
                    <a:gd name="connsiteX25" fmla="*/ 0 w 840868"/>
                    <a:gd name="connsiteY25" fmla="*/ 106680 h 1322572"/>
                    <a:gd name="connsiteX26" fmla="*/ 594360 w 840868"/>
                    <a:gd name="connsiteY26" fmla="*/ 0 h 13225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840868" h="1322572">
                      <a:moveTo>
                        <a:pt x="594360" y="0"/>
                      </a:moveTo>
                      <a:lnTo>
                        <a:pt x="579120" y="297180"/>
                      </a:lnTo>
                      <a:lnTo>
                        <a:pt x="708660" y="457200"/>
                      </a:lnTo>
                      <a:lnTo>
                        <a:pt x="822960" y="944880"/>
                      </a:lnTo>
                      <a:lnTo>
                        <a:pt x="820170" y="947979"/>
                      </a:lnTo>
                      <a:lnTo>
                        <a:pt x="834040" y="973795"/>
                      </a:lnTo>
                      <a:cubicBezTo>
                        <a:pt x="840979" y="991571"/>
                        <a:pt x="842837" y="1009747"/>
                        <a:pt x="838657" y="1027371"/>
                      </a:cubicBezTo>
                      <a:cubicBezTo>
                        <a:pt x="821936" y="1097867"/>
                        <a:pt x="714935" y="1132851"/>
                        <a:pt x="599662" y="1105509"/>
                      </a:cubicBezTo>
                      <a:cubicBezTo>
                        <a:pt x="542026" y="1091838"/>
                        <a:pt x="493235" y="1065175"/>
                        <a:pt x="460944" y="1033116"/>
                      </a:cubicBezTo>
                      <a:lnTo>
                        <a:pt x="447653" y="1013740"/>
                      </a:lnTo>
                      <a:lnTo>
                        <a:pt x="487063" y="886908"/>
                      </a:lnTo>
                      <a:lnTo>
                        <a:pt x="441960" y="548640"/>
                      </a:lnTo>
                      <a:lnTo>
                        <a:pt x="350520" y="121920"/>
                      </a:lnTo>
                      <a:lnTo>
                        <a:pt x="243840" y="525780"/>
                      </a:lnTo>
                      <a:lnTo>
                        <a:pt x="312420" y="647700"/>
                      </a:lnTo>
                      <a:lnTo>
                        <a:pt x="379294" y="1121899"/>
                      </a:lnTo>
                      <a:lnTo>
                        <a:pt x="399606" y="1140323"/>
                      </a:lnTo>
                      <a:cubicBezTo>
                        <a:pt x="410461" y="1156018"/>
                        <a:pt x="416463" y="1173273"/>
                        <a:pt x="416463" y="1191386"/>
                      </a:cubicBezTo>
                      <a:cubicBezTo>
                        <a:pt x="416463" y="1263838"/>
                        <a:pt x="320424" y="1322572"/>
                        <a:pt x="201953" y="1322572"/>
                      </a:cubicBezTo>
                      <a:cubicBezTo>
                        <a:pt x="142718" y="1322572"/>
                        <a:pt x="89090" y="1307889"/>
                        <a:pt x="50272" y="1284149"/>
                      </a:cubicBezTo>
                      <a:lnTo>
                        <a:pt x="32868" y="1268363"/>
                      </a:lnTo>
                      <a:lnTo>
                        <a:pt x="39900" y="1165693"/>
                      </a:lnTo>
                      <a:cubicBezTo>
                        <a:pt x="49460" y="921909"/>
                        <a:pt x="47114" y="706699"/>
                        <a:pt x="56674" y="462915"/>
                      </a:cubicBezTo>
                      <a:cubicBezTo>
                        <a:pt x="56674" y="465455"/>
                        <a:pt x="59690" y="441960"/>
                        <a:pt x="53340" y="441960"/>
                      </a:cubicBezTo>
                      <a:cubicBezTo>
                        <a:pt x="46990" y="441960"/>
                        <a:pt x="38885" y="423222"/>
                        <a:pt x="37623" y="415290"/>
                      </a:cubicBezTo>
                      <a:cubicBezTo>
                        <a:pt x="20389" y="306961"/>
                        <a:pt x="10160" y="215900"/>
                        <a:pt x="0" y="106680"/>
                      </a:cubicBezTo>
                      <a:lnTo>
                        <a:pt x="594360" y="0"/>
                      </a:lnTo>
                      <a:close/>
                    </a:path>
                  </a:pathLst>
                </a:custGeom>
                <a:solidFill>
                  <a:srgbClr val="4D5354"/>
                </a:solidFill>
                <a:ln>
                  <a:noFill/>
                </a:ln>
                <a:effectLst>
                  <a:outerShdw blurRad="381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66" name="Полилиния 165"/>
                <p:cNvSpPr/>
                <p:nvPr/>
              </p:nvSpPr>
              <p:spPr>
                <a:xfrm>
                  <a:off x="8655428" y="4096653"/>
                  <a:ext cx="233940" cy="997943"/>
                </a:xfrm>
                <a:custGeom>
                  <a:avLst/>
                  <a:gdLst>
                    <a:gd name="connsiteX0" fmla="*/ 160914 w 160914"/>
                    <a:gd name="connsiteY0" fmla="*/ 0 h 1096369"/>
                    <a:gd name="connsiteX1" fmla="*/ 160914 w 160914"/>
                    <a:gd name="connsiteY1" fmla="*/ 251398 h 1096369"/>
                    <a:gd name="connsiteX2" fmla="*/ 158686 w 160914"/>
                    <a:gd name="connsiteY2" fmla="*/ 294844 h 1096369"/>
                    <a:gd name="connsiteX3" fmla="*/ 160914 w 160914"/>
                    <a:gd name="connsiteY3" fmla="*/ 297596 h 1096369"/>
                    <a:gd name="connsiteX4" fmla="*/ 160914 w 160914"/>
                    <a:gd name="connsiteY4" fmla="*/ 1096369 h 1096369"/>
                    <a:gd name="connsiteX5" fmla="*/ 100365 w 160914"/>
                    <a:gd name="connsiteY5" fmla="*/ 1073872 h 1096369"/>
                    <a:gd name="connsiteX6" fmla="*/ 40510 w 160914"/>
                    <a:gd name="connsiteY6" fmla="*/ 1030780 h 1096369"/>
                    <a:gd name="connsiteX7" fmla="*/ 27219 w 160914"/>
                    <a:gd name="connsiteY7" fmla="*/ 1011404 h 1096369"/>
                    <a:gd name="connsiteX8" fmla="*/ 66629 w 160914"/>
                    <a:gd name="connsiteY8" fmla="*/ 884572 h 1096369"/>
                    <a:gd name="connsiteX9" fmla="*/ 21526 w 160914"/>
                    <a:gd name="connsiteY9" fmla="*/ 546304 h 1096369"/>
                    <a:gd name="connsiteX10" fmla="*/ 0 w 160914"/>
                    <a:gd name="connsiteY10" fmla="*/ 445849 h 1096369"/>
                    <a:gd name="connsiteX11" fmla="*/ 0 w 160914"/>
                    <a:gd name="connsiteY11" fmla="*/ 28882 h 1096369"/>
                    <a:gd name="connsiteX0" fmla="*/ 233939 w 233939"/>
                    <a:gd name="connsiteY0" fmla="*/ 0 h 1096369"/>
                    <a:gd name="connsiteX1" fmla="*/ 233939 w 233939"/>
                    <a:gd name="connsiteY1" fmla="*/ 251398 h 1096369"/>
                    <a:gd name="connsiteX2" fmla="*/ 231711 w 233939"/>
                    <a:gd name="connsiteY2" fmla="*/ 294844 h 1096369"/>
                    <a:gd name="connsiteX3" fmla="*/ 233939 w 233939"/>
                    <a:gd name="connsiteY3" fmla="*/ 297596 h 1096369"/>
                    <a:gd name="connsiteX4" fmla="*/ 233939 w 233939"/>
                    <a:gd name="connsiteY4" fmla="*/ 1096369 h 1096369"/>
                    <a:gd name="connsiteX5" fmla="*/ 173390 w 233939"/>
                    <a:gd name="connsiteY5" fmla="*/ 1073872 h 1096369"/>
                    <a:gd name="connsiteX6" fmla="*/ 113535 w 233939"/>
                    <a:gd name="connsiteY6" fmla="*/ 1030780 h 1096369"/>
                    <a:gd name="connsiteX7" fmla="*/ 100244 w 233939"/>
                    <a:gd name="connsiteY7" fmla="*/ 1011404 h 1096369"/>
                    <a:gd name="connsiteX8" fmla="*/ 139654 w 233939"/>
                    <a:gd name="connsiteY8" fmla="*/ 884572 h 1096369"/>
                    <a:gd name="connsiteX9" fmla="*/ 94551 w 233939"/>
                    <a:gd name="connsiteY9" fmla="*/ 546304 h 1096369"/>
                    <a:gd name="connsiteX10" fmla="*/ 73025 w 233939"/>
                    <a:gd name="connsiteY10" fmla="*/ 445849 h 1096369"/>
                    <a:gd name="connsiteX11" fmla="*/ 0 w 233939"/>
                    <a:gd name="connsiteY11" fmla="*/ 105082 h 1096369"/>
                    <a:gd name="connsiteX12" fmla="*/ 233939 w 233939"/>
                    <a:gd name="connsiteY12" fmla="*/ 0 h 1096369"/>
                    <a:gd name="connsiteX0" fmla="*/ 30739 w 233939"/>
                    <a:gd name="connsiteY0" fmla="*/ 0 h 997944"/>
                    <a:gd name="connsiteX1" fmla="*/ 233939 w 233939"/>
                    <a:gd name="connsiteY1" fmla="*/ 152973 h 997944"/>
                    <a:gd name="connsiteX2" fmla="*/ 231711 w 233939"/>
                    <a:gd name="connsiteY2" fmla="*/ 196419 h 997944"/>
                    <a:gd name="connsiteX3" fmla="*/ 233939 w 233939"/>
                    <a:gd name="connsiteY3" fmla="*/ 199171 h 997944"/>
                    <a:gd name="connsiteX4" fmla="*/ 233939 w 233939"/>
                    <a:gd name="connsiteY4" fmla="*/ 997944 h 997944"/>
                    <a:gd name="connsiteX5" fmla="*/ 173390 w 233939"/>
                    <a:gd name="connsiteY5" fmla="*/ 975447 h 997944"/>
                    <a:gd name="connsiteX6" fmla="*/ 113535 w 233939"/>
                    <a:gd name="connsiteY6" fmla="*/ 932355 h 997944"/>
                    <a:gd name="connsiteX7" fmla="*/ 100244 w 233939"/>
                    <a:gd name="connsiteY7" fmla="*/ 912979 h 997944"/>
                    <a:gd name="connsiteX8" fmla="*/ 139654 w 233939"/>
                    <a:gd name="connsiteY8" fmla="*/ 786147 h 997944"/>
                    <a:gd name="connsiteX9" fmla="*/ 94551 w 233939"/>
                    <a:gd name="connsiteY9" fmla="*/ 447879 h 997944"/>
                    <a:gd name="connsiteX10" fmla="*/ 73025 w 233939"/>
                    <a:gd name="connsiteY10" fmla="*/ 347424 h 997944"/>
                    <a:gd name="connsiteX11" fmla="*/ 0 w 233939"/>
                    <a:gd name="connsiteY11" fmla="*/ 6657 h 997944"/>
                    <a:gd name="connsiteX12" fmla="*/ 30739 w 233939"/>
                    <a:gd name="connsiteY12" fmla="*/ 0 h 997944"/>
                    <a:gd name="connsiteX0" fmla="*/ 30739 w 233939"/>
                    <a:gd name="connsiteY0" fmla="*/ 0 h 997944"/>
                    <a:gd name="connsiteX1" fmla="*/ 119639 w 233939"/>
                    <a:gd name="connsiteY1" fmla="*/ 178373 h 997944"/>
                    <a:gd name="connsiteX2" fmla="*/ 231711 w 233939"/>
                    <a:gd name="connsiteY2" fmla="*/ 196419 h 997944"/>
                    <a:gd name="connsiteX3" fmla="*/ 233939 w 233939"/>
                    <a:gd name="connsiteY3" fmla="*/ 199171 h 997944"/>
                    <a:gd name="connsiteX4" fmla="*/ 233939 w 233939"/>
                    <a:gd name="connsiteY4" fmla="*/ 997944 h 997944"/>
                    <a:gd name="connsiteX5" fmla="*/ 173390 w 233939"/>
                    <a:gd name="connsiteY5" fmla="*/ 975447 h 997944"/>
                    <a:gd name="connsiteX6" fmla="*/ 113535 w 233939"/>
                    <a:gd name="connsiteY6" fmla="*/ 932355 h 997944"/>
                    <a:gd name="connsiteX7" fmla="*/ 100244 w 233939"/>
                    <a:gd name="connsiteY7" fmla="*/ 912979 h 997944"/>
                    <a:gd name="connsiteX8" fmla="*/ 139654 w 233939"/>
                    <a:gd name="connsiteY8" fmla="*/ 786147 h 997944"/>
                    <a:gd name="connsiteX9" fmla="*/ 94551 w 233939"/>
                    <a:gd name="connsiteY9" fmla="*/ 447879 h 997944"/>
                    <a:gd name="connsiteX10" fmla="*/ 73025 w 233939"/>
                    <a:gd name="connsiteY10" fmla="*/ 347424 h 997944"/>
                    <a:gd name="connsiteX11" fmla="*/ 0 w 233939"/>
                    <a:gd name="connsiteY11" fmla="*/ 6657 h 997944"/>
                    <a:gd name="connsiteX12" fmla="*/ 30739 w 233939"/>
                    <a:gd name="connsiteY12" fmla="*/ 0 h 997944"/>
                    <a:gd name="connsiteX0" fmla="*/ 30739 w 233939"/>
                    <a:gd name="connsiteY0" fmla="*/ 0 h 997944"/>
                    <a:gd name="connsiteX1" fmla="*/ 119639 w 233939"/>
                    <a:gd name="connsiteY1" fmla="*/ 178373 h 997944"/>
                    <a:gd name="connsiteX2" fmla="*/ 231711 w 233939"/>
                    <a:gd name="connsiteY2" fmla="*/ 196419 h 997944"/>
                    <a:gd name="connsiteX3" fmla="*/ 135514 w 233939"/>
                    <a:gd name="connsiteY3" fmla="*/ 269021 h 997944"/>
                    <a:gd name="connsiteX4" fmla="*/ 233939 w 233939"/>
                    <a:gd name="connsiteY4" fmla="*/ 997944 h 997944"/>
                    <a:gd name="connsiteX5" fmla="*/ 173390 w 233939"/>
                    <a:gd name="connsiteY5" fmla="*/ 975447 h 997944"/>
                    <a:gd name="connsiteX6" fmla="*/ 113535 w 233939"/>
                    <a:gd name="connsiteY6" fmla="*/ 932355 h 997944"/>
                    <a:gd name="connsiteX7" fmla="*/ 100244 w 233939"/>
                    <a:gd name="connsiteY7" fmla="*/ 912979 h 997944"/>
                    <a:gd name="connsiteX8" fmla="*/ 139654 w 233939"/>
                    <a:gd name="connsiteY8" fmla="*/ 786147 h 997944"/>
                    <a:gd name="connsiteX9" fmla="*/ 94551 w 233939"/>
                    <a:gd name="connsiteY9" fmla="*/ 447879 h 997944"/>
                    <a:gd name="connsiteX10" fmla="*/ 73025 w 233939"/>
                    <a:gd name="connsiteY10" fmla="*/ 347424 h 997944"/>
                    <a:gd name="connsiteX11" fmla="*/ 0 w 233939"/>
                    <a:gd name="connsiteY11" fmla="*/ 6657 h 997944"/>
                    <a:gd name="connsiteX12" fmla="*/ 30739 w 233939"/>
                    <a:gd name="connsiteY12" fmla="*/ 0 h 997944"/>
                    <a:gd name="connsiteX0" fmla="*/ 30739 w 233939"/>
                    <a:gd name="connsiteY0" fmla="*/ 0 h 997944"/>
                    <a:gd name="connsiteX1" fmla="*/ 119639 w 233939"/>
                    <a:gd name="connsiteY1" fmla="*/ 178373 h 997944"/>
                    <a:gd name="connsiteX2" fmla="*/ 123761 w 233939"/>
                    <a:gd name="connsiteY2" fmla="*/ 212294 h 997944"/>
                    <a:gd name="connsiteX3" fmla="*/ 135514 w 233939"/>
                    <a:gd name="connsiteY3" fmla="*/ 269021 h 997944"/>
                    <a:gd name="connsiteX4" fmla="*/ 233939 w 233939"/>
                    <a:gd name="connsiteY4" fmla="*/ 997944 h 997944"/>
                    <a:gd name="connsiteX5" fmla="*/ 173390 w 233939"/>
                    <a:gd name="connsiteY5" fmla="*/ 975447 h 997944"/>
                    <a:gd name="connsiteX6" fmla="*/ 113535 w 233939"/>
                    <a:gd name="connsiteY6" fmla="*/ 932355 h 997944"/>
                    <a:gd name="connsiteX7" fmla="*/ 100244 w 233939"/>
                    <a:gd name="connsiteY7" fmla="*/ 912979 h 997944"/>
                    <a:gd name="connsiteX8" fmla="*/ 139654 w 233939"/>
                    <a:gd name="connsiteY8" fmla="*/ 786147 h 997944"/>
                    <a:gd name="connsiteX9" fmla="*/ 94551 w 233939"/>
                    <a:gd name="connsiteY9" fmla="*/ 447879 h 997944"/>
                    <a:gd name="connsiteX10" fmla="*/ 73025 w 233939"/>
                    <a:gd name="connsiteY10" fmla="*/ 347424 h 997944"/>
                    <a:gd name="connsiteX11" fmla="*/ 0 w 233939"/>
                    <a:gd name="connsiteY11" fmla="*/ 6657 h 997944"/>
                    <a:gd name="connsiteX12" fmla="*/ 30739 w 233939"/>
                    <a:gd name="connsiteY12" fmla="*/ 0 h 997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33939" h="997944">
                      <a:moveTo>
                        <a:pt x="30739" y="0"/>
                      </a:moveTo>
                      <a:lnTo>
                        <a:pt x="119639" y="178373"/>
                      </a:lnTo>
                      <a:lnTo>
                        <a:pt x="123761" y="212294"/>
                      </a:lnTo>
                      <a:lnTo>
                        <a:pt x="135514" y="269021"/>
                      </a:lnTo>
                      <a:lnTo>
                        <a:pt x="233939" y="997944"/>
                      </a:lnTo>
                      <a:lnTo>
                        <a:pt x="173390" y="975447"/>
                      </a:lnTo>
                      <a:cubicBezTo>
                        <a:pt x="149951" y="963065"/>
                        <a:pt x="129681" y="948385"/>
                        <a:pt x="113535" y="932355"/>
                      </a:cubicBezTo>
                      <a:lnTo>
                        <a:pt x="100244" y="912979"/>
                      </a:lnTo>
                      <a:lnTo>
                        <a:pt x="139654" y="786147"/>
                      </a:lnTo>
                      <a:lnTo>
                        <a:pt x="94551" y="447879"/>
                      </a:lnTo>
                      <a:lnTo>
                        <a:pt x="73025" y="347424"/>
                      </a:lnTo>
                      <a:lnTo>
                        <a:pt x="0" y="6657"/>
                      </a:lnTo>
                      <a:cubicBezTo>
                        <a:pt x="53638" y="-2970"/>
                        <a:pt x="-22899" y="9627"/>
                        <a:pt x="30739" y="0"/>
                      </a:cubicBezTo>
                      <a:close/>
                    </a:path>
                  </a:pathLst>
                </a:custGeom>
                <a:solidFill>
                  <a:srgbClr val="090A0A"/>
                </a:solidFill>
                <a:ln>
                  <a:noFill/>
                </a:ln>
                <a:effectLst>
                  <a:outerShdw blurRad="381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60" name="Полилиния 159"/>
              <p:cNvSpPr/>
              <p:nvPr/>
            </p:nvSpPr>
            <p:spPr>
              <a:xfrm>
                <a:off x="6680887" y="3442504"/>
                <a:ext cx="412673" cy="772143"/>
              </a:xfrm>
              <a:custGeom>
                <a:avLst/>
                <a:gdLst>
                  <a:gd name="connsiteX0" fmla="*/ 478619 w 702456"/>
                  <a:gd name="connsiteY0" fmla="*/ 0 h 1343025"/>
                  <a:gd name="connsiteX1" fmla="*/ 631019 w 702456"/>
                  <a:gd name="connsiteY1" fmla="*/ 71437 h 1343025"/>
                  <a:gd name="connsiteX2" fmla="*/ 531006 w 702456"/>
                  <a:gd name="connsiteY2" fmla="*/ 576262 h 1343025"/>
                  <a:gd name="connsiteX3" fmla="*/ 626256 w 702456"/>
                  <a:gd name="connsiteY3" fmla="*/ 619125 h 1343025"/>
                  <a:gd name="connsiteX4" fmla="*/ 559581 w 702456"/>
                  <a:gd name="connsiteY4" fmla="*/ 838200 h 1343025"/>
                  <a:gd name="connsiteX5" fmla="*/ 702456 w 702456"/>
                  <a:gd name="connsiteY5" fmla="*/ 1138237 h 1343025"/>
                  <a:gd name="connsiteX6" fmla="*/ 578631 w 702456"/>
                  <a:gd name="connsiteY6" fmla="*/ 1243012 h 1343025"/>
                  <a:gd name="connsiteX7" fmla="*/ 483381 w 702456"/>
                  <a:gd name="connsiteY7" fmla="*/ 1143000 h 1343025"/>
                  <a:gd name="connsiteX8" fmla="*/ 507194 w 702456"/>
                  <a:gd name="connsiteY8" fmla="*/ 1266825 h 1343025"/>
                  <a:gd name="connsiteX9" fmla="*/ 173819 w 702456"/>
                  <a:gd name="connsiteY9" fmla="*/ 1343025 h 1343025"/>
                  <a:gd name="connsiteX10" fmla="*/ 0 w 702456"/>
                  <a:gd name="connsiteY10" fmla="*/ 1281223 h 1343025"/>
                  <a:gd name="connsiteX11" fmla="*/ 91304 w 702456"/>
                  <a:gd name="connsiteY11" fmla="*/ 972243 h 1343025"/>
                  <a:gd name="connsiteX12" fmla="*/ 85943 w 702456"/>
                  <a:gd name="connsiteY12" fmla="*/ 970659 h 1343025"/>
                  <a:gd name="connsiteX13" fmla="*/ 210051 w 702456"/>
                  <a:gd name="connsiteY13" fmla="*/ 348772 h 1343025"/>
                  <a:gd name="connsiteX14" fmla="*/ 189836 w 702456"/>
                  <a:gd name="connsiteY14" fmla="*/ 344737 h 1343025"/>
                  <a:gd name="connsiteX15" fmla="*/ 59519 w 702456"/>
                  <a:gd name="connsiteY15" fmla="*/ 219075 h 1343025"/>
                  <a:gd name="connsiteX16" fmla="*/ 173819 w 702456"/>
                  <a:gd name="connsiteY16" fmla="*/ 142875 h 1343025"/>
                  <a:gd name="connsiteX17" fmla="*/ 373844 w 702456"/>
                  <a:gd name="connsiteY17" fmla="*/ 142875 h 1343025"/>
                  <a:gd name="connsiteX0" fmla="*/ 478619 w 702456"/>
                  <a:gd name="connsiteY0" fmla="*/ 0 h 1343025"/>
                  <a:gd name="connsiteX1" fmla="*/ 631019 w 702456"/>
                  <a:gd name="connsiteY1" fmla="*/ 71437 h 1343025"/>
                  <a:gd name="connsiteX2" fmla="*/ 531006 w 702456"/>
                  <a:gd name="connsiteY2" fmla="*/ 576262 h 1343025"/>
                  <a:gd name="connsiteX3" fmla="*/ 528120 w 702456"/>
                  <a:gd name="connsiteY3" fmla="*/ 639330 h 1343025"/>
                  <a:gd name="connsiteX4" fmla="*/ 559581 w 702456"/>
                  <a:gd name="connsiteY4" fmla="*/ 838200 h 1343025"/>
                  <a:gd name="connsiteX5" fmla="*/ 702456 w 702456"/>
                  <a:gd name="connsiteY5" fmla="*/ 1138237 h 1343025"/>
                  <a:gd name="connsiteX6" fmla="*/ 578631 w 702456"/>
                  <a:gd name="connsiteY6" fmla="*/ 1243012 h 1343025"/>
                  <a:gd name="connsiteX7" fmla="*/ 483381 w 702456"/>
                  <a:gd name="connsiteY7" fmla="*/ 1143000 h 1343025"/>
                  <a:gd name="connsiteX8" fmla="*/ 507194 w 702456"/>
                  <a:gd name="connsiteY8" fmla="*/ 1266825 h 1343025"/>
                  <a:gd name="connsiteX9" fmla="*/ 173819 w 702456"/>
                  <a:gd name="connsiteY9" fmla="*/ 1343025 h 1343025"/>
                  <a:gd name="connsiteX10" fmla="*/ 0 w 702456"/>
                  <a:gd name="connsiteY10" fmla="*/ 1281223 h 1343025"/>
                  <a:gd name="connsiteX11" fmla="*/ 91304 w 702456"/>
                  <a:gd name="connsiteY11" fmla="*/ 972243 h 1343025"/>
                  <a:gd name="connsiteX12" fmla="*/ 85943 w 702456"/>
                  <a:gd name="connsiteY12" fmla="*/ 970659 h 1343025"/>
                  <a:gd name="connsiteX13" fmla="*/ 210051 w 702456"/>
                  <a:gd name="connsiteY13" fmla="*/ 348772 h 1343025"/>
                  <a:gd name="connsiteX14" fmla="*/ 189836 w 702456"/>
                  <a:gd name="connsiteY14" fmla="*/ 344737 h 1343025"/>
                  <a:gd name="connsiteX15" fmla="*/ 59519 w 702456"/>
                  <a:gd name="connsiteY15" fmla="*/ 219075 h 1343025"/>
                  <a:gd name="connsiteX16" fmla="*/ 173819 w 702456"/>
                  <a:gd name="connsiteY16" fmla="*/ 142875 h 1343025"/>
                  <a:gd name="connsiteX17" fmla="*/ 373844 w 702456"/>
                  <a:gd name="connsiteY17" fmla="*/ 142875 h 1343025"/>
                  <a:gd name="connsiteX18" fmla="*/ 478619 w 702456"/>
                  <a:gd name="connsiteY18" fmla="*/ 0 h 1343025"/>
                  <a:gd name="connsiteX0" fmla="*/ 478619 w 702456"/>
                  <a:gd name="connsiteY0" fmla="*/ 0 h 1308389"/>
                  <a:gd name="connsiteX1" fmla="*/ 631019 w 702456"/>
                  <a:gd name="connsiteY1" fmla="*/ 36801 h 1308389"/>
                  <a:gd name="connsiteX2" fmla="*/ 531006 w 702456"/>
                  <a:gd name="connsiteY2" fmla="*/ 541626 h 1308389"/>
                  <a:gd name="connsiteX3" fmla="*/ 528120 w 702456"/>
                  <a:gd name="connsiteY3" fmla="*/ 604694 h 1308389"/>
                  <a:gd name="connsiteX4" fmla="*/ 559581 w 702456"/>
                  <a:gd name="connsiteY4" fmla="*/ 803564 h 1308389"/>
                  <a:gd name="connsiteX5" fmla="*/ 702456 w 702456"/>
                  <a:gd name="connsiteY5" fmla="*/ 1103601 h 1308389"/>
                  <a:gd name="connsiteX6" fmla="*/ 578631 w 702456"/>
                  <a:gd name="connsiteY6" fmla="*/ 1208376 h 1308389"/>
                  <a:gd name="connsiteX7" fmla="*/ 483381 w 702456"/>
                  <a:gd name="connsiteY7" fmla="*/ 1108364 h 1308389"/>
                  <a:gd name="connsiteX8" fmla="*/ 507194 w 702456"/>
                  <a:gd name="connsiteY8" fmla="*/ 1232189 h 1308389"/>
                  <a:gd name="connsiteX9" fmla="*/ 173819 w 702456"/>
                  <a:gd name="connsiteY9" fmla="*/ 1308389 h 1308389"/>
                  <a:gd name="connsiteX10" fmla="*/ 0 w 702456"/>
                  <a:gd name="connsiteY10" fmla="*/ 1246587 h 1308389"/>
                  <a:gd name="connsiteX11" fmla="*/ 91304 w 702456"/>
                  <a:gd name="connsiteY11" fmla="*/ 937607 h 1308389"/>
                  <a:gd name="connsiteX12" fmla="*/ 85943 w 702456"/>
                  <a:gd name="connsiteY12" fmla="*/ 936023 h 1308389"/>
                  <a:gd name="connsiteX13" fmla="*/ 210051 w 702456"/>
                  <a:gd name="connsiteY13" fmla="*/ 314136 h 1308389"/>
                  <a:gd name="connsiteX14" fmla="*/ 189836 w 702456"/>
                  <a:gd name="connsiteY14" fmla="*/ 310101 h 1308389"/>
                  <a:gd name="connsiteX15" fmla="*/ 59519 w 702456"/>
                  <a:gd name="connsiteY15" fmla="*/ 184439 h 1308389"/>
                  <a:gd name="connsiteX16" fmla="*/ 173819 w 702456"/>
                  <a:gd name="connsiteY16" fmla="*/ 108239 h 1308389"/>
                  <a:gd name="connsiteX17" fmla="*/ 373844 w 702456"/>
                  <a:gd name="connsiteY17" fmla="*/ 108239 h 1308389"/>
                  <a:gd name="connsiteX18" fmla="*/ 478619 w 702456"/>
                  <a:gd name="connsiteY18" fmla="*/ 0 h 1308389"/>
                  <a:gd name="connsiteX0" fmla="*/ 478619 w 702456"/>
                  <a:gd name="connsiteY0" fmla="*/ 5961 h 1314350"/>
                  <a:gd name="connsiteX1" fmla="*/ 631019 w 702456"/>
                  <a:gd name="connsiteY1" fmla="*/ 42762 h 1314350"/>
                  <a:gd name="connsiteX2" fmla="*/ 531006 w 702456"/>
                  <a:gd name="connsiteY2" fmla="*/ 547587 h 1314350"/>
                  <a:gd name="connsiteX3" fmla="*/ 528120 w 702456"/>
                  <a:gd name="connsiteY3" fmla="*/ 610655 h 1314350"/>
                  <a:gd name="connsiteX4" fmla="*/ 559581 w 702456"/>
                  <a:gd name="connsiteY4" fmla="*/ 809525 h 1314350"/>
                  <a:gd name="connsiteX5" fmla="*/ 702456 w 702456"/>
                  <a:gd name="connsiteY5" fmla="*/ 1109562 h 1314350"/>
                  <a:gd name="connsiteX6" fmla="*/ 578631 w 702456"/>
                  <a:gd name="connsiteY6" fmla="*/ 1214337 h 1314350"/>
                  <a:gd name="connsiteX7" fmla="*/ 483381 w 702456"/>
                  <a:gd name="connsiteY7" fmla="*/ 1114325 h 1314350"/>
                  <a:gd name="connsiteX8" fmla="*/ 507194 w 702456"/>
                  <a:gd name="connsiteY8" fmla="*/ 1238150 h 1314350"/>
                  <a:gd name="connsiteX9" fmla="*/ 173819 w 702456"/>
                  <a:gd name="connsiteY9" fmla="*/ 1314350 h 1314350"/>
                  <a:gd name="connsiteX10" fmla="*/ 0 w 702456"/>
                  <a:gd name="connsiteY10" fmla="*/ 1252548 h 1314350"/>
                  <a:gd name="connsiteX11" fmla="*/ 91304 w 702456"/>
                  <a:gd name="connsiteY11" fmla="*/ 943568 h 1314350"/>
                  <a:gd name="connsiteX12" fmla="*/ 85943 w 702456"/>
                  <a:gd name="connsiteY12" fmla="*/ 941984 h 1314350"/>
                  <a:gd name="connsiteX13" fmla="*/ 210051 w 702456"/>
                  <a:gd name="connsiteY13" fmla="*/ 320097 h 1314350"/>
                  <a:gd name="connsiteX14" fmla="*/ 189836 w 702456"/>
                  <a:gd name="connsiteY14" fmla="*/ 316062 h 1314350"/>
                  <a:gd name="connsiteX15" fmla="*/ 59519 w 702456"/>
                  <a:gd name="connsiteY15" fmla="*/ 190400 h 1314350"/>
                  <a:gd name="connsiteX16" fmla="*/ 173819 w 702456"/>
                  <a:gd name="connsiteY16" fmla="*/ 114200 h 1314350"/>
                  <a:gd name="connsiteX17" fmla="*/ 373844 w 702456"/>
                  <a:gd name="connsiteY17" fmla="*/ 114200 h 1314350"/>
                  <a:gd name="connsiteX18" fmla="*/ 478619 w 702456"/>
                  <a:gd name="connsiteY18" fmla="*/ 5961 h 1314350"/>
                  <a:gd name="connsiteX0" fmla="*/ 478619 w 702456"/>
                  <a:gd name="connsiteY0" fmla="*/ 5961 h 1314350"/>
                  <a:gd name="connsiteX1" fmla="*/ 631019 w 702456"/>
                  <a:gd name="connsiteY1" fmla="*/ 42762 h 1314350"/>
                  <a:gd name="connsiteX2" fmla="*/ 531006 w 702456"/>
                  <a:gd name="connsiteY2" fmla="*/ 547587 h 1314350"/>
                  <a:gd name="connsiteX3" fmla="*/ 528120 w 702456"/>
                  <a:gd name="connsiteY3" fmla="*/ 610655 h 1314350"/>
                  <a:gd name="connsiteX4" fmla="*/ 559581 w 702456"/>
                  <a:gd name="connsiteY4" fmla="*/ 809525 h 1314350"/>
                  <a:gd name="connsiteX5" fmla="*/ 702456 w 702456"/>
                  <a:gd name="connsiteY5" fmla="*/ 1109562 h 1314350"/>
                  <a:gd name="connsiteX6" fmla="*/ 578631 w 702456"/>
                  <a:gd name="connsiteY6" fmla="*/ 1214337 h 1314350"/>
                  <a:gd name="connsiteX7" fmla="*/ 483381 w 702456"/>
                  <a:gd name="connsiteY7" fmla="*/ 1114325 h 1314350"/>
                  <a:gd name="connsiteX8" fmla="*/ 507194 w 702456"/>
                  <a:gd name="connsiteY8" fmla="*/ 1238150 h 1314350"/>
                  <a:gd name="connsiteX9" fmla="*/ 173819 w 702456"/>
                  <a:gd name="connsiteY9" fmla="*/ 1314350 h 1314350"/>
                  <a:gd name="connsiteX10" fmla="*/ 0 w 702456"/>
                  <a:gd name="connsiteY10" fmla="*/ 1252548 h 1314350"/>
                  <a:gd name="connsiteX11" fmla="*/ 91304 w 702456"/>
                  <a:gd name="connsiteY11" fmla="*/ 943568 h 1314350"/>
                  <a:gd name="connsiteX12" fmla="*/ 85943 w 702456"/>
                  <a:gd name="connsiteY12" fmla="*/ 941984 h 1314350"/>
                  <a:gd name="connsiteX13" fmla="*/ 210051 w 702456"/>
                  <a:gd name="connsiteY13" fmla="*/ 320097 h 1314350"/>
                  <a:gd name="connsiteX14" fmla="*/ 189836 w 702456"/>
                  <a:gd name="connsiteY14" fmla="*/ 316062 h 1314350"/>
                  <a:gd name="connsiteX15" fmla="*/ 59519 w 702456"/>
                  <a:gd name="connsiteY15" fmla="*/ 190400 h 1314350"/>
                  <a:gd name="connsiteX16" fmla="*/ 173819 w 702456"/>
                  <a:gd name="connsiteY16" fmla="*/ 114200 h 1314350"/>
                  <a:gd name="connsiteX17" fmla="*/ 347867 w 702456"/>
                  <a:gd name="connsiteY17" fmla="*/ 92552 h 1314350"/>
                  <a:gd name="connsiteX18" fmla="*/ 478619 w 702456"/>
                  <a:gd name="connsiteY18" fmla="*/ 5961 h 13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02456" h="1314350">
                    <a:moveTo>
                      <a:pt x="478619" y="5961"/>
                    </a:moveTo>
                    <a:cubicBezTo>
                      <a:pt x="529419" y="-16408"/>
                      <a:pt x="580219" y="30495"/>
                      <a:pt x="631019" y="42762"/>
                    </a:cubicBezTo>
                    <a:lnTo>
                      <a:pt x="531006" y="547587"/>
                    </a:lnTo>
                    <a:lnTo>
                      <a:pt x="528120" y="610655"/>
                    </a:lnTo>
                    <a:lnTo>
                      <a:pt x="559581" y="809525"/>
                    </a:lnTo>
                    <a:lnTo>
                      <a:pt x="702456" y="1109562"/>
                    </a:lnTo>
                    <a:lnTo>
                      <a:pt x="578631" y="1214337"/>
                    </a:lnTo>
                    <a:lnTo>
                      <a:pt x="483381" y="1114325"/>
                    </a:lnTo>
                    <a:lnTo>
                      <a:pt x="507194" y="1238150"/>
                    </a:lnTo>
                    <a:lnTo>
                      <a:pt x="173819" y="1314350"/>
                    </a:lnTo>
                    <a:lnTo>
                      <a:pt x="0" y="1252548"/>
                    </a:lnTo>
                    <a:lnTo>
                      <a:pt x="91304" y="943568"/>
                    </a:lnTo>
                    <a:lnTo>
                      <a:pt x="85943" y="941984"/>
                    </a:lnTo>
                    <a:lnTo>
                      <a:pt x="210051" y="320097"/>
                    </a:lnTo>
                    <a:lnTo>
                      <a:pt x="189836" y="316062"/>
                    </a:lnTo>
                    <a:lnTo>
                      <a:pt x="59519" y="190400"/>
                    </a:lnTo>
                    <a:lnTo>
                      <a:pt x="173819" y="114200"/>
                    </a:lnTo>
                    <a:lnTo>
                      <a:pt x="347867" y="92552"/>
                    </a:lnTo>
                    <a:lnTo>
                      <a:pt x="478619" y="5961"/>
                    </a:lnTo>
                    <a:close/>
                  </a:path>
                </a:pathLst>
              </a:custGeom>
              <a:solidFill>
                <a:srgbClr val="090A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61" name="Овал 160"/>
              <p:cNvSpPr/>
              <p:nvPr/>
            </p:nvSpPr>
            <p:spPr>
              <a:xfrm rot="1669407">
                <a:off x="6660878" y="3480870"/>
                <a:ext cx="133829" cy="350288"/>
              </a:xfrm>
              <a:prstGeom prst="ellipse">
                <a:avLst/>
              </a:prstGeom>
              <a:solidFill>
                <a:srgbClr val="3130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62" name="Полилиния 161"/>
              <p:cNvSpPr/>
              <p:nvPr/>
            </p:nvSpPr>
            <p:spPr>
              <a:xfrm rot="191605">
                <a:off x="6829619" y="3443097"/>
                <a:ext cx="122652" cy="60416"/>
              </a:xfrm>
              <a:custGeom>
                <a:avLst/>
                <a:gdLst>
                  <a:gd name="connsiteX0" fmla="*/ 14287 w 290512"/>
                  <a:gd name="connsiteY0" fmla="*/ 104775 h 166687"/>
                  <a:gd name="connsiteX1" fmla="*/ 180975 w 290512"/>
                  <a:gd name="connsiteY1" fmla="*/ 104775 h 166687"/>
                  <a:gd name="connsiteX2" fmla="*/ 261937 w 290512"/>
                  <a:gd name="connsiteY2" fmla="*/ 0 h 166687"/>
                  <a:gd name="connsiteX3" fmla="*/ 290512 w 290512"/>
                  <a:gd name="connsiteY3" fmla="*/ 9525 h 166687"/>
                  <a:gd name="connsiteX4" fmla="*/ 233362 w 290512"/>
                  <a:gd name="connsiteY4" fmla="*/ 123825 h 166687"/>
                  <a:gd name="connsiteX5" fmla="*/ 0 w 290512"/>
                  <a:gd name="connsiteY5" fmla="*/ 166687 h 166687"/>
                  <a:gd name="connsiteX6" fmla="*/ 14287 w 290512"/>
                  <a:gd name="connsiteY6" fmla="*/ 104775 h 166687"/>
                  <a:gd name="connsiteX0" fmla="*/ 8854 w 285079"/>
                  <a:gd name="connsiteY0" fmla="*/ 104775 h 124332"/>
                  <a:gd name="connsiteX1" fmla="*/ 175542 w 285079"/>
                  <a:gd name="connsiteY1" fmla="*/ 104775 h 124332"/>
                  <a:gd name="connsiteX2" fmla="*/ 256504 w 285079"/>
                  <a:gd name="connsiteY2" fmla="*/ 0 h 124332"/>
                  <a:gd name="connsiteX3" fmla="*/ 285079 w 285079"/>
                  <a:gd name="connsiteY3" fmla="*/ 9525 h 124332"/>
                  <a:gd name="connsiteX4" fmla="*/ 227929 w 285079"/>
                  <a:gd name="connsiteY4" fmla="*/ 123825 h 124332"/>
                  <a:gd name="connsiteX5" fmla="*/ 0 w 285079"/>
                  <a:gd name="connsiteY5" fmla="*/ 124332 h 124332"/>
                  <a:gd name="connsiteX6" fmla="*/ 8854 w 285079"/>
                  <a:gd name="connsiteY6" fmla="*/ 104775 h 124332"/>
                  <a:gd name="connsiteX0" fmla="*/ 8854 w 262443"/>
                  <a:gd name="connsiteY0" fmla="*/ 104775 h 124332"/>
                  <a:gd name="connsiteX1" fmla="*/ 175542 w 262443"/>
                  <a:gd name="connsiteY1" fmla="*/ 104775 h 124332"/>
                  <a:gd name="connsiteX2" fmla="*/ 256504 w 262443"/>
                  <a:gd name="connsiteY2" fmla="*/ 0 h 124332"/>
                  <a:gd name="connsiteX3" fmla="*/ 262443 w 262443"/>
                  <a:gd name="connsiteY3" fmla="*/ 8604 h 124332"/>
                  <a:gd name="connsiteX4" fmla="*/ 227929 w 262443"/>
                  <a:gd name="connsiteY4" fmla="*/ 123825 h 124332"/>
                  <a:gd name="connsiteX5" fmla="*/ 0 w 262443"/>
                  <a:gd name="connsiteY5" fmla="*/ 124332 h 124332"/>
                  <a:gd name="connsiteX6" fmla="*/ 8854 w 262443"/>
                  <a:gd name="connsiteY6" fmla="*/ 104775 h 124332"/>
                  <a:gd name="connsiteX0" fmla="*/ 8854 w 262443"/>
                  <a:gd name="connsiteY0" fmla="*/ 104775 h 130543"/>
                  <a:gd name="connsiteX1" fmla="*/ 175542 w 262443"/>
                  <a:gd name="connsiteY1" fmla="*/ 104775 h 130543"/>
                  <a:gd name="connsiteX2" fmla="*/ 256504 w 262443"/>
                  <a:gd name="connsiteY2" fmla="*/ 0 h 130543"/>
                  <a:gd name="connsiteX3" fmla="*/ 262443 w 262443"/>
                  <a:gd name="connsiteY3" fmla="*/ 8604 h 130543"/>
                  <a:gd name="connsiteX4" fmla="*/ 227929 w 262443"/>
                  <a:gd name="connsiteY4" fmla="*/ 123825 h 130543"/>
                  <a:gd name="connsiteX5" fmla="*/ 0 w 262443"/>
                  <a:gd name="connsiteY5" fmla="*/ 124332 h 130543"/>
                  <a:gd name="connsiteX6" fmla="*/ 8854 w 262443"/>
                  <a:gd name="connsiteY6" fmla="*/ 104775 h 130543"/>
                  <a:gd name="connsiteX0" fmla="*/ 8854 w 262443"/>
                  <a:gd name="connsiteY0" fmla="*/ 104775 h 130543"/>
                  <a:gd name="connsiteX1" fmla="*/ 175542 w 262443"/>
                  <a:gd name="connsiteY1" fmla="*/ 104775 h 130543"/>
                  <a:gd name="connsiteX2" fmla="*/ 256504 w 262443"/>
                  <a:gd name="connsiteY2" fmla="*/ 0 h 130543"/>
                  <a:gd name="connsiteX3" fmla="*/ 262443 w 262443"/>
                  <a:gd name="connsiteY3" fmla="*/ 8604 h 130543"/>
                  <a:gd name="connsiteX4" fmla="*/ 227929 w 262443"/>
                  <a:gd name="connsiteY4" fmla="*/ 123825 h 130543"/>
                  <a:gd name="connsiteX5" fmla="*/ 0 w 262443"/>
                  <a:gd name="connsiteY5" fmla="*/ 124332 h 130543"/>
                  <a:gd name="connsiteX6" fmla="*/ 8854 w 262443"/>
                  <a:gd name="connsiteY6" fmla="*/ 104775 h 130543"/>
                  <a:gd name="connsiteX0" fmla="*/ 8854 w 262443"/>
                  <a:gd name="connsiteY0" fmla="*/ 104775 h 130543"/>
                  <a:gd name="connsiteX1" fmla="*/ 175542 w 262443"/>
                  <a:gd name="connsiteY1" fmla="*/ 104775 h 130543"/>
                  <a:gd name="connsiteX2" fmla="*/ 256504 w 262443"/>
                  <a:gd name="connsiteY2" fmla="*/ 0 h 130543"/>
                  <a:gd name="connsiteX3" fmla="*/ 262443 w 262443"/>
                  <a:gd name="connsiteY3" fmla="*/ 8604 h 130543"/>
                  <a:gd name="connsiteX4" fmla="*/ 227929 w 262443"/>
                  <a:gd name="connsiteY4" fmla="*/ 123825 h 130543"/>
                  <a:gd name="connsiteX5" fmla="*/ 0 w 262443"/>
                  <a:gd name="connsiteY5" fmla="*/ 124332 h 130543"/>
                  <a:gd name="connsiteX6" fmla="*/ 8854 w 262443"/>
                  <a:gd name="connsiteY6" fmla="*/ 104775 h 130543"/>
                  <a:gd name="connsiteX0" fmla="*/ 8854 w 262443"/>
                  <a:gd name="connsiteY0" fmla="*/ 104775 h 130543"/>
                  <a:gd name="connsiteX1" fmla="*/ 157636 w 262443"/>
                  <a:gd name="connsiteY1" fmla="*/ 76723 h 130543"/>
                  <a:gd name="connsiteX2" fmla="*/ 256504 w 262443"/>
                  <a:gd name="connsiteY2" fmla="*/ 0 h 130543"/>
                  <a:gd name="connsiteX3" fmla="*/ 262443 w 262443"/>
                  <a:gd name="connsiteY3" fmla="*/ 8604 h 130543"/>
                  <a:gd name="connsiteX4" fmla="*/ 227929 w 262443"/>
                  <a:gd name="connsiteY4" fmla="*/ 123825 h 130543"/>
                  <a:gd name="connsiteX5" fmla="*/ 0 w 262443"/>
                  <a:gd name="connsiteY5" fmla="*/ 124332 h 130543"/>
                  <a:gd name="connsiteX6" fmla="*/ 8854 w 262443"/>
                  <a:gd name="connsiteY6" fmla="*/ 104775 h 130543"/>
                  <a:gd name="connsiteX0" fmla="*/ 8854 w 288467"/>
                  <a:gd name="connsiteY0" fmla="*/ 104775 h 130543"/>
                  <a:gd name="connsiteX1" fmla="*/ 157636 w 288467"/>
                  <a:gd name="connsiteY1" fmla="*/ 76723 h 130543"/>
                  <a:gd name="connsiteX2" fmla="*/ 256504 w 288467"/>
                  <a:gd name="connsiteY2" fmla="*/ 0 h 130543"/>
                  <a:gd name="connsiteX3" fmla="*/ 288467 w 288467"/>
                  <a:gd name="connsiteY3" fmla="*/ 20866 h 130543"/>
                  <a:gd name="connsiteX4" fmla="*/ 227929 w 288467"/>
                  <a:gd name="connsiteY4" fmla="*/ 123825 h 130543"/>
                  <a:gd name="connsiteX5" fmla="*/ 0 w 288467"/>
                  <a:gd name="connsiteY5" fmla="*/ 124332 h 130543"/>
                  <a:gd name="connsiteX6" fmla="*/ 8854 w 288467"/>
                  <a:gd name="connsiteY6" fmla="*/ 104775 h 130543"/>
                  <a:gd name="connsiteX0" fmla="*/ 8854 w 288467"/>
                  <a:gd name="connsiteY0" fmla="*/ 83909 h 109677"/>
                  <a:gd name="connsiteX1" fmla="*/ 157636 w 288467"/>
                  <a:gd name="connsiteY1" fmla="*/ 55857 h 109677"/>
                  <a:gd name="connsiteX2" fmla="*/ 221222 w 288467"/>
                  <a:gd name="connsiteY2" fmla="*/ 49 h 109677"/>
                  <a:gd name="connsiteX3" fmla="*/ 288467 w 288467"/>
                  <a:gd name="connsiteY3" fmla="*/ 0 h 109677"/>
                  <a:gd name="connsiteX4" fmla="*/ 227929 w 288467"/>
                  <a:gd name="connsiteY4" fmla="*/ 102959 h 109677"/>
                  <a:gd name="connsiteX5" fmla="*/ 0 w 288467"/>
                  <a:gd name="connsiteY5" fmla="*/ 103466 h 109677"/>
                  <a:gd name="connsiteX6" fmla="*/ 8854 w 288467"/>
                  <a:gd name="connsiteY6" fmla="*/ 83909 h 109677"/>
                  <a:gd name="connsiteX0" fmla="*/ 8854 w 241126"/>
                  <a:gd name="connsiteY0" fmla="*/ 83860 h 109628"/>
                  <a:gd name="connsiteX1" fmla="*/ 157636 w 241126"/>
                  <a:gd name="connsiteY1" fmla="*/ 55808 h 109628"/>
                  <a:gd name="connsiteX2" fmla="*/ 221222 w 241126"/>
                  <a:gd name="connsiteY2" fmla="*/ 0 h 109628"/>
                  <a:gd name="connsiteX3" fmla="*/ 241126 w 241126"/>
                  <a:gd name="connsiteY3" fmla="*/ 11799 h 109628"/>
                  <a:gd name="connsiteX4" fmla="*/ 227929 w 241126"/>
                  <a:gd name="connsiteY4" fmla="*/ 102910 h 109628"/>
                  <a:gd name="connsiteX5" fmla="*/ 0 w 241126"/>
                  <a:gd name="connsiteY5" fmla="*/ 103417 h 109628"/>
                  <a:gd name="connsiteX6" fmla="*/ 8854 w 241126"/>
                  <a:gd name="connsiteY6" fmla="*/ 83860 h 109628"/>
                  <a:gd name="connsiteX0" fmla="*/ 8854 w 241126"/>
                  <a:gd name="connsiteY0" fmla="*/ 83860 h 103417"/>
                  <a:gd name="connsiteX1" fmla="*/ 157636 w 241126"/>
                  <a:gd name="connsiteY1" fmla="*/ 55808 h 103417"/>
                  <a:gd name="connsiteX2" fmla="*/ 221222 w 241126"/>
                  <a:gd name="connsiteY2" fmla="*/ 0 h 103417"/>
                  <a:gd name="connsiteX3" fmla="*/ 241126 w 241126"/>
                  <a:gd name="connsiteY3" fmla="*/ 11799 h 103417"/>
                  <a:gd name="connsiteX4" fmla="*/ 178548 w 241126"/>
                  <a:gd name="connsiteY4" fmla="*/ 84039 h 103417"/>
                  <a:gd name="connsiteX5" fmla="*/ 0 w 241126"/>
                  <a:gd name="connsiteY5" fmla="*/ 103417 h 103417"/>
                  <a:gd name="connsiteX6" fmla="*/ 8854 w 241126"/>
                  <a:gd name="connsiteY6" fmla="*/ 83860 h 103417"/>
                  <a:gd name="connsiteX0" fmla="*/ 8854 w 241126"/>
                  <a:gd name="connsiteY0" fmla="*/ 83860 h 103417"/>
                  <a:gd name="connsiteX1" fmla="*/ 150656 w 241126"/>
                  <a:gd name="connsiteY1" fmla="*/ 54210 h 103417"/>
                  <a:gd name="connsiteX2" fmla="*/ 221222 w 241126"/>
                  <a:gd name="connsiteY2" fmla="*/ 0 h 103417"/>
                  <a:gd name="connsiteX3" fmla="*/ 241126 w 241126"/>
                  <a:gd name="connsiteY3" fmla="*/ 11799 h 103417"/>
                  <a:gd name="connsiteX4" fmla="*/ 178548 w 241126"/>
                  <a:gd name="connsiteY4" fmla="*/ 84039 h 103417"/>
                  <a:gd name="connsiteX5" fmla="*/ 0 w 241126"/>
                  <a:gd name="connsiteY5" fmla="*/ 103417 h 103417"/>
                  <a:gd name="connsiteX6" fmla="*/ 8854 w 241126"/>
                  <a:gd name="connsiteY6" fmla="*/ 83860 h 103417"/>
                  <a:gd name="connsiteX0" fmla="*/ 8854 w 241126"/>
                  <a:gd name="connsiteY0" fmla="*/ 72061 h 91618"/>
                  <a:gd name="connsiteX1" fmla="*/ 150656 w 241126"/>
                  <a:gd name="connsiteY1" fmla="*/ 42411 h 91618"/>
                  <a:gd name="connsiteX2" fmla="*/ 210562 w 241126"/>
                  <a:gd name="connsiteY2" fmla="*/ 256 h 91618"/>
                  <a:gd name="connsiteX3" fmla="*/ 241126 w 241126"/>
                  <a:gd name="connsiteY3" fmla="*/ 0 h 91618"/>
                  <a:gd name="connsiteX4" fmla="*/ 178548 w 241126"/>
                  <a:gd name="connsiteY4" fmla="*/ 72240 h 91618"/>
                  <a:gd name="connsiteX5" fmla="*/ 0 w 241126"/>
                  <a:gd name="connsiteY5" fmla="*/ 91618 h 91618"/>
                  <a:gd name="connsiteX6" fmla="*/ 8854 w 241126"/>
                  <a:gd name="connsiteY6" fmla="*/ 72061 h 91618"/>
                  <a:gd name="connsiteX0" fmla="*/ 8854 w 220691"/>
                  <a:gd name="connsiteY0" fmla="*/ 71805 h 91362"/>
                  <a:gd name="connsiteX1" fmla="*/ 150656 w 220691"/>
                  <a:gd name="connsiteY1" fmla="*/ 42155 h 91362"/>
                  <a:gd name="connsiteX2" fmla="*/ 210562 w 220691"/>
                  <a:gd name="connsiteY2" fmla="*/ 0 h 91362"/>
                  <a:gd name="connsiteX3" fmla="*/ 220691 w 220691"/>
                  <a:gd name="connsiteY3" fmla="*/ 2629 h 91362"/>
                  <a:gd name="connsiteX4" fmla="*/ 178548 w 220691"/>
                  <a:gd name="connsiteY4" fmla="*/ 71984 h 91362"/>
                  <a:gd name="connsiteX5" fmla="*/ 0 w 220691"/>
                  <a:gd name="connsiteY5" fmla="*/ 91362 h 91362"/>
                  <a:gd name="connsiteX6" fmla="*/ 8854 w 220691"/>
                  <a:gd name="connsiteY6" fmla="*/ 71805 h 91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0691" h="91362">
                    <a:moveTo>
                      <a:pt x="8854" y="71805"/>
                    </a:moveTo>
                    <a:lnTo>
                      <a:pt x="150656" y="42155"/>
                    </a:lnTo>
                    <a:cubicBezTo>
                      <a:pt x="193036" y="24724"/>
                      <a:pt x="183575" y="34925"/>
                      <a:pt x="210562" y="0"/>
                    </a:cubicBezTo>
                    <a:lnTo>
                      <a:pt x="220691" y="2629"/>
                    </a:lnTo>
                    <a:cubicBezTo>
                      <a:pt x="209186" y="41036"/>
                      <a:pt x="203635" y="38181"/>
                      <a:pt x="178548" y="71984"/>
                    </a:cubicBezTo>
                    <a:cubicBezTo>
                      <a:pt x="101667" y="86885"/>
                      <a:pt x="75976" y="91193"/>
                      <a:pt x="0" y="91362"/>
                    </a:cubicBezTo>
                    <a:lnTo>
                      <a:pt x="8854" y="718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 flipV="1">
              <a:off x="4915817" y="3971728"/>
              <a:ext cx="567817" cy="465700"/>
              <a:chOff x="1606606" y="1034738"/>
              <a:chExt cx="1415142" cy="1276688"/>
            </a:xfrm>
            <a:scene3d>
              <a:camera prst="isometricOffAxis2Top"/>
              <a:lightRig rig="threePt" dir="t"/>
            </a:scene3d>
          </p:grpSpPr>
          <p:sp>
            <p:nvSpPr>
              <p:cNvPr id="120" name="Прямоугольник 119"/>
              <p:cNvSpPr/>
              <p:nvPr/>
            </p:nvSpPr>
            <p:spPr>
              <a:xfrm rot="19239624">
                <a:off x="1823080" y="1191955"/>
                <a:ext cx="732079" cy="1119471"/>
              </a:xfrm>
              <a:prstGeom prst="rect">
                <a:avLst/>
              </a:prstGeom>
              <a:gradFill>
                <a:gsLst>
                  <a:gs pos="49000">
                    <a:srgbClr val="E5E5E5"/>
                  </a:gs>
                  <a:gs pos="52000">
                    <a:srgbClr val="C8C8C8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1" name="Овал 120"/>
              <p:cNvSpPr/>
              <p:nvPr/>
            </p:nvSpPr>
            <p:spPr>
              <a:xfrm rot="19239624">
                <a:off x="1606606" y="1532270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2" name="Овал 121"/>
              <p:cNvSpPr/>
              <p:nvPr/>
            </p:nvSpPr>
            <p:spPr>
              <a:xfrm rot="19239624">
                <a:off x="1684971" y="146803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3" name="Овал 122"/>
              <p:cNvSpPr/>
              <p:nvPr/>
            </p:nvSpPr>
            <p:spPr>
              <a:xfrm rot="19239624">
                <a:off x="1824620" y="1353580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4" name="Овал 123"/>
              <p:cNvSpPr/>
              <p:nvPr/>
            </p:nvSpPr>
            <p:spPr>
              <a:xfrm rot="19239624">
                <a:off x="1991539" y="1216761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5" name="Овал 124"/>
              <p:cNvSpPr/>
              <p:nvPr/>
            </p:nvSpPr>
            <p:spPr>
              <a:xfrm rot="19239624">
                <a:off x="1756316" y="1409558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6" name="Овал 125"/>
              <p:cNvSpPr/>
              <p:nvPr/>
            </p:nvSpPr>
            <p:spPr>
              <a:xfrm rot="19239624">
                <a:off x="2073756" y="114936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7" name="Овал 126"/>
              <p:cNvSpPr/>
              <p:nvPr/>
            </p:nvSpPr>
            <p:spPr>
              <a:xfrm rot="19239624">
                <a:off x="1899155" y="129248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8" name="Прямоугольник 127"/>
              <p:cNvSpPr/>
              <p:nvPr/>
            </p:nvSpPr>
            <p:spPr>
              <a:xfrm rot="19239624">
                <a:off x="1674093" y="1466142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29" name="Прямоугольник 128"/>
              <p:cNvSpPr/>
              <p:nvPr/>
            </p:nvSpPr>
            <p:spPr>
              <a:xfrm rot="19239624">
                <a:off x="1718829" y="1522114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0" name="Прямоугольник 129"/>
              <p:cNvSpPr/>
              <p:nvPr/>
            </p:nvSpPr>
            <p:spPr>
              <a:xfrm rot="19239624">
                <a:off x="1761380" y="1574027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1" name="Прямоугольник 130"/>
              <p:cNvSpPr/>
              <p:nvPr/>
            </p:nvSpPr>
            <p:spPr>
              <a:xfrm rot="19239624">
                <a:off x="1805632" y="1628018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2" name="Прямоугольник 131"/>
              <p:cNvSpPr/>
              <p:nvPr/>
            </p:nvSpPr>
            <p:spPr>
              <a:xfrm rot="21252832">
                <a:off x="2058009" y="1034738"/>
                <a:ext cx="732079" cy="1119471"/>
              </a:xfrm>
              <a:prstGeom prst="rect">
                <a:avLst/>
              </a:prstGeom>
              <a:gradFill>
                <a:gsLst>
                  <a:gs pos="49000">
                    <a:srgbClr val="E5E5E5"/>
                  </a:gs>
                  <a:gs pos="52000">
                    <a:srgbClr val="C8C8C8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3" name="Овал 132"/>
              <p:cNvSpPr/>
              <p:nvPr/>
            </p:nvSpPr>
            <p:spPr>
              <a:xfrm rot="21252832">
                <a:off x="2035836" y="1103588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4" name="Овал 133"/>
              <p:cNvSpPr/>
              <p:nvPr/>
            </p:nvSpPr>
            <p:spPr>
              <a:xfrm rot="21252832">
                <a:off x="2136653" y="1093376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5" name="Овал 134"/>
              <p:cNvSpPr/>
              <p:nvPr/>
            </p:nvSpPr>
            <p:spPr>
              <a:xfrm rot="21252832">
                <a:off x="2316290" y="107517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6" name="Овал 135"/>
              <p:cNvSpPr/>
              <p:nvPr/>
            </p:nvSpPr>
            <p:spPr>
              <a:xfrm rot="21252832">
                <a:off x="2531018" y="1053412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7" name="Овал 136"/>
              <p:cNvSpPr/>
              <p:nvPr/>
            </p:nvSpPr>
            <p:spPr>
              <a:xfrm rot="21252832">
                <a:off x="2228431" y="1084076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8" name="Овал 137"/>
              <p:cNvSpPr/>
              <p:nvPr/>
            </p:nvSpPr>
            <p:spPr>
              <a:xfrm rot="21252832">
                <a:off x="2636782" y="104269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9" name="Овал 138"/>
              <p:cNvSpPr/>
              <p:nvPr/>
            </p:nvSpPr>
            <p:spPr>
              <a:xfrm rot="21252832">
                <a:off x="2412176" y="106545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40" name="Прямоугольник 139"/>
              <p:cNvSpPr/>
              <p:nvPr/>
            </p:nvSpPr>
            <p:spPr>
              <a:xfrm rot="21252832">
                <a:off x="2099699" y="1226214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41" name="Прямоугольник 140"/>
              <p:cNvSpPr/>
              <p:nvPr/>
            </p:nvSpPr>
            <p:spPr>
              <a:xfrm rot="21252832">
                <a:off x="2106047" y="1297583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42" name="Прямоугольник 141"/>
              <p:cNvSpPr/>
              <p:nvPr/>
            </p:nvSpPr>
            <p:spPr>
              <a:xfrm rot="21252832">
                <a:off x="2112812" y="1364366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43" name="Прямоугольник 142"/>
              <p:cNvSpPr/>
              <p:nvPr/>
            </p:nvSpPr>
            <p:spPr>
              <a:xfrm rot="21252832">
                <a:off x="2119849" y="1433820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44" name="Скругленный прямоугольник 143"/>
              <p:cNvSpPr/>
              <p:nvPr/>
            </p:nvSpPr>
            <p:spPr>
              <a:xfrm rot="12991070">
                <a:off x="2935556" y="1224294"/>
                <a:ext cx="80922" cy="25770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45" name="Freeform 113"/>
              <p:cNvSpPr>
                <a:spLocks/>
              </p:cNvSpPr>
              <p:nvPr/>
            </p:nvSpPr>
            <p:spPr bwMode="auto">
              <a:xfrm rot="2191070">
                <a:off x="2585131" y="1740574"/>
                <a:ext cx="81895" cy="171604"/>
              </a:xfrm>
              <a:custGeom>
                <a:avLst/>
                <a:gdLst>
                  <a:gd name="T0" fmla="*/ 709 w 709"/>
                  <a:gd name="T1" fmla="*/ 161 h 1023"/>
                  <a:gd name="T2" fmla="*/ 356 w 709"/>
                  <a:gd name="T3" fmla="*/ 1023 h 1023"/>
                  <a:gd name="T4" fmla="*/ 0 w 709"/>
                  <a:gd name="T5" fmla="*/ 161 h 1023"/>
                  <a:gd name="T6" fmla="*/ 0 w 709"/>
                  <a:gd name="T7" fmla="*/ 0 h 1023"/>
                  <a:gd name="T8" fmla="*/ 709 w 709"/>
                  <a:gd name="T9" fmla="*/ 0 h 1023"/>
                  <a:gd name="T10" fmla="*/ 709 w 709"/>
                  <a:gd name="T11" fmla="*/ 16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9" h="1023">
                    <a:moveTo>
                      <a:pt x="709" y="161"/>
                    </a:moveTo>
                    <a:lnTo>
                      <a:pt x="356" y="1023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709" y="0"/>
                    </a:lnTo>
                    <a:lnTo>
                      <a:pt x="709" y="161"/>
                    </a:lnTo>
                    <a:close/>
                  </a:path>
                </a:pathLst>
              </a:custGeom>
              <a:solidFill>
                <a:srgbClr val="DDBDA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46" name="Freeform 114"/>
              <p:cNvSpPr>
                <a:spLocks/>
              </p:cNvSpPr>
              <p:nvPr/>
            </p:nvSpPr>
            <p:spPr bwMode="auto">
              <a:xfrm rot="2191070">
                <a:off x="2772929" y="1301190"/>
                <a:ext cx="27259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6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47" name="Freeform 115"/>
              <p:cNvSpPr>
                <a:spLocks/>
              </p:cNvSpPr>
              <p:nvPr/>
            </p:nvSpPr>
            <p:spPr bwMode="auto">
              <a:xfrm rot="2191070">
                <a:off x="2794824" y="1317442"/>
                <a:ext cx="27376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D25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48" name="Freeform 116"/>
              <p:cNvSpPr>
                <a:spLocks/>
              </p:cNvSpPr>
              <p:nvPr/>
            </p:nvSpPr>
            <p:spPr bwMode="auto">
              <a:xfrm rot="2191070">
                <a:off x="2816836" y="1333701"/>
                <a:ext cx="27259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5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5" y="713"/>
                      <a:pt x="35" y="713"/>
                      <a:pt x="35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3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49" name="Freeform 117"/>
              <p:cNvSpPr>
                <a:spLocks/>
              </p:cNvSpPr>
              <p:nvPr/>
            </p:nvSpPr>
            <p:spPr bwMode="auto">
              <a:xfrm rot="2191070">
                <a:off x="2637860" y="1710588"/>
                <a:ext cx="27259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6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50" name="Freeform 118"/>
              <p:cNvSpPr>
                <a:spLocks/>
              </p:cNvSpPr>
              <p:nvPr/>
            </p:nvSpPr>
            <p:spPr bwMode="auto">
              <a:xfrm rot="2191070">
                <a:off x="2659756" y="1726846"/>
                <a:ext cx="27376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D25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51" name="Freeform 119"/>
              <p:cNvSpPr>
                <a:spLocks/>
              </p:cNvSpPr>
              <p:nvPr/>
            </p:nvSpPr>
            <p:spPr bwMode="auto">
              <a:xfrm rot="2191070">
                <a:off x="2681768" y="1743099"/>
                <a:ext cx="27259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5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5" y="174"/>
                      <a:pt x="35" y="174"/>
                      <a:pt x="35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3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52" name="Freeform 120"/>
              <p:cNvSpPr>
                <a:spLocks/>
              </p:cNvSpPr>
              <p:nvPr/>
            </p:nvSpPr>
            <p:spPr bwMode="auto">
              <a:xfrm rot="2191070">
                <a:off x="2576560" y="1848501"/>
                <a:ext cx="28065" cy="52004"/>
              </a:xfrm>
              <a:custGeom>
                <a:avLst/>
                <a:gdLst>
                  <a:gd name="T0" fmla="*/ 51 w 102"/>
                  <a:gd name="T1" fmla="*/ 0 h 131"/>
                  <a:gd name="T2" fmla="*/ 0 w 102"/>
                  <a:gd name="T3" fmla="*/ 6 h 131"/>
                  <a:gd name="T4" fmla="*/ 51 w 102"/>
                  <a:gd name="T5" fmla="*/ 131 h 131"/>
                  <a:gd name="T6" fmla="*/ 102 w 102"/>
                  <a:gd name="T7" fmla="*/ 6 h 131"/>
                  <a:gd name="T8" fmla="*/ 51 w 102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31">
                    <a:moveTo>
                      <a:pt x="51" y="0"/>
                    </a:moveTo>
                    <a:cubicBezTo>
                      <a:pt x="33" y="0"/>
                      <a:pt x="16" y="2"/>
                      <a:pt x="0" y="6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85" y="2"/>
                      <a:pt x="68" y="0"/>
                      <a:pt x="51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53" name="Прямоугольник 152"/>
              <p:cNvSpPr/>
              <p:nvPr/>
            </p:nvSpPr>
            <p:spPr>
              <a:xfrm rot="12991070">
                <a:off x="2926468" y="1359015"/>
                <a:ext cx="81895" cy="1277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54" name="Прямоугольник 153"/>
              <p:cNvSpPr/>
              <p:nvPr/>
            </p:nvSpPr>
            <p:spPr>
              <a:xfrm rot="12991070">
                <a:off x="2933388" y="1349837"/>
                <a:ext cx="81895" cy="1277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55" name="Прямоугольник 154"/>
              <p:cNvSpPr/>
              <p:nvPr/>
            </p:nvSpPr>
            <p:spPr>
              <a:xfrm rot="12991070">
                <a:off x="2939853" y="1341142"/>
                <a:ext cx="81895" cy="1277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1841147" y="4359982"/>
              <a:ext cx="979912" cy="1116343"/>
              <a:chOff x="6096308" y="3128029"/>
              <a:chExt cx="979913" cy="1116337"/>
            </a:xfrm>
          </p:grpSpPr>
          <p:grpSp>
            <p:nvGrpSpPr>
              <p:cNvPr id="116" name="Группа 115"/>
              <p:cNvGrpSpPr/>
              <p:nvPr/>
            </p:nvGrpSpPr>
            <p:grpSpPr>
              <a:xfrm>
                <a:off x="6311051" y="3565435"/>
                <a:ext cx="579835" cy="678931"/>
                <a:chOff x="8029789" y="3923618"/>
                <a:chExt cx="815704" cy="789347"/>
              </a:xfrm>
            </p:grpSpPr>
            <p:sp>
              <p:nvSpPr>
                <p:cNvPr id="118" name="Овал 117"/>
                <p:cNvSpPr/>
                <p:nvPr/>
              </p:nvSpPr>
              <p:spPr>
                <a:xfrm>
                  <a:off x="8029789" y="4198213"/>
                  <a:ext cx="815704" cy="514752"/>
                </a:xfrm>
                <a:prstGeom prst="ellipse">
                  <a:avLst/>
                </a:prstGeom>
                <a:solidFill>
                  <a:srgbClr val="0A3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19" name="Скругленный прямоугольник 118"/>
                <p:cNvSpPr/>
                <p:nvPr/>
              </p:nvSpPr>
              <p:spPr>
                <a:xfrm>
                  <a:off x="8336634" y="3923618"/>
                  <a:ext cx="186693" cy="564779"/>
                </a:xfrm>
                <a:prstGeom prst="roundRect">
                  <a:avLst/>
                </a:prstGeom>
                <a:solidFill>
                  <a:srgbClr val="1B4B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17" name="Овал 116"/>
              <p:cNvSpPr/>
              <p:nvPr/>
            </p:nvSpPr>
            <p:spPr>
              <a:xfrm rot="21175351">
                <a:off x="6096308" y="3128029"/>
                <a:ext cx="979913" cy="666673"/>
              </a:xfrm>
              <a:prstGeom prst="ellipse">
                <a:avLst/>
              </a:prstGeom>
              <a:solidFill>
                <a:srgbClr val="B2CFD5"/>
              </a:solidFill>
              <a:ln>
                <a:noFill/>
              </a:ln>
              <a:scene3d>
                <a:camera prst="isometricOffAxis2Top">
                  <a:rot lat="19800000" lon="3207254" rev="18000000"/>
                </a:camera>
                <a:lightRig rig="threePt" dir="t"/>
              </a:scene3d>
              <a:sp3d extrusionH="1143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pic>
          <p:nvPicPr>
            <p:cNvPr id="57" name="Picture 44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11068" y="4063851"/>
              <a:ext cx="896388" cy="840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isometricOffAxis2Right"/>
              <a:lightRig rig="threePt" dir="t"/>
            </a:scene3d>
          </p:spPr>
        </p:pic>
        <p:grpSp>
          <p:nvGrpSpPr>
            <p:cNvPr id="58" name="Группа 57"/>
            <p:cNvGrpSpPr/>
            <p:nvPr/>
          </p:nvGrpSpPr>
          <p:grpSpPr>
            <a:xfrm flipV="1">
              <a:off x="4300611" y="3588908"/>
              <a:ext cx="567817" cy="465700"/>
              <a:chOff x="1606606" y="1034738"/>
              <a:chExt cx="1415142" cy="1276688"/>
            </a:xfrm>
            <a:scene3d>
              <a:camera prst="isometricOffAxis2Top"/>
              <a:lightRig rig="threePt" dir="t"/>
            </a:scene3d>
          </p:grpSpPr>
          <p:sp>
            <p:nvSpPr>
              <p:cNvPr id="80" name="Прямоугольник 79"/>
              <p:cNvSpPr/>
              <p:nvPr/>
            </p:nvSpPr>
            <p:spPr>
              <a:xfrm rot="19239624">
                <a:off x="1823080" y="1191955"/>
                <a:ext cx="732079" cy="1119471"/>
              </a:xfrm>
              <a:prstGeom prst="rect">
                <a:avLst/>
              </a:prstGeom>
              <a:gradFill>
                <a:gsLst>
                  <a:gs pos="49000">
                    <a:srgbClr val="E5E5E5"/>
                  </a:gs>
                  <a:gs pos="52000">
                    <a:srgbClr val="C8C8C8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1" name="Овал 80"/>
              <p:cNvSpPr/>
              <p:nvPr/>
            </p:nvSpPr>
            <p:spPr>
              <a:xfrm rot="19239624">
                <a:off x="1606606" y="1532270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2" name="Овал 81"/>
              <p:cNvSpPr/>
              <p:nvPr/>
            </p:nvSpPr>
            <p:spPr>
              <a:xfrm rot="19239624">
                <a:off x="1684971" y="146803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3" name="Овал 82"/>
              <p:cNvSpPr/>
              <p:nvPr/>
            </p:nvSpPr>
            <p:spPr>
              <a:xfrm rot="19239624">
                <a:off x="1824620" y="1353580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4" name="Овал 83"/>
              <p:cNvSpPr/>
              <p:nvPr/>
            </p:nvSpPr>
            <p:spPr>
              <a:xfrm rot="19239624">
                <a:off x="1991539" y="1216761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5" name="Овал 84"/>
              <p:cNvSpPr/>
              <p:nvPr/>
            </p:nvSpPr>
            <p:spPr>
              <a:xfrm rot="19239624">
                <a:off x="1756316" y="1409558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6" name="Овал 85"/>
              <p:cNvSpPr/>
              <p:nvPr/>
            </p:nvSpPr>
            <p:spPr>
              <a:xfrm rot="19239624">
                <a:off x="2073756" y="114936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7" name="Овал 86"/>
              <p:cNvSpPr/>
              <p:nvPr/>
            </p:nvSpPr>
            <p:spPr>
              <a:xfrm rot="19239624">
                <a:off x="1899155" y="129248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>
              <a:xfrm rot="19239624">
                <a:off x="1674093" y="1466142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 rot="19239624">
                <a:off x="1718829" y="1522114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 rot="19239624">
                <a:off x="1761380" y="1574027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 rot="19239624">
                <a:off x="1805632" y="1628018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 rot="21252832">
                <a:off x="2058009" y="1034738"/>
                <a:ext cx="732079" cy="1119471"/>
              </a:xfrm>
              <a:prstGeom prst="rect">
                <a:avLst/>
              </a:prstGeom>
              <a:gradFill>
                <a:gsLst>
                  <a:gs pos="49000">
                    <a:srgbClr val="E5E5E5"/>
                  </a:gs>
                  <a:gs pos="52000">
                    <a:srgbClr val="C8C8C8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3" name="Овал 92"/>
              <p:cNvSpPr/>
              <p:nvPr/>
            </p:nvSpPr>
            <p:spPr>
              <a:xfrm rot="21252832">
                <a:off x="2035836" y="1103588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4" name="Овал 93"/>
              <p:cNvSpPr/>
              <p:nvPr/>
            </p:nvSpPr>
            <p:spPr>
              <a:xfrm rot="21252832">
                <a:off x="2136653" y="1093376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5" name="Овал 94"/>
              <p:cNvSpPr/>
              <p:nvPr/>
            </p:nvSpPr>
            <p:spPr>
              <a:xfrm rot="21252832">
                <a:off x="2316290" y="107517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6" name="Овал 95"/>
              <p:cNvSpPr/>
              <p:nvPr/>
            </p:nvSpPr>
            <p:spPr>
              <a:xfrm rot="21252832">
                <a:off x="2531018" y="1053412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7" name="Овал 96"/>
              <p:cNvSpPr/>
              <p:nvPr/>
            </p:nvSpPr>
            <p:spPr>
              <a:xfrm rot="21252832">
                <a:off x="2228431" y="1084076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8" name="Овал 97"/>
              <p:cNvSpPr/>
              <p:nvPr/>
            </p:nvSpPr>
            <p:spPr>
              <a:xfrm rot="21252832">
                <a:off x="2636782" y="1042693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 rot="21252832">
                <a:off x="2412176" y="1065457"/>
                <a:ext cx="70277" cy="657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 rot="21252832">
                <a:off x="2099699" y="1226214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1" name="Прямоугольник 100"/>
              <p:cNvSpPr/>
              <p:nvPr/>
            </p:nvSpPr>
            <p:spPr>
              <a:xfrm rot="21252832">
                <a:off x="2106047" y="1297583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 rot="21252832">
                <a:off x="2112812" y="1364366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 rot="21252832">
                <a:off x="2119849" y="1433820"/>
                <a:ext cx="565015" cy="21327"/>
              </a:xfrm>
              <a:prstGeom prst="rect">
                <a:avLst/>
              </a:prstGeom>
              <a:solidFill>
                <a:srgbClr val="2222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4" name="Скругленный прямоугольник 103"/>
              <p:cNvSpPr/>
              <p:nvPr/>
            </p:nvSpPr>
            <p:spPr>
              <a:xfrm rot="12991070">
                <a:off x="2935556" y="1224294"/>
                <a:ext cx="80922" cy="25770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5" name="Freeform 113"/>
              <p:cNvSpPr>
                <a:spLocks/>
              </p:cNvSpPr>
              <p:nvPr/>
            </p:nvSpPr>
            <p:spPr bwMode="auto">
              <a:xfrm rot="2191070">
                <a:off x="2585131" y="1740574"/>
                <a:ext cx="81895" cy="171604"/>
              </a:xfrm>
              <a:custGeom>
                <a:avLst/>
                <a:gdLst>
                  <a:gd name="T0" fmla="*/ 709 w 709"/>
                  <a:gd name="T1" fmla="*/ 161 h 1023"/>
                  <a:gd name="T2" fmla="*/ 356 w 709"/>
                  <a:gd name="T3" fmla="*/ 1023 h 1023"/>
                  <a:gd name="T4" fmla="*/ 0 w 709"/>
                  <a:gd name="T5" fmla="*/ 161 h 1023"/>
                  <a:gd name="T6" fmla="*/ 0 w 709"/>
                  <a:gd name="T7" fmla="*/ 0 h 1023"/>
                  <a:gd name="T8" fmla="*/ 709 w 709"/>
                  <a:gd name="T9" fmla="*/ 0 h 1023"/>
                  <a:gd name="T10" fmla="*/ 709 w 709"/>
                  <a:gd name="T11" fmla="*/ 16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9" h="1023">
                    <a:moveTo>
                      <a:pt x="709" y="161"/>
                    </a:moveTo>
                    <a:lnTo>
                      <a:pt x="356" y="1023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709" y="0"/>
                    </a:lnTo>
                    <a:lnTo>
                      <a:pt x="709" y="161"/>
                    </a:lnTo>
                    <a:close/>
                  </a:path>
                </a:pathLst>
              </a:custGeom>
              <a:solidFill>
                <a:srgbClr val="DDBDA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06" name="Freeform 114"/>
              <p:cNvSpPr>
                <a:spLocks/>
              </p:cNvSpPr>
              <p:nvPr/>
            </p:nvSpPr>
            <p:spPr bwMode="auto">
              <a:xfrm rot="2191070">
                <a:off x="2772929" y="1301190"/>
                <a:ext cx="27259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6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07" name="Freeform 115"/>
              <p:cNvSpPr>
                <a:spLocks/>
              </p:cNvSpPr>
              <p:nvPr/>
            </p:nvSpPr>
            <p:spPr bwMode="auto">
              <a:xfrm rot="2191070">
                <a:off x="2794824" y="1317442"/>
                <a:ext cx="27376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D25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08" name="Freeform 116"/>
              <p:cNvSpPr>
                <a:spLocks/>
              </p:cNvSpPr>
              <p:nvPr/>
            </p:nvSpPr>
            <p:spPr bwMode="auto">
              <a:xfrm rot="2191070">
                <a:off x="2816836" y="1333701"/>
                <a:ext cx="27259" cy="52508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5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5" y="713"/>
                      <a:pt x="35" y="713"/>
                      <a:pt x="35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3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09" name="Freeform 117"/>
              <p:cNvSpPr>
                <a:spLocks/>
              </p:cNvSpPr>
              <p:nvPr/>
            </p:nvSpPr>
            <p:spPr bwMode="auto">
              <a:xfrm rot="2191070">
                <a:off x="2637860" y="1710588"/>
                <a:ext cx="27259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6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10" name="Freeform 118"/>
              <p:cNvSpPr>
                <a:spLocks/>
              </p:cNvSpPr>
              <p:nvPr/>
            </p:nvSpPr>
            <p:spPr bwMode="auto">
              <a:xfrm rot="2191070">
                <a:off x="2659756" y="1726846"/>
                <a:ext cx="27376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D25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11" name="Freeform 119"/>
              <p:cNvSpPr>
                <a:spLocks/>
              </p:cNvSpPr>
              <p:nvPr/>
            </p:nvSpPr>
            <p:spPr bwMode="auto">
              <a:xfrm rot="2191070">
                <a:off x="2681768" y="1743099"/>
                <a:ext cx="27259" cy="71124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5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5" y="174"/>
                      <a:pt x="35" y="174"/>
                      <a:pt x="35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3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12" name="Freeform 120"/>
              <p:cNvSpPr>
                <a:spLocks/>
              </p:cNvSpPr>
              <p:nvPr/>
            </p:nvSpPr>
            <p:spPr bwMode="auto">
              <a:xfrm rot="2191070">
                <a:off x="2576560" y="1848501"/>
                <a:ext cx="28065" cy="52004"/>
              </a:xfrm>
              <a:custGeom>
                <a:avLst/>
                <a:gdLst>
                  <a:gd name="T0" fmla="*/ 51 w 102"/>
                  <a:gd name="T1" fmla="*/ 0 h 131"/>
                  <a:gd name="T2" fmla="*/ 0 w 102"/>
                  <a:gd name="T3" fmla="*/ 6 h 131"/>
                  <a:gd name="T4" fmla="*/ 51 w 102"/>
                  <a:gd name="T5" fmla="*/ 131 h 131"/>
                  <a:gd name="T6" fmla="*/ 102 w 102"/>
                  <a:gd name="T7" fmla="*/ 6 h 131"/>
                  <a:gd name="T8" fmla="*/ 51 w 102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31">
                    <a:moveTo>
                      <a:pt x="51" y="0"/>
                    </a:moveTo>
                    <a:cubicBezTo>
                      <a:pt x="33" y="0"/>
                      <a:pt x="16" y="2"/>
                      <a:pt x="0" y="6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85" y="2"/>
                      <a:pt x="68" y="0"/>
                      <a:pt x="51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>
                  <a:latin typeface="+mj-lt"/>
                </a:endParaRPr>
              </a:p>
            </p:txBody>
          </p:sp>
          <p:sp>
            <p:nvSpPr>
              <p:cNvPr id="113" name="Прямоугольник 112"/>
              <p:cNvSpPr/>
              <p:nvPr/>
            </p:nvSpPr>
            <p:spPr>
              <a:xfrm rot="12991070">
                <a:off x="2926468" y="1359015"/>
                <a:ext cx="81895" cy="1277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 rot="12991070">
                <a:off x="2933388" y="1349837"/>
                <a:ext cx="81895" cy="1277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15" name="Прямоугольник 114"/>
              <p:cNvSpPr/>
              <p:nvPr/>
            </p:nvSpPr>
            <p:spPr>
              <a:xfrm rot="12991070">
                <a:off x="2939853" y="1341142"/>
                <a:ext cx="81895" cy="1277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59" name="Группа 58"/>
            <p:cNvGrpSpPr/>
            <p:nvPr/>
          </p:nvGrpSpPr>
          <p:grpSpPr>
            <a:xfrm flipH="1">
              <a:off x="5309154" y="4060311"/>
              <a:ext cx="222973" cy="162762"/>
              <a:chOff x="5705405" y="1804792"/>
              <a:chExt cx="417469" cy="304759"/>
            </a:xfrm>
          </p:grpSpPr>
          <p:grpSp>
            <p:nvGrpSpPr>
              <p:cNvPr id="71" name="Группа 70"/>
              <p:cNvGrpSpPr/>
              <p:nvPr/>
            </p:nvGrpSpPr>
            <p:grpSpPr>
              <a:xfrm rot="7237435" flipH="1" flipV="1">
                <a:off x="5875826" y="1862503"/>
                <a:ext cx="196133" cy="297963"/>
                <a:chOff x="6789966" y="3150825"/>
                <a:chExt cx="261289" cy="396605"/>
              </a:xfrm>
              <a:solidFill>
                <a:srgbClr val="FBE3B8"/>
              </a:solidFill>
            </p:grpSpPr>
            <p:sp>
              <p:nvSpPr>
                <p:cNvPr id="74" name="Скругленный прямоугольник 73"/>
                <p:cNvSpPr/>
                <p:nvPr/>
              </p:nvSpPr>
              <p:spPr>
                <a:xfrm>
                  <a:off x="6789966" y="3153089"/>
                  <a:ext cx="226601" cy="254509"/>
                </a:xfrm>
                <a:prstGeom prst="roundRect">
                  <a:avLst>
                    <a:gd name="adj" fmla="val 3423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75" name="Скругленный прямоугольник 74"/>
                <p:cNvSpPr/>
                <p:nvPr/>
              </p:nvSpPr>
              <p:spPr>
                <a:xfrm>
                  <a:off x="6794911" y="3220114"/>
                  <a:ext cx="44506" cy="25450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76" name="Скругленный прямоугольник 75"/>
                <p:cNvSpPr/>
                <p:nvPr/>
              </p:nvSpPr>
              <p:spPr>
                <a:xfrm>
                  <a:off x="6847625" y="3247373"/>
                  <a:ext cx="44506" cy="25450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77" name="Скругленный прямоугольник 76"/>
                <p:cNvSpPr/>
                <p:nvPr/>
              </p:nvSpPr>
              <p:spPr>
                <a:xfrm>
                  <a:off x="6899312" y="3292922"/>
                  <a:ext cx="44506" cy="254508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78" name="Скругленный прямоугольник 77"/>
                <p:cNvSpPr/>
                <p:nvPr/>
              </p:nvSpPr>
              <p:spPr>
                <a:xfrm>
                  <a:off x="6952382" y="3270621"/>
                  <a:ext cx="44507" cy="254506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79" name="Скругленный прямоугольник 78"/>
                <p:cNvSpPr/>
                <p:nvPr/>
              </p:nvSpPr>
              <p:spPr>
                <a:xfrm rot="19864124">
                  <a:off x="7005536" y="3150825"/>
                  <a:ext cx="45719" cy="254506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72" name="Овал 71"/>
              <p:cNvSpPr/>
              <p:nvPr/>
            </p:nvSpPr>
            <p:spPr>
              <a:xfrm rot="17328522" flipV="1">
                <a:off x="5668545" y="1841652"/>
                <a:ext cx="187639" cy="1139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3" name="Скругленный прямоугольник 72"/>
              <p:cNvSpPr/>
              <p:nvPr/>
            </p:nvSpPr>
            <p:spPr>
              <a:xfrm rot="7237435" flipH="1" flipV="1">
                <a:off x="5763609" y="1844513"/>
                <a:ext cx="91222" cy="183184"/>
              </a:xfrm>
              <a:prstGeom prst="roundRect">
                <a:avLst>
                  <a:gd name="adj" fmla="val 50000"/>
                </a:avLst>
              </a:prstGeom>
              <a:solidFill>
                <a:srgbClr val="FBE3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 rot="7350151">
              <a:off x="5132189" y="3981583"/>
              <a:ext cx="184276" cy="134513"/>
              <a:chOff x="5705383" y="1804798"/>
              <a:chExt cx="417527" cy="304758"/>
            </a:xfrm>
          </p:grpSpPr>
          <p:grpSp>
            <p:nvGrpSpPr>
              <p:cNvPr id="61" name="Группа 60"/>
              <p:cNvGrpSpPr/>
              <p:nvPr/>
            </p:nvGrpSpPr>
            <p:grpSpPr>
              <a:xfrm rot="7237435" flipH="1" flipV="1">
                <a:off x="5875862" y="1862508"/>
                <a:ext cx="196134" cy="297962"/>
                <a:chOff x="6790255" y="3150821"/>
                <a:chExt cx="261002" cy="396610"/>
              </a:xfrm>
              <a:solidFill>
                <a:srgbClr val="FBE3B8"/>
              </a:solidFill>
            </p:grpSpPr>
            <p:sp>
              <p:nvSpPr>
                <p:cNvPr id="64" name="Скругленный прямоугольник 63"/>
                <p:cNvSpPr/>
                <p:nvPr/>
              </p:nvSpPr>
              <p:spPr>
                <a:xfrm>
                  <a:off x="6790255" y="3153061"/>
                  <a:ext cx="226609" cy="254511"/>
                </a:xfrm>
                <a:prstGeom prst="roundRect">
                  <a:avLst>
                    <a:gd name="adj" fmla="val 3423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65" name="Скругленный прямоугольник 64"/>
                <p:cNvSpPr/>
                <p:nvPr/>
              </p:nvSpPr>
              <p:spPr>
                <a:xfrm>
                  <a:off x="6795088" y="3220080"/>
                  <a:ext cx="44505" cy="254511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67" name="Скругленный прямоугольник 66"/>
                <p:cNvSpPr/>
                <p:nvPr/>
              </p:nvSpPr>
              <p:spPr>
                <a:xfrm>
                  <a:off x="6847828" y="3247342"/>
                  <a:ext cx="44505" cy="254511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68" name="Скругленный прямоугольник 67"/>
                <p:cNvSpPr/>
                <p:nvPr/>
              </p:nvSpPr>
              <p:spPr>
                <a:xfrm>
                  <a:off x="6899596" y="3292919"/>
                  <a:ext cx="44506" cy="254512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69" name="Скругленный прямоугольник 68"/>
                <p:cNvSpPr/>
                <p:nvPr/>
              </p:nvSpPr>
              <p:spPr>
                <a:xfrm>
                  <a:off x="6952311" y="3270625"/>
                  <a:ext cx="44505" cy="254511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70" name="Скругленный прямоугольник 69"/>
                <p:cNvSpPr/>
                <p:nvPr/>
              </p:nvSpPr>
              <p:spPr>
                <a:xfrm rot="19864124">
                  <a:off x="7005535" y="3150821"/>
                  <a:ext cx="45722" cy="254511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62" name="Овал 61"/>
              <p:cNvSpPr/>
              <p:nvPr/>
            </p:nvSpPr>
            <p:spPr>
              <a:xfrm rot="17328522" flipV="1">
                <a:off x="5668524" y="1841657"/>
                <a:ext cx="187639" cy="11392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63" name="Скругленный прямоугольник 62"/>
              <p:cNvSpPr/>
              <p:nvPr/>
            </p:nvSpPr>
            <p:spPr>
              <a:xfrm rot="7237435" flipH="1" flipV="1">
                <a:off x="5763608" y="1844514"/>
                <a:ext cx="91222" cy="183181"/>
              </a:xfrm>
              <a:prstGeom prst="roundRect">
                <a:avLst>
                  <a:gd name="adj" fmla="val 50000"/>
                </a:avLst>
              </a:prstGeom>
              <a:solidFill>
                <a:srgbClr val="FBE3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</p:grpSp>
      <p:sp>
        <p:nvSpPr>
          <p:cNvPr id="320" name="Полилиния 319"/>
          <p:cNvSpPr/>
          <p:nvPr/>
        </p:nvSpPr>
        <p:spPr>
          <a:xfrm>
            <a:off x="668273" y="1366931"/>
            <a:ext cx="88679" cy="159744"/>
          </a:xfrm>
          <a:custGeom>
            <a:avLst/>
            <a:gdLst>
              <a:gd name="connsiteX0" fmla="*/ 0 w 152400"/>
              <a:gd name="connsiteY0" fmla="*/ 80963 h 271463"/>
              <a:gd name="connsiteX1" fmla="*/ 0 w 152400"/>
              <a:gd name="connsiteY1" fmla="*/ 271463 h 271463"/>
              <a:gd name="connsiteX2" fmla="*/ 152400 w 152400"/>
              <a:gd name="connsiteY2" fmla="*/ 178594 h 271463"/>
              <a:gd name="connsiteX3" fmla="*/ 145257 w 152400"/>
              <a:gd name="connsiteY3" fmla="*/ 0 h 271463"/>
              <a:gd name="connsiteX4" fmla="*/ 0 w 152400"/>
              <a:gd name="connsiteY4" fmla="*/ 80963 h 27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" h="271463">
                <a:moveTo>
                  <a:pt x="0" y="80963"/>
                </a:moveTo>
                <a:lnTo>
                  <a:pt x="0" y="271463"/>
                </a:lnTo>
                <a:lnTo>
                  <a:pt x="152400" y="178594"/>
                </a:lnTo>
                <a:lnTo>
                  <a:pt x="145257" y="0"/>
                </a:lnTo>
                <a:lnTo>
                  <a:pt x="0" y="8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glow rad="1270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1" name="TextBox 83"/>
          <p:cNvSpPr txBox="1">
            <a:spLocks noChangeArrowheads="1"/>
          </p:cNvSpPr>
          <p:nvPr/>
        </p:nvSpPr>
        <p:spPr bwMode="auto">
          <a:xfrm>
            <a:off x="450522" y="1934587"/>
            <a:ext cx="1558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Собственники квартир</a:t>
            </a:r>
          </a:p>
        </p:txBody>
      </p:sp>
      <p:grpSp>
        <p:nvGrpSpPr>
          <p:cNvPr id="322" name="Группа 321"/>
          <p:cNvGrpSpPr/>
          <p:nvPr/>
        </p:nvGrpSpPr>
        <p:grpSpPr>
          <a:xfrm>
            <a:off x="5150299" y="2078204"/>
            <a:ext cx="1573488" cy="1655406"/>
            <a:chOff x="1196746" y="595614"/>
            <a:chExt cx="768049" cy="768049"/>
          </a:xfrm>
        </p:grpSpPr>
        <p:sp>
          <p:nvSpPr>
            <p:cNvPr id="323" name="Овал 322"/>
            <p:cNvSpPr/>
            <p:nvPr/>
          </p:nvSpPr>
          <p:spPr>
            <a:xfrm>
              <a:off x="1196746" y="595614"/>
              <a:ext cx="768049" cy="76804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177800" dir="1680000" algn="ctr" rotWithShape="0">
                <a:schemeClr val="tx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4" name="Овал 323"/>
            <p:cNvSpPr/>
            <p:nvPr/>
          </p:nvSpPr>
          <p:spPr>
            <a:xfrm>
              <a:off x="1199127" y="612131"/>
              <a:ext cx="743972" cy="7254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5" name="Группа 324"/>
          <p:cNvGrpSpPr/>
          <p:nvPr/>
        </p:nvGrpSpPr>
        <p:grpSpPr>
          <a:xfrm>
            <a:off x="5490430" y="2276898"/>
            <a:ext cx="989916" cy="781688"/>
            <a:chOff x="5304136" y="2630250"/>
            <a:chExt cx="805351" cy="540227"/>
          </a:xfrm>
        </p:grpSpPr>
        <p:sp>
          <p:nvSpPr>
            <p:cNvPr id="326" name="Rectangle 47"/>
            <p:cNvSpPr>
              <a:spLocks noChangeArrowheads="1"/>
            </p:cNvSpPr>
            <p:nvPr/>
          </p:nvSpPr>
          <p:spPr bwMode="auto">
            <a:xfrm>
              <a:off x="5304136" y="2630250"/>
              <a:ext cx="696592" cy="540227"/>
            </a:xfrm>
            <a:prstGeom prst="rect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5352199" y="2682158"/>
              <a:ext cx="609438" cy="0"/>
            </a:xfrm>
            <a:custGeom>
              <a:avLst/>
              <a:gdLst>
                <a:gd name="T0" fmla="*/ 0 w 951"/>
                <a:gd name="T1" fmla="*/ 951 w 951"/>
                <a:gd name="T2" fmla="*/ 0 w 9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951">
                  <a:moveTo>
                    <a:pt x="0" y="0"/>
                  </a:moveTo>
                  <a:lnTo>
                    <a:pt x="95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" name="Line 49"/>
            <p:cNvSpPr>
              <a:spLocks noChangeShapeType="1"/>
            </p:cNvSpPr>
            <p:nvPr/>
          </p:nvSpPr>
          <p:spPr bwMode="auto">
            <a:xfrm>
              <a:off x="5352199" y="2682158"/>
              <a:ext cx="609438" cy="0"/>
            </a:xfrm>
            <a:prstGeom prst="line">
              <a:avLst/>
            </a:prstGeom>
            <a:noFill/>
            <a:ln w="3175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9" name="Freeform 50"/>
            <p:cNvSpPr>
              <a:spLocks/>
            </p:cNvSpPr>
            <p:nvPr/>
          </p:nvSpPr>
          <p:spPr bwMode="auto">
            <a:xfrm>
              <a:off x="5352199" y="2768030"/>
              <a:ext cx="609438" cy="0"/>
            </a:xfrm>
            <a:custGeom>
              <a:avLst/>
              <a:gdLst>
                <a:gd name="T0" fmla="*/ 0 w 951"/>
                <a:gd name="T1" fmla="*/ 951 w 951"/>
                <a:gd name="T2" fmla="*/ 0 w 9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951">
                  <a:moveTo>
                    <a:pt x="0" y="0"/>
                  </a:moveTo>
                  <a:lnTo>
                    <a:pt x="95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0" name="Line 51"/>
            <p:cNvSpPr>
              <a:spLocks noChangeShapeType="1"/>
            </p:cNvSpPr>
            <p:nvPr/>
          </p:nvSpPr>
          <p:spPr bwMode="auto">
            <a:xfrm>
              <a:off x="5352199" y="2768030"/>
              <a:ext cx="609438" cy="0"/>
            </a:xfrm>
            <a:prstGeom prst="line">
              <a:avLst/>
            </a:prstGeom>
            <a:noFill/>
            <a:ln w="3175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1" name="Freeform 52"/>
            <p:cNvSpPr>
              <a:spLocks/>
            </p:cNvSpPr>
            <p:nvPr/>
          </p:nvSpPr>
          <p:spPr bwMode="auto">
            <a:xfrm>
              <a:off x="5362452" y="2709073"/>
              <a:ext cx="81387" cy="0"/>
            </a:xfrm>
            <a:custGeom>
              <a:avLst/>
              <a:gdLst>
                <a:gd name="T0" fmla="*/ 0 w 127"/>
                <a:gd name="T1" fmla="*/ 127 w 127"/>
                <a:gd name="T2" fmla="*/ 0 w 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7">
                  <a:moveTo>
                    <a:pt x="0" y="0"/>
                  </a:moveTo>
                  <a:lnTo>
                    <a:pt x="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2" name="Line 53"/>
            <p:cNvSpPr>
              <a:spLocks noChangeShapeType="1"/>
            </p:cNvSpPr>
            <p:nvPr/>
          </p:nvSpPr>
          <p:spPr bwMode="auto">
            <a:xfrm>
              <a:off x="5362452" y="2709073"/>
              <a:ext cx="81387" cy="0"/>
            </a:xfrm>
            <a:prstGeom prst="line">
              <a:avLst/>
            </a:prstGeom>
            <a:noFill/>
            <a:ln w="3175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3" name="Freeform 54"/>
            <p:cNvSpPr>
              <a:spLocks/>
            </p:cNvSpPr>
            <p:nvPr/>
          </p:nvSpPr>
          <p:spPr bwMode="auto">
            <a:xfrm>
              <a:off x="5362452" y="2732784"/>
              <a:ext cx="81387" cy="0"/>
            </a:xfrm>
            <a:custGeom>
              <a:avLst/>
              <a:gdLst>
                <a:gd name="T0" fmla="*/ 0 w 127"/>
                <a:gd name="T1" fmla="*/ 127 w 127"/>
                <a:gd name="T2" fmla="*/ 0 w 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7">
                  <a:moveTo>
                    <a:pt x="0" y="0"/>
                  </a:moveTo>
                  <a:lnTo>
                    <a:pt x="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4" name="Line 55"/>
            <p:cNvSpPr>
              <a:spLocks noChangeShapeType="1"/>
            </p:cNvSpPr>
            <p:nvPr/>
          </p:nvSpPr>
          <p:spPr bwMode="auto">
            <a:xfrm>
              <a:off x="5362452" y="2732784"/>
              <a:ext cx="81387" cy="0"/>
            </a:xfrm>
            <a:prstGeom prst="line">
              <a:avLst/>
            </a:prstGeom>
            <a:noFill/>
            <a:ln w="3175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5" name="Freeform 56"/>
            <p:cNvSpPr>
              <a:spLocks/>
            </p:cNvSpPr>
            <p:nvPr/>
          </p:nvSpPr>
          <p:spPr bwMode="auto">
            <a:xfrm>
              <a:off x="5469472" y="2809685"/>
              <a:ext cx="155724" cy="0"/>
            </a:xfrm>
            <a:custGeom>
              <a:avLst/>
              <a:gdLst>
                <a:gd name="T0" fmla="*/ 0 w 243"/>
                <a:gd name="T1" fmla="*/ 243 w 243"/>
                <a:gd name="T2" fmla="*/ 0 w 24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3">
                  <a:moveTo>
                    <a:pt x="0" y="0"/>
                  </a:moveTo>
                  <a:lnTo>
                    <a:pt x="24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6" name="Line 57"/>
            <p:cNvSpPr>
              <a:spLocks noChangeShapeType="1"/>
            </p:cNvSpPr>
            <p:nvPr/>
          </p:nvSpPr>
          <p:spPr bwMode="auto">
            <a:xfrm>
              <a:off x="5469472" y="2809685"/>
              <a:ext cx="155724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" name="Freeform 58"/>
            <p:cNvSpPr>
              <a:spLocks/>
            </p:cNvSpPr>
            <p:nvPr/>
          </p:nvSpPr>
          <p:spPr bwMode="auto">
            <a:xfrm>
              <a:off x="5469472" y="2833396"/>
              <a:ext cx="155724" cy="0"/>
            </a:xfrm>
            <a:custGeom>
              <a:avLst/>
              <a:gdLst>
                <a:gd name="T0" fmla="*/ 0 w 243"/>
                <a:gd name="T1" fmla="*/ 243 w 243"/>
                <a:gd name="T2" fmla="*/ 0 w 24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3">
                  <a:moveTo>
                    <a:pt x="0" y="0"/>
                  </a:moveTo>
                  <a:lnTo>
                    <a:pt x="24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" name="Line 59"/>
            <p:cNvSpPr>
              <a:spLocks noChangeShapeType="1"/>
            </p:cNvSpPr>
            <p:nvPr/>
          </p:nvSpPr>
          <p:spPr bwMode="auto">
            <a:xfrm>
              <a:off x="5469472" y="2833396"/>
              <a:ext cx="155724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9" name="Freeform 60"/>
            <p:cNvSpPr>
              <a:spLocks/>
            </p:cNvSpPr>
            <p:nvPr/>
          </p:nvSpPr>
          <p:spPr bwMode="auto">
            <a:xfrm>
              <a:off x="5469472" y="2869283"/>
              <a:ext cx="164696" cy="0"/>
            </a:xfrm>
            <a:custGeom>
              <a:avLst/>
              <a:gdLst>
                <a:gd name="T0" fmla="*/ 0 w 257"/>
                <a:gd name="T1" fmla="*/ 257 w 257"/>
                <a:gd name="T2" fmla="*/ 0 w 25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57">
                  <a:moveTo>
                    <a:pt x="0" y="0"/>
                  </a:moveTo>
                  <a:lnTo>
                    <a:pt x="25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0" name="Line 61"/>
            <p:cNvSpPr>
              <a:spLocks noChangeShapeType="1"/>
            </p:cNvSpPr>
            <p:nvPr/>
          </p:nvSpPr>
          <p:spPr bwMode="auto">
            <a:xfrm>
              <a:off x="5469472" y="2869283"/>
              <a:ext cx="164696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1" name="Rectangle 62"/>
            <p:cNvSpPr>
              <a:spLocks noChangeArrowheads="1"/>
            </p:cNvSpPr>
            <p:nvPr/>
          </p:nvSpPr>
          <p:spPr bwMode="auto">
            <a:xfrm>
              <a:off x="5352199" y="2800713"/>
              <a:ext cx="91640" cy="9099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2" name="Freeform 63"/>
            <p:cNvSpPr>
              <a:spLocks/>
            </p:cNvSpPr>
            <p:nvPr/>
          </p:nvSpPr>
          <p:spPr bwMode="auto">
            <a:xfrm>
              <a:off x="5469472" y="2928881"/>
              <a:ext cx="155724" cy="0"/>
            </a:xfrm>
            <a:custGeom>
              <a:avLst/>
              <a:gdLst>
                <a:gd name="T0" fmla="*/ 0 w 243"/>
                <a:gd name="T1" fmla="*/ 243 w 243"/>
                <a:gd name="T2" fmla="*/ 0 w 24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3">
                  <a:moveTo>
                    <a:pt x="0" y="0"/>
                  </a:moveTo>
                  <a:lnTo>
                    <a:pt x="24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3" name="Line 64"/>
            <p:cNvSpPr>
              <a:spLocks noChangeShapeType="1"/>
            </p:cNvSpPr>
            <p:nvPr/>
          </p:nvSpPr>
          <p:spPr bwMode="auto">
            <a:xfrm>
              <a:off x="5469472" y="2928881"/>
              <a:ext cx="155724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4" name="Freeform 65"/>
            <p:cNvSpPr>
              <a:spLocks/>
            </p:cNvSpPr>
            <p:nvPr/>
          </p:nvSpPr>
          <p:spPr bwMode="auto">
            <a:xfrm>
              <a:off x="5469472" y="2952592"/>
              <a:ext cx="155724" cy="0"/>
            </a:xfrm>
            <a:custGeom>
              <a:avLst/>
              <a:gdLst>
                <a:gd name="T0" fmla="*/ 0 w 243"/>
                <a:gd name="T1" fmla="*/ 243 w 243"/>
                <a:gd name="T2" fmla="*/ 0 w 24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3">
                  <a:moveTo>
                    <a:pt x="0" y="0"/>
                  </a:moveTo>
                  <a:lnTo>
                    <a:pt x="24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5" name="Line 66"/>
            <p:cNvSpPr>
              <a:spLocks noChangeShapeType="1"/>
            </p:cNvSpPr>
            <p:nvPr/>
          </p:nvSpPr>
          <p:spPr bwMode="auto">
            <a:xfrm>
              <a:off x="5469472" y="2952592"/>
              <a:ext cx="155724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6" name="Freeform 67"/>
            <p:cNvSpPr>
              <a:spLocks/>
            </p:cNvSpPr>
            <p:nvPr/>
          </p:nvSpPr>
          <p:spPr bwMode="auto">
            <a:xfrm>
              <a:off x="5469472" y="2989120"/>
              <a:ext cx="164696" cy="0"/>
            </a:xfrm>
            <a:custGeom>
              <a:avLst/>
              <a:gdLst>
                <a:gd name="T0" fmla="*/ 0 w 257"/>
                <a:gd name="T1" fmla="*/ 257 w 257"/>
                <a:gd name="T2" fmla="*/ 0 w 25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57">
                  <a:moveTo>
                    <a:pt x="0" y="0"/>
                  </a:moveTo>
                  <a:lnTo>
                    <a:pt x="25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7" name="Line 68"/>
            <p:cNvSpPr>
              <a:spLocks noChangeShapeType="1"/>
            </p:cNvSpPr>
            <p:nvPr/>
          </p:nvSpPr>
          <p:spPr bwMode="auto">
            <a:xfrm>
              <a:off x="5469472" y="2989120"/>
              <a:ext cx="164696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" name="Rectangle 69"/>
            <p:cNvSpPr>
              <a:spLocks noChangeArrowheads="1"/>
            </p:cNvSpPr>
            <p:nvPr/>
          </p:nvSpPr>
          <p:spPr bwMode="auto">
            <a:xfrm>
              <a:off x="5352199" y="2919909"/>
              <a:ext cx="91640" cy="9292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9" name="Freeform 70"/>
            <p:cNvSpPr>
              <a:spLocks/>
            </p:cNvSpPr>
            <p:nvPr/>
          </p:nvSpPr>
          <p:spPr bwMode="auto">
            <a:xfrm>
              <a:off x="5469472" y="3048717"/>
              <a:ext cx="155724" cy="0"/>
            </a:xfrm>
            <a:custGeom>
              <a:avLst/>
              <a:gdLst>
                <a:gd name="T0" fmla="*/ 0 w 243"/>
                <a:gd name="T1" fmla="*/ 243 w 243"/>
                <a:gd name="T2" fmla="*/ 0 w 24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3">
                  <a:moveTo>
                    <a:pt x="0" y="0"/>
                  </a:moveTo>
                  <a:lnTo>
                    <a:pt x="24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0" name="Line 71"/>
            <p:cNvSpPr>
              <a:spLocks noChangeShapeType="1"/>
            </p:cNvSpPr>
            <p:nvPr/>
          </p:nvSpPr>
          <p:spPr bwMode="auto">
            <a:xfrm>
              <a:off x="5469472" y="3048717"/>
              <a:ext cx="155724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1" name="Freeform 72"/>
            <p:cNvSpPr>
              <a:spLocks/>
            </p:cNvSpPr>
            <p:nvPr/>
          </p:nvSpPr>
          <p:spPr bwMode="auto">
            <a:xfrm>
              <a:off x="5469472" y="3073710"/>
              <a:ext cx="155724" cy="0"/>
            </a:xfrm>
            <a:custGeom>
              <a:avLst/>
              <a:gdLst>
                <a:gd name="T0" fmla="*/ 0 w 243"/>
                <a:gd name="T1" fmla="*/ 243 w 243"/>
                <a:gd name="T2" fmla="*/ 0 w 24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3">
                  <a:moveTo>
                    <a:pt x="0" y="0"/>
                  </a:moveTo>
                  <a:lnTo>
                    <a:pt x="24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2" name="Line 73"/>
            <p:cNvSpPr>
              <a:spLocks noChangeShapeType="1"/>
            </p:cNvSpPr>
            <p:nvPr/>
          </p:nvSpPr>
          <p:spPr bwMode="auto">
            <a:xfrm>
              <a:off x="5469472" y="3073710"/>
              <a:ext cx="155724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3" name="Freeform 74"/>
            <p:cNvSpPr>
              <a:spLocks/>
            </p:cNvSpPr>
            <p:nvPr/>
          </p:nvSpPr>
          <p:spPr bwMode="auto">
            <a:xfrm>
              <a:off x="5469472" y="3109597"/>
              <a:ext cx="164696" cy="0"/>
            </a:xfrm>
            <a:custGeom>
              <a:avLst/>
              <a:gdLst>
                <a:gd name="T0" fmla="*/ 0 w 257"/>
                <a:gd name="T1" fmla="*/ 257 w 257"/>
                <a:gd name="T2" fmla="*/ 0 w 25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57">
                  <a:moveTo>
                    <a:pt x="0" y="0"/>
                  </a:moveTo>
                  <a:lnTo>
                    <a:pt x="25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34405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4" name="Line 75"/>
            <p:cNvSpPr>
              <a:spLocks noChangeShapeType="1"/>
            </p:cNvSpPr>
            <p:nvPr/>
          </p:nvSpPr>
          <p:spPr bwMode="auto">
            <a:xfrm>
              <a:off x="5469472" y="3109597"/>
              <a:ext cx="164696" cy="0"/>
            </a:xfrm>
            <a:prstGeom prst="lin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5" name="Rectangle 76"/>
            <p:cNvSpPr>
              <a:spLocks noChangeArrowheads="1"/>
            </p:cNvSpPr>
            <p:nvPr/>
          </p:nvSpPr>
          <p:spPr bwMode="auto">
            <a:xfrm>
              <a:off x="5352199" y="3041027"/>
              <a:ext cx="91640" cy="9099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6" name="Rectangle 77"/>
            <p:cNvSpPr>
              <a:spLocks noChangeArrowheads="1"/>
            </p:cNvSpPr>
            <p:nvPr/>
          </p:nvSpPr>
          <p:spPr bwMode="auto">
            <a:xfrm>
              <a:off x="5729012" y="2885304"/>
              <a:ext cx="93562" cy="845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344051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7" name="Rectangle 78"/>
            <p:cNvSpPr>
              <a:spLocks noChangeArrowheads="1"/>
            </p:cNvSpPr>
            <p:nvPr/>
          </p:nvSpPr>
          <p:spPr bwMode="auto">
            <a:xfrm>
              <a:off x="5729012" y="2885304"/>
              <a:ext cx="93562" cy="84591"/>
            </a:xfrm>
            <a:prstGeom prst="rect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" name="Freeform 79"/>
            <p:cNvSpPr>
              <a:spLocks/>
            </p:cNvSpPr>
            <p:nvPr/>
          </p:nvSpPr>
          <p:spPr bwMode="auto">
            <a:xfrm>
              <a:off x="5711068" y="2846853"/>
              <a:ext cx="128809" cy="42936"/>
            </a:xfrm>
            <a:custGeom>
              <a:avLst/>
              <a:gdLst>
                <a:gd name="T0" fmla="*/ 201 w 201"/>
                <a:gd name="T1" fmla="*/ 67 h 67"/>
                <a:gd name="T2" fmla="*/ 0 w 201"/>
                <a:gd name="T3" fmla="*/ 67 h 67"/>
                <a:gd name="T4" fmla="*/ 35 w 201"/>
                <a:gd name="T5" fmla="*/ 0 h 67"/>
                <a:gd name="T6" fmla="*/ 165 w 201"/>
                <a:gd name="T7" fmla="*/ 0 h 67"/>
                <a:gd name="T8" fmla="*/ 201 w 201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67">
                  <a:moveTo>
                    <a:pt x="201" y="67"/>
                  </a:moveTo>
                  <a:lnTo>
                    <a:pt x="0" y="67"/>
                  </a:lnTo>
                  <a:lnTo>
                    <a:pt x="35" y="0"/>
                  </a:lnTo>
                  <a:lnTo>
                    <a:pt x="165" y="0"/>
                  </a:lnTo>
                  <a:lnTo>
                    <a:pt x="201" y="67"/>
                  </a:lnTo>
                  <a:close/>
                </a:path>
              </a:pathLst>
            </a:custGeom>
            <a:solidFill>
              <a:srgbClr val="4C4847"/>
            </a:solidFill>
            <a:ln>
              <a:solidFill>
                <a:srgbClr val="34405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9" name="Freeform 80"/>
            <p:cNvSpPr>
              <a:spLocks/>
            </p:cNvSpPr>
            <p:nvPr/>
          </p:nvSpPr>
          <p:spPr bwMode="auto">
            <a:xfrm>
              <a:off x="5711068" y="2846853"/>
              <a:ext cx="128809" cy="42936"/>
            </a:xfrm>
            <a:custGeom>
              <a:avLst/>
              <a:gdLst>
                <a:gd name="T0" fmla="*/ 201 w 201"/>
                <a:gd name="T1" fmla="*/ 67 h 67"/>
                <a:gd name="T2" fmla="*/ 0 w 201"/>
                <a:gd name="T3" fmla="*/ 67 h 67"/>
                <a:gd name="T4" fmla="*/ 35 w 201"/>
                <a:gd name="T5" fmla="*/ 0 h 67"/>
                <a:gd name="T6" fmla="*/ 165 w 201"/>
                <a:gd name="T7" fmla="*/ 0 h 67"/>
                <a:gd name="T8" fmla="*/ 201 w 201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67">
                  <a:moveTo>
                    <a:pt x="201" y="67"/>
                  </a:moveTo>
                  <a:lnTo>
                    <a:pt x="0" y="67"/>
                  </a:lnTo>
                  <a:lnTo>
                    <a:pt x="35" y="0"/>
                  </a:lnTo>
                  <a:lnTo>
                    <a:pt x="165" y="0"/>
                  </a:lnTo>
                  <a:lnTo>
                    <a:pt x="201" y="67"/>
                  </a:lnTo>
                  <a:close/>
                </a:path>
              </a:pathLst>
            </a:cu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0" name="Oval 81"/>
            <p:cNvSpPr>
              <a:spLocks noChangeArrowheads="1"/>
            </p:cNvSpPr>
            <p:nvPr/>
          </p:nvSpPr>
          <p:spPr bwMode="auto">
            <a:xfrm>
              <a:off x="5634168" y="2802281"/>
              <a:ext cx="250568" cy="250568"/>
            </a:xfrm>
            <a:prstGeom prst="ellipse">
              <a:avLst/>
            </a:prstGeom>
            <a:noFill/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1" name="Line 82"/>
            <p:cNvSpPr>
              <a:spLocks noChangeShapeType="1"/>
            </p:cNvSpPr>
            <p:nvPr/>
          </p:nvSpPr>
          <p:spPr bwMode="auto">
            <a:xfrm>
              <a:off x="5883271" y="2927052"/>
              <a:ext cx="80746" cy="0"/>
            </a:xfrm>
            <a:prstGeom prst="line">
              <a:avLst/>
            </a:prstGeom>
            <a:noFill/>
            <a:ln w="25400" cap="flat">
              <a:solidFill>
                <a:srgbClr val="34405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2" name="Freeform 83"/>
            <p:cNvSpPr>
              <a:spLocks/>
            </p:cNvSpPr>
            <p:nvPr/>
          </p:nvSpPr>
          <p:spPr bwMode="auto">
            <a:xfrm>
              <a:off x="5944151" y="2887320"/>
              <a:ext cx="165336" cy="66647"/>
            </a:xfrm>
            <a:custGeom>
              <a:avLst/>
              <a:gdLst>
                <a:gd name="T0" fmla="*/ 21 w 147"/>
                <a:gd name="T1" fmla="*/ 59 h 59"/>
                <a:gd name="T2" fmla="*/ 126 w 147"/>
                <a:gd name="T3" fmla="*/ 59 h 59"/>
                <a:gd name="T4" fmla="*/ 147 w 147"/>
                <a:gd name="T5" fmla="*/ 39 h 59"/>
                <a:gd name="T6" fmla="*/ 147 w 147"/>
                <a:gd name="T7" fmla="*/ 20 h 59"/>
                <a:gd name="T8" fmla="*/ 126 w 147"/>
                <a:gd name="T9" fmla="*/ 0 h 59"/>
                <a:gd name="T10" fmla="*/ 21 w 147"/>
                <a:gd name="T11" fmla="*/ 0 h 59"/>
                <a:gd name="T12" fmla="*/ 0 w 147"/>
                <a:gd name="T13" fmla="*/ 20 h 59"/>
                <a:gd name="T14" fmla="*/ 0 w 147"/>
                <a:gd name="T15" fmla="*/ 39 h 59"/>
                <a:gd name="T16" fmla="*/ 21 w 147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59">
                  <a:moveTo>
                    <a:pt x="21" y="59"/>
                  </a:moveTo>
                  <a:cubicBezTo>
                    <a:pt x="126" y="59"/>
                    <a:pt x="126" y="59"/>
                    <a:pt x="126" y="59"/>
                  </a:cubicBezTo>
                  <a:cubicBezTo>
                    <a:pt x="138" y="59"/>
                    <a:pt x="147" y="50"/>
                    <a:pt x="147" y="39"/>
                  </a:cubicBezTo>
                  <a:cubicBezTo>
                    <a:pt x="147" y="20"/>
                    <a:pt x="147" y="20"/>
                    <a:pt x="147" y="20"/>
                  </a:cubicBezTo>
                  <a:cubicBezTo>
                    <a:pt x="147" y="9"/>
                    <a:pt x="138" y="0"/>
                    <a:pt x="12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0"/>
                    <a:pt x="10" y="59"/>
                    <a:pt x="21" y="59"/>
                  </a:cubicBezTo>
                  <a:close/>
                </a:path>
              </a:pathLst>
            </a:custGeom>
            <a:solidFill>
              <a:srgbClr val="4C4847"/>
            </a:solidFill>
            <a:ln w="6350" cap="flat">
              <a:solidFill>
                <a:srgbClr val="34405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64" name="Дуга 363"/>
          <p:cNvSpPr/>
          <p:nvPr/>
        </p:nvSpPr>
        <p:spPr>
          <a:xfrm rot="2645407">
            <a:off x="4919783" y="1875523"/>
            <a:ext cx="2035834" cy="2087716"/>
          </a:xfrm>
          <a:prstGeom prst="arc">
            <a:avLst>
              <a:gd name="adj1" fmla="val 13670373"/>
              <a:gd name="adj2" fmla="val 7145145"/>
            </a:avLst>
          </a:prstGeom>
          <a:ln w="38100">
            <a:solidFill>
              <a:srgbClr val="EF56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Дуга 364"/>
          <p:cNvSpPr/>
          <p:nvPr/>
        </p:nvSpPr>
        <p:spPr>
          <a:xfrm rot="10033438">
            <a:off x="163967" y="488674"/>
            <a:ext cx="2035834" cy="2087716"/>
          </a:xfrm>
          <a:prstGeom prst="arc">
            <a:avLst>
              <a:gd name="adj1" fmla="val 13670373"/>
              <a:gd name="adj2" fmla="val 7145145"/>
            </a:avLst>
          </a:prstGeom>
          <a:ln w="38100">
            <a:solidFill>
              <a:srgbClr val="EF56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319122" y="2622659"/>
            <a:ext cx="2342573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могут накапливать средства</a:t>
            </a:r>
          </a:p>
          <a:p>
            <a:pPr algn="ctr">
              <a:lnSpc>
                <a:spcPts val="13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возможностью мониторить </a:t>
            </a:r>
          </a:p>
          <a:p>
            <a:pPr algn="ctr">
              <a:lnSpc>
                <a:spcPts val="13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поступление средств и </a:t>
            </a:r>
          </a:p>
          <a:p>
            <a:pPr algn="ctr">
              <a:lnSpc>
                <a:spcPts val="13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целевым расходованием </a:t>
            </a:r>
          </a:p>
          <a:p>
            <a:pPr algn="ctr">
              <a:lnSpc>
                <a:spcPts val="13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данных денег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Выгнутая вниз стрелка 368"/>
          <p:cNvSpPr/>
          <p:nvPr/>
        </p:nvSpPr>
        <p:spPr>
          <a:xfrm rot="1187526">
            <a:off x="1905296" y="2141260"/>
            <a:ext cx="2522450" cy="82435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1" name="Прямоугольник 370"/>
          <p:cNvSpPr/>
          <p:nvPr/>
        </p:nvSpPr>
        <p:spPr>
          <a:xfrm>
            <a:off x="7030692" y="811024"/>
            <a:ext cx="2027583" cy="284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7072996" y="893556"/>
            <a:ext cx="1975754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</a:pPr>
            <a:r>
              <a:rPr lang="kk-KZ" sz="1000" dirty="0" smtClean="0"/>
              <a:t>Получение ОСИ займа </a:t>
            </a:r>
            <a:r>
              <a:rPr lang="kk-KZ" sz="1000" dirty="0"/>
              <a:t>на проведение капремонта </a:t>
            </a:r>
            <a:r>
              <a:rPr lang="kk-KZ" sz="1000" dirty="0" smtClean="0"/>
              <a:t>возможно:</a:t>
            </a:r>
          </a:p>
          <a:p>
            <a:pPr algn="just">
              <a:lnSpc>
                <a:spcPts val="1300"/>
              </a:lnSpc>
            </a:pPr>
            <a:r>
              <a:rPr lang="kk-KZ" sz="1000" dirty="0" smtClean="0"/>
              <a:t>       - при </a:t>
            </a:r>
            <a:r>
              <a:rPr lang="kk-KZ" sz="1000" dirty="0"/>
              <a:t>наличии заключения жилищной инспекции о том, что техническое состояние дома требует проведения ремонта. </a:t>
            </a:r>
            <a:r>
              <a:rPr lang="kk-KZ" sz="1000" dirty="0" smtClean="0"/>
              <a:t>При этом договор </a:t>
            </a:r>
            <a:r>
              <a:rPr lang="kk-KZ" sz="1000" dirty="0"/>
              <a:t>займа подписывается </a:t>
            </a:r>
            <a:r>
              <a:rPr lang="kk-KZ" sz="1000" dirty="0" smtClean="0"/>
              <a:t>полномоченным </a:t>
            </a:r>
            <a:r>
              <a:rPr lang="kk-KZ" sz="1000" dirty="0"/>
              <a:t>лицом </a:t>
            </a:r>
            <a:r>
              <a:rPr lang="kk-KZ" sz="1000" dirty="0" smtClean="0"/>
              <a:t>ОСИ при </a:t>
            </a:r>
            <a:r>
              <a:rPr lang="kk-KZ" sz="1000" dirty="0"/>
              <a:t>наличии согласия всех собственников имущества в многоквартирном жилом </a:t>
            </a:r>
            <a:r>
              <a:rPr lang="kk-KZ" sz="1000" dirty="0" smtClean="0"/>
              <a:t>доме;</a:t>
            </a:r>
          </a:p>
          <a:p>
            <a:pPr algn="just">
              <a:lnSpc>
                <a:spcPts val="1300"/>
              </a:lnSpc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- при 50% сборе средств на проведение капитального ремонта.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Прямоугольник 372"/>
          <p:cNvSpPr/>
          <p:nvPr/>
        </p:nvSpPr>
        <p:spPr>
          <a:xfrm>
            <a:off x="4295226" y="4007399"/>
            <a:ext cx="4810674" cy="26398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4" name="Прямоугольник 373"/>
          <p:cNvSpPr/>
          <p:nvPr/>
        </p:nvSpPr>
        <p:spPr>
          <a:xfrm>
            <a:off x="4247133" y="4057233"/>
            <a:ext cx="467533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500" i="1" dirty="0"/>
              <a:t>Банки, в которых открыты сберегательные счета, за счёт собственных средств, осуществляют ежемесячные взносы в специализированный фонд гарантирования капитального ремонта, определенный Правительством, в размере, установленном законодательством, для гарантирования исполнения ОСИ обязательств по погашению жилищных займов, полученных на капитальный ремонт общего имущества МЖД, а также сохранность сделанных накоплений.</a:t>
            </a:r>
            <a:endParaRPr lang="ru-RU" sz="1500" dirty="0"/>
          </a:p>
        </p:txBody>
      </p:sp>
      <p:sp>
        <p:nvSpPr>
          <p:cNvPr id="379" name="Прямоугольник 378"/>
          <p:cNvSpPr/>
          <p:nvPr/>
        </p:nvSpPr>
        <p:spPr>
          <a:xfrm>
            <a:off x="248" y="4004499"/>
            <a:ext cx="4246885" cy="2623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67772" y="4135089"/>
            <a:ext cx="38442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600"/>
              </a:lnSpc>
            </a:pPr>
            <a:r>
              <a:rPr lang="ru-RU" sz="1600" dirty="0">
                <a:solidFill>
                  <a:srgbClr val="002060"/>
                </a:solidFill>
              </a:rPr>
              <a:t>Собственники квартир и нежилых помещений </a:t>
            </a:r>
            <a:r>
              <a:rPr lang="ru-RU" sz="1600" b="1" dirty="0">
                <a:solidFill>
                  <a:srgbClr val="002060"/>
                </a:solidFill>
              </a:rPr>
              <a:t>обязаны принимать меры по сохранению общего имущества </a:t>
            </a:r>
            <a:r>
              <a:rPr lang="ru-RU" sz="1600" dirty="0" smtClean="0">
                <a:solidFill>
                  <a:srgbClr val="002060"/>
                </a:solidFill>
              </a:rPr>
              <a:t>МЖД и </a:t>
            </a:r>
            <a:r>
              <a:rPr lang="ru-RU" sz="1600" dirty="0">
                <a:solidFill>
                  <a:srgbClr val="002060"/>
                </a:solidFill>
              </a:rPr>
              <a:t>обеспечению его безопасной эксплуатации, включая проведение капитального </a:t>
            </a:r>
            <a:r>
              <a:rPr lang="ru-RU" sz="1600" dirty="0" smtClean="0">
                <a:solidFill>
                  <a:srgbClr val="002060"/>
                </a:solidFill>
              </a:rPr>
              <a:t>ремонта</a:t>
            </a:r>
            <a:r>
              <a:rPr lang="kk-KZ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5154" y="6356351"/>
            <a:ext cx="294546" cy="365125"/>
          </a:xfrm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363" name="Рисунок 362" descr="Image result for картинки сравнение старый дом и новый дом МЖД после капремонт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80" y="481659"/>
            <a:ext cx="3249295" cy="2012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789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0"/>
                <a:lumOff val="100000"/>
              </a:schemeClr>
            </a:gs>
            <a:gs pos="100000">
              <a:schemeClr val="bg2">
                <a:shade val="100000"/>
                <a:satMod val="115000"/>
                <a:lumMod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Пятиугольник 374"/>
          <p:cNvSpPr/>
          <p:nvPr/>
        </p:nvSpPr>
        <p:spPr>
          <a:xfrm>
            <a:off x="4050072" y="1527506"/>
            <a:ext cx="4926950" cy="936000"/>
          </a:xfrm>
          <a:prstGeom prst="homePlate">
            <a:avLst>
              <a:gd name="adj" fmla="val 1749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7913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76" name="Пятиугольник 375"/>
          <p:cNvSpPr/>
          <p:nvPr/>
        </p:nvSpPr>
        <p:spPr>
          <a:xfrm>
            <a:off x="4050071" y="555506"/>
            <a:ext cx="4926951" cy="936000"/>
          </a:xfrm>
          <a:prstGeom prst="homePlate">
            <a:avLst>
              <a:gd name="adj" fmla="val 1749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0" y="176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III – </a:t>
            </a:r>
            <a:r>
              <a:rPr lang="ru-RU" sz="1600" b="1" dirty="0" smtClean="0">
                <a:ln w="0"/>
                <a:solidFill>
                  <a:schemeClr val="bg1"/>
                </a:solidFill>
                <a:latin typeface="Arial Narrow" pitchFamily="34" charset="0"/>
              </a:rPr>
              <a:t>УСТАНОВЛЕНИЕ МИНИМАЛЬНОГО РАЗМЕРА  ЭКСПЛУАТАЦИОННЫХ РАСХОДОВ</a:t>
            </a:r>
            <a:endParaRPr lang="ru-RU" sz="1600" b="1" cap="none" spc="0" dirty="0">
              <a:ln w="0"/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5154" y="6356351"/>
            <a:ext cx="294546" cy="365125"/>
          </a:xfrm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8" name="Пятиугольник 367"/>
          <p:cNvSpPr/>
          <p:nvPr/>
        </p:nvSpPr>
        <p:spPr>
          <a:xfrm>
            <a:off x="308072" y="547545"/>
            <a:ext cx="4643772" cy="19080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87525" algn="ctr">
              <a:tabLst>
                <a:tab pos="982663" algn="l"/>
              </a:tabLst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7" name="Прямоугольник 366"/>
          <p:cNvSpPr/>
          <p:nvPr/>
        </p:nvSpPr>
        <p:spPr>
          <a:xfrm>
            <a:off x="502862" y="807703"/>
            <a:ext cx="3838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 Narrow" pitchFamily="34" charset="0"/>
              </a:rPr>
              <a:t>        </a:t>
            </a:r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Утверждается МАСЛИХАТАМИ</a:t>
            </a:r>
          </a:p>
          <a:p>
            <a:pPr algn="just"/>
            <a:endParaRPr lang="ru-RU" sz="800" dirty="0" smtClean="0">
              <a:latin typeface="Arial Narrow" pitchFamily="34" charset="0"/>
            </a:endParaRPr>
          </a:p>
          <a:p>
            <a:r>
              <a:rPr lang="ru-RU" sz="1600" dirty="0" smtClean="0">
                <a:latin typeface="Arial Narrow" pitchFamily="34" charset="0"/>
              </a:rPr>
              <a:t>Предлагается </a:t>
            </a:r>
            <a:r>
              <a:rPr lang="ru-RU" sz="1600" b="1" dirty="0" err="1" smtClean="0">
                <a:solidFill>
                  <a:srgbClr val="FF0000"/>
                </a:solidFill>
                <a:latin typeface="Arial Narrow" pitchFamily="34" charset="0"/>
              </a:rPr>
              <a:t>маслихатам</a:t>
            </a:r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 дать полномочия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по</a:t>
            </a:r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определению минимальных ставок эксплуатационных расходов:</a:t>
            </a:r>
            <a:endParaRPr lang="ru-RU" sz="1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77" name="Прямоугольник 376"/>
          <p:cNvSpPr/>
          <p:nvPr/>
        </p:nvSpPr>
        <p:spPr>
          <a:xfrm>
            <a:off x="4924030" y="849978"/>
            <a:ext cx="34089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 - в виде услуг по управлению МЖД</a:t>
            </a:r>
            <a:endParaRPr lang="ru-RU" sz="1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78" name="Прямоугольник 377"/>
          <p:cNvSpPr/>
          <p:nvPr/>
        </p:nvSpPr>
        <p:spPr>
          <a:xfrm>
            <a:off x="4909451" y="1722168"/>
            <a:ext cx="340893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 - в зависимости от региона, средней заработной платы и др.     </a:t>
            </a:r>
            <a:endParaRPr lang="ru-RU" sz="1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1450" y="2523143"/>
            <a:ext cx="89103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НА ЭКСПЛУАТАЦИЮ И РЕМОНТ ОБЩЕГО ИМУЩЕСТВА ОБЪЕКТА КОНДОМИНИУМА ВКЛЮЧАЮТСЯ СЛЕДУЮЩИЕ РАСХОДЫ: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услуги по дезинфекции, </a:t>
            </a:r>
            <a:r>
              <a:rPr lang="ru-RU" dirty="0" smtClean="0"/>
              <a:t>дератизации</a:t>
            </a:r>
            <a:r>
              <a:rPr lang="ru-RU" dirty="0"/>
              <a:t>, дезинсекция подвальных помещений и других мест общего пользования;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услуги на противопожарные мероприятия, включая содержание противопожарного оборудования, приобретение и зарядку </a:t>
            </a:r>
            <a:r>
              <a:rPr lang="ru-RU" dirty="0" smtClean="0"/>
              <a:t>огнетушителей и </a:t>
            </a:r>
            <a:r>
              <a:rPr lang="ru-RU" dirty="0"/>
              <a:t>тому подобное;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услуги по обслуживанию систем центрального отопления, водоснабжения, водоотведения, электроснабжения в местах общего пользования, вентиляции и подготовке к отопительному сезону;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услуги по устранению аварийных ситуаций; 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текущего ремонта и покраски малых архитектурных форм и </a:t>
            </a:r>
            <a:r>
              <a:rPr lang="ru-RU" dirty="0" smtClean="0"/>
              <a:t>оград.</a:t>
            </a:r>
          </a:p>
          <a:p>
            <a:endParaRPr lang="ru-RU" dirty="0" smtClean="0"/>
          </a:p>
          <a:p>
            <a:r>
              <a:rPr lang="ru-RU" b="1" dirty="0" smtClean="0"/>
              <a:t>НА СОДЕРЖАНИЕ ЗЕМЕЛЬНОГО УЧАСТКА ВКЛЮЧАЮТСЯ СЛЕДУЮЩИЕ РАСХОДЫ: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услуги по озеленению (посадка, уход, обрезка зеленых насаждений и газонов);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санитарная очистка мусоропровода, придомовых территорий, вывоз </a:t>
            </a:r>
            <a:r>
              <a:rPr lang="ru-RU" dirty="0" smtClean="0"/>
              <a:t>мусора, </a:t>
            </a:r>
            <a:r>
              <a:rPr lang="ru-RU" dirty="0"/>
              <a:t>снега и листьев;</a:t>
            </a:r>
          </a:p>
          <a:p>
            <a:r>
              <a:rPr lang="ru-RU" dirty="0"/>
              <a:t>      </a:t>
            </a:r>
            <a:r>
              <a:rPr lang="ru-RU" dirty="0" smtClean="0"/>
              <a:t>- </a:t>
            </a:r>
            <a:r>
              <a:rPr lang="ru-RU" dirty="0"/>
              <a:t>услуги по санитарной уборке мест общего </a:t>
            </a:r>
            <a:r>
              <a:rPr lang="ru-RU" dirty="0" smtClean="0"/>
              <a:t>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5969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78"/>
          <p:cNvSpPr/>
          <p:nvPr/>
        </p:nvSpPr>
        <p:spPr>
          <a:xfrm>
            <a:off x="456739" y="955213"/>
            <a:ext cx="6915894" cy="316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495" tIns="23741" rIns="47495" bIns="23741" anchor="ctr" anchorCtr="0">
            <a:noAutofit/>
          </a:bodyPr>
          <a:lstStyle/>
          <a:p>
            <a:pPr defTabSz="907928"/>
            <a:endParaRPr lang="ru-RU" sz="166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98772" y="1204990"/>
            <a:ext cx="6475228" cy="369332"/>
          </a:xfrm>
          <a:prstGeom prst="rect">
            <a:avLst/>
          </a:prstGeom>
          <a:solidFill>
            <a:srgbClr val="B9CDE5">
              <a:alpha val="49804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Arial" pitchFamily="34" charset="0"/>
                <a:cs typeface="Arial" pitchFamily="34" charset="0"/>
                <a:sym typeface="Arial"/>
              </a:rPr>
              <a:t>НАЦИОНАЛЬНАЯ ЦИФРОВАЯ ПЛАТФОРМА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Arial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  <a:sym typeface="Arial"/>
              </a:rPr>
              <a:t>ЖКХ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9646" y="2056131"/>
            <a:ext cx="1702387" cy="2065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Жители</a:t>
            </a: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Контроль за деятельностью по содержанию дома </a:t>
            </a:r>
            <a:br>
              <a:rPr lang="ru-RU" sz="1200" dirty="0">
                <a:latin typeface="Arial" pitchFamily="34" charset="0"/>
                <a:cs typeface="Arial" pitchFamily="34" charset="0"/>
              </a:rPr>
            </a:br>
            <a:r>
              <a:rPr lang="ru-RU" sz="1200" dirty="0">
                <a:latin typeface="Arial" pitchFamily="34" charset="0"/>
                <a:cs typeface="Arial" pitchFamily="34" charset="0"/>
              </a:rPr>
              <a:t>и оказанию коммунальных услуг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58512" y="2049376"/>
            <a:ext cx="1702387" cy="2065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Управляющая компания</a:t>
            </a: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Повышение прозрачности деятельности и бизнес-процессов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08512" y="2049376"/>
            <a:ext cx="1702387" cy="2065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Субъекты естественных монополий</a:t>
            </a: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Планирование производства энергоресурсов на основе потребления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58511" y="2049376"/>
            <a:ext cx="1702387" cy="2065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Местные исполнительные органы</a:t>
            </a:r>
          </a:p>
          <a:p>
            <a:pPr algn="ctr"/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Развитие отрасли и проведение работ по модернизации в регионе</a:t>
            </a: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08511" y="2049376"/>
            <a:ext cx="1702387" cy="2065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Уполномоченный орган в сфере ЖКХ</a:t>
            </a:r>
          </a:p>
          <a:p>
            <a:pPr algn="just"/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Принятие управленческих решений и определение политики по отрасли ЖКХ 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1143892" y="1481492"/>
            <a:ext cx="6953363" cy="552549"/>
            <a:chOff x="1546273" y="2446967"/>
            <a:chExt cx="9271150" cy="106939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1546273" y="3242298"/>
              <a:ext cx="9271149" cy="32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 flipV="1">
              <a:off x="1546273" y="3291011"/>
              <a:ext cx="1" cy="201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6181847" y="2446967"/>
              <a:ext cx="1" cy="9948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 flipV="1">
              <a:off x="10817422" y="3265819"/>
              <a:ext cx="1" cy="2423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H="1" flipV="1">
              <a:off x="3936322" y="3294752"/>
              <a:ext cx="1" cy="2013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flipH="1" flipV="1">
              <a:off x="8534612" y="3274044"/>
              <a:ext cx="1" cy="2423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269646" y="4260851"/>
            <a:ext cx="1702387" cy="523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Прозрачность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58512" y="4271348"/>
            <a:ext cx="1702387" cy="523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Доверие граждан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08512" y="4271348"/>
            <a:ext cx="1702387" cy="523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Автоматизация деятельности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549766" y="4273880"/>
            <a:ext cx="1702387" cy="523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Своевременный контроль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299765" y="4273880"/>
            <a:ext cx="1702387" cy="523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Трансформация ЖКХ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176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prstClr val="white"/>
                </a:solidFill>
                <a:latin typeface="Arial Narrow" pitchFamily="34" charset="0"/>
              </a:rPr>
              <a:t>IV</a:t>
            </a:r>
            <a:r>
              <a:rPr lang="ru-RU" sz="1600" b="1" dirty="0">
                <a:ln w="0"/>
                <a:solidFill>
                  <a:prstClr val="white"/>
                </a:solidFill>
                <a:latin typeface="Arial Narrow" pitchFamily="34" charset="0"/>
              </a:rPr>
              <a:t> </a:t>
            </a:r>
            <a:r>
              <a:rPr lang="ru-RU" sz="1600" b="1" dirty="0" smtClean="0">
                <a:ln w="0"/>
                <a:solidFill>
                  <a:prstClr val="white"/>
                </a:solidFill>
                <a:latin typeface="Arial Narrow" pitchFamily="34" charset="0"/>
              </a:rPr>
              <a:t>- ЕДИНАЯ ИНФОРМАЦИОННАЯ СИСТЕМА ЖИЛИЩНОГО ФОНДА И ЖКХ</a:t>
            </a:r>
            <a:endParaRPr lang="ru-RU" sz="1600" b="1" dirty="0">
              <a:ln w="0"/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5154" y="6356351"/>
            <a:ext cx="294546" cy="365125"/>
          </a:xfrm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7850" y="5140593"/>
            <a:ext cx="298132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lvl="0" indent="-171450">
              <a:buFontTx/>
              <a:buChar char="-"/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190 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МЖД</a:t>
            </a:r>
            <a:endParaRPr lang="ru-RU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15 000 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квартир</a:t>
            </a:r>
            <a:endParaRPr lang="ru-RU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- 28 КСК </a:t>
            </a:r>
            <a:endParaRPr lang="ru-RU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51 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СЕМ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56739" y="5114925"/>
            <a:ext cx="5101772" cy="115252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конца 2018 г. к системе будут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подключены в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пилотном режиме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70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78"/>
          <p:cNvSpPr/>
          <p:nvPr/>
        </p:nvSpPr>
        <p:spPr>
          <a:xfrm>
            <a:off x="379105" y="955213"/>
            <a:ext cx="6915894" cy="316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495" tIns="23741" rIns="47495" bIns="23741" anchor="ctr" anchorCtr="0">
            <a:noAutofit/>
          </a:bodyPr>
          <a:lstStyle/>
          <a:p>
            <a:pPr defTabSz="907928"/>
            <a:endParaRPr lang="ru-RU" sz="166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hape 878"/>
          <p:cNvSpPr/>
          <p:nvPr/>
        </p:nvSpPr>
        <p:spPr>
          <a:xfrm>
            <a:off x="379105" y="924739"/>
            <a:ext cx="6950741" cy="316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495" tIns="23741" rIns="47495" bIns="23741" anchor="ctr" anchorCtr="0">
            <a:noAutofit/>
          </a:bodyPr>
          <a:lstStyle/>
          <a:p>
            <a:r>
              <a:rPr lang="ru-RU" sz="1660" b="1" u="sng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НОРМАТИВНОЕ РЕГУЛИРОВАНИЕ ЕИС ЖФ И ЖКХ</a:t>
            </a:r>
            <a:endParaRPr lang="ru-RU" sz="1660" b="1" u="sng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1713" y="1412746"/>
            <a:ext cx="1900609" cy="240488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350" b="1" u="sng" dirty="0">
                <a:solidFill>
                  <a:srgbClr val="E76B5E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  <a:p>
            <a:pPr algn="ctr"/>
            <a:endParaRPr lang="ru-RU" sz="1350" b="1" u="sng" dirty="0">
              <a:solidFill>
                <a:srgbClr val="E76B5E"/>
              </a:solidFill>
              <a:latin typeface="Century Gothic" panose="020B0502020202020204" pitchFamily="34" charset="0"/>
              <a:cs typeface="Arial" panose="020B0604020202020204" pitchFamily="34" charset="0"/>
              <a:sym typeface="Arial"/>
            </a:endParaRPr>
          </a:p>
          <a:p>
            <a:pPr algn="ctr"/>
            <a:endParaRPr lang="ru-RU" sz="1350" b="1" u="sng" dirty="0">
              <a:solidFill>
                <a:srgbClr val="E76B5E"/>
              </a:solidFill>
              <a:latin typeface="Century Gothic" panose="020B0502020202020204" pitchFamily="34" charset="0"/>
              <a:cs typeface="Arial" panose="020B0604020202020204" pitchFamily="34" charset="0"/>
              <a:sym typeface="Arial"/>
            </a:endParaRPr>
          </a:p>
          <a:p>
            <a:pPr algn="ctr"/>
            <a:r>
              <a:rPr lang="ru-RU" sz="1800" b="1" dirty="0" err="1" smtClean="0">
                <a:solidFill>
                  <a:srgbClr val="E76B5E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Информа</a:t>
            </a:r>
            <a:r>
              <a:rPr lang="ru-RU" sz="1800" b="1" dirty="0" smtClean="0">
                <a:solidFill>
                  <a:srgbClr val="E76B5E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-</a:t>
            </a:r>
          </a:p>
          <a:p>
            <a:pPr algn="ctr"/>
            <a:r>
              <a:rPr lang="ru-RU" sz="1800" b="1" dirty="0" err="1" smtClean="0">
                <a:solidFill>
                  <a:srgbClr val="E76B5E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ционная</a:t>
            </a:r>
            <a:r>
              <a:rPr lang="ru-RU" sz="1800" b="1" dirty="0" smtClean="0">
                <a:solidFill>
                  <a:srgbClr val="E76B5E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  <a:p>
            <a:pPr algn="ctr"/>
            <a:r>
              <a:rPr lang="ru-RU" sz="1800" b="1" dirty="0" smtClean="0">
                <a:solidFill>
                  <a:srgbClr val="E76B5E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система</a:t>
            </a:r>
            <a:endParaRPr lang="ru-RU" sz="1800" b="1" dirty="0">
              <a:solidFill>
                <a:srgbClr val="E76B5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3067" y="4673600"/>
            <a:ext cx="1900609" cy="1089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>
                <a:latin typeface="Century Gothic" panose="020B0502020202020204" pitchFamily="34" charset="0"/>
              </a:rPr>
              <a:t>РЫНОК</a:t>
            </a:r>
            <a:endParaRPr lang="ru-RU" sz="1125" b="1" dirty="0">
              <a:latin typeface="Century Gothic" panose="020B0502020202020204" pitchFamily="34" charset="0"/>
            </a:endParaRPr>
          </a:p>
        </p:txBody>
      </p:sp>
      <p:sp>
        <p:nvSpPr>
          <p:cNvPr id="55" name="Pentagon 27"/>
          <p:cNvSpPr/>
          <p:nvPr/>
        </p:nvSpPr>
        <p:spPr>
          <a:xfrm>
            <a:off x="2159195" y="1413730"/>
            <a:ext cx="346303" cy="2403896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defTabSz="685783"/>
            <a:endParaRPr lang="en-US" sz="1400" dirty="0">
              <a:solidFill>
                <a:srgbClr val="17375E"/>
              </a:solidFill>
              <a:latin typeface="Calibri" panose="020F050202020403020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80867" y="1412746"/>
            <a:ext cx="3794472" cy="287985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>
                <a:solidFill>
                  <a:srgbClr val="E76B5E"/>
                </a:solidFill>
                <a:latin typeface="Century Gothic" panose="020B0502020202020204" pitchFamily="34" charset="0"/>
                <a:sym typeface="Arial"/>
              </a:rPr>
              <a:t>Законодательно обязать органы управления кондоминиума регистрироваться и работать в системе: </a:t>
            </a:r>
          </a:p>
          <a:p>
            <a:pPr algn="ctr"/>
            <a:endParaRPr lang="ru-RU" sz="375" b="1" dirty="0">
              <a:latin typeface="Century Gothic" panose="020B0502020202020204" pitchFamily="34" charset="0"/>
              <a:sym typeface="Arial"/>
            </a:endParaRPr>
          </a:p>
          <a:p>
            <a:pPr marL="205978"/>
            <a:r>
              <a:rPr lang="ru-RU" sz="750" b="1" dirty="0">
                <a:latin typeface="Century Gothic" panose="020B0502020202020204" pitchFamily="34" charset="0"/>
                <a:sym typeface="Arial"/>
              </a:rPr>
              <a:t>    </a:t>
            </a:r>
            <a:endParaRPr lang="ru-RU" sz="750" b="1" dirty="0" smtClean="0">
              <a:latin typeface="Century Gothic" panose="020B0502020202020204" pitchFamily="34" charset="0"/>
              <a:sym typeface="Arial"/>
            </a:endParaRPr>
          </a:p>
          <a:p>
            <a:pPr marL="205978"/>
            <a:r>
              <a:rPr lang="ru-RU" sz="900" b="1" dirty="0" smtClean="0">
                <a:latin typeface="Century Gothic" panose="020B0502020202020204" pitchFamily="34" charset="0"/>
                <a:sym typeface="Arial"/>
              </a:rPr>
              <a:t>ЗАКЛЮЧЕНИЕ </a:t>
            </a:r>
            <a:r>
              <a:rPr lang="ru-RU" sz="900" b="1" dirty="0">
                <a:latin typeface="Century Gothic" panose="020B0502020202020204" pitchFamily="34" charset="0"/>
                <a:sym typeface="Arial"/>
              </a:rPr>
              <a:t>ДОГОВОРОВ НА СЕРВИСНОЕ </a:t>
            </a:r>
            <a:endParaRPr lang="ru-RU" sz="900" b="1" dirty="0" smtClean="0">
              <a:latin typeface="Century Gothic" panose="020B0502020202020204" pitchFamily="34" charset="0"/>
              <a:sym typeface="Arial"/>
            </a:endParaRPr>
          </a:p>
          <a:p>
            <a:pPr marL="205978"/>
            <a:r>
              <a:rPr lang="ru-RU" sz="900" b="1" dirty="0" smtClean="0">
                <a:latin typeface="Century Gothic" panose="020B0502020202020204" pitchFamily="34" charset="0"/>
                <a:sym typeface="Arial"/>
              </a:rPr>
              <a:t>ОБСЛУЖИВАНИЕ и СОДЕРЖАНИЕ </a:t>
            </a:r>
            <a:r>
              <a:rPr lang="ru-RU" sz="900" b="1" dirty="0">
                <a:latin typeface="Century Gothic" panose="020B0502020202020204" pitchFamily="34" charset="0"/>
                <a:sym typeface="Arial"/>
              </a:rPr>
              <a:t>ДОМА</a:t>
            </a:r>
          </a:p>
          <a:p>
            <a:pPr marL="205978"/>
            <a:r>
              <a:rPr lang="ru-RU" sz="900" b="1" dirty="0" smtClean="0">
                <a:latin typeface="Century Gothic" panose="020B0502020202020204" pitchFamily="34" charset="0"/>
                <a:sym typeface="Arial"/>
              </a:rPr>
              <a:t>  </a:t>
            </a:r>
          </a:p>
          <a:p>
            <a:pPr marL="205978"/>
            <a:r>
              <a:rPr lang="ru-RU" sz="1200" b="1" dirty="0">
                <a:latin typeface="Century Gothic" panose="020B0502020202020204" pitchFamily="34" charset="0"/>
                <a:sym typeface="Arial"/>
              </a:rPr>
              <a:t> </a:t>
            </a:r>
            <a:r>
              <a:rPr lang="ru-RU" sz="900" b="1" dirty="0" smtClean="0">
                <a:latin typeface="Century Gothic" panose="020B0502020202020204" pitchFamily="34" charset="0"/>
                <a:sym typeface="Arial"/>
              </a:rPr>
              <a:t>ОТРАЖЕНИЕ ТЕКУЩЕГО И СБЕРЕГАТЕЛЬНОГО СЧЕТОВ </a:t>
            </a:r>
          </a:p>
          <a:p>
            <a:pPr marL="205978"/>
            <a:r>
              <a:rPr lang="ru-RU" sz="1350" b="1" u="sng" dirty="0" smtClean="0">
                <a:solidFill>
                  <a:srgbClr val="E76B5E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Arial"/>
              </a:rPr>
              <a:t>   </a:t>
            </a:r>
            <a:endParaRPr lang="ru-RU" sz="1350" b="1" u="sng" dirty="0">
              <a:solidFill>
                <a:srgbClr val="E76B5E"/>
              </a:solidFill>
              <a:latin typeface="Century Gothic" panose="020B0502020202020204" pitchFamily="34" charset="0"/>
              <a:cs typeface="Arial" panose="020B0604020202020204" pitchFamily="34" charset="0"/>
              <a:sym typeface="Arial"/>
            </a:endParaRPr>
          </a:p>
          <a:p>
            <a:pPr marL="205978"/>
            <a:r>
              <a:rPr lang="ru-RU" sz="825" b="1" dirty="0">
                <a:latin typeface="Century Gothic" panose="020B0502020202020204" pitchFamily="34" charset="0"/>
                <a:sym typeface="Arial"/>
              </a:rPr>
              <a:t>   </a:t>
            </a:r>
            <a:endParaRPr lang="ru-RU" sz="825" b="1" dirty="0" smtClean="0">
              <a:latin typeface="Century Gothic" panose="020B0502020202020204" pitchFamily="34" charset="0"/>
              <a:sym typeface="Arial"/>
            </a:endParaRPr>
          </a:p>
          <a:p>
            <a:pPr marL="205978"/>
            <a:r>
              <a:rPr lang="ru-RU" sz="825" b="1" dirty="0">
                <a:latin typeface="Century Gothic" panose="020B0502020202020204" pitchFamily="34" charset="0"/>
                <a:sym typeface="Arial"/>
              </a:rPr>
              <a:t> </a:t>
            </a:r>
            <a:r>
              <a:rPr lang="ru-RU" sz="825" b="1" dirty="0" smtClean="0">
                <a:latin typeface="Century Gothic" panose="020B0502020202020204" pitchFamily="34" charset="0"/>
                <a:sym typeface="Arial"/>
              </a:rPr>
              <a:t>  </a:t>
            </a:r>
            <a:r>
              <a:rPr lang="ru-RU" sz="900" b="1" dirty="0" smtClean="0">
                <a:latin typeface="Century Gothic" panose="020B0502020202020204" pitchFamily="34" charset="0"/>
                <a:sym typeface="Arial"/>
              </a:rPr>
              <a:t>ТЕХНИЧЕСКИЙ </a:t>
            </a:r>
            <a:r>
              <a:rPr lang="ru-RU" sz="900" b="1" dirty="0">
                <a:latin typeface="Century Gothic" panose="020B0502020202020204" pitchFamily="34" charset="0"/>
                <a:sym typeface="Arial"/>
              </a:rPr>
              <a:t>ПАСПОРТ ДОМА </a:t>
            </a:r>
          </a:p>
          <a:p>
            <a:pPr marL="205978"/>
            <a:endParaRPr lang="ru-RU" sz="825" b="1" dirty="0">
              <a:latin typeface="Century Gothic" panose="020B0502020202020204" pitchFamily="34" charset="0"/>
              <a:sym typeface="Arial"/>
            </a:endParaRPr>
          </a:p>
          <a:p>
            <a:pPr marL="205978"/>
            <a:r>
              <a:rPr lang="ru-RU" sz="825" b="1" dirty="0">
                <a:latin typeface="Century Gothic" panose="020B0502020202020204" pitchFamily="34" charset="0"/>
                <a:sym typeface="Arial"/>
              </a:rPr>
              <a:t>   </a:t>
            </a:r>
          </a:p>
          <a:p>
            <a:pPr marL="205978"/>
            <a:r>
              <a:rPr lang="ru-RU" sz="825" b="1" dirty="0">
                <a:latin typeface="Century Gothic" panose="020B0502020202020204" pitchFamily="34" charset="0"/>
                <a:sym typeface="Arial"/>
              </a:rPr>
              <a:t>   </a:t>
            </a:r>
            <a:r>
              <a:rPr lang="ru-RU" sz="900" b="1" dirty="0">
                <a:latin typeface="Century Gothic" panose="020B0502020202020204" pitchFamily="34" charset="0"/>
                <a:sym typeface="Arial"/>
              </a:rPr>
              <a:t>ДАННЫЕ О СОБСТВЕННИКАХ </a:t>
            </a:r>
          </a:p>
          <a:p>
            <a:pPr marL="205978"/>
            <a:endParaRPr lang="ru-RU" sz="1350" b="1" u="sng" dirty="0">
              <a:solidFill>
                <a:srgbClr val="E76B5E"/>
              </a:solidFill>
              <a:latin typeface="Century Gothic" panose="020B0502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05497" y="4673600"/>
            <a:ext cx="6110019" cy="1089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1200" b="1" dirty="0">
                <a:solidFill>
                  <a:srgbClr val="E76B5E"/>
                </a:solidFill>
                <a:latin typeface="Century Gothic" panose="020B0502020202020204" pitchFamily="34" charset="0"/>
              </a:rPr>
              <a:t>Ежедневная операционная деятельность по управлению домом</a:t>
            </a:r>
          </a:p>
          <a:p>
            <a:pPr algn="ctr"/>
            <a:r>
              <a:rPr lang="ru-RU" sz="1200" b="1" dirty="0">
                <a:latin typeface="Century Gothic" panose="020B0502020202020204" pitchFamily="34" charset="0"/>
              </a:rPr>
              <a:t>Прием и обработка заявок и обращений, рассылка объявлений, форумы, оказание автоматизированных сервисов (видеонаблюдение, открытие шлагбаумов)</a:t>
            </a:r>
          </a:p>
        </p:txBody>
      </p:sp>
      <p:sp>
        <p:nvSpPr>
          <p:cNvPr id="58" name="Pentagon 27"/>
          <p:cNvSpPr/>
          <p:nvPr/>
        </p:nvSpPr>
        <p:spPr>
          <a:xfrm>
            <a:off x="6450709" y="1412747"/>
            <a:ext cx="2609306" cy="2879853"/>
          </a:xfrm>
          <a:prstGeom prst="homePlate">
            <a:avLst>
              <a:gd name="adj" fmla="val 13739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defTabSz="685783"/>
            <a:endParaRPr lang="en-US" sz="1400" dirty="0">
              <a:solidFill>
                <a:srgbClr val="17375E"/>
              </a:solidFill>
              <a:latin typeface="Calibri" panose="020F050202020403020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2869" y="1509985"/>
            <a:ext cx="2067565" cy="582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900" b="1" dirty="0" err="1">
                <a:latin typeface="Century Gothic" panose="020B0502020202020204" pitchFamily="34" charset="0"/>
              </a:rPr>
              <a:t>Гос.база</a:t>
            </a:r>
            <a:r>
              <a:rPr lang="ru-RU" sz="900" b="1" dirty="0">
                <a:latin typeface="Century Gothic" panose="020B0502020202020204" pitchFamily="34" charset="0"/>
              </a:rPr>
              <a:t> управления МЖД </a:t>
            </a:r>
            <a:r>
              <a:rPr lang="ru-RU" sz="900" b="1" i="1" dirty="0">
                <a:latin typeface="Century Gothic" panose="020B0502020202020204" pitchFamily="34" charset="0"/>
              </a:rPr>
              <a:t>(реестр ОСИ/КСК/УК)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42869" y="2169351"/>
            <a:ext cx="2072648" cy="3671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900" b="1" i="1" dirty="0">
                <a:latin typeface="Century Gothic" panose="020B0502020202020204" pitchFamily="34" charset="0"/>
              </a:rPr>
              <a:t>Реестр поставщиков и договоров ЖКХ, Планирование закупок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42869" y="2629929"/>
            <a:ext cx="2080266" cy="298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900" b="1" i="1" dirty="0">
                <a:latin typeface="Century Gothic" panose="020B0502020202020204" pitchFamily="34" charset="0"/>
              </a:rPr>
              <a:t>Интеграция с БВУ и верификация отчетности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079318" y="184031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049076" y="2344073"/>
            <a:ext cx="487442" cy="9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830666" y="2123840"/>
            <a:ext cx="3147360" cy="463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9" name="Прямоугольник 18"/>
          <p:cNvSpPr/>
          <p:nvPr/>
        </p:nvSpPr>
        <p:spPr>
          <a:xfrm>
            <a:off x="2830666" y="3012566"/>
            <a:ext cx="3147360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Стрелка вверх 10"/>
          <p:cNvSpPr/>
          <p:nvPr/>
        </p:nvSpPr>
        <p:spPr>
          <a:xfrm>
            <a:off x="231713" y="3848100"/>
            <a:ext cx="368300" cy="6940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Прямоугольник 11"/>
          <p:cNvSpPr/>
          <p:nvPr/>
        </p:nvSpPr>
        <p:spPr>
          <a:xfrm>
            <a:off x="665317" y="3917950"/>
            <a:ext cx="1467005" cy="624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TextBox 12"/>
          <p:cNvSpPr txBox="1"/>
          <p:nvPr/>
        </p:nvSpPr>
        <p:spPr>
          <a:xfrm>
            <a:off x="692751" y="3987696"/>
            <a:ext cx="15048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b="1" dirty="0">
                <a:latin typeface="Century Gothic" panose="020B0502020202020204" pitchFamily="34" charset="0"/>
              </a:rPr>
              <a:t>Жалобы</a:t>
            </a:r>
            <a:endParaRPr lang="ru-RU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350" b="1" dirty="0">
                <a:latin typeface="Century Gothic" panose="020B0502020202020204" pitchFamily="34" charset="0"/>
              </a:rPr>
              <a:t>Обращения</a:t>
            </a:r>
            <a:r>
              <a:rPr lang="ru-RU" sz="1350" dirty="0"/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30666" y="3381242"/>
            <a:ext cx="3147360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0" name="TextBox 29"/>
          <p:cNvSpPr txBox="1"/>
          <p:nvPr/>
        </p:nvSpPr>
        <p:spPr>
          <a:xfrm>
            <a:off x="6542869" y="3383695"/>
            <a:ext cx="2080266" cy="326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900" b="1" i="1" dirty="0">
                <a:latin typeface="Century Gothic" panose="020B0502020202020204" pitchFamily="34" charset="0"/>
              </a:rPr>
              <a:t>Реестр собственников (интеграция с ГБФЛ)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830666" y="2630429"/>
            <a:ext cx="3147360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043766" y="3539788"/>
            <a:ext cx="4927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098371" y="2770444"/>
            <a:ext cx="438147" cy="9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30168" y="2986541"/>
            <a:ext cx="2080266" cy="326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900" b="1" i="1" dirty="0" err="1">
                <a:latin typeface="Century Gothic" panose="020B0502020202020204" pitchFamily="34" charset="0"/>
              </a:rPr>
              <a:t>Гос.база</a:t>
            </a:r>
            <a:r>
              <a:rPr lang="ru-RU" sz="900" b="1" i="1" dirty="0">
                <a:latin typeface="Century Gothic" panose="020B0502020202020204" pitchFamily="34" charset="0"/>
              </a:rPr>
              <a:t> </a:t>
            </a:r>
            <a:r>
              <a:rPr lang="ru-RU" sz="900" b="1" i="1">
                <a:latin typeface="Century Gothic" panose="020B0502020202020204" pitchFamily="34" charset="0"/>
              </a:rPr>
              <a:t>жилищного фонда </a:t>
            </a:r>
            <a:endParaRPr lang="ru-RU" sz="900" b="1" i="1" dirty="0">
              <a:latin typeface="Century Gothic" panose="020B0502020202020204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6050117" y="3101638"/>
            <a:ext cx="4927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048297" y="5208681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830666" y="3726200"/>
            <a:ext cx="3147360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TextBox 28"/>
          <p:cNvSpPr txBox="1"/>
          <p:nvPr/>
        </p:nvSpPr>
        <p:spPr>
          <a:xfrm>
            <a:off x="2830666" y="3772153"/>
            <a:ext cx="2770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entury Gothic" panose="020B0502020202020204" pitchFamily="34" charset="0"/>
              </a:rPr>
              <a:t>ПОКАЗАНИЯ СЧЕТЧИКОВ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42869" y="3783016"/>
            <a:ext cx="2080266" cy="326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900" b="1" i="1">
                <a:latin typeface="Century Gothic" panose="020B0502020202020204" pitchFamily="34" charset="0"/>
              </a:rPr>
              <a:t>ДАННЫЕ О ПОТРЕБЛЕНИИ </a:t>
            </a:r>
            <a:endParaRPr lang="ru-RU" sz="900" b="1" i="1" dirty="0">
              <a:latin typeface="Century Gothic" panose="020B0502020202020204" pitchFamily="34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6048322" y="3933488"/>
            <a:ext cx="4927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0" y="176"/>
            <a:ext cx="9144000" cy="338554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0"/>
                <a:solidFill>
                  <a:prstClr val="white"/>
                </a:solidFill>
                <a:latin typeface="Arial Narrow" pitchFamily="34" charset="0"/>
              </a:rPr>
              <a:t>IV</a:t>
            </a:r>
            <a:r>
              <a:rPr lang="ru-RU" sz="1600" b="1" dirty="0" smtClean="0">
                <a:ln w="0"/>
                <a:solidFill>
                  <a:prstClr val="white"/>
                </a:solidFill>
                <a:latin typeface="Arial Narrow" pitchFamily="34" charset="0"/>
              </a:rPr>
              <a:t> - ЕДИНАЯ ИНФОРМАЦИОННАЯ СИСТЕМА ЖИЛИЩНОГО ФОНДА И ЖКХ</a:t>
            </a:r>
            <a:r>
              <a:rPr lang="en-US" sz="1600" b="1" dirty="0" smtClean="0">
                <a:ln w="0"/>
                <a:solidFill>
                  <a:prstClr val="white"/>
                </a:solidFill>
                <a:latin typeface="Arial Narrow" pitchFamily="34" charset="0"/>
              </a:rPr>
              <a:t> (</a:t>
            </a:r>
            <a:r>
              <a:rPr lang="ru-RU" sz="1600" b="1" dirty="0" smtClean="0">
                <a:ln w="0"/>
                <a:solidFill>
                  <a:prstClr val="white"/>
                </a:solidFill>
                <a:latin typeface="Arial Narrow" pitchFamily="34" charset="0"/>
              </a:rPr>
              <a:t>продолжение)</a:t>
            </a:r>
            <a:endParaRPr lang="ru-RU" sz="1600" b="1" dirty="0">
              <a:ln w="0"/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35154" y="6356351"/>
            <a:ext cx="294546" cy="365125"/>
          </a:xfrm>
        </p:spPr>
        <p:txBody>
          <a:bodyPr/>
          <a:lstStyle/>
          <a:p>
            <a:fld id="{5B7F4A50-1F8C-475C-94C6-2D50DD7E8F1E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8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6957</TotalTime>
  <Words>1819</Words>
  <Application>Microsoft Office PowerPoint</Application>
  <PresentationFormat>Экран (4:3)</PresentationFormat>
  <Paragraphs>300</Paragraphs>
  <Slides>15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33" baseType="lpstr">
      <vt:lpstr>Arial</vt:lpstr>
      <vt:lpstr>Arial KK EK</vt:lpstr>
      <vt:lpstr>Arial Narrow</vt:lpstr>
      <vt:lpstr>Calibri</vt:lpstr>
      <vt:lpstr>Calibri Light</vt:lpstr>
      <vt:lpstr>Century Gothic</vt:lpstr>
      <vt:lpstr>Consolas</vt:lpstr>
      <vt:lpstr>Franklin Gothic Heavy</vt:lpstr>
      <vt:lpstr>Iskoola Pota</vt:lpstr>
      <vt:lpstr>Lato Medium</vt:lpstr>
      <vt:lpstr>Shonar Bangla</vt:lpstr>
      <vt:lpstr>Tahoma</vt:lpstr>
      <vt:lpstr>Times New Roman</vt:lpstr>
      <vt:lpstr>Wingdings</vt:lpstr>
      <vt:lpstr>Office Theme</vt:lpstr>
      <vt:lpstr>1_PresenterMedia.com Animated Theme</vt:lpstr>
      <vt:lpstr>1_Office Theme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Donia</dc:creator>
  <cp:lastModifiedBy>Аубакирова Бибисара</cp:lastModifiedBy>
  <cp:revision>688</cp:revision>
  <cp:lastPrinted>2018-12-06T08:19:55Z</cp:lastPrinted>
  <dcterms:created xsi:type="dcterms:W3CDTF">2016-10-16T10:12:11Z</dcterms:created>
  <dcterms:modified xsi:type="dcterms:W3CDTF">2018-12-06T08:26:59Z</dcterms:modified>
</cp:coreProperties>
</file>