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75" r:id="rId3"/>
    <p:sldId id="258" r:id="rId4"/>
    <p:sldId id="283" r:id="rId5"/>
    <p:sldId id="273" r:id="rId6"/>
    <p:sldId id="286" r:id="rId7"/>
    <p:sldId id="284" r:id="rId8"/>
    <p:sldId id="285" r:id="rId9"/>
    <p:sldId id="280" r:id="rId10"/>
    <p:sldId id="278" r:id="rId11"/>
    <p:sldId id="279" r:id="rId1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40" autoAdjust="0"/>
    <p:restoredTop sz="89829" autoAdjust="0"/>
  </p:normalViewPr>
  <p:slideViewPr>
    <p:cSldViewPr>
      <p:cViewPr>
        <p:scale>
          <a:sx n="125" d="100"/>
          <a:sy n="125" d="100"/>
        </p:scale>
        <p:origin x="-1620" y="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view3D>
      <c:rotX val="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529418197725284E-2"/>
          <c:y val="9.4200298119764408E-2"/>
          <c:w val="0.93747058180227472"/>
          <c:h val="0.6244927124372088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Колледжи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Лист1!$A$2:$A$18</c:f>
              <c:strCache>
                <c:ptCount val="17"/>
                <c:pt idx="0">
                  <c:v>Кызылординская</c:v>
                </c:pt>
                <c:pt idx="1">
                  <c:v>Атырауская</c:v>
                </c:pt>
                <c:pt idx="2">
                  <c:v>ЗКО</c:v>
                </c:pt>
                <c:pt idx="3">
                  <c:v>Карагандинская</c:v>
                </c:pt>
                <c:pt idx="4">
                  <c:v>Алматинская</c:v>
                </c:pt>
                <c:pt idx="5">
                  <c:v>Павлодарская</c:v>
                </c:pt>
                <c:pt idx="6">
                  <c:v>Акмолинская</c:v>
                </c:pt>
                <c:pt idx="7">
                  <c:v>Мангистауская</c:v>
                </c:pt>
                <c:pt idx="8">
                  <c:v>Актюбинская</c:v>
                </c:pt>
                <c:pt idx="9">
                  <c:v>Костанайская</c:v>
                </c:pt>
                <c:pt idx="10">
                  <c:v>Жамбылская</c:v>
                </c:pt>
                <c:pt idx="11">
                  <c:v>СКО</c:v>
                </c:pt>
                <c:pt idx="12">
                  <c:v>Туркестанская</c:v>
                </c:pt>
                <c:pt idx="13">
                  <c:v>ВКО</c:v>
                </c:pt>
                <c:pt idx="14">
                  <c:v>Шымкент</c:v>
                </c:pt>
                <c:pt idx="15">
                  <c:v>Астана</c:v>
                </c:pt>
                <c:pt idx="16">
                  <c:v>Алматы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1375</c:v>
                </c:pt>
                <c:pt idx="1">
                  <c:v>1450</c:v>
                </c:pt>
                <c:pt idx="2">
                  <c:v>1300</c:v>
                </c:pt>
                <c:pt idx="3">
                  <c:v>400</c:v>
                </c:pt>
                <c:pt idx="4">
                  <c:v>1430</c:v>
                </c:pt>
                <c:pt idx="5">
                  <c:v>600</c:v>
                </c:pt>
                <c:pt idx="6">
                  <c:v>1370</c:v>
                </c:pt>
                <c:pt idx="7">
                  <c:v>2100</c:v>
                </c:pt>
                <c:pt idx="8">
                  <c:v>1960</c:v>
                </c:pt>
                <c:pt idx="9">
                  <c:v>1250</c:v>
                </c:pt>
                <c:pt idx="10">
                  <c:v>750</c:v>
                </c:pt>
                <c:pt idx="11">
                  <c:v>732</c:v>
                </c:pt>
                <c:pt idx="12">
                  <c:v>1420</c:v>
                </c:pt>
                <c:pt idx="13">
                  <c:v>1778</c:v>
                </c:pt>
                <c:pt idx="14">
                  <c:v>1650</c:v>
                </c:pt>
                <c:pt idx="15">
                  <c:v>4538</c:v>
                </c:pt>
                <c:pt idx="16">
                  <c:v>900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ВУЗы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 prstMaterial="matte"/>
          </c:spPr>
          <c:invertIfNegative val="0"/>
          <c:cat>
            <c:strRef>
              <c:f>Лист1!$A$2:$A$18</c:f>
              <c:strCache>
                <c:ptCount val="17"/>
                <c:pt idx="0">
                  <c:v>Кызылординская</c:v>
                </c:pt>
                <c:pt idx="1">
                  <c:v>Атырауская</c:v>
                </c:pt>
                <c:pt idx="2">
                  <c:v>ЗКО</c:v>
                </c:pt>
                <c:pt idx="3">
                  <c:v>Карагандинская</c:v>
                </c:pt>
                <c:pt idx="4">
                  <c:v>Алматинская</c:v>
                </c:pt>
                <c:pt idx="5">
                  <c:v>Павлодарская</c:v>
                </c:pt>
                <c:pt idx="6">
                  <c:v>Акмолинская</c:v>
                </c:pt>
                <c:pt idx="7">
                  <c:v>Мангистауская</c:v>
                </c:pt>
                <c:pt idx="8">
                  <c:v>Актюбинская</c:v>
                </c:pt>
                <c:pt idx="9">
                  <c:v>Костанайская</c:v>
                </c:pt>
                <c:pt idx="10">
                  <c:v>Жамбылская</c:v>
                </c:pt>
                <c:pt idx="11">
                  <c:v>СКО</c:v>
                </c:pt>
                <c:pt idx="12">
                  <c:v>Туркестанская</c:v>
                </c:pt>
                <c:pt idx="13">
                  <c:v>ВКО</c:v>
                </c:pt>
                <c:pt idx="14">
                  <c:v>Шымкент</c:v>
                </c:pt>
                <c:pt idx="15">
                  <c:v>Астана</c:v>
                </c:pt>
                <c:pt idx="16">
                  <c:v>Алматы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500</c:v>
                </c:pt>
                <c:pt idx="3">
                  <c:v>1400</c:v>
                </c:pt>
                <c:pt idx="4">
                  <c:v>500</c:v>
                </c:pt>
                <c:pt idx="5">
                  <c:v>1700</c:v>
                </c:pt>
                <c:pt idx="6">
                  <c:v>1000</c:v>
                </c:pt>
                <c:pt idx="7">
                  <c:v>300</c:v>
                </c:pt>
                <c:pt idx="8">
                  <c:v>500</c:v>
                </c:pt>
                <c:pt idx="9">
                  <c:v>1236</c:v>
                </c:pt>
                <c:pt idx="10">
                  <c:v>2030</c:v>
                </c:pt>
                <c:pt idx="11">
                  <c:v>2130</c:v>
                </c:pt>
                <c:pt idx="12">
                  <c:v>1454</c:v>
                </c:pt>
                <c:pt idx="13">
                  <c:v>2800</c:v>
                </c:pt>
                <c:pt idx="14">
                  <c:v>6750</c:v>
                </c:pt>
                <c:pt idx="15">
                  <c:v>13095</c:v>
                </c:pt>
                <c:pt idx="16">
                  <c:v>30318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115264"/>
        <c:axId val="62268928"/>
        <c:axId val="0"/>
      </c:bar3DChart>
      <c:catAx>
        <c:axId val="25115264"/>
        <c:scaling>
          <c:orientation val="minMax"/>
        </c:scaling>
        <c:delete val="1"/>
        <c:axPos val="b"/>
        <c:majorTickMark val="none"/>
        <c:minorTickMark val="none"/>
        <c:tickLblPos val="nextTo"/>
        <c:crossAx val="62268928"/>
        <c:crosses val="autoZero"/>
        <c:auto val="1"/>
        <c:lblAlgn val="ctr"/>
        <c:lblOffset val="100"/>
        <c:noMultiLvlLbl val="0"/>
      </c:catAx>
      <c:valAx>
        <c:axId val="622689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0" i="0" baseline="0">
                <a:latin typeface="Century Gothic" pitchFamily="34" charset="0"/>
              </a:defRPr>
            </a:pPr>
            <a:endParaRPr lang="ru-RU"/>
          </a:p>
        </c:txPr>
        <c:crossAx val="25115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Cambria" pitchFamily="18" charset="0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0.63595</cdr:x>
      <cdr:y>0.15435</cdr:y>
    </cdr:from>
    <cdr:to>
      <cdr:x>0.96423</cdr:x>
      <cdr:y>0.15435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5472608" y="873683"/>
          <a:ext cx="2824982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2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0.66942</cdr:x>
      <cdr:y>0.11085</cdr:y>
    </cdr:from>
    <cdr:to>
      <cdr:x>0.94061</cdr:x>
      <cdr:y>0.15435</cdr:y>
    </cdr:to>
    <cdr:sp macro="" textlink="">
      <cdr:nvSpPr>
        <cdr:cNvPr id="3" name="TextBox 45"/>
        <cdr:cNvSpPr txBox="1"/>
      </cdr:nvSpPr>
      <cdr:spPr>
        <a:xfrm xmlns:a="http://schemas.openxmlformats.org/drawingml/2006/main">
          <a:off x="5760640" y="627456"/>
          <a:ext cx="2333699" cy="2462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>
              <a:solidFill>
                <a:schemeClr val="tx2"/>
              </a:solidFill>
              <a:latin typeface="Century Gothic" pitchFamily="34" charset="0"/>
            </a:rPr>
            <a:t>3</a:t>
          </a:r>
          <a:r>
            <a:rPr lang="en-US" sz="1000" dirty="0" smtClean="0">
              <a:solidFill>
                <a:schemeClr val="tx2"/>
              </a:solidFill>
              <a:latin typeface="Century Gothic" pitchFamily="34" charset="0"/>
            </a:rPr>
            <a:t>4</a:t>
          </a:r>
          <a:r>
            <a:rPr lang="ru-RU" sz="1000" dirty="0" smtClean="0">
              <a:solidFill>
                <a:schemeClr val="tx2"/>
              </a:solidFill>
              <a:latin typeface="Century Gothic" pitchFamily="34" charset="0"/>
            </a:rPr>
            <a:t>,4 % потребности</a:t>
          </a:r>
          <a:endParaRPr lang="ru-RU" sz="1000" dirty="0">
            <a:solidFill>
              <a:schemeClr val="tx2"/>
            </a:solidFill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0.69781</cdr:x>
      <cdr:y>0.15435</cdr:y>
    </cdr:from>
    <cdr:to>
      <cdr:x>0.84269</cdr:x>
      <cdr:y>0.19785</cdr:y>
    </cdr:to>
    <cdr:sp macro="" textlink="">
      <cdr:nvSpPr>
        <cdr:cNvPr id="4" name="TextBox 49"/>
        <cdr:cNvSpPr txBox="1"/>
      </cdr:nvSpPr>
      <cdr:spPr>
        <a:xfrm xmlns:a="http://schemas.openxmlformats.org/drawingml/2006/main">
          <a:off x="6004904" y="873683"/>
          <a:ext cx="1246750" cy="2462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>
              <a:solidFill>
                <a:schemeClr val="tx2"/>
              </a:solidFill>
              <a:latin typeface="Century Gothic" pitchFamily="34" charset="0"/>
            </a:rPr>
            <a:t>г</a:t>
          </a:r>
          <a:r>
            <a:rPr lang="ru-RU" sz="1000" dirty="0" smtClean="0">
              <a:solidFill>
                <a:schemeClr val="tx2"/>
              </a:solidFill>
              <a:latin typeface="Century Gothic" pitchFamily="34" charset="0"/>
            </a:rPr>
            <a:t>. Алматы</a:t>
          </a:r>
          <a:endParaRPr lang="ru-RU" sz="1000" dirty="0">
            <a:solidFill>
              <a:schemeClr val="tx2"/>
            </a:solidFill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0.62768</cdr:x>
      <cdr:y>0.38785</cdr:y>
    </cdr:from>
    <cdr:to>
      <cdr:x>0.91281</cdr:x>
      <cdr:y>0.38785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>
          <a:off x="5401450" y="2195373"/>
          <a:ext cx="2453658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2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0.64198</cdr:x>
      <cdr:y>0.34968</cdr:y>
    </cdr:from>
    <cdr:to>
      <cdr:x>0.88085</cdr:x>
      <cdr:y>0.39318</cdr:y>
    </cdr:to>
    <cdr:sp macro="" textlink="">
      <cdr:nvSpPr>
        <cdr:cNvPr id="6" name="TextBox 46"/>
        <cdr:cNvSpPr txBox="1"/>
      </cdr:nvSpPr>
      <cdr:spPr>
        <a:xfrm xmlns:a="http://schemas.openxmlformats.org/drawingml/2006/main">
          <a:off x="5524497" y="1979349"/>
          <a:ext cx="2055573" cy="2462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dirty="0" smtClean="0">
              <a:solidFill>
                <a:schemeClr val="tx2"/>
              </a:solidFill>
              <a:latin typeface="Century Gothic" pitchFamily="34" charset="0"/>
            </a:rPr>
            <a:t>19,4 % потребности</a:t>
          </a:r>
          <a:endParaRPr lang="ru-RU" sz="1000" dirty="0">
            <a:solidFill>
              <a:schemeClr val="tx2"/>
            </a:solidFill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0.70483</cdr:x>
      <cdr:y>0.38785</cdr:y>
    </cdr:from>
    <cdr:to>
      <cdr:x>0.83187</cdr:x>
      <cdr:y>0.43135</cdr:y>
    </cdr:to>
    <cdr:sp macro="" textlink="">
      <cdr:nvSpPr>
        <cdr:cNvPr id="7" name="TextBox 50"/>
        <cdr:cNvSpPr txBox="1"/>
      </cdr:nvSpPr>
      <cdr:spPr>
        <a:xfrm xmlns:a="http://schemas.openxmlformats.org/drawingml/2006/main">
          <a:off x="6065326" y="2195373"/>
          <a:ext cx="1093230" cy="2462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>
              <a:solidFill>
                <a:schemeClr val="tx2"/>
              </a:solidFill>
              <a:latin typeface="Century Gothic" pitchFamily="34" charset="0"/>
            </a:rPr>
            <a:t>г</a:t>
          </a:r>
          <a:r>
            <a:rPr lang="ru-RU" sz="1000" dirty="0" smtClean="0">
              <a:solidFill>
                <a:schemeClr val="tx2"/>
              </a:solidFill>
              <a:latin typeface="Century Gothic" pitchFamily="34" charset="0"/>
            </a:rPr>
            <a:t>. Астана</a:t>
          </a:r>
          <a:endParaRPr lang="ru-RU" sz="1000" dirty="0">
            <a:solidFill>
              <a:schemeClr val="tx2"/>
            </a:solidFill>
            <a:latin typeface="Century Gothic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EC38C286-51F8-4AEE-96B4-4D144860A241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352"/>
            <a:ext cx="5438140" cy="4468177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705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705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5B5247BF-14F2-4562-85D9-1EA779C7B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965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247BF-14F2-4562-85D9-1EA779C7B2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73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247BF-14F2-4562-85D9-1EA779C7B2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73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247BF-14F2-4562-85D9-1EA779C7B2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933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247BF-14F2-4562-85D9-1EA779C7B25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01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F3DE-844C-4A5C-8B4F-24E79A71288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29BE-472D-4C48-BA66-1CEC899F2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196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F3DE-844C-4A5C-8B4F-24E79A71288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29BE-472D-4C48-BA66-1CEC899F2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51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F3DE-844C-4A5C-8B4F-24E79A71288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29BE-472D-4C48-BA66-1CEC899F2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65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F3DE-844C-4A5C-8B4F-24E79A71288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29BE-472D-4C48-BA66-1CEC899F2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676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F3DE-844C-4A5C-8B4F-24E79A71288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29BE-472D-4C48-BA66-1CEC899F2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73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F3DE-844C-4A5C-8B4F-24E79A71288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29BE-472D-4C48-BA66-1CEC899F2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F3DE-844C-4A5C-8B4F-24E79A71288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29BE-472D-4C48-BA66-1CEC899F2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89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F3DE-844C-4A5C-8B4F-24E79A71288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29BE-472D-4C48-BA66-1CEC899F2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8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F3DE-844C-4A5C-8B4F-24E79A71288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29BE-472D-4C48-BA66-1CEC899F2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58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F3DE-844C-4A5C-8B4F-24E79A71288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29BE-472D-4C48-BA66-1CEC899F2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304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F3DE-844C-4A5C-8B4F-24E79A71288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29BE-472D-4C48-BA66-1CEC899F2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07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7F3DE-844C-4A5C-8B4F-24E79A71288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029BE-472D-4C48-BA66-1CEC899F2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00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1.gif"/><Relationship Id="rId4" Type="http://schemas.openxmlformats.org/officeDocument/2006/relationships/image" Target="../media/image10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37246" y="5713511"/>
            <a:ext cx="2037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Century Gothic" pitchFamily="34" charset="0"/>
              </a:rPr>
              <a:t>6 декабря </a:t>
            </a:r>
            <a:r>
              <a:rPr lang="ru-RU" sz="1400" b="1" dirty="0">
                <a:solidFill>
                  <a:schemeClr val="tx2"/>
                </a:solidFill>
                <a:latin typeface="Century Gothic" pitchFamily="34" charset="0"/>
              </a:rPr>
              <a:t>2018 года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484784"/>
            <a:ext cx="2663788" cy="17758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645024"/>
            <a:ext cx="6696744" cy="1470025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tx2"/>
                </a:solidFill>
                <a:latin typeface="Century Gothic" pitchFamily="34" charset="0"/>
              </a:rPr>
              <a:t>ПРЕЗЕНТАЦИОННЫЙ МАТЕРИАЛ  </a:t>
            </a:r>
            <a:br>
              <a:rPr lang="ru-RU" sz="2200" b="1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Century Gothic" pitchFamily="34" charset="0"/>
              </a:rPr>
              <a:t>ПО ВОПРОСУ РЕАЛИЗАЦИИ ТРЕТЬЕЙ СОЦИАЛЬНОЙ ИНИЦИАТИВЫ</a:t>
            </a:r>
            <a:r>
              <a:rPr lang="en-US" sz="22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200" dirty="0" smtClean="0">
                <a:solidFill>
                  <a:schemeClr val="tx2"/>
                </a:solidFill>
                <a:latin typeface="Century Gothic" pitchFamily="34" charset="0"/>
              </a:rPr>
              <a:t>ПРЕЗИДЕНТА</a:t>
            </a:r>
            <a:r>
              <a:rPr lang="ru-RU" sz="2200" b="1" dirty="0" smtClean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ru-RU" sz="2200" b="1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ru-RU" sz="2200" b="1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ru-RU" sz="2000" b="1" dirty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ru-RU" sz="2000" b="1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ru-RU" sz="2200" b="1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ru-RU" sz="2200" b="1" dirty="0" smtClean="0">
                <a:solidFill>
                  <a:schemeClr val="tx2"/>
                </a:solidFill>
                <a:latin typeface="Century Gothic" pitchFamily="34" charset="0"/>
              </a:rPr>
            </a:br>
            <a:endParaRPr lang="ru-RU" sz="16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4253" y="260648"/>
            <a:ext cx="8618227" cy="627456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43251" y="6093295"/>
            <a:ext cx="10454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latin typeface="Century Gothic" pitchFamily="34" charset="0"/>
              </a:rPr>
              <a:t>г</a:t>
            </a:r>
            <a:r>
              <a:rPr lang="ru-RU" sz="1400" b="1" dirty="0" smtClean="0">
                <a:solidFill>
                  <a:schemeClr val="tx2"/>
                </a:solidFill>
                <a:latin typeface="Century Gothic" pitchFamily="34" charset="0"/>
              </a:rPr>
              <a:t>. Астана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4253" y="395372"/>
            <a:ext cx="8618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МИНИСТЕРСТВО ОБРАЗОВАНИЯ И НАУКИ РЕСПУБЛИКИ КАЗАХСТАН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4654877"/>
            <a:ext cx="6451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«Улучшение </a:t>
            </a:r>
            <a:r>
              <a:rPr lang="ru-RU" b="1" dirty="0">
                <a:solidFill>
                  <a:schemeClr val="tx2"/>
                </a:solidFill>
                <a:latin typeface="Century Gothic" pitchFamily="34" charset="0"/>
              </a:rPr>
              <a:t>условий проживания </a:t>
            </a:r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студенческой </a:t>
            </a:r>
            <a:r>
              <a:rPr lang="ru-RU" b="1" dirty="0">
                <a:solidFill>
                  <a:schemeClr val="tx2"/>
                </a:solidFill>
                <a:latin typeface="Century Gothic" pitchFamily="34" charset="0"/>
              </a:rPr>
              <a:t>молодёжи»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8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03830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РЕАЛИЗОВАННЫЕ ОРГАНИЗАЦИОННЫЕ МЕРЫ</a:t>
            </a:r>
            <a:endParaRPr lang="ru-RU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4336068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solidFill>
                  <a:schemeClr val="tx2"/>
                </a:solidFill>
                <a:latin typeface="Century Gothic" pitchFamily="34" charset="0"/>
              </a:rPr>
              <a:t>ПРОВЕДЕНЫ РАЗЪЯСНИТЕЛЬНЫЕ  ВСТРЕЧИ </a:t>
            </a:r>
          </a:p>
          <a:p>
            <a:pPr lvl="0" algn="just"/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ОХВАЧЕНО 12 РЕГИОНОВ, ДО КОНЦА ГОДА ЕЩЕ 4: ВКО, ЗКО, КОСТАНАЙСКАЯ И АТЫРАУСКАЯ ОБЛАСТИ</a:t>
            </a:r>
            <a:endParaRPr lang="ru-RU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76836" y="836712"/>
            <a:ext cx="234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ru-RU" sz="10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547664" y="1016150"/>
            <a:ext cx="748883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solidFill>
                  <a:schemeClr val="tx2"/>
                </a:solidFill>
                <a:latin typeface="Century Gothic" pitchFamily="34" charset="0"/>
              </a:rPr>
              <a:t>РАЗРАБОТАНА КАРТА ПОТРЕБНОСТИ ПО ВСЕМ РЕГИОНАМ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РАЗМЕЩЕНА НА САЙТЕ ОПЕРАТОРА</a:t>
            </a:r>
            <a:endParaRPr lang="ru-RU" b="1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lvl="0" algn="just"/>
            <a:endParaRPr lang="ru-RU" sz="2000" b="1" dirty="0" smtClean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547664" y="3140968"/>
            <a:ext cx="752828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solidFill>
                  <a:schemeClr val="tx2"/>
                </a:solidFill>
                <a:latin typeface="Century Gothic" pitchFamily="34" charset="0"/>
              </a:rPr>
              <a:t>СОЗДАНА РАБОЧАЯ ГРУППА ПО ОПТИМИЗАЦИИ СНИПОВ И САНПИНОВ ДЛЯ ОБЩЕЖИТИЙ (МЗ, МИР, МОН, ВУЗЫ) 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СОГЛАСОВАННЫЕ ПОЗИЦИИ СТОРОН НАПРАВЛЕНЫ В МИР РК</a:t>
            </a:r>
          </a:p>
          <a:p>
            <a:pPr lvl="0" algn="just"/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endParaRPr lang="ru-RU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47664" y="5355214"/>
            <a:ext cx="7160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solidFill>
                  <a:schemeClr val="tx2"/>
                </a:solidFill>
                <a:latin typeface="Century Gothic" pitchFamily="34" charset="0"/>
              </a:rPr>
              <a:t>ПРОВЕДЕНЫ ВСТРЕЧИ С ИНВЕСТОРАМИ</a:t>
            </a:r>
          </a:p>
          <a:p>
            <a:pPr lvl="0" algn="just"/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ЗАКЛЮЧЕНЫ МЕМОРАНДУМЫ С АО «КИК», С НПП «АТАМЕКЕН»</a:t>
            </a:r>
            <a:endParaRPr lang="ru-RU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547664" y="2060849"/>
            <a:ext cx="745529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solidFill>
                  <a:schemeClr val="tx2"/>
                </a:solidFill>
                <a:latin typeface="Century Gothic" pitchFamily="34" charset="0"/>
              </a:rPr>
              <a:t>РАЗРАБОТАНЫ 3 ТИПОВЫЕ ПСД НА 104,184 И 244 МЕСТ</a:t>
            </a:r>
          </a:p>
          <a:p>
            <a:pPr lvl="0" algn="just"/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НАПОЛНЯЕТСЯ БАНК ПСД ЗА СЧЕТ РЕАЛИЗОВАННЫХ ПРОЕКТОВ</a:t>
            </a:r>
          </a:p>
          <a:p>
            <a:pPr lvl="0" algn="just"/>
            <a:endParaRPr lang="ru-RU" sz="20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40" y="1045109"/>
            <a:ext cx="1066800" cy="5836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62" y="1901714"/>
            <a:ext cx="1150554" cy="9512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20" y="3226323"/>
            <a:ext cx="1117627" cy="6600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4" b="8651"/>
          <a:stretch/>
        </p:blipFill>
        <p:spPr>
          <a:xfrm>
            <a:off x="343572" y="4382506"/>
            <a:ext cx="1029039" cy="7085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71" y="5295181"/>
            <a:ext cx="866903" cy="8669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53920" y="6413265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</a:rPr>
              <a:t>6</a:t>
            </a:r>
            <a:endParaRPr lang="ru-RU" sz="2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68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03830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ТЕКУЩИЕ ЗАДАЧИ </a:t>
            </a:r>
            <a:endParaRPr lang="ru-RU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23541" y="836712"/>
            <a:ext cx="234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ru-RU" sz="10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344446" y="1628800"/>
            <a:ext cx="764163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РАЗРАБОТКА КАРТЫ КОНТРОЛЯ ВВОДА МЕСТ </a:t>
            </a:r>
          </a:p>
          <a:p>
            <a:pPr lvl="0" algn="just"/>
            <a:r>
              <a:rPr lang="ru-RU" sz="1600" dirty="0" smtClean="0">
                <a:solidFill>
                  <a:schemeClr val="tx2"/>
                </a:solidFill>
                <a:latin typeface="Century Gothic" pitchFamily="34" charset="0"/>
              </a:rPr>
              <a:t>В РАМКАХ ЗАКЛЮЧЕННЫХ ДОГОВОРОВ ГОСЗАКАЗА</a:t>
            </a:r>
          </a:p>
          <a:p>
            <a:pPr lvl="0" algn="just"/>
            <a:endParaRPr lang="ru-RU" b="1" dirty="0" smtClean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262536" y="4994884"/>
            <a:ext cx="77019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</a:rPr>
              <a:t>СУБСИДИРОВАНИЕ ЗАЙМОВ ЗАСТРОЙЩИКОВ ОБЩЕЖИТИЙ</a:t>
            </a:r>
          </a:p>
          <a:p>
            <a:pPr lvl="0"/>
            <a:r>
              <a:rPr lang="ru-RU" sz="1600" dirty="0" smtClean="0">
                <a:solidFill>
                  <a:srgbClr val="C00000"/>
                </a:solidFill>
                <a:latin typeface="Century Gothic" pitchFamily="34" charset="0"/>
              </a:rPr>
              <a:t>В РАМКАХ ПРОЛОНГАЦИИ ДОРОЖНОЙ КАРТЫ БИЗНЕСА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344446" y="2433818"/>
            <a:ext cx="764163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АКТИВИЗАЦИЯ ИНФОРМАЦИОННО-РАЗЪЯСНИТЕЛЬНОЙ РАБОТЫ</a:t>
            </a:r>
          </a:p>
          <a:p>
            <a:pPr lvl="0" algn="just"/>
            <a:r>
              <a:rPr lang="ru-RU" sz="1600" dirty="0" smtClean="0">
                <a:solidFill>
                  <a:schemeClr val="tx2"/>
                </a:solidFill>
                <a:latin typeface="Century Gothic" pitchFamily="34" charset="0"/>
              </a:rPr>
              <a:t>ВСТРЕЧИ С РПП, РАЗРАБОТКА КОМПАСА ИНВЕСТОРА, СОЗАДНИЕ ПРОМО САЙТА</a:t>
            </a:r>
            <a:endParaRPr lang="ru-RU" sz="16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44444" y="936499"/>
            <a:ext cx="76416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ЗАКЛЮЧЕНИЕ НОВЫХ ДОГОВОРОВ ГОСЗАКАЗА</a:t>
            </a:r>
          </a:p>
          <a:p>
            <a:pPr lvl="0" algn="just"/>
            <a:r>
              <a:rPr lang="ru-RU" sz="1600" dirty="0" smtClean="0">
                <a:solidFill>
                  <a:schemeClr val="tx2"/>
                </a:solidFill>
                <a:latin typeface="Century Gothic" pitchFamily="34" charset="0"/>
              </a:rPr>
              <a:t>ПЛАН 2019 ГОДА 5 000 МЕСТ, НА 1.</a:t>
            </a:r>
            <a:r>
              <a:rPr lang="en-US" sz="1600" dirty="0" smtClean="0">
                <a:solidFill>
                  <a:schemeClr val="tx2"/>
                </a:solidFill>
                <a:latin typeface="Century Gothic" pitchFamily="34" charset="0"/>
              </a:rPr>
              <a:t>XII</a:t>
            </a:r>
            <a:r>
              <a:rPr lang="ru-RU" sz="1600" dirty="0" smtClean="0">
                <a:solidFill>
                  <a:schemeClr val="tx2"/>
                </a:solidFill>
                <a:latin typeface="Century Gothic" pitchFamily="34" charset="0"/>
              </a:rPr>
              <a:t> ЗАКЛЮЧЕНО 10 ДОГОВОРОВ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0" y="975102"/>
            <a:ext cx="599901" cy="5999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18" y="1693530"/>
            <a:ext cx="655623" cy="655623"/>
          </a:xfrm>
          <a:prstGeom prst="ellipse">
            <a:avLst/>
          </a:prstGeom>
          <a:ln>
            <a:solidFill>
              <a:schemeClr val="tx2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42" y="5005625"/>
            <a:ext cx="655623" cy="6556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4" y="2433818"/>
            <a:ext cx="707151" cy="707151"/>
          </a:xfrm>
          <a:prstGeom prst="ellipse">
            <a:avLst/>
          </a:prstGeom>
          <a:ln>
            <a:solidFill>
              <a:schemeClr val="tx2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1344444" y="5805264"/>
            <a:ext cx="76200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</a:rPr>
              <a:t>УРЕГУЛИРОВАНИЕ  ВОПРОСОВ ПО ЗАКЛЮЧЕНИЮ ДОГОВОРОВ </a:t>
            </a:r>
            <a:r>
              <a:rPr lang="ru-RU" sz="1600" dirty="0" smtClean="0">
                <a:solidFill>
                  <a:srgbClr val="C00000"/>
                </a:solidFill>
                <a:latin typeface="Century Gothic" pitchFamily="34" charset="0"/>
              </a:rPr>
              <a:t>СРОКОМ СВЫШЕ 3-Х ЛЕТ И ИХ РЕГИСТРАЦИИ В ОРГАНАХ КАЗНАЧЕЙСТВА </a:t>
            </a:r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53" y="5814289"/>
            <a:ext cx="681386" cy="583615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-35496" y="4077072"/>
            <a:ext cx="9144000" cy="1038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ПРОБЛЕМНЫЕ ВОПРОСЫ</a:t>
            </a:r>
            <a:endParaRPr lang="ru-RU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62537" y="3359314"/>
            <a:ext cx="770195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ТРАНСЛЯЦИЯ ОПЫТА СПК Г.Г. АЛМАТЫ, АСТАНЫ В РЕГИОНАХ  </a:t>
            </a:r>
          </a:p>
          <a:p>
            <a:pPr lvl="0"/>
            <a:r>
              <a:rPr lang="ru-RU" sz="1600" dirty="0" smtClean="0">
                <a:solidFill>
                  <a:schemeClr val="tx2"/>
                </a:solidFill>
                <a:latin typeface="Century Gothic" pitchFamily="34" charset="0"/>
              </a:rPr>
              <a:t>ПО ВЫДЕЛЕНИЮ З.У. ДЛЯ СТРОИТЕЛЬСТВА ОБЩЕЖИТИЙ </a:t>
            </a:r>
            <a:br>
              <a:rPr lang="ru-RU" sz="1600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ru-RU" sz="1600" dirty="0" smtClean="0">
                <a:solidFill>
                  <a:schemeClr val="tx2"/>
                </a:solidFill>
                <a:latin typeface="Century Gothic" pitchFamily="34" charset="0"/>
              </a:rPr>
              <a:t>БЕЗ КОНКУРСА/АУКЦИОНА ДЛЯ УЧЕБНЫХ ЗАВЕДЕНИЙ И ИНВЕСТОРОВ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03" y="3544560"/>
            <a:ext cx="599901" cy="58361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676456" y="6413265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</a:rPr>
              <a:t>10</a:t>
            </a:r>
            <a:endParaRPr lang="ru-RU" sz="2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3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-129257"/>
            <a:ext cx="9144000" cy="14700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entury Gothic" pitchFamily="34" charset="0"/>
              </a:rPr>
              <a:t>            </a:t>
            </a:r>
            <a: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НОРМАТИВНО-ПРАВОВАЯ БАЗА</a:t>
            </a:r>
            <a:endParaRPr lang="ru-RU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48553"/>
            <a:ext cx="8534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4 июля 2018 года принят</a:t>
            </a:r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 ЗРК «О </a:t>
            </a:r>
            <a:r>
              <a:rPr lang="ru-RU" b="1" dirty="0">
                <a:solidFill>
                  <a:schemeClr val="tx2"/>
                </a:solidFill>
                <a:latin typeface="Century Gothic" pitchFamily="34" charset="0"/>
              </a:rPr>
              <a:t>внесении изменений и дополнений в некоторые законодательные акты Республики Казахстан по вопросам расширения академической и управленческой самостоятельности высших учебных заведений</a:t>
            </a:r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»</a:t>
            </a:r>
            <a:endParaRPr lang="ru-RU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452825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entury Gothic" pitchFamily="34" charset="0"/>
              </a:rPr>
              <a:t>В РЕАЛИЗАЦИЮ ДАННОГО ЗАКОНА:</a:t>
            </a:r>
            <a:endParaRPr lang="ru-RU" sz="20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5812" y="2924944"/>
            <a:ext cx="770867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Определен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Century Gothic" pitchFamily="34" charset="0"/>
              </a:rPr>
              <a:t>О</a:t>
            </a:r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ператор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уполномоченного органа в области образования – АО «Финансовый центр»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0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lvl="0" algn="just"/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Утверждены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Правила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Century Gothic" pitchFamily="34" charset="0"/>
              </a:rPr>
              <a:t>размещения государственного заказа на обеспечение студентов, магистрантов и докторантов местами в 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общежитиях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ru-RU" sz="1000" b="1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lvl="0" algn="just"/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Утверждена Методика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Century Gothic" pitchFamily="34" charset="0"/>
              </a:rPr>
              <a:t>определения размера государственного заказа на обеспечение студентов, магистрантов и докторантов местами в 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общежитиях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ru-RU" sz="8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lvl="0" algn="just"/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Утвержден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государственный заказ </a:t>
            </a:r>
            <a:r>
              <a:rPr lang="ru-RU" dirty="0">
                <a:solidFill>
                  <a:schemeClr val="tx2"/>
                </a:solidFill>
                <a:latin typeface="Century Gothic" pitchFamily="34" charset="0"/>
              </a:rPr>
              <a:t>на обеспечение студентов, магистрантов и докторантов местами в общежитиях </a:t>
            </a:r>
            <a:r>
              <a:rPr lang="ru-RU" b="1" dirty="0">
                <a:solidFill>
                  <a:schemeClr val="tx2"/>
                </a:solidFill>
                <a:latin typeface="Century Gothic" pitchFamily="34" charset="0"/>
              </a:rPr>
              <a:t>на </a:t>
            </a:r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2019 год </a:t>
            </a:r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и еще приняты 3 подзаконных нормативных правовых акта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05" y="308163"/>
            <a:ext cx="1184785" cy="8885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0" y="2780928"/>
            <a:ext cx="790871" cy="792088"/>
          </a:xfrm>
          <a:prstGeom prst="ellipse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09" y="3776215"/>
            <a:ext cx="648072" cy="6480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07" y="4707200"/>
            <a:ext cx="648071" cy="648072"/>
          </a:xfrm>
          <a:prstGeom prst="ellipse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08" y="5661248"/>
            <a:ext cx="624374" cy="648072"/>
          </a:xfrm>
          <a:prstGeom prst="ellipse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753920" y="6413265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</a:rPr>
              <a:t>3</a:t>
            </a:r>
            <a:endParaRPr lang="ru-RU" sz="2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" y="643359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endParaRPr lang="ru-RU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2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-129257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МЕХАНИЗМ РЕАЛИЗАЦИИ</a:t>
            </a:r>
            <a:endParaRPr lang="ru-RU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774" y="260648"/>
            <a:ext cx="793994" cy="720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1745" y="1167716"/>
            <a:ext cx="78587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ВУЗ/КОЛЛЕДЖ/ИНВЕСТОР ОПРЕДЕЛЯЕТ З.У. ДЛЯ СТРОИТЕЛЬСТВА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Century Gothic" pitchFamily="34" charset="0"/>
              </a:rPr>
              <a:t>ПРИ ОТСУТСТВИИ ЗЕМЕЛЬНОГО УЧАСТКА ОБРАЩАЕТСЯ В МИО</a:t>
            </a:r>
          </a:p>
          <a:p>
            <a:endParaRPr lang="ru-RU" sz="16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61747" y="2031814"/>
            <a:ext cx="82907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Century Gothic" pitchFamily="34" charset="0"/>
              </a:rPr>
              <a:t>ВУЗ/КОЛЛЕДЖ/ИНВЕСТОР  </a:t>
            </a:r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ОПРЕДЕЛЯЕТ ИСТОЧНИК ФИНАНСИРОВАНИЯ 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Century Gothic" pitchFamily="34" charset="0"/>
              </a:rPr>
              <a:t>ПРИ ОТСУТСТВИИ СРЕДСТВ ПРИВЛЕКАЕТ ИНВЕСТОРА/ПРИВЛЕКАЕТ 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Century Gothic" pitchFamily="34" charset="0"/>
              </a:rPr>
              <a:t>ЗАЕМНЫЕ СРЕДСТВА БВУ</a:t>
            </a:r>
          </a:p>
          <a:p>
            <a:endParaRPr lang="ru-RU" sz="20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71598" y="3164195"/>
            <a:ext cx="79208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НАПРАВЛЯЕТ ЗАЯВЛЕНИЕ ОПЕРАТОРУ ПРОГРАММЫ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Century Gothic" pitchFamily="34" charset="0"/>
              </a:rPr>
              <a:t>ЗАКЛЮЧЕНИЕ 3-Х СТОРОННЕГО ДОГОВОРА С ОПЕРАТОРОМ И МОН</a:t>
            </a:r>
          </a:p>
          <a:p>
            <a:endParaRPr lang="ru-RU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61747" y="4048037"/>
            <a:ext cx="66345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ОСУЩЕСТВЛЯЕТ МЕРЫ ПО ВВОДУ НОВЫХ МЕСТ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Century Gothic" pitchFamily="34" charset="0"/>
              </a:rPr>
              <a:t>ПУТЕМ СТРОИТЕЛЬСТВА/РЕКОНСТРУКЦИИ ОБЪЕКТА</a:t>
            </a:r>
            <a:endParaRPr lang="ru-RU" sz="16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61747" y="4941169"/>
            <a:ext cx="74266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ВВОДИТ ОБЩЕЖИТИЯ И РЕГИСТРИРУЕТ ОБРЕМЕНЕНИЕ 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Century Gothic" pitchFamily="34" charset="0"/>
              </a:rPr>
              <a:t>НА ИЗМЕНЕНИЕ ЦЕЛЕВОГО НАЗНАЧЕНИЯ ОБЪЕКТА НА 20 ЛЕТ</a:t>
            </a:r>
            <a:endParaRPr lang="ru-RU" sz="16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61747" y="5877273"/>
            <a:ext cx="74151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ПОЛУЧАЕТ ГОСУДАРСТВЕННЫЙ ЗАКАЗА В ТЕЧЕНИЕ 8 ЛЕТ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Century Gothic" pitchFamily="34" charset="0"/>
              </a:rPr>
              <a:t>ПРИ СТРОИТЕЛЬСТВЕ 122 МРП/РЕКОНСТРУКЦИИ 47 МРП ЗА 1 МЕСТО</a:t>
            </a:r>
            <a:endParaRPr lang="ru-RU" sz="16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55" name="Двенадцатиугольник 54"/>
          <p:cNvSpPr/>
          <p:nvPr/>
        </p:nvSpPr>
        <p:spPr>
          <a:xfrm>
            <a:off x="179512" y="1167716"/>
            <a:ext cx="644935" cy="648072"/>
          </a:xfrm>
          <a:prstGeom prst="dodec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entury Gothic" pitchFamily="34" charset="0"/>
              </a:rPr>
              <a:t>1</a:t>
            </a:r>
            <a:endParaRPr lang="ru-RU" sz="3200" b="1" dirty="0">
              <a:latin typeface="Century Gothic" pitchFamily="34" charset="0"/>
            </a:endParaRPr>
          </a:p>
        </p:txBody>
      </p:sp>
      <p:sp>
        <p:nvSpPr>
          <p:cNvPr id="56" name="Двенадцатиугольник 55"/>
          <p:cNvSpPr/>
          <p:nvPr/>
        </p:nvSpPr>
        <p:spPr>
          <a:xfrm>
            <a:off x="179512" y="2175828"/>
            <a:ext cx="644935" cy="648072"/>
          </a:xfrm>
          <a:prstGeom prst="dodec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entury Gothic" pitchFamily="34" charset="0"/>
              </a:rPr>
              <a:t>2</a:t>
            </a:r>
          </a:p>
        </p:txBody>
      </p:sp>
      <p:sp>
        <p:nvSpPr>
          <p:cNvPr id="57" name="Двенадцатиугольник 56"/>
          <p:cNvSpPr/>
          <p:nvPr/>
        </p:nvSpPr>
        <p:spPr>
          <a:xfrm>
            <a:off x="179512" y="3140968"/>
            <a:ext cx="644935" cy="648072"/>
          </a:xfrm>
          <a:prstGeom prst="dodec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entury Gothic" pitchFamily="34" charset="0"/>
              </a:rPr>
              <a:t>3</a:t>
            </a:r>
            <a:endParaRPr lang="ru-RU" sz="3200" b="1" dirty="0">
              <a:latin typeface="Century Gothic" pitchFamily="34" charset="0"/>
            </a:endParaRPr>
          </a:p>
        </p:txBody>
      </p:sp>
      <p:sp>
        <p:nvSpPr>
          <p:cNvPr id="58" name="Двенадцатиугольник 57"/>
          <p:cNvSpPr/>
          <p:nvPr/>
        </p:nvSpPr>
        <p:spPr>
          <a:xfrm>
            <a:off x="179512" y="4077072"/>
            <a:ext cx="644935" cy="648072"/>
          </a:xfrm>
          <a:prstGeom prst="dodec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entury Gothic" pitchFamily="34" charset="0"/>
              </a:rPr>
              <a:t>4</a:t>
            </a:r>
          </a:p>
        </p:txBody>
      </p:sp>
      <p:sp>
        <p:nvSpPr>
          <p:cNvPr id="59" name="Двенадцатиугольник 58"/>
          <p:cNvSpPr/>
          <p:nvPr/>
        </p:nvSpPr>
        <p:spPr>
          <a:xfrm>
            <a:off x="179512" y="4970204"/>
            <a:ext cx="644935" cy="648072"/>
          </a:xfrm>
          <a:prstGeom prst="dodec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entury Gothic" pitchFamily="34" charset="0"/>
              </a:rPr>
              <a:t>5</a:t>
            </a:r>
            <a:endParaRPr lang="ru-RU" sz="3200" b="1" dirty="0">
              <a:latin typeface="Century Gothic" pitchFamily="34" charset="0"/>
            </a:endParaRPr>
          </a:p>
        </p:txBody>
      </p:sp>
      <p:sp>
        <p:nvSpPr>
          <p:cNvPr id="60" name="Двенадцатиугольник 59"/>
          <p:cNvSpPr/>
          <p:nvPr/>
        </p:nvSpPr>
        <p:spPr>
          <a:xfrm>
            <a:off x="179512" y="5906308"/>
            <a:ext cx="644935" cy="648072"/>
          </a:xfrm>
          <a:prstGeom prst="dodec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entury Gothic" pitchFamily="34" charset="0"/>
              </a:rPr>
              <a:t>6</a:t>
            </a:r>
            <a:endParaRPr lang="ru-RU" sz="3200" b="1" dirty="0"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48464" y="6453336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</a:rPr>
              <a:t>4</a:t>
            </a:r>
            <a:endParaRPr lang="ru-RU" sz="2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68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" y="-273273"/>
            <a:ext cx="9143999" cy="14700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СИТУАЦИЯ ПО ЗЕМЕЛЬНЫМ УЧАСТКАМ</a:t>
            </a:r>
            <a:endParaRPr lang="ru-RU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75280" y="1298377"/>
            <a:ext cx="234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ru-RU" sz="1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547666" y="1095129"/>
            <a:ext cx="6013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Century Gothic" pitchFamily="34" charset="0"/>
              </a:rPr>
              <a:t>ОПРЕДЕЛЕН 171 ЗЕМЕЛЬНЫЙ УЧАСТОК</a:t>
            </a:r>
            <a:endParaRPr lang="ru-RU" sz="24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398483" y="5334307"/>
            <a:ext cx="234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ru-RU" sz="10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2670244" y="1697505"/>
            <a:ext cx="0" cy="576064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6494377" y="1702151"/>
            <a:ext cx="0" cy="566772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878156" y="2370948"/>
            <a:ext cx="17363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entury Gothic" pitchFamily="34" charset="0"/>
              </a:rPr>
              <a:t>49</a:t>
            </a:r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ВЫДЕЛЕНЫ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АКИМАТАМИ 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237094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entury Gothic" pitchFamily="34" charset="0"/>
              </a:rPr>
              <a:t>122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В СОБСТВЕННОСТИ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ВУЗОВ/КОЛЛЕДЖЕЙ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2662708" y="3399799"/>
            <a:ext cx="7536" cy="677275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6494377" y="3426669"/>
            <a:ext cx="3782" cy="650403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899081" y="4077072"/>
            <a:ext cx="1439312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778503" y="4087861"/>
            <a:ext cx="1439312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969089" y="4150822"/>
            <a:ext cx="3357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3</a:t>
            </a:r>
            <a:r>
              <a:rPr lang="en-US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ПСД ИМЕЮТСЯ,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Century Gothic" pitchFamily="34" charset="0"/>
              </a:rPr>
              <a:t>14 </a:t>
            </a:r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НА СТАДИИ РАЗРАБОТКИ</a:t>
            </a:r>
            <a:endParaRPr lang="ru-RU" sz="14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817408" y="4150822"/>
            <a:ext cx="3357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Century Gothic" pitchFamily="34" charset="0"/>
              </a:rPr>
              <a:t>2</a:t>
            </a:r>
            <a:r>
              <a:rPr lang="ru-RU" b="1" dirty="0">
                <a:solidFill>
                  <a:schemeClr val="tx2"/>
                </a:solidFill>
                <a:latin typeface="Century Gothic" pitchFamily="34" charset="0"/>
              </a:rPr>
              <a:t>3</a:t>
            </a:r>
            <a:r>
              <a:rPr lang="en-US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ПСД ИМЕЮТСЯ,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Century Gothic" pitchFamily="34" charset="0"/>
              </a:rPr>
              <a:t>4</a:t>
            </a:r>
            <a:r>
              <a:rPr lang="en-US" b="1" dirty="0" smtClean="0">
                <a:solidFill>
                  <a:schemeClr val="tx2"/>
                </a:solidFill>
                <a:latin typeface="Century Gothic" pitchFamily="34" charset="0"/>
              </a:rPr>
              <a:t>3 </a:t>
            </a:r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НА СТАДИИ РАЗРАБОТКИ</a:t>
            </a:r>
            <a:endParaRPr lang="ru-RU" sz="14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703802" y="5301208"/>
            <a:ext cx="6050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entury Gothic" pitchFamily="34" charset="0"/>
              </a:rPr>
              <a:t>21</a:t>
            </a:r>
            <a:r>
              <a:rPr lang="en-US" sz="20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Century Gothic" pitchFamily="34" charset="0"/>
              </a:rPr>
              <a:t>ОБЪЕКТ ВВЕДЕТСЯ ПУТЕМ РЕКОНСТРУКЦИИ *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827586" y="5157192"/>
            <a:ext cx="7920878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8" y="2370947"/>
            <a:ext cx="2386583" cy="14240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6" y="5203966"/>
            <a:ext cx="1698968" cy="987935"/>
          </a:xfrm>
          <a:prstGeom prst="rect">
            <a:avLst/>
          </a:prstGeom>
        </p:spPr>
      </p:pic>
      <p:cxnSp>
        <p:nvCxnSpPr>
          <p:cNvPr id="45" name="Прямая соединительная линия 44"/>
          <p:cNvCxnSpPr/>
          <p:nvPr/>
        </p:nvCxnSpPr>
        <p:spPr>
          <a:xfrm flipH="1">
            <a:off x="759844" y="6263908"/>
            <a:ext cx="798862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2843808" y="5733256"/>
            <a:ext cx="5612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entury Gothic" pitchFamily="34" charset="0"/>
              </a:rPr>
              <a:t>1</a:t>
            </a:r>
            <a:r>
              <a:rPr lang="ru-RU" sz="2000" b="1" dirty="0" smtClean="0">
                <a:solidFill>
                  <a:schemeClr val="tx2"/>
                </a:solidFill>
                <a:latin typeface="Century Gothic" pitchFamily="34" charset="0"/>
              </a:rPr>
              <a:t>3</a:t>
            </a:r>
            <a:r>
              <a:rPr lang="en-US" sz="20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Century Gothic" pitchFamily="34" charset="0"/>
              </a:rPr>
              <a:t>ВУЗОВ,    6 КОЛЛЕДЖЕЙ,    2 ИНВЕСТОРА</a:t>
            </a:r>
            <a:endParaRPr lang="ru-RU" sz="16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455677" y="908720"/>
            <a:ext cx="6428691" cy="79208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643359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* ПРОГНОЗ НА ОСНОВЕ ДАННЫХ МИО И ВУЗОВ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53920" y="6413265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</a:rPr>
              <a:t>5</a:t>
            </a:r>
            <a:endParaRPr lang="ru-RU" sz="2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60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" y="-243407"/>
            <a:ext cx="9143999" cy="14700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ПРИМЕРЫ РАСЧЕТА</a:t>
            </a:r>
            <a:endParaRPr lang="ru-RU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79812" y="1052736"/>
            <a:ext cx="3920180" cy="1008112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05136"/>
            <a:ext cx="680864" cy="680864"/>
          </a:xfrm>
          <a:prstGeom prst="ellipse">
            <a:avLst/>
          </a:prstGeom>
          <a:ln>
            <a:solidFill>
              <a:schemeClr val="tx2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700472" y="2468423"/>
            <a:ext cx="37275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Срок ввода: </a:t>
            </a:r>
            <a:r>
              <a:rPr lang="ru-RU" sz="1600" dirty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3 квартал 2019 год </a:t>
            </a:r>
            <a:endParaRPr lang="ru-RU" sz="1600" dirty="0">
              <a:solidFill>
                <a:schemeClr val="tx2"/>
              </a:solidFill>
              <a:latin typeface="Century Gothic" pitchFamily="34" charset="0"/>
            </a:endParaRPr>
          </a:p>
          <a:p>
            <a:r>
              <a:rPr lang="ru-RU" sz="1600" b="1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Количество </a:t>
            </a:r>
            <a:r>
              <a:rPr lang="ru-RU" sz="1600" b="1" dirty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мест: </a:t>
            </a:r>
            <a:r>
              <a:rPr lang="ru-RU" sz="16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2</a:t>
            </a:r>
            <a:r>
              <a:rPr lang="en-US" sz="16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00</a:t>
            </a:r>
            <a:endParaRPr lang="ru-RU" sz="1600" dirty="0">
              <a:solidFill>
                <a:schemeClr val="tx2"/>
              </a:solidFill>
              <a:latin typeface="Century Gothic" pitchFamily="34" charset="0"/>
              <a:cs typeface="Arial" pitchFamily="34" charset="0"/>
            </a:endParaRPr>
          </a:p>
          <a:p>
            <a:pPr lvl="0"/>
            <a:r>
              <a:rPr lang="ru-RU" sz="1600" b="1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Объем расходов: </a:t>
            </a:r>
            <a:r>
              <a:rPr lang="ru-RU" sz="16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200 </a:t>
            </a:r>
            <a:r>
              <a:rPr lang="ru-RU" sz="1600" dirty="0" err="1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млн.тг</a:t>
            </a:r>
            <a:r>
              <a:rPr lang="ru-RU" sz="16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.</a:t>
            </a:r>
          </a:p>
          <a:p>
            <a:pPr lvl="0"/>
            <a:r>
              <a:rPr lang="ru-RU" sz="1600" b="1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Стоимость 1-го койко-места: </a:t>
            </a:r>
          </a:p>
          <a:p>
            <a:pPr lvl="0"/>
            <a:r>
              <a:rPr lang="en-US" sz="16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949</a:t>
            </a:r>
            <a:r>
              <a:rPr lang="ru-RU" sz="16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тыс.тг</a:t>
            </a:r>
            <a:r>
              <a:rPr lang="ru-RU" sz="16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.</a:t>
            </a:r>
          </a:p>
          <a:p>
            <a:pPr lvl="0"/>
            <a:r>
              <a:rPr lang="ru-RU" sz="1600" b="1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Объем ежегодного госзаказа*: </a:t>
            </a:r>
          </a:p>
          <a:p>
            <a:pPr lvl="0"/>
            <a:r>
              <a:rPr lang="ru-RU" sz="16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2</a:t>
            </a:r>
            <a:r>
              <a:rPr lang="en-US" sz="16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3</a:t>
            </a:r>
            <a:r>
              <a:rPr lang="ru-RU" sz="16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 млн. </a:t>
            </a:r>
            <a:r>
              <a:rPr lang="ru-RU" sz="1600" dirty="0" err="1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тг</a:t>
            </a:r>
            <a:r>
              <a:rPr lang="ru-RU" sz="16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.</a:t>
            </a:r>
          </a:p>
          <a:p>
            <a:pPr lvl="0"/>
            <a:r>
              <a:rPr lang="ru-RU" sz="1600" b="1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Общая сумма госзаказа за 8 лет: </a:t>
            </a:r>
            <a:r>
              <a:rPr lang="en-US" sz="16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189</a:t>
            </a:r>
            <a:r>
              <a:rPr lang="ru-RU" sz="16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млн.тг</a:t>
            </a:r>
            <a:r>
              <a:rPr lang="ru-RU" sz="16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.</a:t>
            </a:r>
          </a:p>
          <a:p>
            <a:pPr lvl="0"/>
            <a:r>
              <a:rPr lang="ru-RU" sz="1600" b="1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Возмещение расходов</a:t>
            </a:r>
            <a:r>
              <a:rPr lang="ru-RU" sz="16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: </a:t>
            </a:r>
            <a:r>
              <a:rPr lang="en-US" sz="16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94,9</a:t>
            </a:r>
            <a:r>
              <a:rPr lang="ru-RU" sz="16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%</a:t>
            </a:r>
            <a:endParaRPr lang="ru-RU" sz="1600" dirty="0">
              <a:solidFill>
                <a:schemeClr val="tx2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860032" y="1052735"/>
            <a:ext cx="3920180" cy="1008112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16359"/>
            <a:ext cx="680864" cy="680864"/>
          </a:xfrm>
          <a:prstGeom prst="ellipse">
            <a:avLst/>
          </a:prstGeom>
          <a:ln>
            <a:solidFill>
              <a:schemeClr val="tx2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547664" y="1290246"/>
            <a:ext cx="28376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РЕКОНСТРУКЦИЯ ОБЪЕКТА</a:t>
            </a:r>
            <a:endParaRPr lang="ru-RU" sz="1600" b="1" dirty="0">
              <a:solidFill>
                <a:schemeClr val="tx2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648310" y="1609057"/>
            <a:ext cx="26356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 err="1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КазНИТУ</a:t>
            </a:r>
            <a:r>
              <a:rPr lang="ru-RU" sz="14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 им. К.И. </a:t>
            </a:r>
            <a:r>
              <a:rPr lang="ru-RU" sz="1400" dirty="0" err="1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Сатпаева</a:t>
            </a:r>
            <a:endParaRPr lang="ru-RU" sz="1400" dirty="0">
              <a:solidFill>
                <a:schemeClr val="tx2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596641" y="1609056"/>
            <a:ext cx="31518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 err="1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КазНМУ</a:t>
            </a:r>
            <a:r>
              <a:rPr lang="ru-RU" sz="14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 им. С.Д. </a:t>
            </a:r>
            <a:r>
              <a:rPr lang="ru-RU" sz="1400" dirty="0" err="1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Асфендиярова</a:t>
            </a:r>
            <a:endParaRPr lang="ru-RU" sz="1400" dirty="0">
              <a:solidFill>
                <a:schemeClr val="tx2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753733" y="1290246"/>
            <a:ext cx="28664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СТРОИТЕЛЬСТВО ОБЪЕКТА </a:t>
            </a:r>
            <a:endParaRPr lang="ru-RU" sz="1600" b="1" dirty="0">
              <a:solidFill>
                <a:schemeClr val="tx2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79812" y="2290051"/>
            <a:ext cx="3920180" cy="2867141"/>
          </a:xfrm>
          <a:prstGeom prst="roundRect">
            <a:avLst>
              <a:gd name="adj" fmla="val 8356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857941" y="2298034"/>
            <a:ext cx="3920180" cy="2859159"/>
          </a:xfrm>
          <a:prstGeom prst="roundRect">
            <a:avLst>
              <a:gd name="adj" fmla="val 8356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020952" y="2458631"/>
            <a:ext cx="37275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Срок ввода: </a:t>
            </a:r>
            <a:r>
              <a:rPr lang="ru-RU" sz="16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4 </a:t>
            </a:r>
            <a:r>
              <a:rPr lang="ru-RU" sz="1600" dirty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квартал </a:t>
            </a:r>
            <a:r>
              <a:rPr lang="ru-RU" sz="16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2018 </a:t>
            </a:r>
            <a:r>
              <a:rPr lang="ru-RU" sz="1600" dirty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год </a:t>
            </a:r>
            <a:endParaRPr lang="ru-RU" sz="1600" dirty="0">
              <a:solidFill>
                <a:schemeClr val="tx2"/>
              </a:solidFill>
              <a:latin typeface="Century Gothic" pitchFamily="34" charset="0"/>
            </a:endParaRPr>
          </a:p>
          <a:p>
            <a:r>
              <a:rPr lang="ru-RU" sz="1600" b="1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Количество </a:t>
            </a:r>
            <a:r>
              <a:rPr lang="ru-RU" sz="1600" b="1" dirty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мест: </a:t>
            </a:r>
            <a:r>
              <a:rPr lang="ru-RU" sz="16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512</a:t>
            </a:r>
            <a:endParaRPr lang="ru-RU" sz="1600" dirty="0">
              <a:solidFill>
                <a:schemeClr val="tx2"/>
              </a:solidFill>
              <a:latin typeface="Century Gothic" pitchFamily="34" charset="0"/>
              <a:cs typeface="Arial" pitchFamily="34" charset="0"/>
            </a:endParaRPr>
          </a:p>
          <a:p>
            <a:pPr lvl="0"/>
            <a:r>
              <a:rPr lang="ru-RU" sz="1600" b="1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Объем расходов: </a:t>
            </a:r>
            <a:r>
              <a:rPr lang="ru-RU" sz="16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1,3 </a:t>
            </a:r>
            <a:r>
              <a:rPr lang="ru-RU" sz="1600" dirty="0" err="1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млрд.тг</a:t>
            </a:r>
            <a:r>
              <a:rPr lang="ru-RU" sz="16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.</a:t>
            </a:r>
          </a:p>
          <a:p>
            <a:pPr lvl="0"/>
            <a:r>
              <a:rPr lang="ru-RU" sz="1600" b="1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Стоимость 1-го койко-места: </a:t>
            </a:r>
          </a:p>
          <a:p>
            <a:pPr lvl="0"/>
            <a:r>
              <a:rPr lang="ru-RU" sz="16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2,5 </a:t>
            </a:r>
            <a:r>
              <a:rPr lang="ru-RU" sz="1600" dirty="0" err="1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млн.тг</a:t>
            </a:r>
            <a:r>
              <a:rPr lang="ru-RU" sz="16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.</a:t>
            </a:r>
          </a:p>
          <a:p>
            <a:pPr lvl="0"/>
            <a:r>
              <a:rPr lang="ru-RU" sz="1600" b="1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Объем ежегодного госзаказа*: </a:t>
            </a:r>
          </a:p>
          <a:p>
            <a:pPr lvl="0"/>
            <a:r>
              <a:rPr lang="ru-RU" sz="16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150 млн. </a:t>
            </a:r>
            <a:r>
              <a:rPr lang="ru-RU" sz="1600" dirty="0" err="1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тг</a:t>
            </a:r>
            <a:r>
              <a:rPr lang="ru-RU" sz="16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.</a:t>
            </a:r>
          </a:p>
          <a:p>
            <a:pPr lvl="0"/>
            <a:r>
              <a:rPr lang="ru-RU" sz="1600" b="1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Общая сумма госзаказа за 8 лет: </a:t>
            </a:r>
            <a:r>
              <a:rPr lang="ru-RU" sz="16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1,2 </a:t>
            </a:r>
            <a:r>
              <a:rPr lang="ru-RU" sz="1600" dirty="0" err="1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млрд.тг</a:t>
            </a:r>
            <a:r>
              <a:rPr lang="ru-RU" sz="16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.</a:t>
            </a:r>
          </a:p>
          <a:p>
            <a:pPr lvl="0"/>
            <a:r>
              <a:rPr lang="ru-RU" sz="1600" b="1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Возмещение расходов</a:t>
            </a:r>
            <a:r>
              <a:rPr lang="ru-RU" sz="160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: 94,3%</a:t>
            </a:r>
            <a:endParaRPr lang="ru-RU" sz="1600" dirty="0">
              <a:solidFill>
                <a:schemeClr val="tx2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630932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Century Gothic" pitchFamily="34" charset="0"/>
              </a:rPr>
              <a:t>* ПРИ ЗАНЯТОСТИ 100% ЗАЯВЛЕННЫХ МЕСТ, ПРИ ЧАСТИЧНОМ ЗАПОЛНЕНИИ ПЕРВЫЕ 12 МЕСЯЦЕВ 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Century Gothic" pitchFamily="34" charset="0"/>
              </a:rPr>
              <a:t>ПРИМЕНЯЕТСЯ ПОПРАВОЧНЫЙ КОЭФФИЦИЕНТ РАВНЫЙ -2, НО НЕ БОЛЕЕ ПРОЕКТНОЙ МОЩНОСТИ </a:t>
            </a:r>
            <a:endParaRPr lang="ru-RU" sz="1050" dirty="0">
              <a:solidFill>
                <a:srgbClr val="C000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259632" y="5508522"/>
            <a:ext cx="74051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Century Gothic" pitchFamily="34" charset="0"/>
              </a:rPr>
              <a:t>ТАКЖЕ ИМЕЕТСЯ ДВА ИСТОЧНИКА ДОХОДА: ОПЛАТА ЗА ПРОЖИВАНИЕ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Century Gothic" pitchFamily="34" charset="0"/>
              </a:rPr>
              <a:t>СТУДЕНТОВ И ОРГАНИЗАЦИЯ КОММЕРЧЕСКИХ ПЛОЩАДЕЙ </a:t>
            </a:r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5363693"/>
            <a:ext cx="776163" cy="801611"/>
          </a:xfrm>
          <a:prstGeom prst="ellipse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82696"/>
            <a:ext cx="1679754" cy="546304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7545" y="4322856"/>
            <a:ext cx="1679754" cy="531723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678" y="2852936"/>
            <a:ext cx="1679754" cy="546304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322856"/>
            <a:ext cx="1679754" cy="546304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3" name="TextBox 62"/>
          <p:cNvSpPr txBox="1"/>
          <p:nvPr/>
        </p:nvSpPr>
        <p:spPr>
          <a:xfrm>
            <a:off x="8707560" y="6453336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</a:rPr>
              <a:t>11</a:t>
            </a:r>
            <a:endParaRPr lang="ru-RU" sz="2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7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759"/>
            <a:ext cx="9144000" cy="14700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entury Gothic" pitchFamily="34" charset="0"/>
              </a:rPr>
              <a:t>         </a:t>
            </a:r>
            <a: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ПОТРЕБНОСТЬ МЕСТ</a:t>
            </a:r>
            <a:endParaRPr lang="ru-RU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444" y="260650"/>
            <a:ext cx="894388" cy="76106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238883" y="1342510"/>
            <a:ext cx="16049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Century Gothic" pitchFamily="34" charset="0"/>
              </a:rPr>
              <a:t>90 716</a:t>
            </a:r>
            <a:endParaRPr lang="ru-RU" sz="36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2911136" y="1708361"/>
            <a:ext cx="5873779" cy="1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00337" y="1214396"/>
            <a:ext cx="159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Century Gothic" pitchFamily="34" charset="0"/>
              </a:rPr>
              <a:t>6</a:t>
            </a:r>
            <a:r>
              <a:rPr lang="ru-RU" sz="2400" b="1" dirty="0">
                <a:solidFill>
                  <a:schemeClr val="tx2"/>
                </a:solidFill>
                <a:latin typeface="Century Gothic" pitchFamily="34" charset="0"/>
              </a:rPr>
              <a:t>7</a:t>
            </a:r>
            <a:r>
              <a:rPr lang="ru-RU" sz="2400" b="1" dirty="0" smtClean="0">
                <a:solidFill>
                  <a:schemeClr val="tx2"/>
                </a:solidFill>
                <a:latin typeface="Century Gothic" pitchFamily="34" charset="0"/>
              </a:rPr>
              <a:t> ВУЗОВ</a:t>
            </a:r>
            <a:endParaRPr lang="ru-RU" sz="24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0152" y="1214394"/>
            <a:ext cx="3083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Century Gothic" pitchFamily="34" charset="0"/>
              </a:rPr>
              <a:t>114 КОЛЛЕДЖЕЙ</a:t>
            </a:r>
            <a:endParaRPr lang="ru-RU" sz="24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84315" y="1708361"/>
            <a:ext cx="2023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Century Gothic" pitchFamily="34" charset="0"/>
              </a:rPr>
              <a:t>65 7</a:t>
            </a:r>
            <a:r>
              <a:rPr lang="ru-RU" sz="2400" b="1" dirty="0">
                <a:solidFill>
                  <a:schemeClr val="tx2"/>
                </a:solidFill>
                <a:latin typeface="Century Gothic" pitchFamily="34" charset="0"/>
              </a:rPr>
              <a:t>1</a:t>
            </a:r>
            <a:r>
              <a:rPr lang="ru-RU" sz="2400" b="1" dirty="0" smtClean="0">
                <a:solidFill>
                  <a:schemeClr val="tx2"/>
                </a:solidFill>
                <a:latin typeface="Century Gothic" pitchFamily="34" charset="0"/>
              </a:rPr>
              <a:t>3 мест</a:t>
            </a:r>
            <a:endParaRPr lang="ru-RU" sz="24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0152" y="1708361"/>
            <a:ext cx="2023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Century Gothic" pitchFamily="34" charset="0"/>
              </a:rPr>
              <a:t>25 003 мест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endParaRPr lang="ru-RU" sz="24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263108022"/>
              </p:ext>
            </p:extLst>
          </p:nvPr>
        </p:nvGraphicFramePr>
        <p:xfrm>
          <a:off x="323528" y="1665675"/>
          <a:ext cx="8605403" cy="566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78703"/>
            <a:ext cx="8784976" cy="10441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20472" y="6413265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entury Gothic" pitchFamily="34" charset="0"/>
              </a:rPr>
              <a:t>2</a:t>
            </a:r>
            <a:endParaRPr lang="ru-RU" sz="2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9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73273"/>
            <a:ext cx="9144000" cy="14700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ТЕКУЩИЕ РЕЗУЛЬТАТЫ</a:t>
            </a:r>
            <a:endParaRPr lang="ru-RU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23781" y="777478"/>
            <a:ext cx="377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ПРИНЯТЫ 20 ЗАЯВЛЕНИЙ: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Century Gothic" pitchFamily="34" charset="0"/>
              </a:rPr>
              <a:t>ОТ 13 ВУЗОВ, 2 КОЛЛЕДЖЕЙ И 5 ИНВЕСТОРОВ </a:t>
            </a:r>
            <a:endParaRPr lang="ru-RU" dirty="0">
              <a:solidFill>
                <a:schemeClr val="tx2"/>
              </a:solidFill>
              <a:latin typeface="Century Gothic" pitchFamily="34" charset="0"/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flipH="1">
            <a:off x="4612605" y="1244371"/>
            <a:ext cx="1010344" cy="1741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2608127" y="1799528"/>
            <a:ext cx="0" cy="353071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" name="Овал 70"/>
          <p:cNvSpPr/>
          <p:nvPr/>
        </p:nvSpPr>
        <p:spPr>
          <a:xfrm>
            <a:off x="2555776" y="1700808"/>
            <a:ext cx="103014" cy="987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264696" y="991764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Century Gothic" pitchFamily="34" charset="0"/>
              </a:rPr>
              <a:t>НА РАССМОТРЕНИИ </a:t>
            </a:r>
          </a:p>
          <a:p>
            <a:r>
              <a:rPr lang="ru-RU" sz="1400" b="1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latin typeface="Century Gothic" pitchFamily="34" charset="0"/>
              </a:rPr>
              <a:t>   </a:t>
            </a:r>
            <a:r>
              <a:rPr lang="ru-RU" sz="1400" dirty="0" smtClean="0">
                <a:solidFill>
                  <a:schemeClr val="tx2"/>
                </a:solidFill>
                <a:latin typeface="Century Gothic" pitchFamily="34" charset="0"/>
              </a:rPr>
              <a:t>10 ЗАЯВЛЕНИЙ</a:t>
            </a:r>
            <a:endParaRPr lang="ru-RU" sz="1400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755576" y="2206605"/>
            <a:ext cx="3449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ЗАКЛЮЧЕНО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10 ДОГОВОРОВ</a:t>
            </a:r>
            <a:endParaRPr lang="ru-RU" dirty="0"/>
          </a:p>
        </p:txBody>
      </p:sp>
      <p:sp>
        <p:nvSpPr>
          <p:cNvPr id="89" name="Овал 88"/>
          <p:cNvSpPr/>
          <p:nvPr/>
        </p:nvSpPr>
        <p:spPr>
          <a:xfrm>
            <a:off x="3460874" y="2437288"/>
            <a:ext cx="103014" cy="987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Скругленный прямоугольник 167"/>
          <p:cNvSpPr/>
          <p:nvPr/>
        </p:nvSpPr>
        <p:spPr>
          <a:xfrm>
            <a:off x="5764734" y="836714"/>
            <a:ext cx="2664296" cy="792086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cxnSp>
        <p:nvCxnSpPr>
          <p:cNvPr id="171" name="Прямая соединительная линия 170"/>
          <p:cNvCxnSpPr/>
          <p:nvPr/>
        </p:nvCxnSpPr>
        <p:spPr>
          <a:xfrm flipH="1">
            <a:off x="3563888" y="2486648"/>
            <a:ext cx="648072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8" name="Овал 177"/>
          <p:cNvSpPr/>
          <p:nvPr/>
        </p:nvSpPr>
        <p:spPr>
          <a:xfrm>
            <a:off x="4564869" y="1196752"/>
            <a:ext cx="103014" cy="987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2" name="Рисунок 1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80" y="897105"/>
            <a:ext cx="424716" cy="446279"/>
          </a:xfrm>
          <a:prstGeom prst="ellipse">
            <a:avLst/>
          </a:prstGeom>
        </p:spPr>
      </p:pic>
      <p:sp>
        <p:nvSpPr>
          <p:cNvPr id="37" name="Скругленный прямоугольник 36"/>
          <p:cNvSpPr/>
          <p:nvPr/>
        </p:nvSpPr>
        <p:spPr>
          <a:xfrm>
            <a:off x="3355332" y="3319684"/>
            <a:ext cx="2584820" cy="129614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103660"/>
            <a:ext cx="680864" cy="680864"/>
          </a:xfrm>
          <a:prstGeom prst="ellipse">
            <a:avLst/>
          </a:prstGeom>
          <a:ln>
            <a:solidFill>
              <a:schemeClr val="tx2"/>
            </a:solidFill>
          </a:ln>
        </p:spPr>
      </p:pic>
      <p:sp>
        <p:nvSpPr>
          <p:cNvPr id="39" name="TextBox 38"/>
          <p:cNvSpPr txBox="1"/>
          <p:nvPr/>
        </p:nvSpPr>
        <p:spPr>
          <a:xfrm>
            <a:off x="3642298" y="3608874"/>
            <a:ext cx="241004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50" b="1" dirty="0" err="1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КазНИТУ</a:t>
            </a:r>
            <a:r>
              <a:rPr lang="ru-RU" sz="1050" b="1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 им. К. И. </a:t>
            </a:r>
            <a:r>
              <a:rPr lang="ru-RU" sz="1050" b="1" dirty="0" err="1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Сатпаева</a:t>
            </a:r>
            <a:endParaRPr lang="ru-RU" sz="1050" b="1" dirty="0" smtClean="0">
              <a:solidFill>
                <a:schemeClr val="tx2"/>
              </a:solidFill>
              <a:latin typeface="Century Gothic" pitchFamily="34" charset="0"/>
              <a:cs typeface="Arial" pitchFamily="34" charset="0"/>
            </a:endParaRPr>
          </a:p>
          <a:p>
            <a:pPr lvl="0"/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Способ ввода: реконструкция</a:t>
            </a:r>
          </a:p>
          <a:p>
            <a:pPr lvl="0"/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Объем расходов: 200 млн.</a:t>
            </a:r>
          </a:p>
          <a:p>
            <a:pPr lvl="0"/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Количество мест: 262</a:t>
            </a:r>
          </a:p>
          <a:p>
            <a:pPr lvl="0"/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Срок ввода: 3 квартал 2019 года </a:t>
            </a:r>
            <a:endParaRPr lang="ru-RU" sz="1050" dirty="0">
              <a:latin typeface="Century Gothic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379670" y="5013176"/>
            <a:ext cx="2584819" cy="129614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24736" y="5247491"/>
            <a:ext cx="241176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5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Казахстанский инженерно-технологический университет</a:t>
            </a:r>
          </a:p>
          <a:p>
            <a:pPr lvl="0"/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Способ ввода: строительство</a:t>
            </a:r>
          </a:p>
          <a:p>
            <a:pPr lvl="0"/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Объем расходов: 480 млн.</a:t>
            </a:r>
          </a:p>
          <a:p>
            <a:pPr lvl="0"/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Количество мест: 188</a:t>
            </a:r>
          </a:p>
          <a:p>
            <a:pPr lvl="0"/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Срок ввода: 4 квартал 2018 года </a:t>
            </a:r>
            <a:endParaRPr lang="ru-RU" sz="1050" dirty="0">
              <a:latin typeface="Century Gothic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30996" y="5013176"/>
            <a:ext cx="2584820" cy="129614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1560" y="5175483"/>
            <a:ext cx="24482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5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Казахстанский инновационный университет</a:t>
            </a:r>
          </a:p>
          <a:p>
            <a:pPr lvl="0"/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Способ ввода: строительство</a:t>
            </a:r>
          </a:p>
          <a:p>
            <a:pPr lvl="0"/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Объем расходов: 800 млн.</a:t>
            </a:r>
          </a:p>
          <a:p>
            <a:pPr lvl="0"/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Количество мест: 200</a:t>
            </a:r>
          </a:p>
          <a:p>
            <a:pPr lvl="0"/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Срок ввода: 4 квартал 2018 года </a:t>
            </a:r>
            <a:endParaRPr lang="ru-RU" sz="1050" dirty="0">
              <a:latin typeface="Century Gothic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355332" y="5013176"/>
            <a:ext cx="2584820" cy="129614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03815" y="5301208"/>
            <a:ext cx="240834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5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КазНМУ</a:t>
            </a:r>
            <a:r>
              <a:rPr lang="ru-RU" sz="105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им. С.Д. </a:t>
            </a:r>
            <a:r>
              <a:rPr lang="ru-RU" sz="105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Асфендиярова</a:t>
            </a:r>
            <a:endParaRPr lang="ru-RU" sz="105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Способ ввода: строительство</a:t>
            </a:r>
          </a:p>
          <a:p>
            <a:pPr lvl="0"/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Объем расходов: 1,3 млрд.</a:t>
            </a:r>
          </a:p>
          <a:p>
            <a:pPr lvl="0"/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Количество мест: 512</a:t>
            </a:r>
          </a:p>
          <a:p>
            <a:pPr lvl="0"/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Срок ввода: 4 квартал 2018 года </a:t>
            </a:r>
            <a:endParaRPr lang="ru-RU" sz="1050" dirty="0">
              <a:latin typeface="Century Gothic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379668" y="3319684"/>
            <a:ext cx="2584820" cy="129614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57528" y="3608874"/>
            <a:ext cx="237896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5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105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ниверситет КАЗГЮУ</a:t>
            </a:r>
          </a:p>
          <a:p>
            <a:pPr lvl="0"/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Способ ввода: строительство</a:t>
            </a:r>
          </a:p>
          <a:p>
            <a:pPr lvl="0"/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Объем расходов: 560  млн.</a:t>
            </a:r>
          </a:p>
          <a:p>
            <a:pPr lvl="0"/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Количество мест: 560 </a:t>
            </a:r>
          </a:p>
          <a:p>
            <a:pPr lvl="0"/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Срок ввода: </a:t>
            </a:r>
            <a:r>
              <a:rPr lang="ru-RU" sz="1050" dirty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4 квартал 2018 </a:t>
            </a:r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года </a:t>
            </a:r>
            <a:endParaRPr lang="ru-RU" sz="1050" dirty="0">
              <a:latin typeface="Century Gothic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043" y="4797152"/>
            <a:ext cx="680864" cy="680864"/>
          </a:xfrm>
          <a:prstGeom prst="ellipse">
            <a:avLst/>
          </a:prstGeom>
          <a:ln>
            <a:solidFill>
              <a:schemeClr val="tx2"/>
            </a:solidFill>
          </a:ln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759844"/>
            <a:ext cx="680865" cy="680864"/>
          </a:xfrm>
          <a:prstGeom prst="ellipse">
            <a:avLst/>
          </a:prstGeom>
          <a:ln>
            <a:solidFill>
              <a:schemeClr val="tx2"/>
            </a:solidFill>
          </a:ln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1" y="4653136"/>
            <a:ext cx="680865" cy="680864"/>
          </a:xfrm>
          <a:prstGeom prst="ellipse">
            <a:avLst/>
          </a:prstGeom>
          <a:ln>
            <a:solidFill>
              <a:schemeClr val="tx2"/>
            </a:solidFill>
          </a:ln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241" y="3157990"/>
            <a:ext cx="760007" cy="572207"/>
          </a:xfrm>
          <a:prstGeom prst="ellipse">
            <a:avLst/>
          </a:prstGeom>
          <a:ln>
            <a:solidFill>
              <a:schemeClr val="tx2"/>
            </a:solidFill>
          </a:ln>
        </p:spPr>
      </p:pic>
      <p:sp>
        <p:nvSpPr>
          <p:cNvPr id="60" name="Прямоугольник 59"/>
          <p:cNvSpPr/>
          <p:nvPr/>
        </p:nvSpPr>
        <p:spPr>
          <a:xfrm>
            <a:off x="3642298" y="2206605"/>
            <a:ext cx="3449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Century Gothic" pitchFamily="34" charset="0"/>
              </a:rPr>
              <a:t>8</a:t>
            </a:r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 СТРОИТЕЛЬСТВО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Century Gothic" pitchFamily="34" charset="0"/>
              </a:rPr>
              <a:t>2</a:t>
            </a:r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 РЕКОНСТРУКЦИЯ</a:t>
            </a: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8753920" y="6413265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</a:rPr>
              <a:t>8</a:t>
            </a:r>
            <a:endParaRPr lang="ru-RU" sz="2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2872" y="3608874"/>
            <a:ext cx="237896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5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ЕНУ им. Л.Н. Гумилева</a:t>
            </a:r>
          </a:p>
          <a:p>
            <a:pPr lvl="0"/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Способ ввода: строительство</a:t>
            </a:r>
          </a:p>
          <a:p>
            <a:pPr lvl="0"/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Объем расходов: 7 млрд.</a:t>
            </a:r>
          </a:p>
          <a:p>
            <a:pPr lvl="0"/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Количество мест: 2464 </a:t>
            </a:r>
          </a:p>
          <a:p>
            <a:pPr lvl="0"/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Срок ввода: до 2021 года </a:t>
            </a:r>
            <a:endParaRPr lang="ru-RU" sz="1050" dirty="0">
              <a:latin typeface="Century Gothic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30996" y="3317777"/>
            <a:ext cx="2584820" cy="129614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2" y="3068960"/>
            <a:ext cx="680864" cy="68086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8721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71400"/>
            <a:ext cx="9144000" cy="14700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ТЕКУЩИЕ РЕЗУЛЬТАТЫ</a:t>
            </a:r>
            <a:endParaRPr lang="ru-RU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001742" y="3295477"/>
            <a:ext cx="2584820" cy="129614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20072" y="3501008"/>
            <a:ext cx="2425253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5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ИП «</a:t>
            </a:r>
            <a:r>
              <a:rPr lang="ru-RU" sz="105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Кайпова</a:t>
            </a:r>
            <a:r>
              <a:rPr lang="ru-RU" sz="105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lvl="0" algn="just"/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Способ ввода: строительство</a:t>
            </a:r>
          </a:p>
          <a:p>
            <a:pPr lvl="0" algn="just"/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Объем расходов: 800 млн.</a:t>
            </a:r>
          </a:p>
          <a:p>
            <a:pPr lvl="0" algn="just"/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Количество мест: 500</a:t>
            </a:r>
          </a:p>
          <a:p>
            <a:pPr lvl="0" algn="just"/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Срок ввода: 1 квартал 2019 года</a:t>
            </a:r>
          </a:p>
          <a:p>
            <a:pPr algn="just"/>
            <a:r>
              <a:rPr lang="ru-RU" sz="1050" dirty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г. Шымкент </a:t>
            </a:r>
            <a:endParaRPr lang="ru-RU" sz="1050" dirty="0">
              <a:latin typeface="Century Gothic" pitchFamily="34" charset="0"/>
            </a:endParaRPr>
          </a:p>
          <a:p>
            <a:pPr lvl="0" algn="just"/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 </a:t>
            </a:r>
            <a:endParaRPr lang="ru-RU" sz="105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606713" y="3295477"/>
            <a:ext cx="2584820" cy="129614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07704" y="3501008"/>
            <a:ext cx="239669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5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ТОО «</a:t>
            </a:r>
            <a:r>
              <a:rPr lang="ru-RU" sz="105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Югстройсервис</a:t>
            </a:r>
            <a:r>
              <a:rPr lang="ru-RU" sz="105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-Н»</a:t>
            </a:r>
          </a:p>
          <a:p>
            <a:pPr lvl="0"/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Способ ввода: строительство</a:t>
            </a:r>
          </a:p>
          <a:p>
            <a:pPr lvl="0"/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Объем расходов: 700 млн.</a:t>
            </a:r>
          </a:p>
          <a:p>
            <a:pPr lvl="0"/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Количество мест: 200</a:t>
            </a:r>
          </a:p>
          <a:p>
            <a:pPr lvl="0"/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Срок ввода: 3 квартал 2019 года</a:t>
            </a:r>
          </a:p>
          <a:p>
            <a:pPr lvl="0"/>
            <a:r>
              <a:rPr lang="ru-RU" sz="1050" dirty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г</a:t>
            </a:r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. Шымкент </a:t>
            </a:r>
            <a:endParaRPr lang="ru-RU" sz="1050" dirty="0">
              <a:latin typeface="Century Gothic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011516" y="1601985"/>
            <a:ext cx="2584820" cy="129614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92082" y="1781858"/>
            <a:ext cx="237626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5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Высший колледж «Кайнар»</a:t>
            </a:r>
            <a:endParaRPr lang="ru-RU" sz="105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Способ ввода: реконструкция</a:t>
            </a:r>
          </a:p>
          <a:p>
            <a:pPr lvl="0"/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Объем расходов: 18 млн. </a:t>
            </a:r>
          </a:p>
          <a:p>
            <a:pPr lvl="0"/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Количество мест: 120</a:t>
            </a:r>
          </a:p>
          <a:p>
            <a:pPr lvl="0"/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Срок ввода: 2 квартал 2019 года </a:t>
            </a:r>
            <a:endParaRPr lang="ru-RU" sz="1050" dirty="0"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2736" y="515719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В РЕЗУЛЬТАТЕ ЗАКЛЮЧЕННЫХ ДОГОВОРОВ И ЗАЯВЛЕНИЙ </a:t>
            </a:r>
            <a:b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ПЛАНИРУЕТСЯ ВВЕСТИ  8 892 МЕСТ ИЗ НИХ </a:t>
            </a:r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</a:rPr>
              <a:t>4 842 МЕСТА </a:t>
            </a:r>
            <a:br>
              <a:rPr lang="ru-RU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БУДУТ ВВЕДЕНЫ В 2019 ГОДУ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753920" y="6413265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</a:rPr>
              <a:t>9</a:t>
            </a:r>
            <a:endParaRPr lang="ru-RU" sz="2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17366" y="1556792"/>
            <a:ext cx="2584820" cy="129614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7704" y="1698194"/>
            <a:ext cx="237487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5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Евразийская юридическая академия им. Д.А. </a:t>
            </a:r>
            <a:r>
              <a:rPr lang="ru-RU" sz="105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Кунаева</a:t>
            </a:r>
            <a:endParaRPr lang="ru-RU" sz="105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Способ ввода: строительство</a:t>
            </a:r>
          </a:p>
          <a:p>
            <a:pPr lvl="0" algn="just"/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Объем расходов: 1,7 млрд.</a:t>
            </a:r>
          </a:p>
          <a:p>
            <a:pPr lvl="0" algn="just"/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Количество мест: 300</a:t>
            </a:r>
          </a:p>
          <a:p>
            <a:pPr lvl="0" algn="just"/>
            <a:r>
              <a:rPr lang="ru-RU" sz="1050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Срок ввода: 3 квартал 2019 года </a:t>
            </a:r>
            <a:endParaRPr lang="ru-RU" sz="105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03460"/>
            <a:ext cx="680864" cy="680715"/>
          </a:xfrm>
          <a:prstGeom prst="ellipse">
            <a:avLst/>
          </a:prstGeom>
          <a:ln w="3175">
            <a:solidFill>
              <a:schemeClr val="tx2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32" y="1268760"/>
            <a:ext cx="830964" cy="6977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93" y="2943368"/>
            <a:ext cx="1218839" cy="70421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943368"/>
            <a:ext cx="1218839" cy="7042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9" y="5030743"/>
            <a:ext cx="1698968" cy="987935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/>
          <p:nvPr/>
        </p:nvCxnSpPr>
        <p:spPr>
          <a:xfrm flipH="1">
            <a:off x="539553" y="6080522"/>
            <a:ext cx="8214367" cy="73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06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1173666" y="2450753"/>
            <a:ext cx="1230495" cy="79208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flipV="1">
            <a:off x="4702425" y="1946697"/>
            <a:ext cx="0" cy="497669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4700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    ТЕКУЩИЕ РЕЗУЛЬТАТЫ</a:t>
            </a:r>
            <a:endParaRPr lang="ru-RU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859397" y="1289914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ПРИНЯТО 20 ЗАЯВЛЕНИЙ НА 8 892 МЕСТА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latin typeface="Century Gothic" pitchFamily="34" charset="0"/>
              </a:rPr>
              <a:t>10  ДОГОВОРОВ ЗАКЛЮЧЕНЫ, 10 НА РАССМОТРЕНИИ</a:t>
            </a:r>
            <a:endParaRPr lang="ru-RU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68" name="Скругленный прямоугольник 167"/>
          <p:cNvSpPr/>
          <p:nvPr/>
        </p:nvSpPr>
        <p:spPr>
          <a:xfrm>
            <a:off x="859396" y="1154609"/>
            <a:ext cx="7704856" cy="79208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58" y="5301208"/>
            <a:ext cx="62646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Century Gothic" pitchFamily="34" charset="0"/>
              </a:rPr>
              <a:t>В РАМКАХ ВЫДЕЛЕННОГО БЮДЖЕТА </a:t>
            </a:r>
            <a:br>
              <a:rPr lang="ru-RU" sz="1600" b="1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Century Gothic" pitchFamily="34" charset="0"/>
              </a:rPr>
              <a:t>ИМЕЕТСЯ ВОЗМОЖНОСТЬ ДЛЯ ПЕРЕВЫПОЛНЕНИЯ ПЛАНОВЫХ ПОКАЗАТЕЛЕЙ </a:t>
            </a:r>
            <a:r>
              <a:rPr lang="ru-RU" sz="1600" b="1" dirty="0" smtClean="0">
                <a:solidFill>
                  <a:srgbClr val="C00000"/>
                </a:solidFill>
                <a:latin typeface="Century Gothic" pitchFamily="34" charset="0"/>
              </a:rPr>
              <a:t>2019 ГОДА (5 000 МЕСТ)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56" y="5248778"/>
            <a:ext cx="1520569" cy="884198"/>
          </a:xfrm>
          <a:prstGeom prst="rect">
            <a:avLst/>
          </a:prstGeom>
        </p:spPr>
      </p:pic>
      <p:sp>
        <p:nvSpPr>
          <p:cNvPr id="59" name="Скругленный прямоугольник 58"/>
          <p:cNvSpPr/>
          <p:nvPr/>
        </p:nvSpPr>
        <p:spPr>
          <a:xfrm>
            <a:off x="850033" y="2450753"/>
            <a:ext cx="7691040" cy="79208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691680" y="2555280"/>
            <a:ext cx="720822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ИЗ НИХ В 2019 В ГОДУ ВВЕДУТСЯ 4 842 МЕСТА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Century Gothic" pitchFamily="34" charset="0"/>
              </a:rPr>
              <a:t>1472 РЕКОНСТРУКЦИЯ, 3370 СТРОИТЕЛЬСТВО </a:t>
            </a: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flipV="1">
            <a:off x="4716016" y="3249228"/>
            <a:ext cx="0" cy="497669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/>
          <p:cNvSpPr/>
          <p:nvPr/>
        </p:nvSpPr>
        <p:spPr>
          <a:xfrm>
            <a:off x="2339752" y="3892228"/>
            <a:ext cx="59046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Century Gothic" pitchFamily="34" charset="0"/>
              </a:rPr>
              <a:t>ДЛЯ ВЫПЛАТ ПОТРЕБУЮТСЯ 908 МЛН.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Century Gothic" pitchFamily="34" charset="0"/>
              </a:rPr>
              <a:t>765 МЛН. СТРОИТЕЛЬСТВО, 143 МЛН. РЕКОНСТРУКЦИЯ  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1115616" y="2534955"/>
            <a:ext cx="1296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96,8%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плана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173666" y="3746897"/>
            <a:ext cx="1230495" cy="81619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1115616" y="3831099"/>
            <a:ext cx="1296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90,8%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бюджета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850034" y="3746897"/>
            <a:ext cx="7691040" cy="816192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 flipH="1">
            <a:off x="755577" y="5111046"/>
            <a:ext cx="7920878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H="1">
            <a:off x="755577" y="6221040"/>
            <a:ext cx="7920878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3" name="Рисунок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3" y="1270651"/>
            <a:ext cx="623300" cy="6233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753920" y="6413265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</a:rPr>
              <a:t>7</a:t>
            </a:r>
            <a:endParaRPr lang="ru-RU" sz="2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76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1005</Words>
  <Application>Microsoft Office PowerPoint</Application>
  <PresentationFormat>Экран (4:3)</PresentationFormat>
  <Paragraphs>227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ПРЕЗЕНТАЦИОННЫЙ МАТЕРИАЛ   ПО ВОПРОСУ РЕАЛИЗАЦИИ ТРЕТЬЕЙ СОЦИАЛЬНОЙ ИНИЦИАТИВЫ ПРЕЗИДЕНТА     </vt:lpstr>
      <vt:lpstr>            НОРМАТИВНО-ПРАВОВАЯ БАЗА</vt:lpstr>
      <vt:lpstr>МЕХАНИЗМ РЕАЛИЗАЦИИ</vt:lpstr>
      <vt:lpstr>СИТУАЦИЯ ПО ЗЕМЕЛЬНЫМ УЧАСТКАМ</vt:lpstr>
      <vt:lpstr>ПРИМЕРЫ РАСЧЕТА</vt:lpstr>
      <vt:lpstr>         ПОТРЕБНОСТЬ МЕСТ</vt:lpstr>
      <vt:lpstr>ТЕКУЩИЕ РЕЗУЛЬТАТЫ</vt:lpstr>
      <vt:lpstr>ТЕКУЩИЕ РЕЗУЛЬТАТЫ</vt:lpstr>
      <vt:lpstr>    ТЕКУЩИЕ РЕЗУЛЬТАТЫ</vt:lpstr>
      <vt:lpstr>РЕАЛИЗОВАННЫЕ ОРГАНИЗАЦИОННЫЕ МЕРЫ</vt:lpstr>
      <vt:lpstr>ТЕКУЩИЕ ЗАДАЧИ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НОРМАТИВНО-ПРАВОВАЯ БАЗА</dc:title>
  <dc:creator>Бржан Нуржанович Алимжанов</dc:creator>
  <cp:lastModifiedBy>Бржан Нуржанович Алимжанов</cp:lastModifiedBy>
  <cp:revision>106</cp:revision>
  <cp:lastPrinted>2018-12-05T14:00:24Z</cp:lastPrinted>
  <dcterms:created xsi:type="dcterms:W3CDTF">2018-10-11T04:02:06Z</dcterms:created>
  <dcterms:modified xsi:type="dcterms:W3CDTF">2018-12-05T15:21:39Z</dcterms:modified>
</cp:coreProperties>
</file>