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tags/tag2.xml" ContentType="application/vnd.openxmlformats-officedocument.presentationml.tags+xml"/>
  <Override PartName="/ppt/charts/chart17.xml" ContentType="application/vnd.openxmlformats-officedocument.drawingml.char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harts/chart13.xml" ContentType="application/vnd.openxmlformats-officedocument.drawingml.chart+xml"/>
  <Override PartName="/ppt/charts/chart15.xml" ContentType="application/vnd.openxmlformats-officedocument.drawingml.char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7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drawings/drawing3.xml" ContentType="application/vnd.openxmlformats-officedocument.drawingml.chartshap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charts/chart18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charts/chart16.xml" ContentType="application/vnd.openxmlformats-officedocument.drawingml.char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charts/chart14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  <Default Extension="vml" ContentType="application/vnd.openxmlformats-officedocument.vmlDrawing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9"/>
  </p:notesMasterIdLst>
  <p:handoutMasterIdLst>
    <p:handoutMasterId r:id="rId30"/>
  </p:handoutMasterIdLst>
  <p:sldIdLst>
    <p:sldId id="258" r:id="rId2"/>
    <p:sldId id="386" r:id="rId3"/>
    <p:sldId id="350" r:id="rId4"/>
    <p:sldId id="342" r:id="rId5"/>
    <p:sldId id="384" r:id="rId6"/>
    <p:sldId id="337" r:id="rId7"/>
    <p:sldId id="338" r:id="rId8"/>
    <p:sldId id="356" r:id="rId9"/>
    <p:sldId id="354" r:id="rId10"/>
    <p:sldId id="404" r:id="rId11"/>
    <p:sldId id="378" r:id="rId12"/>
    <p:sldId id="391" r:id="rId13"/>
    <p:sldId id="397" r:id="rId14"/>
    <p:sldId id="398" r:id="rId15"/>
    <p:sldId id="399" r:id="rId16"/>
    <p:sldId id="393" r:id="rId17"/>
    <p:sldId id="387" r:id="rId18"/>
    <p:sldId id="388" r:id="rId19"/>
    <p:sldId id="389" r:id="rId20"/>
    <p:sldId id="402" r:id="rId21"/>
    <p:sldId id="395" r:id="rId22"/>
    <p:sldId id="396" r:id="rId23"/>
    <p:sldId id="383" r:id="rId24"/>
    <p:sldId id="394" r:id="rId25"/>
    <p:sldId id="355" r:id="rId26"/>
    <p:sldId id="403" r:id="rId27"/>
    <p:sldId id="305" r:id="rId28"/>
  </p:sldIdLst>
  <p:sldSz cx="9144000" cy="6858000" type="screen4x3"/>
  <p:notesSz cx="6858000" cy="9144000"/>
  <p:custDataLst>
    <p:tags r:id="rId31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A50021"/>
    <a:srgbClr val="C5615F"/>
    <a:srgbClr val="AF423F"/>
    <a:srgbClr val="666F88"/>
    <a:srgbClr val="491B5B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047" autoAdjust="0"/>
    <p:restoredTop sz="99885" autoAdjust="0"/>
  </p:normalViewPr>
  <p:slideViewPr>
    <p:cSldViewPr snapToGrid="0">
      <p:cViewPr>
        <p:scale>
          <a:sx n="83" d="100"/>
          <a:sy n="83" d="100"/>
        </p:scale>
        <p:origin x="-2430" y="-8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.jandigulova\Desktop\&#1051;&#1080;&#1089;&#1090;%20Microsoft%20Excel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.jandigulova\Desktop\&#1051;&#1080;&#1089;&#1090;%20Microsoft%20Excel.xlsx" TargetMode="Externa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C:\Users\admin\Downloads\&#1088;&#1099;&#1085;&#1086;&#1082;%20&#1085;&#1077;&#1092;&#1090;&#1077;&#1089;&#1077;&#1088;&#1074;&#1080;&#1089;&#1072;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F:\2015%20&#1053;&#1055;&#1055;\2016\&#1089;&#1073;&#1086;&#1088;&#1085;&#1080;&#1082;%20&#1087;&#1086;%20&#1085;&#1077;&#1076;&#1088;&#1086;&#1087;&#1086;&#1083;&#1100;&#1079;&#1086;&#1074;&#1072;&#1085;&#1080;&#1102;\160610_&#1073;&#1072;&#1083;&#1072;&#1085;&#1089;%20&#1076;&#1086;&#1073;&#1099;&#1095;&#1080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azabekova_a\AppData\Local\Temp\&#1080;&#1085;&#1090;&#1088;&#1091;&#1084;&#1077;&#1085;&#1090;_new-3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azabekova_a\AppData\Local\Temp\&#1080;&#1085;&#1090;&#1088;&#1091;&#1084;&#1077;&#1085;&#1090;_new-3.xlsx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turdybekov_m\Downloads\&#1048;&#1084;&#1087;&#1086;&#1088;&#1090;%20&#1087;&#1086;%20&#1084;&#1072;&#1088;&#1082;&#1072;&#1084;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ulzhanov.o\Desktop\&#1055;&#1088;&#1072;&#1074;&#1080;&#1090;&#1077;&#1083;&#1100;&#1089;&#1090;&#1074;&#1077;&#1085;&#1085;&#1099;&#1081;%20&#1095;&#1072;&#1089;\&#1080;&#1085;&#1090;&#1088;&#1091;&#1084;&#1077;&#1085;&#1090;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urbek%20amangeldyuly\AppData\Local\Temp\&#1088;&#1086;&#1079;&#1085;&#1080;&#1094;&#1072;%20&#1056;&#1060;%20&#1080;%20&#1056;&#1050;%202011-2016%20&#1075;&#1088;&#1072;&#1092;&#1080;&#1082;&#1080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800"/>
            </a:pPr>
            <a:r>
              <a:rPr lang="ru-RU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МҰНАЙ</a:t>
            </a:r>
            <a:r>
              <a:rPr lang="ru-RU" sz="1800" baseline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ЖӘНЕ КОНДЕНСАТТЫ ӨНДІРУ</a:t>
            </a:r>
            <a:r>
              <a:rPr lang="ru-RU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МЛН. ТОННА</a:t>
            </a:r>
            <a:endParaRPr lang="ru-RU" sz="1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c:rich>
      </c:tx>
      <c:layout>
        <c:manualLayout>
          <c:xMode val="edge"/>
          <c:yMode val="edge"/>
          <c:x val="0.14970920134838644"/>
          <c:y val="0"/>
        </c:manualLayout>
      </c:layout>
    </c:title>
    <c:view3D>
      <c:rAngAx val="1"/>
    </c:view3D>
    <c:plotArea>
      <c:layout>
        <c:manualLayout>
          <c:layoutTarget val="inner"/>
          <c:xMode val="edge"/>
          <c:yMode val="edge"/>
          <c:x val="6.1083999973824334E-2"/>
          <c:y val="9.7459371802889327E-2"/>
          <c:w val="0.82301746604230841"/>
          <c:h val="0.75252511713705561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 2016 жылдың 10 айы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layout>
                <c:manualLayout>
                  <c:x val="7.8048518455208479E-2"/>
                  <c:y val="-1.713470693676147E-2"/>
                </c:manualLayout>
              </c:layout>
              <c:tx>
                <c:rich>
                  <a:bodyPr/>
                  <a:lstStyle/>
                  <a:p>
                    <a:r>
                      <a:rPr lang="en-US" sz="1600" b="1" dirty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rPr>
                      <a:t>2</a:t>
                    </a:r>
                    <a:r>
                      <a:rPr lang="ru-RU" sz="1600" b="1" dirty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rPr>
                      <a:t>6</a:t>
                    </a:r>
                    <a:r>
                      <a:rPr lang="en-US" sz="1600" b="1" dirty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rPr>
                      <a:t>,</a:t>
                    </a:r>
                    <a:r>
                      <a:rPr lang="ru-RU" sz="1600" b="1" dirty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rPr>
                      <a:t>2</a:t>
                    </a:r>
                    <a:endParaRPr lang="en-US" sz="1600" b="1" dirty="0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endParaRPr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2014</c:v>
                </c:pt>
                <c:pt idx="1">
                  <c:v>2015</c:v>
                </c:pt>
                <c:pt idx="2">
                  <c:v>2016 (жоспар)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63.86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нақтысы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dLbls>
            <c:dLbl>
              <c:idx val="0"/>
              <c:layout>
                <c:manualLayout>
                  <c:x val="0"/>
                  <c:y val="-0.36962010677871382"/>
                </c:manualLayout>
              </c:layout>
              <c:showVal val="1"/>
            </c:dLbl>
            <c:dLbl>
              <c:idx val="1"/>
              <c:layout>
                <c:manualLayout>
                  <c:x val="1.6351555468038854E-2"/>
                  <c:y val="-0.37055106637341251"/>
                </c:manualLayout>
              </c:layout>
              <c:showVal val="1"/>
            </c:dLbl>
            <c:dLbl>
              <c:idx val="2"/>
              <c:layout>
                <c:manualLayout>
                  <c:x val="2.115481745046437E-2"/>
                  <c:y val="-0.11703924559624626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rgbClr val="002060"/>
                        </a:solidFill>
                      </a:rPr>
                      <a:t>75,5</a:t>
                    </a:r>
                    <a:endParaRPr lang="en-US" dirty="0">
                      <a:solidFill>
                        <a:srgbClr val="002060"/>
                      </a:solidFill>
                    </a:endParaRPr>
                  </a:p>
                </c:rich>
              </c:tx>
              <c:showVal val="1"/>
            </c:dLbl>
            <c:dLbl>
              <c:idx val="3"/>
              <c:layout>
                <c:manualLayout>
                  <c:x val="3.2921580277328801E-3"/>
                  <c:y val="-0.36717229150204111"/>
                </c:manualLayout>
              </c:layout>
              <c:showVal val="1"/>
            </c:dLbl>
            <c:dLbl>
              <c:idx val="4"/>
              <c:layout>
                <c:manualLayout>
                  <c:x val="6.5843160554658704E-3"/>
                  <c:y val="-0.37451573733208565"/>
                </c:manualLayout>
              </c:layout>
              <c:showVal val="1"/>
            </c:dLbl>
            <c:dLbl>
              <c:idx val="5"/>
              <c:layout>
                <c:manualLayout>
                  <c:x val="5.741198032239706E-3"/>
                  <c:y val="-0.25457298151610352"/>
                </c:manualLayout>
              </c:layout>
              <c:tx>
                <c:rich>
                  <a:bodyPr/>
                  <a:lstStyle/>
                  <a:p>
                    <a:r>
                      <a:rPr lang="ru-RU" sz="1600" b="1" dirty="0" smtClean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rPr>
                      <a:t>74,0</a:t>
                    </a:r>
                    <a:endParaRPr lang="en-US" sz="1600" b="1" dirty="0">
                      <a:solidFill>
                        <a:srgbClr val="002060"/>
                      </a:solidFill>
                      <a:latin typeface="Arial" pitchFamily="34" charset="0"/>
                      <a:cs typeface="Arial" pitchFamily="34" charset="0"/>
                    </a:endParaRPr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600" b="1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2014</c:v>
                </c:pt>
                <c:pt idx="1">
                  <c:v>2015</c:v>
                </c:pt>
                <c:pt idx="2">
                  <c:v>2016 (жоспар)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80.8</c:v>
                </c:pt>
                <c:pt idx="1">
                  <c:v>79.5</c:v>
                </c:pt>
                <c:pt idx="2">
                  <c:v>11.64</c:v>
                </c:pt>
              </c:numCache>
            </c:numRef>
          </c:val>
        </c:ser>
        <c:shape val="cylinder"/>
        <c:axId val="83941632"/>
        <c:axId val="93323264"/>
        <c:axId val="0"/>
      </c:bar3DChart>
      <c:catAx>
        <c:axId val="8394163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600" b="1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93323264"/>
        <c:crosses val="autoZero"/>
        <c:auto val="1"/>
        <c:lblAlgn val="ctr"/>
        <c:lblOffset val="100"/>
      </c:catAx>
      <c:valAx>
        <c:axId val="93323264"/>
        <c:scaling>
          <c:orientation val="minMax"/>
          <c:max val="90"/>
          <c:min val="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600" b="1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83941632"/>
        <c:crosses val="autoZero"/>
        <c:crossBetween val="between"/>
      </c:valAx>
    </c:plotArea>
    <c:legend>
      <c:legendPos val="r"/>
      <c:legendEntry>
        <c:idx val="1"/>
        <c:txPr>
          <a:bodyPr/>
          <a:lstStyle/>
          <a:p>
            <a:pPr>
              <a:defRPr sz="1200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</c:legendEntry>
      <c:legendEntry>
        <c:idx val="0"/>
        <c:txPr>
          <a:bodyPr/>
          <a:lstStyle/>
          <a:p>
            <a:pPr>
              <a:defRPr sz="1200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88502441156029465"/>
          <c:y val="0.36285469228842515"/>
          <c:w val="9.7177363892314045E-2"/>
          <c:h val="0.30782549197233061"/>
        </c:manualLayout>
      </c:layout>
      <c:txPr>
        <a:bodyPr/>
        <a:lstStyle/>
        <a:p>
          <a:pPr>
            <a:defRPr sz="1200">
              <a:solidFill>
                <a:srgbClr val="002060"/>
              </a:solidFill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400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pPr>
            <a:r>
              <a:rPr lang="ru-RU" sz="13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Газды</a:t>
            </a:r>
            <a:r>
              <a:rPr lang="ru-RU" sz="1300" baseline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300" baseline="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өндіру</a:t>
            </a:r>
            <a:r>
              <a:rPr lang="ru-RU" sz="13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млрд.</a:t>
            </a:r>
            <a:r>
              <a:rPr lang="ru-RU" sz="1300" baseline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300" baseline="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текше</a:t>
            </a:r>
            <a:r>
              <a:rPr lang="ru-RU" sz="1300" baseline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метр</a:t>
            </a:r>
            <a:endParaRPr lang="ru-RU" sz="13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c:rich>
      </c:tx>
      <c:layout/>
      <c:overlay val="1"/>
    </c:title>
    <c:view3D>
      <c:rAngAx val="1"/>
    </c:view3D>
    <c:plotArea>
      <c:layout>
        <c:manualLayout>
          <c:layoutTarget val="inner"/>
          <c:xMode val="edge"/>
          <c:yMode val="edge"/>
          <c:x val="0.10228176886404734"/>
          <c:y val="0.17605414502532346"/>
          <c:w val="0.85894506939714965"/>
          <c:h val="0.64566988631378053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10 мес.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layout>
                <c:manualLayout>
                  <c:x val="0.12262722810643363"/>
                  <c:y val="-7.7840915595889126E-2"/>
                </c:manualLayout>
              </c:layout>
              <c:spPr/>
              <c:txPr>
                <a:bodyPr/>
                <a:lstStyle/>
                <a:p>
                  <a:pPr>
                    <a:defRPr sz="1100" b="1"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showVal val="1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37.64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факт.</c:v>
                </c:pt>
              </c:strCache>
            </c:strRef>
          </c:tx>
          <c:spPr>
            <a:solidFill>
              <a:srgbClr val="666F88"/>
            </a:solidFill>
          </c:spPr>
          <c:dLbls>
            <c:dLbl>
              <c:idx val="0"/>
              <c:layout>
                <c:manualLayout>
                  <c:x val="2.2284587022380876E-2"/>
                  <c:y val="-0.32078981212577201"/>
                </c:manualLayout>
              </c:layout>
              <c:showVal val="1"/>
            </c:dLbl>
            <c:dLbl>
              <c:idx val="1"/>
              <c:layout>
                <c:manualLayout>
                  <c:x val="1.8687677602686761E-2"/>
                  <c:y val="-0.33016482405156738"/>
                </c:manualLayout>
              </c:layout>
              <c:showVal val="1"/>
            </c:dLbl>
            <c:dLbl>
              <c:idx val="2"/>
              <c:layout>
                <c:manualLayout>
                  <c:x val="2.7629693994974291E-2"/>
                  <c:y val="-0.13189511404877935"/>
                </c:manualLayout>
              </c:layout>
              <c:tx>
                <c:rich>
                  <a:bodyPr/>
                  <a:lstStyle/>
                  <a:p>
                    <a:r>
                      <a:rPr lang="ru-RU" sz="1200" b="1" dirty="0" smtClean="0">
                        <a:latin typeface="Arial" pitchFamily="34" charset="0"/>
                        <a:cs typeface="Arial" pitchFamily="34" charset="0"/>
                      </a:rPr>
                      <a:t>44,0</a:t>
                    </a:r>
                    <a:endParaRPr lang="en-US" sz="1200" b="1" dirty="0">
                      <a:latin typeface="Arial" pitchFamily="34" charset="0"/>
                      <a:cs typeface="Arial" pitchFamily="34" charset="0"/>
                    </a:endParaRPr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2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43.2</c:v>
                </c:pt>
                <c:pt idx="1">
                  <c:v>45.3</c:v>
                </c:pt>
                <c:pt idx="2">
                  <c:v>6.3599999999999985</c:v>
                </c:pt>
              </c:numCache>
            </c:numRef>
          </c:val>
        </c:ser>
        <c:shape val="cylinder"/>
        <c:axId val="117624192"/>
        <c:axId val="117630080"/>
        <c:axId val="0"/>
      </c:bar3DChart>
      <c:catAx>
        <c:axId val="11762419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17630080"/>
        <c:crosses val="autoZero"/>
        <c:auto val="1"/>
        <c:lblAlgn val="ctr"/>
        <c:lblOffset val="100"/>
      </c:catAx>
      <c:valAx>
        <c:axId val="117630080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1762419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 algn="ctr">
              <a:defRPr sz="1300">
                <a:solidFill>
                  <a:srgbClr val="002060"/>
                </a:solidFill>
              </a:defRPr>
            </a:pPr>
            <a:r>
              <a:rPr lang="ru-RU" sz="13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Табиғи</a:t>
            </a:r>
            <a:r>
              <a:rPr lang="ru-RU" sz="1300" baseline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300" baseline="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газды</a:t>
            </a:r>
            <a:r>
              <a:rPr lang="ru-RU" sz="1300" baseline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300" baseline="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тұтыну</a:t>
            </a:r>
            <a:r>
              <a:rPr lang="ru-RU" sz="13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млрд.</a:t>
            </a:r>
            <a:r>
              <a:rPr lang="ru-RU" sz="1300" baseline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300" baseline="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текше</a:t>
            </a:r>
            <a:r>
              <a:rPr lang="ru-RU" sz="1300" baseline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метр</a:t>
            </a:r>
          </a:p>
          <a:p>
            <a:pPr algn="ctr">
              <a:defRPr sz="1300">
                <a:solidFill>
                  <a:srgbClr val="002060"/>
                </a:solidFill>
              </a:defRPr>
            </a:pPr>
            <a:endParaRPr lang="ru-RU" sz="13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c:rich>
      </c:tx>
      <c:layout>
        <c:manualLayout>
          <c:xMode val="edge"/>
          <c:yMode val="edge"/>
          <c:x val="0.14428433044848768"/>
          <c:y val="4.9968473723282412E-2"/>
        </c:manualLayout>
      </c:layout>
      <c:overlay val="1"/>
    </c:title>
    <c:view3D>
      <c:rAngAx val="1"/>
    </c:view3D>
    <c:plotArea>
      <c:layout>
        <c:manualLayout>
          <c:layoutTarget val="inner"/>
          <c:xMode val="edge"/>
          <c:yMode val="edge"/>
          <c:x val="0.10334234049881429"/>
          <c:y val="0.17710155046235099"/>
          <c:w val="0.88135252624671856"/>
          <c:h val="0.61502304912050365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10 мес.2016</c:v>
                </c:pt>
              </c:strCache>
            </c:strRef>
          </c:tx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layout>
                <c:manualLayout>
                  <c:x val="0.11325817640691561"/>
                  <c:y val="-3.7436134333820002E-2"/>
                </c:manualLayout>
              </c:layout>
              <c:spPr/>
              <c:txPr>
                <a:bodyPr/>
                <a:lstStyle/>
                <a:p>
                  <a:pPr>
                    <a:defRPr sz="1100" b="1"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showVal val="1"/>
            </c:dLbl>
            <c:txPr>
              <a:bodyPr/>
              <a:lstStyle/>
              <a:p>
                <a:pPr>
                  <a:defRPr sz="12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8.98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dLbls>
            <c:dLbl>
              <c:idx val="0"/>
              <c:layout>
                <c:manualLayout>
                  <c:x val="1.2243912209421294E-2"/>
                  <c:y val="-0.30692324244929181"/>
                </c:manualLayout>
              </c:layout>
              <c:showVal val="1"/>
            </c:dLbl>
            <c:dLbl>
              <c:idx val="1"/>
              <c:layout>
                <c:manualLayout>
                  <c:x val="2.4488306472120098E-2"/>
                  <c:y val="-0.30045129702098688"/>
                </c:manualLayout>
              </c:layout>
              <c:showVal val="1"/>
            </c:dLbl>
            <c:dLbl>
              <c:idx val="2"/>
              <c:layout>
                <c:manualLayout>
                  <c:x val="2.1427027136466152E-2"/>
                  <c:y val="-0.14320816301436468"/>
                </c:manualLayout>
              </c:layout>
              <c:tx>
                <c:rich>
                  <a:bodyPr/>
                  <a:lstStyle/>
                  <a:p>
                    <a:r>
                      <a:rPr lang="ru-RU" sz="1200" b="1" dirty="0" smtClean="0">
                        <a:latin typeface="Arial" pitchFamily="34" charset="0"/>
                        <a:cs typeface="Arial" pitchFamily="34" charset="0"/>
                      </a:rPr>
                      <a:t>11,5</a:t>
                    </a:r>
                    <a:endParaRPr lang="en-US" sz="1200" b="1" dirty="0">
                      <a:latin typeface="Arial" pitchFamily="34" charset="0"/>
                      <a:cs typeface="Arial" pitchFamily="34" charset="0"/>
                    </a:endParaRPr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2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12.5</c:v>
                </c:pt>
                <c:pt idx="1">
                  <c:v>12.1</c:v>
                </c:pt>
                <c:pt idx="2">
                  <c:v>2.5199999999999987</c:v>
                </c:pt>
              </c:numCache>
            </c:numRef>
          </c:val>
        </c:ser>
        <c:shape val="cylinder"/>
        <c:axId val="117614080"/>
        <c:axId val="117752576"/>
        <c:axId val="0"/>
      </c:bar3DChart>
      <c:catAx>
        <c:axId val="11761408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 b="1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17752576"/>
        <c:crosses val="autoZero"/>
        <c:auto val="1"/>
        <c:lblAlgn val="ctr"/>
        <c:lblOffset val="100"/>
      </c:catAx>
      <c:valAx>
        <c:axId val="117752576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200" b="1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1761408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200">
                <a:solidFill>
                  <a:srgbClr val="002060"/>
                </a:solidFill>
              </a:defRPr>
            </a:pPr>
            <a:r>
              <a:rPr lang="ru-RU" sz="13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Сұйытылған</a:t>
            </a:r>
            <a:r>
              <a:rPr lang="ru-RU" sz="1300" baseline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газ </a:t>
            </a:r>
            <a:r>
              <a:rPr lang="ru-RU" sz="1300" baseline="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өндірісі</a:t>
            </a:r>
            <a:r>
              <a:rPr lang="ru-RU" sz="13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ru-RU" sz="1300" baseline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300" baseline="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млн.тонна</a:t>
            </a:r>
            <a:endParaRPr lang="ru-RU" sz="13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c:rich>
      </c:tx>
      <c:layout>
        <c:manualLayout>
          <c:xMode val="edge"/>
          <c:yMode val="edge"/>
          <c:x val="0.12693522300199256"/>
          <c:y val="5.8109288472352446E-3"/>
        </c:manualLayout>
      </c:layout>
      <c:overlay val="1"/>
    </c:title>
    <c:view3D>
      <c:rAngAx val="1"/>
    </c:view3D>
    <c:plotArea>
      <c:layout>
        <c:manualLayout>
          <c:layoutTarget val="inner"/>
          <c:xMode val="edge"/>
          <c:yMode val="edge"/>
          <c:x val="8.1875708107878545E-2"/>
          <c:y val="0.10627520893681915"/>
          <c:w val="0.85143953394180194"/>
          <c:h val="0.69388559357068025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10 мес. 2016</c:v>
                </c:pt>
              </c:strCache>
            </c:strRef>
          </c:tx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layout>
                <c:manualLayout>
                  <c:x val="0.10405948834126565"/>
                  <c:y val="-1.7433273801839379E-2"/>
                </c:manualLayout>
              </c:layout>
              <c:tx>
                <c:rich>
                  <a:bodyPr/>
                  <a:lstStyle/>
                  <a:p>
                    <a:r>
                      <a:rPr lang="ru-RU" sz="1200" b="1" dirty="0" smtClean="0">
                        <a:latin typeface="Arial" pitchFamily="34" charset="0"/>
                        <a:cs typeface="Arial" pitchFamily="34" charset="0"/>
                      </a:rPr>
                      <a:t>2,2</a:t>
                    </a:r>
                    <a:endParaRPr lang="en-US" sz="1200" b="1" dirty="0">
                      <a:latin typeface="Arial" pitchFamily="34" charset="0"/>
                      <a:cs typeface="Arial" pitchFamily="34" charset="0"/>
                    </a:endParaRPr>
                  </a:p>
                </c:rich>
              </c:tx>
              <c:showVal val="1"/>
            </c:dLbl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 formatCode="0.00">
                  <c:v>2.1559999999999997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spPr>
            <a:solidFill>
              <a:schemeClr val="accent3"/>
            </a:solidFill>
          </c:spPr>
          <c:dLbls>
            <c:dLbl>
              <c:idx val="0"/>
              <c:layout>
                <c:manualLayout>
                  <c:x val="2.3805590290666635E-2"/>
                  <c:y val="-0.32865843630780789"/>
                </c:manualLayout>
              </c:layout>
              <c:showVal val="1"/>
            </c:dLbl>
            <c:dLbl>
              <c:idx val="1"/>
              <c:layout>
                <c:manualLayout>
                  <c:x val="1.768944575665975E-2"/>
                  <c:y val="-0.33058182949089454"/>
                </c:manualLayout>
              </c:layout>
              <c:showVal val="1"/>
            </c:dLbl>
            <c:dLbl>
              <c:idx val="2"/>
              <c:layout>
                <c:manualLayout>
                  <c:x val="1.7030457911298855E-2"/>
                  <c:y val="-0.14266814730627422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/>
                      <a:t>2,6</a:t>
                    </a:r>
                    <a:endParaRPr lang="en-US" b="1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2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Лист1!$C$2:$C$4</c:f>
              <c:numCache>
                <c:formatCode>0.00</c:formatCode>
                <c:ptCount val="3"/>
                <c:pt idx="0">
                  <c:v>2.46</c:v>
                </c:pt>
                <c:pt idx="1">
                  <c:v>2.5349999999999997</c:v>
                </c:pt>
                <c:pt idx="2">
                  <c:v>0.44400000000000001</c:v>
                </c:pt>
              </c:numCache>
            </c:numRef>
          </c:val>
        </c:ser>
        <c:shape val="cylinder"/>
        <c:axId val="117811456"/>
        <c:axId val="117821824"/>
        <c:axId val="0"/>
      </c:bar3DChart>
      <c:catAx>
        <c:axId val="11781145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17821824"/>
        <c:crosses val="autoZero"/>
        <c:auto val="1"/>
        <c:lblAlgn val="ctr"/>
        <c:lblOffset val="100"/>
      </c:catAx>
      <c:valAx>
        <c:axId val="117821824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200" b="1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17811456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300">
                <a:solidFill>
                  <a:srgbClr val="002060"/>
                </a:solidFill>
              </a:defRPr>
            </a:pPr>
            <a:r>
              <a:rPr lang="ru-RU" sz="1300" baseline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Газ экспорты, млрд. </a:t>
            </a:r>
            <a:r>
              <a:rPr lang="ru-RU" sz="1300" baseline="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текше</a:t>
            </a:r>
            <a:r>
              <a:rPr lang="ru-RU" sz="1300" baseline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метр</a:t>
            </a:r>
            <a:endParaRPr lang="ru-RU" sz="13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c:rich>
      </c:tx>
      <c:layout>
        <c:manualLayout>
          <c:xMode val="edge"/>
          <c:yMode val="edge"/>
          <c:x val="0.305178901964827"/>
          <c:y val="0"/>
        </c:manualLayout>
      </c:layout>
      <c:overlay val="1"/>
    </c:title>
    <c:view3D>
      <c:rAngAx val="1"/>
    </c:view3D>
    <c:plotArea>
      <c:layout>
        <c:manualLayout>
          <c:layoutTarget val="inner"/>
          <c:xMode val="edge"/>
          <c:yMode val="edge"/>
          <c:x val="9.3916922199997588E-2"/>
          <c:y val="0.12824910454730165"/>
          <c:w val="0.87184859585936769"/>
          <c:h val="0.75189655348690065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10 мес. 2016</c:v>
                </c:pt>
              </c:strCache>
            </c:strRef>
          </c:tx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layout>
                <c:manualLayout>
                  <c:x val="0.11772087616642229"/>
                  <c:y val="6.8930032218004981E-3"/>
                </c:manualLayout>
              </c:layout>
              <c:tx>
                <c:rich>
                  <a:bodyPr/>
                  <a:lstStyle/>
                  <a:p>
                    <a:r>
                      <a:rPr lang="en-US" sz="1200" b="1" dirty="0">
                        <a:latin typeface="Arial" pitchFamily="34" charset="0"/>
                        <a:cs typeface="Arial" pitchFamily="34" charset="0"/>
                      </a:rPr>
                      <a:t>10,9</a:t>
                    </a:r>
                  </a:p>
                </c:rich>
              </c:tx>
              <c:showVal val="1"/>
            </c:dLbl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10.9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dLbls>
            <c:dLbl>
              <c:idx val="0"/>
              <c:layout>
                <c:manualLayout>
                  <c:x val="1.30676717930172E-2"/>
                  <c:y val="-0.38200046348836791"/>
                </c:manualLayout>
              </c:layout>
              <c:showVal val="1"/>
            </c:dLbl>
            <c:dLbl>
              <c:idx val="1"/>
              <c:layout>
                <c:manualLayout>
                  <c:x val="1.8673108728665847E-2"/>
                  <c:y val="-0.38200046348836791"/>
                </c:manualLayout>
              </c:layout>
              <c:showVal val="1"/>
            </c:dLbl>
            <c:dLbl>
              <c:idx val="2"/>
              <c:layout>
                <c:manualLayout>
                  <c:x val="1.7126553141497705E-2"/>
                  <c:y val="-0.10339496706165513"/>
                </c:manualLayout>
              </c:layout>
              <c:tx>
                <c:rich>
                  <a:bodyPr/>
                  <a:lstStyle/>
                  <a:p>
                    <a:r>
                      <a:rPr lang="ru-RU" smtClean="0"/>
                      <a:t>11,6</a:t>
                    </a:r>
                    <a:endParaRPr lang="en-US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2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11.1</c:v>
                </c:pt>
                <c:pt idx="1">
                  <c:v>11.2</c:v>
                </c:pt>
                <c:pt idx="2">
                  <c:v>0.70000000000000062</c:v>
                </c:pt>
              </c:numCache>
            </c:numRef>
          </c:val>
        </c:ser>
        <c:shape val="cylinder"/>
        <c:axId val="113884160"/>
        <c:axId val="113890048"/>
        <c:axId val="0"/>
      </c:bar3DChart>
      <c:catAx>
        <c:axId val="11388416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 b="1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13890048"/>
        <c:crosses val="autoZero"/>
        <c:auto val="1"/>
        <c:lblAlgn val="ctr"/>
        <c:lblOffset val="100"/>
      </c:catAx>
      <c:valAx>
        <c:axId val="113890048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200" b="1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1388416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1200" baseline="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Мұнай</a:t>
            </a:r>
            <a:r>
              <a:rPr lang="ru-RU" sz="1200" baseline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aseline="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битумының</a:t>
            </a:r>
            <a:r>
              <a:rPr lang="ru-RU" sz="1200" baseline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aseline="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өндірісі</a:t>
            </a:r>
            <a:r>
              <a:rPr lang="ru-RU" sz="1200" baseline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200" baseline="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мың</a:t>
            </a:r>
            <a:r>
              <a:rPr lang="ru-RU" sz="1200" baseline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тонна</a:t>
            </a:r>
            <a:endParaRPr lang="ru-RU" sz="1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c:rich>
      </c:tx>
      <c:layout>
        <c:manualLayout>
          <c:xMode val="edge"/>
          <c:yMode val="edge"/>
          <c:x val="0.16685780762900018"/>
          <c:y val="0"/>
        </c:manualLayout>
      </c:layout>
    </c:title>
    <c:view3D>
      <c:rAngAx val="1"/>
    </c:view3D>
    <c:plotArea>
      <c:layout>
        <c:manualLayout>
          <c:layoutTarget val="inner"/>
          <c:xMode val="edge"/>
          <c:yMode val="edge"/>
          <c:x val="9.0824352998483251E-2"/>
          <c:y val="0.1102982018387367"/>
          <c:w val="0.90917564700152065"/>
          <c:h val="0.64631834453063908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10 мес. 2016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44</a:t>
                    </a:r>
                    <a:r>
                      <a:rPr lang="ru-RU" smtClean="0"/>
                      <a:t>8</a:t>
                    </a:r>
                    <a:endParaRPr lang="en-US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4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446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</c:spPr>
          <c:dLbls>
            <c:dLbl>
              <c:idx val="0"/>
              <c:layout>
                <c:manualLayout>
                  <c:x val="1.1441255907561881E-2"/>
                  <c:y val="-0.21788618234886223"/>
                </c:manualLayout>
              </c:layout>
              <c:showVal val="1"/>
            </c:dLbl>
            <c:dLbl>
              <c:idx val="1"/>
              <c:layout>
                <c:manualLayout>
                  <c:x val="2.6696263784311346E-2"/>
                  <c:y val="-0.34952575085129667"/>
                </c:manualLayout>
              </c:layout>
              <c:showVal val="1"/>
            </c:dLbl>
            <c:dLbl>
              <c:idx val="2"/>
              <c:layout>
                <c:manualLayout>
                  <c:x val="7.6275039383745732E-3"/>
                  <c:y val="-9.5325204777626765E-2"/>
                </c:manualLayout>
              </c:layout>
              <c:tx>
                <c:rich>
                  <a:bodyPr/>
                  <a:lstStyle/>
                  <a:p>
                    <a:r>
                      <a:rPr lang="en-US" sz="1200" b="1" smtClean="0">
                        <a:latin typeface="Arial" pitchFamily="34" charset="0"/>
                        <a:cs typeface="Arial" pitchFamily="34" charset="0"/>
                      </a:rPr>
                      <a:t>4</a:t>
                    </a:r>
                    <a:r>
                      <a:rPr lang="ru-RU" sz="1200" b="1" smtClean="0">
                        <a:latin typeface="Arial" pitchFamily="34" charset="0"/>
                        <a:cs typeface="Arial" pitchFamily="34" charset="0"/>
                      </a:rPr>
                      <a:t>50</a:t>
                    </a:r>
                    <a:endParaRPr lang="en-US" sz="1200" b="1">
                      <a:latin typeface="Arial" pitchFamily="34" charset="0"/>
                      <a:cs typeface="Arial" pitchFamily="34" charset="0"/>
                    </a:endParaRPr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2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218.5</c:v>
                </c:pt>
                <c:pt idx="1">
                  <c:v>452</c:v>
                </c:pt>
                <c:pt idx="2">
                  <c:v>4</c:v>
                </c:pt>
              </c:numCache>
            </c:numRef>
          </c:val>
        </c:ser>
        <c:shape val="cylinder"/>
        <c:axId val="83141376"/>
        <c:axId val="83143680"/>
        <c:axId val="0"/>
      </c:bar3DChart>
      <c:catAx>
        <c:axId val="8314137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 b="1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83143680"/>
        <c:crosses val="autoZero"/>
        <c:auto val="1"/>
        <c:lblAlgn val="ctr"/>
        <c:lblOffset val="100"/>
        <c:tickMarkSkip val="20"/>
      </c:catAx>
      <c:valAx>
        <c:axId val="83143680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200" b="1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83141376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4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Лист1!$C$4</c:f>
              <c:strCache>
                <c:ptCount val="1"/>
                <c:pt idx="0">
                  <c:v>Млрд. тг.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solidFill>
                <a:sysClr val="windowText" lastClr="000000"/>
              </a:solidFill>
            </a:ln>
          </c:spPr>
          <c:cat>
            <c:strRef>
              <c:f>Лист1!$B$5:$B$10</c:f>
              <c:strCache>
                <c:ptCount val="6"/>
                <c:pt idx="0">
                  <c:v>2011г.</c:v>
                </c:pt>
                <c:pt idx="1">
                  <c:v>2012г.</c:v>
                </c:pt>
                <c:pt idx="2">
                  <c:v>2013г.</c:v>
                </c:pt>
                <c:pt idx="3">
                  <c:v>2014г.</c:v>
                </c:pt>
                <c:pt idx="4">
                  <c:v>2015г.</c:v>
                </c:pt>
                <c:pt idx="5">
                  <c:v>9 мес. 2016г.</c:v>
                </c:pt>
              </c:strCache>
            </c:strRef>
          </c:cat>
          <c:val>
            <c:numRef>
              <c:f>Лист1!$C$5:$C$10</c:f>
              <c:numCache>
                <c:formatCode>#,##0</c:formatCode>
                <c:ptCount val="6"/>
                <c:pt idx="0">
                  <c:v>2207</c:v>
                </c:pt>
                <c:pt idx="1">
                  <c:v>2735</c:v>
                </c:pt>
                <c:pt idx="2">
                  <c:v>2722</c:v>
                </c:pt>
                <c:pt idx="3">
                  <c:v>3085</c:v>
                </c:pt>
                <c:pt idx="4">
                  <c:v>3403</c:v>
                </c:pt>
                <c:pt idx="5">
                  <c:v>3137</c:v>
                </c:pt>
              </c:numCache>
            </c:numRef>
          </c:val>
        </c:ser>
        <c:gapWidth val="40"/>
        <c:axId val="73931392"/>
        <c:axId val="73978240"/>
      </c:barChart>
      <c:barChart>
        <c:barDir val="col"/>
        <c:grouping val="clustered"/>
        <c:ser>
          <c:idx val="1"/>
          <c:order val="1"/>
          <c:tx>
            <c:strRef>
              <c:f>Лист1!$D$4</c:f>
              <c:strCache>
                <c:ptCount val="1"/>
                <c:pt idx="0">
                  <c:v>МС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solidFill>
                <a:sysClr val="windowText" lastClr="000000"/>
              </a:solidFill>
            </a:ln>
          </c:spPr>
          <c:dPt>
            <c:idx val="5"/>
            <c:spPr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ysClr val="windowText" lastClr="000000"/>
                </a:solidFill>
              </a:ln>
            </c:spPr>
          </c:dPt>
          <c:cat>
            <c:strRef>
              <c:f>Лист1!$B$5:$B$10</c:f>
              <c:strCache>
                <c:ptCount val="6"/>
                <c:pt idx="0">
                  <c:v>2011г.</c:v>
                </c:pt>
                <c:pt idx="1">
                  <c:v>2012г.</c:v>
                </c:pt>
                <c:pt idx="2">
                  <c:v>2013г.</c:v>
                </c:pt>
                <c:pt idx="3">
                  <c:v>2014г.</c:v>
                </c:pt>
                <c:pt idx="4">
                  <c:v>2015г.</c:v>
                </c:pt>
                <c:pt idx="5">
                  <c:v>9 мес. 2016г.</c:v>
                </c:pt>
              </c:strCache>
            </c:strRef>
          </c:cat>
          <c:val>
            <c:numRef>
              <c:f>Лист1!$D$5:$D$10</c:f>
              <c:numCache>
                <c:formatCode>#,##0</c:formatCode>
                <c:ptCount val="6"/>
                <c:pt idx="0">
                  <c:v>1227.0919999999999</c:v>
                </c:pt>
                <c:pt idx="1">
                  <c:v>1413.9949999999999</c:v>
                </c:pt>
                <c:pt idx="2">
                  <c:v>1559.7060000000001</c:v>
                </c:pt>
                <c:pt idx="3">
                  <c:v>1665.9</c:v>
                </c:pt>
                <c:pt idx="4">
                  <c:v>1793.3809999999999</c:v>
                </c:pt>
                <c:pt idx="5">
                  <c:v>1407</c:v>
                </c:pt>
              </c:numCache>
            </c:numRef>
          </c:val>
        </c:ser>
        <c:gapWidth val="40"/>
        <c:overlap val="17"/>
        <c:axId val="73981312"/>
        <c:axId val="73979776"/>
      </c:barChart>
      <c:catAx>
        <c:axId val="73931392"/>
        <c:scaling>
          <c:orientation val="minMax"/>
        </c:scaling>
        <c:axPos val="b"/>
        <c:tickLblPos val="nextTo"/>
        <c:crossAx val="73978240"/>
        <c:crosses val="autoZero"/>
        <c:auto val="1"/>
        <c:lblAlgn val="ctr"/>
        <c:lblOffset val="100"/>
      </c:catAx>
      <c:valAx>
        <c:axId val="73978240"/>
        <c:scaling>
          <c:orientation val="minMax"/>
        </c:scaling>
        <c:delete val="1"/>
        <c:axPos val="l"/>
        <c:numFmt formatCode="#,##0" sourceLinked="1"/>
        <c:tickLblPos val="nextTo"/>
        <c:crossAx val="73931392"/>
        <c:crosses val="autoZero"/>
        <c:crossBetween val="between"/>
      </c:valAx>
      <c:valAx>
        <c:axId val="73979776"/>
        <c:scaling>
          <c:orientation val="minMax"/>
          <c:max val="4000"/>
        </c:scaling>
        <c:delete val="1"/>
        <c:axPos val="r"/>
        <c:numFmt formatCode="#,##0" sourceLinked="1"/>
        <c:tickLblPos val="nextTo"/>
        <c:crossAx val="73981312"/>
        <c:crosses val="max"/>
        <c:crossBetween val="between"/>
      </c:valAx>
      <c:catAx>
        <c:axId val="73981312"/>
        <c:scaling>
          <c:orientation val="minMax"/>
        </c:scaling>
        <c:delete val="1"/>
        <c:axPos val="b"/>
        <c:tickLblPos val="nextTo"/>
        <c:crossAx val="73979776"/>
        <c:crosses val="autoZero"/>
        <c:auto val="1"/>
        <c:lblAlgn val="ctr"/>
        <c:lblOffset val="100"/>
      </c:catAx>
      <c:spPr>
        <a:noFill/>
        <a:ln w="25400">
          <a:noFill/>
        </a:ln>
      </c:spPr>
    </c:plotArea>
    <c:plotVisOnly val="1"/>
    <c:dispBlanksAs val="gap"/>
  </c:chart>
  <c:spPr>
    <a:noFill/>
    <a:ln>
      <a:noFill/>
    </a:ln>
  </c:sp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200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pPr>
            <a:r>
              <a:rPr lang="ru-RU" sz="1400" dirty="0" smtClean="0">
                <a:solidFill>
                  <a:srgbClr val="002060"/>
                </a:solidFill>
              </a:rPr>
              <a:t> ТЖҚ-да ЖҚ </a:t>
            </a:r>
            <a:r>
              <a:rPr lang="ru-RU" sz="1400" dirty="0" err="1" smtClean="0">
                <a:solidFill>
                  <a:srgbClr val="002060"/>
                </a:solidFill>
              </a:rPr>
              <a:t>динамикасы</a:t>
            </a:r>
            <a:r>
              <a:rPr lang="ru-RU" sz="1400" dirty="0" smtClean="0">
                <a:solidFill>
                  <a:srgbClr val="002060"/>
                </a:solidFill>
              </a:rPr>
              <a:t>, млрд. </a:t>
            </a:r>
            <a:r>
              <a:rPr lang="ru-RU" sz="1400" dirty="0" err="1" smtClean="0">
                <a:solidFill>
                  <a:srgbClr val="002060"/>
                </a:solidFill>
              </a:rPr>
              <a:t>тг</a:t>
            </a:r>
            <a:r>
              <a:rPr lang="ru-RU" sz="1400" dirty="0" smtClean="0">
                <a:solidFill>
                  <a:srgbClr val="002060"/>
                </a:solidFill>
              </a:rPr>
              <a:t>.</a:t>
            </a:r>
            <a:endParaRPr lang="ru-RU" sz="1400" dirty="0">
              <a:solidFill>
                <a:srgbClr val="002060"/>
              </a:solidFill>
            </a:endParaRPr>
          </a:p>
        </c:rich>
      </c:tx>
      <c:layout/>
    </c:title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ТЖҚ-да ЖҚ динамикасы, млрд.тг</c:v>
                </c:pt>
              </c:strCache>
            </c:strRef>
          </c:tx>
          <c:spPr>
            <a:solidFill>
              <a:srgbClr val="002060"/>
            </a:solidFill>
          </c:spPr>
          <c:dPt>
            <c:idx val="6"/>
            <c:spPr>
              <a:solidFill>
                <a:schemeClr val="tx2">
                  <a:lumMod val="75000"/>
                </a:schemeClr>
              </a:solidFill>
            </c:spPr>
          </c:dPt>
          <c:dLbls>
            <c:dLbl>
              <c:idx val="0"/>
              <c:layout>
                <c:manualLayout>
                  <c:x val="6.4270504939545206E-3"/>
                  <c:y val="-0.16266074016235191"/>
                </c:manualLayout>
              </c:layout>
              <c:showVal val="1"/>
            </c:dLbl>
            <c:dLbl>
              <c:idx val="1"/>
              <c:layout>
                <c:manualLayout>
                  <c:x val="-6.2908650409684973E-3"/>
                  <c:y val="-0.2176636485783415"/>
                </c:manualLayout>
              </c:layout>
              <c:showVal val="1"/>
            </c:dLbl>
            <c:dLbl>
              <c:idx val="2"/>
              <c:layout>
                <c:manualLayout>
                  <c:x val="-6.3931006865535914E-3"/>
                  <c:y val="-0.24446700898464391"/>
                </c:manualLayout>
              </c:layout>
              <c:showVal val="1"/>
            </c:dLbl>
            <c:dLbl>
              <c:idx val="3"/>
              <c:layout>
                <c:manualLayout>
                  <c:x val="1.917920049357822E-2"/>
                  <c:y val="-0.25262879087819995"/>
                </c:manualLayout>
              </c:layout>
              <c:showVal val="1"/>
            </c:dLbl>
            <c:dLbl>
              <c:idx val="4"/>
              <c:layout>
                <c:manualLayout>
                  <c:x val="2.2443889336152434E-2"/>
                  <c:y val="-0.27945469758377556"/>
                </c:manualLayout>
              </c:layout>
              <c:showVal val="1"/>
            </c:dLbl>
            <c:dLbl>
              <c:idx val="5"/>
              <c:layout>
                <c:manualLayout>
                  <c:x val="2.8666285447718994E-2"/>
                  <c:y val="-0.30988995246570306"/>
                </c:manualLayout>
              </c:layout>
              <c:showVal val="1"/>
            </c:dLbl>
            <c:dLbl>
              <c:idx val="6"/>
              <c:layout>
                <c:manualLayout>
                  <c:x val="2.3106571144950568E-2"/>
                  <c:y val="-0.25490947702823641"/>
                </c:manualLayout>
              </c:layout>
              <c:showVal val="1"/>
            </c:dLbl>
            <c:txPr>
              <a:bodyPr/>
              <a:lstStyle/>
              <a:p>
                <a:pPr>
                  <a:defRPr sz="1000" b="1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Лист1!$A$2:$A$8</c:f>
              <c:strCach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 ж. 9 ай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681</c:v>
                </c:pt>
                <c:pt idx="1">
                  <c:v>1227</c:v>
                </c:pt>
                <c:pt idx="2">
                  <c:v>1414</c:v>
                </c:pt>
                <c:pt idx="3">
                  <c:v>1460</c:v>
                </c:pt>
                <c:pt idx="4">
                  <c:v>1700</c:v>
                </c:pt>
                <c:pt idx="5" formatCode="0">
                  <c:v>1793</c:v>
                </c:pt>
                <c:pt idx="6" formatCode="0">
                  <c:v>1407</c:v>
                </c:pt>
              </c:numCache>
            </c:numRef>
          </c:val>
        </c:ser>
        <c:shape val="cylinder"/>
        <c:axId val="77175040"/>
        <c:axId val="77189120"/>
        <c:axId val="0"/>
      </c:bar3DChart>
      <c:catAx>
        <c:axId val="7717504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900" b="1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77189120"/>
        <c:crosses val="autoZero"/>
        <c:auto val="1"/>
        <c:lblAlgn val="ctr"/>
        <c:lblOffset val="100"/>
      </c:catAx>
      <c:valAx>
        <c:axId val="77189120"/>
        <c:scaling>
          <c:orientation val="minMax"/>
        </c:scaling>
        <c:delete val="1"/>
        <c:axPos val="l"/>
        <c:majorGridlines/>
        <c:numFmt formatCode="General" sourceLinked="1"/>
        <c:tickLblPos val="none"/>
        <c:crossAx val="7717504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depthPercent val="80"/>
      <c:perspective val="30"/>
    </c:view3D>
    <c:plotArea>
      <c:layout>
        <c:manualLayout>
          <c:layoutTarget val="inner"/>
          <c:xMode val="edge"/>
          <c:yMode val="edge"/>
          <c:x val="0"/>
          <c:y val="8.476317883072064E-2"/>
          <c:w val="1"/>
          <c:h val="0.85600430154564011"/>
        </c:manualLayout>
      </c:layout>
      <c:pie3DChart>
        <c:varyColors val="1"/>
        <c:ser>
          <c:idx val="0"/>
          <c:order val="0"/>
          <c:tx>
            <c:strRef>
              <c:f>Лист2!$E$3</c:f>
              <c:strCache>
                <c:ptCount val="1"/>
                <c:pt idx="0">
                  <c:v>Доля</c:v>
                </c:pt>
              </c:strCache>
            </c:strRef>
          </c:tx>
          <c:spPr>
            <a:ln w="3175">
              <a:solidFill>
                <a:sysClr val="windowText" lastClr="000000"/>
              </a:solidFill>
            </a:ln>
          </c:spPr>
          <c:explosion val="20"/>
          <c:dPt>
            <c:idx val="0"/>
            <c:explosion val="0"/>
            <c:spPr>
              <a:solidFill>
                <a:schemeClr val="accent2"/>
              </a:solidFill>
              <a:ln w="3175">
                <a:solidFill>
                  <a:sysClr val="windowText" lastClr="000000"/>
                </a:solidFill>
              </a:ln>
            </c:spPr>
          </c:dPt>
          <c:dPt>
            <c:idx val="1"/>
            <c:explosion val="3"/>
            <c:spPr>
              <a:solidFill>
                <a:schemeClr val="accent3"/>
              </a:solidFill>
              <a:ln w="3175">
                <a:solidFill>
                  <a:sysClr val="windowText" lastClr="000000"/>
                </a:solidFill>
              </a:ln>
            </c:spPr>
          </c:dPt>
          <c:dPt>
            <c:idx val="2"/>
            <c:explosion val="4"/>
            <c:spPr>
              <a:solidFill>
                <a:srgbClr val="00B0F0"/>
              </a:solidFill>
              <a:ln w="3175">
                <a:solidFill>
                  <a:sysClr val="windowText" lastClr="000000"/>
                </a:solidFill>
              </a:ln>
            </c:spPr>
          </c:dPt>
          <c:dLbls>
            <c:dLbl>
              <c:idx val="2"/>
              <c:layout>
                <c:manualLayout>
                  <c:x val="0.19803770274104934"/>
                  <c:y val="0.12727376511873587"/>
                </c:manualLayout>
              </c:layout>
              <c:dLblPos val="bestFit"/>
              <c:showCatName val="1"/>
              <c:showPercent val="1"/>
            </c:dLbl>
            <c:txPr>
              <a:bodyPr/>
              <a:lstStyle/>
              <a:p>
                <a:pPr>
                  <a:defRPr sz="8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dLblPos val="inEnd"/>
            <c:showCatName val="1"/>
            <c:showPercent val="1"/>
            <c:showLeaderLines val="1"/>
          </c:dLbls>
          <c:cat>
            <c:strRef>
              <c:f>Лист2!$C$4:$C$6</c:f>
              <c:strCache>
                <c:ptCount val="3"/>
                <c:pt idx="0">
                  <c:v>Работы </c:v>
                </c:pt>
                <c:pt idx="1">
                  <c:v>Услуги</c:v>
                </c:pt>
                <c:pt idx="2">
                  <c:v>Товары</c:v>
                </c:pt>
              </c:strCache>
            </c:strRef>
          </c:cat>
          <c:val>
            <c:numRef>
              <c:f>Лист2!$E$4:$E$6</c:f>
              <c:numCache>
                <c:formatCode>0</c:formatCode>
                <c:ptCount val="3"/>
                <c:pt idx="0">
                  <c:v>48.199864884210122</c:v>
                </c:pt>
                <c:pt idx="1">
                  <c:v>34.761688154635344</c:v>
                </c:pt>
                <c:pt idx="2">
                  <c:v>17.038446961153689</c:v>
                </c:pt>
              </c:numCache>
            </c:numRef>
          </c:val>
        </c:ser>
        <c:dLbls>
          <c:showCatName val="1"/>
          <c:showPercent val="1"/>
        </c:dLbls>
      </c:pie3DChart>
      <c:spPr>
        <a:noFill/>
        <a:ln w="25400">
          <a:noFill/>
        </a:ln>
        <a:scene3d>
          <a:camera prst="orthographicFront"/>
          <a:lightRig rig="threePt" dir="t"/>
        </a:scene3d>
      </c:spPr>
    </c:plotArea>
    <c:plotVisOnly val="1"/>
    <c:dispBlanksAs val="zero"/>
  </c:chart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31054601764003631"/>
          <c:y val="0.17083929163752662"/>
          <c:w val="0.37579490744556632"/>
          <c:h val="0.78360182754933771"/>
        </c:manualLayout>
      </c:layout>
      <c:pieChart>
        <c:varyColors val="1"/>
        <c:ser>
          <c:idx val="0"/>
          <c:order val="0"/>
          <c:dPt>
            <c:idx val="0"/>
            <c:spPr>
              <a:solidFill>
                <a:schemeClr val="accent6">
                  <a:lumMod val="50000"/>
                </a:schemeClr>
              </a:solidFill>
            </c:spPr>
          </c:dPt>
          <c:dPt>
            <c:idx val="1"/>
            <c:spPr>
              <a:solidFill>
                <a:srgbClr val="00B0F0"/>
              </a:solidFill>
            </c:spPr>
          </c:dPt>
          <c:dPt>
            <c:idx val="2"/>
            <c:spPr>
              <a:solidFill>
                <a:schemeClr val="bg2">
                  <a:lumMod val="50000"/>
                </a:schemeClr>
              </a:solidFill>
            </c:spPr>
          </c:dPt>
          <c:dPt>
            <c:idx val="3"/>
            <c:spPr>
              <a:solidFill>
                <a:srgbClr val="FFFF00"/>
              </a:solidFill>
            </c:spPr>
          </c:dPt>
          <c:dPt>
            <c:idx val="4"/>
            <c:spPr>
              <a:solidFill>
                <a:srgbClr val="00B050"/>
              </a:solidFill>
            </c:spPr>
          </c:dPt>
          <c:dLbls>
            <c:dLbl>
              <c:idx val="0"/>
              <c:layout>
                <c:manualLayout>
                  <c:x val="1.7462018134524398E-2"/>
                  <c:y val="-0.14579128997764179"/>
                </c:manualLayout>
              </c:layout>
              <c:tx>
                <c:rich>
                  <a:bodyPr/>
                  <a:lstStyle/>
                  <a:p>
                    <a:r>
                      <a:rPr lang="ru-RU" dirty="0" err="1" smtClean="0"/>
                      <a:t>Бұрғылау</a:t>
                    </a:r>
                    <a:r>
                      <a:rPr lang="ru-RU" baseline="0" dirty="0" smtClean="0"/>
                      <a:t> </a:t>
                    </a:r>
                    <a:r>
                      <a:rPr lang="ru-RU" baseline="0" dirty="0" err="1" smtClean="0"/>
                      <a:t>жұмыстар</a:t>
                    </a:r>
                    <a:r>
                      <a:rPr lang="ru-RU" dirty="0"/>
                      <a:t>
24%</a:t>
                    </a:r>
                  </a:p>
                </c:rich>
              </c:tx>
              <c:showCatName val="1"/>
              <c:showPercent val="1"/>
            </c:dLbl>
            <c:dLbl>
              <c:idx val="1"/>
              <c:layout>
                <c:manualLayout>
                  <c:x val="7.9047215834989734E-2"/>
                  <c:y val="-0.15537790415087013"/>
                </c:manualLayout>
              </c:layout>
              <c:tx>
                <c:rich>
                  <a:bodyPr/>
                  <a:lstStyle/>
                  <a:p>
                    <a:r>
                      <a:rPr lang="ru-RU" dirty="0" err="1" smtClean="0"/>
                      <a:t>Геофизикалық</a:t>
                    </a:r>
                    <a:r>
                      <a:rPr lang="ru-RU" dirty="0" smtClean="0"/>
                      <a:t> </a:t>
                    </a:r>
                    <a:r>
                      <a:rPr lang="ru-RU" dirty="0" err="1" smtClean="0"/>
                      <a:t>қызметтер</a:t>
                    </a:r>
                    <a:r>
                      <a:rPr lang="ru-RU" dirty="0"/>
                      <a:t>
8%</a:t>
                    </a:r>
                  </a:p>
                </c:rich>
              </c:tx>
              <c:showCatName val="1"/>
              <c:showPercent val="1"/>
            </c:dLbl>
            <c:dLbl>
              <c:idx val="2"/>
              <c:layout>
                <c:manualLayout>
                  <c:x val="5.8796480172091818E-2"/>
                  <c:y val="2.569505200738799E-3"/>
                </c:manualLayout>
              </c:layout>
              <c:tx>
                <c:rich>
                  <a:bodyPr/>
                  <a:lstStyle/>
                  <a:p>
                    <a:r>
                      <a:rPr lang="ru-RU" dirty="0" err="1" smtClean="0"/>
                      <a:t>Техникалық</a:t>
                    </a:r>
                    <a:r>
                      <a:rPr lang="ru-RU" baseline="0" dirty="0" smtClean="0"/>
                      <a:t> </a:t>
                    </a:r>
                    <a:r>
                      <a:rPr lang="ru-RU" baseline="0" dirty="0" err="1" smtClean="0"/>
                      <a:t>қызмет</a:t>
                    </a:r>
                    <a:r>
                      <a:rPr lang="ru-RU" baseline="0" dirty="0" smtClean="0"/>
                      <a:t> </a:t>
                    </a:r>
                    <a:r>
                      <a:rPr lang="ru-RU" baseline="0" dirty="0" err="1" smtClean="0"/>
                      <a:t>көрсету</a:t>
                    </a:r>
                    <a:r>
                      <a:rPr lang="ru-RU" baseline="0" dirty="0" smtClean="0"/>
                      <a:t> </a:t>
                    </a:r>
                    <a:r>
                      <a:rPr lang="ru-RU" baseline="0" dirty="0" err="1" smtClean="0"/>
                      <a:t>және</a:t>
                    </a:r>
                    <a:r>
                      <a:rPr lang="ru-RU" baseline="0" dirty="0" smtClean="0"/>
                      <a:t> </a:t>
                    </a:r>
                    <a:r>
                      <a:rPr lang="ru-RU" baseline="0" dirty="0" err="1" smtClean="0"/>
                      <a:t>сараптама</a:t>
                    </a:r>
                    <a:r>
                      <a:rPr lang="ru-RU" dirty="0"/>
                      <a:t>
10%</a:t>
                    </a:r>
                  </a:p>
                </c:rich>
              </c:tx>
              <c:showCatName val="1"/>
              <c:showPercent val="1"/>
            </c:dLbl>
            <c:dLbl>
              <c:idx val="3"/>
              <c:layout>
                <c:manualLayout>
                  <c:x val="-4.2495845417885092E-2"/>
                  <c:y val="-4.3904928550597841E-2"/>
                </c:manualLayout>
              </c:layout>
              <c:tx>
                <c:rich>
                  <a:bodyPr/>
                  <a:lstStyle/>
                  <a:p>
                    <a:r>
                      <a:rPr lang="ru-RU" sz="1200" dirty="0" err="1" smtClean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rPr>
                      <a:t>Құрылыс</a:t>
                    </a:r>
                    <a:r>
                      <a:rPr lang="ru-RU" sz="12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rPr>
                      <a:t>
</a:t>
                    </a:r>
                    <a:r>
                      <a:rPr lang="ru-RU" sz="1200" dirty="0" smtClean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rPr>
                      <a:t>40%</a:t>
                    </a:r>
                    <a:endParaRPr lang="ru-RU" sz="1200" dirty="0">
                      <a:solidFill>
                        <a:srgbClr val="002060"/>
                      </a:solidFill>
                      <a:latin typeface="Arial" pitchFamily="34" charset="0"/>
                      <a:cs typeface="Arial" pitchFamily="34" charset="0"/>
                    </a:endParaRPr>
                  </a:p>
                </c:rich>
              </c:tx>
              <c:showCatName val="1"/>
              <c:showPercent val="1"/>
            </c:dLbl>
            <c:dLbl>
              <c:idx val="4"/>
              <c:layout>
                <c:manualLayout>
                  <c:x val="-9.9233976064454096E-2"/>
                  <c:y val="5.3086419753086499E-2"/>
                </c:manualLayout>
              </c:layout>
              <c:tx>
                <c:rich>
                  <a:bodyPr/>
                  <a:lstStyle/>
                  <a:p>
                    <a:r>
                      <a:rPr lang="ru-RU" sz="1200" dirty="0" err="1" smtClean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rPr>
                      <a:t>Жобалау</a:t>
                    </a:r>
                    <a:r>
                      <a:rPr lang="ru-RU" sz="1200" baseline="0" dirty="0" smtClean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rPr>
                      <a:t> </a:t>
                    </a:r>
                    <a:r>
                      <a:rPr lang="ru-RU" sz="1200" baseline="0" dirty="0" err="1" smtClean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rPr>
                      <a:t>және</a:t>
                    </a:r>
                    <a:r>
                      <a:rPr lang="ru-RU" sz="1200" baseline="0" dirty="0" smtClean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rPr>
                      <a:t> </a:t>
                    </a:r>
                    <a:r>
                      <a:rPr lang="ru-RU" sz="1200" dirty="0" smtClean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rPr>
                      <a:t> </a:t>
                    </a:r>
                    <a:r>
                      <a:rPr lang="ru-RU" sz="12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rPr>
                      <a:t>инжиниринг
</a:t>
                    </a:r>
                    <a:r>
                      <a:rPr lang="ru-RU" sz="1200" dirty="0" smtClean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rPr>
                      <a:t>18%</a:t>
                    </a:r>
                    <a:endParaRPr lang="ru-RU" sz="1200" dirty="0">
                      <a:solidFill>
                        <a:srgbClr val="002060"/>
                      </a:solidFill>
                      <a:latin typeface="Arial" pitchFamily="34" charset="0"/>
                      <a:cs typeface="Arial" pitchFamily="34" charset="0"/>
                    </a:endParaRPr>
                  </a:p>
                </c:rich>
              </c:tx>
              <c:showCatName val="1"/>
              <c:showPercent val="1"/>
            </c:dLbl>
            <c:dLbl>
              <c:idx val="5"/>
              <c:layout>
                <c:manualLayout>
                  <c:x val="-0.10891901821832015"/>
                  <c:y val="9.7267759562841533E-2"/>
                </c:manualLayout>
              </c:layout>
              <c:showCatName val="1"/>
              <c:showPercent val="1"/>
            </c:dLbl>
            <c:txPr>
              <a:bodyPr/>
              <a:lstStyle/>
              <a:p>
                <a:pPr>
                  <a:defRPr sz="1200" b="1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CatName val="1"/>
            <c:showPercent val="1"/>
            <c:showLeaderLines val="1"/>
          </c:dLbls>
          <c:cat>
            <c:strRef>
              <c:f>[Книга2]Лист4!$A$1:$A$5</c:f>
              <c:strCache>
                <c:ptCount val="5"/>
                <c:pt idx="0">
                  <c:v>Буровые работы</c:v>
                </c:pt>
                <c:pt idx="1">
                  <c:v>Геофизические услуги</c:v>
                </c:pt>
                <c:pt idx="2">
                  <c:v>Техобслуживание и экспертиза</c:v>
                </c:pt>
                <c:pt idx="3">
                  <c:v>Строительство</c:v>
                </c:pt>
                <c:pt idx="4">
                  <c:v>Проектирование и инжиниринг</c:v>
                </c:pt>
              </c:strCache>
            </c:strRef>
          </c:cat>
          <c:val>
            <c:numRef>
              <c:f>[Книга2]Лист4!$B$1:$B$5</c:f>
              <c:numCache>
                <c:formatCode>General</c:formatCode>
                <c:ptCount val="5"/>
                <c:pt idx="0">
                  <c:v>328.80843860516245</c:v>
                </c:pt>
                <c:pt idx="1">
                  <c:v>108.01466053588153</c:v>
                </c:pt>
                <c:pt idx="2">
                  <c:v>142.32330896112791</c:v>
                </c:pt>
                <c:pt idx="3">
                  <c:v>523</c:v>
                </c:pt>
                <c:pt idx="4">
                  <c:v>253.21840580164172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  <c:dispBlanksAs val="zero"/>
  </c:chart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areaChart>
        <c:grouping val="stacked"/>
        <c:ser>
          <c:idx val="3"/>
          <c:order val="0"/>
          <c:tx>
            <c:strRef>
              <c:f>Лист1!$A$6</c:f>
              <c:strCache>
                <c:ptCount val="1"/>
                <c:pt idx="0">
                  <c:v>Остальные месторождения</c:v>
                </c:pt>
              </c:strCache>
            </c:strRef>
          </c:tx>
          <c:spPr>
            <a:solidFill>
              <a:schemeClr val="accent2">
                <a:lumMod val="20000"/>
                <a:lumOff val="80000"/>
              </a:schemeClr>
            </a:solidFill>
          </c:spPr>
          <c:cat>
            <c:numRef>
              <c:f>Лист1!$B$2:$P$2</c:f>
              <c:numCache>
                <c:formatCode>General</c:formatCode>
                <c:ptCount val="1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  <c:pt idx="10">
                  <c:v>2026</c:v>
                </c:pt>
                <c:pt idx="11">
                  <c:v>2027</c:v>
                </c:pt>
                <c:pt idx="12">
                  <c:v>2028</c:v>
                </c:pt>
                <c:pt idx="13">
                  <c:v>2029</c:v>
                </c:pt>
                <c:pt idx="14">
                  <c:v>2030</c:v>
                </c:pt>
              </c:numCache>
            </c:numRef>
          </c:cat>
          <c:val>
            <c:numRef>
              <c:f>Лист1!$B$6:$P$6</c:f>
              <c:numCache>
                <c:formatCode>General</c:formatCode>
                <c:ptCount val="15"/>
                <c:pt idx="0">
                  <c:v>36</c:v>
                </c:pt>
                <c:pt idx="1">
                  <c:v>35.800000000000004</c:v>
                </c:pt>
                <c:pt idx="2">
                  <c:v>35</c:v>
                </c:pt>
                <c:pt idx="3">
                  <c:v>34.5</c:v>
                </c:pt>
                <c:pt idx="4">
                  <c:v>33</c:v>
                </c:pt>
                <c:pt idx="5">
                  <c:v>32</c:v>
                </c:pt>
                <c:pt idx="6">
                  <c:v>31</c:v>
                </c:pt>
                <c:pt idx="7">
                  <c:v>30.1</c:v>
                </c:pt>
                <c:pt idx="8">
                  <c:v>28.6</c:v>
                </c:pt>
                <c:pt idx="9">
                  <c:v>27</c:v>
                </c:pt>
                <c:pt idx="10">
                  <c:v>25.7</c:v>
                </c:pt>
                <c:pt idx="11">
                  <c:v>25</c:v>
                </c:pt>
                <c:pt idx="12">
                  <c:v>24.2</c:v>
                </c:pt>
                <c:pt idx="13">
                  <c:v>22</c:v>
                </c:pt>
                <c:pt idx="14">
                  <c:v>21.3</c:v>
                </c:pt>
              </c:numCache>
            </c:numRef>
          </c:val>
        </c:ser>
        <c:ser>
          <c:idx val="0"/>
          <c:order val="1"/>
          <c:tx>
            <c:strRef>
              <c:f>Лист1!$A$3</c:f>
              <c:strCache>
                <c:ptCount val="1"/>
                <c:pt idx="0">
                  <c:v>КПО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cat>
            <c:numRef>
              <c:f>Лист1!$B$2:$P$2</c:f>
              <c:numCache>
                <c:formatCode>General</c:formatCode>
                <c:ptCount val="1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  <c:pt idx="10">
                  <c:v>2026</c:v>
                </c:pt>
                <c:pt idx="11">
                  <c:v>2027</c:v>
                </c:pt>
                <c:pt idx="12">
                  <c:v>2028</c:v>
                </c:pt>
                <c:pt idx="13">
                  <c:v>2029</c:v>
                </c:pt>
                <c:pt idx="14">
                  <c:v>2030</c:v>
                </c:pt>
              </c:numCache>
            </c:numRef>
          </c:cat>
          <c:val>
            <c:numRef>
              <c:f>Лист1!$B$3:$P$3</c:f>
              <c:numCache>
                <c:formatCode>General</c:formatCode>
                <c:ptCount val="15"/>
                <c:pt idx="0">
                  <c:v>11.9</c:v>
                </c:pt>
                <c:pt idx="1">
                  <c:v>11.5</c:v>
                </c:pt>
                <c:pt idx="2">
                  <c:v>11.7</c:v>
                </c:pt>
                <c:pt idx="3">
                  <c:v>10.200000000000001</c:v>
                </c:pt>
                <c:pt idx="4">
                  <c:v>10</c:v>
                </c:pt>
                <c:pt idx="5">
                  <c:v>8.8000000000000007</c:v>
                </c:pt>
                <c:pt idx="6">
                  <c:v>8.9</c:v>
                </c:pt>
                <c:pt idx="7">
                  <c:v>7.9</c:v>
                </c:pt>
                <c:pt idx="8">
                  <c:v>8</c:v>
                </c:pt>
                <c:pt idx="9">
                  <c:v>7.2</c:v>
                </c:pt>
                <c:pt idx="10">
                  <c:v>7.3</c:v>
                </c:pt>
                <c:pt idx="11">
                  <c:v>6.7</c:v>
                </c:pt>
                <c:pt idx="12">
                  <c:v>6.8</c:v>
                </c:pt>
                <c:pt idx="13">
                  <c:v>6.1</c:v>
                </c:pt>
                <c:pt idx="14">
                  <c:v>6.1</c:v>
                </c:pt>
              </c:numCache>
            </c:numRef>
          </c:val>
        </c:ser>
        <c:ser>
          <c:idx val="1"/>
          <c:order val="2"/>
          <c:tx>
            <c:strRef>
              <c:f>Лист1!$A$4</c:f>
              <c:strCache>
                <c:ptCount val="1"/>
                <c:pt idx="0">
                  <c:v>ТШО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</c:spPr>
          <c:cat>
            <c:numRef>
              <c:f>Лист1!$B$2:$P$2</c:f>
              <c:numCache>
                <c:formatCode>General</c:formatCode>
                <c:ptCount val="1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  <c:pt idx="10">
                  <c:v>2026</c:v>
                </c:pt>
                <c:pt idx="11">
                  <c:v>2027</c:v>
                </c:pt>
                <c:pt idx="12">
                  <c:v>2028</c:v>
                </c:pt>
                <c:pt idx="13">
                  <c:v>2029</c:v>
                </c:pt>
                <c:pt idx="14">
                  <c:v>2030</c:v>
                </c:pt>
              </c:numCache>
            </c:numRef>
          </c:cat>
          <c:val>
            <c:numRef>
              <c:f>Лист1!$B$4:$P$4</c:f>
              <c:numCache>
                <c:formatCode>General</c:formatCode>
                <c:ptCount val="15"/>
                <c:pt idx="0">
                  <c:v>26.4</c:v>
                </c:pt>
                <c:pt idx="1">
                  <c:v>27.567999999999987</c:v>
                </c:pt>
                <c:pt idx="2">
                  <c:v>27.347000000000001</c:v>
                </c:pt>
                <c:pt idx="3">
                  <c:v>27.646000000000001</c:v>
                </c:pt>
                <c:pt idx="4">
                  <c:v>26.942999999999877</c:v>
                </c:pt>
                <c:pt idx="5">
                  <c:v>27.372</c:v>
                </c:pt>
                <c:pt idx="6">
                  <c:v>27.373000000000001</c:v>
                </c:pt>
                <c:pt idx="7">
                  <c:v>39.748000000000012</c:v>
                </c:pt>
                <c:pt idx="8">
                  <c:v>40.594000000000001</c:v>
                </c:pt>
                <c:pt idx="9">
                  <c:v>40.481000000000002</c:v>
                </c:pt>
                <c:pt idx="10">
                  <c:v>39.211000000000006</c:v>
                </c:pt>
                <c:pt idx="11">
                  <c:v>36.799000000000063</c:v>
                </c:pt>
                <c:pt idx="12">
                  <c:v>33.341999999999999</c:v>
                </c:pt>
                <c:pt idx="13">
                  <c:v>30.344000000000001</c:v>
                </c:pt>
                <c:pt idx="14">
                  <c:v>27.439999999999987</c:v>
                </c:pt>
              </c:numCache>
            </c:numRef>
          </c:val>
        </c:ser>
        <c:ser>
          <c:idx val="2"/>
          <c:order val="3"/>
          <c:tx>
            <c:strRef>
              <c:f>Лист1!$A$5</c:f>
              <c:strCache>
                <c:ptCount val="1"/>
                <c:pt idx="0">
                  <c:v>Кашаган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</c:spPr>
          <c:cat>
            <c:numRef>
              <c:f>Лист1!$B$2:$P$2</c:f>
              <c:numCache>
                <c:formatCode>General</c:formatCode>
                <c:ptCount val="1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  <c:pt idx="10">
                  <c:v>2026</c:v>
                </c:pt>
                <c:pt idx="11">
                  <c:v>2027</c:v>
                </c:pt>
                <c:pt idx="12">
                  <c:v>2028</c:v>
                </c:pt>
                <c:pt idx="13">
                  <c:v>2029</c:v>
                </c:pt>
                <c:pt idx="14">
                  <c:v>2030</c:v>
                </c:pt>
              </c:numCache>
            </c:numRef>
          </c:cat>
          <c:val>
            <c:numRef>
              <c:f>Лист1!$B$5:$P$5</c:f>
              <c:numCache>
                <c:formatCode>General</c:formatCode>
                <c:ptCount val="15"/>
                <c:pt idx="0">
                  <c:v>1.32</c:v>
                </c:pt>
                <c:pt idx="1">
                  <c:v>8.7000000000000011</c:v>
                </c:pt>
                <c:pt idx="2">
                  <c:v>11.3</c:v>
                </c:pt>
                <c:pt idx="3">
                  <c:v>13.2</c:v>
                </c:pt>
                <c:pt idx="4">
                  <c:v>13</c:v>
                </c:pt>
                <c:pt idx="5">
                  <c:v>12.9</c:v>
                </c:pt>
                <c:pt idx="6">
                  <c:v>13</c:v>
                </c:pt>
                <c:pt idx="7">
                  <c:v>13</c:v>
                </c:pt>
                <c:pt idx="8">
                  <c:v>12.8</c:v>
                </c:pt>
                <c:pt idx="9">
                  <c:v>14.9</c:v>
                </c:pt>
                <c:pt idx="10">
                  <c:v>16.399999999999999</c:v>
                </c:pt>
                <c:pt idx="11">
                  <c:v>17</c:v>
                </c:pt>
                <c:pt idx="12">
                  <c:v>23.2</c:v>
                </c:pt>
                <c:pt idx="13">
                  <c:v>25.1</c:v>
                </c:pt>
                <c:pt idx="14">
                  <c:v>35</c:v>
                </c:pt>
              </c:numCache>
            </c:numRef>
          </c:val>
        </c:ser>
        <c:ser>
          <c:idx val="4"/>
          <c:order val="4"/>
          <c:tx>
            <c:strRef>
              <c:f>Лист1!$A$7</c:f>
              <c:strCache>
                <c:ptCount val="1"/>
                <c:pt idx="0">
                  <c:v>Перспективные морские</c:v>
                </c:pt>
              </c:strCache>
            </c:strRef>
          </c:tx>
          <c:cat>
            <c:numRef>
              <c:f>Лист1!$B$2:$P$2</c:f>
              <c:numCache>
                <c:formatCode>General</c:formatCode>
                <c:ptCount val="1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  <c:pt idx="10">
                  <c:v>2026</c:v>
                </c:pt>
                <c:pt idx="11">
                  <c:v>2027</c:v>
                </c:pt>
                <c:pt idx="12">
                  <c:v>2028</c:v>
                </c:pt>
                <c:pt idx="13">
                  <c:v>2029</c:v>
                </c:pt>
                <c:pt idx="14">
                  <c:v>2030</c:v>
                </c:pt>
              </c:numCache>
            </c:numRef>
          </c:cat>
          <c:val>
            <c:numRef>
              <c:f>Лист1!$B$7:$P$7</c:f>
              <c:numCache>
                <c:formatCode>General</c:formatCode>
                <c:ptCount val="1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0.8</c:v>
                </c:pt>
                <c:pt idx="9">
                  <c:v>5</c:v>
                </c:pt>
                <c:pt idx="10">
                  <c:v>11.4</c:v>
                </c:pt>
                <c:pt idx="11">
                  <c:v>14.7</c:v>
                </c:pt>
                <c:pt idx="12">
                  <c:v>17.7</c:v>
                </c:pt>
                <c:pt idx="13">
                  <c:v>20.2</c:v>
                </c:pt>
                <c:pt idx="14">
                  <c:v>20.100000000000001</c:v>
                </c:pt>
              </c:numCache>
            </c:numRef>
          </c:val>
        </c:ser>
        <c:axId val="75007872"/>
        <c:axId val="75009408"/>
      </c:areaChart>
      <c:lineChart>
        <c:grouping val="standard"/>
        <c:ser>
          <c:idx val="5"/>
          <c:order val="5"/>
          <c:tx>
            <c:strRef>
              <c:f>Лист1!$A$8</c:f>
              <c:strCache>
                <c:ptCount val="1"/>
                <c:pt idx="0">
                  <c:v>Итого добыча РК</c:v>
                </c:pt>
              </c:strCache>
            </c:strRef>
          </c:tx>
          <c:spPr>
            <a:ln w="41275">
              <a:solidFill>
                <a:schemeClr val="tx1"/>
              </a:solidFill>
              <a:prstDash val="sysDash"/>
            </a:ln>
          </c:spPr>
          <c:marker>
            <c:symbol val="none"/>
          </c:marker>
          <c:cat>
            <c:numRef>
              <c:f>Лист1!$B$2:$P$2</c:f>
              <c:numCache>
                <c:formatCode>General</c:formatCode>
                <c:ptCount val="1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  <c:pt idx="10">
                  <c:v>2026</c:v>
                </c:pt>
                <c:pt idx="11">
                  <c:v>2027</c:v>
                </c:pt>
                <c:pt idx="12">
                  <c:v>2028</c:v>
                </c:pt>
                <c:pt idx="13">
                  <c:v>2029</c:v>
                </c:pt>
                <c:pt idx="14">
                  <c:v>2030</c:v>
                </c:pt>
              </c:numCache>
            </c:numRef>
          </c:cat>
          <c:val>
            <c:numRef>
              <c:f>Лист1!$B$8:$P$8</c:f>
              <c:numCache>
                <c:formatCode>General</c:formatCode>
                <c:ptCount val="15"/>
                <c:pt idx="0">
                  <c:v>75.61999999999999</c:v>
                </c:pt>
                <c:pt idx="1">
                  <c:v>83.568000000000012</c:v>
                </c:pt>
                <c:pt idx="2">
                  <c:v>85.346999999999994</c:v>
                </c:pt>
                <c:pt idx="3">
                  <c:v>85.546000000000006</c:v>
                </c:pt>
                <c:pt idx="4">
                  <c:v>82.943000000000026</c:v>
                </c:pt>
                <c:pt idx="5">
                  <c:v>81.072000000000003</c:v>
                </c:pt>
                <c:pt idx="6">
                  <c:v>80.272999999999982</c:v>
                </c:pt>
                <c:pt idx="7">
                  <c:v>90.748000000000005</c:v>
                </c:pt>
                <c:pt idx="8">
                  <c:v>90.793999999999997</c:v>
                </c:pt>
                <c:pt idx="9">
                  <c:v>94.581000000000003</c:v>
                </c:pt>
                <c:pt idx="10">
                  <c:v>100.01100000000002</c:v>
                </c:pt>
                <c:pt idx="11">
                  <c:v>100.199</c:v>
                </c:pt>
                <c:pt idx="12">
                  <c:v>105.242</c:v>
                </c:pt>
                <c:pt idx="13">
                  <c:v>103.74400000000038</c:v>
                </c:pt>
                <c:pt idx="14">
                  <c:v>109.94000000000032</c:v>
                </c:pt>
              </c:numCache>
            </c:numRef>
          </c:val>
          <c:smooth val="1"/>
        </c:ser>
        <c:marker val="1"/>
        <c:axId val="75007872"/>
        <c:axId val="75009408"/>
      </c:lineChart>
      <c:catAx>
        <c:axId val="75007872"/>
        <c:scaling>
          <c:orientation val="minMax"/>
        </c:scaling>
        <c:axPos val="b"/>
        <c:numFmt formatCode="General" sourceLinked="1"/>
        <c:tickLblPos val="nextTo"/>
        <c:crossAx val="75009408"/>
        <c:crosses val="autoZero"/>
        <c:auto val="1"/>
        <c:lblAlgn val="ctr"/>
        <c:lblOffset val="100"/>
      </c:catAx>
      <c:valAx>
        <c:axId val="75009408"/>
        <c:scaling>
          <c:orientation val="minMax"/>
        </c:scaling>
        <c:axPos val="l"/>
        <c:majorGridlines>
          <c:spPr>
            <a:ln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>
                    <a:latin typeface="Arial" pitchFamily="34" charset="0"/>
                    <a:cs typeface="Arial" pitchFamily="34" charset="0"/>
                  </a:defRPr>
                </a:pPr>
                <a:r>
                  <a:rPr lang="ru-RU" dirty="0" err="1" smtClean="0">
                    <a:latin typeface="Arial" pitchFamily="34" charset="0"/>
                    <a:cs typeface="Arial" pitchFamily="34" charset="0"/>
                  </a:rPr>
                  <a:t>млн.тонна</a:t>
                </a:r>
                <a:endParaRPr lang="ru-RU" dirty="0">
                  <a:latin typeface="Arial" pitchFamily="34" charset="0"/>
                  <a:cs typeface="Arial" pitchFamily="34" charset="0"/>
                </a:endParaRPr>
              </a:p>
            </c:rich>
          </c:tx>
          <c:layout/>
        </c:title>
        <c:numFmt formatCode="General" sourceLinked="1"/>
        <c:tickLblPos val="nextTo"/>
        <c:crossAx val="75007872"/>
        <c:crosses val="autoZero"/>
        <c:crossBetween val="between"/>
      </c:valAx>
    </c:plotArea>
    <c:legend>
      <c:legendPos val="b"/>
      <c:legendEntry>
        <c:idx val="5"/>
        <c:txPr>
          <a:bodyPr/>
          <a:lstStyle/>
          <a:p>
            <a:pPr>
              <a:defRPr sz="1200">
                <a:solidFill>
                  <a:srgbClr val="002060"/>
                </a:solidFill>
              </a:defRPr>
            </a:pPr>
            <a:endParaRPr lang="ru-RU"/>
          </a:p>
        </c:txPr>
      </c:legendEntry>
      <c:layout>
        <c:manualLayout>
          <c:xMode val="edge"/>
          <c:yMode val="edge"/>
          <c:x val="4.8680377693191987E-2"/>
          <c:y val="0.87193026786435512"/>
          <c:w val="0.93539739329088778"/>
          <c:h val="0.10834184238814146"/>
        </c:manualLayout>
      </c:layout>
      <c:txPr>
        <a:bodyPr/>
        <a:lstStyle/>
        <a:p>
          <a:pPr>
            <a:defRPr sz="1200" b="1">
              <a:solidFill>
                <a:srgbClr val="002060"/>
              </a:solidFill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  <c:dispBlanksAs val="zero"/>
  </c:chart>
  <c:spPr>
    <a:ln>
      <a:noFill/>
    </a:ln>
  </c:sp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2014-2025 </a:t>
            </a:r>
            <a:r>
              <a:rPr lang="ru-RU" sz="1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жж</a:t>
            </a:r>
            <a:r>
              <a:rPr 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ru-RU" sz="1400" baseline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МҰНАЙ</a:t>
            </a:r>
            <a:r>
              <a:rPr lang="ru-RU" sz="1400" baseline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ЖӘНЕ ГАЗ ӨНДІРІСІ</a:t>
            </a:r>
            <a:endParaRPr lang="ru-RU" dirty="0">
              <a:solidFill>
                <a:srgbClr val="002060"/>
              </a:solidFill>
            </a:endParaRPr>
          </a:p>
        </c:rich>
      </c:tx>
      <c:layout>
        <c:manualLayout>
          <c:xMode val="edge"/>
          <c:yMode val="edge"/>
          <c:x val="0.29754963663536022"/>
          <c:y val="0"/>
        </c:manualLayout>
      </c:layout>
    </c:title>
    <c:view3D>
      <c:rotX val="0"/>
      <c:rotY val="0"/>
      <c:rAngAx val="1"/>
    </c:view3D>
    <c:plotArea>
      <c:layout>
        <c:manualLayout>
          <c:layoutTarget val="inner"/>
          <c:xMode val="edge"/>
          <c:yMode val="edge"/>
          <c:x val="6.5479887484452659E-2"/>
          <c:y val="0.17711293681663282"/>
          <c:w val="0.93106076302714658"/>
          <c:h val="0.56282910667018915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мұнай, млн.тонна</c:v>
                </c:pt>
              </c:strCache>
            </c:strRef>
          </c:tx>
          <c:spPr>
            <a:solidFill>
              <a:srgbClr val="C5615F"/>
            </a:solidFill>
          </c:spPr>
          <c:dLbls>
            <c:dLbl>
              <c:idx val="3"/>
              <c:layout>
                <c:manualLayout>
                  <c:x val="1.5559904775687501E-3"/>
                  <c:y val="-3.8953483814878592E-2"/>
                </c:manualLayout>
              </c:layout>
              <c:tx>
                <c:rich>
                  <a:bodyPr/>
                  <a:lstStyle/>
                  <a:p>
                    <a:r>
                      <a:rPr lang="ru-RU" sz="1200" baseline="0" dirty="0" smtClean="0">
                        <a:solidFill>
                          <a:srgbClr val="002060"/>
                        </a:solidFill>
                      </a:rPr>
                      <a:t>26,7</a:t>
                    </a:r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2020</c:v>
                </c:pt>
                <c:pt idx="4">
                  <c:v>2025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26.7</c:v>
                </c:pt>
                <c:pt idx="1">
                  <c:v>27.1</c:v>
                </c:pt>
                <c:pt idx="2">
                  <c:v>26.4</c:v>
                </c:pt>
                <c:pt idx="3">
                  <c:v>26.7</c:v>
                </c:pt>
                <c:pt idx="4">
                  <c:v>40.4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таратуға жататын тауарлық газ, текше метр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200" smtClean="0">
                        <a:solidFill>
                          <a:srgbClr val="002060"/>
                        </a:solidFill>
                      </a:rPr>
                      <a:t>8,5</a:t>
                    </a:r>
                    <a:endParaRPr lang="en-US" sz="1200" dirty="0">
                      <a:solidFill>
                        <a:srgbClr val="002060"/>
                      </a:solidFill>
                    </a:endParaRPr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200" smtClean="0">
                        <a:solidFill>
                          <a:srgbClr val="002060"/>
                        </a:solidFill>
                      </a:rPr>
                      <a:t>8,5</a:t>
                    </a:r>
                    <a:endParaRPr lang="en-US" sz="1200" dirty="0">
                      <a:solidFill>
                        <a:srgbClr val="002060"/>
                      </a:solidFill>
                    </a:endParaRPr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200" smtClean="0">
                        <a:solidFill>
                          <a:srgbClr val="002060"/>
                        </a:solidFill>
                      </a:rPr>
                      <a:t>7,2</a:t>
                    </a:r>
                    <a:endParaRPr lang="en-US" sz="1200" dirty="0">
                      <a:solidFill>
                        <a:srgbClr val="002060"/>
                      </a:solidFill>
                    </a:endParaRPr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sz="1200" dirty="0" smtClean="0">
                        <a:solidFill>
                          <a:srgbClr val="002060"/>
                        </a:solidFill>
                      </a:rPr>
                      <a:t>8,5</a:t>
                    </a:r>
                    <a:endParaRPr lang="ru-RU" sz="1200" dirty="0">
                      <a:solidFill>
                        <a:srgbClr val="002060"/>
                      </a:solidFill>
                    </a:endParaRPr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2020</c:v>
                </c:pt>
                <c:pt idx="4">
                  <c:v>2025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7</c:v>
                </c:pt>
                <c:pt idx="1">
                  <c:v>6.8</c:v>
                </c:pt>
                <c:pt idx="2">
                  <c:v>7</c:v>
                </c:pt>
                <c:pt idx="3">
                  <c:v>6.9</c:v>
                </c:pt>
                <c:pt idx="4">
                  <c:v>4.4000000000000004</c:v>
                </c:pt>
              </c:numCache>
            </c:numRef>
          </c:val>
        </c:ser>
        <c:shape val="cylinder"/>
        <c:axId val="93518848"/>
        <c:axId val="99615488"/>
        <c:axId val="0"/>
      </c:bar3DChart>
      <c:catAx>
        <c:axId val="93518848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200" b="1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99615488"/>
        <c:crosses val="autoZero"/>
        <c:auto val="1"/>
        <c:lblAlgn val="ctr"/>
        <c:lblOffset val="100"/>
      </c:catAx>
      <c:valAx>
        <c:axId val="99615488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400" b="1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93518848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400" b="1">
              <a:solidFill>
                <a:srgbClr val="002060"/>
              </a:solidFill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600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pP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2014-2030 </a:t>
            </a:r>
            <a:r>
              <a:rPr lang="ru-RU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жж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СК ЖӘНЕ ГАЗДЫ ӨНДІРУ</a:t>
            </a:r>
            <a:endPara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c:rich>
      </c:tx>
      <c:layout/>
    </c:title>
    <c:view3D>
      <c:rotX val="0"/>
      <c:rotY val="0"/>
      <c:perspective val="10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СК, млн. т</c:v>
                </c:pt>
              </c:strCache>
            </c:strRef>
          </c:tx>
          <c:spPr>
            <a:solidFill>
              <a:schemeClr val="accent2"/>
            </a:solidFill>
          </c:spPr>
          <c:dLbls>
            <c:txPr>
              <a:bodyPr/>
              <a:lstStyle/>
              <a:p>
                <a:pPr>
                  <a:defRPr sz="1200" b="1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2020</c:v>
                </c:pt>
                <c:pt idx="4">
                  <c:v>2025</c:v>
                </c:pt>
                <c:pt idx="5">
                  <c:v>2030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12.2</c:v>
                </c:pt>
                <c:pt idx="1">
                  <c:v>11.9</c:v>
                </c:pt>
                <c:pt idx="2">
                  <c:v>11.6</c:v>
                </c:pt>
                <c:pt idx="3">
                  <c:v>11</c:v>
                </c:pt>
                <c:pt idx="4">
                  <c:v>12.2</c:v>
                </c:pt>
                <c:pt idx="5">
                  <c:v>12.4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 таратуға жататын тауарылық газ, текше метр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</c:spPr>
          <c:dLbls>
            <c:txPr>
              <a:bodyPr/>
              <a:lstStyle/>
              <a:p>
                <a:pPr>
                  <a:defRPr sz="1200" b="1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2020</c:v>
                </c:pt>
                <c:pt idx="4">
                  <c:v>2025</c:v>
                </c:pt>
                <c:pt idx="5">
                  <c:v>2030</c:v>
                </c:pt>
              </c:numCache>
            </c:num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7.4</c:v>
                </c:pt>
                <c:pt idx="1">
                  <c:v>7.5</c:v>
                </c:pt>
                <c:pt idx="2">
                  <c:v>7.3</c:v>
                </c:pt>
                <c:pt idx="3">
                  <c:v>7.7</c:v>
                </c:pt>
                <c:pt idx="4">
                  <c:v>8.3000000000000007</c:v>
                </c:pt>
                <c:pt idx="5">
                  <c:v>8.9</c:v>
                </c:pt>
              </c:numCache>
            </c:numRef>
          </c:val>
        </c:ser>
        <c:shape val="cylinder"/>
        <c:axId val="99816960"/>
        <c:axId val="99818496"/>
        <c:axId val="0"/>
      </c:bar3DChart>
      <c:catAx>
        <c:axId val="9981696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99818496"/>
        <c:crosses val="autoZero"/>
        <c:auto val="1"/>
        <c:lblAlgn val="ctr"/>
        <c:lblOffset val="100"/>
      </c:catAx>
      <c:valAx>
        <c:axId val="99818496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200" b="1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99816960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600" b="1">
              <a:solidFill>
                <a:srgbClr val="002060"/>
              </a:solidFill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title>
      <c:tx>
        <c:rich>
          <a:bodyPr/>
          <a:lstStyle/>
          <a:p>
            <a:pPr>
              <a:defRPr sz="1400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pPr>
            <a:r>
              <a:rPr lang="ru-RU" sz="14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Мұнай өңдеу</a:t>
            </a:r>
          </a:p>
        </c:rich>
      </c:tx>
      <c:layout/>
    </c:title>
    <c:plotArea>
      <c:layout/>
      <c:barChart>
        <c:barDir val="col"/>
        <c:grouping val="stacked"/>
        <c:ser>
          <c:idx val="0"/>
          <c:order val="0"/>
          <c:tx>
            <c:strRef>
              <c:f>'[интрумент_new-3.xlsx]перераб. и производ'!$B$1</c:f>
              <c:strCache>
                <c:ptCount val="1"/>
                <c:pt idx="0">
                  <c:v>2016 ж 10 айына</c:v>
                </c:pt>
              </c:strCache>
            </c:strRef>
          </c:tx>
          <c:cat>
            <c:strRef>
              <c:f>'[интрумент_new-3.xlsx]перераб. и производ'!$A$2:$A$4</c:f>
              <c:strCache>
                <c:ptCount val="3"/>
                <c:pt idx="0">
                  <c:v>2016 (жоспар)</c:v>
                </c:pt>
                <c:pt idx="1">
                  <c:v>2018(жоспар)</c:v>
                </c:pt>
                <c:pt idx="2">
                  <c:v>2020(жоспар)</c:v>
                </c:pt>
              </c:strCache>
            </c:strRef>
          </c:cat>
          <c:val>
            <c:numRef>
              <c:f>'[интрумент_new-3.xlsx]перераб. и производ'!$B$2:$B$4</c:f>
              <c:numCache>
                <c:formatCode>General</c:formatCode>
                <c:ptCount val="3"/>
                <c:pt idx="0">
                  <c:v>11.8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ser>
          <c:idx val="1"/>
          <c:order val="1"/>
          <c:tx>
            <c:strRef>
              <c:f>'[интрумент_new-3.xlsx]перераб. и производ'!$C$1</c:f>
              <c:strCache>
                <c:ptCount val="1"/>
                <c:pt idx="0">
                  <c:v>Нақтысы</c:v>
                </c:pt>
              </c:strCache>
            </c:strRef>
          </c:tx>
          <c:cat>
            <c:strRef>
              <c:f>'[интрумент_new-3.xlsx]перераб. и производ'!$A$2:$A$4</c:f>
              <c:strCache>
                <c:ptCount val="3"/>
                <c:pt idx="0">
                  <c:v>2016 (жоспар)</c:v>
                </c:pt>
                <c:pt idx="1">
                  <c:v>2018(жоспар)</c:v>
                </c:pt>
                <c:pt idx="2">
                  <c:v>2020(жоспар)</c:v>
                </c:pt>
              </c:strCache>
            </c:strRef>
          </c:cat>
          <c:val>
            <c:numRef>
              <c:f>'[интрумент_new-3.xlsx]перераб. и производ'!$C$2:$C$4</c:f>
              <c:numCache>
                <c:formatCode>General</c:formatCode>
                <c:ptCount val="3"/>
                <c:pt idx="0">
                  <c:v>2.27</c:v>
                </c:pt>
                <c:pt idx="1">
                  <c:v>15</c:v>
                </c:pt>
                <c:pt idx="2">
                  <c:v>15.8</c:v>
                </c:pt>
              </c:numCache>
            </c:numRef>
          </c:val>
        </c:ser>
        <c:gapWidth val="55"/>
        <c:overlap val="100"/>
        <c:axId val="75428224"/>
        <c:axId val="75429760"/>
      </c:barChart>
      <c:catAx>
        <c:axId val="75428224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b="1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75429760"/>
        <c:crosses val="autoZero"/>
        <c:auto val="1"/>
        <c:lblAlgn val="ctr"/>
        <c:lblOffset val="100"/>
      </c:catAx>
      <c:valAx>
        <c:axId val="75429760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 b="0">
                    <a:latin typeface="Arial" pitchFamily="34" charset="0"/>
                    <a:cs typeface="Arial" pitchFamily="34" charset="0"/>
                  </a:defRPr>
                </a:pPr>
                <a:r>
                  <a:rPr lang="ru-RU" b="0">
                    <a:latin typeface="Arial" pitchFamily="34" charset="0"/>
                    <a:cs typeface="Arial" pitchFamily="34" charset="0"/>
                  </a:rPr>
                  <a:t>млн., тонн</a:t>
                </a:r>
              </a:p>
            </c:rich>
          </c:tx>
          <c:layout/>
        </c:title>
        <c:numFmt formatCode="General" sourceLinked="1"/>
        <c:majorTickMark val="none"/>
        <c:tickLblPos val="nextTo"/>
        <c:txPr>
          <a:bodyPr/>
          <a:lstStyle/>
          <a:p>
            <a:pPr>
              <a:defRPr b="1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75428224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>
              <a:solidFill>
                <a:srgbClr val="002060"/>
              </a:solidFill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  <c:dispBlanksAs val="gap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title>
      <c:tx>
        <c:rich>
          <a:bodyPr/>
          <a:lstStyle/>
          <a:p>
            <a:pPr>
              <a:defRPr sz="1400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pPr>
            <a:r>
              <a:rPr lang="ru-RU" sz="14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Мұнай өнімдерінің өңдірісі</a:t>
            </a:r>
          </a:p>
        </c:rich>
      </c:tx>
      <c:layout/>
    </c:title>
    <c:plotArea>
      <c:layout/>
      <c:barChart>
        <c:barDir val="col"/>
        <c:grouping val="clustered"/>
        <c:ser>
          <c:idx val="2"/>
          <c:order val="0"/>
          <c:tx>
            <c:strRef>
              <c:f>'[интрумент_new-3.xlsx]перераб. и производ'!$D$1</c:f>
              <c:strCache>
                <c:ptCount val="1"/>
                <c:pt idx="0">
                  <c:v>Бензиин</c:v>
                </c:pt>
              </c:strCache>
            </c:strRef>
          </c:tx>
          <c:cat>
            <c:strRef>
              <c:f>'[интрумент_new-3.xlsx]перераб. и производ'!$A$2:$A$4</c:f>
              <c:strCache>
                <c:ptCount val="3"/>
                <c:pt idx="0">
                  <c:v>2016 (жоспар)</c:v>
                </c:pt>
                <c:pt idx="1">
                  <c:v>2018(жоспар)</c:v>
                </c:pt>
                <c:pt idx="2">
                  <c:v>2020(жоспар)</c:v>
                </c:pt>
              </c:strCache>
            </c:strRef>
          </c:cat>
          <c:val>
            <c:numRef>
              <c:f>'[интрумент_new-3.xlsx]перераб. и производ'!$D$2:$D$4</c:f>
              <c:numCache>
                <c:formatCode>0.0</c:formatCode>
                <c:ptCount val="3"/>
                <c:pt idx="0">
                  <c:v>2.8</c:v>
                </c:pt>
                <c:pt idx="1">
                  <c:v>5</c:v>
                </c:pt>
                <c:pt idx="2">
                  <c:v>5.3</c:v>
                </c:pt>
              </c:numCache>
            </c:numRef>
          </c:val>
        </c:ser>
        <c:ser>
          <c:idx val="3"/>
          <c:order val="1"/>
          <c:tx>
            <c:strRef>
              <c:f>'[интрумент_new-3.xlsx]перераб. и производ'!$E$1</c:f>
              <c:strCache>
                <c:ptCount val="1"/>
                <c:pt idx="0">
                  <c:v>Дизель отыны</c:v>
                </c:pt>
              </c:strCache>
            </c:strRef>
          </c:tx>
          <c:cat>
            <c:strRef>
              <c:f>'[интрумент_new-3.xlsx]перераб. и производ'!$A$2:$A$4</c:f>
              <c:strCache>
                <c:ptCount val="3"/>
                <c:pt idx="0">
                  <c:v>2016 (жоспар)</c:v>
                </c:pt>
                <c:pt idx="1">
                  <c:v>2018(жоспар)</c:v>
                </c:pt>
                <c:pt idx="2">
                  <c:v>2020(жоспар)</c:v>
                </c:pt>
              </c:strCache>
            </c:strRef>
          </c:cat>
          <c:val>
            <c:numRef>
              <c:f>'[интрумент_new-3.xlsx]перераб. и производ'!$E$2:$E$4</c:f>
              <c:numCache>
                <c:formatCode>0.0</c:formatCode>
                <c:ptCount val="3"/>
                <c:pt idx="0">
                  <c:v>3.9</c:v>
                </c:pt>
                <c:pt idx="1">
                  <c:v>4.5</c:v>
                </c:pt>
                <c:pt idx="2">
                  <c:v>4.8</c:v>
                </c:pt>
              </c:numCache>
            </c:numRef>
          </c:val>
        </c:ser>
        <c:ser>
          <c:idx val="0"/>
          <c:order val="2"/>
          <c:tx>
            <c:strRef>
              <c:f>'[интрумент_new-3.xlsx]перераб. и производ'!$F$1</c:f>
              <c:strCache>
                <c:ptCount val="1"/>
                <c:pt idx="0">
                  <c:v>Авиакерасин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'[интрумент_new-3.xlsx]перераб. и производ'!$A$2:$A$4</c:f>
              <c:strCache>
                <c:ptCount val="3"/>
                <c:pt idx="0">
                  <c:v>2016 (жоспар)</c:v>
                </c:pt>
                <c:pt idx="1">
                  <c:v>2018(жоспар)</c:v>
                </c:pt>
                <c:pt idx="2">
                  <c:v>2020(жоспар)</c:v>
                </c:pt>
              </c:strCache>
            </c:strRef>
          </c:cat>
          <c:val>
            <c:numRef>
              <c:f>'[интрумент_new-3.xlsx]перераб. и производ'!$F$2:$F$4</c:f>
              <c:numCache>
                <c:formatCode>General</c:formatCode>
                <c:ptCount val="3"/>
                <c:pt idx="0">
                  <c:v>0.30000000000000021</c:v>
                </c:pt>
                <c:pt idx="1">
                  <c:v>0.7000000000000004</c:v>
                </c:pt>
                <c:pt idx="2">
                  <c:v>0.9</c:v>
                </c:pt>
              </c:numCache>
            </c:numRef>
          </c:val>
        </c:ser>
        <c:axId val="75447680"/>
        <c:axId val="75457664"/>
      </c:barChart>
      <c:catAx>
        <c:axId val="75447680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b="1">
                <a:solidFill>
                  <a:srgbClr val="002060"/>
                </a:solidFill>
              </a:defRPr>
            </a:pPr>
            <a:endParaRPr lang="ru-RU"/>
          </a:p>
        </c:txPr>
        <c:crossAx val="75457664"/>
        <c:crosses val="autoZero"/>
        <c:auto val="1"/>
        <c:lblAlgn val="ctr"/>
        <c:lblOffset val="100"/>
      </c:catAx>
      <c:valAx>
        <c:axId val="75457664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defRPr>
                </a:pPr>
                <a:r>
                  <a:rPr lang="ru-RU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млн., тонн</a:t>
                </a:r>
              </a:p>
            </c:rich>
          </c:tx>
          <c:layout/>
        </c:title>
        <c:numFmt formatCode="0.0" sourceLinked="1"/>
        <c:tickLblPos val="nextTo"/>
        <c:txPr>
          <a:bodyPr/>
          <a:lstStyle/>
          <a:p>
            <a:pPr>
              <a:defRPr b="1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75447680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>
              <a:solidFill>
                <a:srgbClr val="002060"/>
              </a:solidFill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  <c:dispBlanksAs val="gap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200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pPr>
            <a:r>
              <a:rPr lang="ru-RU" sz="1200" baseline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2016ж </a:t>
            </a:r>
            <a:r>
              <a:rPr lang="ru-RU" sz="1200" baseline="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дизельд</a:t>
            </a:r>
            <a:r>
              <a:rPr lang="kk-KZ" sz="1200" baseline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ік отын импортының динамикасы </a:t>
            </a:r>
            <a:endParaRPr lang="ru-RU" sz="1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c:rich>
      </c:tx>
      <c:layout/>
      <c:overlay val="1"/>
    </c:title>
    <c:plotArea>
      <c:layout>
        <c:manualLayout>
          <c:layoutTarget val="inner"/>
          <c:xMode val="edge"/>
          <c:yMode val="edge"/>
          <c:x val="0.1183809990233065"/>
          <c:y val="0.20615862291313283"/>
          <c:w val="0.88161900097669332"/>
          <c:h val="0.58411212660676348"/>
        </c:manualLayout>
      </c:layout>
      <c:lineChart>
        <c:grouping val="standard"/>
        <c:ser>
          <c:idx val="0"/>
          <c:order val="0"/>
          <c:spPr>
            <a:ln>
              <a:solidFill>
                <a:srgbClr val="A50021"/>
              </a:solidFill>
            </a:ln>
          </c:spPr>
          <c:marker>
            <c:spPr>
              <a:solidFill>
                <a:schemeClr val="accent2">
                  <a:lumMod val="50000"/>
                </a:schemeClr>
              </a:solidFill>
              <a:ln>
                <a:solidFill>
                  <a:srgbClr val="A50021"/>
                </a:solidFill>
              </a:ln>
            </c:spPr>
          </c:marker>
          <c:dLbls>
            <c:dLbl>
              <c:idx val="3"/>
              <c:layout>
                <c:manualLayout>
                  <c:x val="-4.5412323253174118E-2"/>
                  <c:y val="6.1199510403916774E-2"/>
                </c:manualLayout>
              </c:layout>
              <c:showVal val="1"/>
            </c:dLbl>
            <c:dLbl>
              <c:idx val="9"/>
              <c:layout>
                <c:manualLayout>
                  <c:x val="0"/>
                  <c:y val="6.1199510403916774E-2"/>
                </c:manualLayout>
              </c:layout>
              <c:showVal val="1"/>
            </c:dLbl>
            <c:txPr>
              <a:bodyPr/>
              <a:lstStyle/>
              <a:p>
                <a:pPr>
                  <a:defRPr sz="900" b="1">
                    <a:solidFill>
                      <a:srgbClr val="491B5B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дт!$D$30:$M$30</c:f>
              <c:strCache>
                <c:ptCount val="10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</c:strCache>
            </c:strRef>
          </c:cat>
          <c:val>
            <c:numRef>
              <c:f>дт!$D$31:$M$31</c:f>
              <c:numCache>
                <c:formatCode>#,##0</c:formatCode>
                <c:ptCount val="10"/>
                <c:pt idx="0">
                  <c:v>48774</c:v>
                </c:pt>
                <c:pt idx="1">
                  <c:v>17641</c:v>
                </c:pt>
                <c:pt idx="2">
                  <c:v>38675</c:v>
                </c:pt>
                <c:pt idx="3">
                  <c:v>15057</c:v>
                </c:pt>
                <c:pt idx="4">
                  <c:v>19531</c:v>
                </c:pt>
                <c:pt idx="5">
                  <c:v>318</c:v>
                </c:pt>
                <c:pt idx="6">
                  <c:v>22266</c:v>
                </c:pt>
                <c:pt idx="7">
                  <c:v>60922</c:v>
                </c:pt>
                <c:pt idx="8">
                  <c:v>108217</c:v>
                </c:pt>
                <c:pt idx="9">
                  <c:v>93280</c:v>
                </c:pt>
              </c:numCache>
            </c:numRef>
          </c:val>
        </c:ser>
        <c:marker val="1"/>
        <c:axId val="75324032"/>
        <c:axId val="75329920"/>
      </c:lineChart>
      <c:catAx>
        <c:axId val="75324032"/>
        <c:scaling>
          <c:orientation val="minMax"/>
        </c:scaling>
        <c:axPos val="b"/>
        <c:tickLblPos val="nextTo"/>
        <c:txPr>
          <a:bodyPr/>
          <a:lstStyle/>
          <a:p>
            <a:pPr>
              <a:defRPr sz="800" b="1" baseline="0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75329920"/>
        <c:crosses val="autoZero"/>
        <c:auto val="1"/>
        <c:lblAlgn val="ctr"/>
        <c:lblOffset val="100"/>
      </c:catAx>
      <c:valAx>
        <c:axId val="75329920"/>
        <c:scaling>
          <c:orientation val="minMax"/>
        </c:scaling>
        <c:axPos val="l"/>
        <c:majorGridlines/>
        <c:numFmt formatCode="#,##0" sourceLinked="1"/>
        <c:tickLblPos val="nextTo"/>
        <c:txPr>
          <a:bodyPr/>
          <a:lstStyle/>
          <a:p>
            <a:pPr>
              <a:defRPr sz="800" b="1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75324032"/>
        <c:crosses val="autoZero"/>
        <c:crossBetween val="between"/>
      </c:valAx>
      <c:spPr>
        <a:solidFill>
          <a:schemeClr val="lt1"/>
        </a:solidFill>
        <a:ln w="25400" cap="flat" cmpd="sng" algn="ctr">
          <a:noFill/>
          <a:prstDash val="solid"/>
        </a:ln>
        <a:effectLst/>
      </c:spPr>
    </c:plotArea>
    <c:plotVisOnly val="1"/>
    <c:dispBlanksAs val="gap"/>
  </c:chart>
  <c:externalData r:id="rId1"/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7"/>
  <c:chart>
    <c:title>
      <c:tx>
        <c:rich>
          <a:bodyPr/>
          <a:lstStyle/>
          <a:p>
            <a:pPr>
              <a:defRPr sz="1400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pPr>
            <a:r>
              <a:rPr lang="ru-RU" sz="1200" b="1" i="0" baseline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2014-2015  </a:t>
            </a:r>
            <a:r>
              <a:rPr lang="ru-RU" sz="1200" b="1" i="0" baseline="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жылдары</a:t>
            </a:r>
            <a:r>
              <a:rPr lang="ru-RU" sz="1200" b="1" i="0" baseline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i="0" baseline="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кезеңінде  ауыл</a:t>
            </a:r>
            <a:r>
              <a:rPr lang="ru-RU" sz="1200" b="1" i="0" baseline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i="0" baseline="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шаруашылығы тауар</a:t>
            </a:r>
            <a:r>
              <a:rPr lang="ru-RU" sz="1200" b="1" i="0" baseline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i="0" baseline="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өндірушілері үшін </a:t>
            </a:r>
            <a:r>
              <a:rPr lang="ru-RU" sz="1200" b="1" i="0" baseline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дизель </a:t>
            </a:r>
            <a:r>
              <a:rPr lang="ru-RU" sz="1200" b="1" i="0" baseline="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отынын</a:t>
            </a:r>
            <a:r>
              <a:rPr lang="ru-RU" sz="1200" b="1" i="0" baseline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i="0" baseline="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тиеу</a:t>
            </a:r>
            <a:endParaRPr lang="ru-RU" sz="1200" b="1" i="0" baseline="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c:rich>
      </c:tx>
      <c:layout>
        <c:manualLayout>
          <c:xMode val="edge"/>
          <c:yMode val="edge"/>
          <c:x val="0.14480851454236487"/>
          <c:y val="0"/>
        </c:manualLayout>
      </c:layout>
    </c:title>
    <c:view3D>
      <c:rotX val="0"/>
      <c:rotY val="0"/>
      <c:perspective val="0"/>
    </c:view3D>
    <c:plotArea>
      <c:layout>
        <c:manualLayout>
          <c:layoutTarget val="inner"/>
          <c:xMode val="edge"/>
          <c:yMode val="edge"/>
          <c:x val="6.3515828646932629E-2"/>
          <c:y val="0.17354142849221288"/>
          <c:w val="0.92983238683252756"/>
          <c:h val="0.59749490616368961"/>
        </c:manualLayout>
      </c:layout>
      <c:bar3DChart>
        <c:barDir val="col"/>
        <c:grouping val="stacked"/>
        <c:ser>
          <c:idx val="0"/>
          <c:order val="0"/>
          <c:tx>
            <c:strRef>
              <c:f>'перераб. и производ'!$C$26</c:f>
              <c:strCache>
                <c:ptCount val="1"/>
                <c:pt idx="0">
                  <c:v>ДТ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</c:spPr>
          <c:dLbls>
            <c:dLbl>
              <c:idx val="0"/>
              <c:layout>
                <c:manualLayout>
                  <c:x val="-4.5377175730114946E-2"/>
                  <c:y val="-0.2952877000632218"/>
                </c:manualLayout>
              </c:layout>
              <c:showVal val="1"/>
            </c:dLbl>
            <c:dLbl>
              <c:idx val="1"/>
              <c:layout>
                <c:manualLayout>
                  <c:x val="-1.2082889094895494E-2"/>
                  <c:y val="-0.26875874761196583"/>
                </c:manualLayout>
              </c:layout>
              <c:showVal val="1"/>
            </c:dLbl>
            <c:dLbl>
              <c:idx val="2"/>
              <c:layout>
                <c:manualLayout>
                  <c:x val="1.1030676215582874E-2"/>
                  <c:y val="-0.34646239560110481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cat>
            <c:numRef>
              <c:f>'перераб. и производ'!$B$27:$B$29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'перераб. и производ'!$C$27:$C$29</c:f>
              <c:numCache>
                <c:formatCode>General</c:formatCode>
                <c:ptCount val="3"/>
                <c:pt idx="0">
                  <c:v>688.7</c:v>
                </c:pt>
                <c:pt idx="1">
                  <c:v>620.20000000000005</c:v>
                </c:pt>
                <c:pt idx="2">
                  <c:v>760.65</c:v>
                </c:pt>
              </c:numCache>
            </c:numRef>
          </c:val>
        </c:ser>
        <c:shape val="cylinder"/>
        <c:axId val="75510144"/>
        <c:axId val="75511680"/>
        <c:axId val="0"/>
      </c:bar3DChart>
      <c:catAx>
        <c:axId val="75510144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200" b="1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75511680"/>
        <c:crosses val="autoZero"/>
        <c:auto val="1"/>
        <c:lblAlgn val="ctr"/>
        <c:lblOffset val="100"/>
      </c:catAx>
      <c:valAx>
        <c:axId val="75511680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>
                    <a:solidFill>
                      <a:srgbClr val="002060"/>
                    </a:solidFill>
                  </a:defRPr>
                </a:pPr>
                <a:r>
                  <a:rPr lang="ru-RU">
                    <a:solidFill>
                      <a:srgbClr val="002060"/>
                    </a:solidFill>
                  </a:rPr>
                  <a:t>тыс, тонн</a:t>
                </a:r>
              </a:p>
            </c:rich>
          </c:tx>
          <c:layout/>
        </c:title>
        <c:numFmt formatCode="General" sourceLinked="1"/>
        <c:majorTickMark val="none"/>
        <c:tickLblPos val="nextTo"/>
        <c:txPr>
          <a:bodyPr/>
          <a:lstStyle/>
          <a:p>
            <a:pPr>
              <a:defRPr sz="1200" b="1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75510144"/>
        <c:crosses val="autoZero"/>
        <c:crossBetween val="between"/>
      </c:valAx>
    </c:plotArea>
    <c:plotVisOnly val="1"/>
    <c:dispBlanksAs val="gap"/>
  </c:chart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 algn="ctr">
              <a:defRPr sz="1000"/>
            </a:pPr>
            <a:r>
              <a:rPr lang="ru-RU" sz="1000" b="1" i="0" baseline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2015 ж. </a:t>
            </a:r>
            <a:r>
              <a:rPr lang="kk-KZ" sz="1000" b="1" i="0" baseline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қараша – 2016 ж. қараша кезеңінде Аи-92 маркасы бензинге  бөлшек сауда бағасының динамикасы  </a:t>
            </a:r>
            <a:endParaRPr lang="ru-RU" sz="1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c:rich>
      </c:tx>
      <c:layout>
        <c:manualLayout>
          <c:xMode val="edge"/>
          <c:yMode val="edge"/>
          <c:x val="0.13422198827512191"/>
          <c:y val="2.2266451947709591E-2"/>
        </c:manualLayout>
      </c:layout>
    </c:title>
    <c:plotArea>
      <c:layout>
        <c:manualLayout>
          <c:layoutTarget val="inner"/>
          <c:xMode val="edge"/>
          <c:yMode val="edge"/>
          <c:x val="6.0322424082720927E-2"/>
          <c:y val="0.19343924839674437"/>
          <c:w val="0.8793551518345587"/>
          <c:h val="0.6006219085414678"/>
        </c:manualLayout>
      </c:layout>
      <c:lineChart>
        <c:grouping val="standard"/>
        <c:ser>
          <c:idx val="0"/>
          <c:order val="0"/>
          <c:tx>
            <c:strRef>
              <c:f>'РФ и РК'!$B$93</c:f>
              <c:strCache>
                <c:ptCount val="1"/>
                <c:pt idx="0">
                  <c:v>РК</c:v>
                </c:pt>
              </c:strCache>
            </c:strRef>
          </c:tx>
          <c:spPr>
            <a:ln w="19050">
              <a:solidFill>
                <a:srgbClr val="A50021"/>
              </a:solidFill>
            </a:ln>
          </c:spPr>
          <c:marker>
            <c:symbol val="diamond"/>
            <c:size val="2"/>
            <c:spPr>
              <a:ln w="19050">
                <a:solidFill>
                  <a:srgbClr val="A50021"/>
                </a:solidFill>
              </a:ln>
            </c:spPr>
          </c:marker>
          <c:dLbls>
            <c:dLbl>
              <c:idx val="0"/>
              <c:layout>
                <c:manualLayout>
                  <c:x val="-2.9188956394815987E-2"/>
                  <c:y val="5.7950738707368117E-2"/>
                </c:manualLayout>
              </c:layout>
              <c:dLblPos val="r"/>
              <c:showVal val="1"/>
            </c:dLbl>
            <c:dLbl>
              <c:idx val="1"/>
              <c:layout>
                <c:manualLayout>
                  <c:x val="1.1382942347189621E-2"/>
                  <c:y val="-7.9196214545663321E-2"/>
                </c:manualLayout>
              </c:layout>
              <c:dLblPos val="b"/>
              <c:showVal val="1"/>
            </c:dLbl>
            <c:dLbl>
              <c:idx val="3"/>
              <c:layout>
                <c:manualLayout>
                  <c:x val="-5.6914711735948104E-3"/>
                  <c:y val="-9.8995268182079307E-2"/>
                </c:manualLayout>
              </c:layout>
              <c:dLblPos val="b"/>
              <c:showVal val="1"/>
            </c:dLbl>
            <c:dLbl>
              <c:idx val="5"/>
              <c:layout>
                <c:manualLayout>
                  <c:x val="2.8457355867974052E-3"/>
                  <c:y val="-9.5035457454795802E-2"/>
                </c:manualLayout>
              </c:layout>
              <c:dLblPos val="b"/>
              <c:showVal val="1"/>
            </c:dLbl>
            <c:dLbl>
              <c:idx val="6"/>
              <c:layout>
                <c:manualLayout>
                  <c:x val="-4.2005073924143946E-2"/>
                  <c:y val="5.6735045634480147E-2"/>
                </c:manualLayout>
              </c:layout>
              <c:dLblPos val="r"/>
              <c:showVal val="1"/>
            </c:dLbl>
            <c:dLbl>
              <c:idx val="7"/>
              <c:layout>
                <c:manualLayout>
                  <c:x val="2.8457355867974052E-3"/>
                  <c:y val="-9.8995268182079238E-2"/>
                </c:manualLayout>
              </c:layout>
              <c:dLblPos val="b"/>
              <c:showVal val="1"/>
            </c:dLbl>
            <c:dLbl>
              <c:idx val="9"/>
              <c:layout>
                <c:manualLayout>
                  <c:x val="0"/>
                  <c:y val="-0.10295507890936208"/>
                </c:manualLayout>
              </c:layout>
              <c:dLblPos val="b"/>
              <c:showVal val="1"/>
            </c:dLbl>
            <c:dLbl>
              <c:idx val="11"/>
              <c:layout>
                <c:manualLayout>
                  <c:x val="2.8457355867974052E-3"/>
                  <c:y val="-0.10295507890936208"/>
                </c:manualLayout>
              </c:layout>
              <c:dLblPos val="b"/>
              <c:showVal val="1"/>
            </c:dLbl>
            <c:dLbl>
              <c:idx val="12"/>
              <c:layout/>
              <c:tx>
                <c:rich>
                  <a:bodyPr/>
                  <a:lstStyle/>
                  <a:p>
                    <a:r>
                      <a:rPr lang="en-US" sz="90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rPr>
                      <a:t>12</a:t>
                    </a:r>
                    <a:r>
                      <a:rPr lang="ru-RU" sz="90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rPr>
                      <a:t>8</a:t>
                    </a:r>
                    <a:r>
                      <a:rPr lang="en-US" sz="90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rPr>
                      <a:t>,08</a:t>
                    </a:r>
                  </a:p>
                </c:rich>
              </c:tx>
              <c:dLblPos val="b"/>
              <c:showVal val="1"/>
            </c:dLbl>
            <c:txPr>
              <a:bodyPr/>
              <a:lstStyle/>
              <a:p>
                <a:pPr>
                  <a:defRPr sz="900" b="1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dLblPos val="b"/>
            <c:showVal val="1"/>
          </c:dLbls>
          <c:cat>
            <c:numRef>
              <c:f>'РФ и РК'!$A$80:$A$92</c:f>
              <c:numCache>
                <c:formatCode>mmm/yy</c:formatCode>
                <c:ptCount val="13"/>
                <c:pt idx="0">
                  <c:v>42312</c:v>
                </c:pt>
                <c:pt idx="1">
                  <c:v>42342</c:v>
                </c:pt>
                <c:pt idx="2">
                  <c:v>42370</c:v>
                </c:pt>
                <c:pt idx="3">
                  <c:v>42401</c:v>
                </c:pt>
                <c:pt idx="4">
                  <c:v>42430</c:v>
                </c:pt>
                <c:pt idx="5">
                  <c:v>42461</c:v>
                </c:pt>
                <c:pt idx="6">
                  <c:v>42491</c:v>
                </c:pt>
                <c:pt idx="7">
                  <c:v>42522</c:v>
                </c:pt>
                <c:pt idx="8">
                  <c:v>42552</c:v>
                </c:pt>
                <c:pt idx="9">
                  <c:v>42583</c:v>
                </c:pt>
                <c:pt idx="10">
                  <c:v>42614</c:v>
                </c:pt>
                <c:pt idx="11">
                  <c:v>42644</c:v>
                </c:pt>
                <c:pt idx="12">
                  <c:v>42675</c:v>
                </c:pt>
              </c:numCache>
            </c:numRef>
          </c:cat>
          <c:val>
            <c:numRef>
              <c:f>'РФ и РК'!$D$80:$D$92</c:f>
              <c:numCache>
                <c:formatCode>0.0</c:formatCode>
                <c:ptCount val="13"/>
                <c:pt idx="0">
                  <c:v>126.8</c:v>
                </c:pt>
                <c:pt idx="1">
                  <c:v>125.03402608084393</c:v>
                </c:pt>
                <c:pt idx="2">
                  <c:v>124.42</c:v>
                </c:pt>
                <c:pt idx="3">
                  <c:v>122.99845156393916</c:v>
                </c:pt>
                <c:pt idx="4">
                  <c:v>122.51773158520862</c:v>
                </c:pt>
                <c:pt idx="5">
                  <c:v>122.55050678187392</c:v>
                </c:pt>
                <c:pt idx="6">
                  <c:v>123.31418149860509</c:v>
                </c:pt>
                <c:pt idx="7">
                  <c:v>123.57969800984418</c:v>
                </c:pt>
                <c:pt idx="8">
                  <c:v>123.85553678590188</c:v>
                </c:pt>
                <c:pt idx="9">
                  <c:v>124.37374262428543</c:v>
                </c:pt>
                <c:pt idx="10">
                  <c:v>125.17289682668812</c:v>
                </c:pt>
                <c:pt idx="11" formatCode="0.00">
                  <c:v>126.89942465176034</c:v>
                </c:pt>
                <c:pt idx="12" formatCode="0.00">
                  <c:v>128.07598725302063</c:v>
                </c:pt>
              </c:numCache>
            </c:numRef>
          </c:val>
        </c:ser>
        <c:dLbls>
          <c:showVal val="1"/>
        </c:dLbls>
        <c:marker val="1"/>
        <c:axId val="75548544"/>
        <c:axId val="75550080"/>
      </c:lineChart>
      <c:dateAx>
        <c:axId val="75548544"/>
        <c:scaling>
          <c:orientation val="minMax"/>
        </c:scaling>
        <c:axPos val="b"/>
        <c:numFmt formatCode="mmm/yy" sourceLinked="1"/>
        <c:tickLblPos val="low"/>
        <c:spPr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c:spPr>
        <c:txPr>
          <a:bodyPr rot="0" vert="horz" anchor="b" anchorCtr="0"/>
          <a:lstStyle/>
          <a:p>
            <a:pPr>
              <a:defRPr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75550080"/>
        <c:crosses val="autoZero"/>
        <c:auto val="1"/>
        <c:lblOffset val="100"/>
        <c:baseTimeUnit val="months"/>
      </c:dateAx>
      <c:valAx>
        <c:axId val="75550080"/>
        <c:scaling>
          <c:orientation val="minMax"/>
          <c:max val="195"/>
          <c:min val="70"/>
        </c:scaling>
        <c:axPos val="l"/>
        <c:majorGridlines>
          <c:spPr>
            <a:ln cmpd="dbl"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c:spPr>
        </c:majorGridlines>
        <c:numFmt formatCode="0.0" sourceLinked="1"/>
        <c:tickLblPos val="none"/>
        <c:crossAx val="75548544"/>
        <c:crossesAt val="40544"/>
        <c:crossBetween val="midCat"/>
      </c:valAx>
    </c:plotArea>
    <c:plotVisOnly val="1"/>
    <c:dispBlanksAs val="gap"/>
  </c:chart>
  <c:spPr>
    <a:ln>
      <a:noFill/>
    </a:ln>
  </c:spPr>
  <c:txPr>
    <a:bodyPr/>
    <a:lstStyle/>
    <a:p>
      <a:pPr>
        <a:defRPr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0.10799</cdr:x>
      <cdr:y>0.86081</cdr:y>
    </cdr:from>
    <cdr:to>
      <cdr:x>0.3582</cdr:x>
      <cdr:y>0.93252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921100" y="3324905"/>
          <a:ext cx="2134077" cy="276999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noFill/>
        </a:ln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kk-KZ" sz="1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Басқа кен орындар</a:t>
          </a:r>
          <a:endParaRPr lang="ru-RU" sz="1200" dirty="0"/>
        </a:p>
      </cdr:txBody>
    </cdr:sp>
  </cdr:relSizeAnchor>
  <cdr:relSizeAnchor xmlns:cdr="http://schemas.openxmlformats.org/drawingml/2006/chartDrawing">
    <cdr:from>
      <cdr:x>0.1076</cdr:x>
      <cdr:y>0.92475</cdr:y>
    </cdr:from>
    <cdr:to>
      <cdr:x>0.30649</cdr:x>
      <cdr:y>0.99647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917768" y="3571899"/>
          <a:ext cx="1696370" cy="276999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noFill/>
        </a:ln>
      </cdr:spPr>
      <cdr:txBody>
        <a:bodyPr xmlns:a="http://schemas.openxmlformats.org/drawingml/2006/main" wrap="square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kk-KZ" sz="1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Қашаған</a:t>
          </a:r>
          <a:endParaRPr lang="ru-RU" sz="1200" dirty="0"/>
        </a:p>
      </cdr:txBody>
    </cdr:sp>
  </cdr:relSizeAnchor>
  <cdr:relSizeAnchor xmlns:cdr="http://schemas.openxmlformats.org/drawingml/2006/chartDrawing">
    <cdr:from>
      <cdr:x>0.72387</cdr:x>
      <cdr:y>0.92475</cdr:y>
    </cdr:from>
    <cdr:to>
      <cdr:x>0.94568</cdr:x>
      <cdr:y>0.99646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6173990" y="3571897"/>
          <a:ext cx="1891863" cy="276999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noFill/>
        </a:ln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kk-KZ" sz="1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ҚР бойынша</a:t>
          </a:r>
          <a:endParaRPr lang="ru-RU" sz="12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0.35789</cdr:x>
      <cdr:y>0.23667</cdr:y>
    </cdr:from>
    <cdr:to>
      <cdr:x>0.71055</cdr:x>
      <cdr:y>0.35359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663981" y="675351"/>
          <a:ext cx="1639623" cy="3336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algn="ctr"/>
          <a:r>
            <a:rPr lang="ru-RU" b="1" dirty="0" err="1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Дизельдік</a:t>
          </a:r>
          <a:r>
            <a:rPr lang="ru-RU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</a:t>
          </a:r>
          <a:r>
            <a:rPr lang="ru-RU" b="1" dirty="0" err="1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отынды</a:t>
          </a:r>
          <a:r>
            <a:rPr lang="ru-RU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</a:t>
          </a:r>
          <a:r>
            <a:rPr lang="ru-RU" b="1" dirty="0" err="1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қайтареттеу</a:t>
          </a:r>
          <a:endParaRPr lang="ru-RU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0.61754</cdr:x>
      <cdr:y>0.38122</cdr:y>
    </cdr:from>
    <cdr:to>
      <cdr:x>0.70877</cdr:x>
      <cdr:y>0.57459</cdr:y>
    </cdr:to>
    <cdr:sp macro="" textlink="">
      <cdr:nvSpPr>
        <cdr:cNvPr id="6" name="Прямая со стрелкой 5"/>
        <cdr:cNvSpPr/>
      </cdr:nvSpPr>
      <cdr:spPr>
        <a:xfrm xmlns:a="http://schemas.openxmlformats.org/drawingml/2006/main" rot="16200000" flipH="1">
          <a:off x="2703789" y="1158770"/>
          <a:ext cx="551792" cy="409904"/>
        </a:xfrm>
        <a:prstGeom xmlns:a="http://schemas.openxmlformats.org/drawingml/2006/main" prst="straightConnector1">
          <a:avLst/>
        </a:prstGeom>
        <a:ln xmlns:a="http://schemas.openxmlformats.org/drawingml/2006/main" w="38100">
          <a:solidFill>
            <a:srgbClr val="FF0000"/>
          </a:solidFill>
          <a:headEnd w="lg" len="lg"/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0.27697</cdr:x>
      <cdr:y>0</cdr:y>
    </cdr:from>
    <cdr:to>
      <cdr:x>0.81441</cdr:x>
      <cdr:y>0.10819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485282" y="-3863409"/>
          <a:ext cx="2882062" cy="2570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6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МҰНАЙ СЕРВИСІ НАРЫҒЫ– 2015</a:t>
          </a:r>
          <a:endParaRPr lang="en-US" sz="1600" b="1" dirty="0" smtClean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  <a:p xmlns:a="http://schemas.openxmlformats.org/drawingml/2006/main">
          <a:endParaRPr lang="ru-RU" sz="14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E6CED8-D13A-4291-B399-51650B5A96C3}" type="datetimeFigureOut">
              <a:rPr lang="ru-RU" smtClean="0"/>
              <a:pPr/>
              <a:t>20.11.2016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1D6F10-5D95-4213-8238-FE5159FAC0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402533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737D2D-7231-4D3B-BA23-CC260E24DD7D}" type="datetimeFigureOut">
              <a:rPr lang="ru-RU" smtClean="0"/>
              <a:pPr/>
              <a:t>20.11.2016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0FB6FC-7AE9-4E87-936B-1BFFA803C9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017133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1F18FE-0F19-415D-A88F-52E4F93FFFFB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621758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1413" y="685800"/>
            <a:ext cx="4575175" cy="34305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0FB6FC-7AE9-4E87-936B-1BFFA803C9A3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0FB6FC-7AE9-4E87-936B-1BFFA803C9A3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420885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lvl="1">
              <a:lnSpc>
                <a:spcPts val="1500"/>
              </a:lnSpc>
              <a:spcBef>
                <a:spcPts val="600"/>
              </a:spcBef>
              <a:buClr>
                <a:schemeClr val="bg2"/>
              </a:buClr>
              <a:buSzPct val="92000"/>
            </a:pPr>
            <a:endParaRPr lang="ru-RU" altLang="ru-RU" sz="900" dirty="0" smtClean="0">
              <a:latin typeface="Sylfaen" pitchFamily="18" charset="0"/>
              <a:ea typeface="ヒラギノ角ゴ Pro W3"/>
              <a:cs typeface="Arial" pitchFamily="34" charset="0"/>
            </a:endParaRP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6938" eaLnBrk="0" hangingPunct="0">
              <a:defRPr sz="1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defTabSz="896938" eaLnBrk="0" hangingPunct="0">
              <a:defRPr sz="1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defTabSz="896938" eaLnBrk="0" hangingPunct="0">
              <a:defRPr sz="1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defTabSz="896938" eaLnBrk="0" hangingPunct="0">
              <a:defRPr sz="1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defTabSz="896938" eaLnBrk="0" hangingPunct="0">
              <a:defRPr sz="1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defTabSz="8969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defTabSz="8969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defTabSz="8969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defTabSz="8969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/>
            <a:fld id="{F5743D64-28E0-4FC9-A590-7E52912A00C7}" type="slidenum">
              <a:rPr lang="en-US" altLang="ru-RU" sz="1100" smtClean="0"/>
              <a:pPr eaLnBrk="1" hangingPunct="1"/>
              <a:t>22</a:t>
            </a:fld>
            <a:endParaRPr lang="en-US" altLang="ru-RU" sz="110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lvl="1">
              <a:lnSpc>
                <a:spcPts val="1500"/>
              </a:lnSpc>
              <a:spcBef>
                <a:spcPts val="600"/>
              </a:spcBef>
              <a:buClr>
                <a:schemeClr val="bg2"/>
              </a:buClr>
              <a:buSzPct val="92000"/>
            </a:pPr>
            <a:endParaRPr lang="ru-RU" altLang="ru-RU" sz="900" smtClean="0">
              <a:latin typeface="Sylfaen" pitchFamily="18" charset="0"/>
              <a:ea typeface="ヒラギノ角ゴ Pro W3"/>
              <a:cs typeface="Arial" pitchFamily="34" charset="0"/>
            </a:endParaRP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6938" eaLnBrk="0" hangingPunct="0">
              <a:defRPr sz="1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defTabSz="896938" eaLnBrk="0" hangingPunct="0">
              <a:defRPr sz="1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defTabSz="896938" eaLnBrk="0" hangingPunct="0">
              <a:defRPr sz="1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defTabSz="896938" eaLnBrk="0" hangingPunct="0">
              <a:defRPr sz="1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defTabSz="896938" eaLnBrk="0" hangingPunct="0">
              <a:defRPr sz="1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defTabSz="8969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defTabSz="8969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defTabSz="8969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defTabSz="8969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/>
            <a:fld id="{F5743D64-28E0-4FC9-A590-7E52912A00C7}" type="slidenum">
              <a:rPr lang="en-US" altLang="ru-RU" sz="1100" smtClean="0"/>
              <a:pPr eaLnBrk="1" hangingPunct="1"/>
              <a:t>23</a:t>
            </a:fld>
            <a:endParaRPr lang="en-US" altLang="ru-RU" sz="110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46C6F1-A8FB-498D-A705-BFAE35CB96E9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432793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46C6F1-A8FB-498D-A705-BFAE35CB96E9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43279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84176-2998-4EC7-9CD4-F488A9ADABD9}" type="datetime1">
              <a:rPr lang="ru-RU" smtClean="0"/>
              <a:pPr/>
              <a:t>20.11.2016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501B7-F57A-4139-B33C-CC3B879C72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46158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E718-7294-4B83-A0B2-BDCD0035DDD2}" type="datetime1">
              <a:rPr lang="ru-RU" smtClean="0"/>
              <a:pPr/>
              <a:t>20.11.2016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501B7-F57A-4139-B33C-CC3B879C72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65301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CC137-E23C-4577-8CA0-05380AB93C76}" type="datetime1">
              <a:rPr lang="ru-RU" smtClean="0"/>
              <a:pPr/>
              <a:t>20.11.2016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501B7-F57A-4139-B33C-CC3B879C72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72411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DDDA2-5D22-451D-8FE3-01ED5A2562D0}" type="datetime1">
              <a:rPr lang="ru-RU" smtClean="0"/>
              <a:pPr/>
              <a:t>20.11.2016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501B7-F57A-4139-B33C-CC3B879C72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60494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F9102-6AC3-43E5-9A76-71B2487CF168}" type="datetime1">
              <a:rPr lang="ru-RU" smtClean="0"/>
              <a:pPr/>
              <a:t>20.11.2016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501B7-F57A-4139-B33C-CC3B879C72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64098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0C2DE-84FB-455E-BEDE-AF9CE08350EA}" type="datetime1">
              <a:rPr lang="ru-RU" smtClean="0"/>
              <a:pPr/>
              <a:t>20.11.2016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501B7-F57A-4139-B33C-CC3B879C72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89308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B66F3-5021-475D-BE0A-942E4F129AC8}" type="datetime1">
              <a:rPr lang="ru-RU" smtClean="0"/>
              <a:pPr/>
              <a:t>20.11.2016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501B7-F57A-4139-B33C-CC3B879C72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05591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CC4D3-459C-4E48-A0A6-D219314DEE19}" type="datetime1">
              <a:rPr lang="ru-RU" smtClean="0"/>
              <a:pPr/>
              <a:t>20.11.2016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501B7-F57A-4139-B33C-CC3B879C72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75718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2662A-E843-4B1A-9843-9E47C53AC102}" type="datetime1">
              <a:rPr lang="ru-RU" smtClean="0"/>
              <a:pPr/>
              <a:t>20.11.2016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501B7-F57A-4139-B33C-CC3B879C72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54508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1124A-57B2-41EF-8299-DB68E8AC1DA0}" type="datetime1">
              <a:rPr lang="ru-RU" smtClean="0"/>
              <a:pPr/>
              <a:t>20.11.2016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501B7-F57A-4139-B33C-CC3B879C72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29566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1519D-49EA-42B7-A58F-C4531D4EC399}" type="datetime1">
              <a:rPr lang="ru-RU" smtClean="0"/>
              <a:pPr/>
              <a:t>20.11.2016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501B7-F57A-4139-B33C-CC3B879C72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18779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EBDBEA-BB2A-4151-9484-8319AB7A56D6}" type="datetime1">
              <a:rPr lang="ru-RU" smtClean="0"/>
              <a:pPr/>
              <a:t>20.11.2016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A501B7-F57A-4139-B33C-CC3B879C72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85119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3.xml"/><Relationship Id="rId4" Type="http://schemas.openxmlformats.org/officeDocument/2006/relationships/chart" Target="../charts/char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11.jpeg"/><Relationship Id="rId4" Type="http://schemas.openxmlformats.org/officeDocument/2006/relationships/chart" Target="../charts/char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7.xml"/><Relationship Id="rId4" Type="http://schemas.openxmlformats.org/officeDocument/2006/relationships/chart" Target="../charts/chart1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8572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00100" y="1500174"/>
            <a:ext cx="7143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509520" y="6068290"/>
            <a:ext cx="385565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Астана қ., 2016 </a:t>
            </a:r>
            <a:r>
              <a:rPr lang="ru-RU" sz="1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жыл</a:t>
            </a:r>
            <a:endParaRPr lang="ru-RU" sz="1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2" descr="C:\Users\D.Akbassova\Pictures\нефть\баннер2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668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890649" y="1786269"/>
            <a:ext cx="77427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ҮКІМЕТТІК САҒАТ 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76176" y="1063255"/>
            <a:ext cx="83678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ҚАЗАҚСТАН РЕСПУБЛИКАСЫ ЭНЕРГЕТИКА МИНИСТРЛІГІ</a:t>
            </a:r>
            <a:endParaRPr lang="ru-RU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61507" y="2456303"/>
            <a:ext cx="8133907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ҚР Энергетика </a:t>
            </a:r>
            <a:r>
              <a:rPr lang="ru-RU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министрі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Қ.А. </a:t>
            </a:r>
            <a:r>
              <a:rPr lang="ru-RU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Бозымбаевтың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баяндамасы</a:t>
            </a:r>
            <a:endParaRPr lang="ru-RU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algn="ctr"/>
            <a:endParaRPr lang="ru-RU" b="1" dirty="0" smtClean="0">
              <a:solidFill>
                <a:srgbClr val="002060"/>
              </a:solidFill>
              <a:latin typeface="Arial" charset="0"/>
            </a:endParaRP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ҚАЗАҚСТАНДАҒЫ МҰНАЙ-ГАЗ САЛАСЫНЫҢ ДАМУЫ </a:t>
            </a:r>
            <a:endParaRPr lang="ru-RU" sz="24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b="1" dirty="0">
              <a:solidFill>
                <a:srgbClr val="00206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9465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2013" y="191069"/>
            <a:ext cx="8570794" cy="581441"/>
          </a:xfrm>
          <a:ln>
            <a:noFill/>
          </a:ln>
        </p:spPr>
        <p:txBody>
          <a:bodyPr>
            <a:noAutofit/>
          </a:bodyPr>
          <a:lstStyle/>
          <a:p>
            <a:pPr algn="l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МҰНАЙ ӨНІМДЕРІНІҢ ІШКІ НАРЫҒЫНДАҒЫ ЖАҒДАЙЫ</a:t>
            </a:r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858000" y="6453963"/>
            <a:ext cx="2137144" cy="267512"/>
          </a:xfrm>
        </p:spPr>
        <p:txBody>
          <a:bodyPr/>
          <a:lstStyle/>
          <a:p>
            <a:r>
              <a:rPr lang="ru-RU" dirty="0" smtClean="0"/>
              <a:t>СЛАЙД 9</a:t>
            </a: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995256653"/>
              </p:ext>
            </p:extLst>
          </p:nvPr>
        </p:nvGraphicFramePr>
        <p:xfrm>
          <a:off x="127591" y="788670"/>
          <a:ext cx="4649361" cy="33604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40030" y="4137660"/>
            <a:ext cx="8590236" cy="5078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3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Дизельдік</a:t>
            </a:r>
            <a:r>
              <a:rPr lang="ru-RU" sz="13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3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отынға бағаларды мемлекеттік</a:t>
            </a:r>
            <a:r>
              <a:rPr lang="ru-RU" sz="13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3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реттеуді</a:t>
            </a:r>
            <a:r>
              <a:rPr lang="ru-RU" sz="13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3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алып</a:t>
            </a:r>
            <a:r>
              <a:rPr lang="ru-RU" sz="13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3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тастауы</a:t>
            </a:r>
            <a:r>
              <a:rPr lang="ru-RU" sz="13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3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елдің шекаралас</a:t>
            </a:r>
            <a:r>
              <a:rPr lang="ru-RU" sz="13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3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облыстарында</a:t>
            </a:r>
            <a:r>
              <a:rPr lang="ru-RU" sz="13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3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дизельдік</a:t>
            </a:r>
            <a:r>
              <a:rPr lang="ru-RU" sz="13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3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отынның өтуін жойды</a:t>
            </a:r>
            <a:r>
              <a:rPr lang="ru-RU" sz="13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3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және дизельдік</a:t>
            </a:r>
            <a:r>
              <a:rPr lang="ru-RU" sz="13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3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отынды</a:t>
            </a:r>
            <a:r>
              <a:rPr lang="ru-RU" sz="13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3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жеткілікті</a:t>
            </a:r>
            <a:r>
              <a:rPr lang="ru-RU" sz="13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3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көлемде импорттауға мүмкіндік берді</a:t>
            </a:r>
            <a:endParaRPr lang="ru-RU" sz="1300" dirty="0"/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295313435"/>
              </p:ext>
            </p:extLst>
          </p:nvPr>
        </p:nvGraphicFramePr>
        <p:xfrm>
          <a:off x="180753" y="4926330"/>
          <a:ext cx="8676168" cy="16951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Диаграмма 8"/>
          <p:cNvGraphicFramePr/>
          <p:nvPr/>
        </p:nvGraphicFramePr>
        <p:xfrm>
          <a:off x="5052059" y="921394"/>
          <a:ext cx="4091941" cy="3207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677" y="0"/>
            <a:ext cx="8792308" cy="693683"/>
          </a:xfr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«КАСПИЙ ҚҰБЫР КОНСОРЦИУМЫ» ЖОБАСЫ</a:t>
            </a:r>
            <a:endParaRPr lang="ru-RU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5377219" y="1056290"/>
            <a:ext cx="3498767" cy="5508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Bef>
                <a:spcPts val="0"/>
              </a:spcBef>
              <a:spcAft>
                <a:spcPts val="525"/>
              </a:spcAft>
              <a:buFont typeface="Wingdings" pitchFamily="2" charset="2"/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КҚК </a:t>
            </a:r>
            <a:r>
              <a:rPr lang="ru-RU" sz="1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кеңейту</a:t>
            </a:r>
            <a:endParaRPr lang="en-US" sz="16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 eaLnBrk="1" hangingPunct="1">
              <a:spcBef>
                <a:spcPts val="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ru-RU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Мұнай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айдауды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3 </a:t>
            </a:r>
            <a:r>
              <a:rPr lang="ru-RU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сатыда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ұлғайту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жылына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28 млн. </a:t>
            </a:r>
            <a:r>
              <a:rPr lang="ru-RU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тоннадан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67 млн. </a:t>
            </a:r>
            <a:r>
              <a:rPr lang="ru-RU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тоннаға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дейін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 </a:t>
            </a:r>
          </a:p>
          <a:p>
            <a:pPr algn="just" eaLnBrk="1" hangingPunct="1">
              <a:spcBef>
                <a:spcPts val="0"/>
              </a:spcBef>
              <a:spcAft>
                <a:spcPts val="525"/>
              </a:spcAft>
              <a:buFont typeface="Wingdings" pitchFamily="2" charset="2"/>
              <a:buNone/>
            </a:pPr>
            <a:r>
              <a:rPr lang="ru-RU" sz="1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Жағдайы</a:t>
            </a: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16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 eaLnBrk="1" hangingPunct="1">
              <a:spcBef>
                <a:spcPts val="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 </a:t>
            </a:r>
            <a:r>
              <a:rPr lang="ru-RU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қоданыстағы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құбырларды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жаңарту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10 </a:t>
            </a:r>
            <a:r>
              <a:rPr lang="ru-RU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жаңа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МАС </a:t>
            </a:r>
            <a:r>
              <a:rPr lang="ru-RU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құрылысы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және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88 </a:t>
            </a:r>
            <a:r>
              <a:rPr lang="ru-RU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шақырым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құбырларды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28</a:t>
            </a:r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” </a:t>
            </a:r>
            <a:r>
              <a:rPr lang="ru-RU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құбырларды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40</a:t>
            </a:r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” </a:t>
            </a:r>
            <a:r>
              <a:rPr lang="ru-RU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құбырға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ауыстыру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  </a:t>
            </a:r>
            <a:endParaRPr lang="en-GB" sz="16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 eaLnBrk="1" hangingPunct="1">
              <a:spcBef>
                <a:spcPts val="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 </a:t>
            </a:r>
            <a:r>
              <a:rPr lang="ru-RU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жаңа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100,000 </a:t>
            </a:r>
            <a:r>
              <a:rPr lang="ru-RU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текше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метр </a:t>
            </a:r>
            <a:r>
              <a:rPr lang="ru-RU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резервуарлардың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құрылысы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ru-RU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қазір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4) </a:t>
            </a:r>
            <a:r>
              <a:rPr lang="ru-RU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және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ru-RU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жаңа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ШАҚ (</a:t>
            </a:r>
            <a:r>
              <a:rPr lang="ru-RU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шығарғыш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айлақ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қондырғысы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ru-RU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қосу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ru-RU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қазір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2)</a:t>
            </a:r>
            <a:r>
              <a:rPr lang="en-GB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kk-KZ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GB" sz="16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 eaLnBrk="1" hangingPunct="1">
              <a:spcBef>
                <a:spcPts val="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ru-RU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бақылау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/ </a:t>
            </a:r>
            <a:r>
              <a:rPr lang="ru-RU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коммуникациялар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жүйесін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жаңарту</a:t>
            </a:r>
            <a:endParaRPr lang="en-US" sz="16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 eaLnBrk="1" hangingPunct="1">
              <a:spcBef>
                <a:spcPts val="0"/>
              </a:spcBef>
              <a:spcAft>
                <a:spcPts val="525"/>
              </a:spcAft>
              <a:buFont typeface="Wingdings" pitchFamily="2" charset="2"/>
              <a:buNone/>
            </a:pPr>
            <a:r>
              <a:rPr lang="ru-RU" sz="1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Бюджеті</a:t>
            </a: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16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 eaLnBrk="1" hangingPunct="1">
              <a:spcBef>
                <a:spcPts val="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5.57 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миллиард АҚШ доллар</a:t>
            </a:r>
            <a:endParaRPr lang="en-US" sz="16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defTabSz="504000" eaLnBrk="1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pPr defTabSz="504000" eaLnBrk="1" hangingPunct="1">
              <a:spcBef>
                <a:spcPts val="0"/>
              </a:spcBef>
              <a:spcAft>
                <a:spcPts val="0"/>
              </a:spcAft>
              <a:buNone/>
            </a:pPr>
            <a:endParaRPr lang="ru-RU" sz="1200" b="1" dirty="0" smtClean="0">
              <a:latin typeface="Arial" pitchFamily="34" charset="0"/>
              <a:cs typeface="Arial" pitchFamily="34" charset="0"/>
            </a:endParaRPr>
          </a:p>
          <a:p>
            <a:pPr lvl="1" eaLnBrk="1" hangingPunct="1">
              <a:spcBef>
                <a:spcPts val="525"/>
              </a:spcBef>
              <a:spcAft>
                <a:spcPts val="400"/>
              </a:spcAft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678" y="1009934"/>
            <a:ext cx="5181950" cy="563652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6" name="Номер слайда 12"/>
          <p:cNvSpPr>
            <a:spLocks noGrp="1"/>
          </p:cNvSpPr>
          <p:nvPr>
            <p:ph type="sldNum" sz="quarter" idx="12"/>
          </p:nvPr>
        </p:nvSpPr>
        <p:spPr>
          <a:xfrm>
            <a:off x="7019925" y="6519863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СЛАЙД 10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213736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idx="1"/>
          </p:nvPr>
        </p:nvSpPr>
        <p:spPr>
          <a:xfrm>
            <a:off x="457200" y="1337480"/>
            <a:ext cx="8229600" cy="2825087"/>
          </a:xfrm>
        </p:spPr>
        <p:txBody>
          <a:bodyPr>
            <a:noAutofit/>
          </a:bodyPr>
          <a:lstStyle/>
          <a:p>
            <a:pPr algn="ctr">
              <a:buNone/>
            </a:pPr>
            <a:endParaRPr lang="ru-RU" sz="4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ru-RU" sz="4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ЖЕР ҚОЙНАУЫН</a:t>
            </a:r>
          </a:p>
          <a:p>
            <a:pPr algn="ctr">
              <a:buNone/>
            </a:pPr>
            <a:r>
              <a:rPr lang="ru-RU" sz="4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ПАЙДАЛАНУ</a:t>
            </a:r>
            <a:r>
              <a:rPr lang="ru-RU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ru-RU" sz="4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90296" y="0"/>
            <a:ext cx="8915400" cy="8355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k-KZ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ЖЕР ҚОЙНАУЫН ПАЙДАЛАНУ ҚҰҚЫҒЫН БЕРУ</a:t>
            </a:r>
            <a:endParaRPr lang="ru-RU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3831020" y="1182414"/>
            <a:ext cx="5116955" cy="28466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2015-2016 </a:t>
            </a:r>
            <a:r>
              <a:rPr lang="ru-RU" sz="1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жылдары</a:t>
            </a:r>
            <a:r>
              <a:rPr lang="ru-RU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13 </a:t>
            </a:r>
            <a:r>
              <a:rPr lang="ru-RU" sz="1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жаңа</a:t>
            </a:r>
            <a:r>
              <a:rPr lang="ru-RU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келісімшартқа</a:t>
            </a:r>
            <a:r>
              <a:rPr lang="ru-RU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қол</a:t>
            </a:r>
            <a:r>
              <a:rPr lang="ru-RU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қойылды</a:t>
            </a:r>
            <a:r>
              <a:rPr lang="ru-RU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оның</a:t>
            </a:r>
            <a:r>
              <a:rPr lang="ru-RU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ішінде</a:t>
            </a:r>
            <a:r>
              <a:rPr lang="ru-RU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ru-RU" sz="1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1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барлауға</a:t>
            </a:r>
            <a:r>
              <a:rPr lang="ru-RU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- 8;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1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Бірлескен</a:t>
            </a:r>
            <a:r>
              <a:rPr lang="ru-RU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барлауға</a:t>
            </a:r>
            <a:r>
              <a:rPr lang="ru-RU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және</a:t>
            </a:r>
            <a:r>
              <a:rPr lang="ru-RU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өндіруге</a:t>
            </a:r>
            <a:r>
              <a:rPr lang="ru-RU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2;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1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өндіруге</a:t>
            </a:r>
            <a:r>
              <a:rPr lang="ru-RU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- 3</a:t>
            </a:r>
          </a:p>
          <a:p>
            <a:pPr algn="just"/>
            <a:endParaRPr lang="ru-RU" sz="2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ru-RU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836705919"/>
              </p:ext>
            </p:extLst>
          </p:nvPr>
        </p:nvGraphicFramePr>
        <p:xfrm>
          <a:off x="352424" y="1141818"/>
          <a:ext cx="3194795" cy="2714101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1980773"/>
                <a:gridCol w="1214022"/>
              </a:tblGrid>
              <a:tr h="555124"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ru-RU" sz="1400" dirty="0" err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Түрі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406" marR="844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err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Келісімшарттар</a:t>
                      </a:r>
                      <a:r>
                        <a:rPr lang="ru-RU" sz="14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400" baseline="0" dirty="0" err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көлемі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406" marR="844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545">
                <a:tc>
                  <a:txBody>
                    <a:bodyPr/>
                    <a:lstStyle/>
                    <a:p>
                      <a:r>
                        <a:rPr lang="kk-KZ" sz="14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Барлау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406" marR="844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59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406" marR="844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51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aseline="0" dirty="0" err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Бірлескен</a:t>
                      </a:r>
                      <a:r>
                        <a:rPr lang="ru-RU" sz="14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400" baseline="0" dirty="0" err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барлау</a:t>
                      </a:r>
                      <a:r>
                        <a:rPr lang="ru-RU" sz="14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400" baseline="0" dirty="0" err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және</a:t>
                      </a:r>
                      <a:r>
                        <a:rPr lang="ru-RU" sz="14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400" baseline="0" dirty="0" err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өндіру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406" marR="844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71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406" marR="844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5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4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Өндіру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406" marR="844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70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406" marR="844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5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4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Өнімді</a:t>
                      </a:r>
                      <a:r>
                        <a:rPr lang="kk-KZ" sz="1400" b="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бөлісу туралы келісім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406" marR="844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406" marR="844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60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4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Жалпы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406" marR="844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211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406" marR="844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352424" y="3909848"/>
            <a:ext cx="842962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2015-2016 </a:t>
            </a:r>
            <a:r>
              <a:rPr lang="ru-RU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жж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.: </a:t>
            </a:r>
          </a:p>
          <a:p>
            <a:pPr algn="just">
              <a:buFont typeface="Wingdings" pitchFamily="2" charset="2"/>
              <a:buChar char="ü"/>
            </a:pP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Жер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қойнауын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пайдалану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құқығын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беруге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конкурс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өткізілді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оның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қорытындысы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бойынша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8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учаскелер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бойынша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жер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қойнауын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пайдалану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құқығы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берілді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Қол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қойылған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бонустың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жалпы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көлемі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kk-KZ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,359 млрд.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теңге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құрады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2017 ж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algn="just">
              <a:buFont typeface="Wingdings" pitchFamily="2" charset="2"/>
              <a:buChar char="ü"/>
            </a:pP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аукционға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тағы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жер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қойнауының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60-тан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астам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учаскелерін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шығаруға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жоспарлануда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 flipH="1">
            <a:off x="8182302" y="6306207"/>
            <a:ext cx="96169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dirty="0" smtClean="0"/>
              <a:t>СЛАЙД 11</a:t>
            </a:r>
            <a:endParaRPr lang="ru-RU" sz="1200" dirty="0"/>
          </a:p>
        </p:txBody>
      </p:sp>
    </p:spTree>
    <p:extLst>
      <p:ext uri="{BB962C8B-B14F-4D97-AF65-F5344CB8AC3E}">
        <p14:creationId xmlns="" xmlns:p14="http://schemas.microsoft.com/office/powerpoint/2010/main" val="323667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0" y="0"/>
            <a:ext cx="8972549" cy="11430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k-KZ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ЖЕР ҚОЙНАУЫН ПАЙДАЛАНУ САЛАСЫНДАҒЫ НОРМА ШЫҒАРМАШЫЛЫҚ БӨЛІГІНДЕГІ БАСТАМАЛАР</a:t>
            </a:r>
            <a:endParaRPr lang="ru-RU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236483" y="1040524"/>
            <a:ext cx="8702566" cy="534394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Char char="q"/>
            </a:pP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1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Жер</a:t>
            </a: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қойнауы</a:t>
            </a: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және</a:t>
            </a: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жер</a:t>
            </a: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қойнауын</a:t>
            </a: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пайдалану</a:t>
            </a: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туралы</a:t>
            </a: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» Кодекс </a:t>
            </a:r>
            <a:r>
              <a:rPr lang="ru-RU" sz="1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жобасында</a:t>
            </a: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келесілер</a:t>
            </a: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жоспарлануда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барлау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сатысында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жобалық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құжаттарды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әзірлеу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және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бекіту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бойынша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рәсімдерді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жеңілдету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 </a:t>
            </a:r>
            <a:endPara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</a:t>
            </a:r>
            <a:r>
              <a:rPr lang="x-none" sz="16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еологи</a:t>
            </a:r>
            <a:r>
              <a:rPr lang="kk-KZ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ялық ақпаратқа ашық қолжетімділікті қамтамасыз ету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және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басқа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да </a:t>
            </a:r>
            <a:r>
              <a:rPr lang="ru-RU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түзетулер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buNone/>
            </a:pPr>
            <a:endParaRPr lang="ru-RU" sz="16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buFont typeface="Wingdings" pitchFamily="2" charset="2"/>
              <a:buChar char="q"/>
            </a:pP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ru-RU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Жаңа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бірлескен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Салық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және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Кеден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кодекстері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жобаларына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келесілер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ұсынылды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</a:t>
            </a:r>
            <a:r>
              <a:rPr lang="ru-RU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еңіз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жобаларының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салық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жүктемелерін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оңтайландыру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</a:t>
            </a:r>
            <a:r>
              <a:rPr lang="ru-RU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ір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заңды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тұлға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шеңберінде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салық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шекараларының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«</a:t>
            </a:r>
            <a:r>
              <a:rPr lang="ru-RU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бұзылуы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»;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</a:t>
            </a:r>
            <a:r>
              <a:rPr lang="ru-RU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аңа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келісімшарттар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бойынша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коммерциялық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ашылу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бонусын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алып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тастау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</a:t>
            </a:r>
            <a:r>
              <a:rPr lang="ru-RU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олған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сарқылатын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кен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орындары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бойынша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өндіру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көлемін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ұлғайтуды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ынталандыру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үшін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жеңілдіктерді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ұсыну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buNone/>
            </a:pPr>
            <a:endParaRPr lang="ru-RU" sz="16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Font typeface="Wingdings" pitchFamily="2" charset="2"/>
              <a:buChar char="q"/>
            </a:pP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Ұлт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жоспарының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74-ші </a:t>
            </a:r>
            <a:r>
              <a:rPr lang="ru-RU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және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75-ші </a:t>
            </a:r>
            <a:r>
              <a:rPr lang="ru-RU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қадамдарын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іске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асыру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шеңберінде</a:t>
            </a: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</a:t>
            </a:r>
            <a:endParaRPr lang="ru-RU" sz="16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көмірсутекті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шикізаттың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қоры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бойынша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есептілік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стандарттарының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халықаралық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жүйесіне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өту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бойынша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жұмыс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жүргізілуде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 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әлемдік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тәжірибені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есепке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алумен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жер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қойнауын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пайдалануға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келісімшартқа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қол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қою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жөнінде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әкімшілік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рәсімдерін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жеңілдету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мәселесі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пысықталуда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ru-RU" sz="145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 flipH="1">
            <a:off x="8182302" y="6306207"/>
            <a:ext cx="96169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dirty="0" smtClean="0"/>
              <a:t>СЛАЙД 12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1"/>
          <p:cNvSpPr>
            <a:spLocks noGrp="1"/>
          </p:cNvSpPr>
          <p:nvPr/>
        </p:nvSpPr>
        <p:spPr>
          <a:xfrm>
            <a:off x="204952" y="212155"/>
            <a:ext cx="805336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«ЕВРАЗИЯ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» ХАЛЫҚАРАЛЫҚ ЖОБАСЫ</a:t>
            </a:r>
            <a:br>
              <a:rPr lang="ru-RU" sz="2000" b="1" dirty="0" smtClean="0">
                <a:latin typeface="Arial" pitchFamily="34" charset="0"/>
                <a:cs typeface="Arial" pitchFamily="34" charset="0"/>
              </a:rPr>
            </a:br>
            <a:endParaRPr lang="ru-RU" sz="2000" dirty="0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0840" y="922282"/>
            <a:ext cx="4193140" cy="3363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252248" y="777240"/>
            <a:ext cx="3919702" cy="500136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Жобаның мақсаты:</a:t>
            </a:r>
            <a:endParaRPr lang="ru-RU" sz="16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Каспий </a:t>
            </a:r>
            <a:r>
              <a:rPr lang="ru-RU" sz="1600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маңы ойпатын</a:t>
            </a:r>
            <a:r>
              <a:rPr lang="ru-RU" sz="16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өңірлік зерттеу</a:t>
            </a:r>
            <a:endParaRPr lang="ru-RU" sz="1600" i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Жетекші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әлемдік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компаниялармен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консорциумды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құру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just"/>
            <a:r>
              <a:rPr lang="ru-RU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Алдыңғы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жылдарғы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геологиялық-геофизикалық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материалдарды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қайта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өңдеу</a:t>
            </a:r>
            <a:endParaRPr lang="ru-RU" sz="16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Wingdings" pitchFamily="2" charset="2"/>
              <a:buChar char="v"/>
            </a:pPr>
            <a:r>
              <a:rPr lang="ru-RU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Бөлінген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өңірлік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профильдер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бойынша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масштабты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геофизикалық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зерттеулерді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өткізу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285750" indent="-285750" algn="just">
              <a:buFont typeface="Wingdings" pitchFamily="2" charset="2"/>
              <a:buChar char="v"/>
            </a:pP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Аса </a:t>
            </a:r>
            <a:r>
              <a:rPr lang="ru-RU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терең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(15 </a:t>
            </a:r>
            <a:r>
              <a:rPr lang="ru-RU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шақырымға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дейін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ru-RU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параметрлік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ұңғыманы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бұрғылау</a:t>
            </a:r>
            <a:endParaRPr lang="ru-RU" sz="16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Жобаның</a:t>
            </a: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құны</a:t>
            </a: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шамамен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523 млн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.$</a:t>
            </a:r>
          </a:p>
          <a:p>
            <a:endPara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Жобаның</a:t>
            </a: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ықтимал</a:t>
            </a: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қатысушылары</a:t>
            </a: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ru-RU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ҚазМұнайГаз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Chevron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CNPC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Роснефть, </a:t>
            </a:r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ENI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NEOS </a:t>
            </a:r>
            <a:r>
              <a:rPr lang="en-US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Geosolution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Burisma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Triple Five </a:t>
            </a:r>
            <a:endParaRPr lang="ru-RU" sz="16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ru-RU" sz="15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 flipH="1">
            <a:off x="8182302" y="6306207"/>
            <a:ext cx="96169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dirty="0" smtClean="0"/>
              <a:t>СЛАЙД 13</a:t>
            </a:r>
            <a:endParaRPr lang="ru-RU" sz="1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423410" y="4757827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1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Ағымдағы жағдайы:</a:t>
            </a:r>
            <a:endParaRPr lang="ru-RU" sz="16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Халықаралық 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консорциум </a:t>
            </a:r>
            <a:r>
              <a:rPr lang="ru-RU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қызметі талаптарын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келісу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сатысында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ru-RU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құқықтар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міндеттемелер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жеңілдіктер 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мен </a:t>
            </a:r>
            <a:r>
              <a:rPr lang="ru-RU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преференциялар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 </a:t>
            </a:r>
          </a:p>
          <a:p>
            <a:r>
              <a:rPr lang="ru-RU" sz="1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Іске</a:t>
            </a: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асыру</a:t>
            </a: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мерзімі</a:t>
            </a: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2016-202</a:t>
            </a:r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жж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ru-RU" sz="16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50217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6257" y="1149824"/>
            <a:ext cx="8229600" cy="4525963"/>
          </a:xfrm>
        </p:spPr>
        <p:txBody>
          <a:bodyPr/>
          <a:lstStyle/>
          <a:p>
            <a:pPr algn="ctr">
              <a:buNone/>
            </a:pPr>
            <a:endParaRPr lang="ru-RU" sz="4800" b="1" dirty="0" smtClean="0">
              <a:solidFill>
                <a:srgbClr val="002060"/>
              </a:solidFill>
              <a:latin typeface="Arial" charset="0"/>
              <a:ea typeface="MS PGothic" pitchFamily="34" charset="-128"/>
            </a:endParaRPr>
          </a:p>
          <a:p>
            <a:pPr algn="ctr">
              <a:buNone/>
            </a:pPr>
            <a:r>
              <a:rPr lang="ru-RU" sz="4800" b="1" dirty="0" smtClean="0">
                <a:solidFill>
                  <a:srgbClr val="002060"/>
                </a:solidFill>
                <a:latin typeface="Arial" charset="0"/>
                <a:ea typeface="MS PGothic" pitchFamily="34" charset="-128"/>
              </a:rPr>
              <a:t>ГАЗ САЛАСЫ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Прямоугольник 11"/>
          <p:cNvSpPr>
            <a:spLocks noChangeArrowheads="1"/>
          </p:cNvSpPr>
          <p:nvPr/>
        </p:nvSpPr>
        <p:spPr bwMode="auto">
          <a:xfrm>
            <a:off x="273050" y="119125"/>
            <a:ext cx="85026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"/>
            <a:r>
              <a:rPr lang="ru-RU" sz="2400" b="1" dirty="0" smtClean="0">
                <a:solidFill>
                  <a:srgbClr val="002060"/>
                </a:solidFill>
                <a:latin typeface="Arial" charset="0"/>
                <a:ea typeface="MS PGothic" pitchFamily="34" charset="-128"/>
              </a:rPr>
              <a:t>ГАЗ САЛАСЫ</a:t>
            </a:r>
            <a:endParaRPr lang="ru-RU" sz="2400" b="1" dirty="0">
              <a:solidFill>
                <a:srgbClr val="002060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607791" y="6492875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ru-RU" sz="1000" dirty="0" smtClean="0"/>
              <a:t> СЛАЙД 14</a:t>
            </a:r>
            <a:endParaRPr lang="ru-RU" sz="1000" dirty="0"/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="" xmlns:p14="http://schemas.microsoft.com/office/powerpoint/2010/main" val="4084887556"/>
              </p:ext>
            </p:extLst>
          </p:nvPr>
        </p:nvGraphicFramePr>
        <p:xfrm>
          <a:off x="319404" y="665730"/>
          <a:ext cx="4258100" cy="26203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="" xmlns:p14="http://schemas.microsoft.com/office/powerpoint/2010/main" val="3829013617"/>
              </p:ext>
            </p:extLst>
          </p:nvPr>
        </p:nvGraphicFramePr>
        <p:xfrm>
          <a:off x="4579091" y="620900"/>
          <a:ext cx="4299045" cy="27586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="" xmlns:p14="http://schemas.microsoft.com/office/powerpoint/2010/main" val="3303160807"/>
              </p:ext>
            </p:extLst>
          </p:nvPr>
        </p:nvGraphicFramePr>
        <p:xfrm>
          <a:off x="361932" y="3258634"/>
          <a:ext cx="4544705" cy="24565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="" xmlns:p14="http://schemas.microsoft.com/office/powerpoint/2010/main" val="3047764259"/>
              </p:ext>
            </p:extLst>
          </p:nvPr>
        </p:nvGraphicFramePr>
        <p:xfrm>
          <a:off x="4794692" y="3278292"/>
          <a:ext cx="4080681" cy="2347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51"/>
          <p:cNvGrpSpPr/>
          <p:nvPr/>
        </p:nvGrpSpPr>
        <p:grpSpPr>
          <a:xfrm>
            <a:off x="318977" y="657661"/>
            <a:ext cx="8420986" cy="4913799"/>
            <a:chOff x="0" y="1484313"/>
            <a:chExt cx="9144000" cy="5412347"/>
          </a:xfrm>
        </p:grpSpPr>
        <p:graphicFrame>
          <p:nvGraphicFramePr>
            <p:cNvPr id="170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="" xmlns:p14="http://schemas.microsoft.com/office/powerpoint/2010/main" val="2142127206"/>
                </p:ext>
              </p:extLst>
            </p:nvPr>
          </p:nvGraphicFramePr>
          <p:xfrm>
            <a:off x="0" y="1484313"/>
            <a:ext cx="9144000" cy="5373687"/>
          </p:xfrm>
          <a:graphic>
            <a:graphicData uri="http://schemas.openxmlformats.org/presentationml/2006/ole">
              <p:oleObj spid="_x0000_s114767" name="CorelDRAW" r:id="rId3" imgW="11558016" imgH="8278368" progId="">
                <p:embed/>
              </p:oleObj>
            </a:graphicData>
          </a:graphic>
        </p:graphicFrame>
        <p:sp>
          <p:nvSpPr>
            <p:cNvPr id="171" name="Freeform 9" descr="Широкий диагональный 1"/>
            <p:cNvSpPr>
              <a:spLocks/>
            </p:cNvSpPr>
            <p:nvPr/>
          </p:nvSpPr>
          <p:spPr bwMode="auto">
            <a:xfrm>
              <a:off x="5378450" y="5518150"/>
              <a:ext cx="566738" cy="639763"/>
            </a:xfrm>
            <a:custGeom>
              <a:avLst/>
              <a:gdLst>
                <a:gd name="T0" fmla="*/ 2147483647 w 357"/>
                <a:gd name="T1" fmla="*/ 2147483647 h 403"/>
                <a:gd name="T2" fmla="*/ 2147483647 w 357"/>
                <a:gd name="T3" fmla="*/ 2147483647 h 403"/>
                <a:gd name="T4" fmla="*/ 2147483647 w 357"/>
                <a:gd name="T5" fmla="*/ 2147483647 h 403"/>
                <a:gd name="T6" fmla="*/ 2147483647 w 357"/>
                <a:gd name="T7" fmla="*/ 2147483647 h 403"/>
                <a:gd name="T8" fmla="*/ 2147483647 w 357"/>
                <a:gd name="T9" fmla="*/ 2147483647 h 403"/>
                <a:gd name="T10" fmla="*/ 2147483647 w 357"/>
                <a:gd name="T11" fmla="*/ 2147483647 h 403"/>
                <a:gd name="T12" fmla="*/ 2147483647 w 357"/>
                <a:gd name="T13" fmla="*/ 2147483647 h 403"/>
                <a:gd name="T14" fmla="*/ 2147483647 w 357"/>
                <a:gd name="T15" fmla="*/ 2147483647 h 403"/>
                <a:gd name="T16" fmla="*/ 2147483647 w 357"/>
                <a:gd name="T17" fmla="*/ 2147483647 h 403"/>
                <a:gd name="T18" fmla="*/ 2147483647 w 357"/>
                <a:gd name="T19" fmla="*/ 2147483647 h 403"/>
                <a:gd name="T20" fmla="*/ 2147483647 w 357"/>
                <a:gd name="T21" fmla="*/ 2147483647 h 403"/>
                <a:gd name="T22" fmla="*/ 2147483647 w 357"/>
                <a:gd name="T23" fmla="*/ 2147483647 h 403"/>
                <a:gd name="T24" fmla="*/ 2147483647 w 357"/>
                <a:gd name="T25" fmla="*/ 2147483647 h 40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57"/>
                <a:gd name="T40" fmla="*/ 0 h 403"/>
                <a:gd name="T41" fmla="*/ 357 w 357"/>
                <a:gd name="T42" fmla="*/ 403 h 40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57" h="403">
                  <a:moveTo>
                    <a:pt x="36" y="169"/>
                  </a:moveTo>
                  <a:cubicBezTo>
                    <a:pt x="45" y="197"/>
                    <a:pt x="23" y="222"/>
                    <a:pt x="4" y="241"/>
                  </a:cubicBezTo>
                  <a:cubicBezTo>
                    <a:pt x="8" y="329"/>
                    <a:pt x="0" y="296"/>
                    <a:pt x="16" y="345"/>
                  </a:cubicBezTo>
                  <a:cubicBezTo>
                    <a:pt x="27" y="377"/>
                    <a:pt x="116" y="353"/>
                    <a:pt x="116" y="353"/>
                  </a:cubicBezTo>
                  <a:cubicBezTo>
                    <a:pt x="146" y="373"/>
                    <a:pt x="153" y="373"/>
                    <a:pt x="192" y="377"/>
                  </a:cubicBezTo>
                  <a:cubicBezTo>
                    <a:pt x="209" y="403"/>
                    <a:pt x="238" y="392"/>
                    <a:pt x="260" y="377"/>
                  </a:cubicBezTo>
                  <a:cubicBezTo>
                    <a:pt x="279" y="348"/>
                    <a:pt x="293" y="320"/>
                    <a:pt x="300" y="285"/>
                  </a:cubicBezTo>
                  <a:cubicBezTo>
                    <a:pt x="301" y="259"/>
                    <a:pt x="299" y="134"/>
                    <a:pt x="336" y="109"/>
                  </a:cubicBezTo>
                  <a:cubicBezTo>
                    <a:pt x="357" y="46"/>
                    <a:pt x="288" y="22"/>
                    <a:pt x="240" y="17"/>
                  </a:cubicBezTo>
                  <a:cubicBezTo>
                    <a:pt x="189" y="0"/>
                    <a:pt x="224" y="9"/>
                    <a:pt x="132" y="13"/>
                  </a:cubicBezTo>
                  <a:cubicBezTo>
                    <a:pt x="115" y="38"/>
                    <a:pt x="139" y="51"/>
                    <a:pt x="160" y="65"/>
                  </a:cubicBezTo>
                  <a:cubicBezTo>
                    <a:pt x="167" y="70"/>
                    <a:pt x="184" y="73"/>
                    <a:pt x="184" y="73"/>
                  </a:cubicBezTo>
                  <a:cubicBezTo>
                    <a:pt x="184" y="73"/>
                    <a:pt x="36" y="169"/>
                    <a:pt x="36" y="169"/>
                  </a:cubicBezTo>
                  <a:close/>
                </a:path>
              </a:pathLst>
            </a:custGeom>
            <a:pattFill prst="wdDnDiag">
              <a:fgClr>
                <a:srgbClr val="339966">
                  <a:alpha val="52940"/>
                </a:srgbClr>
              </a:fgClr>
              <a:bgClr>
                <a:schemeClr val="bg1">
                  <a:alpha val="52940"/>
                </a:schemeClr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2" name="Freeform 10"/>
            <p:cNvSpPr>
              <a:spLocks/>
            </p:cNvSpPr>
            <p:nvPr/>
          </p:nvSpPr>
          <p:spPr bwMode="auto">
            <a:xfrm>
              <a:off x="55563" y="3090863"/>
              <a:ext cx="1582737" cy="1528762"/>
            </a:xfrm>
            <a:custGeom>
              <a:avLst/>
              <a:gdLst>
                <a:gd name="T0" fmla="*/ 2147483647 w 997"/>
                <a:gd name="T1" fmla="*/ 2147483647 h 963"/>
                <a:gd name="T2" fmla="*/ 2147483647 w 997"/>
                <a:gd name="T3" fmla="*/ 2147483647 h 963"/>
                <a:gd name="T4" fmla="*/ 2147483647 w 997"/>
                <a:gd name="T5" fmla="*/ 2147483647 h 963"/>
                <a:gd name="T6" fmla="*/ 2147483647 w 997"/>
                <a:gd name="T7" fmla="*/ 2147483647 h 963"/>
                <a:gd name="T8" fmla="*/ 2147483647 w 997"/>
                <a:gd name="T9" fmla="*/ 2147483647 h 963"/>
                <a:gd name="T10" fmla="*/ 2147483647 w 997"/>
                <a:gd name="T11" fmla="*/ 2147483647 h 963"/>
                <a:gd name="T12" fmla="*/ 2147483647 w 997"/>
                <a:gd name="T13" fmla="*/ 2147483647 h 963"/>
                <a:gd name="T14" fmla="*/ 2147483647 w 997"/>
                <a:gd name="T15" fmla="*/ 2147483647 h 963"/>
                <a:gd name="T16" fmla="*/ 2147483647 w 997"/>
                <a:gd name="T17" fmla="*/ 2147483647 h 963"/>
                <a:gd name="T18" fmla="*/ 2147483647 w 997"/>
                <a:gd name="T19" fmla="*/ 2147483647 h 963"/>
                <a:gd name="T20" fmla="*/ 2147483647 w 997"/>
                <a:gd name="T21" fmla="*/ 2147483647 h 963"/>
                <a:gd name="T22" fmla="*/ 2147483647 w 997"/>
                <a:gd name="T23" fmla="*/ 2147483647 h 963"/>
                <a:gd name="T24" fmla="*/ 2147483647 w 997"/>
                <a:gd name="T25" fmla="*/ 2147483647 h 963"/>
                <a:gd name="T26" fmla="*/ 2147483647 w 997"/>
                <a:gd name="T27" fmla="*/ 2147483647 h 963"/>
                <a:gd name="T28" fmla="*/ 2147483647 w 997"/>
                <a:gd name="T29" fmla="*/ 2147483647 h 963"/>
                <a:gd name="T30" fmla="*/ 2147483647 w 997"/>
                <a:gd name="T31" fmla="*/ 2147483647 h 963"/>
                <a:gd name="T32" fmla="*/ 2147483647 w 997"/>
                <a:gd name="T33" fmla="*/ 2147483647 h 963"/>
                <a:gd name="T34" fmla="*/ 2147483647 w 997"/>
                <a:gd name="T35" fmla="*/ 2147483647 h 963"/>
                <a:gd name="T36" fmla="*/ 2147483647 w 997"/>
                <a:gd name="T37" fmla="*/ 2147483647 h 963"/>
                <a:gd name="T38" fmla="*/ 2147483647 w 997"/>
                <a:gd name="T39" fmla="*/ 2147483647 h 963"/>
                <a:gd name="T40" fmla="*/ 2147483647 w 997"/>
                <a:gd name="T41" fmla="*/ 2147483647 h 963"/>
                <a:gd name="T42" fmla="*/ 2147483647 w 997"/>
                <a:gd name="T43" fmla="*/ 2147483647 h 963"/>
                <a:gd name="T44" fmla="*/ 2147483647 w 997"/>
                <a:gd name="T45" fmla="*/ 2147483647 h 963"/>
                <a:gd name="T46" fmla="*/ 2147483647 w 997"/>
                <a:gd name="T47" fmla="*/ 2147483647 h 963"/>
                <a:gd name="T48" fmla="*/ 2147483647 w 997"/>
                <a:gd name="T49" fmla="*/ 2147483647 h 963"/>
                <a:gd name="T50" fmla="*/ 2147483647 w 997"/>
                <a:gd name="T51" fmla="*/ 2147483647 h 963"/>
                <a:gd name="T52" fmla="*/ 2147483647 w 997"/>
                <a:gd name="T53" fmla="*/ 2147483647 h 963"/>
                <a:gd name="T54" fmla="*/ 2147483647 w 997"/>
                <a:gd name="T55" fmla="*/ 2147483647 h 963"/>
                <a:gd name="T56" fmla="*/ 2147483647 w 997"/>
                <a:gd name="T57" fmla="*/ 2147483647 h 963"/>
                <a:gd name="T58" fmla="*/ 2147483647 w 997"/>
                <a:gd name="T59" fmla="*/ 2147483647 h 963"/>
                <a:gd name="T60" fmla="*/ 2147483647 w 997"/>
                <a:gd name="T61" fmla="*/ 2147483647 h 963"/>
                <a:gd name="T62" fmla="*/ 2147483647 w 997"/>
                <a:gd name="T63" fmla="*/ 2147483647 h 963"/>
                <a:gd name="T64" fmla="*/ 2147483647 w 997"/>
                <a:gd name="T65" fmla="*/ 2147483647 h 963"/>
                <a:gd name="T66" fmla="*/ 0 w 997"/>
                <a:gd name="T67" fmla="*/ 2147483647 h 963"/>
                <a:gd name="T68" fmla="*/ 2147483647 w 997"/>
                <a:gd name="T69" fmla="*/ 2147483647 h 963"/>
                <a:gd name="T70" fmla="*/ 2147483647 w 997"/>
                <a:gd name="T71" fmla="*/ 2147483647 h 963"/>
                <a:gd name="T72" fmla="*/ 2147483647 w 997"/>
                <a:gd name="T73" fmla="*/ 2147483647 h 963"/>
                <a:gd name="T74" fmla="*/ 2147483647 w 997"/>
                <a:gd name="T75" fmla="*/ 2147483647 h 963"/>
                <a:gd name="T76" fmla="*/ 2147483647 w 997"/>
                <a:gd name="T77" fmla="*/ 2147483647 h 963"/>
                <a:gd name="T78" fmla="*/ 2147483647 w 997"/>
                <a:gd name="T79" fmla="*/ 2147483647 h 963"/>
                <a:gd name="T80" fmla="*/ 2147483647 w 997"/>
                <a:gd name="T81" fmla="*/ 2147483647 h 963"/>
                <a:gd name="T82" fmla="*/ 2147483647 w 997"/>
                <a:gd name="T83" fmla="*/ 2147483647 h 963"/>
                <a:gd name="T84" fmla="*/ 2147483647 w 997"/>
                <a:gd name="T85" fmla="*/ 2147483647 h 963"/>
                <a:gd name="T86" fmla="*/ 2147483647 w 997"/>
                <a:gd name="T87" fmla="*/ 2147483647 h 963"/>
                <a:gd name="T88" fmla="*/ 2147483647 w 997"/>
                <a:gd name="T89" fmla="*/ 2147483647 h 963"/>
                <a:gd name="T90" fmla="*/ 2147483647 w 997"/>
                <a:gd name="T91" fmla="*/ 2147483647 h 963"/>
                <a:gd name="T92" fmla="*/ 2147483647 w 997"/>
                <a:gd name="T93" fmla="*/ 2147483647 h 963"/>
                <a:gd name="T94" fmla="*/ 2147483647 w 997"/>
                <a:gd name="T95" fmla="*/ 2147483647 h 963"/>
                <a:gd name="T96" fmla="*/ 2147483647 w 997"/>
                <a:gd name="T97" fmla="*/ 2147483647 h 96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997"/>
                <a:gd name="T148" fmla="*/ 0 h 963"/>
                <a:gd name="T149" fmla="*/ 997 w 997"/>
                <a:gd name="T150" fmla="*/ 963 h 96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997" h="963">
                  <a:moveTo>
                    <a:pt x="363" y="963"/>
                  </a:moveTo>
                  <a:cubicBezTo>
                    <a:pt x="387" y="950"/>
                    <a:pt x="463" y="914"/>
                    <a:pt x="493" y="885"/>
                  </a:cubicBezTo>
                  <a:cubicBezTo>
                    <a:pt x="523" y="856"/>
                    <a:pt x="517" y="805"/>
                    <a:pt x="541" y="789"/>
                  </a:cubicBezTo>
                  <a:cubicBezTo>
                    <a:pt x="565" y="773"/>
                    <a:pt x="605" y="797"/>
                    <a:pt x="637" y="789"/>
                  </a:cubicBezTo>
                  <a:cubicBezTo>
                    <a:pt x="669" y="781"/>
                    <a:pt x="701" y="765"/>
                    <a:pt x="733" y="741"/>
                  </a:cubicBezTo>
                  <a:cubicBezTo>
                    <a:pt x="765" y="717"/>
                    <a:pt x="789" y="685"/>
                    <a:pt x="829" y="645"/>
                  </a:cubicBezTo>
                  <a:cubicBezTo>
                    <a:pt x="869" y="605"/>
                    <a:pt x="949" y="541"/>
                    <a:pt x="973" y="501"/>
                  </a:cubicBezTo>
                  <a:cubicBezTo>
                    <a:pt x="997" y="461"/>
                    <a:pt x="973" y="437"/>
                    <a:pt x="973" y="405"/>
                  </a:cubicBezTo>
                  <a:cubicBezTo>
                    <a:pt x="973" y="373"/>
                    <a:pt x="973" y="341"/>
                    <a:pt x="973" y="309"/>
                  </a:cubicBezTo>
                  <a:cubicBezTo>
                    <a:pt x="973" y="277"/>
                    <a:pt x="981" y="245"/>
                    <a:pt x="973" y="213"/>
                  </a:cubicBezTo>
                  <a:cubicBezTo>
                    <a:pt x="965" y="181"/>
                    <a:pt x="925" y="141"/>
                    <a:pt x="925" y="117"/>
                  </a:cubicBezTo>
                  <a:cubicBezTo>
                    <a:pt x="925" y="93"/>
                    <a:pt x="966" y="79"/>
                    <a:pt x="973" y="69"/>
                  </a:cubicBezTo>
                  <a:cubicBezTo>
                    <a:pt x="980" y="59"/>
                    <a:pt x="972" y="62"/>
                    <a:pt x="970" y="59"/>
                  </a:cubicBezTo>
                  <a:cubicBezTo>
                    <a:pt x="968" y="56"/>
                    <a:pt x="966" y="55"/>
                    <a:pt x="961" y="54"/>
                  </a:cubicBezTo>
                  <a:cubicBezTo>
                    <a:pt x="956" y="53"/>
                    <a:pt x="948" y="50"/>
                    <a:pt x="942" y="50"/>
                  </a:cubicBezTo>
                  <a:cubicBezTo>
                    <a:pt x="936" y="50"/>
                    <a:pt x="929" y="53"/>
                    <a:pt x="924" y="56"/>
                  </a:cubicBezTo>
                  <a:cubicBezTo>
                    <a:pt x="919" y="59"/>
                    <a:pt x="917" y="63"/>
                    <a:pt x="913" y="66"/>
                  </a:cubicBezTo>
                  <a:cubicBezTo>
                    <a:pt x="909" y="69"/>
                    <a:pt x="904" y="75"/>
                    <a:pt x="897" y="75"/>
                  </a:cubicBezTo>
                  <a:cubicBezTo>
                    <a:pt x="890" y="75"/>
                    <a:pt x="875" y="71"/>
                    <a:pt x="868" y="68"/>
                  </a:cubicBezTo>
                  <a:cubicBezTo>
                    <a:pt x="861" y="65"/>
                    <a:pt x="859" y="59"/>
                    <a:pt x="855" y="54"/>
                  </a:cubicBezTo>
                  <a:cubicBezTo>
                    <a:pt x="851" y="49"/>
                    <a:pt x="847" y="45"/>
                    <a:pt x="844" y="41"/>
                  </a:cubicBezTo>
                  <a:cubicBezTo>
                    <a:pt x="841" y="37"/>
                    <a:pt x="837" y="35"/>
                    <a:pt x="834" y="32"/>
                  </a:cubicBezTo>
                  <a:cubicBezTo>
                    <a:pt x="831" y="29"/>
                    <a:pt x="830" y="26"/>
                    <a:pt x="825" y="24"/>
                  </a:cubicBezTo>
                  <a:cubicBezTo>
                    <a:pt x="820" y="22"/>
                    <a:pt x="812" y="23"/>
                    <a:pt x="804" y="21"/>
                  </a:cubicBezTo>
                  <a:cubicBezTo>
                    <a:pt x="796" y="19"/>
                    <a:pt x="783" y="16"/>
                    <a:pt x="775" y="14"/>
                  </a:cubicBezTo>
                  <a:cubicBezTo>
                    <a:pt x="767" y="12"/>
                    <a:pt x="761" y="8"/>
                    <a:pt x="753" y="6"/>
                  </a:cubicBezTo>
                  <a:cubicBezTo>
                    <a:pt x="745" y="4"/>
                    <a:pt x="734" y="0"/>
                    <a:pt x="727" y="2"/>
                  </a:cubicBezTo>
                  <a:cubicBezTo>
                    <a:pt x="720" y="4"/>
                    <a:pt x="715" y="11"/>
                    <a:pt x="712" y="17"/>
                  </a:cubicBezTo>
                  <a:cubicBezTo>
                    <a:pt x="709" y="23"/>
                    <a:pt x="712" y="29"/>
                    <a:pt x="711" y="36"/>
                  </a:cubicBezTo>
                  <a:cubicBezTo>
                    <a:pt x="710" y="43"/>
                    <a:pt x="705" y="52"/>
                    <a:pt x="703" y="57"/>
                  </a:cubicBezTo>
                  <a:cubicBezTo>
                    <a:pt x="701" y="62"/>
                    <a:pt x="700" y="65"/>
                    <a:pt x="697" y="66"/>
                  </a:cubicBezTo>
                  <a:cubicBezTo>
                    <a:pt x="694" y="67"/>
                    <a:pt x="691" y="64"/>
                    <a:pt x="687" y="63"/>
                  </a:cubicBezTo>
                  <a:cubicBezTo>
                    <a:pt x="683" y="62"/>
                    <a:pt x="679" y="64"/>
                    <a:pt x="673" y="62"/>
                  </a:cubicBezTo>
                  <a:cubicBezTo>
                    <a:pt x="667" y="60"/>
                    <a:pt x="658" y="55"/>
                    <a:pt x="652" y="53"/>
                  </a:cubicBezTo>
                  <a:cubicBezTo>
                    <a:pt x="646" y="51"/>
                    <a:pt x="644" y="48"/>
                    <a:pt x="639" y="47"/>
                  </a:cubicBezTo>
                  <a:cubicBezTo>
                    <a:pt x="634" y="46"/>
                    <a:pt x="629" y="45"/>
                    <a:pt x="624" y="44"/>
                  </a:cubicBezTo>
                  <a:cubicBezTo>
                    <a:pt x="619" y="43"/>
                    <a:pt x="614" y="44"/>
                    <a:pt x="609" y="44"/>
                  </a:cubicBezTo>
                  <a:cubicBezTo>
                    <a:pt x="604" y="44"/>
                    <a:pt x="600" y="46"/>
                    <a:pt x="594" y="44"/>
                  </a:cubicBezTo>
                  <a:cubicBezTo>
                    <a:pt x="588" y="42"/>
                    <a:pt x="580" y="33"/>
                    <a:pt x="574" y="30"/>
                  </a:cubicBezTo>
                  <a:cubicBezTo>
                    <a:pt x="568" y="27"/>
                    <a:pt x="561" y="26"/>
                    <a:pt x="556" y="26"/>
                  </a:cubicBezTo>
                  <a:cubicBezTo>
                    <a:pt x="551" y="26"/>
                    <a:pt x="547" y="30"/>
                    <a:pt x="543" y="33"/>
                  </a:cubicBezTo>
                  <a:cubicBezTo>
                    <a:pt x="539" y="36"/>
                    <a:pt x="539" y="39"/>
                    <a:pt x="535" y="45"/>
                  </a:cubicBezTo>
                  <a:cubicBezTo>
                    <a:pt x="531" y="51"/>
                    <a:pt x="523" y="61"/>
                    <a:pt x="517" y="69"/>
                  </a:cubicBezTo>
                  <a:cubicBezTo>
                    <a:pt x="511" y="77"/>
                    <a:pt x="506" y="87"/>
                    <a:pt x="501" y="93"/>
                  </a:cubicBezTo>
                  <a:cubicBezTo>
                    <a:pt x="496" y="99"/>
                    <a:pt x="493" y="100"/>
                    <a:pt x="489" y="102"/>
                  </a:cubicBezTo>
                  <a:cubicBezTo>
                    <a:pt x="485" y="104"/>
                    <a:pt x="478" y="105"/>
                    <a:pt x="474" y="107"/>
                  </a:cubicBezTo>
                  <a:cubicBezTo>
                    <a:pt x="470" y="109"/>
                    <a:pt x="467" y="112"/>
                    <a:pt x="463" y="114"/>
                  </a:cubicBezTo>
                  <a:cubicBezTo>
                    <a:pt x="459" y="116"/>
                    <a:pt x="451" y="117"/>
                    <a:pt x="447" y="120"/>
                  </a:cubicBezTo>
                  <a:cubicBezTo>
                    <a:pt x="443" y="123"/>
                    <a:pt x="444" y="128"/>
                    <a:pt x="439" y="132"/>
                  </a:cubicBezTo>
                  <a:cubicBezTo>
                    <a:pt x="434" y="136"/>
                    <a:pt x="423" y="141"/>
                    <a:pt x="415" y="144"/>
                  </a:cubicBezTo>
                  <a:cubicBezTo>
                    <a:pt x="407" y="147"/>
                    <a:pt x="399" y="148"/>
                    <a:pt x="393" y="149"/>
                  </a:cubicBezTo>
                  <a:cubicBezTo>
                    <a:pt x="387" y="150"/>
                    <a:pt x="381" y="151"/>
                    <a:pt x="376" y="153"/>
                  </a:cubicBezTo>
                  <a:cubicBezTo>
                    <a:pt x="371" y="155"/>
                    <a:pt x="366" y="157"/>
                    <a:pt x="364" y="159"/>
                  </a:cubicBezTo>
                  <a:cubicBezTo>
                    <a:pt x="362" y="161"/>
                    <a:pt x="364" y="163"/>
                    <a:pt x="364" y="167"/>
                  </a:cubicBezTo>
                  <a:cubicBezTo>
                    <a:pt x="364" y="171"/>
                    <a:pt x="363" y="180"/>
                    <a:pt x="364" y="185"/>
                  </a:cubicBezTo>
                  <a:cubicBezTo>
                    <a:pt x="365" y="190"/>
                    <a:pt x="368" y="193"/>
                    <a:pt x="370" y="197"/>
                  </a:cubicBezTo>
                  <a:cubicBezTo>
                    <a:pt x="372" y="201"/>
                    <a:pt x="375" y="207"/>
                    <a:pt x="376" y="212"/>
                  </a:cubicBezTo>
                  <a:cubicBezTo>
                    <a:pt x="377" y="217"/>
                    <a:pt x="377" y="221"/>
                    <a:pt x="376" y="225"/>
                  </a:cubicBezTo>
                  <a:cubicBezTo>
                    <a:pt x="375" y="229"/>
                    <a:pt x="372" y="234"/>
                    <a:pt x="367" y="236"/>
                  </a:cubicBezTo>
                  <a:cubicBezTo>
                    <a:pt x="362" y="238"/>
                    <a:pt x="351" y="238"/>
                    <a:pt x="346" y="239"/>
                  </a:cubicBezTo>
                  <a:cubicBezTo>
                    <a:pt x="341" y="240"/>
                    <a:pt x="340" y="242"/>
                    <a:pt x="337" y="243"/>
                  </a:cubicBezTo>
                  <a:cubicBezTo>
                    <a:pt x="334" y="244"/>
                    <a:pt x="331" y="244"/>
                    <a:pt x="328" y="245"/>
                  </a:cubicBezTo>
                  <a:cubicBezTo>
                    <a:pt x="325" y="246"/>
                    <a:pt x="323" y="248"/>
                    <a:pt x="318" y="252"/>
                  </a:cubicBezTo>
                  <a:cubicBezTo>
                    <a:pt x="313" y="256"/>
                    <a:pt x="304" y="268"/>
                    <a:pt x="297" y="269"/>
                  </a:cubicBezTo>
                  <a:cubicBezTo>
                    <a:pt x="290" y="270"/>
                    <a:pt x="283" y="262"/>
                    <a:pt x="276" y="261"/>
                  </a:cubicBezTo>
                  <a:cubicBezTo>
                    <a:pt x="269" y="260"/>
                    <a:pt x="260" y="258"/>
                    <a:pt x="255" y="260"/>
                  </a:cubicBezTo>
                  <a:cubicBezTo>
                    <a:pt x="250" y="262"/>
                    <a:pt x="247" y="268"/>
                    <a:pt x="246" y="273"/>
                  </a:cubicBezTo>
                  <a:cubicBezTo>
                    <a:pt x="245" y="278"/>
                    <a:pt x="246" y="284"/>
                    <a:pt x="247" y="290"/>
                  </a:cubicBezTo>
                  <a:cubicBezTo>
                    <a:pt x="248" y="296"/>
                    <a:pt x="251" y="306"/>
                    <a:pt x="253" y="312"/>
                  </a:cubicBezTo>
                  <a:cubicBezTo>
                    <a:pt x="255" y="318"/>
                    <a:pt x="257" y="322"/>
                    <a:pt x="259" y="327"/>
                  </a:cubicBezTo>
                  <a:cubicBezTo>
                    <a:pt x="261" y="332"/>
                    <a:pt x="263" y="337"/>
                    <a:pt x="264" y="341"/>
                  </a:cubicBezTo>
                  <a:cubicBezTo>
                    <a:pt x="265" y="345"/>
                    <a:pt x="262" y="349"/>
                    <a:pt x="265" y="353"/>
                  </a:cubicBezTo>
                  <a:cubicBezTo>
                    <a:pt x="268" y="357"/>
                    <a:pt x="275" y="364"/>
                    <a:pt x="280" y="368"/>
                  </a:cubicBezTo>
                  <a:cubicBezTo>
                    <a:pt x="285" y="372"/>
                    <a:pt x="290" y="373"/>
                    <a:pt x="295" y="375"/>
                  </a:cubicBezTo>
                  <a:cubicBezTo>
                    <a:pt x="300" y="377"/>
                    <a:pt x="306" y="378"/>
                    <a:pt x="310" y="380"/>
                  </a:cubicBezTo>
                  <a:cubicBezTo>
                    <a:pt x="314" y="382"/>
                    <a:pt x="319" y="382"/>
                    <a:pt x="319" y="386"/>
                  </a:cubicBezTo>
                  <a:cubicBezTo>
                    <a:pt x="319" y="390"/>
                    <a:pt x="311" y="398"/>
                    <a:pt x="307" y="402"/>
                  </a:cubicBezTo>
                  <a:cubicBezTo>
                    <a:pt x="303" y="406"/>
                    <a:pt x="299" y="410"/>
                    <a:pt x="297" y="413"/>
                  </a:cubicBezTo>
                  <a:cubicBezTo>
                    <a:pt x="295" y="416"/>
                    <a:pt x="294" y="417"/>
                    <a:pt x="292" y="420"/>
                  </a:cubicBezTo>
                  <a:cubicBezTo>
                    <a:pt x="290" y="423"/>
                    <a:pt x="289" y="428"/>
                    <a:pt x="286" y="432"/>
                  </a:cubicBezTo>
                  <a:cubicBezTo>
                    <a:pt x="283" y="436"/>
                    <a:pt x="276" y="440"/>
                    <a:pt x="271" y="443"/>
                  </a:cubicBezTo>
                  <a:cubicBezTo>
                    <a:pt x="266" y="446"/>
                    <a:pt x="263" y="448"/>
                    <a:pt x="258" y="449"/>
                  </a:cubicBezTo>
                  <a:cubicBezTo>
                    <a:pt x="253" y="450"/>
                    <a:pt x="248" y="448"/>
                    <a:pt x="243" y="448"/>
                  </a:cubicBezTo>
                  <a:cubicBezTo>
                    <a:pt x="238" y="448"/>
                    <a:pt x="234" y="449"/>
                    <a:pt x="229" y="447"/>
                  </a:cubicBezTo>
                  <a:cubicBezTo>
                    <a:pt x="224" y="445"/>
                    <a:pt x="218" y="439"/>
                    <a:pt x="215" y="434"/>
                  </a:cubicBezTo>
                  <a:cubicBezTo>
                    <a:pt x="212" y="429"/>
                    <a:pt x="212" y="421"/>
                    <a:pt x="211" y="414"/>
                  </a:cubicBezTo>
                  <a:cubicBezTo>
                    <a:pt x="210" y="407"/>
                    <a:pt x="209" y="397"/>
                    <a:pt x="207" y="390"/>
                  </a:cubicBezTo>
                  <a:cubicBezTo>
                    <a:pt x="205" y="383"/>
                    <a:pt x="202" y="378"/>
                    <a:pt x="198" y="374"/>
                  </a:cubicBezTo>
                  <a:cubicBezTo>
                    <a:pt x="194" y="370"/>
                    <a:pt x="189" y="369"/>
                    <a:pt x="185" y="365"/>
                  </a:cubicBezTo>
                  <a:cubicBezTo>
                    <a:pt x="181" y="361"/>
                    <a:pt x="179" y="357"/>
                    <a:pt x="172" y="353"/>
                  </a:cubicBezTo>
                  <a:cubicBezTo>
                    <a:pt x="165" y="349"/>
                    <a:pt x="152" y="343"/>
                    <a:pt x="144" y="339"/>
                  </a:cubicBezTo>
                  <a:cubicBezTo>
                    <a:pt x="136" y="335"/>
                    <a:pt x="134" y="331"/>
                    <a:pt x="126" y="327"/>
                  </a:cubicBezTo>
                  <a:cubicBezTo>
                    <a:pt x="118" y="323"/>
                    <a:pt x="104" y="315"/>
                    <a:pt x="96" y="315"/>
                  </a:cubicBezTo>
                  <a:cubicBezTo>
                    <a:pt x="88" y="315"/>
                    <a:pt x="83" y="321"/>
                    <a:pt x="78" y="326"/>
                  </a:cubicBezTo>
                  <a:cubicBezTo>
                    <a:pt x="73" y="331"/>
                    <a:pt x="67" y="339"/>
                    <a:pt x="63" y="348"/>
                  </a:cubicBezTo>
                  <a:cubicBezTo>
                    <a:pt x="59" y="357"/>
                    <a:pt x="57" y="372"/>
                    <a:pt x="55" y="383"/>
                  </a:cubicBezTo>
                  <a:cubicBezTo>
                    <a:pt x="53" y="394"/>
                    <a:pt x="54" y="409"/>
                    <a:pt x="51" y="417"/>
                  </a:cubicBezTo>
                  <a:cubicBezTo>
                    <a:pt x="48" y="425"/>
                    <a:pt x="41" y="429"/>
                    <a:pt x="36" y="432"/>
                  </a:cubicBezTo>
                  <a:cubicBezTo>
                    <a:pt x="31" y="435"/>
                    <a:pt x="26" y="435"/>
                    <a:pt x="22" y="437"/>
                  </a:cubicBezTo>
                  <a:cubicBezTo>
                    <a:pt x="18" y="439"/>
                    <a:pt x="14" y="442"/>
                    <a:pt x="11" y="445"/>
                  </a:cubicBezTo>
                  <a:cubicBezTo>
                    <a:pt x="8" y="448"/>
                    <a:pt x="6" y="450"/>
                    <a:pt x="4" y="453"/>
                  </a:cubicBezTo>
                  <a:cubicBezTo>
                    <a:pt x="2" y="456"/>
                    <a:pt x="0" y="462"/>
                    <a:pt x="0" y="467"/>
                  </a:cubicBezTo>
                  <a:cubicBezTo>
                    <a:pt x="0" y="472"/>
                    <a:pt x="2" y="477"/>
                    <a:pt x="3" y="483"/>
                  </a:cubicBezTo>
                  <a:cubicBezTo>
                    <a:pt x="4" y="489"/>
                    <a:pt x="8" y="500"/>
                    <a:pt x="9" y="506"/>
                  </a:cubicBezTo>
                  <a:cubicBezTo>
                    <a:pt x="10" y="512"/>
                    <a:pt x="8" y="513"/>
                    <a:pt x="9" y="518"/>
                  </a:cubicBezTo>
                  <a:cubicBezTo>
                    <a:pt x="10" y="523"/>
                    <a:pt x="14" y="531"/>
                    <a:pt x="16" y="536"/>
                  </a:cubicBezTo>
                  <a:cubicBezTo>
                    <a:pt x="18" y="541"/>
                    <a:pt x="17" y="546"/>
                    <a:pt x="19" y="551"/>
                  </a:cubicBezTo>
                  <a:cubicBezTo>
                    <a:pt x="21" y="556"/>
                    <a:pt x="26" y="561"/>
                    <a:pt x="31" y="567"/>
                  </a:cubicBezTo>
                  <a:cubicBezTo>
                    <a:pt x="36" y="573"/>
                    <a:pt x="45" y="583"/>
                    <a:pt x="49" y="587"/>
                  </a:cubicBezTo>
                  <a:cubicBezTo>
                    <a:pt x="53" y="591"/>
                    <a:pt x="55" y="591"/>
                    <a:pt x="57" y="594"/>
                  </a:cubicBezTo>
                  <a:cubicBezTo>
                    <a:pt x="59" y="597"/>
                    <a:pt x="62" y="602"/>
                    <a:pt x="63" y="606"/>
                  </a:cubicBezTo>
                  <a:cubicBezTo>
                    <a:pt x="64" y="610"/>
                    <a:pt x="64" y="615"/>
                    <a:pt x="63" y="620"/>
                  </a:cubicBezTo>
                  <a:cubicBezTo>
                    <a:pt x="62" y="625"/>
                    <a:pt x="59" y="630"/>
                    <a:pt x="54" y="635"/>
                  </a:cubicBezTo>
                  <a:cubicBezTo>
                    <a:pt x="49" y="640"/>
                    <a:pt x="39" y="646"/>
                    <a:pt x="33" y="650"/>
                  </a:cubicBezTo>
                  <a:cubicBezTo>
                    <a:pt x="27" y="654"/>
                    <a:pt x="22" y="654"/>
                    <a:pt x="19" y="657"/>
                  </a:cubicBezTo>
                  <a:cubicBezTo>
                    <a:pt x="16" y="660"/>
                    <a:pt x="15" y="666"/>
                    <a:pt x="13" y="669"/>
                  </a:cubicBezTo>
                  <a:cubicBezTo>
                    <a:pt x="11" y="672"/>
                    <a:pt x="7" y="675"/>
                    <a:pt x="6" y="677"/>
                  </a:cubicBezTo>
                  <a:cubicBezTo>
                    <a:pt x="5" y="679"/>
                    <a:pt x="4" y="680"/>
                    <a:pt x="4" y="683"/>
                  </a:cubicBezTo>
                  <a:cubicBezTo>
                    <a:pt x="4" y="686"/>
                    <a:pt x="4" y="691"/>
                    <a:pt x="4" y="696"/>
                  </a:cubicBezTo>
                  <a:cubicBezTo>
                    <a:pt x="4" y="701"/>
                    <a:pt x="5" y="708"/>
                    <a:pt x="6" y="714"/>
                  </a:cubicBezTo>
                  <a:cubicBezTo>
                    <a:pt x="7" y="720"/>
                    <a:pt x="6" y="728"/>
                    <a:pt x="7" y="734"/>
                  </a:cubicBezTo>
                  <a:cubicBezTo>
                    <a:pt x="8" y="740"/>
                    <a:pt x="7" y="744"/>
                    <a:pt x="10" y="749"/>
                  </a:cubicBezTo>
                  <a:cubicBezTo>
                    <a:pt x="13" y="754"/>
                    <a:pt x="20" y="758"/>
                    <a:pt x="24" y="762"/>
                  </a:cubicBezTo>
                  <a:cubicBezTo>
                    <a:pt x="28" y="766"/>
                    <a:pt x="29" y="771"/>
                    <a:pt x="34" y="773"/>
                  </a:cubicBezTo>
                  <a:cubicBezTo>
                    <a:pt x="39" y="775"/>
                    <a:pt x="43" y="775"/>
                    <a:pt x="52" y="777"/>
                  </a:cubicBezTo>
                  <a:cubicBezTo>
                    <a:pt x="61" y="779"/>
                    <a:pt x="79" y="779"/>
                    <a:pt x="87" y="783"/>
                  </a:cubicBezTo>
                  <a:cubicBezTo>
                    <a:pt x="95" y="787"/>
                    <a:pt x="97" y="794"/>
                    <a:pt x="100" y="798"/>
                  </a:cubicBezTo>
                  <a:cubicBezTo>
                    <a:pt x="103" y="802"/>
                    <a:pt x="107" y="804"/>
                    <a:pt x="108" y="809"/>
                  </a:cubicBezTo>
                  <a:cubicBezTo>
                    <a:pt x="109" y="814"/>
                    <a:pt x="107" y="821"/>
                    <a:pt x="106" y="827"/>
                  </a:cubicBezTo>
                  <a:cubicBezTo>
                    <a:pt x="105" y="833"/>
                    <a:pt x="104" y="838"/>
                    <a:pt x="103" y="843"/>
                  </a:cubicBezTo>
                  <a:cubicBezTo>
                    <a:pt x="102" y="848"/>
                    <a:pt x="100" y="855"/>
                    <a:pt x="100" y="860"/>
                  </a:cubicBezTo>
                  <a:cubicBezTo>
                    <a:pt x="100" y="865"/>
                    <a:pt x="100" y="869"/>
                    <a:pt x="102" y="872"/>
                  </a:cubicBezTo>
                  <a:cubicBezTo>
                    <a:pt x="104" y="875"/>
                    <a:pt x="108" y="878"/>
                    <a:pt x="111" y="882"/>
                  </a:cubicBezTo>
                  <a:cubicBezTo>
                    <a:pt x="114" y="886"/>
                    <a:pt x="118" y="895"/>
                    <a:pt x="123" y="899"/>
                  </a:cubicBezTo>
                  <a:cubicBezTo>
                    <a:pt x="128" y="903"/>
                    <a:pt x="136" y="904"/>
                    <a:pt x="141" y="905"/>
                  </a:cubicBezTo>
                  <a:cubicBezTo>
                    <a:pt x="146" y="906"/>
                    <a:pt x="145" y="907"/>
                    <a:pt x="153" y="905"/>
                  </a:cubicBezTo>
                  <a:cubicBezTo>
                    <a:pt x="161" y="903"/>
                    <a:pt x="178" y="899"/>
                    <a:pt x="189" y="896"/>
                  </a:cubicBezTo>
                  <a:cubicBezTo>
                    <a:pt x="200" y="893"/>
                    <a:pt x="212" y="889"/>
                    <a:pt x="222" y="888"/>
                  </a:cubicBezTo>
                  <a:cubicBezTo>
                    <a:pt x="232" y="887"/>
                    <a:pt x="242" y="889"/>
                    <a:pt x="249" y="891"/>
                  </a:cubicBezTo>
                  <a:cubicBezTo>
                    <a:pt x="256" y="893"/>
                    <a:pt x="264" y="896"/>
                    <a:pt x="267" y="899"/>
                  </a:cubicBezTo>
                  <a:cubicBezTo>
                    <a:pt x="270" y="902"/>
                    <a:pt x="268" y="907"/>
                    <a:pt x="270" y="911"/>
                  </a:cubicBezTo>
                  <a:cubicBezTo>
                    <a:pt x="272" y="915"/>
                    <a:pt x="277" y="920"/>
                    <a:pt x="279" y="924"/>
                  </a:cubicBezTo>
                  <a:cubicBezTo>
                    <a:pt x="281" y="928"/>
                    <a:pt x="280" y="932"/>
                    <a:pt x="283" y="935"/>
                  </a:cubicBezTo>
                  <a:cubicBezTo>
                    <a:pt x="286" y="938"/>
                    <a:pt x="291" y="939"/>
                    <a:pt x="297" y="941"/>
                  </a:cubicBezTo>
                  <a:cubicBezTo>
                    <a:pt x="303" y="943"/>
                    <a:pt x="312" y="943"/>
                    <a:pt x="318" y="945"/>
                  </a:cubicBezTo>
                  <a:cubicBezTo>
                    <a:pt x="324" y="947"/>
                    <a:pt x="331" y="949"/>
                    <a:pt x="336" y="951"/>
                  </a:cubicBezTo>
                  <a:cubicBezTo>
                    <a:pt x="341" y="953"/>
                    <a:pt x="349" y="957"/>
                    <a:pt x="352" y="959"/>
                  </a:cubicBezTo>
                  <a:cubicBezTo>
                    <a:pt x="355" y="961"/>
                    <a:pt x="350" y="959"/>
                    <a:pt x="352" y="960"/>
                  </a:cubicBezTo>
                  <a:cubicBezTo>
                    <a:pt x="354" y="961"/>
                    <a:pt x="361" y="963"/>
                    <a:pt x="363" y="963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3" name="Freeform 11"/>
            <p:cNvSpPr>
              <a:spLocks/>
            </p:cNvSpPr>
            <p:nvPr/>
          </p:nvSpPr>
          <p:spPr bwMode="auto">
            <a:xfrm>
              <a:off x="1612900" y="3819525"/>
              <a:ext cx="1211263" cy="1266825"/>
            </a:xfrm>
            <a:custGeom>
              <a:avLst/>
              <a:gdLst>
                <a:gd name="T0" fmla="*/ 2147483647 w 763"/>
                <a:gd name="T1" fmla="*/ 2147483647 h 798"/>
                <a:gd name="T2" fmla="*/ 2147483647 w 763"/>
                <a:gd name="T3" fmla="*/ 2147483647 h 798"/>
                <a:gd name="T4" fmla="*/ 2147483647 w 763"/>
                <a:gd name="T5" fmla="*/ 2147483647 h 798"/>
                <a:gd name="T6" fmla="*/ 2147483647 w 763"/>
                <a:gd name="T7" fmla="*/ 2147483647 h 798"/>
                <a:gd name="T8" fmla="*/ 2147483647 w 763"/>
                <a:gd name="T9" fmla="*/ 2147483647 h 798"/>
                <a:gd name="T10" fmla="*/ 2147483647 w 763"/>
                <a:gd name="T11" fmla="*/ 2147483647 h 798"/>
                <a:gd name="T12" fmla="*/ 2147483647 w 763"/>
                <a:gd name="T13" fmla="*/ 2147483647 h 798"/>
                <a:gd name="T14" fmla="*/ 2147483647 w 763"/>
                <a:gd name="T15" fmla="*/ 2147483647 h 798"/>
                <a:gd name="T16" fmla="*/ 2147483647 w 763"/>
                <a:gd name="T17" fmla="*/ 2147483647 h 79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63"/>
                <a:gd name="T28" fmla="*/ 0 h 798"/>
                <a:gd name="T29" fmla="*/ 763 w 763"/>
                <a:gd name="T30" fmla="*/ 798 h 79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63" h="798">
                  <a:moveTo>
                    <a:pt x="763" y="798"/>
                  </a:moveTo>
                  <a:cubicBezTo>
                    <a:pt x="754" y="776"/>
                    <a:pt x="745" y="720"/>
                    <a:pt x="712" y="666"/>
                  </a:cubicBezTo>
                  <a:cubicBezTo>
                    <a:pt x="679" y="612"/>
                    <a:pt x="616" y="522"/>
                    <a:pt x="568" y="474"/>
                  </a:cubicBezTo>
                  <a:cubicBezTo>
                    <a:pt x="520" y="426"/>
                    <a:pt x="468" y="401"/>
                    <a:pt x="424" y="378"/>
                  </a:cubicBezTo>
                  <a:cubicBezTo>
                    <a:pt x="380" y="355"/>
                    <a:pt x="339" y="368"/>
                    <a:pt x="304" y="336"/>
                  </a:cubicBezTo>
                  <a:cubicBezTo>
                    <a:pt x="269" y="304"/>
                    <a:pt x="254" y="229"/>
                    <a:pt x="214" y="186"/>
                  </a:cubicBezTo>
                  <a:cubicBezTo>
                    <a:pt x="174" y="143"/>
                    <a:pt x="98" y="107"/>
                    <a:pt x="64" y="78"/>
                  </a:cubicBezTo>
                  <a:cubicBezTo>
                    <a:pt x="30" y="49"/>
                    <a:pt x="20" y="24"/>
                    <a:pt x="10" y="12"/>
                  </a:cubicBezTo>
                  <a:cubicBezTo>
                    <a:pt x="0" y="0"/>
                    <a:pt x="7" y="6"/>
                    <a:pt x="6" y="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4" name="Freeform 12"/>
            <p:cNvSpPr>
              <a:spLocks/>
            </p:cNvSpPr>
            <p:nvPr/>
          </p:nvSpPr>
          <p:spPr bwMode="auto">
            <a:xfrm>
              <a:off x="638175" y="3817938"/>
              <a:ext cx="1685925" cy="1158875"/>
            </a:xfrm>
            <a:custGeom>
              <a:avLst/>
              <a:gdLst>
                <a:gd name="T0" fmla="*/ 2147483647 w 1062"/>
                <a:gd name="T1" fmla="*/ 2147483647 h 730"/>
                <a:gd name="T2" fmla="*/ 2147483647 w 1062"/>
                <a:gd name="T3" fmla="*/ 2147483647 h 730"/>
                <a:gd name="T4" fmla="*/ 2147483647 w 1062"/>
                <a:gd name="T5" fmla="*/ 2147483647 h 730"/>
                <a:gd name="T6" fmla="*/ 2147483647 w 1062"/>
                <a:gd name="T7" fmla="*/ 2147483647 h 730"/>
                <a:gd name="T8" fmla="*/ 2147483647 w 1062"/>
                <a:gd name="T9" fmla="*/ 2147483647 h 730"/>
                <a:gd name="T10" fmla="*/ 2147483647 w 1062"/>
                <a:gd name="T11" fmla="*/ 2147483647 h 730"/>
                <a:gd name="T12" fmla="*/ 2147483647 w 1062"/>
                <a:gd name="T13" fmla="*/ 2147483647 h 730"/>
                <a:gd name="T14" fmla="*/ 2147483647 w 1062"/>
                <a:gd name="T15" fmla="*/ 2147483647 h 730"/>
                <a:gd name="T16" fmla="*/ 2147483647 w 1062"/>
                <a:gd name="T17" fmla="*/ 2147483647 h 730"/>
                <a:gd name="T18" fmla="*/ 2147483647 w 1062"/>
                <a:gd name="T19" fmla="*/ 2147483647 h 730"/>
                <a:gd name="T20" fmla="*/ 2147483647 w 1062"/>
                <a:gd name="T21" fmla="*/ 2147483647 h 730"/>
                <a:gd name="T22" fmla="*/ 2147483647 w 1062"/>
                <a:gd name="T23" fmla="*/ 2147483647 h 730"/>
                <a:gd name="T24" fmla="*/ 2147483647 w 1062"/>
                <a:gd name="T25" fmla="*/ 2147483647 h 730"/>
                <a:gd name="T26" fmla="*/ 2147483647 w 1062"/>
                <a:gd name="T27" fmla="*/ 2147483647 h 730"/>
                <a:gd name="T28" fmla="*/ 2147483647 w 1062"/>
                <a:gd name="T29" fmla="*/ 2147483647 h 730"/>
                <a:gd name="T30" fmla="*/ 2147483647 w 1062"/>
                <a:gd name="T31" fmla="*/ 2147483647 h 730"/>
                <a:gd name="T32" fmla="*/ 2147483647 w 1062"/>
                <a:gd name="T33" fmla="*/ 2147483647 h 730"/>
                <a:gd name="T34" fmla="*/ 2147483647 w 1062"/>
                <a:gd name="T35" fmla="*/ 2147483647 h 730"/>
                <a:gd name="T36" fmla="*/ 2147483647 w 1062"/>
                <a:gd name="T37" fmla="*/ 2147483647 h 730"/>
                <a:gd name="T38" fmla="*/ 2147483647 w 1062"/>
                <a:gd name="T39" fmla="*/ 2147483647 h 730"/>
                <a:gd name="T40" fmla="*/ 2147483647 w 1062"/>
                <a:gd name="T41" fmla="*/ 2147483647 h 730"/>
                <a:gd name="T42" fmla="*/ 2147483647 w 1062"/>
                <a:gd name="T43" fmla="*/ 2147483647 h 730"/>
                <a:gd name="T44" fmla="*/ 2147483647 w 1062"/>
                <a:gd name="T45" fmla="*/ 2147483647 h 730"/>
                <a:gd name="T46" fmla="*/ 2147483647 w 1062"/>
                <a:gd name="T47" fmla="*/ 2147483647 h 730"/>
                <a:gd name="T48" fmla="*/ 2147483647 w 1062"/>
                <a:gd name="T49" fmla="*/ 2147483647 h 730"/>
                <a:gd name="T50" fmla="*/ 2147483647 w 1062"/>
                <a:gd name="T51" fmla="*/ 2147483647 h 730"/>
                <a:gd name="T52" fmla="*/ 2147483647 w 1062"/>
                <a:gd name="T53" fmla="*/ 2147483647 h 730"/>
                <a:gd name="T54" fmla="*/ 2147483647 w 1062"/>
                <a:gd name="T55" fmla="*/ 2147483647 h 730"/>
                <a:gd name="T56" fmla="*/ 2147483647 w 1062"/>
                <a:gd name="T57" fmla="*/ 2147483647 h 730"/>
                <a:gd name="T58" fmla="*/ 2147483647 w 1062"/>
                <a:gd name="T59" fmla="*/ 2147483647 h 730"/>
                <a:gd name="T60" fmla="*/ 2147483647 w 1062"/>
                <a:gd name="T61" fmla="*/ 2147483647 h 730"/>
                <a:gd name="T62" fmla="*/ 2147483647 w 1062"/>
                <a:gd name="T63" fmla="*/ 2147483647 h 730"/>
                <a:gd name="T64" fmla="*/ 2147483647 w 1062"/>
                <a:gd name="T65" fmla="*/ 2147483647 h 730"/>
                <a:gd name="T66" fmla="*/ 2147483647 w 1062"/>
                <a:gd name="T67" fmla="*/ 2147483647 h 730"/>
                <a:gd name="T68" fmla="*/ 2147483647 w 1062"/>
                <a:gd name="T69" fmla="*/ 2147483647 h 730"/>
                <a:gd name="T70" fmla="*/ 2147483647 w 1062"/>
                <a:gd name="T71" fmla="*/ 2147483647 h 730"/>
                <a:gd name="T72" fmla="*/ 2147483647 w 1062"/>
                <a:gd name="T73" fmla="*/ 2147483647 h 730"/>
                <a:gd name="T74" fmla="*/ 2147483647 w 1062"/>
                <a:gd name="T75" fmla="*/ 2147483647 h 730"/>
                <a:gd name="T76" fmla="*/ 2147483647 w 1062"/>
                <a:gd name="T77" fmla="*/ 2147483647 h 730"/>
                <a:gd name="T78" fmla="*/ 2147483647 w 1062"/>
                <a:gd name="T79" fmla="*/ 2147483647 h 730"/>
                <a:gd name="T80" fmla="*/ 2147483647 w 1062"/>
                <a:gd name="T81" fmla="*/ 2147483647 h 730"/>
                <a:gd name="T82" fmla="*/ 2147483647 w 1062"/>
                <a:gd name="T83" fmla="*/ 2147483647 h 730"/>
                <a:gd name="T84" fmla="*/ 2147483647 w 1062"/>
                <a:gd name="T85" fmla="*/ 2147483647 h 730"/>
                <a:gd name="T86" fmla="*/ 2147483647 w 1062"/>
                <a:gd name="T87" fmla="*/ 2147483647 h 730"/>
                <a:gd name="T88" fmla="*/ 2147483647 w 1062"/>
                <a:gd name="T89" fmla="*/ 2147483647 h 730"/>
                <a:gd name="T90" fmla="*/ 2147483647 w 1062"/>
                <a:gd name="T91" fmla="*/ 2147483647 h 730"/>
                <a:gd name="T92" fmla="*/ 2147483647 w 1062"/>
                <a:gd name="T93" fmla="*/ 2147483647 h 730"/>
                <a:gd name="T94" fmla="*/ 2147483647 w 1062"/>
                <a:gd name="T95" fmla="*/ 2147483647 h 730"/>
                <a:gd name="T96" fmla="*/ 2147483647 w 1062"/>
                <a:gd name="T97" fmla="*/ 2147483647 h 73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062"/>
                <a:gd name="T148" fmla="*/ 0 h 730"/>
                <a:gd name="T149" fmla="*/ 1062 w 1062"/>
                <a:gd name="T150" fmla="*/ 730 h 73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062" h="730">
                  <a:moveTo>
                    <a:pt x="678" y="655"/>
                  </a:moveTo>
                  <a:cubicBezTo>
                    <a:pt x="691" y="653"/>
                    <a:pt x="714" y="633"/>
                    <a:pt x="750" y="619"/>
                  </a:cubicBezTo>
                  <a:cubicBezTo>
                    <a:pt x="786" y="605"/>
                    <a:pt x="870" y="595"/>
                    <a:pt x="894" y="571"/>
                  </a:cubicBezTo>
                  <a:cubicBezTo>
                    <a:pt x="918" y="547"/>
                    <a:pt x="870" y="499"/>
                    <a:pt x="894" y="475"/>
                  </a:cubicBezTo>
                  <a:cubicBezTo>
                    <a:pt x="918" y="451"/>
                    <a:pt x="1014" y="443"/>
                    <a:pt x="1038" y="427"/>
                  </a:cubicBezTo>
                  <a:cubicBezTo>
                    <a:pt x="1062" y="411"/>
                    <a:pt x="1052" y="391"/>
                    <a:pt x="1038" y="379"/>
                  </a:cubicBezTo>
                  <a:cubicBezTo>
                    <a:pt x="1024" y="367"/>
                    <a:pt x="974" y="364"/>
                    <a:pt x="954" y="357"/>
                  </a:cubicBezTo>
                  <a:cubicBezTo>
                    <a:pt x="934" y="350"/>
                    <a:pt x="927" y="345"/>
                    <a:pt x="916" y="335"/>
                  </a:cubicBezTo>
                  <a:cubicBezTo>
                    <a:pt x="905" y="325"/>
                    <a:pt x="898" y="309"/>
                    <a:pt x="890" y="295"/>
                  </a:cubicBezTo>
                  <a:cubicBezTo>
                    <a:pt x="882" y="281"/>
                    <a:pt x="874" y="263"/>
                    <a:pt x="868" y="251"/>
                  </a:cubicBezTo>
                  <a:cubicBezTo>
                    <a:pt x="862" y="239"/>
                    <a:pt x="862" y="235"/>
                    <a:pt x="854" y="223"/>
                  </a:cubicBezTo>
                  <a:cubicBezTo>
                    <a:pt x="846" y="211"/>
                    <a:pt x="829" y="186"/>
                    <a:pt x="822" y="177"/>
                  </a:cubicBezTo>
                  <a:cubicBezTo>
                    <a:pt x="815" y="168"/>
                    <a:pt x="814" y="170"/>
                    <a:pt x="810" y="167"/>
                  </a:cubicBezTo>
                  <a:cubicBezTo>
                    <a:pt x="806" y="164"/>
                    <a:pt x="802" y="165"/>
                    <a:pt x="796" y="161"/>
                  </a:cubicBezTo>
                  <a:cubicBezTo>
                    <a:pt x="790" y="157"/>
                    <a:pt x="785" y="151"/>
                    <a:pt x="776" y="145"/>
                  </a:cubicBezTo>
                  <a:cubicBezTo>
                    <a:pt x="767" y="139"/>
                    <a:pt x="754" y="131"/>
                    <a:pt x="742" y="123"/>
                  </a:cubicBezTo>
                  <a:cubicBezTo>
                    <a:pt x="730" y="115"/>
                    <a:pt x="716" y="108"/>
                    <a:pt x="702" y="97"/>
                  </a:cubicBezTo>
                  <a:cubicBezTo>
                    <a:pt x="688" y="86"/>
                    <a:pt x="672" y="74"/>
                    <a:pt x="658" y="59"/>
                  </a:cubicBezTo>
                  <a:cubicBezTo>
                    <a:pt x="644" y="44"/>
                    <a:pt x="627" y="14"/>
                    <a:pt x="620" y="7"/>
                  </a:cubicBezTo>
                  <a:cubicBezTo>
                    <a:pt x="613" y="0"/>
                    <a:pt x="618" y="12"/>
                    <a:pt x="616" y="17"/>
                  </a:cubicBezTo>
                  <a:cubicBezTo>
                    <a:pt x="614" y="22"/>
                    <a:pt x="612" y="28"/>
                    <a:pt x="608" y="35"/>
                  </a:cubicBezTo>
                  <a:cubicBezTo>
                    <a:pt x="604" y="42"/>
                    <a:pt x="599" y="51"/>
                    <a:pt x="594" y="58"/>
                  </a:cubicBezTo>
                  <a:cubicBezTo>
                    <a:pt x="589" y="65"/>
                    <a:pt x="586" y="68"/>
                    <a:pt x="580" y="75"/>
                  </a:cubicBezTo>
                  <a:cubicBezTo>
                    <a:pt x="574" y="82"/>
                    <a:pt x="562" y="96"/>
                    <a:pt x="555" y="103"/>
                  </a:cubicBezTo>
                  <a:cubicBezTo>
                    <a:pt x="548" y="110"/>
                    <a:pt x="544" y="114"/>
                    <a:pt x="538" y="119"/>
                  </a:cubicBezTo>
                  <a:cubicBezTo>
                    <a:pt x="532" y="124"/>
                    <a:pt x="523" y="129"/>
                    <a:pt x="518" y="133"/>
                  </a:cubicBezTo>
                  <a:cubicBezTo>
                    <a:pt x="513" y="137"/>
                    <a:pt x="512" y="142"/>
                    <a:pt x="508" y="145"/>
                  </a:cubicBezTo>
                  <a:cubicBezTo>
                    <a:pt x="504" y="148"/>
                    <a:pt x="499" y="148"/>
                    <a:pt x="494" y="153"/>
                  </a:cubicBezTo>
                  <a:cubicBezTo>
                    <a:pt x="489" y="158"/>
                    <a:pt x="483" y="169"/>
                    <a:pt x="477" y="175"/>
                  </a:cubicBezTo>
                  <a:cubicBezTo>
                    <a:pt x="471" y="181"/>
                    <a:pt x="463" y="186"/>
                    <a:pt x="458" y="191"/>
                  </a:cubicBezTo>
                  <a:cubicBezTo>
                    <a:pt x="453" y="196"/>
                    <a:pt x="450" y="201"/>
                    <a:pt x="446" y="205"/>
                  </a:cubicBezTo>
                  <a:cubicBezTo>
                    <a:pt x="442" y="209"/>
                    <a:pt x="437" y="210"/>
                    <a:pt x="432" y="215"/>
                  </a:cubicBezTo>
                  <a:cubicBezTo>
                    <a:pt x="427" y="220"/>
                    <a:pt x="425" y="227"/>
                    <a:pt x="418" y="235"/>
                  </a:cubicBezTo>
                  <a:cubicBezTo>
                    <a:pt x="411" y="243"/>
                    <a:pt x="398" y="254"/>
                    <a:pt x="388" y="263"/>
                  </a:cubicBezTo>
                  <a:cubicBezTo>
                    <a:pt x="378" y="272"/>
                    <a:pt x="369" y="283"/>
                    <a:pt x="358" y="291"/>
                  </a:cubicBezTo>
                  <a:cubicBezTo>
                    <a:pt x="347" y="299"/>
                    <a:pt x="336" y="304"/>
                    <a:pt x="322" y="311"/>
                  </a:cubicBezTo>
                  <a:cubicBezTo>
                    <a:pt x="308" y="318"/>
                    <a:pt x="286" y="327"/>
                    <a:pt x="272" y="331"/>
                  </a:cubicBezTo>
                  <a:cubicBezTo>
                    <a:pt x="258" y="335"/>
                    <a:pt x="249" y="334"/>
                    <a:pt x="238" y="333"/>
                  </a:cubicBezTo>
                  <a:cubicBezTo>
                    <a:pt x="227" y="332"/>
                    <a:pt x="217" y="326"/>
                    <a:pt x="206" y="325"/>
                  </a:cubicBezTo>
                  <a:cubicBezTo>
                    <a:pt x="195" y="324"/>
                    <a:pt x="180" y="324"/>
                    <a:pt x="172" y="329"/>
                  </a:cubicBezTo>
                  <a:cubicBezTo>
                    <a:pt x="164" y="334"/>
                    <a:pt x="162" y="346"/>
                    <a:pt x="158" y="355"/>
                  </a:cubicBezTo>
                  <a:cubicBezTo>
                    <a:pt x="154" y="364"/>
                    <a:pt x="151" y="374"/>
                    <a:pt x="148" y="383"/>
                  </a:cubicBezTo>
                  <a:cubicBezTo>
                    <a:pt x="145" y="392"/>
                    <a:pt x="141" y="404"/>
                    <a:pt x="138" y="411"/>
                  </a:cubicBezTo>
                  <a:cubicBezTo>
                    <a:pt x="135" y="418"/>
                    <a:pt x="133" y="420"/>
                    <a:pt x="129" y="424"/>
                  </a:cubicBezTo>
                  <a:cubicBezTo>
                    <a:pt x="125" y="428"/>
                    <a:pt x="120" y="434"/>
                    <a:pt x="116" y="438"/>
                  </a:cubicBezTo>
                  <a:cubicBezTo>
                    <a:pt x="112" y="442"/>
                    <a:pt x="110" y="445"/>
                    <a:pt x="105" y="447"/>
                  </a:cubicBezTo>
                  <a:cubicBezTo>
                    <a:pt x="100" y="449"/>
                    <a:pt x="93" y="450"/>
                    <a:pt x="88" y="453"/>
                  </a:cubicBezTo>
                  <a:cubicBezTo>
                    <a:pt x="83" y="456"/>
                    <a:pt x="80" y="460"/>
                    <a:pt x="75" y="463"/>
                  </a:cubicBezTo>
                  <a:cubicBezTo>
                    <a:pt x="70" y="466"/>
                    <a:pt x="66" y="466"/>
                    <a:pt x="60" y="469"/>
                  </a:cubicBezTo>
                  <a:cubicBezTo>
                    <a:pt x="54" y="472"/>
                    <a:pt x="46" y="479"/>
                    <a:pt x="40" y="483"/>
                  </a:cubicBezTo>
                  <a:cubicBezTo>
                    <a:pt x="34" y="487"/>
                    <a:pt x="29" y="488"/>
                    <a:pt x="23" y="492"/>
                  </a:cubicBezTo>
                  <a:cubicBezTo>
                    <a:pt x="17" y="496"/>
                    <a:pt x="3" y="498"/>
                    <a:pt x="2" y="505"/>
                  </a:cubicBezTo>
                  <a:cubicBezTo>
                    <a:pt x="1" y="512"/>
                    <a:pt x="14" y="527"/>
                    <a:pt x="18" y="535"/>
                  </a:cubicBezTo>
                  <a:cubicBezTo>
                    <a:pt x="22" y="543"/>
                    <a:pt x="21" y="549"/>
                    <a:pt x="24" y="555"/>
                  </a:cubicBezTo>
                  <a:cubicBezTo>
                    <a:pt x="27" y="561"/>
                    <a:pt x="34" y="565"/>
                    <a:pt x="38" y="571"/>
                  </a:cubicBezTo>
                  <a:cubicBezTo>
                    <a:pt x="42" y="577"/>
                    <a:pt x="45" y="582"/>
                    <a:pt x="50" y="589"/>
                  </a:cubicBezTo>
                  <a:cubicBezTo>
                    <a:pt x="55" y="596"/>
                    <a:pt x="67" y="609"/>
                    <a:pt x="66" y="613"/>
                  </a:cubicBezTo>
                  <a:cubicBezTo>
                    <a:pt x="65" y="617"/>
                    <a:pt x="51" y="616"/>
                    <a:pt x="44" y="615"/>
                  </a:cubicBezTo>
                  <a:cubicBezTo>
                    <a:pt x="37" y="614"/>
                    <a:pt x="28" y="609"/>
                    <a:pt x="21" y="609"/>
                  </a:cubicBezTo>
                  <a:cubicBezTo>
                    <a:pt x="14" y="609"/>
                    <a:pt x="6" y="614"/>
                    <a:pt x="3" y="618"/>
                  </a:cubicBezTo>
                  <a:cubicBezTo>
                    <a:pt x="0" y="622"/>
                    <a:pt x="0" y="628"/>
                    <a:pt x="0" y="633"/>
                  </a:cubicBezTo>
                  <a:cubicBezTo>
                    <a:pt x="0" y="638"/>
                    <a:pt x="0" y="643"/>
                    <a:pt x="3" y="648"/>
                  </a:cubicBezTo>
                  <a:cubicBezTo>
                    <a:pt x="6" y="653"/>
                    <a:pt x="15" y="656"/>
                    <a:pt x="20" y="660"/>
                  </a:cubicBezTo>
                  <a:cubicBezTo>
                    <a:pt x="25" y="664"/>
                    <a:pt x="29" y="669"/>
                    <a:pt x="36" y="672"/>
                  </a:cubicBezTo>
                  <a:cubicBezTo>
                    <a:pt x="43" y="675"/>
                    <a:pt x="54" y="676"/>
                    <a:pt x="63" y="679"/>
                  </a:cubicBezTo>
                  <a:cubicBezTo>
                    <a:pt x="72" y="682"/>
                    <a:pt x="87" y="686"/>
                    <a:pt x="93" y="691"/>
                  </a:cubicBezTo>
                  <a:cubicBezTo>
                    <a:pt x="99" y="696"/>
                    <a:pt x="97" y="704"/>
                    <a:pt x="101" y="708"/>
                  </a:cubicBezTo>
                  <a:cubicBezTo>
                    <a:pt x="105" y="712"/>
                    <a:pt x="114" y="716"/>
                    <a:pt x="120" y="718"/>
                  </a:cubicBezTo>
                  <a:cubicBezTo>
                    <a:pt x="126" y="720"/>
                    <a:pt x="131" y="719"/>
                    <a:pt x="135" y="720"/>
                  </a:cubicBezTo>
                  <a:cubicBezTo>
                    <a:pt x="139" y="721"/>
                    <a:pt x="140" y="723"/>
                    <a:pt x="143" y="724"/>
                  </a:cubicBezTo>
                  <a:cubicBezTo>
                    <a:pt x="146" y="725"/>
                    <a:pt x="151" y="730"/>
                    <a:pt x="155" y="726"/>
                  </a:cubicBezTo>
                  <a:cubicBezTo>
                    <a:pt x="159" y="722"/>
                    <a:pt x="165" y="705"/>
                    <a:pt x="170" y="697"/>
                  </a:cubicBezTo>
                  <a:cubicBezTo>
                    <a:pt x="175" y="689"/>
                    <a:pt x="182" y="687"/>
                    <a:pt x="188" y="678"/>
                  </a:cubicBezTo>
                  <a:cubicBezTo>
                    <a:pt x="194" y="669"/>
                    <a:pt x="201" y="655"/>
                    <a:pt x="208" y="645"/>
                  </a:cubicBezTo>
                  <a:cubicBezTo>
                    <a:pt x="215" y="635"/>
                    <a:pt x="220" y="622"/>
                    <a:pt x="228" y="615"/>
                  </a:cubicBezTo>
                  <a:cubicBezTo>
                    <a:pt x="236" y="608"/>
                    <a:pt x="247" y="606"/>
                    <a:pt x="254" y="604"/>
                  </a:cubicBezTo>
                  <a:cubicBezTo>
                    <a:pt x="261" y="602"/>
                    <a:pt x="264" y="602"/>
                    <a:pt x="269" y="600"/>
                  </a:cubicBezTo>
                  <a:cubicBezTo>
                    <a:pt x="274" y="598"/>
                    <a:pt x="281" y="594"/>
                    <a:pt x="287" y="592"/>
                  </a:cubicBezTo>
                  <a:cubicBezTo>
                    <a:pt x="293" y="590"/>
                    <a:pt x="300" y="591"/>
                    <a:pt x="306" y="588"/>
                  </a:cubicBezTo>
                  <a:cubicBezTo>
                    <a:pt x="312" y="585"/>
                    <a:pt x="315" y="577"/>
                    <a:pt x="321" y="574"/>
                  </a:cubicBezTo>
                  <a:cubicBezTo>
                    <a:pt x="327" y="571"/>
                    <a:pt x="334" y="570"/>
                    <a:pt x="342" y="568"/>
                  </a:cubicBezTo>
                  <a:cubicBezTo>
                    <a:pt x="350" y="566"/>
                    <a:pt x="360" y="560"/>
                    <a:pt x="368" y="559"/>
                  </a:cubicBezTo>
                  <a:cubicBezTo>
                    <a:pt x="376" y="558"/>
                    <a:pt x="383" y="560"/>
                    <a:pt x="390" y="561"/>
                  </a:cubicBezTo>
                  <a:cubicBezTo>
                    <a:pt x="397" y="562"/>
                    <a:pt x="405" y="563"/>
                    <a:pt x="410" y="564"/>
                  </a:cubicBezTo>
                  <a:cubicBezTo>
                    <a:pt x="415" y="565"/>
                    <a:pt x="418" y="566"/>
                    <a:pt x="423" y="568"/>
                  </a:cubicBezTo>
                  <a:cubicBezTo>
                    <a:pt x="428" y="570"/>
                    <a:pt x="438" y="574"/>
                    <a:pt x="443" y="577"/>
                  </a:cubicBezTo>
                  <a:cubicBezTo>
                    <a:pt x="448" y="580"/>
                    <a:pt x="449" y="582"/>
                    <a:pt x="455" y="586"/>
                  </a:cubicBezTo>
                  <a:cubicBezTo>
                    <a:pt x="461" y="590"/>
                    <a:pt x="468" y="595"/>
                    <a:pt x="477" y="600"/>
                  </a:cubicBezTo>
                  <a:cubicBezTo>
                    <a:pt x="486" y="605"/>
                    <a:pt x="498" y="611"/>
                    <a:pt x="509" y="613"/>
                  </a:cubicBezTo>
                  <a:cubicBezTo>
                    <a:pt x="520" y="615"/>
                    <a:pt x="536" y="617"/>
                    <a:pt x="546" y="615"/>
                  </a:cubicBezTo>
                  <a:cubicBezTo>
                    <a:pt x="556" y="613"/>
                    <a:pt x="563" y="607"/>
                    <a:pt x="569" y="603"/>
                  </a:cubicBezTo>
                  <a:cubicBezTo>
                    <a:pt x="575" y="599"/>
                    <a:pt x="574" y="587"/>
                    <a:pt x="582" y="588"/>
                  </a:cubicBezTo>
                  <a:cubicBezTo>
                    <a:pt x="590" y="589"/>
                    <a:pt x="608" y="604"/>
                    <a:pt x="617" y="606"/>
                  </a:cubicBezTo>
                  <a:cubicBezTo>
                    <a:pt x="626" y="608"/>
                    <a:pt x="633" y="604"/>
                    <a:pt x="639" y="603"/>
                  </a:cubicBezTo>
                  <a:cubicBezTo>
                    <a:pt x="645" y="602"/>
                    <a:pt x="650" y="599"/>
                    <a:pt x="654" y="600"/>
                  </a:cubicBezTo>
                  <a:cubicBezTo>
                    <a:pt x="658" y="601"/>
                    <a:pt x="659" y="604"/>
                    <a:pt x="662" y="609"/>
                  </a:cubicBezTo>
                  <a:cubicBezTo>
                    <a:pt x="665" y="614"/>
                    <a:pt x="669" y="623"/>
                    <a:pt x="672" y="631"/>
                  </a:cubicBezTo>
                  <a:cubicBezTo>
                    <a:pt x="675" y="639"/>
                    <a:pt x="677" y="650"/>
                    <a:pt x="678" y="655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5" name="Freeform 13"/>
            <p:cNvSpPr>
              <a:spLocks/>
            </p:cNvSpPr>
            <p:nvPr/>
          </p:nvSpPr>
          <p:spPr bwMode="auto">
            <a:xfrm>
              <a:off x="1524000" y="3124200"/>
              <a:ext cx="3048000" cy="1965325"/>
            </a:xfrm>
            <a:custGeom>
              <a:avLst/>
              <a:gdLst>
                <a:gd name="T0" fmla="*/ 2147483647 w 1920"/>
                <a:gd name="T1" fmla="*/ 2147483647 h 1238"/>
                <a:gd name="T2" fmla="*/ 2147483647 w 1920"/>
                <a:gd name="T3" fmla="*/ 2147483647 h 1238"/>
                <a:gd name="T4" fmla="*/ 2147483647 w 1920"/>
                <a:gd name="T5" fmla="*/ 2147483647 h 1238"/>
                <a:gd name="T6" fmla="*/ 2147483647 w 1920"/>
                <a:gd name="T7" fmla="*/ 2147483647 h 1238"/>
                <a:gd name="T8" fmla="*/ 2147483647 w 1920"/>
                <a:gd name="T9" fmla="*/ 2147483647 h 1238"/>
                <a:gd name="T10" fmla="*/ 2147483647 w 1920"/>
                <a:gd name="T11" fmla="*/ 2147483647 h 1238"/>
                <a:gd name="T12" fmla="*/ 2147483647 w 1920"/>
                <a:gd name="T13" fmla="*/ 2147483647 h 1238"/>
                <a:gd name="T14" fmla="*/ 2147483647 w 1920"/>
                <a:gd name="T15" fmla="*/ 2147483647 h 1238"/>
                <a:gd name="T16" fmla="*/ 2147483647 w 1920"/>
                <a:gd name="T17" fmla="*/ 2147483647 h 1238"/>
                <a:gd name="T18" fmla="*/ 2147483647 w 1920"/>
                <a:gd name="T19" fmla="*/ 2147483647 h 1238"/>
                <a:gd name="T20" fmla="*/ 2147483647 w 1920"/>
                <a:gd name="T21" fmla="*/ 2147483647 h 1238"/>
                <a:gd name="T22" fmla="*/ 2147483647 w 1920"/>
                <a:gd name="T23" fmla="*/ 2147483647 h 1238"/>
                <a:gd name="T24" fmla="*/ 2147483647 w 1920"/>
                <a:gd name="T25" fmla="*/ 2147483647 h 1238"/>
                <a:gd name="T26" fmla="*/ 2147483647 w 1920"/>
                <a:gd name="T27" fmla="*/ 2147483647 h 1238"/>
                <a:gd name="T28" fmla="*/ 2147483647 w 1920"/>
                <a:gd name="T29" fmla="*/ 2147483647 h 1238"/>
                <a:gd name="T30" fmla="*/ 2147483647 w 1920"/>
                <a:gd name="T31" fmla="*/ 2147483647 h 1238"/>
                <a:gd name="T32" fmla="*/ 2147483647 w 1920"/>
                <a:gd name="T33" fmla="*/ 2147483647 h 1238"/>
                <a:gd name="T34" fmla="*/ 2147483647 w 1920"/>
                <a:gd name="T35" fmla="*/ 2147483647 h 1238"/>
                <a:gd name="T36" fmla="*/ 2147483647 w 1920"/>
                <a:gd name="T37" fmla="*/ 2147483647 h 1238"/>
                <a:gd name="T38" fmla="*/ 2147483647 w 1920"/>
                <a:gd name="T39" fmla="*/ 2147483647 h 1238"/>
                <a:gd name="T40" fmla="*/ 2147483647 w 1920"/>
                <a:gd name="T41" fmla="*/ 2147483647 h 1238"/>
                <a:gd name="T42" fmla="*/ 2147483647 w 1920"/>
                <a:gd name="T43" fmla="*/ 2147483647 h 1238"/>
                <a:gd name="T44" fmla="*/ 2147483647 w 1920"/>
                <a:gd name="T45" fmla="*/ 2147483647 h 1238"/>
                <a:gd name="T46" fmla="*/ 2147483647 w 1920"/>
                <a:gd name="T47" fmla="*/ 2147483647 h 1238"/>
                <a:gd name="T48" fmla="*/ 2147483647 w 1920"/>
                <a:gd name="T49" fmla="*/ 2147483647 h 1238"/>
                <a:gd name="T50" fmla="*/ 2147483647 w 1920"/>
                <a:gd name="T51" fmla="*/ 2147483647 h 1238"/>
                <a:gd name="T52" fmla="*/ 2147483647 w 1920"/>
                <a:gd name="T53" fmla="*/ 2147483647 h 1238"/>
                <a:gd name="T54" fmla="*/ 2147483647 w 1920"/>
                <a:gd name="T55" fmla="*/ 2147483647 h 1238"/>
                <a:gd name="T56" fmla="*/ 2147483647 w 1920"/>
                <a:gd name="T57" fmla="*/ 2147483647 h 1238"/>
                <a:gd name="T58" fmla="*/ 2147483647 w 1920"/>
                <a:gd name="T59" fmla="*/ 2147483647 h 1238"/>
                <a:gd name="T60" fmla="*/ 2147483647 w 1920"/>
                <a:gd name="T61" fmla="*/ 2147483647 h 1238"/>
                <a:gd name="T62" fmla="*/ 2147483647 w 1920"/>
                <a:gd name="T63" fmla="*/ 2147483647 h 1238"/>
                <a:gd name="T64" fmla="*/ 2147483647 w 1920"/>
                <a:gd name="T65" fmla="*/ 2147483647 h 1238"/>
                <a:gd name="T66" fmla="*/ 2147483647 w 1920"/>
                <a:gd name="T67" fmla="*/ 2147483647 h 1238"/>
                <a:gd name="T68" fmla="*/ 2147483647 w 1920"/>
                <a:gd name="T69" fmla="*/ 2147483647 h 1238"/>
                <a:gd name="T70" fmla="*/ 2147483647 w 1920"/>
                <a:gd name="T71" fmla="*/ 2147483647 h 1238"/>
                <a:gd name="T72" fmla="*/ 2147483647 w 1920"/>
                <a:gd name="T73" fmla="*/ 2147483647 h 1238"/>
                <a:gd name="T74" fmla="*/ 2147483647 w 1920"/>
                <a:gd name="T75" fmla="*/ 2147483647 h 1238"/>
                <a:gd name="T76" fmla="*/ 2147483647 w 1920"/>
                <a:gd name="T77" fmla="*/ 2147483647 h 1238"/>
                <a:gd name="T78" fmla="*/ 2147483647 w 1920"/>
                <a:gd name="T79" fmla="*/ 2147483647 h 1238"/>
                <a:gd name="T80" fmla="*/ 2147483647 w 1920"/>
                <a:gd name="T81" fmla="*/ 2147483647 h 1238"/>
                <a:gd name="T82" fmla="*/ 2147483647 w 1920"/>
                <a:gd name="T83" fmla="*/ 2147483647 h 1238"/>
                <a:gd name="T84" fmla="*/ 2147483647 w 1920"/>
                <a:gd name="T85" fmla="*/ 2147483647 h 1238"/>
                <a:gd name="T86" fmla="*/ 2147483647 w 1920"/>
                <a:gd name="T87" fmla="*/ 2147483647 h 1238"/>
                <a:gd name="T88" fmla="*/ 2147483647 w 1920"/>
                <a:gd name="T89" fmla="*/ 2147483647 h 1238"/>
                <a:gd name="T90" fmla="*/ 2147483647 w 1920"/>
                <a:gd name="T91" fmla="*/ 2147483647 h 1238"/>
                <a:gd name="T92" fmla="*/ 2147483647 w 1920"/>
                <a:gd name="T93" fmla="*/ 2147483647 h 1238"/>
                <a:gd name="T94" fmla="*/ 2147483647 w 1920"/>
                <a:gd name="T95" fmla="*/ 2147483647 h 1238"/>
                <a:gd name="T96" fmla="*/ 2147483647 w 1920"/>
                <a:gd name="T97" fmla="*/ 2147483647 h 1238"/>
                <a:gd name="T98" fmla="*/ 2147483647 w 1920"/>
                <a:gd name="T99" fmla="*/ 2147483647 h 1238"/>
                <a:gd name="T100" fmla="*/ 2147483647 w 1920"/>
                <a:gd name="T101" fmla="*/ 2147483647 h 1238"/>
                <a:gd name="T102" fmla="*/ 2147483647 w 1920"/>
                <a:gd name="T103" fmla="*/ 2147483647 h 1238"/>
                <a:gd name="T104" fmla="*/ 2147483647 w 1920"/>
                <a:gd name="T105" fmla="*/ 2147483647 h 1238"/>
                <a:gd name="T106" fmla="*/ 2147483647 w 1920"/>
                <a:gd name="T107" fmla="*/ 2147483647 h 1238"/>
                <a:gd name="T108" fmla="*/ 2147483647 w 1920"/>
                <a:gd name="T109" fmla="*/ 2147483647 h 1238"/>
                <a:gd name="T110" fmla="*/ 2147483647 w 1920"/>
                <a:gd name="T111" fmla="*/ 2147483647 h 1238"/>
                <a:gd name="T112" fmla="*/ 2147483647 w 1920"/>
                <a:gd name="T113" fmla="*/ 2147483647 h 1238"/>
                <a:gd name="T114" fmla="*/ 2147483647 w 1920"/>
                <a:gd name="T115" fmla="*/ 2147483647 h 1238"/>
                <a:gd name="T116" fmla="*/ 2147483647 w 1920"/>
                <a:gd name="T117" fmla="*/ 2147483647 h 1238"/>
                <a:gd name="T118" fmla="*/ 2147483647 w 1920"/>
                <a:gd name="T119" fmla="*/ 2147483647 h 1238"/>
                <a:gd name="T120" fmla="*/ 2147483647 w 1920"/>
                <a:gd name="T121" fmla="*/ 2147483647 h 123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920"/>
                <a:gd name="T184" fmla="*/ 0 h 1238"/>
                <a:gd name="T185" fmla="*/ 1920 w 1920"/>
                <a:gd name="T186" fmla="*/ 1238 h 123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920" h="1238">
                  <a:moveTo>
                    <a:pt x="1314" y="0"/>
                  </a:moveTo>
                  <a:cubicBezTo>
                    <a:pt x="1328" y="3"/>
                    <a:pt x="1365" y="43"/>
                    <a:pt x="1394" y="52"/>
                  </a:cubicBezTo>
                  <a:cubicBezTo>
                    <a:pt x="1423" y="61"/>
                    <a:pt x="1458" y="28"/>
                    <a:pt x="1490" y="52"/>
                  </a:cubicBezTo>
                  <a:cubicBezTo>
                    <a:pt x="1522" y="76"/>
                    <a:pt x="1570" y="156"/>
                    <a:pt x="1586" y="196"/>
                  </a:cubicBezTo>
                  <a:cubicBezTo>
                    <a:pt x="1602" y="236"/>
                    <a:pt x="1553" y="257"/>
                    <a:pt x="1586" y="292"/>
                  </a:cubicBezTo>
                  <a:cubicBezTo>
                    <a:pt x="1619" y="327"/>
                    <a:pt x="1732" y="368"/>
                    <a:pt x="1784" y="406"/>
                  </a:cubicBezTo>
                  <a:cubicBezTo>
                    <a:pt x="1836" y="444"/>
                    <a:pt x="1879" y="481"/>
                    <a:pt x="1898" y="520"/>
                  </a:cubicBezTo>
                  <a:cubicBezTo>
                    <a:pt x="1917" y="559"/>
                    <a:pt x="1920" y="592"/>
                    <a:pt x="1898" y="640"/>
                  </a:cubicBezTo>
                  <a:cubicBezTo>
                    <a:pt x="1876" y="688"/>
                    <a:pt x="1832" y="783"/>
                    <a:pt x="1768" y="805"/>
                  </a:cubicBezTo>
                  <a:cubicBezTo>
                    <a:pt x="1704" y="827"/>
                    <a:pt x="1552" y="746"/>
                    <a:pt x="1514" y="772"/>
                  </a:cubicBezTo>
                  <a:cubicBezTo>
                    <a:pt x="1476" y="798"/>
                    <a:pt x="1539" y="928"/>
                    <a:pt x="1538" y="964"/>
                  </a:cubicBezTo>
                  <a:cubicBezTo>
                    <a:pt x="1537" y="1000"/>
                    <a:pt x="1520" y="988"/>
                    <a:pt x="1508" y="988"/>
                  </a:cubicBezTo>
                  <a:cubicBezTo>
                    <a:pt x="1496" y="988"/>
                    <a:pt x="1479" y="965"/>
                    <a:pt x="1468" y="966"/>
                  </a:cubicBezTo>
                  <a:cubicBezTo>
                    <a:pt x="1457" y="967"/>
                    <a:pt x="1451" y="988"/>
                    <a:pt x="1442" y="993"/>
                  </a:cubicBezTo>
                  <a:cubicBezTo>
                    <a:pt x="1433" y="998"/>
                    <a:pt x="1421" y="993"/>
                    <a:pt x="1415" y="994"/>
                  </a:cubicBezTo>
                  <a:cubicBezTo>
                    <a:pt x="1409" y="995"/>
                    <a:pt x="1406" y="996"/>
                    <a:pt x="1406" y="999"/>
                  </a:cubicBezTo>
                  <a:cubicBezTo>
                    <a:pt x="1406" y="1002"/>
                    <a:pt x="1415" y="1011"/>
                    <a:pt x="1417" y="1015"/>
                  </a:cubicBezTo>
                  <a:cubicBezTo>
                    <a:pt x="1419" y="1019"/>
                    <a:pt x="1418" y="1018"/>
                    <a:pt x="1418" y="1021"/>
                  </a:cubicBezTo>
                  <a:cubicBezTo>
                    <a:pt x="1418" y="1024"/>
                    <a:pt x="1418" y="1029"/>
                    <a:pt x="1415" y="1033"/>
                  </a:cubicBezTo>
                  <a:cubicBezTo>
                    <a:pt x="1412" y="1037"/>
                    <a:pt x="1405" y="1044"/>
                    <a:pt x="1397" y="1044"/>
                  </a:cubicBezTo>
                  <a:cubicBezTo>
                    <a:pt x="1389" y="1044"/>
                    <a:pt x="1376" y="1040"/>
                    <a:pt x="1366" y="1036"/>
                  </a:cubicBezTo>
                  <a:cubicBezTo>
                    <a:pt x="1356" y="1032"/>
                    <a:pt x="1343" y="1019"/>
                    <a:pt x="1334" y="1017"/>
                  </a:cubicBezTo>
                  <a:cubicBezTo>
                    <a:pt x="1325" y="1015"/>
                    <a:pt x="1320" y="1025"/>
                    <a:pt x="1312" y="1026"/>
                  </a:cubicBezTo>
                  <a:cubicBezTo>
                    <a:pt x="1304" y="1027"/>
                    <a:pt x="1291" y="1023"/>
                    <a:pt x="1283" y="1021"/>
                  </a:cubicBezTo>
                  <a:cubicBezTo>
                    <a:pt x="1275" y="1019"/>
                    <a:pt x="1269" y="1013"/>
                    <a:pt x="1262" y="1012"/>
                  </a:cubicBezTo>
                  <a:cubicBezTo>
                    <a:pt x="1255" y="1011"/>
                    <a:pt x="1251" y="1012"/>
                    <a:pt x="1243" y="1014"/>
                  </a:cubicBezTo>
                  <a:cubicBezTo>
                    <a:pt x="1235" y="1016"/>
                    <a:pt x="1219" y="1019"/>
                    <a:pt x="1216" y="1023"/>
                  </a:cubicBezTo>
                  <a:cubicBezTo>
                    <a:pt x="1213" y="1027"/>
                    <a:pt x="1217" y="1035"/>
                    <a:pt x="1222" y="1041"/>
                  </a:cubicBezTo>
                  <a:cubicBezTo>
                    <a:pt x="1227" y="1047"/>
                    <a:pt x="1239" y="1052"/>
                    <a:pt x="1246" y="1060"/>
                  </a:cubicBezTo>
                  <a:cubicBezTo>
                    <a:pt x="1253" y="1068"/>
                    <a:pt x="1260" y="1081"/>
                    <a:pt x="1262" y="1089"/>
                  </a:cubicBezTo>
                  <a:cubicBezTo>
                    <a:pt x="1264" y="1097"/>
                    <a:pt x="1263" y="1103"/>
                    <a:pt x="1261" y="1107"/>
                  </a:cubicBezTo>
                  <a:cubicBezTo>
                    <a:pt x="1259" y="1111"/>
                    <a:pt x="1256" y="1116"/>
                    <a:pt x="1250" y="1116"/>
                  </a:cubicBezTo>
                  <a:cubicBezTo>
                    <a:pt x="1244" y="1116"/>
                    <a:pt x="1229" y="1112"/>
                    <a:pt x="1222" y="1110"/>
                  </a:cubicBezTo>
                  <a:cubicBezTo>
                    <a:pt x="1215" y="1108"/>
                    <a:pt x="1215" y="1105"/>
                    <a:pt x="1208" y="1101"/>
                  </a:cubicBezTo>
                  <a:cubicBezTo>
                    <a:pt x="1201" y="1097"/>
                    <a:pt x="1186" y="1087"/>
                    <a:pt x="1178" y="1083"/>
                  </a:cubicBezTo>
                  <a:cubicBezTo>
                    <a:pt x="1170" y="1079"/>
                    <a:pt x="1160" y="1070"/>
                    <a:pt x="1159" y="1074"/>
                  </a:cubicBezTo>
                  <a:cubicBezTo>
                    <a:pt x="1158" y="1078"/>
                    <a:pt x="1171" y="1097"/>
                    <a:pt x="1174" y="1105"/>
                  </a:cubicBezTo>
                  <a:cubicBezTo>
                    <a:pt x="1177" y="1113"/>
                    <a:pt x="1179" y="1119"/>
                    <a:pt x="1180" y="1125"/>
                  </a:cubicBezTo>
                  <a:cubicBezTo>
                    <a:pt x="1181" y="1131"/>
                    <a:pt x="1179" y="1137"/>
                    <a:pt x="1178" y="1144"/>
                  </a:cubicBezTo>
                  <a:cubicBezTo>
                    <a:pt x="1177" y="1151"/>
                    <a:pt x="1176" y="1161"/>
                    <a:pt x="1174" y="1168"/>
                  </a:cubicBezTo>
                  <a:cubicBezTo>
                    <a:pt x="1172" y="1175"/>
                    <a:pt x="1171" y="1182"/>
                    <a:pt x="1168" y="1185"/>
                  </a:cubicBezTo>
                  <a:cubicBezTo>
                    <a:pt x="1165" y="1188"/>
                    <a:pt x="1158" y="1191"/>
                    <a:pt x="1153" y="1188"/>
                  </a:cubicBezTo>
                  <a:cubicBezTo>
                    <a:pt x="1148" y="1185"/>
                    <a:pt x="1143" y="1172"/>
                    <a:pt x="1138" y="1167"/>
                  </a:cubicBezTo>
                  <a:cubicBezTo>
                    <a:pt x="1133" y="1162"/>
                    <a:pt x="1126" y="1156"/>
                    <a:pt x="1120" y="1156"/>
                  </a:cubicBezTo>
                  <a:cubicBezTo>
                    <a:pt x="1114" y="1156"/>
                    <a:pt x="1106" y="1161"/>
                    <a:pt x="1099" y="1164"/>
                  </a:cubicBezTo>
                  <a:cubicBezTo>
                    <a:pt x="1092" y="1167"/>
                    <a:pt x="1083" y="1169"/>
                    <a:pt x="1076" y="1173"/>
                  </a:cubicBezTo>
                  <a:cubicBezTo>
                    <a:pt x="1069" y="1177"/>
                    <a:pt x="1061" y="1181"/>
                    <a:pt x="1054" y="1186"/>
                  </a:cubicBezTo>
                  <a:cubicBezTo>
                    <a:pt x="1047" y="1191"/>
                    <a:pt x="1050" y="1198"/>
                    <a:pt x="1036" y="1203"/>
                  </a:cubicBezTo>
                  <a:cubicBezTo>
                    <a:pt x="1022" y="1208"/>
                    <a:pt x="983" y="1212"/>
                    <a:pt x="968" y="1215"/>
                  </a:cubicBezTo>
                  <a:cubicBezTo>
                    <a:pt x="953" y="1218"/>
                    <a:pt x="951" y="1220"/>
                    <a:pt x="943" y="1221"/>
                  </a:cubicBezTo>
                  <a:cubicBezTo>
                    <a:pt x="935" y="1222"/>
                    <a:pt x="930" y="1220"/>
                    <a:pt x="920" y="1222"/>
                  </a:cubicBezTo>
                  <a:cubicBezTo>
                    <a:pt x="910" y="1224"/>
                    <a:pt x="890" y="1229"/>
                    <a:pt x="881" y="1230"/>
                  </a:cubicBezTo>
                  <a:cubicBezTo>
                    <a:pt x="872" y="1231"/>
                    <a:pt x="871" y="1230"/>
                    <a:pt x="865" y="1231"/>
                  </a:cubicBezTo>
                  <a:cubicBezTo>
                    <a:pt x="859" y="1232"/>
                    <a:pt x="851" y="1236"/>
                    <a:pt x="844" y="1236"/>
                  </a:cubicBezTo>
                  <a:cubicBezTo>
                    <a:pt x="837" y="1236"/>
                    <a:pt x="828" y="1238"/>
                    <a:pt x="823" y="1234"/>
                  </a:cubicBezTo>
                  <a:cubicBezTo>
                    <a:pt x="818" y="1230"/>
                    <a:pt x="817" y="1218"/>
                    <a:pt x="814" y="1209"/>
                  </a:cubicBezTo>
                  <a:cubicBezTo>
                    <a:pt x="811" y="1200"/>
                    <a:pt x="808" y="1189"/>
                    <a:pt x="805" y="1180"/>
                  </a:cubicBezTo>
                  <a:cubicBezTo>
                    <a:pt x="802" y="1171"/>
                    <a:pt x="798" y="1163"/>
                    <a:pt x="794" y="1155"/>
                  </a:cubicBezTo>
                  <a:cubicBezTo>
                    <a:pt x="790" y="1147"/>
                    <a:pt x="790" y="1142"/>
                    <a:pt x="782" y="1128"/>
                  </a:cubicBezTo>
                  <a:cubicBezTo>
                    <a:pt x="774" y="1114"/>
                    <a:pt x="753" y="1084"/>
                    <a:pt x="745" y="1071"/>
                  </a:cubicBezTo>
                  <a:cubicBezTo>
                    <a:pt x="737" y="1058"/>
                    <a:pt x="740" y="1057"/>
                    <a:pt x="736" y="1051"/>
                  </a:cubicBezTo>
                  <a:cubicBezTo>
                    <a:pt x="732" y="1045"/>
                    <a:pt x="727" y="1043"/>
                    <a:pt x="722" y="1036"/>
                  </a:cubicBezTo>
                  <a:cubicBezTo>
                    <a:pt x="717" y="1029"/>
                    <a:pt x="715" y="1021"/>
                    <a:pt x="706" y="1009"/>
                  </a:cubicBezTo>
                  <a:cubicBezTo>
                    <a:pt x="697" y="997"/>
                    <a:pt x="679" y="977"/>
                    <a:pt x="668" y="964"/>
                  </a:cubicBezTo>
                  <a:cubicBezTo>
                    <a:pt x="657" y="951"/>
                    <a:pt x="650" y="940"/>
                    <a:pt x="641" y="930"/>
                  </a:cubicBezTo>
                  <a:cubicBezTo>
                    <a:pt x="632" y="920"/>
                    <a:pt x="624" y="914"/>
                    <a:pt x="616" y="906"/>
                  </a:cubicBezTo>
                  <a:cubicBezTo>
                    <a:pt x="608" y="898"/>
                    <a:pt x="600" y="888"/>
                    <a:pt x="593" y="883"/>
                  </a:cubicBezTo>
                  <a:cubicBezTo>
                    <a:pt x="586" y="878"/>
                    <a:pt x="581" y="877"/>
                    <a:pt x="575" y="873"/>
                  </a:cubicBezTo>
                  <a:cubicBezTo>
                    <a:pt x="569" y="869"/>
                    <a:pt x="565" y="866"/>
                    <a:pt x="557" y="861"/>
                  </a:cubicBezTo>
                  <a:cubicBezTo>
                    <a:pt x="549" y="856"/>
                    <a:pt x="535" y="848"/>
                    <a:pt x="526" y="843"/>
                  </a:cubicBezTo>
                  <a:cubicBezTo>
                    <a:pt x="517" y="838"/>
                    <a:pt x="511" y="833"/>
                    <a:pt x="503" y="829"/>
                  </a:cubicBezTo>
                  <a:cubicBezTo>
                    <a:pt x="495" y="825"/>
                    <a:pt x="486" y="820"/>
                    <a:pt x="479" y="817"/>
                  </a:cubicBezTo>
                  <a:cubicBezTo>
                    <a:pt x="472" y="814"/>
                    <a:pt x="465" y="812"/>
                    <a:pt x="458" y="810"/>
                  </a:cubicBezTo>
                  <a:cubicBezTo>
                    <a:pt x="451" y="808"/>
                    <a:pt x="442" y="806"/>
                    <a:pt x="434" y="805"/>
                  </a:cubicBezTo>
                  <a:cubicBezTo>
                    <a:pt x="426" y="804"/>
                    <a:pt x="418" y="803"/>
                    <a:pt x="410" y="801"/>
                  </a:cubicBezTo>
                  <a:cubicBezTo>
                    <a:pt x="402" y="799"/>
                    <a:pt x="394" y="795"/>
                    <a:pt x="388" y="793"/>
                  </a:cubicBezTo>
                  <a:cubicBezTo>
                    <a:pt x="382" y="791"/>
                    <a:pt x="377" y="790"/>
                    <a:pt x="373" y="787"/>
                  </a:cubicBezTo>
                  <a:cubicBezTo>
                    <a:pt x="369" y="784"/>
                    <a:pt x="366" y="781"/>
                    <a:pt x="362" y="778"/>
                  </a:cubicBezTo>
                  <a:cubicBezTo>
                    <a:pt x="358" y="775"/>
                    <a:pt x="354" y="771"/>
                    <a:pt x="352" y="768"/>
                  </a:cubicBezTo>
                  <a:cubicBezTo>
                    <a:pt x="350" y="765"/>
                    <a:pt x="349" y="761"/>
                    <a:pt x="347" y="757"/>
                  </a:cubicBezTo>
                  <a:cubicBezTo>
                    <a:pt x="345" y="753"/>
                    <a:pt x="341" y="746"/>
                    <a:pt x="338" y="741"/>
                  </a:cubicBezTo>
                  <a:cubicBezTo>
                    <a:pt x="335" y="736"/>
                    <a:pt x="332" y="734"/>
                    <a:pt x="328" y="726"/>
                  </a:cubicBezTo>
                  <a:cubicBezTo>
                    <a:pt x="324" y="718"/>
                    <a:pt x="319" y="704"/>
                    <a:pt x="314" y="693"/>
                  </a:cubicBezTo>
                  <a:cubicBezTo>
                    <a:pt x="309" y="682"/>
                    <a:pt x="302" y="670"/>
                    <a:pt x="296" y="660"/>
                  </a:cubicBezTo>
                  <a:cubicBezTo>
                    <a:pt x="290" y="650"/>
                    <a:pt x="284" y="642"/>
                    <a:pt x="280" y="636"/>
                  </a:cubicBezTo>
                  <a:cubicBezTo>
                    <a:pt x="276" y="630"/>
                    <a:pt x="276" y="626"/>
                    <a:pt x="272" y="622"/>
                  </a:cubicBezTo>
                  <a:cubicBezTo>
                    <a:pt x="268" y="618"/>
                    <a:pt x="263" y="614"/>
                    <a:pt x="257" y="610"/>
                  </a:cubicBezTo>
                  <a:cubicBezTo>
                    <a:pt x="251" y="606"/>
                    <a:pt x="244" y="603"/>
                    <a:pt x="236" y="598"/>
                  </a:cubicBezTo>
                  <a:cubicBezTo>
                    <a:pt x="228" y="593"/>
                    <a:pt x="217" y="583"/>
                    <a:pt x="208" y="577"/>
                  </a:cubicBezTo>
                  <a:cubicBezTo>
                    <a:pt x="199" y="571"/>
                    <a:pt x="190" y="568"/>
                    <a:pt x="184" y="564"/>
                  </a:cubicBezTo>
                  <a:cubicBezTo>
                    <a:pt x="178" y="560"/>
                    <a:pt x="174" y="556"/>
                    <a:pt x="170" y="553"/>
                  </a:cubicBezTo>
                  <a:cubicBezTo>
                    <a:pt x="166" y="550"/>
                    <a:pt x="162" y="547"/>
                    <a:pt x="157" y="544"/>
                  </a:cubicBezTo>
                  <a:cubicBezTo>
                    <a:pt x="152" y="541"/>
                    <a:pt x="142" y="536"/>
                    <a:pt x="137" y="532"/>
                  </a:cubicBezTo>
                  <a:cubicBezTo>
                    <a:pt x="132" y="528"/>
                    <a:pt x="130" y="526"/>
                    <a:pt x="124" y="520"/>
                  </a:cubicBezTo>
                  <a:cubicBezTo>
                    <a:pt x="118" y="514"/>
                    <a:pt x="108" y="507"/>
                    <a:pt x="100" y="498"/>
                  </a:cubicBezTo>
                  <a:cubicBezTo>
                    <a:pt x="92" y="489"/>
                    <a:pt x="81" y="473"/>
                    <a:pt x="76" y="466"/>
                  </a:cubicBezTo>
                  <a:cubicBezTo>
                    <a:pt x="71" y="459"/>
                    <a:pt x="71" y="461"/>
                    <a:pt x="68" y="454"/>
                  </a:cubicBezTo>
                  <a:cubicBezTo>
                    <a:pt x="65" y="447"/>
                    <a:pt x="59" y="433"/>
                    <a:pt x="56" y="423"/>
                  </a:cubicBezTo>
                  <a:cubicBezTo>
                    <a:pt x="53" y="413"/>
                    <a:pt x="51" y="403"/>
                    <a:pt x="50" y="394"/>
                  </a:cubicBezTo>
                  <a:cubicBezTo>
                    <a:pt x="49" y="385"/>
                    <a:pt x="50" y="377"/>
                    <a:pt x="50" y="367"/>
                  </a:cubicBezTo>
                  <a:cubicBezTo>
                    <a:pt x="50" y="357"/>
                    <a:pt x="49" y="349"/>
                    <a:pt x="49" y="336"/>
                  </a:cubicBezTo>
                  <a:cubicBezTo>
                    <a:pt x="49" y="323"/>
                    <a:pt x="50" y="299"/>
                    <a:pt x="50" y="288"/>
                  </a:cubicBezTo>
                  <a:cubicBezTo>
                    <a:pt x="50" y="277"/>
                    <a:pt x="52" y="282"/>
                    <a:pt x="52" y="271"/>
                  </a:cubicBezTo>
                  <a:cubicBezTo>
                    <a:pt x="52" y="260"/>
                    <a:pt x="54" y="237"/>
                    <a:pt x="53" y="223"/>
                  </a:cubicBezTo>
                  <a:cubicBezTo>
                    <a:pt x="52" y="209"/>
                    <a:pt x="50" y="198"/>
                    <a:pt x="47" y="189"/>
                  </a:cubicBezTo>
                  <a:cubicBezTo>
                    <a:pt x="44" y="180"/>
                    <a:pt x="41" y="176"/>
                    <a:pt x="35" y="166"/>
                  </a:cubicBezTo>
                  <a:cubicBezTo>
                    <a:pt x="29" y="156"/>
                    <a:pt x="18" y="138"/>
                    <a:pt x="13" y="129"/>
                  </a:cubicBezTo>
                  <a:cubicBezTo>
                    <a:pt x="8" y="120"/>
                    <a:pt x="7" y="117"/>
                    <a:pt x="5" y="112"/>
                  </a:cubicBezTo>
                  <a:cubicBezTo>
                    <a:pt x="3" y="107"/>
                    <a:pt x="0" y="103"/>
                    <a:pt x="1" y="97"/>
                  </a:cubicBezTo>
                  <a:cubicBezTo>
                    <a:pt x="2" y="91"/>
                    <a:pt x="9" y="81"/>
                    <a:pt x="14" y="76"/>
                  </a:cubicBezTo>
                  <a:cubicBezTo>
                    <a:pt x="19" y="71"/>
                    <a:pt x="27" y="70"/>
                    <a:pt x="32" y="67"/>
                  </a:cubicBezTo>
                  <a:cubicBezTo>
                    <a:pt x="37" y="64"/>
                    <a:pt x="40" y="61"/>
                    <a:pt x="43" y="58"/>
                  </a:cubicBezTo>
                  <a:cubicBezTo>
                    <a:pt x="46" y="55"/>
                    <a:pt x="48" y="49"/>
                    <a:pt x="52" y="48"/>
                  </a:cubicBezTo>
                  <a:cubicBezTo>
                    <a:pt x="56" y="47"/>
                    <a:pt x="61" y="50"/>
                    <a:pt x="67" y="54"/>
                  </a:cubicBezTo>
                  <a:cubicBezTo>
                    <a:pt x="73" y="58"/>
                    <a:pt x="76" y="68"/>
                    <a:pt x="86" y="75"/>
                  </a:cubicBezTo>
                  <a:cubicBezTo>
                    <a:pt x="96" y="82"/>
                    <a:pt x="116" y="93"/>
                    <a:pt x="124" y="99"/>
                  </a:cubicBezTo>
                  <a:cubicBezTo>
                    <a:pt x="132" y="105"/>
                    <a:pt x="131" y="106"/>
                    <a:pt x="136" y="109"/>
                  </a:cubicBezTo>
                  <a:cubicBezTo>
                    <a:pt x="141" y="112"/>
                    <a:pt x="142" y="112"/>
                    <a:pt x="152" y="117"/>
                  </a:cubicBezTo>
                  <a:cubicBezTo>
                    <a:pt x="162" y="122"/>
                    <a:pt x="187" y="136"/>
                    <a:pt x="197" y="142"/>
                  </a:cubicBezTo>
                  <a:cubicBezTo>
                    <a:pt x="207" y="148"/>
                    <a:pt x="210" y="151"/>
                    <a:pt x="214" y="154"/>
                  </a:cubicBezTo>
                  <a:cubicBezTo>
                    <a:pt x="218" y="157"/>
                    <a:pt x="221" y="161"/>
                    <a:pt x="224" y="163"/>
                  </a:cubicBezTo>
                  <a:cubicBezTo>
                    <a:pt x="227" y="165"/>
                    <a:pt x="229" y="165"/>
                    <a:pt x="232" y="168"/>
                  </a:cubicBezTo>
                  <a:cubicBezTo>
                    <a:pt x="235" y="171"/>
                    <a:pt x="241" y="178"/>
                    <a:pt x="245" y="180"/>
                  </a:cubicBezTo>
                  <a:cubicBezTo>
                    <a:pt x="249" y="182"/>
                    <a:pt x="254" y="182"/>
                    <a:pt x="259" y="181"/>
                  </a:cubicBezTo>
                  <a:cubicBezTo>
                    <a:pt x="264" y="180"/>
                    <a:pt x="270" y="179"/>
                    <a:pt x="275" y="177"/>
                  </a:cubicBezTo>
                  <a:cubicBezTo>
                    <a:pt x="280" y="175"/>
                    <a:pt x="285" y="170"/>
                    <a:pt x="290" y="168"/>
                  </a:cubicBezTo>
                  <a:cubicBezTo>
                    <a:pt x="295" y="166"/>
                    <a:pt x="300" y="164"/>
                    <a:pt x="304" y="163"/>
                  </a:cubicBezTo>
                  <a:cubicBezTo>
                    <a:pt x="308" y="162"/>
                    <a:pt x="311" y="159"/>
                    <a:pt x="316" y="159"/>
                  </a:cubicBezTo>
                  <a:cubicBezTo>
                    <a:pt x="321" y="159"/>
                    <a:pt x="324" y="159"/>
                    <a:pt x="332" y="163"/>
                  </a:cubicBezTo>
                  <a:cubicBezTo>
                    <a:pt x="340" y="167"/>
                    <a:pt x="355" y="178"/>
                    <a:pt x="362" y="183"/>
                  </a:cubicBezTo>
                  <a:cubicBezTo>
                    <a:pt x="369" y="188"/>
                    <a:pt x="371" y="191"/>
                    <a:pt x="376" y="193"/>
                  </a:cubicBezTo>
                  <a:cubicBezTo>
                    <a:pt x="381" y="195"/>
                    <a:pt x="388" y="197"/>
                    <a:pt x="394" y="198"/>
                  </a:cubicBezTo>
                  <a:cubicBezTo>
                    <a:pt x="400" y="199"/>
                    <a:pt x="404" y="202"/>
                    <a:pt x="412" y="202"/>
                  </a:cubicBezTo>
                  <a:cubicBezTo>
                    <a:pt x="420" y="202"/>
                    <a:pt x="434" y="198"/>
                    <a:pt x="442" y="196"/>
                  </a:cubicBezTo>
                  <a:cubicBezTo>
                    <a:pt x="450" y="194"/>
                    <a:pt x="453" y="195"/>
                    <a:pt x="458" y="192"/>
                  </a:cubicBezTo>
                  <a:cubicBezTo>
                    <a:pt x="463" y="189"/>
                    <a:pt x="466" y="184"/>
                    <a:pt x="470" y="177"/>
                  </a:cubicBezTo>
                  <a:cubicBezTo>
                    <a:pt x="474" y="170"/>
                    <a:pt x="475" y="154"/>
                    <a:pt x="484" y="148"/>
                  </a:cubicBezTo>
                  <a:cubicBezTo>
                    <a:pt x="493" y="142"/>
                    <a:pt x="516" y="143"/>
                    <a:pt x="523" y="139"/>
                  </a:cubicBezTo>
                  <a:cubicBezTo>
                    <a:pt x="530" y="135"/>
                    <a:pt x="528" y="126"/>
                    <a:pt x="529" y="121"/>
                  </a:cubicBezTo>
                  <a:cubicBezTo>
                    <a:pt x="530" y="116"/>
                    <a:pt x="526" y="114"/>
                    <a:pt x="527" y="111"/>
                  </a:cubicBezTo>
                  <a:cubicBezTo>
                    <a:pt x="528" y="108"/>
                    <a:pt x="530" y="104"/>
                    <a:pt x="536" y="102"/>
                  </a:cubicBezTo>
                  <a:cubicBezTo>
                    <a:pt x="542" y="100"/>
                    <a:pt x="553" y="97"/>
                    <a:pt x="563" y="96"/>
                  </a:cubicBezTo>
                  <a:cubicBezTo>
                    <a:pt x="573" y="95"/>
                    <a:pt x="585" y="99"/>
                    <a:pt x="595" y="97"/>
                  </a:cubicBezTo>
                  <a:cubicBezTo>
                    <a:pt x="605" y="95"/>
                    <a:pt x="615" y="87"/>
                    <a:pt x="622" y="84"/>
                  </a:cubicBezTo>
                  <a:cubicBezTo>
                    <a:pt x="629" y="81"/>
                    <a:pt x="632" y="80"/>
                    <a:pt x="638" y="78"/>
                  </a:cubicBezTo>
                  <a:cubicBezTo>
                    <a:pt x="644" y="76"/>
                    <a:pt x="653" y="72"/>
                    <a:pt x="658" y="72"/>
                  </a:cubicBezTo>
                  <a:cubicBezTo>
                    <a:pt x="663" y="72"/>
                    <a:pt x="667" y="78"/>
                    <a:pt x="670" y="81"/>
                  </a:cubicBezTo>
                  <a:cubicBezTo>
                    <a:pt x="673" y="84"/>
                    <a:pt x="673" y="88"/>
                    <a:pt x="676" y="93"/>
                  </a:cubicBezTo>
                  <a:cubicBezTo>
                    <a:pt x="679" y="98"/>
                    <a:pt x="685" y="107"/>
                    <a:pt x="689" y="109"/>
                  </a:cubicBezTo>
                  <a:cubicBezTo>
                    <a:pt x="693" y="111"/>
                    <a:pt x="698" y="110"/>
                    <a:pt x="703" y="108"/>
                  </a:cubicBezTo>
                  <a:cubicBezTo>
                    <a:pt x="708" y="106"/>
                    <a:pt x="716" y="100"/>
                    <a:pt x="719" y="97"/>
                  </a:cubicBezTo>
                  <a:cubicBezTo>
                    <a:pt x="722" y="94"/>
                    <a:pt x="721" y="90"/>
                    <a:pt x="722" y="87"/>
                  </a:cubicBezTo>
                  <a:cubicBezTo>
                    <a:pt x="723" y="84"/>
                    <a:pt x="725" y="81"/>
                    <a:pt x="728" y="78"/>
                  </a:cubicBezTo>
                  <a:cubicBezTo>
                    <a:pt x="731" y="75"/>
                    <a:pt x="737" y="70"/>
                    <a:pt x="743" y="70"/>
                  </a:cubicBezTo>
                  <a:cubicBezTo>
                    <a:pt x="749" y="70"/>
                    <a:pt x="757" y="76"/>
                    <a:pt x="766" y="76"/>
                  </a:cubicBezTo>
                  <a:cubicBezTo>
                    <a:pt x="775" y="76"/>
                    <a:pt x="788" y="70"/>
                    <a:pt x="799" y="70"/>
                  </a:cubicBezTo>
                  <a:cubicBezTo>
                    <a:pt x="810" y="70"/>
                    <a:pt x="822" y="72"/>
                    <a:pt x="832" y="75"/>
                  </a:cubicBezTo>
                  <a:cubicBezTo>
                    <a:pt x="842" y="78"/>
                    <a:pt x="850" y="85"/>
                    <a:pt x="857" y="91"/>
                  </a:cubicBezTo>
                  <a:cubicBezTo>
                    <a:pt x="864" y="97"/>
                    <a:pt x="869" y="99"/>
                    <a:pt x="877" y="109"/>
                  </a:cubicBezTo>
                  <a:cubicBezTo>
                    <a:pt x="885" y="119"/>
                    <a:pt x="890" y="141"/>
                    <a:pt x="904" y="151"/>
                  </a:cubicBezTo>
                  <a:cubicBezTo>
                    <a:pt x="918" y="161"/>
                    <a:pt x="947" y="167"/>
                    <a:pt x="961" y="171"/>
                  </a:cubicBezTo>
                  <a:cubicBezTo>
                    <a:pt x="975" y="175"/>
                    <a:pt x="981" y="177"/>
                    <a:pt x="991" y="178"/>
                  </a:cubicBezTo>
                  <a:cubicBezTo>
                    <a:pt x="1001" y="179"/>
                    <a:pt x="1010" y="179"/>
                    <a:pt x="1019" y="178"/>
                  </a:cubicBezTo>
                  <a:cubicBezTo>
                    <a:pt x="1028" y="177"/>
                    <a:pt x="1038" y="177"/>
                    <a:pt x="1046" y="172"/>
                  </a:cubicBezTo>
                  <a:cubicBezTo>
                    <a:pt x="1054" y="167"/>
                    <a:pt x="1061" y="157"/>
                    <a:pt x="1066" y="151"/>
                  </a:cubicBezTo>
                  <a:cubicBezTo>
                    <a:pt x="1071" y="145"/>
                    <a:pt x="1072" y="138"/>
                    <a:pt x="1075" y="133"/>
                  </a:cubicBezTo>
                  <a:cubicBezTo>
                    <a:pt x="1078" y="128"/>
                    <a:pt x="1079" y="122"/>
                    <a:pt x="1082" y="120"/>
                  </a:cubicBezTo>
                  <a:cubicBezTo>
                    <a:pt x="1085" y="118"/>
                    <a:pt x="1090" y="118"/>
                    <a:pt x="1094" y="118"/>
                  </a:cubicBezTo>
                  <a:cubicBezTo>
                    <a:pt x="1098" y="118"/>
                    <a:pt x="1104" y="118"/>
                    <a:pt x="1109" y="120"/>
                  </a:cubicBezTo>
                  <a:cubicBezTo>
                    <a:pt x="1114" y="122"/>
                    <a:pt x="1121" y="129"/>
                    <a:pt x="1127" y="133"/>
                  </a:cubicBezTo>
                  <a:cubicBezTo>
                    <a:pt x="1133" y="137"/>
                    <a:pt x="1138" y="140"/>
                    <a:pt x="1144" y="144"/>
                  </a:cubicBezTo>
                  <a:cubicBezTo>
                    <a:pt x="1150" y="148"/>
                    <a:pt x="1160" y="154"/>
                    <a:pt x="1165" y="156"/>
                  </a:cubicBezTo>
                  <a:cubicBezTo>
                    <a:pt x="1170" y="158"/>
                    <a:pt x="1173" y="157"/>
                    <a:pt x="1177" y="157"/>
                  </a:cubicBezTo>
                  <a:cubicBezTo>
                    <a:pt x="1181" y="157"/>
                    <a:pt x="1185" y="158"/>
                    <a:pt x="1190" y="157"/>
                  </a:cubicBezTo>
                  <a:cubicBezTo>
                    <a:pt x="1195" y="156"/>
                    <a:pt x="1203" y="155"/>
                    <a:pt x="1210" y="153"/>
                  </a:cubicBezTo>
                  <a:cubicBezTo>
                    <a:pt x="1217" y="151"/>
                    <a:pt x="1224" y="150"/>
                    <a:pt x="1235" y="147"/>
                  </a:cubicBezTo>
                  <a:cubicBezTo>
                    <a:pt x="1246" y="144"/>
                    <a:pt x="1269" y="137"/>
                    <a:pt x="1278" y="134"/>
                  </a:cubicBezTo>
                  <a:cubicBezTo>
                    <a:pt x="1287" y="131"/>
                    <a:pt x="1287" y="131"/>
                    <a:pt x="1292" y="130"/>
                  </a:cubicBezTo>
                  <a:cubicBezTo>
                    <a:pt x="1297" y="129"/>
                    <a:pt x="1301" y="132"/>
                    <a:pt x="1306" y="130"/>
                  </a:cubicBezTo>
                  <a:cubicBezTo>
                    <a:pt x="1311" y="128"/>
                    <a:pt x="1320" y="123"/>
                    <a:pt x="1322" y="117"/>
                  </a:cubicBezTo>
                  <a:cubicBezTo>
                    <a:pt x="1324" y="111"/>
                    <a:pt x="1320" y="103"/>
                    <a:pt x="1318" y="93"/>
                  </a:cubicBezTo>
                  <a:cubicBezTo>
                    <a:pt x="1316" y="83"/>
                    <a:pt x="1312" y="67"/>
                    <a:pt x="1310" y="58"/>
                  </a:cubicBezTo>
                  <a:cubicBezTo>
                    <a:pt x="1308" y="49"/>
                    <a:pt x="1307" y="46"/>
                    <a:pt x="1308" y="36"/>
                  </a:cubicBezTo>
                  <a:cubicBezTo>
                    <a:pt x="1309" y="26"/>
                    <a:pt x="1313" y="7"/>
                    <a:pt x="1314" y="0"/>
                  </a:cubicBezTo>
                  <a:close/>
                </a:path>
              </a:pathLst>
            </a:custGeom>
            <a:solidFill>
              <a:srgbClr val="92D0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6" name="Freeform 14"/>
            <p:cNvSpPr>
              <a:spLocks/>
            </p:cNvSpPr>
            <p:nvPr/>
          </p:nvSpPr>
          <p:spPr bwMode="auto">
            <a:xfrm>
              <a:off x="3184525" y="1814513"/>
              <a:ext cx="2006600" cy="2038350"/>
            </a:xfrm>
            <a:custGeom>
              <a:avLst/>
              <a:gdLst>
                <a:gd name="T0" fmla="*/ 2147483647 w 1264"/>
                <a:gd name="T1" fmla="*/ 2147483647 h 1284"/>
                <a:gd name="T2" fmla="*/ 2147483647 w 1264"/>
                <a:gd name="T3" fmla="*/ 2147483647 h 1284"/>
                <a:gd name="T4" fmla="*/ 2147483647 w 1264"/>
                <a:gd name="T5" fmla="*/ 2147483647 h 1284"/>
                <a:gd name="T6" fmla="*/ 2147483647 w 1264"/>
                <a:gd name="T7" fmla="*/ 2147483647 h 1284"/>
                <a:gd name="T8" fmla="*/ 2147483647 w 1264"/>
                <a:gd name="T9" fmla="*/ 2147483647 h 1284"/>
                <a:gd name="T10" fmla="*/ 2147483647 w 1264"/>
                <a:gd name="T11" fmla="*/ 2147483647 h 1284"/>
                <a:gd name="T12" fmla="*/ 2147483647 w 1264"/>
                <a:gd name="T13" fmla="*/ 2147483647 h 1284"/>
                <a:gd name="T14" fmla="*/ 2147483647 w 1264"/>
                <a:gd name="T15" fmla="*/ 2147483647 h 1284"/>
                <a:gd name="T16" fmla="*/ 2147483647 w 1264"/>
                <a:gd name="T17" fmla="*/ 2147483647 h 1284"/>
                <a:gd name="T18" fmla="*/ 2147483647 w 1264"/>
                <a:gd name="T19" fmla="*/ 2147483647 h 1284"/>
                <a:gd name="T20" fmla="*/ 2147483647 w 1264"/>
                <a:gd name="T21" fmla="*/ 2147483647 h 1284"/>
                <a:gd name="T22" fmla="*/ 2147483647 w 1264"/>
                <a:gd name="T23" fmla="*/ 2147483647 h 1284"/>
                <a:gd name="T24" fmla="*/ 2147483647 w 1264"/>
                <a:gd name="T25" fmla="*/ 2147483647 h 1284"/>
                <a:gd name="T26" fmla="*/ 2147483647 w 1264"/>
                <a:gd name="T27" fmla="*/ 2147483647 h 1284"/>
                <a:gd name="T28" fmla="*/ 2147483647 w 1264"/>
                <a:gd name="T29" fmla="*/ 2147483647 h 1284"/>
                <a:gd name="T30" fmla="*/ 2147483647 w 1264"/>
                <a:gd name="T31" fmla="*/ 2147483647 h 1284"/>
                <a:gd name="T32" fmla="*/ 2147483647 w 1264"/>
                <a:gd name="T33" fmla="*/ 2147483647 h 1284"/>
                <a:gd name="T34" fmla="*/ 2147483647 w 1264"/>
                <a:gd name="T35" fmla="*/ 2147483647 h 1284"/>
                <a:gd name="T36" fmla="*/ 2147483647 w 1264"/>
                <a:gd name="T37" fmla="*/ 2147483647 h 1284"/>
                <a:gd name="T38" fmla="*/ 2147483647 w 1264"/>
                <a:gd name="T39" fmla="*/ 2147483647 h 1284"/>
                <a:gd name="T40" fmla="*/ 2147483647 w 1264"/>
                <a:gd name="T41" fmla="*/ 2147483647 h 1284"/>
                <a:gd name="T42" fmla="*/ 2147483647 w 1264"/>
                <a:gd name="T43" fmla="*/ 2147483647 h 1284"/>
                <a:gd name="T44" fmla="*/ 2147483647 w 1264"/>
                <a:gd name="T45" fmla="*/ 2147483647 h 1284"/>
                <a:gd name="T46" fmla="*/ 2147483647 w 1264"/>
                <a:gd name="T47" fmla="*/ 2147483647 h 1284"/>
                <a:gd name="T48" fmla="*/ 2147483647 w 1264"/>
                <a:gd name="T49" fmla="*/ 2147483647 h 1284"/>
                <a:gd name="T50" fmla="*/ 2147483647 w 1264"/>
                <a:gd name="T51" fmla="*/ 2147483647 h 1284"/>
                <a:gd name="T52" fmla="*/ 2147483647 w 1264"/>
                <a:gd name="T53" fmla="*/ 2147483647 h 1284"/>
                <a:gd name="T54" fmla="*/ 2147483647 w 1264"/>
                <a:gd name="T55" fmla="*/ 2147483647 h 1284"/>
                <a:gd name="T56" fmla="*/ 2147483647 w 1264"/>
                <a:gd name="T57" fmla="*/ 2147483647 h 1284"/>
                <a:gd name="T58" fmla="*/ 2147483647 w 1264"/>
                <a:gd name="T59" fmla="*/ 2147483647 h 1284"/>
                <a:gd name="T60" fmla="*/ 2147483647 w 1264"/>
                <a:gd name="T61" fmla="*/ 2147483647 h 1284"/>
                <a:gd name="T62" fmla="*/ 2147483647 w 1264"/>
                <a:gd name="T63" fmla="*/ 2147483647 h 1284"/>
                <a:gd name="T64" fmla="*/ 2147483647 w 1264"/>
                <a:gd name="T65" fmla="*/ 2147483647 h 1284"/>
                <a:gd name="T66" fmla="*/ 2147483647 w 1264"/>
                <a:gd name="T67" fmla="*/ 2147483647 h 1284"/>
                <a:gd name="T68" fmla="*/ 2147483647 w 1264"/>
                <a:gd name="T69" fmla="*/ 2147483647 h 1284"/>
                <a:gd name="T70" fmla="*/ 2147483647 w 1264"/>
                <a:gd name="T71" fmla="*/ 2147483647 h 1284"/>
                <a:gd name="T72" fmla="*/ 2147483647 w 1264"/>
                <a:gd name="T73" fmla="*/ 2147483647 h 1284"/>
                <a:gd name="T74" fmla="*/ 2147483647 w 1264"/>
                <a:gd name="T75" fmla="*/ 2147483647 h 1284"/>
                <a:gd name="T76" fmla="*/ 2147483647 w 1264"/>
                <a:gd name="T77" fmla="*/ 2147483647 h 1284"/>
                <a:gd name="T78" fmla="*/ 2147483647 w 1264"/>
                <a:gd name="T79" fmla="*/ 2147483647 h 1284"/>
                <a:gd name="T80" fmla="*/ 2147483647 w 1264"/>
                <a:gd name="T81" fmla="*/ 2147483647 h 1284"/>
                <a:gd name="T82" fmla="*/ 2147483647 w 1264"/>
                <a:gd name="T83" fmla="*/ 2147483647 h 1284"/>
                <a:gd name="T84" fmla="*/ 2147483647 w 1264"/>
                <a:gd name="T85" fmla="*/ 2147483647 h 1284"/>
                <a:gd name="T86" fmla="*/ 2147483647 w 1264"/>
                <a:gd name="T87" fmla="*/ 2147483647 h 1284"/>
                <a:gd name="T88" fmla="*/ 2147483647 w 1264"/>
                <a:gd name="T89" fmla="*/ 2147483647 h 1284"/>
                <a:gd name="T90" fmla="*/ 2147483647 w 1264"/>
                <a:gd name="T91" fmla="*/ 2147483647 h 1284"/>
                <a:gd name="T92" fmla="*/ 2147483647 w 1264"/>
                <a:gd name="T93" fmla="*/ 2147483647 h 1284"/>
                <a:gd name="T94" fmla="*/ 2147483647 w 1264"/>
                <a:gd name="T95" fmla="*/ 2147483647 h 1284"/>
                <a:gd name="T96" fmla="*/ 2147483647 w 1264"/>
                <a:gd name="T97" fmla="*/ 2147483647 h 128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264"/>
                <a:gd name="T148" fmla="*/ 0 h 1284"/>
                <a:gd name="T149" fmla="*/ 1264 w 1264"/>
                <a:gd name="T150" fmla="*/ 1284 h 128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264" h="1284">
                  <a:moveTo>
                    <a:pt x="811" y="1284"/>
                  </a:moveTo>
                  <a:cubicBezTo>
                    <a:pt x="832" y="1274"/>
                    <a:pt x="878" y="1247"/>
                    <a:pt x="928" y="1215"/>
                  </a:cubicBezTo>
                  <a:cubicBezTo>
                    <a:pt x="978" y="1183"/>
                    <a:pt x="1053" y="1148"/>
                    <a:pt x="1108" y="1095"/>
                  </a:cubicBezTo>
                  <a:cubicBezTo>
                    <a:pt x="1163" y="1042"/>
                    <a:pt x="1264" y="978"/>
                    <a:pt x="1258" y="897"/>
                  </a:cubicBezTo>
                  <a:cubicBezTo>
                    <a:pt x="1252" y="816"/>
                    <a:pt x="1104" y="678"/>
                    <a:pt x="1072" y="609"/>
                  </a:cubicBezTo>
                  <a:cubicBezTo>
                    <a:pt x="1040" y="540"/>
                    <a:pt x="1069" y="535"/>
                    <a:pt x="1066" y="483"/>
                  </a:cubicBezTo>
                  <a:cubicBezTo>
                    <a:pt x="1063" y="431"/>
                    <a:pt x="1064" y="352"/>
                    <a:pt x="1054" y="297"/>
                  </a:cubicBezTo>
                  <a:cubicBezTo>
                    <a:pt x="1044" y="242"/>
                    <a:pt x="1023" y="184"/>
                    <a:pt x="1006" y="153"/>
                  </a:cubicBezTo>
                  <a:cubicBezTo>
                    <a:pt x="989" y="122"/>
                    <a:pt x="966" y="123"/>
                    <a:pt x="949" y="111"/>
                  </a:cubicBezTo>
                  <a:cubicBezTo>
                    <a:pt x="932" y="99"/>
                    <a:pt x="921" y="90"/>
                    <a:pt x="907" y="81"/>
                  </a:cubicBezTo>
                  <a:cubicBezTo>
                    <a:pt x="893" y="72"/>
                    <a:pt x="870" y="66"/>
                    <a:pt x="862" y="57"/>
                  </a:cubicBezTo>
                  <a:cubicBezTo>
                    <a:pt x="854" y="48"/>
                    <a:pt x="864" y="36"/>
                    <a:pt x="862" y="27"/>
                  </a:cubicBezTo>
                  <a:cubicBezTo>
                    <a:pt x="860" y="18"/>
                    <a:pt x="854" y="6"/>
                    <a:pt x="850" y="3"/>
                  </a:cubicBezTo>
                  <a:cubicBezTo>
                    <a:pt x="846" y="0"/>
                    <a:pt x="842" y="6"/>
                    <a:pt x="837" y="8"/>
                  </a:cubicBezTo>
                  <a:cubicBezTo>
                    <a:pt x="832" y="10"/>
                    <a:pt x="824" y="15"/>
                    <a:pt x="816" y="17"/>
                  </a:cubicBezTo>
                  <a:cubicBezTo>
                    <a:pt x="808" y="19"/>
                    <a:pt x="797" y="19"/>
                    <a:pt x="786" y="21"/>
                  </a:cubicBezTo>
                  <a:cubicBezTo>
                    <a:pt x="775" y="23"/>
                    <a:pt x="762" y="27"/>
                    <a:pt x="751" y="29"/>
                  </a:cubicBezTo>
                  <a:cubicBezTo>
                    <a:pt x="740" y="31"/>
                    <a:pt x="726" y="34"/>
                    <a:pt x="718" y="35"/>
                  </a:cubicBezTo>
                  <a:cubicBezTo>
                    <a:pt x="710" y="36"/>
                    <a:pt x="709" y="34"/>
                    <a:pt x="705" y="35"/>
                  </a:cubicBezTo>
                  <a:cubicBezTo>
                    <a:pt x="701" y="36"/>
                    <a:pt x="697" y="39"/>
                    <a:pt x="694" y="41"/>
                  </a:cubicBezTo>
                  <a:cubicBezTo>
                    <a:pt x="691" y="43"/>
                    <a:pt x="686" y="47"/>
                    <a:pt x="685" y="50"/>
                  </a:cubicBezTo>
                  <a:cubicBezTo>
                    <a:pt x="684" y="53"/>
                    <a:pt x="685" y="57"/>
                    <a:pt x="685" y="62"/>
                  </a:cubicBezTo>
                  <a:cubicBezTo>
                    <a:pt x="685" y="67"/>
                    <a:pt x="685" y="73"/>
                    <a:pt x="684" y="78"/>
                  </a:cubicBezTo>
                  <a:cubicBezTo>
                    <a:pt x="683" y="83"/>
                    <a:pt x="684" y="88"/>
                    <a:pt x="679" y="92"/>
                  </a:cubicBezTo>
                  <a:cubicBezTo>
                    <a:pt x="674" y="96"/>
                    <a:pt x="660" y="103"/>
                    <a:pt x="652" y="105"/>
                  </a:cubicBezTo>
                  <a:cubicBezTo>
                    <a:pt x="644" y="107"/>
                    <a:pt x="635" y="102"/>
                    <a:pt x="628" y="102"/>
                  </a:cubicBezTo>
                  <a:cubicBezTo>
                    <a:pt x="621" y="102"/>
                    <a:pt x="617" y="104"/>
                    <a:pt x="610" y="104"/>
                  </a:cubicBezTo>
                  <a:cubicBezTo>
                    <a:pt x="603" y="104"/>
                    <a:pt x="592" y="103"/>
                    <a:pt x="586" y="104"/>
                  </a:cubicBezTo>
                  <a:cubicBezTo>
                    <a:pt x="580" y="105"/>
                    <a:pt x="578" y="109"/>
                    <a:pt x="573" y="111"/>
                  </a:cubicBezTo>
                  <a:cubicBezTo>
                    <a:pt x="568" y="113"/>
                    <a:pt x="562" y="114"/>
                    <a:pt x="555" y="117"/>
                  </a:cubicBezTo>
                  <a:cubicBezTo>
                    <a:pt x="548" y="120"/>
                    <a:pt x="540" y="127"/>
                    <a:pt x="531" y="131"/>
                  </a:cubicBezTo>
                  <a:cubicBezTo>
                    <a:pt x="522" y="135"/>
                    <a:pt x="512" y="140"/>
                    <a:pt x="502" y="143"/>
                  </a:cubicBezTo>
                  <a:cubicBezTo>
                    <a:pt x="492" y="146"/>
                    <a:pt x="480" y="151"/>
                    <a:pt x="472" y="152"/>
                  </a:cubicBezTo>
                  <a:cubicBezTo>
                    <a:pt x="464" y="153"/>
                    <a:pt x="462" y="149"/>
                    <a:pt x="454" y="149"/>
                  </a:cubicBezTo>
                  <a:cubicBezTo>
                    <a:pt x="446" y="149"/>
                    <a:pt x="434" y="148"/>
                    <a:pt x="424" y="149"/>
                  </a:cubicBezTo>
                  <a:cubicBezTo>
                    <a:pt x="414" y="150"/>
                    <a:pt x="402" y="152"/>
                    <a:pt x="391" y="153"/>
                  </a:cubicBezTo>
                  <a:cubicBezTo>
                    <a:pt x="380" y="154"/>
                    <a:pt x="365" y="156"/>
                    <a:pt x="357" y="158"/>
                  </a:cubicBezTo>
                  <a:cubicBezTo>
                    <a:pt x="349" y="160"/>
                    <a:pt x="345" y="161"/>
                    <a:pt x="340" y="164"/>
                  </a:cubicBezTo>
                  <a:cubicBezTo>
                    <a:pt x="335" y="167"/>
                    <a:pt x="329" y="175"/>
                    <a:pt x="324" y="179"/>
                  </a:cubicBezTo>
                  <a:cubicBezTo>
                    <a:pt x="319" y="183"/>
                    <a:pt x="316" y="185"/>
                    <a:pt x="312" y="188"/>
                  </a:cubicBezTo>
                  <a:cubicBezTo>
                    <a:pt x="308" y="191"/>
                    <a:pt x="304" y="197"/>
                    <a:pt x="300" y="200"/>
                  </a:cubicBezTo>
                  <a:cubicBezTo>
                    <a:pt x="296" y="203"/>
                    <a:pt x="295" y="203"/>
                    <a:pt x="291" y="204"/>
                  </a:cubicBezTo>
                  <a:cubicBezTo>
                    <a:pt x="287" y="205"/>
                    <a:pt x="279" y="209"/>
                    <a:pt x="274" y="209"/>
                  </a:cubicBezTo>
                  <a:cubicBezTo>
                    <a:pt x="269" y="209"/>
                    <a:pt x="266" y="206"/>
                    <a:pt x="261" y="204"/>
                  </a:cubicBezTo>
                  <a:cubicBezTo>
                    <a:pt x="256" y="202"/>
                    <a:pt x="250" y="199"/>
                    <a:pt x="243" y="198"/>
                  </a:cubicBezTo>
                  <a:cubicBezTo>
                    <a:pt x="236" y="197"/>
                    <a:pt x="227" y="197"/>
                    <a:pt x="216" y="198"/>
                  </a:cubicBezTo>
                  <a:cubicBezTo>
                    <a:pt x="205" y="199"/>
                    <a:pt x="188" y="204"/>
                    <a:pt x="177" y="206"/>
                  </a:cubicBezTo>
                  <a:cubicBezTo>
                    <a:pt x="166" y="208"/>
                    <a:pt x="156" y="209"/>
                    <a:pt x="147" y="210"/>
                  </a:cubicBezTo>
                  <a:cubicBezTo>
                    <a:pt x="138" y="211"/>
                    <a:pt x="130" y="209"/>
                    <a:pt x="123" y="209"/>
                  </a:cubicBezTo>
                  <a:cubicBezTo>
                    <a:pt x="116" y="209"/>
                    <a:pt x="111" y="209"/>
                    <a:pt x="106" y="210"/>
                  </a:cubicBezTo>
                  <a:cubicBezTo>
                    <a:pt x="101" y="211"/>
                    <a:pt x="100" y="211"/>
                    <a:pt x="93" y="212"/>
                  </a:cubicBezTo>
                  <a:cubicBezTo>
                    <a:pt x="86" y="213"/>
                    <a:pt x="74" y="216"/>
                    <a:pt x="67" y="218"/>
                  </a:cubicBezTo>
                  <a:cubicBezTo>
                    <a:pt x="60" y="220"/>
                    <a:pt x="56" y="222"/>
                    <a:pt x="52" y="225"/>
                  </a:cubicBezTo>
                  <a:cubicBezTo>
                    <a:pt x="48" y="228"/>
                    <a:pt x="46" y="230"/>
                    <a:pt x="46" y="234"/>
                  </a:cubicBezTo>
                  <a:cubicBezTo>
                    <a:pt x="46" y="238"/>
                    <a:pt x="50" y="243"/>
                    <a:pt x="52" y="248"/>
                  </a:cubicBezTo>
                  <a:cubicBezTo>
                    <a:pt x="54" y="253"/>
                    <a:pt x="60" y="258"/>
                    <a:pt x="60" y="263"/>
                  </a:cubicBezTo>
                  <a:cubicBezTo>
                    <a:pt x="60" y="268"/>
                    <a:pt x="57" y="273"/>
                    <a:pt x="54" y="278"/>
                  </a:cubicBezTo>
                  <a:cubicBezTo>
                    <a:pt x="51" y="283"/>
                    <a:pt x="45" y="288"/>
                    <a:pt x="43" y="293"/>
                  </a:cubicBezTo>
                  <a:cubicBezTo>
                    <a:pt x="41" y="298"/>
                    <a:pt x="40" y="303"/>
                    <a:pt x="42" y="306"/>
                  </a:cubicBezTo>
                  <a:cubicBezTo>
                    <a:pt x="44" y="309"/>
                    <a:pt x="49" y="312"/>
                    <a:pt x="54" y="314"/>
                  </a:cubicBezTo>
                  <a:cubicBezTo>
                    <a:pt x="59" y="316"/>
                    <a:pt x="67" y="318"/>
                    <a:pt x="75" y="317"/>
                  </a:cubicBezTo>
                  <a:cubicBezTo>
                    <a:pt x="83" y="316"/>
                    <a:pt x="94" y="311"/>
                    <a:pt x="102" y="308"/>
                  </a:cubicBezTo>
                  <a:cubicBezTo>
                    <a:pt x="110" y="305"/>
                    <a:pt x="118" y="299"/>
                    <a:pt x="124" y="299"/>
                  </a:cubicBezTo>
                  <a:cubicBezTo>
                    <a:pt x="130" y="299"/>
                    <a:pt x="135" y="306"/>
                    <a:pt x="138" y="309"/>
                  </a:cubicBezTo>
                  <a:cubicBezTo>
                    <a:pt x="141" y="312"/>
                    <a:pt x="146" y="318"/>
                    <a:pt x="145" y="320"/>
                  </a:cubicBezTo>
                  <a:cubicBezTo>
                    <a:pt x="144" y="322"/>
                    <a:pt x="139" y="322"/>
                    <a:pt x="135" y="323"/>
                  </a:cubicBezTo>
                  <a:cubicBezTo>
                    <a:pt x="131" y="324"/>
                    <a:pt x="122" y="322"/>
                    <a:pt x="118" y="324"/>
                  </a:cubicBezTo>
                  <a:cubicBezTo>
                    <a:pt x="114" y="326"/>
                    <a:pt x="110" y="332"/>
                    <a:pt x="109" y="336"/>
                  </a:cubicBezTo>
                  <a:cubicBezTo>
                    <a:pt x="108" y="340"/>
                    <a:pt x="109" y="343"/>
                    <a:pt x="109" y="347"/>
                  </a:cubicBezTo>
                  <a:cubicBezTo>
                    <a:pt x="109" y="351"/>
                    <a:pt x="108" y="358"/>
                    <a:pt x="109" y="363"/>
                  </a:cubicBezTo>
                  <a:cubicBezTo>
                    <a:pt x="110" y="368"/>
                    <a:pt x="108" y="370"/>
                    <a:pt x="112" y="375"/>
                  </a:cubicBezTo>
                  <a:cubicBezTo>
                    <a:pt x="116" y="380"/>
                    <a:pt x="124" y="389"/>
                    <a:pt x="133" y="393"/>
                  </a:cubicBezTo>
                  <a:cubicBezTo>
                    <a:pt x="142" y="397"/>
                    <a:pt x="159" y="397"/>
                    <a:pt x="168" y="398"/>
                  </a:cubicBezTo>
                  <a:cubicBezTo>
                    <a:pt x="177" y="399"/>
                    <a:pt x="178" y="399"/>
                    <a:pt x="186" y="402"/>
                  </a:cubicBezTo>
                  <a:cubicBezTo>
                    <a:pt x="194" y="405"/>
                    <a:pt x="206" y="411"/>
                    <a:pt x="214" y="413"/>
                  </a:cubicBezTo>
                  <a:cubicBezTo>
                    <a:pt x="222" y="415"/>
                    <a:pt x="228" y="413"/>
                    <a:pt x="235" y="413"/>
                  </a:cubicBezTo>
                  <a:cubicBezTo>
                    <a:pt x="242" y="413"/>
                    <a:pt x="255" y="412"/>
                    <a:pt x="259" y="414"/>
                  </a:cubicBezTo>
                  <a:cubicBezTo>
                    <a:pt x="263" y="416"/>
                    <a:pt x="260" y="422"/>
                    <a:pt x="259" y="425"/>
                  </a:cubicBezTo>
                  <a:cubicBezTo>
                    <a:pt x="258" y="428"/>
                    <a:pt x="256" y="431"/>
                    <a:pt x="252" y="435"/>
                  </a:cubicBezTo>
                  <a:cubicBezTo>
                    <a:pt x="248" y="439"/>
                    <a:pt x="240" y="446"/>
                    <a:pt x="234" y="450"/>
                  </a:cubicBezTo>
                  <a:cubicBezTo>
                    <a:pt x="228" y="454"/>
                    <a:pt x="222" y="458"/>
                    <a:pt x="213" y="459"/>
                  </a:cubicBezTo>
                  <a:cubicBezTo>
                    <a:pt x="204" y="460"/>
                    <a:pt x="193" y="456"/>
                    <a:pt x="181" y="456"/>
                  </a:cubicBezTo>
                  <a:cubicBezTo>
                    <a:pt x="169" y="456"/>
                    <a:pt x="150" y="458"/>
                    <a:pt x="139" y="458"/>
                  </a:cubicBezTo>
                  <a:cubicBezTo>
                    <a:pt x="128" y="458"/>
                    <a:pt x="121" y="457"/>
                    <a:pt x="114" y="459"/>
                  </a:cubicBezTo>
                  <a:cubicBezTo>
                    <a:pt x="107" y="461"/>
                    <a:pt x="105" y="467"/>
                    <a:pt x="99" y="473"/>
                  </a:cubicBezTo>
                  <a:cubicBezTo>
                    <a:pt x="93" y="479"/>
                    <a:pt x="81" y="489"/>
                    <a:pt x="76" y="497"/>
                  </a:cubicBezTo>
                  <a:cubicBezTo>
                    <a:pt x="71" y="505"/>
                    <a:pt x="67" y="516"/>
                    <a:pt x="66" y="522"/>
                  </a:cubicBezTo>
                  <a:cubicBezTo>
                    <a:pt x="65" y="528"/>
                    <a:pt x="67" y="531"/>
                    <a:pt x="69" y="534"/>
                  </a:cubicBezTo>
                  <a:cubicBezTo>
                    <a:pt x="71" y="537"/>
                    <a:pt x="76" y="539"/>
                    <a:pt x="81" y="543"/>
                  </a:cubicBezTo>
                  <a:cubicBezTo>
                    <a:pt x="86" y="547"/>
                    <a:pt x="97" y="552"/>
                    <a:pt x="102" y="557"/>
                  </a:cubicBezTo>
                  <a:cubicBezTo>
                    <a:pt x="107" y="562"/>
                    <a:pt x="110" y="568"/>
                    <a:pt x="114" y="575"/>
                  </a:cubicBezTo>
                  <a:cubicBezTo>
                    <a:pt x="118" y="582"/>
                    <a:pt x="124" y="594"/>
                    <a:pt x="126" y="600"/>
                  </a:cubicBezTo>
                  <a:cubicBezTo>
                    <a:pt x="128" y="606"/>
                    <a:pt x="126" y="607"/>
                    <a:pt x="126" y="609"/>
                  </a:cubicBezTo>
                  <a:cubicBezTo>
                    <a:pt x="126" y="611"/>
                    <a:pt x="125" y="612"/>
                    <a:pt x="123" y="615"/>
                  </a:cubicBezTo>
                  <a:cubicBezTo>
                    <a:pt x="121" y="618"/>
                    <a:pt x="119" y="624"/>
                    <a:pt x="112" y="627"/>
                  </a:cubicBezTo>
                  <a:cubicBezTo>
                    <a:pt x="105" y="630"/>
                    <a:pt x="90" y="633"/>
                    <a:pt x="81" y="635"/>
                  </a:cubicBezTo>
                  <a:cubicBezTo>
                    <a:pt x="72" y="637"/>
                    <a:pt x="64" y="637"/>
                    <a:pt x="57" y="639"/>
                  </a:cubicBezTo>
                  <a:cubicBezTo>
                    <a:pt x="50" y="641"/>
                    <a:pt x="42" y="645"/>
                    <a:pt x="37" y="648"/>
                  </a:cubicBezTo>
                  <a:cubicBezTo>
                    <a:pt x="32" y="651"/>
                    <a:pt x="31" y="656"/>
                    <a:pt x="27" y="659"/>
                  </a:cubicBezTo>
                  <a:cubicBezTo>
                    <a:pt x="23" y="662"/>
                    <a:pt x="14" y="662"/>
                    <a:pt x="10" y="665"/>
                  </a:cubicBezTo>
                  <a:cubicBezTo>
                    <a:pt x="6" y="668"/>
                    <a:pt x="2" y="672"/>
                    <a:pt x="1" y="677"/>
                  </a:cubicBezTo>
                  <a:cubicBezTo>
                    <a:pt x="0" y="682"/>
                    <a:pt x="1" y="691"/>
                    <a:pt x="1" y="695"/>
                  </a:cubicBezTo>
                  <a:cubicBezTo>
                    <a:pt x="1" y="699"/>
                    <a:pt x="3" y="700"/>
                    <a:pt x="4" y="702"/>
                  </a:cubicBezTo>
                  <a:cubicBezTo>
                    <a:pt x="5" y="704"/>
                    <a:pt x="4" y="707"/>
                    <a:pt x="7" y="710"/>
                  </a:cubicBezTo>
                  <a:cubicBezTo>
                    <a:pt x="10" y="713"/>
                    <a:pt x="16" y="717"/>
                    <a:pt x="22" y="719"/>
                  </a:cubicBezTo>
                  <a:cubicBezTo>
                    <a:pt x="28" y="721"/>
                    <a:pt x="35" y="716"/>
                    <a:pt x="42" y="720"/>
                  </a:cubicBezTo>
                  <a:cubicBezTo>
                    <a:pt x="49" y="724"/>
                    <a:pt x="58" y="733"/>
                    <a:pt x="63" y="741"/>
                  </a:cubicBezTo>
                  <a:cubicBezTo>
                    <a:pt x="68" y="749"/>
                    <a:pt x="70" y="763"/>
                    <a:pt x="75" y="767"/>
                  </a:cubicBezTo>
                  <a:cubicBezTo>
                    <a:pt x="80" y="771"/>
                    <a:pt x="88" y="769"/>
                    <a:pt x="93" y="768"/>
                  </a:cubicBezTo>
                  <a:cubicBezTo>
                    <a:pt x="98" y="767"/>
                    <a:pt x="99" y="763"/>
                    <a:pt x="103" y="762"/>
                  </a:cubicBezTo>
                  <a:cubicBezTo>
                    <a:pt x="107" y="761"/>
                    <a:pt x="112" y="762"/>
                    <a:pt x="115" y="762"/>
                  </a:cubicBezTo>
                  <a:cubicBezTo>
                    <a:pt x="118" y="762"/>
                    <a:pt x="121" y="763"/>
                    <a:pt x="124" y="765"/>
                  </a:cubicBezTo>
                  <a:cubicBezTo>
                    <a:pt x="127" y="767"/>
                    <a:pt x="130" y="772"/>
                    <a:pt x="133" y="776"/>
                  </a:cubicBezTo>
                  <a:cubicBezTo>
                    <a:pt x="136" y="780"/>
                    <a:pt x="139" y="785"/>
                    <a:pt x="142" y="788"/>
                  </a:cubicBezTo>
                  <a:cubicBezTo>
                    <a:pt x="145" y="791"/>
                    <a:pt x="148" y="793"/>
                    <a:pt x="151" y="794"/>
                  </a:cubicBezTo>
                  <a:cubicBezTo>
                    <a:pt x="154" y="795"/>
                    <a:pt x="156" y="796"/>
                    <a:pt x="160" y="797"/>
                  </a:cubicBezTo>
                  <a:cubicBezTo>
                    <a:pt x="164" y="798"/>
                    <a:pt x="167" y="799"/>
                    <a:pt x="178" y="801"/>
                  </a:cubicBezTo>
                  <a:cubicBezTo>
                    <a:pt x="189" y="803"/>
                    <a:pt x="216" y="808"/>
                    <a:pt x="228" y="810"/>
                  </a:cubicBezTo>
                  <a:cubicBezTo>
                    <a:pt x="240" y="812"/>
                    <a:pt x="241" y="810"/>
                    <a:pt x="249" y="813"/>
                  </a:cubicBezTo>
                  <a:cubicBezTo>
                    <a:pt x="257" y="816"/>
                    <a:pt x="271" y="823"/>
                    <a:pt x="279" y="828"/>
                  </a:cubicBezTo>
                  <a:cubicBezTo>
                    <a:pt x="287" y="833"/>
                    <a:pt x="290" y="838"/>
                    <a:pt x="297" y="843"/>
                  </a:cubicBezTo>
                  <a:cubicBezTo>
                    <a:pt x="304" y="848"/>
                    <a:pt x="314" y="855"/>
                    <a:pt x="322" y="860"/>
                  </a:cubicBezTo>
                  <a:cubicBezTo>
                    <a:pt x="330" y="865"/>
                    <a:pt x="337" y="871"/>
                    <a:pt x="343" y="873"/>
                  </a:cubicBezTo>
                  <a:cubicBezTo>
                    <a:pt x="349" y="875"/>
                    <a:pt x="354" y="873"/>
                    <a:pt x="360" y="873"/>
                  </a:cubicBezTo>
                  <a:cubicBezTo>
                    <a:pt x="366" y="873"/>
                    <a:pt x="374" y="873"/>
                    <a:pt x="379" y="872"/>
                  </a:cubicBezTo>
                  <a:cubicBezTo>
                    <a:pt x="384" y="871"/>
                    <a:pt x="389" y="867"/>
                    <a:pt x="393" y="866"/>
                  </a:cubicBezTo>
                  <a:cubicBezTo>
                    <a:pt x="397" y="865"/>
                    <a:pt x="401" y="864"/>
                    <a:pt x="405" y="864"/>
                  </a:cubicBezTo>
                  <a:cubicBezTo>
                    <a:pt x="409" y="864"/>
                    <a:pt x="411" y="866"/>
                    <a:pt x="415" y="866"/>
                  </a:cubicBezTo>
                  <a:cubicBezTo>
                    <a:pt x="419" y="866"/>
                    <a:pt x="425" y="863"/>
                    <a:pt x="429" y="864"/>
                  </a:cubicBezTo>
                  <a:cubicBezTo>
                    <a:pt x="433" y="865"/>
                    <a:pt x="438" y="870"/>
                    <a:pt x="442" y="873"/>
                  </a:cubicBezTo>
                  <a:cubicBezTo>
                    <a:pt x="446" y="876"/>
                    <a:pt x="450" y="879"/>
                    <a:pt x="454" y="884"/>
                  </a:cubicBezTo>
                  <a:cubicBezTo>
                    <a:pt x="458" y="889"/>
                    <a:pt x="464" y="897"/>
                    <a:pt x="469" y="903"/>
                  </a:cubicBezTo>
                  <a:cubicBezTo>
                    <a:pt x="474" y="909"/>
                    <a:pt x="479" y="916"/>
                    <a:pt x="484" y="923"/>
                  </a:cubicBezTo>
                  <a:cubicBezTo>
                    <a:pt x="489" y="930"/>
                    <a:pt x="496" y="937"/>
                    <a:pt x="501" y="945"/>
                  </a:cubicBezTo>
                  <a:cubicBezTo>
                    <a:pt x="506" y="953"/>
                    <a:pt x="509" y="960"/>
                    <a:pt x="514" y="969"/>
                  </a:cubicBezTo>
                  <a:cubicBezTo>
                    <a:pt x="519" y="978"/>
                    <a:pt x="524" y="987"/>
                    <a:pt x="529" y="998"/>
                  </a:cubicBezTo>
                  <a:cubicBezTo>
                    <a:pt x="534" y="1009"/>
                    <a:pt x="542" y="1024"/>
                    <a:pt x="543" y="1034"/>
                  </a:cubicBezTo>
                  <a:cubicBezTo>
                    <a:pt x="544" y="1044"/>
                    <a:pt x="537" y="1051"/>
                    <a:pt x="535" y="1058"/>
                  </a:cubicBezTo>
                  <a:cubicBezTo>
                    <a:pt x="533" y="1065"/>
                    <a:pt x="530" y="1071"/>
                    <a:pt x="529" y="1076"/>
                  </a:cubicBezTo>
                  <a:cubicBezTo>
                    <a:pt x="528" y="1081"/>
                    <a:pt x="526" y="1084"/>
                    <a:pt x="526" y="1088"/>
                  </a:cubicBezTo>
                  <a:cubicBezTo>
                    <a:pt x="526" y="1092"/>
                    <a:pt x="530" y="1095"/>
                    <a:pt x="531" y="1098"/>
                  </a:cubicBezTo>
                  <a:cubicBezTo>
                    <a:pt x="532" y="1101"/>
                    <a:pt x="533" y="1106"/>
                    <a:pt x="535" y="1109"/>
                  </a:cubicBezTo>
                  <a:cubicBezTo>
                    <a:pt x="537" y="1112"/>
                    <a:pt x="540" y="1114"/>
                    <a:pt x="546" y="1119"/>
                  </a:cubicBezTo>
                  <a:cubicBezTo>
                    <a:pt x="552" y="1124"/>
                    <a:pt x="557" y="1129"/>
                    <a:pt x="571" y="1137"/>
                  </a:cubicBezTo>
                  <a:cubicBezTo>
                    <a:pt x="585" y="1145"/>
                    <a:pt x="611" y="1158"/>
                    <a:pt x="633" y="1170"/>
                  </a:cubicBezTo>
                  <a:cubicBezTo>
                    <a:pt x="655" y="1182"/>
                    <a:pt x="679" y="1191"/>
                    <a:pt x="703" y="1206"/>
                  </a:cubicBezTo>
                  <a:cubicBezTo>
                    <a:pt x="727" y="1221"/>
                    <a:pt x="761" y="1245"/>
                    <a:pt x="777" y="1257"/>
                  </a:cubicBezTo>
                  <a:cubicBezTo>
                    <a:pt x="793" y="1269"/>
                    <a:pt x="792" y="1271"/>
                    <a:pt x="798" y="1275"/>
                  </a:cubicBezTo>
                  <a:cubicBezTo>
                    <a:pt x="804" y="1279"/>
                    <a:pt x="808" y="1282"/>
                    <a:pt x="811" y="1284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7" name="Freeform 15"/>
            <p:cNvSpPr>
              <a:spLocks/>
            </p:cNvSpPr>
            <p:nvPr/>
          </p:nvSpPr>
          <p:spPr bwMode="auto">
            <a:xfrm>
              <a:off x="4535488" y="1577975"/>
              <a:ext cx="1862137" cy="949325"/>
            </a:xfrm>
            <a:custGeom>
              <a:avLst/>
              <a:gdLst>
                <a:gd name="T0" fmla="*/ 2147483647 w 1173"/>
                <a:gd name="T1" fmla="*/ 2147483647 h 598"/>
                <a:gd name="T2" fmla="*/ 2147483647 w 1173"/>
                <a:gd name="T3" fmla="*/ 2147483647 h 598"/>
                <a:gd name="T4" fmla="*/ 2147483647 w 1173"/>
                <a:gd name="T5" fmla="*/ 2147483647 h 598"/>
                <a:gd name="T6" fmla="*/ 2147483647 w 1173"/>
                <a:gd name="T7" fmla="*/ 2147483647 h 598"/>
                <a:gd name="T8" fmla="*/ 2147483647 w 1173"/>
                <a:gd name="T9" fmla="*/ 2147483647 h 598"/>
                <a:gd name="T10" fmla="*/ 2147483647 w 1173"/>
                <a:gd name="T11" fmla="*/ 2147483647 h 598"/>
                <a:gd name="T12" fmla="*/ 2147483647 w 1173"/>
                <a:gd name="T13" fmla="*/ 2147483647 h 598"/>
                <a:gd name="T14" fmla="*/ 2147483647 w 1173"/>
                <a:gd name="T15" fmla="*/ 2147483647 h 598"/>
                <a:gd name="T16" fmla="*/ 2147483647 w 1173"/>
                <a:gd name="T17" fmla="*/ 2147483647 h 598"/>
                <a:gd name="T18" fmla="*/ 2147483647 w 1173"/>
                <a:gd name="T19" fmla="*/ 2147483647 h 598"/>
                <a:gd name="T20" fmla="*/ 2147483647 w 1173"/>
                <a:gd name="T21" fmla="*/ 2147483647 h 598"/>
                <a:gd name="T22" fmla="*/ 2147483647 w 1173"/>
                <a:gd name="T23" fmla="*/ 2147483647 h 598"/>
                <a:gd name="T24" fmla="*/ 2147483647 w 1173"/>
                <a:gd name="T25" fmla="*/ 2147483647 h 598"/>
                <a:gd name="T26" fmla="*/ 2147483647 w 1173"/>
                <a:gd name="T27" fmla="*/ 2147483647 h 598"/>
                <a:gd name="T28" fmla="*/ 2147483647 w 1173"/>
                <a:gd name="T29" fmla="*/ 2147483647 h 598"/>
                <a:gd name="T30" fmla="*/ 2147483647 w 1173"/>
                <a:gd name="T31" fmla="*/ 2147483647 h 598"/>
                <a:gd name="T32" fmla="*/ 2147483647 w 1173"/>
                <a:gd name="T33" fmla="*/ 2147483647 h 598"/>
                <a:gd name="T34" fmla="*/ 2147483647 w 1173"/>
                <a:gd name="T35" fmla="*/ 2147483647 h 598"/>
                <a:gd name="T36" fmla="*/ 2147483647 w 1173"/>
                <a:gd name="T37" fmla="*/ 2147483647 h 598"/>
                <a:gd name="T38" fmla="*/ 2147483647 w 1173"/>
                <a:gd name="T39" fmla="*/ 2147483647 h 598"/>
                <a:gd name="T40" fmla="*/ 2147483647 w 1173"/>
                <a:gd name="T41" fmla="*/ 2147483647 h 598"/>
                <a:gd name="T42" fmla="*/ 2147483647 w 1173"/>
                <a:gd name="T43" fmla="*/ 2147483647 h 598"/>
                <a:gd name="T44" fmla="*/ 2147483647 w 1173"/>
                <a:gd name="T45" fmla="*/ 2147483647 h 598"/>
                <a:gd name="T46" fmla="*/ 2147483647 w 1173"/>
                <a:gd name="T47" fmla="*/ 2147483647 h 598"/>
                <a:gd name="T48" fmla="*/ 2147483647 w 1173"/>
                <a:gd name="T49" fmla="*/ 2147483647 h 598"/>
                <a:gd name="T50" fmla="*/ 2147483647 w 1173"/>
                <a:gd name="T51" fmla="*/ 2147483647 h 598"/>
                <a:gd name="T52" fmla="*/ 2147483647 w 1173"/>
                <a:gd name="T53" fmla="*/ 2147483647 h 598"/>
                <a:gd name="T54" fmla="*/ 2147483647 w 1173"/>
                <a:gd name="T55" fmla="*/ 2147483647 h 598"/>
                <a:gd name="T56" fmla="*/ 2147483647 w 1173"/>
                <a:gd name="T57" fmla="*/ 2147483647 h 598"/>
                <a:gd name="T58" fmla="*/ 2147483647 w 1173"/>
                <a:gd name="T59" fmla="*/ 2147483647 h 598"/>
                <a:gd name="T60" fmla="*/ 2147483647 w 1173"/>
                <a:gd name="T61" fmla="*/ 2147483647 h 598"/>
                <a:gd name="T62" fmla="*/ 2147483647 w 1173"/>
                <a:gd name="T63" fmla="*/ 2147483647 h 598"/>
                <a:gd name="T64" fmla="*/ 2147483647 w 1173"/>
                <a:gd name="T65" fmla="*/ 2147483647 h 598"/>
                <a:gd name="T66" fmla="*/ 2147483647 w 1173"/>
                <a:gd name="T67" fmla="*/ 2147483647 h 598"/>
                <a:gd name="T68" fmla="*/ 2147483647 w 1173"/>
                <a:gd name="T69" fmla="*/ 2147483647 h 598"/>
                <a:gd name="T70" fmla="*/ 2147483647 w 1173"/>
                <a:gd name="T71" fmla="*/ 2147483647 h 598"/>
                <a:gd name="T72" fmla="*/ 2147483647 w 1173"/>
                <a:gd name="T73" fmla="*/ 2147483647 h 598"/>
                <a:gd name="T74" fmla="*/ 2147483647 w 1173"/>
                <a:gd name="T75" fmla="*/ 2147483647 h 598"/>
                <a:gd name="T76" fmla="*/ 2147483647 w 1173"/>
                <a:gd name="T77" fmla="*/ 2147483647 h 598"/>
                <a:gd name="T78" fmla="*/ 2147483647 w 1173"/>
                <a:gd name="T79" fmla="*/ 2147483647 h 598"/>
                <a:gd name="T80" fmla="*/ 2147483647 w 1173"/>
                <a:gd name="T81" fmla="*/ 2147483647 h 598"/>
                <a:gd name="T82" fmla="*/ 2147483647 w 1173"/>
                <a:gd name="T83" fmla="*/ 2147483647 h 598"/>
                <a:gd name="T84" fmla="*/ 2147483647 w 1173"/>
                <a:gd name="T85" fmla="*/ 2147483647 h 598"/>
                <a:gd name="T86" fmla="*/ 2147483647 w 1173"/>
                <a:gd name="T87" fmla="*/ 2147483647 h 598"/>
                <a:gd name="T88" fmla="*/ 2147483647 w 1173"/>
                <a:gd name="T89" fmla="*/ 2147483647 h 598"/>
                <a:gd name="T90" fmla="*/ 2147483647 w 1173"/>
                <a:gd name="T91" fmla="*/ 2147483647 h 59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173"/>
                <a:gd name="T139" fmla="*/ 0 h 598"/>
                <a:gd name="T140" fmla="*/ 1173 w 1173"/>
                <a:gd name="T141" fmla="*/ 598 h 598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173" h="598">
                  <a:moveTo>
                    <a:pt x="209" y="506"/>
                  </a:moveTo>
                  <a:cubicBezTo>
                    <a:pt x="230" y="529"/>
                    <a:pt x="262" y="528"/>
                    <a:pt x="311" y="542"/>
                  </a:cubicBezTo>
                  <a:cubicBezTo>
                    <a:pt x="360" y="556"/>
                    <a:pt x="439" y="582"/>
                    <a:pt x="503" y="590"/>
                  </a:cubicBezTo>
                  <a:cubicBezTo>
                    <a:pt x="567" y="598"/>
                    <a:pt x="655" y="590"/>
                    <a:pt x="695" y="590"/>
                  </a:cubicBezTo>
                  <a:cubicBezTo>
                    <a:pt x="735" y="590"/>
                    <a:pt x="727" y="598"/>
                    <a:pt x="743" y="590"/>
                  </a:cubicBezTo>
                  <a:cubicBezTo>
                    <a:pt x="759" y="582"/>
                    <a:pt x="759" y="542"/>
                    <a:pt x="791" y="542"/>
                  </a:cubicBezTo>
                  <a:cubicBezTo>
                    <a:pt x="823" y="542"/>
                    <a:pt x="903" y="598"/>
                    <a:pt x="935" y="590"/>
                  </a:cubicBezTo>
                  <a:cubicBezTo>
                    <a:pt x="967" y="582"/>
                    <a:pt x="967" y="518"/>
                    <a:pt x="983" y="494"/>
                  </a:cubicBezTo>
                  <a:cubicBezTo>
                    <a:pt x="999" y="470"/>
                    <a:pt x="1007" y="454"/>
                    <a:pt x="1031" y="446"/>
                  </a:cubicBezTo>
                  <a:cubicBezTo>
                    <a:pt x="1055" y="438"/>
                    <a:pt x="1111" y="462"/>
                    <a:pt x="1127" y="446"/>
                  </a:cubicBezTo>
                  <a:cubicBezTo>
                    <a:pt x="1143" y="430"/>
                    <a:pt x="1129" y="373"/>
                    <a:pt x="1127" y="350"/>
                  </a:cubicBezTo>
                  <a:cubicBezTo>
                    <a:pt x="1125" y="327"/>
                    <a:pt x="1114" y="319"/>
                    <a:pt x="1112" y="310"/>
                  </a:cubicBezTo>
                  <a:cubicBezTo>
                    <a:pt x="1110" y="301"/>
                    <a:pt x="1114" y="300"/>
                    <a:pt x="1117" y="295"/>
                  </a:cubicBezTo>
                  <a:cubicBezTo>
                    <a:pt x="1120" y="290"/>
                    <a:pt x="1124" y="287"/>
                    <a:pt x="1132" y="280"/>
                  </a:cubicBezTo>
                  <a:cubicBezTo>
                    <a:pt x="1140" y="273"/>
                    <a:pt x="1156" y="256"/>
                    <a:pt x="1163" y="250"/>
                  </a:cubicBezTo>
                  <a:cubicBezTo>
                    <a:pt x="1170" y="244"/>
                    <a:pt x="1173" y="243"/>
                    <a:pt x="1172" y="241"/>
                  </a:cubicBezTo>
                  <a:cubicBezTo>
                    <a:pt x="1171" y="239"/>
                    <a:pt x="1161" y="235"/>
                    <a:pt x="1154" y="235"/>
                  </a:cubicBezTo>
                  <a:cubicBezTo>
                    <a:pt x="1147" y="235"/>
                    <a:pt x="1135" y="238"/>
                    <a:pt x="1127" y="239"/>
                  </a:cubicBezTo>
                  <a:cubicBezTo>
                    <a:pt x="1119" y="240"/>
                    <a:pt x="1114" y="238"/>
                    <a:pt x="1103" y="239"/>
                  </a:cubicBezTo>
                  <a:cubicBezTo>
                    <a:pt x="1092" y="240"/>
                    <a:pt x="1076" y="244"/>
                    <a:pt x="1063" y="244"/>
                  </a:cubicBezTo>
                  <a:cubicBezTo>
                    <a:pt x="1050" y="244"/>
                    <a:pt x="1035" y="243"/>
                    <a:pt x="1027" y="241"/>
                  </a:cubicBezTo>
                  <a:cubicBezTo>
                    <a:pt x="1019" y="239"/>
                    <a:pt x="1018" y="233"/>
                    <a:pt x="1013" y="230"/>
                  </a:cubicBezTo>
                  <a:cubicBezTo>
                    <a:pt x="1008" y="227"/>
                    <a:pt x="1000" y="223"/>
                    <a:pt x="995" y="224"/>
                  </a:cubicBezTo>
                  <a:cubicBezTo>
                    <a:pt x="990" y="225"/>
                    <a:pt x="987" y="233"/>
                    <a:pt x="985" y="239"/>
                  </a:cubicBezTo>
                  <a:cubicBezTo>
                    <a:pt x="983" y="245"/>
                    <a:pt x="987" y="257"/>
                    <a:pt x="983" y="260"/>
                  </a:cubicBezTo>
                  <a:cubicBezTo>
                    <a:pt x="979" y="263"/>
                    <a:pt x="969" y="260"/>
                    <a:pt x="962" y="259"/>
                  </a:cubicBezTo>
                  <a:cubicBezTo>
                    <a:pt x="955" y="258"/>
                    <a:pt x="949" y="256"/>
                    <a:pt x="943" y="251"/>
                  </a:cubicBezTo>
                  <a:cubicBezTo>
                    <a:pt x="937" y="246"/>
                    <a:pt x="932" y="239"/>
                    <a:pt x="928" y="232"/>
                  </a:cubicBezTo>
                  <a:cubicBezTo>
                    <a:pt x="924" y="225"/>
                    <a:pt x="921" y="218"/>
                    <a:pt x="920" y="212"/>
                  </a:cubicBezTo>
                  <a:cubicBezTo>
                    <a:pt x="919" y="206"/>
                    <a:pt x="921" y="202"/>
                    <a:pt x="920" y="196"/>
                  </a:cubicBezTo>
                  <a:cubicBezTo>
                    <a:pt x="919" y="190"/>
                    <a:pt x="917" y="181"/>
                    <a:pt x="914" y="175"/>
                  </a:cubicBezTo>
                  <a:cubicBezTo>
                    <a:pt x="911" y="169"/>
                    <a:pt x="907" y="162"/>
                    <a:pt x="902" y="160"/>
                  </a:cubicBezTo>
                  <a:cubicBezTo>
                    <a:pt x="897" y="158"/>
                    <a:pt x="888" y="160"/>
                    <a:pt x="884" y="163"/>
                  </a:cubicBezTo>
                  <a:cubicBezTo>
                    <a:pt x="880" y="166"/>
                    <a:pt x="878" y="171"/>
                    <a:pt x="878" y="179"/>
                  </a:cubicBezTo>
                  <a:cubicBezTo>
                    <a:pt x="878" y="187"/>
                    <a:pt x="888" y="204"/>
                    <a:pt x="886" y="212"/>
                  </a:cubicBezTo>
                  <a:cubicBezTo>
                    <a:pt x="884" y="220"/>
                    <a:pt x="872" y="223"/>
                    <a:pt x="866" y="226"/>
                  </a:cubicBezTo>
                  <a:cubicBezTo>
                    <a:pt x="860" y="229"/>
                    <a:pt x="859" y="226"/>
                    <a:pt x="850" y="229"/>
                  </a:cubicBezTo>
                  <a:cubicBezTo>
                    <a:pt x="841" y="232"/>
                    <a:pt x="825" y="238"/>
                    <a:pt x="814" y="241"/>
                  </a:cubicBezTo>
                  <a:cubicBezTo>
                    <a:pt x="803" y="244"/>
                    <a:pt x="792" y="246"/>
                    <a:pt x="785" y="247"/>
                  </a:cubicBezTo>
                  <a:cubicBezTo>
                    <a:pt x="778" y="248"/>
                    <a:pt x="775" y="247"/>
                    <a:pt x="770" y="245"/>
                  </a:cubicBezTo>
                  <a:cubicBezTo>
                    <a:pt x="765" y="243"/>
                    <a:pt x="759" y="241"/>
                    <a:pt x="755" y="236"/>
                  </a:cubicBezTo>
                  <a:cubicBezTo>
                    <a:pt x="751" y="231"/>
                    <a:pt x="745" y="223"/>
                    <a:pt x="743" y="215"/>
                  </a:cubicBezTo>
                  <a:cubicBezTo>
                    <a:pt x="741" y="207"/>
                    <a:pt x="739" y="199"/>
                    <a:pt x="740" y="185"/>
                  </a:cubicBezTo>
                  <a:cubicBezTo>
                    <a:pt x="741" y="171"/>
                    <a:pt x="751" y="144"/>
                    <a:pt x="752" y="133"/>
                  </a:cubicBezTo>
                  <a:cubicBezTo>
                    <a:pt x="753" y="122"/>
                    <a:pt x="747" y="125"/>
                    <a:pt x="746" y="121"/>
                  </a:cubicBezTo>
                  <a:cubicBezTo>
                    <a:pt x="745" y="117"/>
                    <a:pt x="748" y="116"/>
                    <a:pt x="745" y="110"/>
                  </a:cubicBezTo>
                  <a:cubicBezTo>
                    <a:pt x="742" y="104"/>
                    <a:pt x="733" y="92"/>
                    <a:pt x="728" y="85"/>
                  </a:cubicBezTo>
                  <a:cubicBezTo>
                    <a:pt x="723" y="78"/>
                    <a:pt x="716" y="73"/>
                    <a:pt x="712" y="68"/>
                  </a:cubicBezTo>
                  <a:cubicBezTo>
                    <a:pt x="708" y="63"/>
                    <a:pt x="707" y="59"/>
                    <a:pt x="703" y="56"/>
                  </a:cubicBezTo>
                  <a:cubicBezTo>
                    <a:pt x="699" y="53"/>
                    <a:pt x="690" y="50"/>
                    <a:pt x="685" y="47"/>
                  </a:cubicBezTo>
                  <a:cubicBezTo>
                    <a:pt x="680" y="44"/>
                    <a:pt x="677" y="40"/>
                    <a:pt x="673" y="37"/>
                  </a:cubicBezTo>
                  <a:cubicBezTo>
                    <a:pt x="669" y="34"/>
                    <a:pt x="664" y="34"/>
                    <a:pt x="661" y="31"/>
                  </a:cubicBezTo>
                  <a:cubicBezTo>
                    <a:pt x="658" y="28"/>
                    <a:pt x="657" y="23"/>
                    <a:pt x="653" y="20"/>
                  </a:cubicBezTo>
                  <a:cubicBezTo>
                    <a:pt x="649" y="17"/>
                    <a:pt x="643" y="14"/>
                    <a:pt x="637" y="11"/>
                  </a:cubicBezTo>
                  <a:cubicBezTo>
                    <a:pt x="631" y="8"/>
                    <a:pt x="623" y="4"/>
                    <a:pt x="617" y="4"/>
                  </a:cubicBezTo>
                  <a:cubicBezTo>
                    <a:pt x="611" y="4"/>
                    <a:pt x="607" y="10"/>
                    <a:pt x="601" y="13"/>
                  </a:cubicBezTo>
                  <a:cubicBezTo>
                    <a:pt x="595" y="16"/>
                    <a:pt x="584" y="20"/>
                    <a:pt x="578" y="20"/>
                  </a:cubicBezTo>
                  <a:cubicBezTo>
                    <a:pt x="572" y="20"/>
                    <a:pt x="573" y="19"/>
                    <a:pt x="566" y="16"/>
                  </a:cubicBezTo>
                  <a:cubicBezTo>
                    <a:pt x="559" y="13"/>
                    <a:pt x="544" y="4"/>
                    <a:pt x="533" y="2"/>
                  </a:cubicBezTo>
                  <a:cubicBezTo>
                    <a:pt x="522" y="0"/>
                    <a:pt x="511" y="4"/>
                    <a:pt x="500" y="7"/>
                  </a:cubicBezTo>
                  <a:cubicBezTo>
                    <a:pt x="489" y="10"/>
                    <a:pt x="475" y="18"/>
                    <a:pt x="466" y="20"/>
                  </a:cubicBezTo>
                  <a:cubicBezTo>
                    <a:pt x="457" y="22"/>
                    <a:pt x="452" y="20"/>
                    <a:pt x="446" y="20"/>
                  </a:cubicBezTo>
                  <a:cubicBezTo>
                    <a:pt x="440" y="20"/>
                    <a:pt x="435" y="22"/>
                    <a:pt x="430" y="22"/>
                  </a:cubicBezTo>
                  <a:cubicBezTo>
                    <a:pt x="425" y="22"/>
                    <a:pt x="418" y="21"/>
                    <a:pt x="413" y="22"/>
                  </a:cubicBezTo>
                  <a:cubicBezTo>
                    <a:pt x="408" y="23"/>
                    <a:pt x="403" y="26"/>
                    <a:pt x="398" y="28"/>
                  </a:cubicBezTo>
                  <a:cubicBezTo>
                    <a:pt x="393" y="30"/>
                    <a:pt x="389" y="30"/>
                    <a:pt x="385" y="32"/>
                  </a:cubicBezTo>
                  <a:cubicBezTo>
                    <a:pt x="381" y="34"/>
                    <a:pt x="380" y="35"/>
                    <a:pt x="376" y="37"/>
                  </a:cubicBezTo>
                  <a:cubicBezTo>
                    <a:pt x="372" y="39"/>
                    <a:pt x="366" y="43"/>
                    <a:pt x="358" y="46"/>
                  </a:cubicBezTo>
                  <a:cubicBezTo>
                    <a:pt x="350" y="49"/>
                    <a:pt x="338" y="56"/>
                    <a:pt x="329" y="58"/>
                  </a:cubicBezTo>
                  <a:cubicBezTo>
                    <a:pt x="320" y="60"/>
                    <a:pt x="311" y="60"/>
                    <a:pt x="302" y="61"/>
                  </a:cubicBezTo>
                  <a:cubicBezTo>
                    <a:pt x="293" y="62"/>
                    <a:pt x="282" y="61"/>
                    <a:pt x="274" y="62"/>
                  </a:cubicBezTo>
                  <a:cubicBezTo>
                    <a:pt x="266" y="63"/>
                    <a:pt x="259" y="65"/>
                    <a:pt x="253" y="67"/>
                  </a:cubicBezTo>
                  <a:cubicBezTo>
                    <a:pt x="247" y="69"/>
                    <a:pt x="243" y="71"/>
                    <a:pt x="239" y="74"/>
                  </a:cubicBezTo>
                  <a:cubicBezTo>
                    <a:pt x="235" y="77"/>
                    <a:pt x="233" y="80"/>
                    <a:pt x="229" y="83"/>
                  </a:cubicBezTo>
                  <a:cubicBezTo>
                    <a:pt x="225" y="86"/>
                    <a:pt x="219" y="91"/>
                    <a:pt x="215" y="94"/>
                  </a:cubicBezTo>
                  <a:cubicBezTo>
                    <a:pt x="211" y="97"/>
                    <a:pt x="207" y="100"/>
                    <a:pt x="202" y="104"/>
                  </a:cubicBezTo>
                  <a:cubicBezTo>
                    <a:pt x="197" y="108"/>
                    <a:pt x="190" y="116"/>
                    <a:pt x="182" y="121"/>
                  </a:cubicBezTo>
                  <a:cubicBezTo>
                    <a:pt x="174" y="126"/>
                    <a:pt x="166" y="131"/>
                    <a:pt x="151" y="134"/>
                  </a:cubicBezTo>
                  <a:cubicBezTo>
                    <a:pt x="136" y="137"/>
                    <a:pt x="111" y="138"/>
                    <a:pt x="94" y="139"/>
                  </a:cubicBezTo>
                  <a:cubicBezTo>
                    <a:pt x="77" y="140"/>
                    <a:pt x="62" y="139"/>
                    <a:pt x="50" y="140"/>
                  </a:cubicBezTo>
                  <a:cubicBezTo>
                    <a:pt x="38" y="141"/>
                    <a:pt x="31" y="141"/>
                    <a:pt x="23" y="143"/>
                  </a:cubicBezTo>
                  <a:cubicBezTo>
                    <a:pt x="15" y="145"/>
                    <a:pt x="4" y="147"/>
                    <a:pt x="2" y="152"/>
                  </a:cubicBezTo>
                  <a:cubicBezTo>
                    <a:pt x="0" y="157"/>
                    <a:pt x="12" y="168"/>
                    <a:pt x="13" y="175"/>
                  </a:cubicBezTo>
                  <a:cubicBezTo>
                    <a:pt x="14" y="182"/>
                    <a:pt x="7" y="191"/>
                    <a:pt x="8" y="197"/>
                  </a:cubicBezTo>
                  <a:cubicBezTo>
                    <a:pt x="9" y="203"/>
                    <a:pt x="15" y="208"/>
                    <a:pt x="19" y="211"/>
                  </a:cubicBezTo>
                  <a:cubicBezTo>
                    <a:pt x="23" y="214"/>
                    <a:pt x="26" y="214"/>
                    <a:pt x="35" y="218"/>
                  </a:cubicBezTo>
                  <a:cubicBezTo>
                    <a:pt x="44" y="222"/>
                    <a:pt x="61" y="231"/>
                    <a:pt x="71" y="238"/>
                  </a:cubicBezTo>
                  <a:cubicBezTo>
                    <a:pt x="81" y="245"/>
                    <a:pt x="85" y="254"/>
                    <a:pt x="92" y="259"/>
                  </a:cubicBezTo>
                  <a:cubicBezTo>
                    <a:pt x="99" y="264"/>
                    <a:pt x="107" y="267"/>
                    <a:pt x="112" y="268"/>
                  </a:cubicBezTo>
                  <a:cubicBezTo>
                    <a:pt x="117" y="269"/>
                    <a:pt x="114" y="262"/>
                    <a:pt x="121" y="268"/>
                  </a:cubicBezTo>
                  <a:cubicBezTo>
                    <a:pt x="128" y="274"/>
                    <a:pt x="141" y="279"/>
                    <a:pt x="154" y="302"/>
                  </a:cubicBezTo>
                  <a:cubicBezTo>
                    <a:pt x="167" y="325"/>
                    <a:pt x="187" y="373"/>
                    <a:pt x="196" y="407"/>
                  </a:cubicBezTo>
                  <a:cubicBezTo>
                    <a:pt x="205" y="441"/>
                    <a:pt x="206" y="486"/>
                    <a:pt x="209" y="50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8" name="Freeform 16"/>
            <p:cNvSpPr>
              <a:spLocks/>
            </p:cNvSpPr>
            <p:nvPr/>
          </p:nvSpPr>
          <p:spPr bwMode="auto">
            <a:xfrm>
              <a:off x="6680200" y="1736725"/>
              <a:ext cx="1674813" cy="1565275"/>
            </a:xfrm>
            <a:custGeom>
              <a:avLst/>
              <a:gdLst>
                <a:gd name="T0" fmla="*/ 2147483647 w 1055"/>
                <a:gd name="T1" fmla="*/ 2147483647 h 986"/>
                <a:gd name="T2" fmla="*/ 2147483647 w 1055"/>
                <a:gd name="T3" fmla="*/ 2147483647 h 986"/>
                <a:gd name="T4" fmla="*/ 2147483647 w 1055"/>
                <a:gd name="T5" fmla="*/ 2147483647 h 986"/>
                <a:gd name="T6" fmla="*/ 2147483647 w 1055"/>
                <a:gd name="T7" fmla="*/ 2147483647 h 986"/>
                <a:gd name="T8" fmla="*/ 2147483647 w 1055"/>
                <a:gd name="T9" fmla="*/ 2147483647 h 986"/>
                <a:gd name="T10" fmla="*/ 2147483647 w 1055"/>
                <a:gd name="T11" fmla="*/ 2147483647 h 986"/>
                <a:gd name="T12" fmla="*/ 2147483647 w 1055"/>
                <a:gd name="T13" fmla="*/ 2147483647 h 986"/>
                <a:gd name="T14" fmla="*/ 2147483647 w 1055"/>
                <a:gd name="T15" fmla="*/ 2147483647 h 986"/>
                <a:gd name="T16" fmla="*/ 2147483647 w 1055"/>
                <a:gd name="T17" fmla="*/ 2147483647 h 986"/>
                <a:gd name="T18" fmla="*/ 2147483647 w 1055"/>
                <a:gd name="T19" fmla="*/ 2147483647 h 986"/>
                <a:gd name="T20" fmla="*/ 2147483647 w 1055"/>
                <a:gd name="T21" fmla="*/ 2147483647 h 986"/>
                <a:gd name="T22" fmla="*/ 2147483647 w 1055"/>
                <a:gd name="T23" fmla="*/ 2147483647 h 986"/>
                <a:gd name="T24" fmla="*/ 2147483647 w 1055"/>
                <a:gd name="T25" fmla="*/ 2147483647 h 986"/>
                <a:gd name="T26" fmla="*/ 2147483647 w 1055"/>
                <a:gd name="T27" fmla="*/ 2147483647 h 986"/>
                <a:gd name="T28" fmla="*/ 2147483647 w 1055"/>
                <a:gd name="T29" fmla="*/ 2147483647 h 986"/>
                <a:gd name="T30" fmla="*/ 2147483647 w 1055"/>
                <a:gd name="T31" fmla="*/ 2147483647 h 986"/>
                <a:gd name="T32" fmla="*/ 2147483647 w 1055"/>
                <a:gd name="T33" fmla="*/ 2147483647 h 986"/>
                <a:gd name="T34" fmla="*/ 2147483647 w 1055"/>
                <a:gd name="T35" fmla="*/ 2147483647 h 986"/>
                <a:gd name="T36" fmla="*/ 2147483647 w 1055"/>
                <a:gd name="T37" fmla="*/ 2147483647 h 986"/>
                <a:gd name="T38" fmla="*/ 2147483647 w 1055"/>
                <a:gd name="T39" fmla="*/ 2147483647 h 986"/>
                <a:gd name="T40" fmla="*/ 2147483647 w 1055"/>
                <a:gd name="T41" fmla="*/ 2147483647 h 986"/>
                <a:gd name="T42" fmla="*/ 2147483647 w 1055"/>
                <a:gd name="T43" fmla="*/ 2147483647 h 986"/>
                <a:gd name="T44" fmla="*/ 2147483647 w 1055"/>
                <a:gd name="T45" fmla="*/ 2147483647 h 986"/>
                <a:gd name="T46" fmla="*/ 2147483647 w 1055"/>
                <a:gd name="T47" fmla="*/ 2147483647 h 986"/>
                <a:gd name="T48" fmla="*/ 2147483647 w 1055"/>
                <a:gd name="T49" fmla="*/ 2147483647 h 986"/>
                <a:gd name="T50" fmla="*/ 2147483647 w 1055"/>
                <a:gd name="T51" fmla="*/ 2147483647 h 986"/>
                <a:gd name="T52" fmla="*/ 2147483647 w 1055"/>
                <a:gd name="T53" fmla="*/ 2147483647 h 986"/>
                <a:gd name="T54" fmla="*/ 2147483647 w 1055"/>
                <a:gd name="T55" fmla="*/ 2147483647 h 986"/>
                <a:gd name="T56" fmla="*/ 2147483647 w 1055"/>
                <a:gd name="T57" fmla="*/ 2147483647 h 986"/>
                <a:gd name="T58" fmla="*/ 2147483647 w 1055"/>
                <a:gd name="T59" fmla="*/ 2147483647 h 986"/>
                <a:gd name="T60" fmla="*/ 2147483647 w 1055"/>
                <a:gd name="T61" fmla="*/ 2147483647 h 986"/>
                <a:gd name="T62" fmla="*/ 2147483647 w 1055"/>
                <a:gd name="T63" fmla="*/ 2147483647 h 986"/>
                <a:gd name="T64" fmla="*/ 2147483647 w 1055"/>
                <a:gd name="T65" fmla="*/ 2147483647 h 986"/>
                <a:gd name="T66" fmla="*/ 2147483647 w 1055"/>
                <a:gd name="T67" fmla="*/ 2147483647 h 986"/>
                <a:gd name="T68" fmla="*/ 2147483647 w 1055"/>
                <a:gd name="T69" fmla="*/ 2147483647 h 986"/>
                <a:gd name="T70" fmla="*/ 2147483647 w 1055"/>
                <a:gd name="T71" fmla="*/ 2147483647 h 986"/>
                <a:gd name="T72" fmla="*/ 2147483647 w 1055"/>
                <a:gd name="T73" fmla="*/ 2147483647 h 986"/>
                <a:gd name="T74" fmla="*/ 2147483647 w 1055"/>
                <a:gd name="T75" fmla="*/ 2147483647 h 986"/>
                <a:gd name="T76" fmla="*/ 2147483647 w 1055"/>
                <a:gd name="T77" fmla="*/ 2147483647 h 986"/>
                <a:gd name="T78" fmla="*/ 2147483647 w 1055"/>
                <a:gd name="T79" fmla="*/ 2147483647 h 986"/>
                <a:gd name="T80" fmla="*/ 2147483647 w 1055"/>
                <a:gd name="T81" fmla="*/ 2147483647 h 986"/>
                <a:gd name="T82" fmla="*/ 2147483647 w 1055"/>
                <a:gd name="T83" fmla="*/ 2147483647 h 986"/>
                <a:gd name="T84" fmla="*/ 2147483647 w 1055"/>
                <a:gd name="T85" fmla="*/ 2147483647 h 986"/>
                <a:gd name="T86" fmla="*/ 2147483647 w 1055"/>
                <a:gd name="T87" fmla="*/ 2147483647 h 986"/>
                <a:gd name="T88" fmla="*/ 2147483647 w 1055"/>
                <a:gd name="T89" fmla="*/ 2147483647 h 986"/>
                <a:gd name="T90" fmla="*/ 2147483647 w 1055"/>
                <a:gd name="T91" fmla="*/ 2147483647 h 986"/>
                <a:gd name="T92" fmla="*/ 2147483647 w 1055"/>
                <a:gd name="T93" fmla="*/ 2147483647 h 986"/>
                <a:gd name="T94" fmla="*/ 2147483647 w 1055"/>
                <a:gd name="T95" fmla="*/ 2147483647 h 986"/>
                <a:gd name="T96" fmla="*/ 2147483647 w 1055"/>
                <a:gd name="T97" fmla="*/ 2147483647 h 986"/>
                <a:gd name="T98" fmla="*/ 2147483647 w 1055"/>
                <a:gd name="T99" fmla="*/ 2147483647 h 986"/>
                <a:gd name="T100" fmla="*/ 2147483647 w 1055"/>
                <a:gd name="T101" fmla="*/ 2147483647 h 986"/>
                <a:gd name="T102" fmla="*/ 2147483647 w 1055"/>
                <a:gd name="T103" fmla="*/ 2147483647 h 98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055"/>
                <a:gd name="T157" fmla="*/ 0 h 986"/>
                <a:gd name="T158" fmla="*/ 1055 w 1055"/>
                <a:gd name="T159" fmla="*/ 986 h 98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055" h="986">
                  <a:moveTo>
                    <a:pt x="64" y="154"/>
                  </a:moveTo>
                  <a:cubicBezTo>
                    <a:pt x="44" y="182"/>
                    <a:pt x="24" y="274"/>
                    <a:pt x="16" y="346"/>
                  </a:cubicBezTo>
                  <a:cubicBezTo>
                    <a:pt x="8" y="418"/>
                    <a:pt x="8" y="538"/>
                    <a:pt x="16" y="586"/>
                  </a:cubicBezTo>
                  <a:cubicBezTo>
                    <a:pt x="24" y="634"/>
                    <a:pt x="64" y="594"/>
                    <a:pt x="64" y="634"/>
                  </a:cubicBezTo>
                  <a:cubicBezTo>
                    <a:pt x="64" y="674"/>
                    <a:pt x="0" y="794"/>
                    <a:pt x="16" y="826"/>
                  </a:cubicBezTo>
                  <a:cubicBezTo>
                    <a:pt x="32" y="858"/>
                    <a:pt x="120" y="802"/>
                    <a:pt x="160" y="826"/>
                  </a:cubicBezTo>
                  <a:cubicBezTo>
                    <a:pt x="200" y="850"/>
                    <a:pt x="224" y="954"/>
                    <a:pt x="256" y="970"/>
                  </a:cubicBezTo>
                  <a:cubicBezTo>
                    <a:pt x="288" y="986"/>
                    <a:pt x="320" y="923"/>
                    <a:pt x="352" y="922"/>
                  </a:cubicBezTo>
                  <a:cubicBezTo>
                    <a:pt x="384" y="921"/>
                    <a:pt x="427" y="960"/>
                    <a:pt x="448" y="966"/>
                  </a:cubicBezTo>
                  <a:cubicBezTo>
                    <a:pt x="469" y="972"/>
                    <a:pt x="473" y="960"/>
                    <a:pt x="481" y="961"/>
                  </a:cubicBezTo>
                  <a:cubicBezTo>
                    <a:pt x="489" y="962"/>
                    <a:pt x="478" y="976"/>
                    <a:pt x="496" y="970"/>
                  </a:cubicBezTo>
                  <a:cubicBezTo>
                    <a:pt x="514" y="964"/>
                    <a:pt x="544" y="930"/>
                    <a:pt x="592" y="922"/>
                  </a:cubicBezTo>
                  <a:cubicBezTo>
                    <a:pt x="640" y="914"/>
                    <a:pt x="736" y="938"/>
                    <a:pt x="784" y="922"/>
                  </a:cubicBezTo>
                  <a:cubicBezTo>
                    <a:pt x="832" y="906"/>
                    <a:pt x="856" y="858"/>
                    <a:pt x="880" y="826"/>
                  </a:cubicBezTo>
                  <a:cubicBezTo>
                    <a:pt x="904" y="794"/>
                    <a:pt x="912" y="746"/>
                    <a:pt x="928" y="730"/>
                  </a:cubicBezTo>
                  <a:cubicBezTo>
                    <a:pt x="944" y="714"/>
                    <a:pt x="968" y="746"/>
                    <a:pt x="976" y="730"/>
                  </a:cubicBezTo>
                  <a:cubicBezTo>
                    <a:pt x="984" y="714"/>
                    <a:pt x="965" y="648"/>
                    <a:pt x="976" y="634"/>
                  </a:cubicBezTo>
                  <a:cubicBezTo>
                    <a:pt x="987" y="620"/>
                    <a:pt x="1033" y="649"/>
                    <a:pt x="1044" y="648"/>
                  </a:cubicBezTo>
                  <a:cubicBezTo>
                    <a:pt x="1055" y="647"/>
                    <a:pt x="1044" y="634"/>
                    <a:pt x="1041" y="625"/>
                  </a:cubicBezTo>
                  <a:cubicBezTo>
                    <a:pt x="1038" y="616"/>
                    <a:pt x="1032" y="607"/>
                    <a:pt x="1026" y="591"/>
                  </a:cubicBezTo>
                  <a:cubicBezTo>
                    <a:pt x="1020" y="575"/>
                    <a:pt x="1011" y="548"/>
                    <a:pt x="1006" y="529"/>
                  </a:cubicBezTo>
                  <a:cubicBezTo>
                    <a:pt x="1001" y="510"/>
                    <a:pt x="996" y="491"/>
                    <a:pt x="993" y="477"/>
                  </a:cubicBezTo>
                  <a:cubicBezTo>
                    <a:pt x="990" y="463"/>
                    <a:pt x="988" y="453"/>
                    <a:pt x="985" y="445"/>
                  </a:cubicBezTo>
                  <a:cubicBezTo>
                    <a:pt x="982" y="437"/>
                    <a:pt x="981" y="436"/>
                    <a:pt x="976" y="427"/>
                  </a:cubicBezTo>
                  <a:cubicBezTo>
                    <a:pt x="971" y="418"/>
                    <a:pt x="964" y="401"/>
                    <a:pt x="957" y="390"/>
                  </a:cubicBezTo>
                  <a:cubicBezTo>
                    <a:pt x="950" y="379"/>
                    <a:pt x="944" y="372"/>
                    <a:pt x="936" y="361"/>
                  </a:cubicBezTo>
                  <a:cubicBezTo>
                    <a:pt x="928" y="350"/>
                    <a:pt x="921" y="340"/>
                    <a:pt x="910" y="327"/>
                  </a:cubicBezTo>
                  <a:cubicBezTo>
                    <a:pt x="899" y="314"/>
                    <a:pt x="887" y="302"/>
                    <a:pt x="868" y="283"/>
                  </a:cubicBezTo>
                  <a:cubicBezTo>
                    <a:pt x="849" y="264"/>
                    <a:pt x="811" y="226"/>
                    <a:pt x="796" y="211"/>
                  </a:cubicBezTo>
                  <a:cubicBezTo>
                    <a:pt x="781" y="196"/>
                    <a:pt x="785" y="201"/>
                    <a:pt x="778" y="195"/>
                  </a:cubicBezTo>
                  <a:cubicBezTo>
                    <a:pt x="771" y="189"/>
                    <a:pt x="771" y="191"/>
                    <a:pt x="754" y="175"/>
                  </a:cubicBezTo>
                  <a:cubicBezTo>
                    <a:pt x="737" y="159"/>
                    <a:pt x="691" y="116"/>
                    <a:pt x="675" y="100"/>
                  </a:cubicBezTo>
                  <a:cubicBezTo>
                    <a:pt x="659" y="84"/>
                    <a:pt x="662" y="87"/>
                    <a:pt x="657" y="82"/>
                  </a:cubicBezTo>
                  <a:cubicBezTo>
                    <a:pt x="652" y="77"/>
                    <a:pt x="645" y="73"/>
                    <a:pt x="642" y="69"/>
                  </a:cubicBezTo>
                  <a:cubicBezTo>
                    <a:pt x="639" y="65"/>
                    <a:pt x="636" y="62"/>
                    <a:pt x="636" y="58"/>
                  </a:cubicBezTo>
                  <a:cubicBezTo>
                    <a:pt x="636" y="54"/>
                    <a:pt x="639" y="50"/>
                    <a:pt x="642" y="45"/>
                  </a:cubicBezTo>
                  <a:cubicBezTo>
                    <a:pt x="645" y="40"/>
                    <a:pt x="651" y="34"/>
                    <a:pt x="655" y="28"/>
                  </a:cubicBezTo>
                  <a:cubicBezTo>
                    <a:pt x="659" y="22"/>
                    <a:pt x="671" y="11"/>
                    <a:pt x="666" y="7"/>
                  </a:cubicBezTo>
                  <a:cubicBezTo>
                    <a:pt x="661" y="3"/>
                    <a:pt x="637" y="0"/>
                    <a:pt x="624" y="1"/>
                  </a:cubicBezTo>
                  <a:cubicBezTo>
                    <a:pt x="611" y="2"/>
                    <a:pt x="600" y="9"/>
                    <a:pt x="589" y="12"/>
                  </a:cubicBezTo>
                  <a:cubicBezTo>
                    <a:pt x="578" y="15"/>
                    <a:pt x="564" y="18"/>
                    <a:pt x="555" y="21"/>
                  </a:cubicBezTo>
                  <a:cubicBezTo>
                    <a:pt x="546" y="24"/>
                    <a:pt x="539" y="30"/>
                    <a:pt x="534" y="31"/>
                  </a:cubicBezTo>
                  <a:cubicBezTo>
                    <a:pt x="529" y="32"/>
                    <a:pt x="525" y="30"/>
                    <a:pt x="522" y="30"/>
                  </a:cubicBezTo>
                  <a:cubicBezTo>
                    <a:pt x="519" y="30"/>
                    <a:pt x="518" y="27"/>
                    <a:pt x="513" y="28"/>
                  </a:cubicBezTo>
                  <a:cubicBezTo>
                    <a:pt x="508" y="29"/>
                    <a:pt x="507" y="30"/>
                    <a:pt x="493" y="36"/>
                  </a:cubicBezTo>
                  <a:cubicBezTo>
                    <a:pt x="479" y="42"/>
                    <a:pt x="455" y="52"/>
                    <a:pt x="430" y="63"/>
                  </a:cubicBezTo>
                  <a:cubicBezTo>
                    <a:pt x="405" y="74"/>
                    <a:pt x="363" y="94"/>
                    <a:pt x="342" y="105"/>
                  </a:cubicBezTo>
                  <a:cubicBezTo>
                    <a:pt x="321" y="116"/>
                    <a:pt x="327" y="115"/>
                    <a:pt x="304" y="126"/>
                  </a:cubicBezTo>
                  <a:cubicBezTo>
                    <a:pt x="281" y="137"/>
                    <a:pt x="226" y="164"/>
                    <a:pt x="201" y="174"/>
                  </a:cubicBezTo>
                  <a:cubicBezTo>
                    <a:pt x="176" y="184"/>
                    <a:pt x="168" y="183"/>
                    <a:pt x="156" y="184"/>
                  </a:cubicBezTo>
                  <a:cubicBezTo>
                    <a:pt x="144" y="185"/>
                    <a:pt x="142" y="183"/>
                    <a:pt x="127" y="178"/>
                  </a:cubicBezTo>
                  <a:cubicBezTo>
                    <a:pt x="112" y="173"/>
                    <a:pt x="77" y="159"/>
                    <a:pt x="64" y="15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9" name="Freeform 17"/>
            <p:cNvSpPr>
              <a:spLocks/>
            </p:cNvSpPr>
            <p:nvPr/>
          </p:nvSpPr>
          <p:spPr bwMode="auto">
            <a:xfrm>
              <a:off x="6985000" y="3276600"/>
              <a:ext cx="419100" cy="1219200"/>
            </a:xfrm>
            <a:custGeom>
              <a:avLst/>
              <a:gdLst>
                <a:gd name="T0" fmla="*/ 2147483647 w 264"/>
                <a:gd name="T1" fmla="*/ 0 h 768"/>
                <a:gd name="T2" fmla="*/ 2147483647 w 264"/>
                <a:gd name="T3" fmla="*/ 2147483647 h 768"/>
                <a:gd name="T4" fmla="*/ 2147483647 w 264"/>
                <a:gd name="T5" fmla="*/ 2147483647 h 768"/>
                <a:gd name="T6" fmla="*/ 2147483647 w 264"/>
                <a:gd name="T7" fmla="*/ 2147483647 h 768"/>
                <a:gd name="T8" fmla="*/ 2147483647 w 264"/>
                <a:gd name="T9" fmla="*/ 2147483647 h 768"/>
                <a:gd name="T10" fmla="*/ 2147483647 w 264"/>
                <a:gd name="T11" fmla="*/ 2147483647 h 768"/>
                <a:gd name="T12" fmla="*/ 2147483647 w 264"/>
                <a:gd name="T13" fmla="*/ 2147483647 h 768"/>
                <a:gd name="T14" fmla="*/ 2147483647 w 264"/>
                <a:gd name="T15" fmla="*/ 2147483647 h 768"/>
                <a:gd name="T16" fmla="*/ 2147483647 w 264"/>
                <a:gd name="T17" fmla="*/ 2147483647 h 768"/>
                <a:gd name="T18" fmla="*/ 2147483647 w 264"/>
                <a:gd name="T19" fmla="*/ 2147483647 h 768"/>
                <a:gd name="T20" fmla="*/ 2147483647 w 264"/>
                <a:gd name="T21" fmla="*/ 2147483647 h 76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64"/>
                <a:gd name="T34" fmla="*/ 0 h 768"/>
                <a:gd name="T35" fmla="*/ 264 w 264"/>
                <a:gd name="T36" fmla="*/ 768 h 76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64" h="768">
                  <a:moveTo>
                    <a:pt x="256" y="0"/>
                  </a:moveTo>
                  <a:cubicBezTo>
                    <a:pt x="260" y="36"/>
                    <a:pt x="264" y="72"/>
                    <a:pt x="256" y="96"/>
                  </a:cubicBezTo>
                  <a:cubicBezTo>
                    <a:pt x="248" y="120"/>
                    <a:pt x="216" y="120"/>
                    <a:pt x="208" y="144"/>
                  </a:cubicBezTo>
                  <a:cubicBezTo>
                    <a:pt x="200" y="168"/>
                    <a:pt x="216" y="216"/>
                    <a:pt x="208" y="240"/>
                  </a:cubicBezTo>
                  <a:cubicBezTo>
                    <a:pt x="200" y="264"/>
                    <a:pt x="168" y="256"/>
                    <a:pt x="160" y="288"/>
                  </a:cubicBezTo>
                  <a:cubicBezTo>
                    <a:pt x="152" y="320"/>
                    <a:pt x="160" y="400"/>
                    <a:pt x="160" y="432"/>
                  </a:cubicBezTo>
                  <a:cubicBezTo>
                    <a:pt x="160" y="464"/>
                    <a:pt x="168" y="464"/>
                    <a:pt x="160" y="480"/>
                  </a:cubicBezTo>
                  <a:cubicBezTo>
                    <a:pt x="152" y="496"/>
                    <a:pt x="120" y="512"/>
                    <a:pt x="112" y="528"/>
                  </a:cubicBezTo>
                  <a:cubicBezTo>
                    <a:pt x="104" y="544"/>
                    <a:pt x="128" y="552"/>
                    <a:pt x="112" y="576"/>
                  </a:cubicBezTo>
                  <a:cubicBezTo>
                    <a:pt x="96" y="600"/>
                    <a:pt x="32" y="640"/>
                    <a:pt x="16" y="672"/>
                  </a:cubicBezTo>
                  <a:cubicBezTo>
                    <a:pt x="0" y="704"/>
                    <a:pt x="8" y="736"/>
                    <a:pt x="16" y="76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0" name="Freeform 18"/>
            <p:cNvSpPr>
              <a:spLocks/>
            </p:cNvSpPr>
            <p:nvPr/>
          </p:nvSpPr>
          <p:spPr bwMode="auto">
            <a:xfrm>
              <a:off x="4859338" y="1955800"/>
              <a:ext cx="2157412" cy="1562100"/>
            </a:xfrm>
            <a:custGeom>
              <a:avLst/>
              <a:gdLst>
                <a:gd name="T0" fmla="*/ 2147483647 w 1359"/>
                <a:gd name="T1" fmla="*/ 2147483647 h 984"/>
                <a:gd name="T2" fmla="*/ 2147483647 w 1359"/>
                <a:gd name="T3" fmla="*/ 2147483647 h 984"/>
                <a:gd name="T4" fmla="*/ 2147483647 w 1359"/>
                <a:gd name="T5" fmla="*/ 2147483647 h 984"/>
                <a:gd name="T6" fmla="*/ 2147483647 w 1359"/>
                <a:gd name="T7" fmla="*/ 2147483647 h 984"/>
                <a:gd name="T8" fmla="*/ 2147483647 w 1359"/>
                <a:gd name="T9" fmla="*/ 2147483647 h 984"/>
                <a:gd name="T10" fmla="*/ 2147483647 w 1359"/>
                <a:gd name="T11" fmla="*/ 2147483647 h 984"/>
                <a:gd name="T12" fmla="*/ 2147483647 w 1359"/>
                <a:gd name="T13" fmla="*/ 2147483647 h 984"/>
                <a:gd name="T14" fmla="*/ 2147483647 w 1359"/>
                <a:gd name="T15" fmla="*/ 2147483647 h 984"/>
                <a:gd name="T16" fmla="*/ 2147483647 w 1359"/>
                <a:gd name="T17" fmla="*/ 2147483647 h 984"/>
                <a:gd name="T18" fmla="*/ 2147483647 w 1359"/>
                <a:gd name="T19" fmla="*/ 2147483647 h 984"/>
                <a:gd name="T20" fmla="*/ 2147483647 w 1359"/>
                <a:gd name="T21" fmla="*/ 2147483647 h 984"/>
                <a:gd name="T22" fmla="*/ 2147483647 w 1359"/>
                <a:gd name="T23" fmla="*/ 2147483647 h 984"/>
                <a:gd name="T24" fmla="*/ 2147483647 w 1359"/>
                <a:gd name="T25" fmla="*/ 2147483647 h 984"/>
                <a:gd name="T26" fmla="*/ 2147483647 w 1359"/>
                <a:gd name="T27" fmla="*/ 2147483647 h 984"/>
                <a:gd name="T28" fmla="*/ 2147483647 w 1359"/>
                <a:gd name="T29" fmla="*/ 2147483647 h 984"/>
                <a:gd name="T30" fmla="*/ 2147483647 w 1359"/>
                <a:gd name="T31" fmla="*/ 2147483647 h 984"/>
                <a:gd name="T32" fmla="*/ 2147483647 w 1359"/>
                <a:gd name="T33" fmla="*/ 2147483647 h 984"/>
                <a:gd name="T34" fmla="*/ 2147483647 w 1359"/>
                <a:gd name="T35" fmla="*/ 2147483647 h 984"/>
                <a:gd name="T36" fmla="*/ 2147483647 w 1359"/>
                <a:gd name="T37" fmla="*/ 2147483647 h 984"/>
                <a:gd name="T38" fmla="*/ 2147483647 w 1359"/>
                <a:gd name="T39" fmla="*/ 2147483647 h 984"/>
                <a:gd name="T40" fmla="*/ 2147483647 w 1359"/>
                <a:gd name="T41" fmla="*/ 2147483647 h 984"/>
                <a:gd name="T42" fmla="*/ 2147483647 w 1359"/>
                <a:gd name="T43" fmla="*/ 2147483647 h 984"/>
                <a:gd name="T44" fmla="*/ 2147483647 w 1359"/>
                <a:gd name="T45" fmla="*/ 2147483647 h 984"/>
                <a:gd name="T46" fmla="*/ 2147483647 w 1359"/>
                <a:gd name="T47" fmla="*/ 2147483647 h 984"/>
                <a:gd name="T48" fmla="*/ 2147483647 w 1359"/>
                <a:gd name="T49" fmla="*/ 2147483647 h 984"/>
                <a:gd name="T50" fmla="*/ 2147483647 w 1359"/>
                <a:gd name="T51" fmla="*/ 2147483647 h 984"/>
                <a:gd name="T52" fmla="*/ 2147483647 w 1359"/>
                <a:gd name="T53" fmla="*/ 2147483647 h 984"/>
                <a:gd name="T54" fmla="*/ 2147483647 w 1359"/>
                <a:gd name="T55" fmla="*/ 2147483647 h 984"/>
                <a:gd name="T56" fmla="*/ 2147483647 w 1359"/>
                <a:gd name="T57" fmla="*/ 2147483647 h 984"/>
                <a:gd name="T58" fmla="*/ 2147483647 w 1359"/>
                <a:gd name="T59" fmla="*/ 2147483647 h 984"/>
                <a:gd name="T60" fmla="*/ 2147483647 w 1359"/>
                <a:gd name="T61" fmla="*/ 2147483647 h 984"/>
                <a:gd name="T62" fmla="*/ 2147483647 w 1359"/>
                <a:gd name="T63" fmla="*/ 2147483647 h 984"/>
                <a:gd name="T64" fmla="*/ 2147483647 w 1359"/>
                <a:gd name="T65" fmla="*/ 2147483647 h 984"/>
                <a:gd name="T66" fmla="*/ 2147483647 w 1359"/>
                <a:gd name="T67" fmla="*/ 2147483647 h 984"/>
                <a:gd name="T68" fmla="*/ 2147483647 w 1359"/>
                <a:gd name="T69" fmla="*/ 2147483647 h 984"/>
                <a:gd name="T70" fmla="*/ 2147483647 w 1359"/>
                <a:gd name="T71" fmla="*/ 2147483647 h 984"/>
                <a:gd name="T72" fmla="*/ 2147483647 w 1359"/>
                <a:gd name="T73" fmla="*/ 2147483647 h 984"/>
                <a:gd name="T74" fmla="*/ 2147483647 w 1359"/>
                <a:gd name="T75" fmla="*/ 2147483647 h 984"/>
                <a:gd name="T76" fmla="*/ 2147483647 w 1359"/>
                <a:gd name="T77" fmla="*/ 2147483647 h 984"/>
                <a:gd name="T78" fmla="*/ 2147483647 w 1359"/>
                <a:gd name="T79" fmla="*/ 2147483647 h 984"/>
                <a:gd name="T80" fmla="*/ 2147483647 w 1359"/>
                <a:gd name="T81" fmla="*/ 2147483647 h 984"/>
                <a:gd name="T82" fmla="*/ 2147483647 w 1359"/>
                <a:gd name="T83" fmla="*/ 2147483647 h 984"/>
                <a:gd name="T84" fmla="*/ 2147483647 w 1359"/>
                <a:gd name="T85" fmla="*/ 2147483647 h 984"/>
                <a:gd name="T86" fmla="*/ 2147483647 w 1359"/>
                <a:gd name="T87" fmla="*/ 2147483647 h 984"/>
                <a:gd name="T88" fmla="*/ 2147483647 w 1359"/>
                <a:gd name="T89" fmla="*/ 2147483647 h 984"/>
                <a:gd name="T90" fmla="*/ 2147483647 w 1359"/>
                <a:gd name="T91" fmla="*/ 2147483647 h 984"/>
                <a:gd name="T92" fmla="*/ 2147483647 w 1359"/>
                <a:gd name="T93" fmla="*/ 2147483647 h 984"/>
                <a:gd name="T94" fmla="*/ 2147483647 w 1359"/>
                <a:gd name="T95" fmla="*/ 2147483647 h 984"/>
                <a:gd name="T96" fmla="*/ 2147483647 w 1359"/>
                <a:gd name="T97" fmla="*/ 2147483647 h 984"/>
                <a:gd name="T98" fmla="*/ 2147483647 w 1359"/>
                <a:gd name="T99" fmla="*/ 2147483647 h 984"/>
                <a:gd name="T100" fmla="*/ 2147483647 w 1359"/>
                <a:gd name="T101" fmla="*/ 2147483647 h 984"/>
                <a:gd name="T102" fmla="*/ 2147483647 w 1359"/>
                <a:gd name="T103" fmla="*/ 2147483647 h 984"/>
                <a:gd name="T104" fmla="*/ 2147483647 w 1359"/>
                <a:gd name="T105" fmla="*/ 2147483647 h 984"/>
                <a:gd name="T106" fmla="*/ 2147483647 w 1359"/>
                <a:gd name="T107" fmla="*/ 2147483647 h 984"/>
                <a:gd name="T108" fmla="*/ 2147483647 w 1359"/>
                <a:gd name="T109" fmla="*/ 2147483647 h 98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359"/>
                <a:gd name="T166" fmla="*/ 0 h 984"/>
                <a:gd name="T167" fmla="*/ 1359 w 1359"/>
                <a:gd name="T168" fmla="*/ 984 h 98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359" h="984">
                  <a:moveTo>
                    <a:pt x="205" y="837"/>
                  </a:moveTo>
                  <a:cubicBezTo>
                    <a:pt x="215" y="841"/>
                    <a:pt x="213" y="817"/>
                    <a:pt x="263" y="832"/>
                  </a:cubicBezTo>
                  <a:cubicBezTo>
                    <a:pt x="313" y="847"/>
                    <a:pt x="447" y="912"/>
                    <a:pt x="503" y="928"/>
                  </a:cubicBezTo>
                  <a:cubicBezTo>
                    <a:pt x="559" y="944"/>
                    <a:pt x="567" y="920"/>
                    <a:pt x="599" y="928"/>
                  </a:cubicBezTo>
                  <a:cubicBezTo>
                    <a:pt x="631" y="936"/>
                    <a:pt x="655" y="968"/>
                    <a:pt x="695" y="976"/>
                  </a:cubicBezTo>
                  <a:cubicBezTo>
                    <a:pt x="735" y="984"/>
                    <a:pt x="816" y="979"/>
                    <a:pt x="839" y="976"/>
                  </a:cubicBezTo>
                  <a:cubicBezTo>
                    <a:pt x="862" y="973"/>
                    <a:pt x="809" y="962"/>
                    <a:pt x="833" y="958"/>
                  </a:cubicBezTo>
                  <a:cubicBezTo>
                    <a:pt x="857" y="954"/>
                    <a:pt x="942" y="957"/>
                    <a:pt x="983" y="952"/>
                  </a:cubicBezTo>
                  <a:cubicBezTo>
                    <a:pt x="1024" y="947"/>
                    <a:pt x="1023" y="932"/>
                    <a:pt x="1079" y="928"/>
                  </a:cubicBezTo>
                  <a:cubicBezTo>
                    <a:pt x="1135" y="924"/>
                    <a:pt x="1279" y="952"/>
                    <a:pt x="1319" y="928"/>
                  </a:cubicBezTo>
                  <a:cubicBezTo>
                    <a:pt x="1359" y="904"/>
                    <a:pt x="1317" y="820"/>
                    <a:pt x="1319" y="784"/>
                  </a:cubicBezTo>
                  <a:cubicBezTo>
                    <a:pt x="1321" y="748"/>
                    <a:pt x="1335" y="729"/>
                    <a:pt x="1330" y="712"/>
                  </a:cubicBezTo>
                  <a:cubicBezTo>
                    <a:pt x="1325" y="695"/>
                    <a:pt x="1304" y="685"/>
                    <a:pt x="1289" y="681"/>
                  </a:cubicBezTo>
                  <a:cubicBezTo>
                    <a:pt x="1274" y="677"/>
                    <a:pt x="1250" y="686"/>
                    <a:pt x="1237" y="688"/>
                  </a:cubicBezTo>
                  <a:cubicBezTo>
                    <a:pt x="1224" y="690"/>
                    <a:pt x="1219" y="695"/>
                    <a:pt x="1211" y="696"/>
                  </a:cubicBezTo>
                  <a:cubicBezTo>
                    <a:pt x="1203" y="697"/>
                    <a:pt x="1192" y="696"/>
                    <a:pt x="1186" y="696"/>
                  </a:cubicBezTo>
                  <a:cubicBezTo>
                    <a:pt x="1180" y="696"/>
                    <a:pt x="1178" y="703"/>
                    <a:pt x="1174" y="697"/>
                  </a:cubicBezTo>
                  <a:cubicBezTo>
                    <a:pt x="1170" y="691"/>
                    <a:pt x="1155" y="692"/>
                    <a:pt x="1160" y="663"/>
                  </a:cubicBezTo>
                  <a:cubicBezTo>
                    <a:pt x="1165" y="634"/>
                    <a:pt x="1199" y="549"/>
                    <a:pt x="1207" y="520"/>
                  </a:cubicBezTo>
                  <a:cubicBezTo>
                    <a:pt x="1215" y="491"/>
                    <a:pt x="1211" y="493"/>
                    <a:pt x="1210" y="486"/>
                  </a:cubicBezTo>
                  <a:cubicBezTo>
                    <a:pt x="1209" y="479"/>
                    <a:pt x="1208" y="481"/>
                    <a:pt x="1201" y="477"/>
                  </a:cubicBezTo>
                  <a:cubicBezTo>
                    <a:pt x="1194" y="473"/>
                    <a:pt x="1173" y="481"/>
                    <a:pt x="1166" y="460"/>
                  </a:cubicBezTo>
                  <a:cubicBezTo>
                    <a:pt x="1159" y="439"/>
                    <a:pt x="1158" y="382"/>
                    <a:pt x="1157" y="351"/>
                  </a:cubicBezTo>
                  <a:cubicBezTo>
                    <a:pt x="1156" y="320"/>
                    <a:pt x="1158" y="300"/>
                    <a:pt x="1159" y="276"/>
                  </a:cubicBezTo>
                  <a:cubicBezTo>
                    <a:pt x="1160" y="252"/>
                    <a:pt x="1159" y="235"/>
                    <a:pt x="1163" y="207"/>
                  </a:cubicBezTo>
                  <a:cubicBezTo>
                    <a:pt x="1167" y="179"/>
                    <a:pt x="1176" y="130"/>
                    <a:pt x="1181" y="109"/>
                  </a:cubicBezTo>
                  <a:cubicBezTo>
                    <a:pt x="1186" y="88"/>
                    <a:pt x="1191" y="86"/>
                    <a:pt x="1193" y="79"/>
                  </a:cubicBezTo>
                  <a:cubicBezTo>
                    <a:pt x="1195" y="72"/>
                    <a:pt x="1194" y="69"/>
                    <a:pt x="1195" y="64"/>
                  </a:cubicBezTo>
                  <a:cubicBezTo>
                    <a:pt x="1196" y="59"/>
                    <a:pt x="1199" y="54"/>
                    <a:pt x="1201" y="48"/>
                  </a:cubicBezTo>
                  <a:cubicBezTo>
                    <a:pt x="1203" y="42"/>
                    <a:pt x="1206" y="33"/>
                    <a:pt x="1207" y="28"/>
                  </a:cubicBezTo>
                  <a:cubicBezTo>
                    <a:pt x="1208" y="23"/>
                    <a:pt x="1211" y="19"/>
                    <a:pt x="1210" y="16"/>
                  </a:cubicBezTo>
                  <a:cubicBezTo>
                    <a:pt x="1209" y="13"/>
                    <a:pt x="1206" y="13"/>
                    <a:pt x="1201" y="12"/>
                  </a:cubicBezTo>
                  <a:cubicBezTo>
                    <a:pt x="1196" y="11"/>
                    <a:pt x="1187" y="9"/>
                    <a:pt x="1180" y="7"/>
                  </a:cubicBezTo>
                  <a:cubicBezTo>
                    <a:pt x="1173" y="5"/>
                    <a:pt x="1168" y="0"/>
                    <a:pt x="1159" y="1"/>
                  </a:cubicBezTo>
                  <a:cubicBezTo>
                    <a:pt x="1150" y="2"/>
                    <a:pt x="1133" y="8"/>
                    <a:pt x="1126" y="13"/>
                  </a:cubicBezTo>
                  <a:cubicBezTo>
                    <a:pt x="1119" y="18"/>
                    <a:pt x="1119" y="28"/>
                    <a:pt x="1117" y="34"/>
                  </a:cubicBezTo>
                  <a:cubicBezTo>
                    <a:pt x="1115" y="40"/>
                    <a:pt x="1115" y="43"/>
                    <a:pt x="1114" y="49"/>
                  </a:cubicBezTo>
                  <a:cubicBezTo>
                    <a:pt x="1113" y="55"/>
                    <a:pt x="1114" y="63"/>
                    <a:pt x="1112" y="69"/>
                  </a:cubicBezTo>
                  <a:cubicBezTo>
                    <a:pt x="1110" y="75"/>
                    <a:pt x="1106" y="81"/>
                    <a:pt x="1103" y="85"/>
                  </a:cubicBezTo>
                  <a:cubicBezTo>
                    <a:pt x="1100" y="89"/>
                    <a:pt x="1096" y="91"/>
                    <a:pt x="1091" y="91"/>
                  </a:cubicBezTo>
                  <a:cubicBezTo>
                    <a:pt x="1086" y="91"/>
                    <a:pt x="1078" y="86"/>
                    <a:pt x="1072" y="84"/>
                  </a:cubicBezTo>
                  <a:cubicBezTo>
                    <a:pt x="1066" y="82"/>
                    <a:pt x="1059" y="79"/>
                    <a:pt x="1055" y="78"/>
                  </a:cubicBezTo>
                  <a:cubicBezTo>
                    <a:pt x="1051" y="77"/>
                    <a:pt x="1050" y="77"/>
                    <a:pt x="1046" y="78"/>
                  </a:cubicBezTo>
                  <a:cubicBezTo>
                    <a:pt x="1042" y="79"/>
                    <a:pt x="1036" y="82"/>
                    <a:pt x="1031" y="84"/>
                  </a:cubicBezTo>
                  <a:cubicBezTo>
                    <a:pt x="1026" y="86"/>
                    <a:pt x="1023" y="86"/>
                    <a:pt x="1018" y="90"/>
                  </a:cubicBezTo>
                  <a:cubicBezTo>
                    <a:pt x="1013" y="94"/>
                    <a:pt x="1005" y="102"/>
                    <a:pt x="998" y="106"/>
                  </a:cubicBezTo>
                  <a:cubicBezTo>
                    <a:pt x="991" y="110"/>
                    <a:pt x="980" y="115"/>
                    <a:pt x="973" y="117"/>
                  </a:cubicBezTo>
                  <a:cubicBezTo>
                    <a:pt x="966" y="119"/>
                    <a:pt x="963" y="120"/>
                    <a:pt x="958" y="120"/>
                  </a:cubicBezTo>
                  <a:cubicBezTo>
                    <a:pt x="953" y="120"/>
                    <a:pt x="948" y="117"/>
                    <a:pt x="943" y="115"/>
                  </a:cubicBezTo>
                  <a:cubicBezTo>
                    <a:pt x="938" y="113"/>
                    <a:pt x="932" y="108"/>
                    <a:pt x="929" y="105"/>
                  </a:cubicBezTo>
                  <a:cubicBezTo>
                    <a:pt x="926" y="102"/>
                    <a:pt x="923" y="90"/>
                    <a:pt x="922" y="94"/>
                  </a:cubicBezTo>
                  <a:cubicBezTo>
                    <a:pt x="921" y="98"/>
                    <a:pt x="923" y="119"/>
                    <a:pt x="925" y="130"/>
                  </a:cubicBezTo>
                  <a:cubicBezTo>
                    <a:pt x="927" y="141"/>
                    <a:pt x="930" y="154"/>
                    <a:pt x="931" y="162"/>
                  </a:cubicBezTo>
                  <a:cubicBezTo>
                    <a:pt x="932" y="170"/>
                    <a:pt x="932" y="173"/>
                    <a:pt x="931" y="181"/>
                  </a:cubicBezTo>
                  <a:cubicBezTo>
                    <a:pt x="930" y="189"/>
                    <a:pt x="927" y="203"/>
                    <a:pt x="923" y="208"/>
                  </a:cubicBezTo>
                  <a:cubicBezTo>
                    <a:pt x="919" y="213"/>
                    <a:pt x="913" y="213"/>
                    <a:pt x="907" y="213"/>
                  </a:cubicBezTo>
                  <a:cubicBezTo>
                    <a:pt x="901" y="213"/>
                    <a:pt x="894" y="212"/>
                    <a:pt x="886" y="211"/>
                  </a:cubicBezTo>
                  <a:cubicBezTo>
                    <a:pt x="878" y="210"/>
                    <a:pt x="868" y="209"/>
                    <a:pt x="859" y="208"/>
                  </a:cubicBezTo>
                  <a:cubicBezTo>
                    <a:pt x="850" y="207"/>
                    <a:pt x="839" y="204"/>
                    <a:pt x="829" y="207"/>
                  </a:cubicBezTo>
                  <a:cubicBezTo>
                    <a:pt x="819" y="210"/>
                    <a:pt x="808" y="217"/>
                    <a:pt x="799" y="226"/>
                  </a:cubicBezTo>
                  <a:cubicBezTo>
                    <a:pt x="790" y="235"/>
                    <a:pt x="781" y="250"/>
                    <a:pt x="775" y="262"/>
                  </a:cubicBezTo>
                  <a:cubicBezTo>
                    <a:pt x="769" y="274"/>
                    <a:pt x="766" y="287"/>
                    <a:pt x="763" y="298"/>
                  </a:cubicBezTo>
                  <a:cubicBezTo>
                    <a:pt x="760" y="309"/>
                    <a:pt x="758" y="322"/>
                    <a:pt x="754" y="330"/>
                  </a:cubicBezTo>
                  <a:cubicBezTo>
                    <a:pt x="750" y="338"/>
                    <a:pt x="745" y="344"/>
                    <a:pt x="739" y="348"/>
                  </a:cubicBezTo>
                  <a:cubicBezTo>
                    <a:pt x="733" y="352"/>
                    <a:pt x="724" y="352"/>
                    <a:pt x="718" y="352"/>
                  </a:cubicBezTo>
                  <a:cubicBezTo>
                    <a:pt x="712" y="352"/>
                    <a:pt x="710" y="351"/>
                    <a:pt x="703" y="349"/>
                  </a:cubicBezTo>
                  <a:cubicBezTo>
                    <a:pt x="696" y="347"/>
                    <a:pt x="686" y="342"/>
                    <a:pt x="677" y="339"/>
                  </a:cubicBezTo>
                  <a:cubicBezTo>
                    <a:pt x="668" y="336"/>
                    <a:pt x="662" y="333"/>
                    <a:pt x="650" y="328"/>
                  </a:cubicBezTo>
                  <a:cubicBezTo>
                    <a:pt x="638" y="323"/>
                    <a:pt x="618" y="311"/>
                    <a:pt x="605" y="307"/>
                  </a:cubicBezTo>
                  <a:cubicBezTo>
                    <a:pt x="592" y="303"/>
                    <a:pt x="580" y="302"/>
                    <a:pt x="572" y="306"/>
                  </a:cubicBezTo>
                  <a:cubicBezTo>
                    <a:pt x="564" y="310"/>
                    <a:pt x="558" y="325"/>
                    <a:pt x="554" y="331"/>
                  </a:cubicBezTo>
                  <a:cubicBezTo>
                    <a:pt x="550" y="337"/>
                    <a:pt x="550" y="338"/>
                    <a:pt x="547" y="342"/>
                  </a:cubicBezTo>
                  <a:cubicBezTo>
                    <a:pt x="544" y="346"/>
                    <a:pt x="539" y="352"/>
                    <a:pt x="533" y="354"/>
                  </a:cubicBezTo>
                  <a:cubicBezTo>
                    <a:pt x="527" y="356"/>
                    <a:pt x="518" y="352"/>
                    <a:pt x="508" y="352"/>
                  </a:cubicBezTo>
                  <a:cubicBezTo>
                    <a:pt x="498" y="352"/>
                    <a:pt x="486" y="352"/>
                    <a:pt x="475" y="352"/>
                  </a:cubicBezTo>
                  <a:cubicBezTo>
                    <a:pt x="464" y="352"/>
                    <a:pt x="451" y="354"/>
                    <a:pt x="439" y="354"/>
                  </a:cubicBezTo>
                  <a:cubicBezTo>
                    <a:pt x="427" y="354"/>
                    <a:pt x="418" y="354"/>
                    <a:pt x="403" y="354"/>
                  </a:cubicBezTo>
                  <a:cubicBezTo>
                    <a:pt x="388" y="354"/>
                    <a:pt x="365" y="356"/>
                    <a:pt x="346" y="355"/>
                  </a:cubicBezTo>
                  <a:cubicBezTo>
                    <a:pt x="327" y="354"/>
                    <a:pt x="306" y="353"/>
                    <a:pt x="289" y="351"/>
                  </a:cubicBezTo>
                  <a:cubicBezTo>
                    <a:pt x="272" y="349"/>
                    <a:pt x="258" y="345"/>
                    <a:pt x="244" y="342"/>
                  </a:cubicBezTo>
                  <a:cubicBezTo>
                    <a:pt x="230" y="339"/>
                    <a:pt x="216" y="333"/>
                    <a:pt x="205" y="331"/>
                  </a:cubicBezTo>
                  <a:cubicBezTo>
                    <a:pt x="194" y="329"/>
                    <a:pt x="186" y="329"/>
                    <a:pt x="179" y="327"/>
                  </a:cubicBezTo>
                  <a:cubicBezTo>
                    <a:pt x="172" y="325"/>
                    <a:pt x="173" y="322"/>
                    <a:pt x="163" y="319"/>
                  </a:cubicBezTo>
                  <a:cubicBezTo>
                    <a:pt x="153" y="316"/>
                    <a:pt x="132" y="311"/>
                    <a:pt x="118" y="307"/>
                  </a:cubicBezTo>
                  <a:cubicBezTo>
                    <a:pt x="104" y="303"/>
                    <a:pt x="91" y="299"/>
                    <a:pt x="80" y="297"/>
                  </a:cubicBezTo>
                  <a:cubicBezTo>
                    <a:pt x="69" y="295"/>
                    <a:pt x="60" y="294"/>
                    <a:pt x="53" y="292"/>
                  </a:cubicBezTo>
                  <a:cubicBezTo>
                    <a:pt x="46" y="290"/>
                    <a:pt x="43" y="289"/>
                    <a:pt x="35" y="286"/>
                  </a:cubicBezTo>
                  <a:cubicBezTo>
                    <a:pt x="27" y="283"/>
                    <a:pt x="12" y="273"/>
                    <a:pt x="7" y="273"/>
                  </a:cubicBezTo>
                  <a:cubicBezTo>
                    <a:pt x="2" y="273"/>
                    <a:pt x="7" y="282"/>
                    <a:pt x="7" y="288"/>
                  </a:cubicBezTo>
                  <a:cubicBezTo>
                    <a:pt x="7" y="294"/>
                    <a:pt x="8" y="306"/>
                    <a:pt x="8" y="312"/>
                  </a:cubicBezTo>
                  <a:cubicBezTo>
                    <a:pt x="8" y="318"/>
                    <a:pt x="7" y="320"/>
                    <a:pt x="7" y="325"/>
                  </a:cubicBezTo>
                  <a:cubicBezTo>
                    <a:pt x="7" y="330"/>
                    <a:pt x="10" y="337"/>
                    <a:pt x="10" y="342"/>
                  </a:cubicBezTo>
                  <a:cubicBezTo>
                    <a:pt x="10" y="347"/>
                    <a:pt x="8" y="350"/>
                    <a:pt x="8" y="354"/>
                  </a:cubicBezTo>
                  <a:cubicBezTo>
                    <a:pt x="8" y="358"/>
                    <a:pt x="9" y="363"/>
                    <a:pt x="10" y="369"/>
                  </a:cubicBezTo>
                  <a:cubicBezTo>
                    <a:pt x="11" y="375"/>
                    <a:pt x="11" y="380"/>
                    <a:pt x="11" y="388"/>
                  </a:cubicBezTo>
                  <a:cubicBezTo>
                    <a:pt x="11" y="396"/>
                    <a:pt x="12" y="406"/>
                    <a:pt x="11" y="415"/>
                  </a:cubicBezTo>
                  <a:cubicBezTo>
                    <a:pt x="10" y="424"/>
                    <a:pt x="6" y="435"/>
                    <a:pt x="5" y="442"/>
                  </a:cubicBezTo>
                  <a:cubicBezTo>
                    <a:pt x="4" y="449"/>
                    <a:pt x="2" y="455"/>
                    <a:pt x="2" y="460"/>
                  </a:cubicBezTo>
                  <a:cubicBezTo>
                    <a:pt x="2" y="465"/>
                    <a:pt x="0" y="467"/>
                    <a:pt x="2" y="475"/>
                  </a:cubicBezTo>
                  <a:cubicBezTo>
                    <a:pt x="4" y="483"/>
                    <a:pt x="9" y="501"/>
                    <a:pt x="13" y="511"/>
                  </a:cubicBezTo>
                  <a:cubicBezTo>
                    <a:pt x="17" y="521"/>
                    <a:pt x="19" y="528"/>
                    <a:pt x="25" y="537"/>
                  </a:cubicBezTo>
                  <a:cubicBezTo>
                    <a:pt x="31" y="546"/>
                    <a:pt x="37" y="555"/>
                    <a:pt x="47" y="568"/>
                  </a:cubicBezTo>
                  <a:cubicBezTo>
                    <a:pt x="57" y="581"/>
                    <a:pt x="76" y="605"/>
                    <a:pt x="86" y="618"/>
                  </a:cubicBezTo>
                  <a:cubicBezTo>
                    <a:pt x="96" y="631"/>
                    <a:pt x="103" y="636"/>
                    <a:pt x="110" y="646"/>
                  </a:cubicBezTo>
                  <a:cubicBezTo>
                    <a:pt x="117" y="656"/>
                    <a:pt x="126" y="668"/>
                    <a:pt x="131" y="675"/>
                  </a:cubicBezTo>
                  <a:cubicBezTo>
                    <a:pt x="136" y="682"/>
                    <a:pt x="136" y="682"/>
                    <a:pt x="142" y="690"/>
                  </a:cubicBezTo>
                  <a:cubicBezTo>
                    <a:pt x="148" y="698"/>
                    <a:pt x="160" y="714"/>
                    <a:pt x="167" y="724"/>
                  </a:cubicBezTo>
                  <a:cubicBezTo>
                    <a:pt x="174" y="734"/>
                    <a:pt x="179" y="742"/>
                    <a:pt x="184" y="751"/>
                  </a:cubicBezTo>
                  <a:cubicBezTo>
                    <a:pt x="189" y="760"/>
                    <a:pt x="193" y="767"/>
                    <a:pt x="196" y="777"/>
                  </a:cubicBezTo>
                  <a:cubicBezTo>
                    <a:pt x="199" y="787"/>
                    <a:pt x="203" y="800"/>
                    <a:pt x="205" y="810"/>
                  </a:cubicBezTo>
                  <a:cubicBezTo>
                    <a:pt x="207" y="820"/>
                    <a:pt x="195" y="833"/>
                    <a:pt x="205" y="83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81" name="Freeform 19"/>
            <p:cNvSpPr>
              <a:spLocks/>
            </p:cNvSpPr>
            <p:nvPr/>
          </p:nvSpPr>
          <p:spPr bwMode="auto">
            <a:xfrm>
              <a:off x="4314825" y="4400550"/>
              <a:ext cx="2695575" cy="171450"/>
            </a:xfrm>
            <a:custGeom>
              <a:avLst/>
              <a:gdLst>
                <a:gd name="T0" fmla="*/ 2147483647 w 1698"/>
                <a:gd name="T1" fmla="*/ 2147483647 h 108"/>
                <a:gd name="T2" fmla="*/ 2147483647 w 1698"/>
                <a:gd name="T3" fmla="*/ 2147483647 h 108"/>
                <a:gd name="T4" fmla="*/ 2147483647 w 1698"/>
                <a:gd name="T5" fmla="*/ 2147483647 h 108"/>
                <a:gd name="T6" fmla="*/ 2147483647 w 1698"/>
                <a:gd name="T7" fmla="*/ 2147483647 h 108"/>
                <a:gd name="T8" fmla="*/ 2147483647 w 1698"/>
                <a:gd name="T9" fmla="*/ 2147483647 h 108"/>
                <a:gd name="T10" fmla="*/ 2147483647 w 1698"/>
                <a:gd name="T11" fmla="*/ 2147483647 h 108"/>
                <a:gd name="T12" fmla="*/ 0 w 1698"/>
                <a:gd name="T13" fmla="*/ 0 h 10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98"/>
                <a:gd name="T22" fmla="*/ 0 h 108"/>
                <a:gd name="T23" fmla="*/ 1698 w 1698"/>
                <a:gd name="T24" fmla="*/ 108 h 10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98" h="108">
                  <a:moveTo>
                    <a:pt x="1698" y="60"/>
                  </a:moveTo>
                  <a:cubicBezTo>
                    <a:pt x="1542" y="56"/>
                    <a:pt x="1386" y="52"/>
                    <a:pt x="1266" y="60"/>
                  </a:cubicBezTo>
                  <a:cubicBezTo>
                    <a:pt x="1146" y="68"/>
                    <a:pt x="1090" y="108"/>
                    <a:pt x="978" y="108"/>
                  </a:cubicBezTo>
                  <a:cubicBezTo>
                    <a:pt x="866" y="108"/>
                    <a:pt x="690" y="68"/>
                    <a:pt x="594" y="60"/>
                  </a:cubicBezTo>
                  <a:cubicBezTo>
                    <a:pt x="498" y="52"/>
                    <a:pt x="466" y="60"/>
                    <a:pt x="402" y="60"/>
                  </a:cubicBezTo>
                  <a:cubicBezTo>
                    <a:pt x="338" y="60"/>
                    <a:pt x="277" y="70"/>
                    <a:pt x="210" y="60"/>
                  </a:cubicBezTo>
                  <a:cubicBezTo>
                    <a:pt x="143" y="50"/>
                    <a:pt x="44" y="12"/>
                    <a:pt x="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2" name="Freeform 20"/>
            <p:cNvSpPr>
              <a:spLocks/>
            </p:cNvSpPr>
            <p:nvPr/>
          </p:nvSpPr>
          <p:spPr bwMode="auto">
            <a:xfrm>
              <a:off x="3751263" y="4333875"/>
              <a:ext cx="1519237" cy="1355725"/>
            </a:xfrm>
            <a:custGeom>
              <a:avLst/>
              <a:gdLst>
                <a:gd name="T0" fmla="*/ 2147483647 w 957"/>
                <a:gd name="T1" fmla="*/ 2147483647 h 854"/>
                <a:gd name="T2" fmla="*/ 2147483647 w 957"/>
                <a:gd name="T3" fmla="*/ 2147483647 h 854"/>
                <a:gd name="T4" fmla="*/ 2147483647 w 957"/>
                <a:gd name="T5" fmla="*/ 2147483647 h 854"/>
                <a:gd name="T6" fmla="*/ 2147483647 w 957"/>
                <a:gd name="T7" fmla="*/ 2147483647 h 854"/>
                <a:gd name="T8" fmla="*/ 2147483647 w 957"/>
                <a:gd name="T9" fmla="*/ 2147483647 h 854"/>
                <a:gd name="T10" fmla="*/ 2147483647 w 957"/>
                <a:gd name="T11" fmla="*/ 2147483647 h 854"/>
                <a:gd name="T12" fmla="*/ 2147483647 w 957"/>
                <a:gd name="T13" fmla="*/ 2147483647 h 854"/>
                <a:gd name="T14" fmla="*/ 2147483647 w 957"/>
                <a:gd name="T15" fmla="*/ 2147483647 h 854"/>
                <a:gd name="T16" fmla="*/ 2147483647 w 957"/>
                <a:gd name="T17" fmla="*/ 2147483647 h 854"/>
                <a:gd name="T18" fmla="*/ 2147483647 w 957"/>
                <a:gd name="T19" fmla="*/ 2147483647 h 854"/>
                <a:gd name="T20" fmla="*/ 2147483647 w 957"/>
                <a:gd name="T21" fmla="*/ 2147483647 h 854"/>
                <a:gd name="T22" fmla="*/ 2147483647 w 957"/>
                <a:gd name="T23" fmla="*/ 2147483647 h 854"/>
                <a:gd name="T24" fmla="*/ 2147483647 w 957"/>
                <a:gd name="T25" fmla="*/ 2147483647 h 854"/>
                <a:gd name="T26" fmla="*/ 2147483647 w 957"/>
                <a:gd name="T27" fmla="*/ 2147483647 h 854"/>
                <a:gd name="T28" fmla="*/ 2147483647 w 957"/>
                <a:gd name="T29" fmla="*/ 2147483647 h 854"/>
                <a:gd name="T30" fmla="*/ 2147483647 w 957"/>
                <a:gd name="T31" fmla="*/ 2147483647 h 854"/>
                <a:gd name="T32" fmla="*/ 2147483647 w 957"/>
                <a:gd name="T33" fmla="*/ 2147483647 h 854"/>
                <a:gd name="T34" fmla="*/ 2147483647 w 957"/>
                <a:gd name="T35" fmla="*/ 2147483647 h 854"/>
                <a:gd name="T36" fmla="*/ 2147483647 w 957"/>
                <a:gd name="T37" fmla="*/ 2147483647 h 854"/>
                <a:gd name="T38" fmla="*/ 2147483647 w 957"/>
                <a:gd name="T39" fmla="*/ 2147483647 h 854"/>
                <a:gd name="T40" fmla="*/ 2147483647 w 957"/>
                <a:gd name="T41" fmla="*/ 2147483647 h 854"/>
                <a:gd name="T42" fmla="*/ 2147483647 w 957"/>
                <a:gd name="T43" fmla="*/ 2147483647 h 854"/>
                <a:gd name="T44" fmla="*/ 2147483647 w 957"/>
                <a:gd name="T45" fmla="*/ 2147483647 h 854"/>
                <a:gd name="T46" fmla="*/ 2147483647 w 957"/>
                <a:gd name="T47" fmla="*/ 2147483647 h 854"/>
                <a:gd name="T48" fmla="*/ 2147483647 w 957"/>
                <a:gd name="T49" fmla="*/ 2147483647 h 854"/>
                <a:gd name="T50" fmla="*/ 2147483647 w 957"/>
                <a:gd name="T51" fmla="*/ 2147483647 h 854"/>
                <a:gd name="T52" fmla="*/ 2147483647 w 957"/>
                <a:gd name="T53" fmla="*/ 2147483647 h 854"/>
                <a:gd name="T54" fmla="*/ 2147483647 w 957"/>
                <a:gd name="T55" fmla="*/ 2147483647 h 854"/>
                <a:gd name="T56" fmla="*/ 2147483647 w 957"/>
                <a:gd name="T57" fmla="*/ 2147483647 h 854"/>
                <a:gd name="T58" fmla="*/ 2147483647 w 957"/>
                <a:gd name="T59" fmla="*/ 2147483647 h 854"/>
                <a:gd name="T60" fmla="*/ 2147483647 w 957"/>
                <a:gd name="T61" fmla="*/ 2147483647 h 854"/>
                <a:gd name="T62" fmla="*/ 2147483647 w 957"/>
                <a:gd name="T63" fmla="*/ 2147483647 h 854"/>
                <a:gd name="T64" fmla="*/ 2147483647 w 957"/>
                <a:gd name="T65" fmla="*/ 2147483647 h 854"/>
                <a:gd name="T66" fmla="*/ 2147483647 w 957"/>
                <a:gd name="T67" fmla="*/ 2147483647 h 854"/>
                <a:gd name="T68" fmla="*/ 2147483647 w 957"/>
                <a:gd name="T69" fmla="*/ 2147483647 h 854"/>
                <a:gd name="T70" fmla="*/ 2147483647 w 957"/>
                <a:gd name="T71" fmla="*/ 2147483647 h 854"/>
                <a:gd name="T72" fmla="*/ 2147483647 w 957"/>
                <a:gd name="T73" fmla="*/ 2147483647 h 854"/>
                <a:gd name="T74" fmla="*/ 2147483647 w 957"/>
                <a:gd name="T75" fmla="*/ 2147483647 h 854"/>
                <a:gd name="T76" fmla="*/ 2147483647 w 957"/>
                <a:gd name="T77" fmla="*/ 2147483647 h 854"/>
                <a:gd name="T78" fmla="*/ 2147483647 w 957"/>
                <a:gd name="T79" fmla="*/ 0 h 854"/>
                <a:gd name="T80" fmla="*/ 2147483647 w 957"/>
                <a:gd name="T81" fmla="*/ 2147483647 h 854"/>
                <a:gd name="T82" fmla="*/ 2147483647 w 957"/>
                <a:gd name="T83" fmla="*/ 2147483647 h 854"/>
                <a:gd name="T84" fmla="*/ 2147483647 w 957"/>
                <a:gd name="T85" fmla="*/ 2147483647 h 854"/>
                <a:gd name="T86" fmla="*/ 2147483647 w 957"/>
                <a:gd name="T87" fmla="*/ 2147483647 h 854"/>
                <a:gd name="T88" fmla="*/ 2147483647 w 957"/>
                <a:gd name="T89" fmla="*/ 2147483647 h 854"/>
                <a:gd name="T90" fmla="*/ 2147483647 w 957"/>
                <a:gd name="T91" fmla="*/ 2147483647 h 854"/>
                <a:gd name="T92" fmla="*/ 2147483647 w 957"/>
                <a:gd name="T93" fmla="*/ 2147483647 h 854"/>
                <a:gd name="T94" fmla="*/ 2147483647 w 957"/>
                <a:gd name="T95" fmla="*/ 2147483647 h 85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957"/>
                <a:gd name="T145" fmla="*/ 0 h 854"/>
                <a:gd name="T146" fmla="*/ 957 w 957"/>
                <a:gd name="T147" fmla="*/ 854 h 854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957" h="854">
                  <a:moveTo>
                    <a:pt x="805" y="102"/>
                  </a:moveTo>
                  <a:cubicBezTo>
                    <a:pt x="813" y="110"/>
                    <a:pt x="797" y="134"/>
                    <a:pt x="805" y="150"/>
                  </a:cubicBezTo>
                  <a:cubicBezTo>
                    <a:pt x="813" y="166"/>
                    <a:pt x="853" y="190"/>
                    <a:pt x="853" y="198"/>
                  </a:cubicBezTo>
                  <a:cubicBezTo>
                    <a:pt x="853" y="206"/>
                    <a:pt x="805" y="182"/>
                    <a:pt x="805" y="198"/>
                  </a:cubicBezTo>
                  <a:cubicBezTo>
                    <a:pt x="805" y="214"/>
                    <a:pt x="829" y="270"/>
                    <a:pt x="853" y="294"/>
                  </a:cubicBezTo>
                  <a:cubicBezTo>
                    <a:pt x="877" y="318"/>
                    <a:pt x="941" y="310"/>
                    <a:pt x="949" y="342"/>
                  </a:cubicBezTo>
                  <a:cubicBezTo>
                    <a:pt x="957" y="374"/>
                    <a:pt x="901" y="430"/>
                    <a:pt x="901" y="486"/>
                  </a:cubicBezTo>
                  <a:cubicBezTo>
                    <a:pt x="901" y="542"/>
                    <a:pt x="949" y="638"/>
                    <a:pt x="949" y="678"/>
                  </a:cubicBezTo>
                  <a:cubicBezTo>
                    <a:pt x="949" y="718"/>
                    <a:pt x="917" y="710"/>
                    <a:pt x="901" y="726"/>
                  </a:cubicBezTo>
                  <a:cubicBezTo>
                    <a:pt x="885" y="742"/>
                    <a:pt x="874" y="764"/>
                    <a:pt x="853" y="774"/>
                  </a:cubicBezTo>
                  <a:cubicBezTo>
                    <a:pt x="832" y="784"/>
                    <a:pt x="794" y="784"/>
                    <a:pt x="777" y="788"/>
                  </a:cubicBezTo>
                  <a:cubicBezTo>
                    <a:pt x="760" y="792"/>
                    <a:pt x="765" y="791"/>
                    <a:pt x="751" y="798"/>
                  </a:cubicBezTo>
                  <a:cubicBezTo>
                    <a:pt x="737" y="805"/>
                    <a:pt x="707" y="823"/>
                    <a:pt x="694" y="830"/>
                  </a:cubicBezTo>
                  <a:cubicBezTo>
                    <a:pt x="681" y="837"/>
                    <a:pt x="677" y="838"/>
                    <a:pt x="670" y="840"/>
                  </a:cubicBezTo>
                  <a:cubicBezTo>
                    <a:pt x="663" y="842"/>
                    <a:pt x="658" y="842"/>
                    <a:pt x="652" y="843"/>
                  </a:cubicBezTo>
                  <a:cubicBezTo>
                    <a:pt x="646" y="844"/>
                    <a:pt x="639" y="843"/>
                    <a:pt x="634" y="843"/>
                  </a:cubicBezTo>
                  <a:cubicBezTo>
                    <a:pt x="629" y="843"/>
                    <a:pt x="623" y="840"/>
                    <a:pt x="619" y="840"/>
                  </a:cubicBezTo>
                  <a:cubicBezTo>
                    <a:pt x="615" y="840"/>
                    <a:pt x="618" y="841"/>
                    <a:pt x="609" y="840"/>
                  </a:cubicBezTo>
                  <a:cubicBezTo>
                    <a:pt x="600" y="839"/>
                    <a:pt x="574" y="836"/>
                    <a:pt x="562" y="834"/>
                  </a:cubicBezTo>
                  <a:cubicBezTo>
                    <a:pt x="550" y="832"/>
                    <a:pt x="547" y="829"/>
                    <a:pt x="538" y="828"/>
                  </a:cubicBezTo>
                  <a:cubicBezTo>
                    <a:pt x="529" y="827"/>
                    <a:pt x="519" y="828"/>
                    <a:pt x="508" y="827"/>
                  </a:cubicBezTo>
                  <a:cubicBezTo>
                    <a:pt x="497" y="826"/>
                    <a:pt x="485" y="825"/>
                    <a:pt x="472" y="825"/>
                  </a:cubicBezTo>
                  <a:cubicBezTo>
                    <a:pt x="459" y="825"/>
                    <a:pt x="442" y="828"/>
                    <a:pt x="429" y="830"/>
                  </a:cubicBezTo>
                  <a:cubicBezTo>
                    <a:pt x="416" y="832"/>
                    <a:pt x="404" y="834"/>
                    <a:pt x="396" y="836"/>
                  </a:cubicBezTo>
                  <a:cubicBezTo>
                    <a:pt x="388" y="838"/>
                    <a:pt x="386" y="838"/>
                    <a:pt x="381" y="840"/>
                  </a:cubicBezTo>
                  <a:cubicBezTo>
                    <a:pt x="376" y="842"/>
                    <a:pt x="370" y="844"/>
                    <a:pt x="363" y="846"/>
                  </a:cubicBezTo>
                  <a:cubicBezTo>
                    <a:pt x="356" y="848"/>
                    <a:pt x="345" y="851"/>
                    <a:pt x="337" y="852"/>
                  </a:cubicBezTo>
                  <a:cubicBezTo>
                    <a:pt x="329" y="853"/>
                    <a:pt x="322" y="854"/>
                    <a:pt x="316" y="854"/>
                  </a:cubicBezTo>
                  <a:cubicBezTo>
                    <a:pt x="310" y="854"/>
                    <a:pt x="309" y="852"/>
                    <a:pt x="303" y="852"/>
                  </a:cubicBezTo>
                  <a:cubicBezTo>
                    <a:pt x="297" y="852"/>
                    <a:pt x="288" y="852"/>
                    <a:pt x="282" y="851"/>
                  </a:cubicBezTo>
                  <a:cubicBezTo>
                    <a:pt x="276" y="850"/>
                    <a:pt x="272" y="845"/>
                    <a:pt x="268" y="843"/>
                  </a:cubicBezTo>
                  <a:cubicBezTo>
                    <a:pt x="264" y="841"/>
                    <a:pt x="260" y="842"/>
                    <a:pt x="255" y="839"/>
                  </a:cubicBezTo>
                  <a:cubicBezTo>
                    <a:pt x="250" y="836"/>
                    <a:pt x="244" y="832"/>
                    <a:pt x="235" y="825"/>
                  </a:cubicBezTo>
                  <a:cubicBezTo>
                    <a:pt x="226" y="818"/>
                    <a:pt x="208" y="805"/>
                    <a:pt x="199" y="797"/>
                  </a:cubicBezTo>
                  <a:cubicBezTo>
                    <a:pt x="190" y="789"/>
                    <a:pt x="187" y="786"/>
                    <a:pt x="178" y="777"/>
                  </a:cubicBezTo>
                  <a:cubicBezTo>
                    <a:pt x="169" y="768"/>
                    <a:pt x="158" y="755"/>
                    <a:pt x="145" y="744"/>
                  </a:cubicBezTo>
                  <a:cubicBezTo>
                    <a:pt x="132" y="733"/>
                    <a:pt x="115" y="720"/>
                    <a:pt x="102" y="711"/>
                  </a:cubicBezTo>
                  <a:cubicBezTo>
                    <a:pt x="89" y="702"/>
                    <a:pt x="74" y="694"/>
                    <a:pt x="66" y="689"/>
                  </a:cubicBezTo>
                  <a:cubicBezTo>
                    <a:pt x="58" y="684"/>
                    <a:pt x="58" y="686"/>
                    <a:pt x="55" y="684"/>
                  </a:cubicBezTo>
                  <a:cubicBezTo>
                    <a:pt x="52" y="682"/>
                    <a:pt x="50" y="678"/>
                    <a:pt x="49" y="675"/>
                  </a:cubicBezTo>
                  <a:cubicBezTo>
                    <a:pt x="48" y="672"/>
                    <a:pt x="48" y="670"/>
                    <a:pt x="48" y="666"/>
                  </a:cubicBezTo>
                  <a:cubicBezTo>
                    <a:pt x="48" y="662"/>
                    <a:pt x="48" y="655"/>
                    <a:pt x="51" y="651"/>
                  </a:cubicBezTo>
                  <a:cubicBezTo>
                    <a:pt x="54" y="647"/>
                    <a:pt x="60" y="649"/>
                    <a:pt x="66" y="644"/>
                  </a:cubicBezTo>
                  <a:cubicBezTo>
                    <a:pt x="72" y="639"/>
                    <a:pt x="80" y="629"/>
                    <a:pt x="88" y="623"/>
                  </a:cubicBezTo>
                  <a:cubicBezTo>
                    <a:pt x="96" y="617"/>
                    <a:pt x="105" y="611"/>
                    <a:pt x="115" y="606"/>
                  </a:cubicBezTo>
                  <a:cubicBezTo>
                    <a:pt x="125" y="601"/>
                    <a:pt x="139" y="596"/>
                    <a:pt x="147" y="591"/>
                  </a:cubicBezTo>
                  <a:cubicBezTo>
                    <a:pt x="155" y="586"/>
                    <a:pt x="159" y="583"/>
                    <a:pt x="162" y="579"/>
                  </a:cubicBezTo>
                  <a:cubicBezTo>
                    <a:pt x="165" y="575"/>
                    <a:pt x="171" y="569"/>
                    <a:pt x="166" y="566"/>
                  </a:cubicBezTo>
                  <a:cubicBezTo>
                    <a:pt x="161" y="563"/>
                    <a:pt x="139" y="567"/>
                    <a:pt x="132" y="563"/>
                  </a:cubicBezTo>
                  <a:cubicBezTo>
                    <a:pt x="125" y="559"/>
                    <a:pt x="129" y="544"/>
                    <a:pt x="123" y="540"/>
                  </a:cubicBezTo>
                  <a:cubicBezTo>
                    <a:pt x="117" y="536"/>
                    <a:pt x="104" y="541"/>
                    <a:pt x="97" y="539"/>
                  </a:cubicBezTo>
                  <a:cubicBezTo>
                    <a:pt x="90" y="537"/>
                    <a:pt x="83" y="535"/>
                    <a:pt x="78" y="525"/>
                  </a:cubicBezTo>
                  <a:cubicBezTo>
                    <a:pt x="73" y="515"/>
                    <a:pt x="74" y="489"/>
                    <a:pt x="69" y="479"/>
                  </a:cubicBezTo>
                  <a:cubicBezTo>
                    <a:pt x="64" y="469"/>
                    <a:pt x="54" y="470"/>
                    <a:pt x="48" y="465"/>
                  </a:cubicBezTo>
                  <a:cubicBezTo>
                    <a:pt x="42" y="460"/>
                    <a:pt x="39" y="451"/>
                    <a:pt x="33" y="449"/>
                  </a:cubicBezTo>
                  <a:cubicBezTo>
                    <a:pt x="27" y="447"/>
                    <a:pt x="18" y="457"/>
                    <a:pt x="13" y="455"/>
                  </a:cubicBezTo>
                  <a:cubicBezTo>
                    <a:pt x="8" y="453"/>
                    <a:pt x="6" y="442"/>
                    <a:pt x="4" y="435"/>
                  </a:cubicBezTo>
                  <a:cubicBezTo>
                    <a:pt x="2" y="428"/>
                    <a:pt x="1" y="420"/>
                    <a:pt x="1" y="411"/>
                  </a:cubicBezTo>
                  <a:cubicBezTo>
                    <a:pt x="1" y="402"/>
                    <a:pt x="0" y="396"/>
                    <a:pt x="6" y="381"/>
                  </a:cubicBezTo>
                  <a:cubicBezTo>
                    <a:pt x="12" y="366"/>
                    <a:pt x="31" y="335"/>
                    <a:pt x="37" y="321"/>
                  </a:cubicBezTo>
                  <a:cubicBezTo>
                    <a:pt x="43" y="307"/>
                    <a:pt x="39" y="306"/>
                    <a:pt x="43" y="297"/>
                  </a:cubicBezTo>
                  <a:cubicBezTo>
                    <a:pt x="47" y="288"/>
                    <a:pt x="55" y="277"/>
                    <a:pt x="60" y="267"/>
                  </a:cubicBezTo>
                  <a:cubicBezTo>
                    <a:pt x="65" y="257"/>
                    <a:pt x="71" y="244"/>
                    <a:pt x="73" y="237"/>
                  </a:cubicBezTo>
                  <a:cubicBezTo>
                    <a:pt x="75" y="230"/>
                    <a:pt x="74" y="228"/>
                    <a:pt x="73" y="225"/>
                  </a:cubicBezTo>
                  <a:cubicBezTo>
                    <a:pt x="72" y="222"/>
                    <a:pt x="68" y="218"/>
                    <a:pt x="67" y="216"/>
                  </a:cubicBezTo>
                  <a:cubicBezTo>
                    <a:pt x="66" y="214"/>
                    <a:pt x="66" y="212"/>
                    <a:pt x="66" y="210"/>
                  </a:cubicBezTo>
                  <a:cubicBezTo>
                    <a:pt x="66" y="208"/>
                    <a:pt x="65" y="202"/>
                    <a:pt x="66" y="201"/>
                  </a:cubicBezTo>
                  <a:cubicBezTo>
                    <a:pt x="67" y="200"/>
                    <a:pt x="70" y="201"/>
                    <a:pt x="75" y="204"/>
                  </a:cubicBezTo>
                  <a:cubicBezTo>
                    <a:pt x="80" y="207"/>
                    <a:pt x="87" y="216"/>
                    <a:pt x="94" y="219"/>
                  </a:cubicBezTo>
                  <a:cubicBezTo>
                    <a:pt x="101" y="222"/>
                    <a:pt x="110" y="222"/>
                    <a:pt x="115" y="222"/>
                  </a:cubicBezTo>
                  <a:cubicBezTo>
                    <a:pt x="120" y="222"/>
                    <a:pt x="124" y="222"/>
                    <a:pt x="127" y="219"/>
                  </a:cubicBezTo>
                  <a:cubicBezTo>
                    <a:pt x="130" y="216"/>
                    <a:pt x="132" y="211"/>
                    <a:pt x="133" y="207"/>
                  </a:cubicBezTo>
                  <a:cubicBezTo>
                    <a:pt x="134" y="203"/>
                    <a:pt x="134" y="201"/>
                    <a:pt x="133" y="192"/>
                  </a:cubicBezTo>
                  <a:cubicBezTo>
                    <a:pt x="132" y="183"/>
                    <a:pt x="128" y="167"/>
                    <a:pt x="124" y="152"/>
                  </a:cubicBezTo>
                  <a:cubicBezTo>
                    <a:pt x="120" y="137"/>
                    <a:pt x="111" y="115"/>
                    <a:pt x="108" y="104"/>
                  </a:cubicBezTo>
                  <a:cubicBezTo>
                    <a:pt x="105" y="93"/>
                    <a:pt x="104" y="90"/>
                    <a:pt x="103" y="84"/>
                  </a:cubicBezTo>
                  <a:cubicBezTo>
                    <a:pt x="102" y="78"/>
                    <a:pt x="101" y="73"/>
                    <a:pt x="100" y="65"/>
                  </a:cubicBezTo>
                  <a:cubicBezTo>
                    <a:pt x="99" y="57"/>
                    <a:pt x="96" y="45"/>
                    <a:pt x="97" y="36"/>
                  </a:cubicBezTo>
                  <a:cubicBezTo>
                    <a:pt x="98" y="27"/>
                    <a:pt x="99" y="15"/>
                    <a:pt x="105" y="9"/>
                  </a:cubicBezTo>
                  <a:cubicBezTo>
                    <a:pt x="111" y="3"/>
                    <a:pt x="120" y="0"/>
                    <a:pt x="133" y="0"/>
                  </a:cubicBezTo>
                  <a:cubicBezTo>
                    <a:pt x="146" y="0"/>
                    <a:pt x="161" y="4"/>
                    <a:pt x="181" y="9"/>
                  </a:cubicBezTo>
                  <a:cubicBezTo>
                    <a:pt x="201" y="14"/>
                    <a:pt x="233" y="24"/>
                    <a:pt x="253" y="29"/>
                  </a:cubicBezTo>
                  <a:cubicBezTo>
                    <a:pt x="273" y="34"/>
                    <a:pt x="292" y="37"/>
                    <a:pt x="303" y="39"/>
                  </a:cubicBezTo>
                  <a:cubicBezTo>
                    <a:pt x="314" y="41"/>
                    <a:pt x="318" y="40"/>
                    <a:pt x="322" y="41"/>
                  </a:cubicBezTo>
                  <a:cubicBezTo>
                    <a:pt x="326" y="42"/>
                    <a:pt x="327" y="45"/>
                    <a:pt x="330" y="45"/>
                  </a:cubicBezTo>
                  <a:cubicBezTo>
                    <a:pt x="333" y="45"/>
                    <a:pt x="334" y="42"/>
                    <a:pt x="340" y="42"/>
                  </a:cubicBezTo>
                  <a:cubicBezTo>
                    <a:pt x="346" y="42"/>
                    <a:pt x="355" y="41"/>
                    <a:pt x="369" y="45"/>
                  </a:cubicBezTo>
                  <a:cubicBezTo>
                    <a:pt x="383" y="49"/>
                    <a:pt x="406" y="59"/>
                    <a:pt x="426" y="65"/>
                  </a:cubicBezTo>
                  <a:cubicBezTo>
                    <a:pt x="446" y="71"/>
                    <a:pt x="471" y="79"/>
                    <a:pt x="487" y="83"/>
                  </a:cubicBezTo>
                  <a:cubicBezTo>
                    <a:pt x="503" y="87"/>
                    <a:pt x="506" y="89"/>
                    <a:pt x="520" y="92"/>
                  </a:cubicBezTo>
                  <a:cubicBezTo>
                    <a:pt x="534" y="95"/>
                    <a:pt x="556" y="102"/>
                    <a:pt x="574" y="104"/>
                  </a:cubicBezTo>
                  <a:cubicBezTo>
                    <a:pt x="592" y="106"/>
                    <a:pt x="611" y="107"/>
                    <a:pt x="630" y="107"/>
                  </a:cubicBezTo>
                  <a:cubicBezTo>
                    <a:pt x="649" y="107"/>
                    <a:pt x="673" y="106"/>
                    <a:pt x="688" y="105"/>
                  </a:cubicBezTo>
                  <a:cubicBezTo>
                    <a:pt x="703" y="104"/>
                    <a:pt x="711" y="102"/>
                    <a:pt x="723" y="102"/>
                  </a:cubicBezTo>
                  <a:cubicBezTo>
                    <a:pt x="735" y="102"/>
                    <a:pt x="745" y="102"/>
                    <a:pt x="759" y="102"/>
                  </a:cubicBezTo>
                  <a:cubicBezTo>
                    <a:pt x="773" y="102"/>
                    <a:pt x="796" y="102"/>
                    <a:pt x="805" y="102"/>
                  </a:cubicBez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3" name="Freeform 21"/>
            <p:cNvSpPr>
              <a:spLocks/>
            </p:cNvSpPr>
            <p:nvPr/>
          </p:nvSpPr>
          <p:spPr bwMode="auto">
            <a:xfrm>
              <a:off x="4992688" y="4489450"/>
              <a:ext cx="1412875" cy="1982788"/>
            </a:xfrm>
            <a:custGeom>
              <a:avLst/>
              <a:gdLst>
                <a:gd name="T0" fmla="*/ 2147483647 w 890"/>
                <a:gd name="T1" fmla="*/ 2147483647 h 1249"/>
                <a:gd name="T2" fmla="*/ 2147483647 w 890"/>
                <a:gd name="T3" fmla="*/ 2147483647 h 1249"/>
                <a:gd name="T4" fmla="*/ 2147483647 w 890"/>
                <a:gd name="T5" fmla="*/ 2147483647 h 1249"/>
                <a:gd name="T6" fmla="*/ 2147483647 w 890"/>
                <a:gd name="T7" fmla="*/ 2147483647 h 1249"/>
                <a:gd name="T8" fmla="*/ 2147483647 w 890"/>
                <a:gd name="T9" fmla="*/ 2147483647 h 1249"/>
                <a:gd name="T10" fmla="*/ 2147483647 w 890"/>
                <a:gd name="T11" fmla="*/ 2147483647 h 1249"/>
                <a:gd name="T12" fmla="*/ 2147483647 w 890"/>
                <a:gd name="T13" fmla="*/ 2147483647 h 1249"/>
                <a:gd name="T14" fmla="*/ 2147483647 w 890"/>
                <a:gd name="T15" fmla="*/ 2147483647 h 1249"/>
                <a:gd name="T16" fmla="*/ 2147483647 w 890"/>
                <a:gd name="T17" fmla="*/ 2147483647 h 1249"/>
                <a:gd name="T18" fmla="*/ 2147483647 w 890"/>
                <a:gd name="T19" fmla="*/ 2147483647 h 1249"/>
                <a:gd name="T20" fmla="*/ 2147483647 w 890"/>
                <a:gd name="T21" fmla="*/ 2147483647 h 1249"/>
                <a:gd name="T22" fmla="*/ 2147483647 w 890"/>
                <a:gd name="T23" fmla="*/ 2147483647 h 1249"/>
                <a:gd name="T24" fmla="*/ 2147483647 w 890"/>
                <a:gd name="T25" fmla="*/ 2147483647 h 1249"/>
                <a:gd name="T26" fmla="*/ 2147483647 w 890"/>
                <a:gd name="T27" fmla="*/ 2147483647 h 1249"/>
                <a:gd name="T28" fmla="*/ 2147483647 w 890"/>
                <a:gd name="T29" fmla="*/ 2147483647 h 1249"/>
                <a:gd name="T30" fmla="*/ 2147483647 w 890"/>
                <a:gd name="T31" fmla="*/ 2147483647 h 1249"/>
                <a:gd name="T32" fmla="*/ 2147483647 w 890"/>
                <a:gd name="T33" fmla="*/ 2147483647 h 1249"/>
                <a:gd name="T34" fmla="*/ 2147483647 w 890"/>
                <a:gd name="T35" fmla="*/ 2147483647 h 1249"/>
                <a:gd name="T36" fmla="*/ 2147483647 w 890"/>
                <a:gd name="T37" fmla="*/ 2147483647 h 1249"/>
                <a:gd name="T38" fmla="*/ 2147483647 w 890"/>
                <a:gd name="T39" fmla="*/ 2147483647 h 1249"/>
                <a:gd name="T40" fmla="*/ 2147483647 w 890"/>
                <a:gd name="T41" fmla="*/ 2147483647 h 1249"/>
                <a:gd name="T42" fmla="*/ 2147483647 w 890"/>
                <a:gd name="T43" fmla="*/ 2147483647 h 1249"/>
                <a:gd name="T44" fmla="*/ 2147483647 w 890"/>
                <a:gd name="T45" fmla="*/ 2147483647 h 1249"/>
                <a:gd name="T46" fmla="*/ 2147483647 w 890"/>
                <a:gd name="T47" fmla="*/ 2147483647 h 1249"/>
                <a:gd name="T48" fmla="*/ 2147483647 w 890"/>
                <a:gd name="T49" fmla="*/ 2147483647 h 1249"/>
                <a:gd name="T50" fmla="*/ 2147483647 w 890"/>
                <a:gd name="T51" fmla="*/ 2147483647 h 1249"/>
                <a:gd name="T52" fmla="*/ 2147483647 w 890"/>
                <a:gd name="T53" fmla="*/ 2147483647 h 1249"/>
                <a:gd name="T54" fmla="*/ 2147483647 w 890"/>
                <a:gd name="T55" fmla="*/ 2147483647 h 1249"/>
                <a:gd name="T56" fmla="*/ 2147483647 w 890"/>
                <a:gd name="T57" fmla="*/ 2147483647 h 1249"/>
                <a:gd name="T58" fmla="*/ 2147483647 w 890"/>
                <a:gd name="T59" fmla="*/ 2147483647 h 1249"/>
                <a:gd name="T60" fmla="*/ 2147483647 w 890"/>
                <a:gd name="T61" fmla="*/ 2147483647 h 1249"/>
                <a:gd name="T62" fmla="*/ 2147483647 w 890"/>
                <a:gd name="T63" fmla="*/ 2147483647 h 1249"/>
                <a:gd name="T64" fmla="*/ 2147483647 w 890"/>
                <a:gd name="T65" fmla="*/ 2147483647 h 1249"/>
                <a:gd name="T66" fmla="*/ 2147483647 w 890"/>
                <a:gd name="T67" fmla="*/ 2147483647 h 1249"/>
                <a:gd name="T68" fmla="*/ 2147483647 w 890"/>
                <a:gd name="T69" fmla="*/ 2147483647 h 1249"/>
                <a:gd name="T70" fmla="*/ 2147483647 w 890"/>
                <a:gd name="T71" fmla="*/ 2147483647 h 1249"/>
                <a:gd name="T72" fmla="*/ 2147483647 w 890"/>
                <a:gd name="T73" fmla="*/ 2147483647 h 1249"/>
                <a:gd name="T74" fmla="*/ 2147483647 w 890"/>
                <a:gd name="T75" fmla="*/ 2147483647 h 1249"/>
                <a:gd name="T76" fmla="*/ 2147483647 w 890"/>
                <a:gd name="T77" fmla="*/ 2147483647 h 1249"/>
                <a:gd name="T78" fmla="*/ 2147483647 w 890"/>
                <a:gd name="T79" fmla="*/ 2147483647 h 1249"/>
                <a:gd name="T80" fmla="*/ 2147483647 w 890"/>
                <a:gd name="T81" fmla="*/ 2147483647 h 1249"/>
                <a:gd name="T82" fmla="*/ 2147483647 w 890"/>
                <a:gd name="T83" fmla="*/ 2147483647 h 1249"/>
                <a:gd name="T84" fmla="*/ 2147483647 w 890"/>
                <a:gd name="T85" fmla="*/ 2147483647 h 1249"/>
                <a:gd name="T86" fmla="*/ 2147483647 w 890"/>
                <a:gd name="T87" fmla="*/ 2147483647 h 1249"/>
                <a:gd name="T88" fmla="*/ 2147483647 w 890"/>
                <a:gd name="T89" fmla="*/ 2147483647 h 1249"/>
                <a:gd name="T90" fmla="*/ 2147483647 w 890"/>
                <a:gd name="T91" fmla="*/ 2147483647 h 1249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890"/>
                <a:gd name="T139" fmla="*/ 0 h 1249"/>
                <a:gd name="T140" fmla="*/ 890 w 890"/>
                <a:gd name="T141" fmla="*/ 1249 h 1249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890" h="1249">
                  <a:moveTo>
                    <a:pt x="455" y="46"/>
                  </a:moveTo>
                  <a:cubicBezTo>
                    <a:pt x="461" y="56"/>
                    <a:pt x="447" y="83"/>
                    <a:pt x="455" y="100"/>
                  </a:cubicBezTo>
                  <a:cubicBezTo>
                    <a:pt x="463" y="117"/>
                    <a:pt x="495" y="132"/>
                    <a:pt x="503" y="148"/>
                  </a:cubicBezTo>
                  <a:cubicBezTo>
                    <a:pt x="511" y="164"/>
                    <a:pt x="503" y="172"/>
                    <a:pt x="503" y="196"/>
                  </a:cubicBezTo>
                  <a:cubicBezTo>
                    <a:pt x="503" y="220"/>
                    <a:pt x="495" y="244"/>
                    <a:pt x="503" y="292"/>
                  </a:cubicBezTo>
                  <a:cubicBezTo>
                    <a:pt x="511" y="340"/>
                    <a:pt x="543" y="428"/>
                    <a:pt x="551" y="484"/>
                  </a:cubicBezTo>
                  <a:cubicBezTo>
                    <a:pt x="559" y="540"/>
                    <a:pt x="535" y="572"/>
                    <a:pt x="551" y="628"/>
                  </a:cubicBezTo>
                  <a:cubicBezTo>
                    <a:pt x="567" y="684"/>
                    <a:pt x="616" y="779"/>
                    <a:pt x="647" y="820"/>
                  </a:cubicBezTo>
                  <a:cubicBezTo>
                    <a:pt x="678" y="861"/>
                    <a:pt x="709" y="860"/>
                    <a:pt x="736" y="876"/>
                  </a:cubicBezTo>
                  <a:cubicBezTo>
                    <a:pt x="763" y="892"/>
                    <a:pt x="792" y="903"/>
                    <a:pt x="812" y="913"/>
                  </a:cubicBezTo>
                  <a:cubicBezTo>
                    <a:pt x="832" y="923"/>
                    <a:pt x="845" y="929"/>
                    <a:pt x="857" y="937"/>
                  </a:cubicBezTo>
                  <a:cubicBezTo>
                    <a:pt x="869" y="945"/>
                    <a:pt x="884" y="959"/>
                    <a:pt x="887" y="964"/>
                  </a:cubicBezTo>
                  <a:cubicBezTo>
                    <a:pt x="890" y="969"/>
                    <a:pt x="879" y="965"/>
                    <a:pt x="875" y="967"/>
                  </a:cubicBezTo>
                  <a:cubicBezTo>
                    <a:pt x="871" y="969"/>
                    <a:pt x="869" y="971"/>
                    <a:pt x="865" y="976"/>
                  </a:cubicBezTo>
                  <a:cubicBezTo>
                    <a:pt x="861" y="981"/>
                    <a:pt x="856" y="992"/>
                    <a:pt x="853" y="1000"/>
                  </a:cubicBezTo>
                  <a:cubicBezTo>
                    <a:pt x="850" y="1008"/>
                    <a:pt x="847" y="1017"/>
                    <a:pt x="845" y="1023"/>
                  </a:cubicBezTo>
                  <a:cubicBezTo>
                    <a:pt x="843" y="1029"/>
                    <a:pt x="843" y="1031"/>
                    <a:pt x="839" y="1036"/>
                  </a:cubicBezTo>
                  <a:cubicBezTo>
                    <a:pt x="835" y="1041"/>
                    <a:pt x="828" y="1049"/>
                    <a:pt x="823" y="1053"/>
                  </a:cubicBezTo>
                  <a:cubicBezTo>
                    <a:pt x="818" y="1057"/>
                    <a:pt x="814" y="1059"/>
                    <a:pt x="808" y="1062"/>
                  </a:cubicBezTo>
                  <a:cubicBezTo>
                    <a:pt x="802" y="1065"/>
                    <a:pt x="798" y="1069"/>
                    <a:pt x="788" y="1072"/>
                  </a:cubicBezTo>
                  <a:cubicBezTo>
                    <a:pt x="778" y="1075"/>
                    <a:pt x="758" y="1079"/>
                    <a:pt x="748" y="1083"/>
                  </a:cubicBezTo>
                  <a:cubicBezTo>
                    <a:pt x="738" y="1087"/>
                    <a:pt x="734" y="1091"/>
                    <a:pt x="727" y="1095"/>
                  </a:cubicBezTo>
                  <a:cubicBezTo>
                    <a:pt x="720" y="1099"/>
                    <a:pt x="711" y="1104"/>
                    <a:pt x="706" y="1108"/>
                  </a:cubicBezTo>
                  <a:cubicBezTo>
                    <a:pt x="701" y="1112"/>
                    <a:pt x="700" y="1114"/>
                    <a:pt x="697" y="1117"/>
                  </a:cubicBezTo>
                  <a:cubicBezTo>
                    <a:pt x="694" y="1120"/>
                    <a:pt x="689" y="1125"/>
                    <a:pt x="686" y="1129"/>
                  </a:cubicBezTo>
                  <a:cubicBezTo>
                    <a:pt x="683" y="1133"/>
                    <a:pt x="681" y="1137"/>
                    <a:pt x="680" y="1141"/>
                  </a:cubicBezTo>
                  <a:cubicBezTo>
                    <a:pt x="679" y="1145"/>
                    <a:pt x="680" y="1149"/>
                    <a:pt x="679" y="1152"/>
                  </a:cubicBezTo>
                  <a:cubicBezTo>
                    <a:pt x="678" y="1155"/>
                    <a:pt x="675" y="1158"/>
                    <a:pt x="671" y="1162"/>
                  </a:cubicBezTo>
                  <a:cubicBezTo>
                    <a:pt x="667" y="1166"/>
                    <a:pt x="661" y="1171"/>
                    <a:pt x="656" y="1174"/>
                  </a:cubicBezTo>
                  <a:cubicBezTo>
                    <a:pt x="651" y="1177"/>
                    <a:pt x="644" y="1178"/>
                    <a:pt x="638" y="1180"/>
                  </a:cubicBezTo>
                  <a:cubicBezTo>
                    <a:pt x="632" y="1182"/>
                    <a:pt x="625" y="1184"/>
                    <a:pt x="619" y="1185"/>
                  </a:cubicBezTo>
                  <a:cubicBezTo>
                    <a:pt x="613" y="1186"/>
                    <a:pt x="607" y="1186"/>
                    <a:pt x="601" y="1185"/>
                  </a:cubicBezTo>
                  <a:cubicBezTo>
                    <a:pt x="595" y="1184"/>
                    <a:pt x="589" y="1181"/>
                    <a:pt x="583" y="1179"/>
                  </a:cubicBezTo>
                  <a:cubicBezTo>
                    <a:pt x="577" y="1177"/>
                    <a:pt x="569" y="1170"/>
                    <a:pt x="565" y="1170"/>
                  </a:cubicBezTo>
                  <a:cubicBezTo>
                    <a:pt x="561" y="1170"/>
                    <a:pt x="561" y="1176"/>
                    <a:pt x="560" y="1180"/>
                  </a:cubicBezTo>
                  <a:cubicBezTo>
                    <a:pt x="559" y="1184"/>
                    <a:pt x="560" y="1190"/>
                    <a:pt x="562" y="1194"/>
                  </a:cubicBezTo>
                  <a:cubicBezTo>
                    <a:pt x="564" y="1198"/>
                    <a:pt x="570" y="1202"/>
                    <a:pt x="572" y="1206"/>
                  </a:cubicBezTo>
                  <a:cubicBezTo>
                    <a:pt x="574" y="1210"/>
                    <a:pt x="575" y="1215"/>
                    <a:pt x="575" y="1218"/>
                  </a:cubicBezTo>
                  <a:cubicBezTo>
                    <a:pt x="575" y="1221"/>
                    <a:pt x="579" y="1223"/>
                    <a:pt x="574" y="1227"/>
                  </a:cubicBezTo>
                  <a:cubicBezTo>
                    <a:pt x="569" y="1231"/>
                    <a:pt x="554" y="1239"/>
                    <a:pt x="544" y="1242"/>
                  </a:cubicBezTo>
                  <a:cubicBezTo>
                    <a:pt x="534" y="1245"/>
                    <a:pt x="525" y="1247"/>
                    <a:pt x="515" y="1248"/>
                  </a:cubicBezTo>
                  <a:cubicBezTo>
                    <a:pt x="505" y="1249"/>
                    <a:pt x="492" y="1249"/>
                    <a:pt x="484" y="1249"/>
                  </a:cubicBezTo>
                  <a:cubicBezTo>
                    <a:pt x="476" y="1249"/>
                    <a:pt x="475" y="1249"/>
                    <a:pt x="469" y="1249"/>
                  </a:cubicBezTo>
                  <a:cubicBezTo>
                    <a:pt x="463" y="1249"/>
                    <a:pt x="455" y="1247"/>
                    <a:pt x="449" y="1246"/>
                  </a:cubicBezTo>
                  <a:cubicBezTo>
                    <a:pt x="443" y="1245"/>
                    <a:pt x="438" y="1245"/>
                    <a:pt x="431" y="1242"/>
                  </a:cubicBezTo>
                  <a:cubicBezTo>
                    <a:pt x="424" y="1239"/>
                    <a:pt x="413" y="1233"/>
                    <a:pt x="407" y="1230"/>
                  </a:cubicBezTo>
                  <a:cubicBezTo>
                    <a:pt x="401" y="1227"/>
                    <a:pt x="399" y="1227"/>
                    <a:pt x="395" y="1225"/>
                  </a:cubicBezTo>
                  <a:cubicBezTo>
                    <a:pt x="391" y="1223"/>
                    <a:pt x="387" y="1221"/>
                    <a:pt x="383" y="1218"/>
                  </a:cubicBezTo>
                  <a:cubicBezTo>
                    <a:pt x="379" y="1215"/>
                    <a:pt x="372" y="1209"/>
                    <a:pt x="368" y="1204"/>
                  </a:cubicBezTo>
                  <a:cubicBezTo>
                    <a:pt x="364" y="1199"/>
                    <a:pt x="362" y="1196"/>
                    <a:pt x="358" y="1189"/>
                  </a:cubicBezTo>
                  <a:cubicBezTo>
                    <a:pt x="354" y="1182"/>
                    <a:pt x="348" y="1174"/>
                    <a:pt x="343" y="1164"/>
                  </a:cubicBezTo>
                  <a:cubicBezTo>
                    <a:pt x="338" y="1154"/>
                    <a:pt x="330" y="1135"/>
                    <a:pt x="326" y="1126"/>
                  </a:cubicBezTo>
                  <a:cubicBezTo>
                    <a:pt x="322" y="1117"/>
                    <a:pt x="320" y="1117"/>
                    <a:pt x="316" y="1111"/>
                  </a:cubicBezTo>
                  <a:cubicBezTo>
                    <a:pt x="312" y="1105"/>
                    <a:pt x="306" y="1096"/>
                    <a:pt x="302" y="1092"/>
                  </a:cubicBezTo>
                  <a:cubicBezTo>
                    <a:pt x="298" y="1088"/>
                    <a:pt x="296" y="1089"/>
                    <a:pt x="290" y="1086"/>
                  </a:cubicBezTo>
                  <a:cubicBezTo>
                    <a:pt x="284" y="1083"/>
                    <a:pt x="271" y="1076"/>
                    <a:pt x="265" y="1074"/>
                  </a:cubicBezTo>
                  <a:cubicBezTo>
                    <a:pt x="259" y="1072"/>
                    <a:pt x="258" y="1075"/>
                    <a:pt x="254" y="1074"/>
                  </a:cubicBezTo>
                  <a:cubicBezTo>
                    <a:pt x="250" y="1073"/>
                    <a:pt x="244" y="1071"/>
                    <a:pt x="238" y="1069"/>
                  </a:cubicBezTo>
                  <a:cubicBezTo>
                    <a:pt x="232" y="1067"/>
                    <a:pt x="225" y="1066"/>
                    <a:pt x="220" y="1063"/>
                  </a:cubicBezTo>
                  <a:cubicBezTo>
                    <a:pt x="215" y="1060"/>
                    <a:pt x="212" y="1055"/>
                    <a:pt x="209" y="1051"/>
                  </a:cubicBezTo>
                  <a:cubicBezTo>
                    <a:pt x="206" y="1047"/>
                    <a:pt x="204" y="1044"/>
                    <a:pt x="203" y="1039"/>
                  </a:cubicBezTo>
                  <a:cubicBezTo>
                    <a:pt x="202" y="1034"/>
                    <a:pt x="202" y="1026"/>
                    <a:pt x="202" y="1018"/>
                  </a:cubicBezTo>
                  <a:cubicBezTo>
                    <a:pt x="202" y="1010"/>
                    <a:pt x="202" y="1002"/>
                    <a:pt x="202" y="993"/>
                  </a:cubicBezTo>
                  <a:cubicBezTo>
                    <a:pt x="202" y="984"/>
                    <a:pt x="205" y="974"/>
                    <a:pt x="205" y="963"/>
                  </a:cubicBezTo>
                  <a:cubicBezTo>
                    <a:pt x="205" y="952"/>
                    <a:pt x="204" y="936"/>
                    <a:pt x="203" y="928"/>
                  </a:cubicBezTo>
                  <a:cubicBezTo>
                    <a:pt x="202" y="920"/>
                    <a:pt x="199" y="917"/>
                    <a:pt x="197" y="913"/>
                  </a:cubicBezTo>
                  <a:cubicBezTo>
                    <a:pt x="195" y="909"/>
                    <a:pt x="193" y="906"/>
                    <a:pt x="188" y="901"/>
                  </a:cubicBezTo>
                  <a:cubicBezTo>
                    <a:pt x="183" y="896"/>
                    <a:pt x="174" y="887"/>
                    <a:pt x="169" y="882"/>
                  </a:cubicBezTo>
                  <a:cubicBezTo>
                    <a:pt x="164" y="877"/>
                    <a:pt x="161" y="874"/>
                    <a:pt x="157" y="870"/>
                  </a:cubicBezTo>
                  <a:cubicBezTo>
                    <a:pt x="153" y="866"/>
                    <a:pt x="149" y="866"/>
                    <a:pt x="142" y="859"/>
                  </a:cubicBezTo>
                  <a:cubicBezTo>
                    <a:pt x="135" y="852"/>
                    <a:pt x="121" y="836"/>
                    <a:pt x="112" y="826"/>
                  </a:cubicBezTo>
                  <a:cubicBezTo>
                    <a:pt x="103" y="816"/>
                    <a:pt x="94" y="805"/>
                    <a:pt x="89" y="799"/>
                  </a:cubicBezTo>
                  <a:cubicBezTo>
                    <a:pt x="84" y="793"/>
                    <a:pt x="86" y="793"/>
                    <a:pt x="82" y="789"/>
                  </a:cubicBezTo>
                  <a:cubicBezTo>
                    <a:pt x="78" y="785"/>
                    <a:pt x="73" y="781"/>
                    <a:pt x="67" y="775"/>
                  </a:cubicBezTo>
                  <a:cubicBezTo>
                    <a:pt x="61" y="769"/>
                    <a:pt x="49" y="758"/>
                    <a:pt x="44" y="753"/>
                  </a:cubicBezTo>
                  <a:cubicBezTo>
                    <a:pt x="39" y="748"/>
                    <a:pt x="37" y="748"/>
                    <a:pt x="34" y="744"/>
                  </a:cubicBezTo>
                  <a:cubicBezTo>
                    <a:pt x="31" y="740"/>
                    <a:pt x="27" y="732"/>
                    <a:pt x="25" y="727"/>
                  </a:cubicBezTo>
                  <a:cubicBezTo>
                    <a:pt x="23" y="722"/>
                    <a:pt x="24" y="716"/>
                    <a:pt x="22" y="712"/>
                  </a:cubicBezTo>
                  <a:cubicBezTo>
                    <a:pt x="20" y="708"/>
                    <a:pt x="16" y="706"/>
                    <a:pt x="13" y="702"/>
                  </a:cubicBezTo>
                  <a:cubicBezTo>
                    <a:pt x="10" y="698"/>
                    <a:pt x="0" y="692"/>
                    <a:pt x="2" y="690"/>
                  </a:cubicBezTo>
                  <a:cubicBezTo>
                    <a:pt x="4" y="688"/>
                    <a:pt x="17" y="690"/>
                    <a:pt x="25" y="688"/>
                  </a:cubicBezTo>
                  <a:cubicBezTo>
                    <a:pt x="33" y="686"/>
                    <a:pt x="44" y="683"/>
                    <a:pt x="52" y="681"/>
                  </a:cubicBezTo>
                  <a:cubicBezTo>
                    <a:pt x="60" y="679"/>
                    <a:pt x="69" y="676"/>
                    <a:pt x="76" y="673"/>
                  </a:cubicBezTo>
                  <a:cubicBezTo>
                    <a:pt x="83" y="670"/>
                    <a:pt x="86" y="667"/>
                    <a:pt x="92" y="661"/>
                  </a:cubicBezTo>
                  <a:cubicBezTo>
                    <a:pt x="98" y="655"/>
                    <a:pt x="106" y="643"/>
                    <a:pt x="112" y="636"/>
                  </a:cubicBezTo>
                  <a:cubicBezTo>
                    <a:pt x="118" y="629"/>
                    <a:pt x="121" y="626"/>
                    <a:pt x="128" y="622"/>
                  </a:cubicBezTo>
                  <a:cubicBezTo>
                    <a:pt x="135" y="618"/>
                    <a:pt x="146" y="616"/>
                    <a:pt x="151" y="613"/>
                  </a:cubicBezTo>
                  <a:cubicBezTo>
                    <a:pt x="156" y="610"/>
                    <a:pt x="159" y="606"/>
                    <a:pt x="161" y="603"/>
                  </a:cubicBezTo>
                  <a:cubicBezTo>
                    <a:pt x="163" y="600"/>
                    <a:pt x="165" y="597"/>
                    <a:pt x="166" y="592"/>
                  </a:cubicBezTo>
                  <a:cubicBezTo>
                    <a:pt x="167" y="587"/>
                    <a:pt x="169" y="579"/>
                    <a:pt x="169" y="574"/>
                  </a:cubicBezTo>
                  <a:cubicBezTo>
                    <a:pt x="169" y="569"/>
                    <a:pt x="165" y="567"/>
                    <a:pt x="164" y="562"/>
                  </a:cubicBezTo>
                  <a:cubicBezTo>
                    <a:pt x="163" y="557"/>
                    <a:pt x="162" y="552"/>
                    <a:pt x="160" y="544"/>
                  </a:cubicBezTo>
                  <a:cubicBezTo>
                    <a:pt x="158" y="536"/>
                    <a:pt x="155" y="523"/>
                    <a:pt x="154" y="516"/>
                  </a:cubicBezTo>
                  <a:cubicBezTo>
                    <a:pt x="153" y="509"/>
                    <a:pt x="153" y="508"/>
                    <a:pt x="151" y="504"/>
                  </a:cubicBezTo>
                  <a:cubicBezTo>
                    <a:pt x="149" y="500"/>
                    <a:pt x="145" y="499"/>
                    <a:pt x="143" y="493"/>
                  </a:cubicBezTo>
                  <a:cubicBezTo>
                    <a:pt x="141" y="487"/>
                    <a:pt x="139" y="473"/>
                    <a:pt x="136" y="465"/>
                  </a:cubicBezTo>
                  <a:cubicBezTo>
                    <a:pt x="133" y="457"/>
                    <a:pt x="130" y="455"/>
                    <a:pt x="128" y="445"/>
                  </a:cubicBezTo>
                  <a:cubicBezTo>
                    <a:pt x="126" y="435"/>
                    <a:pt x="123" y="414"/>
                    <a:pt x="121" y="406"/>
                  </a:cubicBezTo>
                  <a:cubicBezTo>
                    <a:pt x="119" y="398"/>
                    <a:pt x="119" y="400"/>
                    <a:pt x="119" y="396"/>
                  </a:cubicBezTo>
                  <a:cubicBezTo>
                    <a:pt x="119" y="392"/>
                    <a:pt x="118" y="386"/>
                    <a:pt x="119" y="381"/>
                  </a:cubicBezTo>
                  <a:cubicBezTo>
                    <a:pt x="120" y="376"/>
                    <a:pt x="122" y="371"/>
                    <a:pt x="124" y="363"/>
                  </a:cubicBezTo>
                  <a:cubicBezTo>
                    <a:pt x="126" y="355"/>
                    <a:pt x="130" y="341"/>
                    <a:pt x="133" y="333"/>
                  </a:cubicBezTo>
                  <a:cubicBezTo>
                    <a:pt x="136" y="325"/>
                    <a:pt x="140" y="318"/>
                    <a:pt x="143" y="312"/>
                  </a:cubicBezTo>
                  <a:cubicBezTo>
                    <a:pt x="146" y="306"/>
                    <a:pt x="149" y="301"/>
                    <a:pt x="152" y="295"/>
                  </a:cubicBezTo>
                  <a:cubicBezTo>
                    <a:pt x="155" y="289"/>
                    <a:pt x="161" y="281"/>
                    <a:pt x="163" y="274"/>
                  </a:cubicBezTo>
                  <a:cubicBezTo>
                    <a:pt x="165" y="267"/>
                    <a:pt x="167" y="261"/>
                    <a:pt x="167" y="255"/>
                  </a:cubicBezTo>
                  <a:cubicBezTo>
                    <a:pt x="167" y="249"/>
                    <a:pt x="167" y="242"/>
                    <a:pt x="164" y="237"/>
                  </a:cubicBezTo>
                  <a:cubicBezTo>
                    <a:pt x="161" y="232"/>
                    <a:pt x="152" y="226"/>
                    <a:pt x="146" y="223"/>
                  </a:cubicBezTo>
                  <a:cubicBezTo>
                    <a:pt x="140" y="220"/>
                    <a:pt x="135" y="218"/>
                    <a:pt x="128" y="216"/>
                  </a:cubicBezTo>
                  <a:cubicBezTo>
                    <a:pt x="121" y="214"/>
                    <a:pt x="110" y="213"/>
                    <a:pt x="101" y="210"/>
                  </a:cubicBezTo>
                  <a:cubicBezTo>
                    <a:pt x="92" y="207"/>
                    <a:pt x="81" y="203"/>
                    <a:pt x="74" y="199"/>
                  </a:cubicBezTo>
                  <a:cubicBezTo>
                    <a:pt x="67" y="195"/>
                    <a:pt x="64" y="190"/>
                    <a:pt x="61" y="186"/>
                  </a:cubicBezTo>
                  <a:cubicBezTo>
                    <a:pt x="58" y="182"/>
                    <a:pt x="58" y="177"/>
                    <a:pt x="55" y="172"/>
                  </a:cubicBezTo>
                  <a:cubicBezTo>
                    <a:pt x="52" y="167"/>
                    <a:pt x="46" y="162"/>
                    <a:pt x="43" y="156"/>
                  </a:cubicBezTo>
                  <a:cubicBezTo>
                    <a:pt x="40" y="150"/>
                    <a:pt x="37" y="143"/>
                    <a:pt x="34" y="136"/>
                  </a:cubicBezTo>
                  <a:cubicBezTo>
                    <a:pt x="31" y="129"/>
                    <a:pt x="27" y="120"/>
                    <a:pt x="26" y="114"/>
                  </a:cubicBezTo>
                  <a:cubicBezTo>
                    <a:pt x="25" y="108"/>
                    <a:pt x="23" y="100"/>
                    <a:pt x="25" y="97"/>
                  </a:cubicBezTo>
                  <a:cubicBezTo>
                    <a:pt x="27" y="94"/>
                    <a:pt x="35" y="96"/>
                    <a:pt x="40" y="97"/>
                  </a:cubicBezTo>
                  <a:cubicBezTo>
                    <a:pt x="45" y="98"/>
                    <a:pt x="49" y="100"/>
                    <a:pt x="55" y="100"/>
                  </a:cubicBezTo>
                  <a:cubicBezTo>
                    <a:pt x="61" y="100"/>
                    <a:pt x="74" y="103"/>
                    <a:pt x="74" y="100"/>
                  </a:cubicBezTo>
                  <a:cubicBezTo>
                    <a:pt x="74" y="97"/>
                    <a:pt x="63" y="90"/>
                    <a:pt x="56" y="84"/>
                  </a:cubicBezTo>
                  <a:cubicBezTo>
                    <a:pt x="49" y="78"/>
                    <a:pt x="37" y="68"/>
                    <a:pt x="31" y="61"/>
                  </a:cubicBezTo>
                  <a:cubicBezTo>
                    <a:pt x="25" y="54"/>
                    <a:pt x="21" y="47"/>
                    <a:pt x="20" y="40"/>
                  </a:cubicBezTo>
                  <a:cubicBezTo>
                    <a:pt x="19" y="33"/>
                    <a:pt x="24" y="25"/>
                    <a:pt x="25" y="19"/>
                  </a:cubicBezTo>
                  <a:cubicBezTo>
                    <a:pt x="26" y="13"/>
                    <a:pt x="25" y="6"/>
                    <a:pt x="28" y="3"/>
                  </a:cubicBezTo>
                  <a:cubicBezTo>
                    <a:pt x="31" y="0"/>
                    <a:pt x="35" y="3"/>
                    <a:pt x="41" y="3"/>
                  </a:cubicBezTo>
                  <a:cubicBezTo>
                    <a:pt x="47" y="3"/>
                    <a:pt x="58" y="0"/>
                    <a:pt x="67" y="0"/>
                  </a:cubicBezTo>
                  <a:cubicBezTo>
                    <a:pt x="76" y="0"/>
                    <a:pt x="90" y="1"/>
                    <a:pt x="97" y="1"/>
                  </a:cubicBezTo>
                  <a:cubicBezTo>
                    <a:pt x="104" y="1"/>
                    <a:pt x="107" y="1"/>
                    <a:pt x="112" y="1"/>
                  </a:cubicBezTo>
                  <a:cubicBezTo>
                    <a:pt x="117" y="1"/>
                    <a:pt x="121" y="1"/>
                    <a:pt x="128" y="1"/>
                  </a:cubicBezTo>
                  <a:cubicBezTo>
                    <a:pt x="135" y="1"/>
                    <a:pt x="144" y="3"/>
                    <a:pt x="152" y="3"/>
                  </a:cubicBezTo>
                  <a:cubicBezTo>
                    <a:pt x="160" y="3"/>
                    <a:pt x="160" y="2"/>
                    <a:pt x="175" y="4"/>
                  </a:cubicBezTo>
                  <a:cubicBezTo>
                    <a:pt x="190" y="6"/>
                    <a:pt x="226" y="11"/>
                    <a:pt x="242" y="13"/>
                  </a:cubicBezTo>
                  <a:cubicBezTo>
                    <a:pt x="258" y="15"/>
                    <a:pt x="262" y="16"/>
                    <a:pt x="272" y="18"/>
                  </a:cubicBezTo>
                  <a:cubicBezTo>
                    <a:pt x="282" y="20"/>
                    <a:pt x="294" y="20"/>
                    <a:pt x="304" y="22"/>
                  </a:cubicBezTo>
                  <a:cubicBezTo>
                    <a:pt x="314" y="24"/>
                    <a:pt x="323" y="26"/>
                    <a:pt x="332" y="28"/>
                  </a:cubicBezTo>
                  <a:cubicBezTo>
                    <a:pt x="341" y="30"/>
                    <a:pt x="348" y="30"/>
                    <a:pt x="356" y="31"/>
                  </a:cubicBezTo>
                  <a:cubicBezTo>
                    <a:pt x="364" y="32"/>
                    <a:pt x="373" y="35"/>
                    <a:pt x="383" y="36"/>
                  </a:cubicBezTo>
                  <a:cubicBezTo>
                    <a:pt x="393" y="37"/>
                    <a:pt x="407" y="38"/>
                    <a:pt x="419" y="40"/>
                  </a:cubicBezTo>
                  <a:cubicBezTo>
                    <a:pt x="431" y="42"/>
                    <a:pt x="448" y="45"/>
                    <a:pt x="455" y="46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" name="Freeform 22"/>
            <p:cNvSpPr>
              <a:spLocks/>
            </p:cNvSpPr>
            <p:nvPr/>
          </p:nvSpPr>
          <p:spPr bwMode="auto">
            <a:xfrm>
              <a:off x="5715000" y="4495800"/>
              <a:ext cx="1089025" cy="1528763"/>
            </a:xfrm>
            <a:custGeom>
              <a:avLst/>
              <a:gdLst>
                <a:gd name="T0" fmla="*/ 2147483647 w 686"/>
                <a:gd name="T1" fmla="*/ 2147483647 h 963"/>
                <a:gd name="T2" fmla="*/ 2147483647 w 686"/>
                <a:gd name="T3" fmla="*/ 2147483647 h 963"/>
                <a:gd name="T4" fmla="*/ 2147483647 w 686"/>
                <a:gd name="T5" fmla="*/ 2147483647 h 963"/>
                <a:gd name="T6" fmla="*/ 2147483647 w 686"/>
                <a:gd name="T7" fmla="*/ 2147483647 h 963"/>
                <a:gd name="T8" fmla="*/ 2147483647 w 686"/>
                <a:gd name="T9" fmla="*/ 2147483647 h 963"/>
                <a:gd name="T10" fmla="*/ 2147483647 w 686"/>
                <a:gd name="T11" fmla="*/ 2147483647 h 963"/>
                <a:gd name="T12" fmla="*/ 2147483647 w 686"/>
                <a:gd name="T13" fmla="*/ 2147483647 h 963"/>
                <a:gd name="T14" fmla="*/ 2147483647 w 686"/>
                <a:gd name="T15" fmla="*/ 2147483647 h 963"/>
                <a:gd name="T16" fmla="*/ 2147483647 w 686"/>
                <a:gd name="T17" fmla="*/ 2147483647 h 963"/>
                <a:gd name="T18" fmla="*/ 2147483647 w 686"/>
                <a:gd name="T19" fmla="*/ 2147483647 h 963"/>
                <a:gd name="T20" fmla="*/ 2147483647 w 686"/>
                <a:gd name="T21" fmla="*/ 2147483647 h 963"/>
                <a:gd name="T22" fmla="*/ 2147483647 w 686"/>
                <a:gd name="T23" fmla="*/ 2147483647 h 963"/>
                <a:gd name="T24" fmla="*/ 2147483647 w 686"/>
                <a:gd name="T25" fmla="*/ 2147483647 h 963"/>
                <a:gd name="T26" fmla="*/ 2147483647 w 686"/>
                <a:gd name="T27" fmla="*/ 2147483647 h 963"/>
                <a:gd name="T28" fmla="*/ 2147483647 w 686"/>
                <a:gd name="T29" fmla="*/ 2147483647 h 963"/>
                <a:gd name="T30" fmla="*/ 2147483647 w 686"/>
                <a:gd name="T31" fmla="*/ 2147483647 h 963"/>
                <a:gd name="T32" fmla="*/ 2147483647 w 686"/>
                <a:gd name="T33" fmla="*/ 2147483647 h 963"/>
                <a:gd name="T34" fmla="*/ 2147483647 w 686"/>
                <a:gd name="T35" fmla="*/ 2147483647 h 963"/>
                <a:gd name="T36" fmla="*/ 2147483647 w 686"/>
                <a:gd name="T37" fmla="*/ 2147483647 h 963"/>
                <a:gd name="T38" fmla="*/ 2147483647 w 686"/>
                <a:gd name="T39" fmla="*/ 2147483647 h 963"/>
                <a:gd name="T40" fmla="*/ 2147483647 w 686"/>
                <a:gd name="T41" fmla="*/ 2147483647 h 963"/>
                <a:gd name="T42" fmla="*/ 2147483647 w 686"/>
                <a:gd name="T43" fmla="*/ 2147483647 h 963"/>
                <a:gd name="T44" fmla="*/ 2147483647 w 686"/>
                <a:gd name="T45" fmla="*/ 2147483647 h 963"/>
                <a:gd name="T46" fmla="*/ 2147483647 w 686"/>
                <a:gd name="T47" fmla="*/ 2147483647 h 963"/>
                <a:gd name="T48" fmla="*/ 2147483647 w 686"/>
                <a:gd name="T49" fmla="*/ 2147483647 h 963"/>
                <a:gd name="T50" fmla="*/ 2147483647 w 686"/>
                <a:gd name="T51" fmla="*/ 2147483647 h 963"/>
                <a:gd name="T52" fmla="*/ 2147483647 w 686"/>
                <a:gd name="T53" fmla="*/ 2147483647 h 963"/>
                <a:gd name="T54" fmla="*/ 2147483647 w 686"/>
                <a:gd name="T55" fmla="*/ 2147483647 h 963"/>
                <a:gd name="T56" fmla="*/ 2147483647 w 686"/>
                <a:gd name="T57" fmla="*/ 2147483647 h 963"/>
                <a:gd name="T58" fmla="*/ 2147483647 w 686"/>
                <a:gd name="T59" fmla="*/ 2147483647 h 963"/>
                <a:gd name="T60" fmla="*/ 2147483647 w 686"/>
                <a:gd name="T61" fmla="*/ 2147483647 h 963"/>
                <a:gd name="T62" fmla="*/ 2147483647 w 686"/>
                <a:gd name="T63" fmla="*/ 2147483647 h 963"/>
                <a:gd name="T64" fmla="*/ 2147483647 w 686"/>
                <a:gd name="T65" fmla="*/ 2147483647 h 963"/>
                <a:gd name="T66" fmla="*/ 2147483647 w 686"/>
                <a:gd name="T67" fmla="*/ 2147483647 h 963"/>
                <a:gd name="T68" fmla="*/ 2147483647 w 686"/>
                <a:gd name="T69" fmla="*/ 2147483647 h 963"/>
                <a:gd name="T70" fmla="*/ 2147483647 w 686"/>
                <a:gd name="T71" fmla="*/ 2147483647 h 963"/>
                <a:gd name="T72" fmla="*/ 2147483647 w 686"/>
                <a:gd name="T73" fmla="*/ 2147483647 h 963"/>
                <a:gd name="T74" fmla="*/ 2147483647 w 686"/>
                <a:gd name="T75" fmla="*/ 2147483647 h 963"/>
                <a:gd name="T76" fmla="*/ 2147483647 w 686"/>
                <a:gd name="T77" fmla="*/ 2147483647 h 963"/>
                <a:gd name="T78" fmla="*/ 2147483647 w 686"/>
                <a:gd name="T79" fmla="*/ 2147483647 h 963"/>
                <a:gd name="T80" fmla="*/ 2147483647 w 686"/>
                <a:gd name="T81" fmla="*/ 2147483647 h 963"/>
                <a:gd name="T82" fmla="*/ 2147483647 w 686"/>
                <a:gd name="T83" fmla="*/ 2147483647 h 963"/>
                <a:gd name="T84" fmla="*/ 2147483647 w 686"/>
                <a:gd name="T85" fmla="*/ 2147483647 h 963"/>
                <a:gd name="T86" fmla="*/ 2147483647 w 686"/>
                <a:gd name="T87" fmla="*/ 2147483647 h 963"/>
                <a:gd name="T88" fmla="*/ 2147483647 w 686"/>
                <a:gd name="T89" fmla="*/ 2147483647 h 963"/>
                <a:gd name="T90" fmla="*/ 2147483647 w 686"/>
                <a:gd name="T91" fmla="*/ 0 h 96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686"/>
                <a:gd name="T139" fmla="*/ 0 h 963"/>
                <a:gd name="T140" fmla="*/ 686 w 686"/>
                <a:gd name="T141" fmla="*/ 963 h 96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686" h="963">
                  <a:moveTo>
                    <a:pt x="432" y="0"/>
                  </a:moveTo>
                  <a:cubicBezTo>
                    <a:pt x="435" y="9"/>
                    <a:pt x="429" y="33"/>
                    <a:pt x="435" y="51"/>
                  </a:cubicBezTo>
                  <a:cubicBezTo>
                    <a:pt x="441" y="69"/>
                    <a:pt x="462" y="96"/>
                    <a:pt x="468" y="111"/>
                  </a:cubicBezTo>
                  <a:cubicBezTo>
                    <a:pt x="474" y="126"/>
                    <a:pt x="472" y="132"/>
                    <a:pt x="473" y="143"/>
                  </a:cubicBezTo>
                  <a:cubicBezTo>
                    <a:pt x="474" y="154"/>
                    <a:pt x="474" y="167"/>
                    <a:pt x="476" y="176"/>
                  </a:cubicBezTo>
                  <a:cubicBezTo>
                    <a:pt x="478" y="185"/>
                    <a:pt x="474" y="192"/>
                    <a:pt x="483" y="195"/>
                  </a:cubicBezTo>
                  <a:cubicBezTo>
                    <a:pt x="492" y="198"/>
                    <a:pt x="523" y="179"/>
                    <a:pt x="531" y="195"/>
                  </a:cubicBezTo>
                  <a:cubicBezTo>
                    <a:pt x="539" y="211"/>
                    <a:pt x="523" y="267"/>
                    <a:pt x="531" y="291"/>
                  </a:cubicBezTo>
                  <a:cubicBezTo>
                    <a:pt x="539" y="315"/>
                    <a:pt x="571" y="315"/>
                    <a:pt x="579" y="339"/>
                  </a:cubicBezTo>
                  <a:cubicBezTo>
                    <a:pt x="587" y="363"/>
                    <a:pt x="571" y="411"/>
                    <a:pt x="579" y="435"/>
                  </a:cubicBezTo>
                  <a:cubicBezTo>
                    <a:pt x="587" y="459"/>
                    <a:pt x="619" y="467"/>
                    <a:pt x="627" y="483"/>
                  </a:cubicBezTo>
                  <a:cubicBezTo>
                    <a:pt x="635" y="499"/>
                    <a:pt x="627" y="515"/>
                    <a:pt x="627" y="531"/>
                  </a:cubicBezTo>
                  <a:cubicBezTo>
                    <a:pt x="627" y="547"/>
                    <a:pt x="619" y="569"/>
                    <a:pt x="627" y="577"/>
                  </a:cubicBezTo>
                  <a:cubicBezTo>
                    <a:pt x="635" y="585"/>
                    <a:pt x="667" y="555"/>
                    <a:pt x="675" y="579"/>
                  </a:cubicBezTo>
                  <a:cubicBezTo>
                    <a:pt x="683" y="603"/>
                    <a:pt x="675" y="695"/>
                    <a:pt x="675" y="723"/>
                  </a:cubicBezTo>
                  <a:cubicBezTo>
                    <a:pt x="675" y="751"/>
                    <a:pt x="677" y="743"/>
                    <a:pt x="677" y="749"/>
                  </a:cubicBezTo>
                  <a:cubicBezTo>
                    <a:pt x="677" y="755"/>
                    <a:pt x="677" y="757"/>
                    <a:pt x="677" y="761"/>
                  </a:cubicBezTo>
                  <a:cubicBezTo>
                    <a:pt x="677" y="765"/>
                    <a:pt x="675" y="767"/>
                    <a:pt x="675" y="771"/>
                  </a:cubicBezTo>
                  <a:cubicBezTo>
                    <a:pt x="675" y="775"/>
                    <a:pt x="679" y="779"/>
                    <a:pt x="680" y="785"/>
                  </a:cubicBezTo>
                  <a:cubicBezTo>
                    <a:pt x="681" y="791"/>
                    <a:pt x="686" y="802"/>
                    <a:pt x="684" y="806"/>
                  </a:cubicBezTo>
                  <a:cubicBezTo>
                    <a:pt x="682" y="810"/>
                    <a:pt x="673" y="809"/>
                    <a:pt x="666" y="809"/>
                  </a:cubicBezTo>
                  <a:cubicBezTo>
                    <a:pt x="659" y="809"/>
                    <a:pt x="649" y="807"/>
                    <a:pt x="641" y="807"/>
                  </a:cubicBezTo>
                  <a:cubicBezTo>
                    <a:pt x="633" y="807"/>
                    <a:pt x="622" y="809"/>
                    <a:pt x="615" y="806"/>
                  </a:cubicBezTo>
                  <a:cubicBezTo>
                    <a:pt x="608" y="803"/>
                    <a:pt x="605" y="797"/>
                    <a:pt x="599" y="792"/>
                  </a:cubicBezTo>
                  <a:cubicBezTo>
                    <a:pt x="593" y="787"/>
                    <a:pt x="585" y="779"/>
                    <a:pt x="581" y="779"/>
                  </a:cubicBezTo>
                  <a:cubicBezTo>
                    <a:pt x="577" y="779"/>
                    <a:pt x="576" y="789"/>
                    <a:pt x="576" y="794"/>
                  </a:cubicBezTo>
                  <a:cubicBezTo>
                    <a:pt x="576" y="799"/>
                    <a:pt x="581" y="808"/>
                    <a:pt x="582" y="812"/>
                  </a:cubicBezTo>
                  <a:cubicBezTo>
                    <a:pt x="583" y="816"/>
                    <a:pt x="583" y="819"/>
                    <a:pt x="582" y="821"/>
                  </a:cubicBezTo>
                  <a:cubicBezTo>
                    <a:pt x="581" y="823"/>
                    <a:pt x="579" y="827"/>
                    <a:pt x="576" y="827"/>
                  </a:cubicBezTo>
                  <a:cubicBezTo>
                    <a:pt x="573" y="827"/>
                    <a:pt x="568" y="826"/>
                    <a:pt x="563" y="821"/>
                  </a:cubicBezTo>
                  <a:cubicBezTo>
                    <a:pt x="558" y="816"/>
                    <a:pt x="551" y="798"/>
                    <a:pt x="546" y="795"/>
                  </a:cubicBezTo>
                  <a:cubicBezTo>
                    <a:pt x="541" y="792"/>
                    <a:pt x="534" y="801"/>
                    <a:pt x="530" y="804"/>
                  </a:cubicBezTo>
                  <a:cubicBezTo>
                    <a:pt x="526" y="807"/>
                    <a:pt x="523" y="812"/>
                    <a:pt x="522" y="816"/>
                  </a:cubicBezTo>
                  <a:cubicBezTo>
                    <a:pt x="521" y="820"/>
                    <a:pt x="521" y="818"/>
                    <a:pt x="522" y="828"/>
                  </a:cubicBezTo>
                  <a:cubicBezTo>
                    <a:pt x="523" y="838"/>
                    <a:pt x="527" y="865"/>
                    <a:pt x="527" y="878"/>
                  </a:cubicBezTo>
                  <a:cubicBezTo>
                    <a:pt x="527" y="891"/>
                    <a:pt x="523" y="897"/>
                    <a:pt x="521" y="905"/>
                  </a:cubicBezTo>
                  <a:cubicBezTo>
                    <a:pt x="519" y="913"/>
                    <a:pt x="517" y="921"/>
                    <a:pt x="515" y="926"/>
                  </a:cubicBezTo>
                  <a:cubicBezTo>
                    <a:pt x="513" y="931"/>
                    <a:pt x="511" y="931"/>
                    <a:pt x="507" y="936"/>
                  </a:cubicBezTo>
                  <a:cubicBezTo>
                    <a:pt x="503" y="941"/>
                    <a:pt x="497" y="950"/>
                    <a:pt x="492" y="954"/>
                  </a:cubicBezTo>
                  <a:cubicBezTo>
                    <a:pt x="487" y="958"/>
                    <a:pt x="484" y="959"/>
                    <a:pt x="480" y="960"/>
                  </a:cubicBezTo>
                  <a:cubicBezTo>
                    <a:pt x="476" y="961"/>
                    <a:pt x="472" y="963"/>
                    <a:pt x="465" y="963"/>
                  </a:cubicBezTo>
                  <a:cubicBezTo>
                    <a:pt x="458" y="963"/>
                    <a:pt x="446" y="963"/>
                    <a:pt x="438" y="960"/>
                  </a:cubicBezTo>
                  <a:cubicBezTo>
                    <a:pt x="430" y="957"/>
                    <a:pt x="425" y="952"/>
                    <a:pt x="419" y="948"/>
                  </a:cubicBezTo>
                  <a:cubicBezTo>
                    <a:pt x="413" y="944"/>
                    <a:pt x="410" y="939"/>
                    <a:pt x="404" y="935"/>
                  </a:cubicBezTo>
                  <a:cubicBezTo>
                    <a:pt x="398" y="931"/>
                    <a:pt x="389" y="927"/>
                    <a:pt x="383" y="924"/>
                  </a:cubicBezTo>
                  <a:cubicBezTo>
                    <a:pt x="377" y="921"/>
                    <a:pt x="375" y="921"/>
                    <a:pt x="369" y="918"/>
                  </a:cubicBezTo>
                  <a:cubicBezTo>
                    <a:pt x="363" y="915"/>
                    <a:pt x="355" y="910"/>
                    <a:pt x="347" y="906"/>
                  </a:cubicBezTo>
                  <a:cubicBezTo>
                    <a:pt x="339" y="902"/>
                    <a:pt x="330" y="899"/>
                    <a:pt x="318" y="893"/>
                  </a:cubicBezTo>
                  <a:cubicBezTo>
                    <a:pt x="306" y="887"/>
                    <a:pt x="285" y="875"/>
                    <a:pt x="273" y="869"/>
                  </a:cubicBezTo>
                  <a:cubicBezTo>
                    <a:pt x="261" y="863"/>
                    <a:pt x="252" y="861"/>
                    <a:pt x="245" y="858"/>
                  </a:cubicBezTo>
                  <a:cubicBezTo>
                    <a:pt x="238" y="855"/>
                    <a:pt x="235" y="854"/>
                    <a:pt x="230" y="851"/>
                  </a:cubicBezTo>
                  <a:cubicBezTo>
                    <a:pt x="225" y="848"/>
                    <a:pt x="223" y="846"/>
                    <a:pt x="218" y="842"/>
                  </a:cubicBezTo>
                  <a:cubicBezTo>
                    <a:pt x="213" y="838"/>
                    <a:pt x="209" y="835"/>
                    <a:pt x="203" y="828"/>
                  </a:cubicBezTo>
                  <a:cubicBezTo>
                    <a:pt x="197" y="821"/>
                    <a:pt x="189" y="810"/>
                    <a:pt x="182" y="800"/>
                  </a:cubicBezTo>
                  <a:cubicBezTo>
                    <a:pt x="175" y="790"/>
                    <a:pt x="166" y="777"/>
                    <a:pt x="161" y="767"/>
                  </a:cubicBezTo>
                  <a:cubicBezTo>
                    <a:pt x="156" y="757"/>
                    <a:pt x="153" y="750"/>
                    <a:pt x="149" y="741"/>
                  </a:cubicBezTo>
                  <a:cubicBezTo>
                    <a:pt x="145" y="732"/>
                    <a:pt x="139" y="726"/>
                    <a:pt x="134" y="714"/>
                  </a:cubicBezTo>
                  <a:cubicBezTo>
                    <a:pt x="129" y="702"/>
                    <a:pt x="121" y="682"/>
                    <a:pt x="116" y="671"/>
                  </a:cubicBezTo>
                  <a:cubicBezTo>
                    <a:pt x="111" y="660"/>
                    <a:pt x="108" y="654"/>
                    <a:pt x="105" y="648"/>
                  </a:cubicBezTo>
                  <a:cubicBezTo>
                    <a:pt x="102" y="642"/>
                    <a:pt x="101" y="639"/>
                    <a:pt x="99" y="632"/>
                  </a:cubicBezTo>
                  <a:cubicBezTo>
                    <a:pt x="97" y="625"/>
                    <a:pt x="96" y="614"/>
                    <a:pt x="95" y="605"/>
                  </a:cubicBezTo>
                  <a:cubicBezTo>
                    <a:pt x="94" y="596"/>
                    <a:pt x="92" y="590"/>
                    <a:pt x="93" y="578"/>
                  </a:cubicBezTo>
                  <a:cubicBezTo>
                    <a:pt x="94" y="566"/>
                    <a:pt x="98" y="544"/>
                    <a:pt x="99" y="531"/>
                  </a:cubicBezTo>
                  <a:cubicBezTo>
                    <a:pt x="100" y="518"/>
                    <a:pt x="102" y="509"/>
                    <a:pt x="101" y="497"/>
                  </a:cubicBezTo>
                  <a:cubicBezTo>
                    <a:pt x="100" y="485"/>
                    <a:pt x="98" y="473"/>
                    <a:pt x="95" y="458"/>
                  </a:cubicBezTo>
                  <a:cubicBezTo>
                    <a:pt x="92" y="443"/>
                    <a:pt x="85" y="421"/>
                    <a:pt x="81" y="407"/>
                  </a:cubicBezTo>
                  <a:cubicBezTo>
                    <a:pt x="77" y="393"/>
                    <a:pt x="75" y="383"/>
                    <a:pt x="72" y="372"/>
                  </a:cubicBezTo>
                  <a:cubicBezTo>
                    <a:pt x="69" y="361"/>
                    <a:pt x="66" y="353"/>
                    <a:pt x="63" y="342"/>
                  </a:cubicBezTo>
                  <a:cubicBezTo>
                    <a:pt x="60" y="331"/>
                    <a:pt x="56" y="317"/>
                    <a:pt x="54" y="306"/>
                  </a:cubicBezTo>
                  <a:cubicBezTo>
                    <a:pt x="52" y="295"/>
                    <a:pt x="49" y="285"/>
                    <a:pt x="48" y="273"/>
                  </a:cubicBezTo>
                  <a:cubicBezTo>
                    <a:pt x="47" y="261"/>
                    <a:pt x="47" y="253"/>
                    <a:pt x="48" y="234"/>
                  </a:cubicBezTo>
                  <a:cubicBezTo>
                    <a:pt x="49" y="215"/>
                    <a:pt x="54" y="173"/>
                    <a:pt x="54" y="158"/>
                  </a:cubicBezTo>
                  <a:cubicBezTo>
                    <a:pt x="54" y="143"/>
                    <a:pt x="53" y="149"/>
                    <a:pt x="50" y="144"/>
                  </a:cubicBezTo>
                  <a:cubicBezTo>
                    <a:pt x="47" y="139"/>
                    <a:pt x="43" y="135"/>
                    <a:pt x="38" y="131"/>
                  </a:cubicBezTo>
                  <a:cubicBezTo>
                    <a:pt x="33" y="127"/>
                    <a:pt x="27" y="122"/>
                    <a:pt x="21" y="117"/>
                  </a:cubicBezTo>
                  <a:cubicBezTo>
                    <a:pt x="15" y="112"/>
                    <a:pt x="6" y="108"/>
                    <a:pt x="3" y="101"/>
                  </a:cubicBezTo>
                  <a:cubicBezTo>
                    <a:pt x="0" y="94"/>
                    <a:pt x="0" y="81"/>
                    <a:pt x="0" y="75"/>
                  </a:cubicBezTo>
                  <a:cubicBezTo>
                    <a:pt x="0" y="69"/>
                    <a:pt x="4" y="67"/>
                    <a:pt x="5" y="62"/>
                  </a:cubicBezTo>
                  <a:cubicBezTo>
                    <a:pt x="6" y="57"/>
                    <a:pt x="0" y="47"/>
                    <a:pt x="5" y="45"/>
                  </a:cubicBezTo>
                  <a:cubicBezTo>
                    <a:pt x="10" y="43"/>
                    <a:pt x="22" y="46"/>
                    <a:pt x="33" y="47"/>
                  </a:cubicBezTo>
                  <a:cubicBezTo>
                    <a:pt x="44" y="48"/>
                    <a:pt x="61" y="50"/>
                    <a:pt x="74" y="50"/>
                  </a:cubicBezTo>
                  <a:cubicBezTo>
                    <a:pt x="87" y="50"/>
                    <a:pt x="103" y="50"/>
                    <a:pt x="114" y="50"/>
                  </a:cubicBezTo>
                  <a:cubicBezTo>
                    <a:pt x="125" y="50"/>
                    <a:pt x="130" y="51"/>
                    <a:pt x="140" y="50"/>
                  </a:cubicBezTo>
                  <a:cubicBezTo>
                    <a:pt x="150" y="49"/>
                    <a:pt x="162" y="47"/>
                    <a:pt x="173" y="45"/>
                  </a:cubicBezTo>
                  <a:cubicBezTo>
                    <a:pt x="184" y="43"/>
                    <a:pt x="196" y="41"/>
                    <a:pt x="206" y="39"/>
                  </a:cubicBezTo>
                  <a:cubicBezTo>
                    <a:pt x="216" y="37"/>
                    <a:pt x="224" y="35"/>
                    <a:pt x="234" y="32"/>
                  </a:cubicBezTo>
                  <a:cubicBezTo>
                    <a:pt x="244" y="29"/>
                    <a:pt x="257" y="26"/>
                    <a:pt x="267" y="23"/>
                  </a:cubicBezTo>
                  <a:cubicBezTo>
                    <a:pt x="277" y="20"/>
                    <a:pt x="281" y="18"/>
                    <a:pt x="297" y="15"/>
                  </a:cubicBezTo>
                  <a:cubicBezTo>
                    <a:pt x="313" y="12"/>
                    <a:pt x="350" y="7"/>
                    <a:pt x="366" y="5"/>
                  </a:cubicBezTo>
                  <a:cubicBezTo>
                    <a:pt x="382" y="3"/>
                    <a:pt x="387" y="2"/>
                    <a:pt x="395" y="2"/>
                  </a:cubicBezTo>
                  <a:cubicBezTo>
                    <a:pt x="403" y="2"/>
                    <a:pt x="408" y="3"/>
                    <a:pt x="414" y="3"/>
                  </a:cubicBezTo>
                  <a:cubicBezTo>
                    <a:pt x="420" y="3"/>
                    <a:pt x="428" y="1"/>
                    <a:pt x="432" y="0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5" name="Freeform 23"/>
            <p:cNvSpPr>
              <a:spLocks/>
            </p:cNvSpPr>
            <p:nvPr/>
          </p:nvSpPr>
          <p:spPr bwMode="auto">
            <a:xfrm>
              <a:off x="6450013" y="4189413"/>
              <a:ext cx="2613025" cy="1697037"/>
            </a:xfrm>
            <a:custGeom>
              <a:avLst/>
              <a:gdLst>
                <a:gd name="T0" fmla="*/ 2147483647 w 1646"/>
                <a:gd name="T1" fmla="*/ 2147483647 h 1069"/>
                <a:gd name="T2" fmla="*/ 2147483647 w 1646"/>
                <a:gd name="T3" fmla="*/ 2147483647 h 1069"/>
                <a:gd name="T4" fmla="*/ 2147483647 w 1646"/>
                <a:gd name="T5" fmla="*/ 2147483647 h 1069"/>
                <a:gd name="T6" fmla="*/ 2147483647 w 1646"/>
                <a:gd name="T7" fmla="*/ 2147483647 h 1069"/>
                <a:gd name="T8" fmla="*/ 2147483647 w 1646"/>
                <a:gd name="T9" fmla="*/ 2147483647 h 1069"/>
                <a:gd name="T10" fmla="*/ 2147483647 w 1646"/>
                <a:gd name="T11" fmla="*/ 2147483647 h 1069"/>
                <a:gd name="T12" fmla="*/ 2147483647 w 1646"/>
                <a:gd name="T13" fmla="*/ 2147483647 h 1069"/>
                <a:gd name="T14" fmla="*/ 2147483647 w 1646"/>
                <a:gd name="T15" fmla="*/ 2147483647 h 1069"/>
                <a:gd name="T16" fmla="*/ 2147483647 w 1646"/>
                <a:gd name="T17" fmla="*/ 2147483647 h 1069"/>
                <a:gd name="T18" fmla="*/ 2147483647 w 1646"/>
                <a:gd name="T19" fmla="*/ 2147483647 h 1069"/>
                <a:gd name="T20" fmla="*/ 2147483647 w 1646"/>
                <a:gd name="T21" fmla="*/ 2147483647 h 1069"/>
                <a:gd name="T22" fmla="*/ 2147483647 w 1646"/>
                <a:gd name="T23" fmla="*/ 2147483647 h 1069"/>
                <a:gd name="T24" fmla="*/ 2147483647 w 1646"/>
                <a:gd name="T25" fmla="*/ 2147483647 h 1069"/>
                <a:gd name="T26" fmla="*/ 2147483647 w 1646"/>
                <a:gd name="T27" fmla="*/ 2147483647 h 1069"/>
                <a:gd name="T28" fmla="*/ 2147483647 w 1646"/>
                <a:gd name="T29" fmla="*/ 2147483647 h 1069"/>
                <a:gd name="T30" fmla="*/ 2147483647 w 1646"/>
                <a:gd name="T31" fmla="*/ 2147483647 h 1069"/>
                <a:gd name="T32" fmla="*/ 2147483647 w 1646"/>
                <a:gd name="T33" fmla="*/ 2147483647 h 1069"/>
                <a:gd name="T34" fmla="*/ 2147483647 w 1646"/>
                <a:gd name="T35" fmla="*/ 2147483647 h 1069"/>
                <a:gd name="T36" fmla="*/ 2147483647 w 1646"/>
                <a:gd name="T37" fmla="*/ 2147483647 h 1069"/>
                <a:gd name="T38" fmla="*/ 2147483647 w 1646"/>
                <a:gd name="T39" fmla="*/ 2147483647 h 1069"/>
                <a:gd name="T40" fmla="*/ 2147483647 w 1646"/>
                <a:gd name="T41" fmla="*/ 2147483647 h 1069"/>
                <a:gd name="T42" fmla="*/ 2147483647 w 1646"/>
                <a:gd name="T43" fmla="*/ 2147483647 h 1069"/>
                <a:gd name="T44" fmla="*/ 2147483647 w 1646"/>
                <a:gd name="T45" fmla="*/ 2147483647 h 1069"/>
                <a:gd name="T46" fmla="*/ 2147483647 w 1646"/>
                <a:gd name="T47" fmla="*/ 2147483647 h 1069"/>
                <a:gd name="T48" fmla="*/ 2147483647 w 1646"/>
                <a:gd name="T49" fmla="*/ 2147483647 h 1069"/>
                <a:gd name="T50" fmla="*/ 2147483647 w 1646"/>
                <a:gd name="T51" fmla="*/ 2147483647 h 1069"/>
                <a:gd name="T52" fmla="*/ 2147483647 w 1646"/>
                <a:gd name="T53" fmla="*/ 2147483647 h 1069"/>
                <a:gd name="T54" fmla="*/ 2147483647 w 1646"/>
                <a:gd name="T55" fmla="*/ 2147483647 h 1069"/>
                <a:gd name="T56" fmla="*/ 2147483647 w 1646"/>
                <a:gd name="T57" fmla="*/ 2147483647 h 1069"/>
                <a:gd name="T58" fmla="*/ 2147483647 w 1646"/>
                <a:gd name="T59" fmla="*/ 2147483647 h 1069"/>
                <a:gd name="T60" fmla="*/ 2147483647 w 1646"/>
                <a:gd name="T61" fmla="*/ 2147483647 h 1069"/>
                <a:gd name="T62" fmla="*/ 2147483647 w 1646"/>
                <a:gd name="T63" fmla="*/ 2147483647 h 1069"/>
                <a:gd name="T64" fmla="*/ 2147483647 w 1646"/>
                <a:gd name="T65" fmla="*/ 2147483647 h 1069"/>
                <a:gd name="T66" fmla="*/ 2147483647 w 1646"/>
                <a:gd name="T67" fmla="*/ 2147483647 h 1069"/>
                <a:gd name="T68" fmla="*/ 2147483647 w 1646"/>
                <a:gd name="T69" fmla="*/ 2147483647 h 1069"/>
                <a:gd name="T70" fmla="*/ 2147483647 w 1646"/>
                <a:gd name="T71" fmla="*/ 2147483647 h 1069"/>
                <a:gd name="T72" fmla="*/ 2147483647 w 1646"/>
                <a:gd name="T73" fmla="*/ 2147483647 h 1069"/>
                <a:gd name="T74" fmla="*/ 2147483647 w 1646"/>
                <a:gd name="T75" fmla="*/ 2147483647 h 1069"/>
                <a:gd name="T76" fmla="*/ 2147483647 w 1646"/>
                <a:gd name="T77" fmla="*/ 2147483647 h 1069"/>
                <a:gd name="T78" fmla="*/ 2147483647 w 1646"/>
                <a:gd name="T79" fmla="*/ 2147483647 h 1069"/>
                <a:gd name="T80" fmla="*/ 2147483647 w 1646"/>
                <a:gd name="T81" fmla="*/ 2147483647 h 1069"/>
                <a:gd name="T82" fmla="*/ 2147483647 w 1646"/>
                <a:gd name="T83" fmla="*/ 2147483647 h 1069"/>
                <a:gd name="T84" fmla="*/ 2147483647 w 1646"/>
                <a:gd name="T85" fmla="*/ 2147483647 h 1069"/>
                <a:gd name="T86" fmla="*/ 2147483647 w 1646"/>
                <a:gd name="T87" fmla="*/ 2147483647 h 1069"/>
                <a:gd name="T88" fmla="*/ 2147483647 w 1646"/>
                <a:gd name="T89" fmla="*/ 2147483647 h 1069"/>
                <a:gd name="T90" fmla="*/ 2147483647 w 1646"/>
                <a:gd name="T91" fmla="*/ 2147483647 h 1069"/>
                <a:gd name="T92" fmla="*/ 2147483647 w 1646"/>
                <a:gd name="T93" fmla="*/ 2147483647 h 1069"/>
                <a:gd name="T94" fmla="*/ 2147483647 w 1646"/>
                <a:gd name="T95" fmla="*/ 2147483647 h 1069"/>
                <a:gd name="T96" fmla="*/ 2147483647 w 1646"/>
                <a:gd name="T97" fmla="*/ 2147483647 h 106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646"/>
                <a:gd name="T148" fmla="*/ 0 h 1069"/>
                <a:gd name="T149" fmla="*/ 1646 w 1646"/>
                <a:gd name="T150" fmla="*/ 1069 h 1069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646" h="1069">
                  <a:moveTo>
                    <a:pt x="451" y="3"/>
                  </a:moveTo>
                  <a:cubicBezTo>
                    <a:pt x="443" y="0"/>
                    <a:pt x="451" y="4"/>
                    <a:pt x="466" y="9"/>
                  </a:cubicBezTo>
                  <a:cubicBezTo>
                    <a:pt x="481" y="14"/>
                    <a:pt x="520" y="29"/>
                    <a:pt x="539" y="34"/>
                  </a:cubicBezTo>
                  <a:cubicBezTo>
                    <a:pt x="558" y="39"/>
                    <a:pt x="572" y="37"/>
                    <a:pt x="583" y="39"/>
                  </a:cubicBezTo>
                  <a:cubicBezTo>
                    <a:pt x="594" y="41"/>
                    <a:pt x="588" y="51"/>
                    <a:pt x="605" y="45"/>
                  </a:cubicBezTo>
                  <a:cubicBezTo>
                    <a:pt x="622" y="39"/>
                    <a:pt x="651" y="0"/>
                    <a:pt x="689" y="1"/>
                  </a:cubicBezTo>
                  <a:cubicBezTo>
                    <a:pt x="727" y="2"/>
                    <a:pt x="793" y="41"/>
                    <a:pt x="833" y="49"/>
                  </a:cubicBezTo>
                  <a:cubicBezTo>
                    <a:pt x="873" y="57"/>
                    <a:pt x="897" y="33"/>
                    <a:pt x="929" y="49"/>
                  </a:cubicBezTo>
                  <a:cubicBezTo>
                    <a:pt x="961" y="65"/>
                    <a:pt x="993" y="129"/>
                    <a:pt x="1025" y="145"/>
                  </a:cubicBezTo>
                  <a:cubicBezTo>
                    <a:pt x="1057" y="161"/>
                    <a:pt x="1089" y="137"/>
                    <a:pt x="1121" y="145"/>
                  </a:cubicBezTo>
                  <a:cubicBezTo>
                    <a:pt x="1153" y="153"/>
                    <a:pt x="1185" y="185"/>
                    <a:pt x="1217" y="193"/>
                  </a:cubicBezTo>
                  <a:cubicBezTo>
                    <a:pt x="1249" y="201"/>
                    <a:pt x="1297" y="185"/>
                    <a:pt x="1313" y="193"/>
                  </a:cubicBezTo>
                  <a:cubicBezTo>
                    <a:pt x="1329" y="201"/>
                    <a:pt x="1289" y="225"/>
                    <a:pt x="1313" y="241"/>
                  </a:cubicBezTo>
                  <a:cubicBezTo>
                    <a:pt x="1337" y="257"/>
                    <a:pt x="1412" y="282"/>
                    <a:pt x="1457" y="289"/>
                  </a:cubicBezTo>
                  <a:cubicBezTo>
                    <a:pt x="1502" y="296"/>
                    <a:pt x="1561" y="287"/>
                    <a:pt x="1585" y="286"/>
                  </a:cubicBezTo>
                  <a:cubicBezTo>
                    <a:pt x="1609" y="285"/>
                    <a:pt x="1597" y="286"/>
                    <a:pt x="1603" y="286"/>
                  </a:cubicBezTo>
                  <a:cubicBezTo>
                    <a:pt x="1609" y="286"/>
                    <a:pt x="1617" y="284"/>
                    <a:pt x="1624" y="285"/>
                  </a:cubicBezTo>
                  <a:cubicBezTo>
                    <a:pt x="1631" y="286"/>
                    <a:pt x="1640" y="287"/>
                    <a:pt x="1643" y="291"/>
                  </a:cubicBezTo>
                  <a:cubicBezTo>
                    <a:pt x="1646" y="295"/>
                    <a:pt x="1645" y="301"/>
                    <a:pt x="1643" y="306"/>
                  </a:cubicBezTo>
                  <a:cubicBezTo>
                    <a:pt x="1641" y="311"/>
                    <a:pt x="1636" y="315"/>
                    <a:pt x="1630" y="322"/>
                  </a:cubicBezTo>
                  <a:cubicBezTo>
                    <a:pt x="1624" y="329"/>
                    <a:pt x="1616" y="336"/>
                    <a:pt x="1604" y="346"/>
                  </a:cubicBezTo>
                  <a:cubicBezTo>
                    <a:pt x="1592" y="356"/>
                    <a:pt x="1574" y="367"/>
                    <a:pt x="1556" y="385"/>
                  </a:cubicBezTo>
                  <a:cubicBezTo>
                    <a:pt x="1538" y="403"/>
                    <a:pt x="1503" y="443"/>
                    <a:pt x="1493" y="457"/>
                  </a:cubicBezTo>
                  <a:cubicBezTo>
                    <a:pt x="1483" y="471"/>
                    <a:pt x="1493" y="466"/>
                    <a:pt x="1495" y="472"/>
                  </a:cubicBezTo>
                  <a:cubicBezTo>
                    <a:pt x="1497" y="478"/>
                    <a:pt x="1504" y="484"/>
                    <a:pt x="1507" y="492"/>
                  </a:cubicBezTo>
                  <a:cubicBezTo>
                    <a:pt x="1510" y="500"/>
                    <a:pt x="1511" y="509"/>
                    <a:pt x="1514" y="519"/>
                  </a:cubicBezTo>
                  <a:cubicBezTo>
                    <a:pt x="1517" y="529"/>
                    <a:pt x="1522" y="541"/>
                    <a:pt x="1525" y="550"/>
                  </a:cubicBezTo>
                  <a:cubicBezTo>
                    <a:pt x="1528" y="559"/>
                    <a:pt x="1530" y="556"/>
                    <a:pt x="1532" y="571"/>
                  </a:cubicBezTo>
                  <a:cubicBezTo>
                    <a:pt x="1534" y="586"/>
                    <a:pt x="1537" y="612"/>
                    <a:pt x="1540" y="640"/>
                  </a:cubicBezTo>
                  <a:cubicBezTo>
                    <a:pt x="1543" y="668"/>
                    <a:pt x="1549" y="715"/>
                    <a:pt x="1552" y="742"/>
                  </a:cubicBezTo>
                  <a:cubicBezTo>
                    <a:pt x="1555" y="769"/>
                    <a:pt x="1560" y="793"/>
                    <a:pt x="1558" y="805"/>
                  </a:cubicBezTo>
                  <a:cubicBezTo>
                    <a:pt x="1556" y="817"/>
                    <a:pt x="1546" y="811"/>
                    <a:pt x="1540" y="814"/>
                  </a:cubicBezTo>
                  <a:cubicBezTo>
                    <a:pt x="1534" y="817"/>
                    <a:pt x="1529" y="822"/>
                    <a:pt x="1522" y="825"/>
                  </a:cubicBezTo>
                  <a:cubicBezTo>
                    <a:pt x="1515" y="828"/>
                    <a:pt x="1503" y="831"/>
                    <a:pt x="1495" y="835"/>
                  </a:cubicBezTo>
                  <a:cubicBezTo>
                    <a:pt x="1487" y="839"/>
                    <a:pt x="1479" y="844"/>
                    <a:pt x="1472" y="849"/>
                  </a:cubicBezTo>
                  <a:cubicBezTo>
                    <a:pt x="1465" y="854"/>
                    <a:pt x="1454" y="861"/>
                    <a:pt x="1451" y="868"/>
                  </a:cubicBezTo>
                  <a:cubicBezTo>
                    <a:pt x="1448" y="875"/>
                    <a:pt x="1450" y="883"/>
                    <a:pt x="1453" y="891"/>
                  </a:cubicBezTo>
                  <a:cubicBezTo>
                    <a:pt x="1456" y="899"/>
                    <a:pt x="1461" y="907"/>
                    <a:pt x="1471" y="918"/>
                  </a:cubicBezTo>
                  <a:cubicBezTo>
                    <a:pt x="1481" y="929"/>
                    <a:pt x="1503" y="948"/>
                    <a:pt x="1511" y="957"/>
                  </a:cubicBezTo>
                  <a:cubicBezTo>
                    <a:pt x="1519" y="966"/>
                    <a:pt x="1523" y="972"/>
                    <a:pt x="1522" y="975"/>
                  </a:cubicBezTo>
                  <a:cubicBezTo>
                    <a:pt x="1521" y="978"/>
                    <a:pt x="1509" y="979"/>
                    <a:pt x="1502" y="978"/>
                  </a:cubicBezTo>
                  <a:cubicBezTo>
                    <a:pt x="1495" y="977"/>
                    <a:pt x="1491" y="971"/>
                    <a:pt x="1480" y="966"/>
                  </a:cubicBezTo>
                  <a:cubicBezTo>
                    <a:pt x="1469" y="961"/>
                    <a:pt x="1448" y="953"/>
                    <a:pt x="1435" y="949"/>
                  </a:cubicBezTo>
                  <a:cubicBezTo>
                    <a:pt x="1422" y="945"/>
                    <a:pt x="1413" y="943"/>
                    <a:pt x="1402" y="942"/>
                  </a:cubicBezTo>
                  <a:cubicBezTo>
                    <a:pt x="1391" y="941"/>
                    <a:pt x="1380" y="944"/>
                    <a:pt x="1370" y="945"/>
                  </a:cubicBezTo>
                  <a:cubicBezTo>
                    <a:pt x="1360" y="946"/>
                    <a:pt x="1352" y="945"/>
                    <a:pt x="1340" y="946"/>
                  </a:cubicBezTo>
                  <a:cubicBezTo>
                    <a:pt x="1328" y="947"/>
                    <a:pt x="1316" y="950"/>
                    <a:pt x="1300" y="951"/>
                  </a:cubicBezTo>
                  <a:cubicBezTo>
                    <a:pt x="1284" y="952"/>
                    <a:pt x="1259" y="954"/>
                    <a:pt x="1243" y="954"/>
                  </a:cubicBezTo>
                  <a:cubicBezTo>
                    <a:pt x="1227" y="954"/>
                    <a:pt x="1220" y="952"/>
                    <a:pt x="1201" y="952"/>
                  </a:cubicBezTo>
                  <a:cubicBezTo>
                    <a:pt x="1182" y="952"/>
                    <a:pt x="1144" y="951"/>
                    <a:pt x="1127" y="952"/>
                  </a:cubicBezTo>
                  <a:cubicBezTo>
                    <a:pt x="1110" y="953"/>
                    <a:pt x="1110" y="956"/>
                    <a:pt x="1100" y="958"/>
                  </a:cubicBezTo>
                  <a:cubicBezTo>
                    <a:pt x="1090" y="960"/>
                    <a:pt x="1079" y="965"/>
                    <a:pt x="1067" y="966"/>
                  </a:cubicBezTo>
                  <a:cubicBezTo>
                    <a:pt x="1055" y="967"/>
                    <a:pt x="1044" y="964"/>
                    <a:pt x="1030" y="961"/>
                  </a:cubicBezTo>
                  <a:cubicBezTo>
                    <a:pt x="1016" y="958"/>
                    <a:pt x="995" y="952"/>
                    <a:pt x="980" y="949"/>
                  </a:cubicBezTo>
                  <a:cubicBezTo>
                    <a:pt x="965" y="946"/>
                    <a:pt x="948" y="944"/>
                    <a:pt x="938" y="943"/>
                  </a:cubicBezTo>
                  <a:cubicBezTo>
                    <a:pt x="928" y="942"/>
                    <a:pt x="928" y="943"/>
                    <a:pt x="920" y="942"/>
                  </a:cubicBezTo>
                  <a:cubicBezTo>
                    <a:pt x="912" y="941"/>
                    <a:pt x="899" y="940"/>
                    <a:pt x="890" y="939"/>
                  </a:cubicBezTo>
                  <a:cubicBezTo>
                    <a:pt x="881" y="938"/>
                    <a:pt x="873" y="937"/>
                    <a:pt x="866" y="934"/>
                  </a:cubicBezTo>
                  <a:cubicBezTo>
                    <a:pt x="859" y="931"/>
                    <a:pt x="855" y="923"/>
                    <a:pt x="848" y="922"/>
                  </a:cubicBezTo>
                  <a:cubicBezTo>
                    <a:pt x="841" y="921"/>
                    <a:pt x="835" y="924"/>
                    <a:pt x="824" y="928"/>
                  </a:cubicBezTo>
                  <a:cubicBezTo>
                    <a:pt x="813" y="932"/>
                    <a:pt x="801" y="948"/>
                    <a:pt x="784" y="948"/>
                  </a:cubicBezTo>
                  <a:cubicBezTo>
                    <a:pt x="767" y="948"/>
                    <a:pt x="739" y="930"/>
                    <a:pt x="721" y="925"/>
                  </a:cubicBezTo>
                  <a:cubicBezTo>
                    <a:pt x="703" y="920"/>
                    <a:pt x="698" y="920"/>
                    <a:pt x="677" y="915"/>
                  </a:cubicBezTo>
                  <a:cubicBezTo>
                    <a:pt x="656" y="910"/>
                    <a:pt x="610" y="900"/>
                    <a:pt x="592" y="897"/>
                  </a:cubicBezTo>
                  <a:cubicBezTo>
                    <a:pt x="574" y="894"/>
                    <a:pt x="577" y="897"/>
                    <a:pt x="568" y="897"/>
                  </a:cubicBezTo>
                  <a:cubicBezTo>
                    <a:pt x="559" y="897"/>
                    <a:pt x="546" y="893"/>
                    <a:pt x="535" y="895"/>
                  </a:cubicBezTo>
                  <a:cubicBezTo>
                    <a:pt x="524" y="897"/>
                    <a:pt x="508" y="905"/>
                    <a:pt x="499" y="910"/>
                  </a:cubicBezTo>
                  <a:cubicBezTo>
                    <a:pt x="490" y="915"/>
                    <a:pt x="484" y="920"/>
                    <a:pt x="478" y="928"/>
                  </a:cubicBezTo>
                  <a:cubicBezTo>
                    <a:pt x="472" y="936"/>
                    <a:pt x="465" y="949"/>
                    <a:pt x="463" y="957"/>
                  </a:cubicBezTo>
                  <a:cubicBezTo>
                    <a:pt x="461" y="965"/>
                    <a:pt x="462" y="966"/>
                    <a:pt x="464" y="976"/>
                  </a:cubicBezTo>
                  <a:cubicBezTo>
                    <a:pt x="466" y="986"/>
                    <a:pt x="472" y="1005"/>
                    <a:pt x="476" y="1017"/>
                  </a:cubicBezTo>
                  <a:cubicBezTo>
                    <a:pt x="480" y="1029"/>
                    <a:pt x="489" y="1042"/>
                    <a:pt x="491" y="1050"/>
                  </a:cubicBezTo>
                  <a:cubicBezTo>
                    <a:pt x="493" y="1058"/>
                    <a:pt x="490" y="1063"/>
                    <a:pt x="487" y="1066"/>
                  </a:cubicBezTo>
                  <a:cubicBezTo>
                    <a:pt x="484" y="1069"/>
                    <a:pt x="477" y="1069"/>
                    <a:pt x="472" y="1068"/>
                  </a:cubicBezTo>
                  <a:cubicBezTo>
                    <a:pt x="467" y="1067"/>
                    <a:pt x="466" y="1064"/>
                    <a:pt x="458" y="1060"/>
                  </a:cubicBezTo>
                  <a:cubicBezTo>
                    <a:pt x="450" y="1056"/>
                    <a:pt x="431" y="1047"/>
                    <a:pt x="422" y="1044"/>
                  </a:cubicBezTo>
                  <a:cubicBezTo>
                    <a:pt x="413" y="1041"/>
                    <a:pt x="410" y="1041"/>
                    <a:pt x="403" y="1039"/>
                  </a:cubicBezTo>
                  <a:cubicBezTo>
                    <a:pt x="396" y="1037"/>
                    <a:pt x="390" y="1032"/>
                    <a:pt x="380" y="1029"/>
                  </a:cubicBezTo>
                  <a:cubicBezTo>
                    <a:pt x="370" y="1026"/>
                    <a:pt x="354" y="1021"/>
                    <a:pt x="341" y="1018"/>
                  </a:cubicBezTo>
                  <a:cubicBezTo>
                    <a:pt x="328" y="1015"/>
                    <a:pt x="316" y="1013"/>
                    <a:pt x="304" y="1011"/>
                  </a:cubicBezTo>
                  <a:cubicBezTo>
                    <a:pt x="292" y="1009"/>
                    <a:pt x="281" y="1007"/>
                    <a:pt x="271" y="1005"/>
                  </a:cubicBezTo>
                  <a:cubicBezTo>
                    <a:pt x="261" y="1003"/>
                    <a:pt x="250" y="1003"/>
                    <a:pt x="242" y="1002"/>
                  </a:cubicBezTo>
                  <a:cubicBezTo>
                    <a:pt x="234" y="1001"/>
                    <a:pt x="228" y="1006"/>
                    <a:pt x="223" y="1000"/>
                  </a:cubicBezTo>
                  <a:cubicBezTo>
                    <a:pt x="218" y="994"/>
                    <a:pt x="211" y="978"/>
                    <a:pt x="209" y="964"/>
                  </a:cubicBezTo>
                  <a:cubicBezTo>
                    <a:pt x="207" y="950"/>
                    <a:pt x="208" y="936"/>
                    <a:pt x="208" y="916"/>
                  </a:cubicBezTo>
                  <a:cubicBezTo>
                    <a:pt x="208" y="896"/>
                    <a:pt x="210" y="864"/>
                    <a:pt x="211" y="844"/>
                  </a:cubicBezTo>
                  <a:cubicBezTo>
                    <a:pt x="212" y="824"/>
                    <a:pt x="213" y="806"/>
                    <a:pt x="212" y="793"/>
                  </a:cubicBezTo>
                  <a:cubicBezTo>
                    <a:pt x="211" y="780"/>
                    <a:pt x="212" y="767"/>
                    <a:pt x="203" y="763"/>
                  </a:cubicBezTo>
                  <a:cubicBezTo>
                    <a:pt x="194" y="759"/>
                    <a:pt x="168" y="775"/>
                    <a:pt x="160" y="772"/>
                  </a:cubicBezTo>
                  <a:cubicBezTo>
                    <a:pt x="152" y="769"/>
                    <a:pt x="157" y="756"/>
                    <a:pt x="157" y="745"/>
                  </a:cubicBezTo>
                  <a:cubicBezTo>
                    <a:pt x="157" y="734"/>
                    <a:pt x="160" y="718"/>
                    <a:pt x="161" y="708"/>
                  </a:cubicBezTo>
                  <a:cubicBezTo>
                    <a:pt x="162" y="698"/>
                    <a:pt x="164" y="693"/>
                    <a:pt x="163" y="685"/>
                  </a:cubicBezTo>
                  <a:cubicBezTo>
                    <a:pt x="162" y="677"/>
                    <a:pt x="160" y="668"/>
                    <a:pt x="154" y="661"/>
                  </a:cubicBezTo>
                  <a:cubicBezTo>
                    <a:pt x="148" y="654"/>
                    <a:pt x="131" y="647"/>
                    <a:pt x="124" y="640"/>
                  </a:cubicBezTo>
                  <a:cubicBezTo>
                    <a:pt x="117" y="633"/>
                    <a:pt x="115" y="634"/>
                    <a:pt x="113" y="621"/>
                  </a:cubicBezTo>
                  <a:cubicBezTo>
                    <a:pt x="111" y="608"/>
                    <a:pt x="113" y="577"/>
                    <a:pt x="113" y="564"/>
                  </a:cubicBezTo>
                  <a:cubicBezTo>
                    <a:pt x="113" y="551"/>
                    <a:pt x="116" y="549"/>
                    <a:pt x="116" y="543"/>
                  </a:cubicBezTo>
                  <a:cubicBezTo>
                    <a:pt x="116" y="537"/>
                    <a:pt x="115" y="532"/>
                    <a:pt x="115" y="529"/>
                  </a:cubicBezTo>
                  <a:cubicBezTo>
                    <a:pt x="115" y="526"/>
                    <a:pt x="118" y="527"/>
                    <a:pt x="113" y="523"/>
                  </a:cubicBezTo>
                  <a:cubicBezTo>
                    <a:pt x="108" y="519"/>
                    <a:pt x="92" y="508"/>
                    <a:pt x="85" y="502"/>
                  </a:cubicBezTo>
                  <a:cubicBezTo>
                    <a:pt x="78" y="496"/>
                    <a:pt x="74" y="497"/>
                    <a:pt x="70" y="489"/>
                  </a:cubicBezTo>
                  <a:cubicBezTo>
                    <a:pt x="66" y="481"/>
                    <a:pt x="62" y="461"/>
                    <a:pt x="61" y="451"/>
                  </a:cubicBezTo>
                  <a:cubicBezTo>
                    <a:pt x="60" y="441"/>
                    <a:pt x="64" y="436"/>
                    <a:pt x="65" y="427"/>
                  </a:cubicBezTo>
                  <a:cubicBezTo>
                    <a:pt x="66" y="418"/>
                    <a:pt x="67" y="407"/>
                    <a:pt x="67" y="399"/>
                  </a:cubicBezTo>
                  <a:cubicBezTo>
                    <a:pt x="67" y="391"/>
                    <a:pt x="66" y="384"/>
                    <a:pt x="62" y="381"/>
                  </a:cubicBezTo>
                  <a:cubicBezTo>
                    <a:pt x="58" y="378"/>
                    <a:pt x="48" y="379"/>
                    <a:pt x="41" y="381"/>
                  </a:cubicBezTo>
                  <a:cubicBezTo>
                    <a:pt x="34" y="383"/>
                    <a:pt x="23" y="391"/>
                    <a:pt x="19" y="391"/>
                  </a:cubicBezTo>
                  <a:cubicBezTo>
                    <a:pt x="15" y="391"/>
                    <a:pt x="16" y="392"/>
                    <a:pt x="14" y="379"/>
                  </a:cubicBezTo>
                  <a:cubicBezTo>
                    <a:pt x="12" y="366"/>
                    <a:pt x="0" y="318"/>
                    <a:pt x="4" y="313"/>
                  </a:cubicBezTo>
                  <a:cubicBezTo>
                    <a:pt x="8" y="308"/>
                    <a:pt x="31" y="349"/>
                    <a:pt x="38" y="349"/>
                  </a:cubicBezTo>
                  <a:cubicBezTo>
                    <a:pt x="45" y="349"/>
                    <a:pt x="48" y="325"/>
                    <a:pt x="46" y="312"/>
                  </a:cubicBezTo>
                  <a:cubicBezTo>
                    <a:pt x="44" y="299"/>
                    <a:pt x="27" y="279"/>
                    <a:pt x="25" y="268"/>
                  </a:cubicBezTo>
                  <a:cubicBezTo>
                    <a:pt x="23" y="257"/>
                    <a:pt x="29" y="250"/>
                    <a:pt x="32" y="247"/>
                  </a:cubicBezTo>
                  <a:cubicBezTo>
                    <a:pt x="35" y="244"/>
                    <a:pt x="37" y="251"/>
                    <a:pt x="41" y="249"/>
                  </a:cubicBezTo>
                  <a:cubicBezTo>
                    <a:pt x="45" y="247"/>
                    <a:pt x="53" y="240"/>
                    <a:pt x="59" y="235"/>
                  </a:cubicBezTo>
                  <a:cubicBezTo>
                    <a:pt x="65" y="230"/>
                    <a:pt x="72" y="218"/>
                    <a:pt x="76" y="219"/>
                  </a:cubicBezTo>
                  <a:cubicBezTo>
                    <a:pt x="80" y="220"/>
                    <a:pt x="75" y="241"/>
                    <a:pt x="82" y="240"/>
                  </a:cubicBezTo>
                  <a:cubicBezTo>
                    <a:pt x="89" y="239"/>
                    <a:pt x="105" y="219"/>
                    <a:pt x="116" y="211"/>
                  </a:cubicBezTo>
                  <a:cubicBezTo>
                    <a:pt x="127" y="203"/>
                    <a:pt x="134" y="195"/>
                    <a:pt x="145" y="195"/>
                  </a:cubicBezTo>
                  <a:cubicBezTo>
                    <a:pt x="156" y="195"/>
                    <a:pt x="170" y="210"/>
                    <a:pt x="182" y="213"/>
                  </a:cubicBezTo>
                  <a:cubicBezTo>
                    <a:pt x="194" y="216"/>
                    <a:pt x="207" y="214"/>
                    <a:pt x="215" y="211"/>
                  </a:cubicBezTo>
                  <a:cubicBezTo>
                    <a:pt x="223" y="208"/>
                    <a:pt x="225" y="193"/>
                    <a:pt x="233" y="192"/>
                  </a:cubicBezTo>
                  <a:cubicBezTo>
                    <a:pt x="241" y="191"/>
                    <a:pt x="255" y="202"/>
                    <a:pt x="265" y="202"/>
                  </a:cubicBezTo>
                  <a:cubicBezTo>
                    <a:pt x="275" y="202"/>
                    <a:pt x="282" y="197"/>
                    <a:pt x="296" y="195"/>
                  </a:cubicBezTo>
                  <a:cubicBezTo>
                    <a:pt x="310" y="193"/>
                    <a:pt x="342" y="195"/>
                    <a:pt x="352" y="192"/>
                  </a:cubicBezTo>
                  <a:cubicBezTo>
                    <a:pt x="362" y="189"/>
                    <a:pt x="352" y="182"/>
                    <a:pt x="355" y="177"/>
                  </a:cubicBezTo>
                  <a:cubicBezTo>
                    <a:pt x="358" y="172"/>
                    <a:pt x="366" y="168"/>
                    <a:pt x="368" y="160"/>
                  </a:cubicBezTo>
                  <a:cubicBezTo>
                    <a:pt x="370" y="152"/>
                    <a:pt x="364" y="135"/>
                    <a:pt x="365" y="130"/>
                  </a:cubicBezTo>
                  <a:cubicBezTo>
                    <a:pt x="366" y="125"/>
                    <a:pt x="373" y="130"/>
                    <a:pt x="377" y="129"/>
                  </a:cubicBezTo>
                  <a:cubicBezTo>
                    <a:pt x="381" y="128"/>
                    <a:pt x="384" y="128"/>
                    <a:pt x="389" y="124"/>
                  </a:cubicBezTo>
                  <a:cubicBezTo>
                    <a:pt x="394" y="120"/>
                    <a:pt x="403" y="107"/>
                    <a:pt x="409" y="103"/>
                  </a:cubicBezTo>
                  <a:cubicBezTo>
                    <a:pt x="415" y="99"/>
                    <a:pt x="422" y="100"/>
                    <a:pt x="428" y="97"/>
                  </a:cubicBezTo>
                  <a:cubicBezTo>
                    <a:pt x="434" y="94"/>
                    <a:pt x="439" y="90"/>
                    <a:pt x="446" y="85"/>
                  </a:cubicBezTo>
                  <a:cubicBezTo>
                    <a:pt x="453" y="80"/>
                    <a:pt x="459" y="73"/>
                    <a:pt x="469" y="69"/>
                  </a:cubicBezTo>
                  <a:cubicBezTo>
                    <a:pt x="479" y="65"/>
                    <a:pt x="494" y="59"/>
                    <a:pt x="505" y="58"/>
                  </a:cubicBezTo>
                  <a:cubicBezTo>
                    <a:pt x="516" y="57"/>
                    <a:pt x="526" y="60"/>
                    <a:pt x="533" y="63"/>
                  </a:cubicBezTo>
                  <a:cubicBezTo>
                    <a:pt x="540" y="66"/>
                    <a:pt x="543" y="72"/>
                    <a:pt x="548" y="76"/>
                  </a:cubicBezTo>
                  <a:cubicBezTo>
                    <a:pt x="553" y="80"/>
                    <a:pt x="556" y="86"/>
                    <a:pt x="562" y="87"/>
                  </a:cubicBezTo>
                  <a:cubicBezTo>
                    <a:pt x="568" y="88"/>
                    <a:pt x="577" y="84"/>
                    <a:pt x="583" y="81"/>
                  </a:cubicBezTo>
                  <a:cubicBezTo>
                    <a:pt x="589" y="78"/>
                    <a:pt x="592" y="72"/>
                    <a:pt x="596" y="70"/>
                  </a:cubicBezTo>
                  <a:cubicBezTo>
                    <a:pt x="600" y="68"/>
                    <a:pt x="604" y="68"/>
                    <a:pt x="605" y="66"/>
                  </a:cubicBezTo>
                  <a:cubicBezTo>
                    <a:pt x="606" y="64"/>
                    <a:pt x="604" y="61"/>
                    <a:pt x="604" y="57"/>
                  </a:cubicBezTo>
                  <a:cubicBezTo>
                    <a:pt x="604" y="53"/>
                    <a:pt x="608" y="45"/>
                    <a:pt x="602" y="43"/>
                  </a:cubicBezTo>
                  <a:cubicBezTo>
                    <a:pt x="596" y="41"/>
                    <a:pt x="577" y="43"/>
                    <a:pt x="569" y="42"/>
                  </a:cubicBezTo>
                  <a:cubicBezTo>
                    <a:pt x="561" y="41"/>
                    <a:pt x="560" y="39"/>
                    <a:pt x="551" y="37"/>
                  </a:cubicBezTo>
                  <a:cubicBezTo>
                    <a:pt x="542" y="35"/>
                    <a:pt x="532" y="34"/>
                    <a:pt x="515" y="28"/>
                  </a:cubicBezTo>
                  <a:cubicBezTo>
                    <a:pt x="498" y="22"/>
                    <a:pt x="459" y="6"/>
                    <a:pt x="451" y="3"/>
                  </a:cubicBezTo>
                  <a:close/>
                </a:path>
              </a:pathLst>
            </a:custGeom>
            <a:solidFill>
              <a:srgbClr val="00B0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6" name="Freeform 24"/>
            <p:cNvSpPr>
              <a:spLocks/>
            </p:cNvSpPr>
            <p:nvPr/>
          </p:nvSpPr>
          <p:spPr bwMode="auto">
            <a:xfrm>
              <a:off x="6391275" y="4189413"/>
              <a:ext cx="1039813" cy="561975"/>
            </a:xfrm>
            <a:custGeom>
              <a:avLst/>
              <a:gdLst>
                <a:gd name="T0" fmla="*/ 2147483647 w 655"/>
                <a:gd name="T1" fmla="*/ 2147483647 h 354"/>
                <a:gd name="T2" fmla="*/ 2147483647 w 655"/>
                <a:gd name="T3" fmla="*/ 2147483647 h 354"/>
                <a:gd name="T4" fmla="*/ 2147483647 w 655"/>
                <a:gd name="T5" fmla="*/ 2147483647 h 354"/>
                <a:gd name="T6" fmla="*/ 2147483647 w 655"/>
                <a:gd name="T7" fmla="*/ 2147483647 h 354"/>
                <a:gd name="T8" fmla="*/ 2147483647 w 655"/>
                <a:gd name="T9" fmla="*/ 2147483647 h 354"/>
                <a:gd name="T10" fmla="*/ 2147483647 w 655"/>
                <a:gd name="T11" fmla="*/ 2147483647 h 354"/>
                <a:gd name="T12" fmla="*/ 2147483647 w 655"/>
                <a:gd name="T13" fmla="*/ 2147483647 h 354"/>
                <a:gd name="T14" fmla="*/ 2147483647 w 655"/>
                <a:gd name="T15" fmla="*/ 2147483647 h 354"/>
                <a:gd name="T16" fmla="*/ 2147483647 w 655"/>
                <a:gd name="T17" fmla="*/ 2147483647 h 354"/>
                <a:gd name="T18" fmla="*/ 2147483647 w 655"/>
                <a:gd name="T19" fmla="*/ 2147483647 h 354"/>
                <a:gd name="T20" fmla="*/ 2147483647 w 655"/>
                <a:gd name="T21" fmla="*/ 2147483647 h 354"/>
                <a:gd name="T22" fmla="*/ 2147483647 w 655"/>
                <a:gd name="T23" fmla="*/ 2147483647 h 354"/>
                <a:gd name="T24" fmla="*/ 2147483647 w 655"/>
                <a:gd name="T25" fmla="*/ 2147483647 h 354"/>
                <a:gd name="T26" fmla="*/ 2147483647 w 655"/>
                <a:gd name="T27" fmla="*/ 2147483647 h 354"/>
                <a:gd name="T28" fmla="*/ 2147483647 w 655"/>
                <a:gd name="T29" fmla="*/ 2147483647 h 354"/>
                <a:gd name="T30" fmla="*/ 2147483647 w 655"/>
                <a:gd name="T31" fmla="*/ 2147483647 h 354"/>
                <a:gd name="T32" fmla="*/ 2147483647 w 655"/>
                <a:gd name="T33" fmla="*/ 2147483647 h 354"/>
                <a:gd name="T34" fmla="*/ 2147483647 w 655"/>
                <a:gd name="T35" fmla="*/ 2147483647 h 354"/>
                <a:gd name="T36" fmla="*/ 2147483647 w 655"/>
                <a:gd name="T37" fmla="*/ 2147483647 h 354"/>
                <a:gd name="T38" fmla="*/ 2147483647 w 655"/>
                <a:gd name="T39" fmla="*/ 2147483647 h 354"/>
                <a:gd name="T40" fmla="*/ 2147483647 w 655"/>
                <a:gd name="T41" fmla="*/ 2147483647 h 354"/>
                <a:gd name="T42" fmla="*/ 2147483647 w 655"/>
                <a:gd name="T43" fmla="*/ 2147483647 h 354"/>
                <a:gd name="T44" fmla="*/ 2147483647 w 655"/>
                <a:gd name="T45" fmla="*/ 2147483647 h 354"/>
                <a:gd name="T46" fmla="*/ 2147483647 w 655"/>
                <a:gd name="T47" fmla="*/ 2147483647 h 354"/>
                <a:gd name="T48" fmla="*/ 2147483647 w 655"/>
                <a:gd name="T49" fmla="*/ 2147483647 h 354"/>
                <a:gd name="T50" fmla="*/ 2147483647 w 655"/>
                <a:gd name="T51" fmla="*/ 2147483647 h 354"/>
                <a:gd name="T52" fmla="*/ 2147483647 w 655"/>
                <a:gd name="T53" fmla="*/ 2147483647 h 354"/>
                <a:gd name="T54" fmla="*/ 2147483647 w 655"/>
                <a:gd name="T55" fmla="*/ 2147483647 h 354"/>
                <a:gd name="T56" fmla="*/ 2147483647 w 655"/>
                <a:gd name="T57" fmla="*/ 2147483647 h 354"/>
                <a:gd name="T58" fmla="*/ 2147483647 w 655"/>
                <a:gd name="T59" fmla="*/ 2147483647 h 354"/>
                <a:gd name="T60" fmla="*/ 2147483647 w 655"/>
                <a:gd name="T61" fmla="*/ 2147483647 h 354"/>
                <a:gd name="T62" fmla="*/ 2147483647 w 655"/>
                <a:gd name="T63" fmla="*/ 2147483647 h 354"/>
                <a:gd name="T64" fmla="*/ 2147483647 w 655"/>
                <a:gd name="T65" fmla="*/ 2147483647 h 354"/>
                <a:gd name="T66" fmla="*/ 2147483647 w 655"/>
                <a:gd name="T67" fmla="*/ 2147483647 h 354"/>
                <a:gd name="T68" fmla="*/ 2147483647 w 655"/>
                <a:gd name="T69" fmla="*/ 2147483647 h 354"/>
                <a:gd name="T70" fmla="*/ 2147483647 w 655"/>
                <a:gd name="T71" fmla="*/ 2147483647 h 354"/>
                <a:gd name="T72" fmla="*/ 2147483647 w 655"/>
                <a:gd name="T73" fmla="*/ 2147483647 h 354"/>
                <a:gd name="T74" fmla="*/ 2147483647 w 655"/>
                <a:gd name="T75" fmla="*/ 2147483647 h 354"/>
                <a:gd name="T76" fmla="*/ 2147483647 w 655"/>
                <a:gd name="T77" fmla="*/ 2147483647 h 354"/>
                <a:gd name="T78" fmla="*/ 2147483647 w 655"/>
                <a:gd name="T79" fmla="*/ 2147483647 h 354"/>
                <a:gd name="T80" fmla="*/ 2147483647 w 655"/>
                <a:gd name="T81" fmla="*/ 2147483647 h 354"/>
                <a:gd name="T82" fmla="*/ 2147483647 w 655"/>
                <a:gd name="T83" fmla="*/ 2147483647 h 354"/>
                <a:gd name="T84" fmla="*/ 2147483647 w 655"/>
                <a:gd name="T85" fmla="*/ 2147483647 h 354"/>
                <a:gd name="T86" fmla="*/ 2147483647 w 655"/>
                <a:gd name="T87" fmla="*/ 2147483647 h 354"/>
                <a:gd name="T88" fmla="*/ 2147483647 w 655"/>
                <a:gd name="T89" fmla="*/ 2147483647 h 354"/>
                <a:gd name="T90" fmla="*/ 2147483647 w 655"/>
                <a:gd name="T91" fmla="*/ 2147483647 h 35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655"/>
                <a:gd name="T139" fmla="*/ 0 h 354"/>
                <a:gd name="T140" fmla="*/ 655 w 655"/>
                <a:gd name="T141" fmla="*/ 354 h 35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655" h="354">
                  <a:moveTo>
                    <a:pt x="642" y="49"/>
                  </a:moveTo>
                  <a:cubicBezTo>
                    <a:pt x="607" y="22"/>
                    <a:pt x="621" y="57"/>
                    <a:pt x="576" y="37"/>
                  </a:cubicBezTo>
                  <a:cubicBezTo>
                    <a:pt x="564" y="31"/>
                    <a:pt x="545" y="28"/>
                    <a:pt x="545" y="28"/>
                  </a:cubicBezTo>
                  <a:cubicBezTo>
                    <a:pt x="538" y="26"/>
                    <a:pt x="538" y="23"/>
                    <a:pt x="534" y="21"/>
                  </a:cubicBezTo>
                  <a:cubicBezTo>
                    <a:pt x="530" y="19"/>
                    <a:pt x="529" y="19"/>
                    <a:pt x="522" y="16"/>
                  </a:cubicBezTo>
                  <a:cubicBezTo>
                    <a:pt x="515" y="13"/>
                    <a:pt x="498" y="0"/>
                    <a:pt x="489" y="1"/>
                  </a:cubicBezTo>
                  <a:cubicBezTo>
                    <a:pt x="477" y="3"/>
                    <a:pt x="473" y="16"/>
                    <a:pt x="467" y="21"/>
                  </a:cubicBezTo>
                  <a:cubicBezTo>
                    <a:pt x="461" y="26"/>
                    <a:pt x="457" y="27"/>
                    <a:pt x="453" y="30"/>
                  </a:cubicBezTo>
                  <a:cubicBezTo>
                    <a:pt x="449" y="33"/>
                    <a:pt x="455" y="32"/>
                    <a:pt x="441" y="42"/>
                  </a:cubicBezTo>
                  <a:cubicBezTo>
                    <a:pt x="416" y="32"/>
                    <a:pt x="394" y="79"/>
                    <a:pt x="366" y="89"/>
                  </a:cubicBezTo>
                  <a:cubicBezTo>
                    <a:pt x="362" y="90"/>
                    <a:pt x="313" y="103"/>
                    <a:pt x="310" y="105"/>
                  </a:cubicBezTo>
                  <a:cubicBezTo>
                    <a:pt x="285" y="120"/>
                    <a:pt x="264" y="116"/>
                    <a:pt x="238" y="129"/>
                  </a:cubicBezTo>
                  <a:cubicBezTo>
                    <a:pt x="200" y="131"/>
                    <a:pt x="210" y="119"/>
                    <a:pt x="174" y="129"/>
                  </a:cubicBezTo>
                  <a:cubicBezTo>
                    <a:pt x="149" y="136"/>
                    <a:pt x="137" y="133"/>
                    <a:pt x="110" y="149"/>
                  </a:cubicBezTo>
                  <a:cubicBezTo>
                    <a:pt x="76" y="169"/>
                    <a:pt x="77" y="144"/>
                    <a:pt x="42" y="161"/>
                  </a:cubicBezTo>
                  <a:cubicBezTo>
                    <a:pt x="21" y="157"/>
                    <a:pt x="41" y="180"/>
                    <a:pt x="23" y="189"/>
                  </a:cubicBezTo>
                  <a:cubicBezTo>
                    <a:pt x="25" y="194"/>
                    <a:pt x="4" y="186"/>
                    <a:pt x="5" y="190"/>
                  </a:cubicBezTo>
                  <a:cubicBezTo>
                    <a:pt x="2" y="194"/>
                    <a:pt x="2" y="213"/>
                    <a:pt x="2" y="220"/>
                  </a:cubicBezTo>
                  <a:cubicBezTo>
                    <a:pt x="2" y="227"/>
                    <a:pt x="0" y="226"/>
                    <a:pt x="2" y="231"/>
                  </a:cubicBezTo>
                  <a:cubicBezTo>
                    <a:pt x="4" y="236"/>
                    <a:pt x="11" y="251"/>
                    <a:pt x="12" y="253"/>
                  </a:cubicBezTo>
                  <a:cubicBezTo>
                    <a:pt x="13" y="255"/>
                    <a:pt x="10" y="243"/>
                    <a:pt x="11" y="244"/>
                  </a:cubicBezTo>
                  <a:cubicBezTo>
                    <a:pt x="13" y="246"/>
                    <a:pt x="14" y="254"/>
                    <a:pt x="18" y="262"/>
                  </a:cubicBezTo>
                  <a:cubicBezTo>
                    <a:pt x="22" y="270"/>
                    <a:pt x="25" y="279"/>
                    <a:pt x="34" y="293"/>
                  </a:cubicBezTo>
                  <a:cubicBezTo>
                    <a:pt x="40" y="304"/>
                    <a:pt x="64" y="352"/>
                    <a:pt x="70" y="349"/>
                  </a:cubicBezTo>
                  <a:cubicBezTo>
                    <a:pt x="78" y="354"/>
                    <a:pt x="82" y="342"/>
                    <a:pt x="82" y="325"/>
                  </a:cubicBezTo>
                  <a:cubicBezTo>
                    <a:pt x="94" y="297"/>
                    <a:pt x="43" y="272"/>
                    <a:pt x="70" y="245"/>
                  </a:cubicBezTo>
                  <a:cubicBezTo>
                    <a:pt x="70" y="277"/>
                    <a:pt x="128" y="175"/>
                    <a:pt x="118" y="245"/>
                  </a:cubicBezTo>
                  <a:cubicBezTo>
                    <a:pt x="192" y="159"/>
                    <a:pt x="202" y="209"/>
                    <a:pt x="202" y="209"/>
                  </a:cubicBezTo>
                  <a:cubicBezTo>
                    <a:pt x="236" y="207"/>
                    <a:pt x="225" y="220"/>
                    <a:pt x="246" y="209"/>
                  </a:cubicBezTo>
                  <a:cubicBezTo>
                    <a:pt x="258" y="206"/>
                    <a:pt x="263" y="191"/>
                    <a:pt x="270" y="190"/>
                  </a:cubicBezTo>
                  <a:cubicBezTo>
                    <a:pt x="277" y="189"/>
                    <a:pt x="277" y="199"/>
                    <a:pt x="286" y="201"/>
                  </a:cubicBezTo>
                  <a:cubicBezTo>
                    <a:pt x="295" y="203"/>
                    <a:pt x="319" y="205"/>
                    <a:pt x="324" y="205"/>
                  </a:cubicBezTo>
                  <a:cubicBezTo>
                    <a:pt x="333" y="203"/>
                    <a:pt x="308" y="201"/>
                    <a:pt x="315" y="199"/>
                  </a:cubicBezTo>
                  <a:cubicBezTo>
                    <a:pt x="322" y="197"/>
                    <a:pt x="354" y="194"/>
                    <a:pt x="366" y="193"/>
                  </a:cubicBezTo>
                  <a:cubicBezTo>
                    <a:pt x="377" y="191"/>
                    <a:pt x="385" y="195"/>
                    <a:pt x="389" y="192"/>
                  </a:cubicBezTo>
                  <a:cubicBezTo>
                    <a:pt x="393" y="189"/>
                    <a:pt x="387" y="180"/>
                    <a:pt x="390" y="175"/>
                  </a:cubicBezTo>
                  <a:cubicBezTo>
                    <a:pt x="393" y="170"/>
                    <a:pt x="403" y="170"/>
                    <a:pt x="405" y="162"/>
                  </a:cubicBezTo>
                  <a:cubicBezTo>
                    <a:pt x="407" y="154"/>
                    <a:pt x="396" y="138"/>
                    <a:pt x="402" y="129"/>
                  </a:cubicBezTo>
                  <a:cubicBezTo>
                    <a:pt x="426" y="139"/>
                    <a:pt x="438" y="103"/>
                    <a:pt x="438" y="109"/>
                  </a:cubicBezTo>
                  <a:cubicBezTo>
                    <a:pt x="450" y="95"/>
                    <a:pt x="437" y="111"/>
                    <a:pt x="474" y="93"/>
                  </a:cubicBezTo>
                  <a:cubicBezTo>
                    <a:pt x="480" y="88"/>
                    <a:pt x="505" y="68"/>
                    <a:pt x="518" y="65"/>
                  </a:cubicBezTo>
                  <a:cubicBezTo>
                    <a:pt x="532" y="60"/>
                    <a:pt x="542" y="58"/>
                    <a:pt x="558" y="61"/>
                  </a:cubicBezTo>
                  <a:cubicBezTo>
                    <a:pt x="583" y="59"/>
                    <a:pt x="575" y="95"/>
                    <a:pt x="612" y="85"/>
                  </a:cubicBezTo>
                  <a:cubicBezTo>
                    <a:pt x="632" y="80"/>
                    <a:pt x="625" y="70"/>
                    <a:pt x="642" y="67"/>
                  </a:cubicBezTo>
                  <a:cubicBezTo>
                    <a:pt x="655" y="66"/>
                    <a:pt x="626" y="73"/>
                    <a:pt x="636" y="67"/>
                  </a:cubicBezTo>
                  <a:cubicBezTo>
                    <a:pt x="645" y="61"/>
                    <a:pt x="636" y="59"/>
                    <a:pt x="642" y="49"/>
                  </a:cubicBezTo>
                  <a:close/>
                </a:path>
              </a:pathLst>
            </a:custGeom>
            <a:solidFill>
              <a:srgbClr val="99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7" name="Text Box 25"/>
            <p:cNvSpPr txBox="1">
              <a:spLocks noChangeArrowheads="1"/>
            </p:cNvSpPr>
            <p:nvPr/>
          </p:nvSpPr>
          <p:spPr bwMode="auto">
            <a:xfrm>
              <a:off x="8001000" y="4953000"/>
              <a:ext cx="752475" cy="136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ru-RU" sz="900" b="1">
                  <a:latin typeface="Arial" charset="0"/>
                </a:rPr>
                <a:t>Талдыкорган</a:t>
              </a:r>
            </a:p>
          </p:txBody>
        </p:sp>
        <p:sp>
          <p:nvSpPr>
            <p:cNvPr id="188" name="Oval 26"/>
            <p:cNvSpPr>
              <a:spLocks noChangeArrowheads="1"/>
            </p:cNvSpPr>
            <p:nvPr/>
          </p:nvSpPr>
          <p:spPr bwMode="auto">
            <a:xfrm>
              <a:off x="8077200" y="4876800"/>
              <a:ext cx="68263" cy="6826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endParaRPr lang="ru-RU" sz="500" b="1">
                <a:latin typeface="Arial" charset="0"/>
              </a:endParaRPr>
            </a:p>
          </p:txBody>
        </p:sp>
        <p:sp>
          <p:nvSpPr>
            <p:cNvPr id="190" name="Text Box 28"/>
            <p:cNvSpPr txBox="1">
              <a:spLocks noChangeArrowheads="1"/>
            </p:cNvSpPr>
            <p:nvPr/>
          </p:nvSpPr>
          <p:spPr bwMode="auto">
            <a:xfrm>
              <a:off x="1042988" y="3213100"/>
              <a:ext cx="417512" cy="122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ru-RU" sz="800" b="1">
                  <a:latin typeface="Arial" charset="0"/>
                </a:rPr>
                <a:t>Уральск</a:t>
              </a:r>
            </a:p>
          </p:txBody>
        </p:sp>
        <p:sp>
          <p:nvSpPr>
            <p:cNvPr id="192" name="Text Box 30"/>
            <p:cNvSpPr txBox="1">
              <a:spLocks noChangeArrowheads="1"/>
            </p:cNvSpPr>
            <p:nvPr/>
          </p:nvSpPr>
          <p:spPr bwMode="auto">
            <a:xfrm>
              <a:off x="755576" y="4536852"/>
              <a:ext cx="385763" cy="122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ru-RU" sz="800" b="1" dirty="0">
                  <a:latin typeface="Arial" charset="0"/>
                </a:rPr>
                <a:t>Атырау</a:t>
              </a:r>
            </a:p>
          </p:txBody>
        </p:sp>
        <p:sp>
          <p:nvSpPr>
            <p:cNvPr id="193" name="Freeform 31"/>
            <p:cNvSpPr>
              <a:spLocks/>
            </p:cNvSpPr>
            <p:nvPr/>
          </p:nvSpPr>
          <p:spPr bwMode="auto">
            <a:xfrm>
              <a:off x="1100138" y="4429125"/>
              <a:ext cx="1731962" cy="2039938"/>
            </a:xfrm>
            <a:custGeom>
              <a:avLst/>
              <a:gdLst>
                <a:gd name="T0" fmla="*/ 2147483647 w 1091"/>
                <a:gd name="T1" fmla="*/ 2147483647 h 1285"/>
                <a:gd name="T2" fmla="*/ 2147483647 w 1091"/>
                <a:gd name="T3" fmla="*/ 2147483647 h 1285"/>
                <a:gd name="T4" fmla="*/ 2147483647 w 1091"/>
                <a:gd name="T5" fmla="*/ 2147483647 h 1285"/>
                <a:gd name="T6" fmla="*/ 2147483647 w 1091"/>
                <a:gd name="T7" fmla="*/ 2147483647 h 1285"/>
                <a:gd name="T8" fmla="*/ 2147483647 w 1091"/>
                <a:gd name="T9" fmla="*/ 2147483647 h 1285"/>
                <a:gd name="T10" fmla="*/ 2147483647 w 1091"/>
                <a:gd name="T11" fmla="*/ 2147483647 h 1285"/>
                <a:gd name="T12" fmla="*/ 2147483647 w 1091"/>
                <a:gd name="T13" fmla="*/ 2147483647 h 1285"/>
                <a:gd name="T14" fmla="*/ 2147483647 w 1091"/>
                <a:gd name="T15" fmla="*/ 2147483647 h 1285"/>
                <a:gd name="T16" fmla="*/ 2147483647 w 1091"/>
                <a:gd name="T17" fmla="*/ 2147483647 h 1285"/>
                <a:gd name="T18" fmla="*/ 2147483647 w 1091"/>
                <a:gd name="T19" fmla="*/ 2147483647 h 1285"/>
                <a:gd name="T20" fmla="*/ 2147483647 w 1091"/>
                <a:gd name="T21" fmla="*/ 2147483647 h 1285"/>
                <a:gd name="T22" fmla="*/ 2147483647 w 1091"/>
                <a:gd name="T23" fmla="*/ 2147483647 h 1285"/>
                <a:gd name="T24" fmla="*/ 2147483647 w 1091"/>
                <a:gd name="T25" fmla="*/ 2147483647 h 1285"/>
                <a:gd name="T26" fmla="*/ 2147483647 w 1091"/>
                <a:gd name="T27" fmla="*/ 2147483647 h 1285"/>
                <a:gd name="T28" fmla="*/ 2147483647 w 1091"/>
                <a:gd name="T29" fmla="*/ 2147483647 h 1285"/>
                <a:gd name="T30" fmla="*/ 2147483647 w 1091"/>
                <a:gd name="T31" fmla="*/ 2147483647 h 1285"/>
                <a:gd name="T32" fmla="*/ 2147483647 w 1091"/>
                <a:gd name="T33" fmla="*/ 2147483647 h 1285"/>
                <a:gd name="T34" fmla="*/ 2147483647 w 1091"/>
                <a:gd name="T35" fmla="*/ 2147483647 h 1285"/>
                <a:gd name="T36" fmla="*/ 2147483647 w 1091"/>
                <a:gd name="T37" fmla="*/ 2147483647 h 1285"/>
                <a:gd name="T38" fmla="*/ 2147483647 w 1091"/>
                <a:gd name="T39" fmla="*/ 2147483647 h 1285"/>
                <a:gd name="T40" fmla="*/ 2147483647 w 1091"/>
                <a:gd name="T41" fmla="*/ 2147483647 h 1285"/>
                <a:gd name="T42" fmla="*/ 2147483647 w 1091"/>
                <a:gd name="T43" fmla="*/ 2147483647 h 1285"/>
                <a:gd name="T44" fmla="*/ 2147483647 w 1091"/>
                <a:gd name="T45" fmla="*/ 2147483647 h 1285"/>
                <a:gd name="T46" fmla="*/ 2147483647 w 1091"/>
                <a:gd name="T47" fmla="*/ 2147483647 h 1285"/>
                <a:gd name="T48" fmla="*/ 2147483647 w 1091"/>
                <a:gd name="T49" fmla="*/ 2147483647 h 1285"/>
                <a:gd name="T50" fmla="*/ 2147483647 w 1091"/>
                <a:gd name="T51" fmla="*/ 2147483647 h 1285"/>
                <a:gd name="T52" fmla="*/ 2147483647 w 1091"/>
                <a:gd name="T53" fmla="*/ 2147483647 h 1285"/>
                <a:gd name="T54" fmla="*/ 2147483647 w 1091"/>
                <a:gd name="T55" fmla="*/ 2147483647 h 1285"/>
                <a:gd name="T56" fmla="*/ 2147483647 w 1091"/>
                <a:gd name="T57" fmla="*/ 2147483647 h 1285"/>
                <a:gd name="T58" fmla="*/ 2147483647 w 1091"/>
                <a:gd name="T59" fmla="*/ 2147483647 h 1285"/>
                <a:gd name="T60" fmla="*/ 2147483647 w 1091"/>
                <a:gd name="T61" fmla="*/ 2147483647 h 1285"/>
                <a:gd name="T62" fmla="*/ 2147483647 w 1091"/>
                <a:gd name="T63" fmla="*/ 2147483647 h 1285"/>
                <a:gd name="T64" fmla="*/ 2147483647 w 1091"/>
                <a:gd name="T65" fmla="*/ 2147483647 h 1285"/>
                <a:gd name="T66" fmla="*/ 2147483647 w 1091"/>
                <a:gd name="T67" fmla="*/ 2147483647 h 1285"/>
                <a:gd name="T68" fmla="*/ 2147483647 w 1091"/>
                <a:gd name="T69" fmla="*/ 2147483647 h 1285"/>
                <a:gd name="T70" fmla="*/ 2147483647 w 1091"/>
                <a:gd name="T71" fmla="*/ 2147483647 h 1285"/>
                <a:gd name="T72" fmla="*/ 2147483647 w 1091"/>
                <a:gd name="T73" fmla="*/ 2147483647 h 1285"/>
                <a:gd name="T74" fmla="*/ 2147483647 w 1091"/>
                <a:gd name="T75" fmla="*/ 2147483647 h 1285"/>
                <a:gd name="T76" fmla="*/ 2147483647 w 1091"/>
                <a:gd name="T77" fmla="*/ 2147483647 h 1285"/>
                <a:gd name="T78" fmla="*/ 2147483647 w 1091"/>
                <a:gd name="T79" fmla="*/ 2147483647 h 1285"/>
                <a:gd name="T80" fmla="*/ 2147483647 w 1091"/>
                <a:gd name="T81" fmla="*/ 2147483647 h 1285"/>
                <a:gd name="T82" fmla="*/ 2147483647 w 1091"/>
                <a:gd name="T83" fmla="*/ 2147483647 h 1285"/>
                <a:gd name="T84" fmla="*/ 2147483647 w 1091"/>
                <a:gd name="T85" fmla="*/ 2147483647 h 1285"/>
                <a:gd name="T86" fmla="*/ 2147483647 w 1091"/>
                <a:gd name="T87" fmla="*/ 2147483647 h 1285"/>
                <a:gd name="T88" fmla="*/ 2147483647 w 1091"/>
                <a:gd name="T89" fmla="*/ 2147483647 h 1285"/>
                <a:gd name="T90" fmla="*/ 2147483647 w 1091"/>
                <a:gd name="T91" fmla="*/ 2147483647 h 1285"/>
                <a:gd name="T92" fmla="*/ 2147483647 w 1091"/>
                <a:gd name="T93" fmla="*/ 2147483647 h 1285"/>
                <a:gd name="T94" fmla="*/ 2147483647 w 1091"/>
                <a:gd name="T95" fmla="*/ 2147483647 h 1285"/>
                <a:gd name="T96" fmla="*/ 2147483647 w 1091"/>
                <a:gd name="T97" fmla="*/ 2147483647 h 1285"/>
                <a:gd name="T98" fmla="*/ 2147483647 w 1091"/>
                <a:gd name="T99" fmla="*/ 2147483647 h 1285"/>
                <a:gd name="T100" fmla="*/ 2147483647 w 1091"/>
                <a:gd name="T101" fmla="*/ 2147483647 h 128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091"/>
                <a:gd name="T154" fmla="*/ 0 h 1285"/>
                <a:gd name="T155" fmla="*/ 1091 w 1091"/>
                <a:gd name="T156" fmla="*/ 1285 h 1285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091" h="1285">
                  <a:moveTo>
                    <a:pt x="1059" y="1232"/>
                  </a:moveTo>
                  <a:cubicBezTo>
                    <a:pt x="1061" y="1241"/>
                    <a:pt x="1061" y="1240"/>
                    <a:pt x="1062" y="1244"/>
                  </a:cubicBezTo>
                  <a:cubicBezTo>
                    <a:pt x="1063" y="1249"/>
                    <a:pt x="1072" y="1255"/>
                    <a:pt x="1065" y="1260"/>
                  </a:cubicBezTo>
                  <a:cubicBezTo>
                    <a:pt x="1064" y="1262"/>
                    <a:pt x="1032" y="1270"/>
                    <a:pt x="1019" y="1272"/>
                  </a:cubicBezTo>
                  <a:cubicBezTo>
                    <a:pt x="999" y="1285"/>
                    <a:pt x="991" y="1281"/>
                    <a:pt x="966" y="1277"/>
                  </a:cubicBezTo>
                  <a:cubicBezTo>
                    <a:pt x="947" y="1249"/>
                    <a:pt x="961" y="1260"/>
                    <a:pt x="941" y="1247"/>
                  </a:cubicBezTo>
                  <a:cubicBezTo>
                    <a:pt x="936" y="1239"/>
                    <a:pt x="938" y="1235"/>
                    <a:pt x="936" y="1229"/>
                  </a:cubicBezTo>
                  <a:cubicBezTo>
                    <a:pt x="934" y="1223"/>
                    <a:pt x="932" y="1218"/>
                    <a:pt x="930" y="1211"/>
                  </a:cubicBezTo>
                  <a:cubicBezTo>
                    <a:pt x="928" y="1204"/>
                    <a:pt x="925" y="1191"/>
                    <a:pt x="923" y="1186"/>
                  </a:cubicBezTo>
                  <a:cubicBezTo>
                    <a:pt x="921" y="1181"/>
                    <a:pt x="922" y="1181"/>
                    <a:pt x="920" y="1178"/>
                  </a:cubicBezTo>
                  <a:cubicBezTo>
                    <a:pt x="918" y="1175"/>
                    <a:pt x="919" y="1175"/>
                    <a:pt x="911" y="1169"/>
                  </a:cubicBezTo>
                  <a:cubicBezTo>
                    <a:pt x="902" y="1160"/>
                    <a:pt x="883" y="1154"/>
                    <a:pt x="870" y="1143"/>
                  </a:cubicBezTo>
                  <a:cubicBezTo>
                    <a:pt x="857" y="1132"/>
                    <a:pt x="841" y="1111"/>
                    <a:pt x="831" y="1103"/>
                  </a:cubicBezTo>
                  <a:cubicBezTo>
                    <a:pt x="821" y="1095"/>
                    <a:pt x="819" y="1095"/>
                    <a:pt x="812" y="1094"/>
                  </a:cubicBezTo>
                  <a:cubicBezTo>
                    <a:pt x="805" y="1093"/>
                    <a:pt x="795" y="1094"/>
                    <a:pt x="788" y="1094"/>
                  </a:cubicBezTo>
                  <a:cubicBezTo>
                    <a:pt x="781" y="1094"/>
                    <a:pt x="777" y="1092"/>
                    <a:pt x="771" y="1091"/>
                  </a:cubicBezTo>
                  <a:cubicBezTo>
                    <a:pt x="765" y="1090"/>
                    <a:pt x="759" y="1091"/>
                    <a:pt x="750" y="1091"/>
                  </a:cubicBezTo>
                  <a:cubicBezTo>
                    <a:pt x="742" y="1091"/>
                    <a:pt x="732" y="1089"/>
                    <a:pt x="719" y="1089"/>
                  </a:cubicBezTo>
                  <a:cubicBezTo>
                    <a:pt x="710" y="1088"/>
                    <a:pt x="702" y="1086"/>
                    <a:pt x="695" y="1086"/>
                  </a:cubicBezTo>
                  <a:cubicBezTo>
                    <a:pt x="688" y="1086"/>
                    <a:pt x="681" y="1088"/>
                    <a:pt x="674" y="1089"/>
                  </a:cubicBezTo>
                  <a:cubicBezTo>
                    <a:pt x="667" y="1090"/>
                    <a:pt x="661" y="1090"/>
                    <a:pt x="653" y="1092"/>
                  </a:cubicBezTo>
                  <a:cubicBezTo>
                    <a:pt x="645" y="1094"/>
                    <a:pt x="635" y="1098"/>
                    <a:pt x="626" y="1104"/>
                  </a:cubicBezTo>
                  <a:cubicBezTo>
                    <a:pt x="617" y="1110"/>
                    <a:pt x="608" y="1122"/>
                    <a:pt x="599" y="1127"/>
                  </a:cubicBezTo>
                  <a:cubicBezTo>
                    <a:pt x="590" y="1132"/>
                    <a:pt x="579" y="1135"/>
                    <a:pt x="572" y="1136"/>
                  </a:cubicBezTo>
                  <a:cubicBezTo>
                    <a:pt x="565" y="1137"/>
                    <a:pt x="563" y="1133"/>
                    <a:pt x="558" y="1133"/>
                  </a:cubicBezTo>
                  <a:cubicBezTo>
                    <a:pt x="553" y="1133"/>
                    <a:pt x="549" y="1134"/>
                    <a:pt x="543" y="1136"/>
                  </a:cubicBezTo>
                  <a:cubicBezTo>
                    <a:pt x="536" y="1138"/>
                    <a:pt x="528" y="1142"/>
                    <a:pt x="521" y="1145"/>
                  </a:cubicBezTo>
                  <a:cubicBezTo>
                    <a:pt x="514" y="1148"/>
                    <a:pt x="503" y="1150"/>
                    <a:pt x="499" y="1154"/>
                  </a:cubicBezTo>
                  <a:cubicBezTo>
                    <a:pt x="498" y="1158"/>
                    <a:pt x="498" y="1163"/>
                    <a:pt x="495" y="1166"/>
                  </a:cubicBezTo>
                  <a:cubicBezTo>
                    <a:pt x="492" y="1169"/>
                    <a:pt x="490" y="1167"/>
                    <a:pt x="488" y="1170"/>
                  </a:cubicBezTo>
                  <a:cubicBezTo>
                    <a:pt x="483" y="1177"/>
                    <a:pt x="485" y="1186"/>
                    <a:pt x="482" y="1194"/>
                  </a:cubicBezTo>
                  <a:cubicBezTo>
                    <a:pt x="481" y="1198"/>
                    <a:pt x="471" y="1208"/>
                    <a:pt x="471" y="1208"/>
                  </a:cubicBezTo>
                  <a:cubicBezTo>
                    <a:pt x="463" y="1209"/>
                    <a:pt x="448" y="1208"/>
                    <a:pt x="440" y="1202"/>
                  </a:cubicBezTo>
                  <a:cubicBezTo>
                    <a:pt x="434" y="1198"/>
                    <a:pt x="435" y="1190"/>
                    <a:pt x="432" y="1182"/>
                  </a:cubicBezTo>
                  <a:cubicBezTo>
                    <a:pt x="429" y="1174"/>
                    <a:pt x="423" y="1164"/>
                    <a:pt x="422" y="1152"/>
                  </a:cubicBezTo>
                  <a:cubicBezTo>
                    <a:pt x="415" y="1123"/>
                    <a:pt x="413" y="1129"/>
                    <a:pt x="426" y="1109"/>
                  </a:cubicBezTo>
                  <a:cubicBezTo>
                    <a:pt x="425" y="1090"/>
                    <a:pt x="451" y="1070"/>
                    <a:pt x="446" y="1052"/>
                  </a:cubicBezTo>
                  <a:cubicBezTo>
                    <a:pt x="443" y="1039"/>
                    <a:pt x="412" y="1032"/>
                    <a:pt x="401" y="1025"/>
                  </a:cubicBezTo>
                  <a:cubicBezTo>
                    <a:pt x="390" y="1018"/>
                    <a:pt x="385" y="1010"/>
                    <a:pt x="374" y="1007"/>
                  </a:cubicBezTo>
                  <a:cubicBezTo>
                    <a:pt x="363" y="1004"/>
                    <a:pt x="347" y="1008"/>
                    <a:pt x="335" y="1008"/>
                  </a:cubicBezTo>
                  <a:cubicBezTo>
                    <a:pt x="323" y="1008"/>
                    <a:pt x="312" y="1012"/>
                    <a:pt x="303" y="1006"/>
                  </a:cubicBezTo>
                  <a:cubicBezTo>
                    <a:pt x="288" y="996"/>
                    <a:pt x="292" y="985"/>
                    <a:pt x="279" y="974"/>
                  </a:cubicBezTo>
                  <a:cubicBezTo>
                    <a:pt x="276" y="971"/>
                    <a:pt x="276" y="967"/>
                    <a:pt x="272" y="965"/>
                  </a:cubicBezTo>
                  <a:cubicBezTo>
                    <a:pt x="272" y="962"/>
                    <a:pt x="271" y="955"/>
                    <a:pt x="264" y="954"/>
                  </a:cubicBezTo>
                  <a:cubicBezTo>
                    <a:pt x="257" y="953"/>
                    <a:pt x="237" y="958"/>
                    <a:pt x="228" y="959"/>
                  </a:cubicBezTo>
                  <a:cubicBezTo>
                    <a:pt x="219" y="960"/>
                    <a:pt x="214" y="958"/>
                    <a:pt x="210" y="957"/>
                  </a:cubicBezTo>
                  <a:cubicBezTo>
                    <a:pt x="206" y="956"/>
                    <a:pt x="205" y="954"/>
                    <a:pt x="203" y="950"/>
                  </a:cubicBezTo>
                  <a:cubicBezTo>
                    <a:pt x="199" y="946"/>
                    <a:pt x="201" y="950"/>
                    <a:pt x="198" y="935"/>
                  </a:cubicBezTo>
                  <a:cubicBezTo>
                    <a:pt x="197" y="926"/>
                    <a:pt x="197" y="907"/>
                    <a:pt x="195" y="894"/>
                  </a:cubicBezTo>
                  <a:cubicBezTo>
                    <a:pt x="193" y="881"/>
                    <a:pt x="191" y="868"/>
                    <a:pt x="187" y="858"/>
                  </a:cubicBezTo>
                  <a:cubicBezTo>
                    <a:pt x="179" y="846"/>
                    <a:pt x="170" y="834"/>
                    <a:pt x="170" y="834"/>
                  </a:cubicBezTo>
                  <a:cubicBezTo>
                    <a:pt x="165" y="826"/>
                    <a:pt x="160" y="817"/>
                    <a:pt x="155" y="809"/>
                  </a:cubicBezTo>
                  <a:cubicBezTo>
                    <a:pt x="142" y="789"/>
                    <a:pt x="144" y="786"/>
                    <a:pt x="126" y="771"/>
                  </a:cubicBezTo>
                  <a:cubicBezTo>
                    <a:pt x="115" y="762"/>
                    <a:pt x="101" y="753"/>
                    <a:pt x="101" y="753"/>
                  </a:cubicBezTo>
                  <a:cubicBezTo>
                    <a:pt x="75" y="738"/>
                    <a:pt x="65" y="737"/>
                    <a:pt x="43" y="730"/>
                  </a:cubicBezTo>
                  <a:cubicBezTo>
                    <a:pt x="39" y="729"/>
                    <a:pt x="31" y="726"/>
                    <a:pt x="31" y="726"/>
                  </a:cubicBezTo>
                  <a:cubicBezTo>
                    <a:pt x="26" y="718"/>
                    <a:pt x="18" y="716"/>
                    <a:pt x="15" y="707"/>
                  </a:cubicBezTo>
                  <a:cubicBezTo>
                    <a:pt x="11" y="701"/>
                    <a:pt x="4" y="696"/>
                    <a:pt x="2" y="689"/>
                  </a:cubicBezTo>
                  <a:cubicBezTo>
                    <a:pt x="0" y="682"/>
                    <a:pt x="1" y="672"/>
                    <a:pt x="3" y="666"/>
                  </a:cubicBezTo>
                  <a:cubicBezTo>
                    <a:pt x="5" y="660"/>
                    <a:pt x="6" y="656"/>
                    <a:pt x="14" y="654"/>
                  </a:cubicBezTo>
                  <a:cubicBezTo>
                    <a:pt x="21" y="647"/>
                    <a:pt x="38" y="652"/>
                    <a:pt x="50" y="654"/>
                  </a:cubicBezTo>
                  <a:cubicBezTo>
                    <a:pt x="62" y="656"/>
                    <a:pt x="71" y="662"/>
                    <a:pt x="87" y="666"/>
                  </a:cubicBezTo>
                  <a:cubicBezTo>
                    <a:pt x="103" y="670"/>
                    <a:pt x="136" y="676"/>
                    <a:pt x="147" y="678"/>
                  </a:cubicBezTo>
                  <a:cubicBezTo>
                    <a:pt x="158" y="680"/>
                    <a:pt x="151" y="677"/>
                    <a:pt x="153" y="677"/>
                  </a:cubicBezTo>
                  <a:cubicBezTo>
                    <a:pt x="155" y="677"/>
                    <a:pt x="158" y="676"/>
                    <a:pt x="162" y="675"/>
                  </a:cubicBezTo>
                  <a:cubicBezTo>
                    <a:pt x="166" y="674"/>
                    <a:pt x="174" y="676"/>
                    <a:pt x="175" y="674"/>
                  </a:cubicBezTo>
                  <a:cubicBezTo>
                    <a:pt x="179" y="672"/>
                    <a:pt x="174" y="665"/>
                    <a:pt x="171" y="662"/>
                  </a:cubicBezTo>
                  <a:cubicBezTo>
                    <a:pt x="160" y="649"/>
                    <a:pt x="137" y="648"/>
                    <a:pt x="123" y="638"/>
                  </a:cubicBezTo>
                  <a:cubicBezTo>
                    <a:pt x="113" y="630"/>
                    <a:pt x="107" y="623"/>
                    <a:pt x="104" y="617"/>
                  </a:cubicBezTo>
                  <a:cubicBezTo>
                    <a:pt x="101" y="608"/>
                    <a:pt x="99" y="595"/>
                    <a:pt x="102" y="585"/>
                  </a:cubicBezTo>
                  <a:cubicBezTo>
                    <a:pt x="104" y="575"/>
                    <a:pt x="112" y="568"/>
                    <a:pt x="119" y="557"/>
                  </a:cubicBezTo>
                  <a:cubicBezTo>
                    <a:pt x="126" y="546"/>
                    <a:pt x="137" y="532"/>
                    <a:pt x="143" y="521"/>
                  </a:cubicBezTo>
                  <a:cubicBezTo>
                    <a:pt x="148" y="510"/>
                    <a:pt x="152" y="495"/>
                    <a:pt x="158" y="489"/>
                  </a:cubicBezTo>
                  <a:cubicBezTo>
                    <a:pt x="164" y="483"/>
                    <a:pt x="172" y="484"/>
                    <a:pt x="182" y="482"/>
                  </a:cubicBezTo>
                  <a:cubicBezTo>
                    <a:pt x="192" y="480"/>
                    <a:pt x="194" y="478"/>
                    <a:pt x="219" y="479"/>
                  </a:cubicBezTo>
                  <a:cubicBezTo>
                    <a:pt x="235" y="478"/>
                    <a:pt x="264" y="475"/>
                    <a:pt x="276" y="474"/>
                  </a:cubicBezTo>
                  <a:cubicBezTo>
                    <a:pt x="288" y="473"/>
                    <a:pt x="287" y="475"/>
                    <a:pt x="293" y="474"/>
                  </a:cubicBezTo>
                  <a:cubicBezTo>
                    <a:pt x="299" y="473"/>
                    <a:pt x="303" y="470"/>
                    <a:pt x="311" y="470"/>
                  </a:cubicBezTo>
                  <a:cubicBezTo>
                    <a:pt x="319" y="470"/>
                    <a:pt x="330" y="472"/>
                    <a:pt x="339" y="473"/>
                  </a:cubicBezTo>
                  <a:cubicBezTo>
                    <a:pt x="351" y="471"/>
                    <a:pt x="361" y="480"/>
                    <a:pt x="368" y="474"/>
                  </a:cubicBezTo>
                  <a:cubicBezTo>
                    <a:pt x="373" y="472"/>
                    <a:pt x="371" y="466"/>
                    <a:pt x="372" y="462"/>
                  </a:cubicBezTo>
                  <a:cubicBezTo>
                    <a:pt x="373" y="458"/>
                    <a:pt x="373" y="456"/>
                    <a:pt x="372" y="452"/>
                  </a:cubicBezTo>
                  <a:cubicBezTo>
                    <a:pt x="371" y="448"/>
                    <a:pt x="367" y="441"/>
                    <a:pt x="366" y="437"/>
                  </a:cubicBezTo>
                  <a:cubicBezTo>
                    <a:pt x="365" y="433"/>
                    <a:pt x="365" y="430"/>
                    <a:pt x="366" y="428"/>
                  </a:cubicBezTo>
                  <a:cubicBezTo>
                    <a:pt x="368" y="426"/>
                    <a:pt x="371" y="425"/>
                    <a:pt x="374" y="423"/>
                  </a:cubicBezTo>
                  <a:cubicBezTo>
                    <a:pt x="377" y="421"/>
                    <a:pt x="384" y="421"/>
                    <a:pt x="387" y="416"/>
                  </a:cubicBezTo>
                  <a:cubicBezTo>
                    <a:pt x="390" y="411"/>
                    <a:pt x="390" y="404"/>
                    <a:pt x="390" y="395"/>
                  </a:cubicBezTo>
                  <a:cubicBezTo>
                    <a:pt x="390" y="386"/>
                    <a:pt x="390" y="373"/>
                    <a:pt x="387" y="359"/>
                  </a:cubicBezTo>
                  <a:cubicBezTo>
                    <a:pt x="384" y="345"/>
                    <a:pt x="371" y="324"/>
                    <a:pt x="371" y="312"/>
                  </a:cubicBezTo>
                  <a:cubicBezTo>
                    <a:pt x="371" y="300"/>
                    <a:pt x="382" y="293"/>
                    <a:pt x="387" y="285"/>
                  </a:cubicBezTo>
                  <a:cubicBezTo>
                    <a:pt x="392" y="277"/>
                    <a:pt x="395" y="272"/>
                    <a:pt x="402" y="266"/>
                  </a:cubicBezTo>
                  <a:cubicBezTo>
                    <a:pt x="409" y="260"/>
                    <a:pt x="419" y="255"/>
                    <a:pt x="426" y="251"/>
                  </a:cubicBezTo>
                  <a:cubicBezTo>
                    <a:pt x="433" y="247"/>
                    <a:pt x="440" y="242"/>
                    <a:pt x="446" y="239"/>
                  </a:cubicBezTo>
                  <a:cubicBezTo>
                    <a:pt x="453" y="232"/>
                    <a:pt x="458" y="237"/>
                    <a:pt x="465" y="230"/>
                  </a:cubicBezTo>
                  <a:cubicBezTo>
                    <a:pt x="473" y="226"/>
                    <a:pt x="483" y="227"/>
                    <a:pt x="494" y="225"/>
                  </a:cubicBezTo>
                  <a:cubicBezTo>
                    <a:pt x="502" y="223"/>
                    <a:pt x="506" y="220"/>
                    <a:pt x="512" y="218"/>
                  </a:cubicBezTo>
                  <a:cubicBezTo>
                    <a:pt x="518" y="216"/>
                    <a:pt x="523" y="216"/>
                    <a:pt x="530" y="215"/>
                  </a:cubicBezTo>
                  <a:cubicBezTo>
                    <a:pt x="537" y="214"/>
                    <a:pt x="545" y="212"/>
                    <a:pt x="552" y="210"/>
                  </a:cubicBezTo>
                  <a:cubicBezTo>
                    <a:pt x="559" y="208"/>
                    <a:pt x="564" y="203"/>
                    <a:pt x="570" y="201"/>
                  </a:cubicBezTo>
                  <a:cubicBezTo>
                    <a:pt x="574" y="198"/>
                    <a:pt x="587" y="197"/>
                    <a:pt x="587" y="197"/>
                  </a:cubicBezTo>
                  <a:cubicBezTo>
                    <a:pt x="591" y="194"/>
                    <a:pt x="596" y="194"/>
                    <a:pt x="600" y="189"/>
                  </a:cubicBezTo>
                  <a:cubicBezTo>
                    <a:pt x="604" y="186"/>
                    <a:pt x="607" y="182"/>
                    <a:pt x="609" y="179"/>
                  </a:cubicBezTo>
                  <a:cubicBezTo>
                    <a:pt x="611" y="176"/>
                    <a:pt x="612" y="174"/>
                    <a:pt x="612" y="168"/>
                  </a:cubicBezTo>
                  <a:cubicBezTo>
                    <a:pt x="612" y="162"/>
                    <a:pt x="608" y="151"/>
                    <a:pt x="606" y="144"/>
                  </a:cubicBezTo>
                  <a:cubicBezTo>
                    <a:pt x="604" y="137"/>
                    <a:pt x="601" y="132"/>
                    <a:pt x="599" y="126"/>
                  </a:cubicBezTo>
                  <a:cubicBezTo>
                    <a:pt x="597" y="120"/>
                    <a:pt x="595" y="114"/>
                    <a:pt x="596" y="108"/>
                  </a:cubicBezTo>
                  <a:cubicBezTo>
                    <a:pt x="597" y="102"/>
                    <a:pt x="600" y="94"/>
                    <a:pt x="603" y="90"/>
                  </a:cubicBezTo>
                  <a:cubicBezTo>
                    <a:pt x="604" y="86"/>
                    <a:pt x="611" y="85"/>
                    <a:pt x="615" y="83"/>
                  </a:cubicBezTo>
                  <a:cubicBezTo>
                    <a:pt x="623" y="77"/>
                    <a:pt x="638" y="73"/>
                    <a:pt x="657" y="68"/>
                  </a:cubicBezTo>
                  <a:cubicBezTo>
                    <a:pt x="676" y="63"/>
                    <a:pt x="714" y="54"/>
                    <a:pt x="729" y="50"/>
                  </a:cubicBezTo>
                  <a:cubicBezTo>
                    <a:pt x="745" y="47"/>
                    <a:pt x="745" y="47"/>
                    <a:pt x="750" y="42"/>
                  </a:cubicBezTo>
                  <a:cubicBezTo>
                    <a:pt x="755" y="37"/>
                    <a:pt x="761" y="28"/>
                    <a:pt x="762" y="21"/>
                  </a:cubicBezTo>
                  <a:cubicBezTo>
                    <a:pt x="763" y="14"/>
                    <a:pt x="750" y="1"/>
                    <a:pt x="755" y="0"/>
                  </a:cubicBezTo>
                  <a:cubicBezTo>
                    <a:pt x="760" y="0"/>
                    <a:pt x="784" y="13"/>
                    <a:pt x="791" y="17"/>
                  </a:cubicBezTo>
                  <a:cubicBezTo>
                    <a:pt x="798" y="21"/>
                    <a:pt x="796" y="23"/>
                    <a:pt x="798" y="24"/>
                  </a:cubicBezTo>
                  <a:cubicBezTo>
                    <a:pt x="802" y="31"/>
                    <a:pt x="796" y="22"/>
                    <a:pt x="804" y="26"/>
                  </a:cubicBezTo>
                  <a:cubicBezTo>
                    <a:pt x="859" y="54"/>
                    <a:pt x="785" y="13"/>
                    <a:pt x="834" y="45"/>
                  </a:cubicBezTo>
                  <a:cubicBezTo>
                    <a:pt x="841" y="50"/>
                    <a:pt x="845" y="49"/>
                    <a:pt x="851" y="53"/>
                  </a:cubicBezTo>
                  <a:cubicBezTo>
                    <a:pt x="857" y="57"/>
                    <a:pt x="863" y="62"/>
                    <a:pt x="869" y="68"/>
                  </a:cubicBezTo>
                  <a:cubicBezTo>
                    <a:pt x="876" y="79"/>
                    <a:pt x="879" y="82"/>
                    <a:pt x="890" y="90"/>
                  </a:cubicBezTo>
                  <a:cubicBezTo>
                    <a:pt x="898" y="96"/>
                    <a:pt x="906" y="102"/>
                    <a:pt x="906" y="102"/>
                  </a:cubicBezTo>
                  <a:cubicBezTo>
                    <a:pt x="920" y="126"/>
                    <a:pt x="924" y="122"/>
                    <a:pt x="945" y="153"/>
                  </a:cubicBezTo>
                  <a:cubicBezTo>
                    <a:pt x="954" y="165"/>
                    <a:pt x="956" y="166"/>
                    <a:pt x="962" y="173"/>
                  </a:cubicBezTo>
                  <a:cubicBezTo>
                    <a:pt x="966" y="179"/>
                    <a:pt x="968" y="184"/>
                    <a:pt x="971" y="188"/>
                  </a:cubicBezTo>
                  <a:cubicBezTo>
                    <a:pt x="974" y="192"/>
                    <a:pt x="970" y="184"/>
                    <a:pt x="980" y="198"/>
                  </a:cubicBezTo>
                  <a:cubicBezTo>
                    <a:pt x="997" y="223"/>
                    <a:pt x="1013" y="249"/>
                    <a:pt x="1029" y="273"/>
                  </a:cubicBezTo>
                  <a:cubicBezTo>
                    <a:pt x="1043" y="294"/>
                    <a:pt x="1050" y="306"/>
                    <a:pt x="1058" y="330"/>
                  </a:cubicBezTo>
                  <a:cubicBezTo>
                    <a:pt x="1064" y="344"/>
                    <a:pt x="1067" y="345"/>
                    <a:pt x="1070" y="354"/>
                  </a:cubicBezTo>
                  <a:cubicBezTo>
                    <a:pt x="1073" y="363"/>
                    <a:pt x="1074" y="373"/>
                    <a:pt x="1077" y="383"/>
                  </a:cubicBezTo>
                  <a:cubicBezTo>
                    <a:pt x="1080" y="393"/>
                    <a:pt x="1087" y="409"/>
                    <a:pt x="1087" y="414"/>
                  </a:cubicBezTo>
                  <a:cubicBezTo>
                    <a:pt x="1091" y="429"/>
                    <a:pt x="1087" y="414"/>
                    <a:pt x="1080" y="414"/>
                  </a:cubicBezTo>
                  <a:cubicBezTo>
                    <a:pt x="1073" y="414"/>
                    <a:pt x="1053" y="416"/>
                    <a:pt x="1043" y="417"/>
                  </a:cubicBezTo>
                  <a:cubicBezTo>
                    <a:pt x="1033" y="418"/>
                    <a:pt x="1030" y="420"/>
                    <a:pt x="1020" y="422"/>
                  </a:cubicBezTo>
                  <a:cubicBezTo>
                    <a:pt x="1010" y="424"/>
                    <a:pt x="992" y="427"/>
                    <a:pt x="983" y="428"/>
                  </a:cubicBezTo>
                  <a:cubicBezTo>
                    <a:pt x="974" y="429"/>
                    <a:pt x="972" y="428"/>
                    <a:pt x="968" y="429"/>
                  </a:cubicBezTo>
                  <a:cubicBezTo>
                    <a:pt x="964" y="430"/>
                    <a:pt x="961" y="434"/>
                    <a:pt x="957" y="434"/>
                  </a:cubicBezTo>
                  <a:cubicBezTo>
                    <a:pt x="953" y="434"/>
                    <a:pt x="947" y="433"/>
                    <a:pt x="945" y="431"/>
                  </a:cubicBezTo>
                  <a:cubicBezTo>
                    <a:pt x="943" y="429"/>
                    <a:pt x="943" y="423"/>
                    <a:pt x="944" y="423"/>
                  </a:cubicBezTo>
                  <a:cubicBezTo>
                    <a:pt x="945" y="423"/>
                    <a:pt x="936" y="395"/>
                    <a:pt x="941" y="434"/>
                  </a:cubicBezTo>
                  <a:cubicBezTo>
                    <a:pt x="948" y="483"/>
                    <a:pt x="966" y="596"/>
                    <a:pt x="974" y="657"/>
                  </a:cubicBezTo>
                  <a:cubicBezTo>
                    <a:pt x="980" y="683"/>
                    <a:pt x="981" y="702"/>
                    <a:pt x="986" y="726"/>
                  </a:cubicBezTo>
                  <a:cubicBezTo>
                    <a:pt x="987" y="734"/>
                    <a:pt x="990" y="750"/>
                    <a:pt x="990" y="750"/>
                  </a:cubicBezTo>
                  <a:cubicBezTo>
                    <a:pt x="991" y="757"/>
                    <a:pt x="989" y="764"/>
                    <a:pt x="990" y="771"/>
                  </a:cubicBezTo>
                  <a:cubicBezTo>
                    <a:pt x="991" y="778"/>
                    <a:pt x="993" y="781"/>
                    <a:pt x="995" y="791"/>
                  </a:cubicBezTo>
                  <a:cubicBezTo>
                    <a:pt x="997" y="801"/>
                    <a:pt x="1000" y="817"/>
                    <a:pt x="1002" y="834"/>
                  </a:cubicBezTo>
                  <a:cubicBezTo>
                    <a:pt x="1004" y="851"/>
                    <a:pt x="1005" y="860"/>
                    <a:pt x="1010" y="894"/>
                  </a:cubicBezTo>
                  <a:cubicBezTo>
                    <a:pt x="1017" y="941"/>
                    <a:pt x="1026" y="992"/>
                    <a:pt x="1032" y="1041"/>
                  </a:cubicBezTo>
                  <a:cubicBezTo>
                    <a:pt x="1037" y="1064"/>
                    <a:pt x="1037" y="1084"/>
                    <a:pt x="1044" y="1106"/>
                  </a:cubicBezTo>
                  <a:cubicBezTo>
                    <a:pt x="1046" y="1118"/>
                    <a:pt x="1044" y="1112"/>
                    <a:pt x="1044" y="1116"/>
                  </a:cubicBezTo>
                  <a:cubicBezTo>
                    <a:pt x="1044" y="1120"/>
                    <a:pt x="1045" y="1124"/>
                    <a:pt x="1046" y="1128"/>
                  </a:cubicBezTo>
                  <a:cubicBezTo>
                    <a:pt x="1046" y="1134"/>
                    <a:pt x="1047" y="1135"/>
                    <a:pt x="1047" y="1140"/>
                  </a:cubicBezTo>
                  <a:cubicBezTo>
                    <a:pt x="1047" y="1145"/>
                    <a:pt x="1048" y="1149"/>
                    <a:pt x="1049" y="1157"/>
                  </a:cubicBezTo>
                  <a:cubicBezTo>
                    <a:pt x="1050" y="1165"/>
                    <a:pt x="1053" y="1178"/>
                    <a:pt x="1055" y="1187"/>
                  </a:cubicBezTo>
                  <a:cubicBezTo>
                    <a:pt x="1056" y="1196"/>
                    <a:pt x="1058" y="1207"/>
                    <a:pt x="1059" y="1214"/>
                  </a:cubicBezTo>
                  <a:cubicBezTo>
                    <a:pt x="1060" y="1221"/>
                    <a:pt x="1059" y="1228"/>
                    <a:pt x="1059" y="1232"/>
                  </a:cubicBez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" name="Text Box 33"/>
            <p:cNvSpPr txBox="1">
              <a:spLocks noChangeArrowheads="1"/>
            </p:cNvSpPr>
            <p:nvPr/>
          </p:nvSpPr>
          <p:spPr bwMode="auto">
            <a:xfrm>
              <a:off x="1651000" y="5335588"/>
              <a:ext cx="287338" cy="122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ru-RU" sz="800" b="1" dirty="0">
                  <a:latin typeface="Arial" charset="0"/>
                </a:rPr>
                <a:t>Актау</a:t>
              </a:r>
            </a:p>
          </p:txBody>
        </p:sp>
        <p:sp>
          <p:nvSpPr>
            <p:cNvPr id="197" name="Text Box 35"/>
            <p:cNvSpPr txBox="1">
              <a:spLocks noChangeArrowheads="1"/>
            </p:cNvSpPr>
            <p:nvPr/>
          </p:nvSpPr>
          <p:spPr bwMode="auto">
            <a:xfrm>
              <a:off x="2514600" y="3429000"/>
              <a:ext cx="355600" cy="122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ru-RU" sz="800" b="1">
                  <a:latin typeface="Arial" charset="0"/>
                </a:rPr>
                <a:t>Актобе</a:t>
              </a:r>
            </a:p>
          </p:txBody>
        </p:sp>
        <p:sp>
          <p:nvSpPr>
            <p:cNvPr id="199" name="Text Box 37"/>
            <p:cNvSpPr txBox="1">
              <a:spLocks noChangeArrowheads="1"/>
            </p:cNvSpPr>
            <p:nvPr/>
          </p:nvSpPr>
          <p:spPr bwMode="auto">
            <a:xfrm>
              <a:off x="6011863" y="5445125"/>
              <a:ext cx="288925" cy="122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ru-RU" sz="800" b="1">
                  <a:latin typeface="Arial" charset="0"/>
                </a:rPr>
                <a:t>Тараз</a:t>
              </a:r>
            </a:p>
          </p:txBody>
        </p:sp>
        <p:sp>
          <p:nvSpPr>
            <p:cNvPr id="201" name="Text Box 39"/>
            <p:cNvSpPr txBox="1">
              <a:spLocks noChangeArrowheads="1"/>
            </p:cNvSpPr>
            <p:nvPr/>
          </p:nvSpPr>
          <p:spPr bwMode="auto">
            <a:xfrm>
              <a:off x="4140200" y="2276475"/>
              <a:ext cx="468313" cy="122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ru-RU" sz="800" b="1">
                  <a:latin typeface="Arial" charset="0"/>
                </a:rPr>
                <a:t>Костанай</a:t>
              </a:r>
            </a:p>
          </p:txBody>
        </p:sp>
        <p:sp>
          <p:nvSpPr>
            <p:cNvPr id="202" name="Text Box 40"/>
            <p:cNvSpPr txBox="1">
              <a:spLocks noChangeArrowheads="1"/>
            </p:cNvSpPr>
            <p:nvPr/>
          </p:nvSpPr>
          <p:spPr bwMode="auto">
            <a:xfrm>
              <a:off x="6019800" y="2819400"/>
              <a:ext cx="482600" cy="136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ru-RU" sz="900" b="1">
                  <a:latin typeface="Arial" charset="0"/>
                </a:rPr>
                <a:t>АСТАНА</a:t>
              </a:r>
            </a:p>
          </p:txBody>
        </p:sp>
        <p:sp>
          <p:nvSpPr>
            <p:cNvPr id="203" name="Oval 41"/>
            <p:cNvSpPr>
              <a:spLocks noChangeArrowheads="1"/>
            </p:cNvSpPr>
            <p:nvPr/>
          </p:nvSpPr>
          <p:spPr bwMode="auto">
            <a:xfrm>
              <a:off x="6172200" y="2971800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endParaRPr lang="ru-RU" sz="500" b="1">
                <a:latin typeface="Arial" charset="0"/>
              </a:endParaRPr>
            </a:p>
          </p:txBody>
        </p:sp>
        <p:sp>
          <p:nvSpPr>
            <p:cNvPr id="204" name="Text Box 42"/>
            <p:cNvSpPr txBox="1">
              <a:spLocks noChangeArrowheads="1"/>
            </p:cNvSpPr>
            <p:nvPr/>
          </p:nvSpPr>
          <p:spPr bwMode="auto">
            <a:xfrm>
              <a:off x="7620000" y="2590800"/>
              <a:ext cx="565150" cy="136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ru-RU" sz="900" b="1">
                  <a:latin typeface="Arial" charset="0"/>
                </a:rPr>
                <a:t>Павлодар</a:t>
              </a:r>
            </a:p>
          </p:txBody>
        </p:sp>
        <p:sp>
          <p:nvSpPr>
            <p:cNvPr id="205" name="Oval 43"/>
            <p:cNvSpPr>
              <a:spLocks noChangeArrowheads="1"/>
            </p:cNvSpPr>
            <p:nvPr/>
          </p:nvSpPr>
          <p:spPr bwMode="auto">
            <a:xfrm>
              <a:off x="7696200" y="2514600"/>
              <a:ext cx="68263" cy="6826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endParaRPr lang="ru-RU" sz="500" b="1">
                <a:latin typeface="Arial" charset="0"/>
              </a:endParaRPr>
            </a:p>
          </p:txBody>
        </p:sp>
        <p:sp>
          <p:nvSpPr>
            <p:cNvPr id="206" name="Freeform 44"/>
            <p:cNvSpPr>
              <a:spLocks/>
            </p:cNvSpPr>
            <p:nvPr/>
          </p:nvSpPr>
          <p:spPr bwMode="auto">
            <a:xfrm>
              <a:off x="4319588" y="3087688"/>
              <a:ext cx="3086100" cy="1484312"/>
            </a:xfrm>
            <a:custGeom>
              <a:avLst/>
              <a:gdLst>
                <a:gd name="T0" fmla="*/ 2147483647 w 1944"/>
                <a:gd name="T1" fmla="*/ 2147483647 h 935"/>
                <a:gd name="T2" fmla="*/ 2147483647 w 1944"/>
                <a:gd name="T3" fmla="*/ 2147483647 h 935"/>
                <a:gd name="T4" fmla="*/ 2147483647 w 1944"/>
                <a:gd name="T5" fmla="*/ 2147483647 h 935"/>
                <a:gd name="T6" fmla="*/ 2147483647 w 1944"/>
                <a:gd name="T7" fmla="*/ 2147483647 h 935"/>
                <a:gd name="T8" fmla="*/ 2147483647 w 1944"/>
                <a:gd name="T9" fmla="*/ 2147483647 h 935"/>
                <a:gd name="T10" fmla="*/ 2147483647 w 1944"/>
                <a:gd name="T11" fmla="*/ 2147483647 h 935"/>
                <a:gd name="T12" fmla="*/ 2147483647 w 1944"/>
                <a:gd name="T13" fmla="*/ 2147483647 h 935"/>
                <a:gd name="T14" fmla="*/ 2147483647 w 1944"/>
                <a:gd name="T15" fmla="*/ 2147483647 h 935"/>
                <a:gd name="T16" fmla="*/ 2147483647 w 1944"/>
                <a:gd name="T17" fmla="*/ 2147483647 h 935"/>
                <a:gd name="T18" fmla="*/ 2147483647 w 1944"/>
                <a:gd name="T19" fmla="*/ 2147483647 h 935"/>
                <a:gd name="T20" fmla="*/ 2147483647 w 1944"/>
                <a:gd name="T21" fmla="*/ 2147483647 h 935"/>
                <a:gd name="T22" fmla="*/ 2147483647 w 1944"/>
                <a:gd name="T23" fmla="*/ 2147483647 h 935"/>
                <a:gd name="T24" fmla="*/ 2147483647 w 1944"/>
                <a:gd name="T25" fmla="*/ 2147483647 h 935"/>
                <a:gd name="T26" fmla="*/ 2147483647 w 1944"/>
                <a:gd name="T27" fmla="*/ 2147483647 h 935"/>
                <a:gd name="T28" fmla="*/ 2147483647 w 1944"/>
                <a:gd name="T29" fmla="*/ 2147483647 h 935"/>
                <a:gd name="T30" fmla="*/ 2147483647 w 1944"/>
                <a:gd name="T31" fmla="*/ 2147483647 h 935"/>
                <a:gd name="T32" fmla="*/ 2147483647 w 1944"/>
                <a:gd name="T33" fmla="*/ 2147483647 h 935"/>
                <a:gd name="T34" fmla="*/ 2147483647 w 1944"/>
                <a:gd name="T35" fmla="*/ 2147483647 h 935"/>
                <a:gd name="T36" fmla="*/ 2147483647 w 1944"/>
                <a:gd name="T37" fmla="*/ 2147483647 h 935"/>
                <a:gd name="T38" fmla="*/ 2147483647 w 1944"/>
                <a:gd name="T39" fmla="*/ 2147483647 h 935"/>
                <a:gd name="T40" fmla="*/ 2147483647 w 1944"/>
                <a:gd name="T41" fmla="*/ 2147483647 h 935"/>
                <a:gd name="T42" fmla="*/ 2147483647 w 1944"/>
                <a:gd name="T43" fmla="*/ 2147483647 h 935"/>
                <a:gd name="T44" fmla="*/ 2147483647 w 1944"/>
                <a:gd name="T45" fmla="*/ 2147483647 h 935"/>
                <a:gd name="T46" fmla="*/ 2147483647 w 1944"/>
                <a:gd name="T47" fmla="*/ 2147483647 h 935"/>
                <a:gd name="T48" fmla="*/ 2147483647 w 1944"/>
                <a:gd name="T49" fmla="*/ 2147483647 h 935"/>
                <a:gd name="T50" fmla="*/ 2147483647 w 1944"/>
                <a:gd name="T51" fmla="*/ 2147483647 h 935"/>
                <a:gd name="T52" fmla="*/ 2147483647 w 1944"/>
                <a:gd name="T53" fmla="*/ 2147483647 h 935"/>
                <a:gd name="T54" fmla="*/ 2147483647 w 1944"/>
                <a:gd name="T55" fmla="*/ 2147483647 h 935"/>
                <a:gd name="T56" fmla="*/ 2147483647 w 1944"/>
                <a:gd name="T57" fmla="*/ 2147483647 h 935"/>
                <a:gd name="T58" fmla="*/ 2147483647 w 1944"/>
                <a:gd name="T59" fmla="*/ 2147483647 h 935"/>
                <a:gd name="T60" fmla="*/ 2147483647 w 1944"/>
                <a:gd name="T61" fmla="*/ 2147483647 h 935"/>
                <a:gd name="T62" fmla="*/ 2147483647 w 1944"/>
                <a:gd name="T63" fmla="*/ 2147483647 h 935"/>
                <a:gd name="T64" fmla="*/ 2147483647 w 1944"/>
                <a:gd name="T65" fmla="*/ 2147483647 h 935"/>
                <a:gd name="T66" fmla="*/ 2147483647 w 1944"/>
                <a:gd name="T67" fmla="*/ 2147483647 h 935"/>
                <a:gd name="T68" fmla="*/ 2147483647 w 1944"/>
                <a:gd name="T69" fmla="*/ 2147483647 h 935"/>
                <a:gd name="T70" fmla="*/ 2147483647 w 1944"/>
                <a:gd name="T71" fmla="*/ 2147483647 h 935"/>
                <a:gd name="T72" fmla="*/ 2147483647 w 1944"/>
                <a:gd name="T73" fmla="*/ 2147483647 h 935"/>
                <a:gd name="T74" fmla="*/ 2147483647 w 1944"/>
                <a:gd name="T75" fmla="*/ 2147483647 h 935"/>
                <a:gd name="T76" fmla="*/ 2147483647 w 1944"/>
                <a:gd name="T77" fmla="*/ 2147483647 h 935"/>
                <a:gd name="T78" fmla="*/ 2147483647 w 1944"/>
                <a:gd name="T79" fmla="*/ 2147483647 h 935"/>
                <a:gd name="T80" fmla="*/ 2147483647 w 1944"/>
                <a:gd name="T81" fmla="*/ 2147483647 h 935"/>
                <a:gd name="T82" fmla="*/ 2147483647 w 1944"/>
                <a:gd name="T83" fmla="*/ 2147483647 h 935"/>
                <a:gd name="T84" fmla="*/ 2147483647 w 1944"/>
                <a:gd name="T85" fmla="*/ 2147483647 h 935"/>
                <a:gd name="T86" fmla="*/ 2147483647 w 1944"/>
                <a:gd name="T87" fmla="*/ 2147483647 h 935"/>
                <a:gd name="T88" fmla="*/ 2147483647 w 1944"/>
                <a:gd name="T89" fmla="*/ 2147483647 h 935"/>
                <a:gd name="T90" fmla="*/ 2147483647 w 1944"/>
                <a:gd name="T91" fmla="*/ 2147483647 h 935"/>
                <a:gd name="T92" fmla="*/ 2147483647 w 1944"/>
                <a:gd name="T93" fmla="*/ 2147483647 h 935"/>
                <a:gd name="T94" fmla="*/ 2147483647 w 1944"/>
                <a:gd name="T95" fmla="*/ 2147483647 h 935"/>
                <a:gd name="T96" fmla="*/ 2147483647 w 1944"/>
                <a:gd name="T97" fmla="*/ 2147483647 h 935"/>
                <a:gd name="T98" fmla="*/ 2147483647 w 1944"/>
                <a:gd name="T99" fmla="*/ 2147483647 h 935"/>
                <a:gd name="T100" fmla="*/ 2147483647 w 1944"/>
                <a:gd name="T101" fmla="*/ 2147483647 h 935"/>
                <a:gd name="T102" fmla="*/ 2147483647 w 1944"/>
                <a:gd name="T103" fmla="*/ 2147483647 h 935"/>
                <a:gd name="T104" fmla="*/ 2147483647 w 1944"/>
                <a:gd name="T105" fmla="*/ 2147483647 h 935"/>
                <a:gd name="T106" fmla="*/ 2147483647 w 1944"/>
                <a:gd name="T107" fmla="*/ 2147483647 h 935"/>
                <a:gd name="T108" fmla="*/ 2147483647 w 1944"/>
                <a:gd name="T109" fmla="*/ 2147483647 h 935"/>
                <a:gd name="T110" fmla="*/ 2147483647 w 1944"/>
                <a:gd name="T111" fmla="*/ 2147483647 h 935"/>
                <a:gd name="T112" fmla="*/ 2147483647 w 1944"/>
                <a:gd name="T113" fmla="*/ 2147483647 h 935"/>
                <a:gd name="T114" fmla="*/ 2147483647 w 1944"/>
                <a:gd name="T115" fmla="*/ 2147483647 h 935"/>
                <a:gd name="T116" fmla="*/ 2147483647 w 1944"/>
                <a:gd name="T117" fmla="*/ 2147483647 h 935"/>
                <a:gd name="T118" fmla="*/ 2147483647 w 1944"/>
                <a:gd name="T119" fmla="*/ 2147483647 h 935"/>
                <a:gd name="T120" fmla="*/ 0 w 1944"/>
                <a:gd name="T121" fmla="*/ 2147483647 h 93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944"/>
                <a:gd name="T184" fmla="*/ 0 h 935"/>
                <a:gd name="T185" fmla="*/ 1944 w 1944"/>
                <a:gd name="T186" fmla="*/ 935 h 93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944" h="935">
                  <a:moveTo>
                    <a:pt x="0" y="824"/>
                  </a:moveTo>
                  <a:cubicBezTo>
                    <a:pt x="6" y="822"/>
                    <a:pt x="14" y="823"/>
                    <a:pt x="18" y="818"/>
                  </a:cubicBezTo>
                  <a:cubicBezTo>
                    <a:pt x="20" y="815"/>
                    <a:pt x="26" y="814"/>
                    <a:pt x="29" y="812"/>
                  </a:cubicBezTo>
                  <a:cubicBezTo>
                    <a:pt x="34" y="809"/>
                    <a:pt x="42" y="803"/>
                    <a:pt x="42" y="803"/>
                  </a:cubicBezTo>
                  <a:cubicBezTo>
                    <a:pt x="48" y="797"/>
                    <a:pt x="57" y="790"/>
                    <a:pt x="62" y="784"/>
                  </a:cubicBezTo>
                  <a:cubicBezTo>
                    <a:pt x="67" y="778"/>
                    <a:pt x="71" y="770"/>
                    <a:pt x="75" y="764"/>
                  </a:cubicBezTo>
                  <a:cubicBezTo>
                    <a:pt x="82" y="754"/>
                    <a:pt x="86" y="751"/>
                    <a:pt x="89" y="746"/>
                  </a:cubicBezTo>
                  <a:cubicBezTo>
                    <a:pt x="92" y="741"/>
                    <a:pt x="92" y="738"/>
                    <a:pt x="96" y="731"/>
                  </a:cubicBezTo>
                  <a:cubicBezTo>
                    <a:pt x="103" y="721"/>
                    <a:pt x="107" y="713"/>
                    <a:pt x="114" y="704"/>
                  </a:cubicBezTo>
                  <a:cubicBezTo>
                    <a:pt x="119" y="698"/>
                    <a:pt x="119" y="685"/>
                    <a:pt x="125" y="679"/>
                  </a:cubicBezTo>
                  <a:cubicBezTo>
                    <a:pt x="129" y="668"/>
                    <a:pt x="133" y="667"/>
                    <a:pt x="137" y="656"/>
                  </a:cubicBezTo>
                  <a:cubicBezTo>
                    <a:pt x="140" y="647"/>
                    <a:pt x="145" y="638"/>
                    <a:pt x="147" y="626"/>
                  </a:cubicBezTo>
                  <a:cubicBezTo>
                    <a:pt x="149" y="614"/>
                    <a:pt x="152" y="597"/>
                    <a:pt x="149" y="581"/>
                  </a:cubicBezTo>
                  <a:cubicBezTo>
                    <a:pt x="146" y="565"/>
                    <a:pt x="137" y="541"/>
                    <a:pt x="131" y="527"/>
                  </a:cubicBezTo>
                  <a:cubicBezTo>
                    <a:pt x="123" y="517"/>
                    <a:pt x="116" y="506"/>
                    <a:pt x="110" y="499"/>
                  </a:cubicBezTo>
                  <a:cubicBezTo>
                    <a:pt x="104" y="492"/>
                    <a:pt x="94" y="492"/>
                    <a:pt x="95" y="487"/>
                  </a:cubicBezTo>
                  <a:cubicBezTo>
                    <a:pt x="96" y="482"/>
                    <a:pt x="104" y="477"/>
                    <a:pt x="116" y="470"/>
                  </a:cubicBezTo>
                  <a:cubicBezTo>
                    <a:pt x="128" y="463"/>
                    <a:pt x="152" y="451"/>
                    <a:pt x="165" y="443"/>
                  </a:cubicBezTo>
                  <a:cubicBezTo>
                    <a:pt x="177" y="434"/>
                    <a:pt x="187" y="430"/>
                    <a:pt x="195" y="424"/>
                  </a:cubicBezTo>
                  <a:cubicBezTo>
                    <a:pt x="204" y="418"/>
                    <a:pt x="215" y="411"/>
                    <a:pt x="222" y="407"/>
                  </a:cubicBezTo>
                  <a:cubicBezTo>
                    <a:pt x="229" y="402"/>
                    <a:pt x="231" y="401"/>
                    <a:pt x="236" y="398"/>
                  </a:cubicBezTo>
                  <a:cubicBezTo>
                    <a:pt x="241" y="395"/>
                    <a:pt x="246" y="392"/>
                    <a:pt x="254" y="388"/>
                  </a:cubicBezTo>
                  <a:cubicBezTo>
                    <a:pt x="265" y="384"/>
                    <a:pt x="275" y="378"/>
                    <a:pt x="285" y="371"/>
                  </a:cubicBezTo>
                  <a:cubicBezTo>
                    <a:pt x="291" y="366"/>
                    <a:pt x="296" y="363"/>
                    <a:pt x="303" y="358"/>
                  </a:cubicBezTo>
                  <a:cubicBezTo>
                    <a:pt x="310" y="353"/>
                    <a:pt x="321" y="347"/>
                    <a:pt x="327" y="343"/>
                  </a:cubicBezTo>
                  <a:cubicBezTo>
                    <a:pt x="333" y="339"/>
                    <a:pt x="335" y="335"/>
                    <a:pt x="342" y="332"/>
                  </a:cubicBezTo>
                  <a:cubicBezTo>
                    <a:pt x="356" y="326"/>
                    <a:pt x="364" y="316"/>
                    <a:pt x="377" y="307"/>
                  </a:cubicBezTo>
                  <a:cubicBezTo>
                    <a:pt x="383" y="302"/>
                    <a:pt x="383" y="302"/>
                    <a:pt x="386" y="299"/>
                  </a:cubicBezTo>
                  <a:cubicBezTo>
                    <a:pt x="389" y="296"/>
                    <a:pt x="394" y="292"/>
                    <a:pt x="398" y="289"/>
                  </a:cubicBezTo>
                  <a:cubicBezTo>
                    <a:pt x="401" y="285"/>
                    <a:pt x="404" y="283"/>
                    <a:pt x="408" y="280"/>
                  </a:cubicBezTo>
                  <a:cubicBezTo>
                    <a:pt x="412" y="277"/>
                    <a:pt x="417" y="274"/>
                    <a:pt x="422" y="269"/>
                  </a:cubicBezTo>
                  <a:cubicBezTo>
                    <a:pt x="423" y="266"/>
                    <a:pt x="437" y="253"/>
                    <a:pt x="440" y="251"/>
                  </a:cubicBezTo>
                  <a:cubicBezTo>
                    <a:pt x="445" y="247"/>
                    <a:pt x="457" y="235"/>
                    <a:pt x="464" y="233"/>
                  </a:cubicBezTo>
                  <a:cubicBezTo>
                    <a:pt x="471" y="227"/>
                    <a:pt x="475" y="220"/>
                    <a:pt x="480" y="215"/>
                  </a:cubicBezTo>
                  <a:cubicBezTo>
                    <a:pt x="485" y="210"/>
                    <a:pt x="487" y="209"/>
                    <a:pt x="492" y="203"/>
                  </a:cubicBezTo>
                  <a:cubicBezTo>
                    <a:pt x="500" y="193"/>
                    <a:pt x="507" y="184"/>
                    <a:pt x="512" y="178"/>
                  </a:cubicBezTo>
                  <a:cubicBezTo>
                    <a:pt x="517" y="172"/>
                    <a:pt x="521" y="171"/>
                    <a:pt x="525" y="164"/>
                  </a:cubicBezTo>
                  <a:cubicBezTo>
                    <a:pt x="533" y="153"/>
                    <a:pt x="530" y="146"/>
                    <a:pt x="537" y="136"/>
                  </a:cubicBezTo>
                  <a:cubicBezTo>
                    <a:pt x="540" y="130"/>
                    <a:pt x="537" y="128"/>
                    <a:pt x="542" y="124"/>
                  </a:cubicBezTo>
                  <a:cubicBezTo>
                    <a:pt x="544" y="122"/>
                    <a:pt x="547" y="124"/>
                    <a:pt x="551" y="122"/>
                  </a:cubicBezTo>
                  <a:cubicBezTo>
                    <a:pt x="555" y="120"/>
                    <a:pt x="557" y="113"/>
                    <a:pt x="567" y="113"/>
                  </a:cubicBezTo>
                  <a:cubicBezTo>
                    <a:pt x="580" y="110"/>
                    <a:pt x="599" y="119"/>
                    <a:pt x="611" y="122"/>
                  </a:cubicBezTo>
                  <a:cubicBezTo>
                    <a:pt x="623" y="125"/>
                    <a:pt x="634" y="128"/>
                    <a:pt x="642" y="131"/>
                  </a:cubicBezTo>
                  <a:cubicBezTo>
                    <a:pt x="644" y="134"/>
                    <a:pt x="653" y="140"/>
                    <a:pt x="657" y="142"/>
                  </a:cubicBezTo>
                  <a:cubicBezTo>
                    <a:pt x="661" y="145"/>
                    <a:pt x="664" y="143"/>
                    <a:pt x="671" y="146"/>
                  </a:cubicBezTo>
                  <a:cubicBezTo>
                    <a:pt x="678" y="149"/>
                    <a:pt x="691" y="153"/>
                    <a:pt x="701" y="157"/>
                  </a:cubicBezTo>
                  <a:cubicBezTo>
                    <a:pt x="717" y="162"/>
                    <a:pt x="711" y="159"/>
                    <a:pt x="732" y="173"/>
                  </a:cubicBezTo>
                  <a:cubicBezTo>
                    <a:pt x="746" y="182"/>
                    <a:pt x="769" y="183"/>
                    <a:pt x="783" y="193"/>
                  </a:cubicBezTo>
                  <a:cubicBezTo>
                    <a:pt x="797" y="202"/>
                    <a:pt x="808" y="203"/>
                    <a:pt x="824" y="208"/>
                  </a:cubicBezTo>
                  <a:cubicBezTo>
                    <a:pt x="840" y="215"/>
                    <a:pt x="863" y="219"/>
                    <a:pt x="879" y="220"/>
                  </a:cubicBezTo>
                  <a:cubicBezTo>
                    <a:pt x="895" y="221"/>
                    <a:pt x="912" y="212"/>
                    <a:pt x="923" y="212"/>
                  </a:cubicBezTo>
                  <a:cubicBezTo>
                    <a:pt x="934" y="212"/>
                    <a:pt x="939" y="215"/>
                    <a:pt x="948" y="218"/>
                  </a:cubicBezTo>
                  <a:cubicBezTo>
                    <a:pt x="959" y="222"/>
                    <a:pt x="964" y="229"/>
                    <a:pt x="975" y="232"/>
                  </a:cubicBezTo>
                  <a:cubicBezTo>
                    <a:pt x="981" y="236"/>
                    <a:pt x="984" y="236"/>
                    <a:pt x="990" y="241"/>
                  </a:cubicBezTo>
                  <a:cubicBezTo>
                    <a:pt x="995" y="246"/>
                    <a:pt x="1004" y="251"/>
                    <a:pt x="1011" y="253"/>
                  </a:cubicBezTo>
                  <a:cubicBezTo>
                    <a:pt x="1018" y="256"/>
                    <a:pt x="1011" y="260"/>
                    <a:pt x="1034" y="262"/>
                  </a:cubicBezTo>
                  <a:cubicBezTo>
                    <a:pt x="1044" y="264"/>
                    <a:pt x="1063" y="265"/>
                    <a:pt x="1074" y="266"/>
                  </a:cubicBezTo>
                  <a:cubicBezTo>
                    <a:pt x="1085" y="267"/>
                    <a:pt x="1085" y="266"/>
                    <a:pt x="1098" y="266"/>
                  </a:cubicBezTo>
                  <a:cubicBezTo>
                    <a:pt x="1111" y="266"/>
                    <a:pt x="1137" y="266"/>
                    <a:pt x="1151" y="265"/>
                  </a:cubicBezTo>
                  <a:cubicBezTo>
                    <a:pt x="1179" y="265"/>
                    <a:pt x="1179" y="262"/>
                    <a:pt x="1181" y="259"/>
                  </a:cubicBezTo>
                  <a:cubicBezTo>
                    <a:pt x="1183" y="256"/>
                    <a:pt x="1165" y="251"/>
                    <a:pt x="1166" y="248"/>
                  </a:cubicBezTo>
                  <a:cubicBezTo>
                    <a:pt x="1167" y="246"/>
                    <a:pt x="1164" y="243"/>
                    <a:pt x="1187" y="242"/>
                  </a:cubicBezTo>
                  <a:cubicBezTo>
                    <a:pt x="1201" y="241"/>
                    <a:pt x="1233" y="243"/>
                    <a:pt x="1253" y="242"/>
                  </a:cubicBezTo>
                  <a:cubicBezTo>
                    <a:pt x="1273" y="241"/>
                    <a:pt x="1292" y="240"/>
                    <a:pt x="1307" y="239"/>
                  </a:cubicBezTo>
                  <a:cubicBezTo>
                    <a:pt x="1322" y="238"/>
                    <a:pt x="1328" y="238"/>
                    <a:pt x="1341" y="235"/>
                  </a:cubicBezTo>
                  <a:cubicBezTo>
                    <a:pt x="1349" y="235"/>
                    <a:pt x="1375" y="222"/>
                    <a:pt x="1383" y="221"/>
                  </a:cubicBezTo>
                  <a:cubicBezTo>
                    <a:pt x="1403" y="218"/>
                    <a:pt x="1410" y="213"/>
                    <a:pt x="1428" y="212"/>
                  </a:cubicBezTo>
                  <a:cubicBezTo>
                    <a:pt x="1431" y="210"/>
                    <a:pt x="1448" y="217"/>
                    <a:pt x="1452" y="217"/>
                  </a:cubicBezTo>
                  <a:cubicBezTo>
                    <a:pt x="1462" y="218"/>
                    <a:pt x="1476" y="216"/>
                    <a:pt x="1490" y="217"/>
                  </a:cubicBezTo>
                  <a:cubicBezTo>
                    <a:pt x="1504" y="218"/>
                    <a:pt x="1516" y="222"/>
                    <a:pt x="1536" y="223"/>
                  </a:cubicBezTo>
                  <a:cubicBezTo>
                    <a:pt x="1556" y="224"/>
                    <a:pt x="1595" y="224"/>
                    <a:pt x="1613" y="224"/>
                  </a:cubicBezTo>
                  <a:cubicBezTo>
                    <a:pt x="1631" y="224"/>
                    <a:pt x="1635" y="223"/>
                    <a:pt x="1643" y="221"/>
                  </a:cubicBezTo>
                  <a:cubicBezTo>
                    <a:pt x="1651" y="219"/>
                    <a:pt x="1654" y="218"/>
                    <a:pt x="1659" y="214"/>
                  </a:cubicBezTo>
                  <a:cubicBezTo>
                    <a:pt x="1664" y="210"/>
                    <a:pt x="1671" y="203"/>
                    <a:pt x="1674" y="197"/>
                  </a:cubicBezTo>
                  <a:cubicBezTo>
                    <a:pt x="1677" y="191"/>
                    <a:pt x="1677" y="186"/>
                    <a:pt x="1676" y="175"/>
                  </a:cubicBezTo>
                  <a:cubicBezTo>
                    <a:pt x="1675" y="164"/>
                    <a:pt x="1674" y="148"/>
                    <a:pt x="1671" y="133"/>
                  </a:cubicBezTo>
                  <a:cubicBezTo>
                    <a:pt x="1668" y="118"/>
                    <a:pt x="1661" y="97"/>
                    <a:pt x="1659" y="86"/>
                  </a:cubicBezTo>
                  <a:cubicBezTo>
                    <a:pt x="1657" y="75"/>
                    <a:pt x="1658" y="77"/>
                    <a:pt x="1659" y="67"/>
                  </a:cubicBezTo>
                  <a:cubicBezTo>
                    <a:pt x="1660" y="57"/>
                    <a:pt x="1664" y="36"/>
                    <a:pt x="1667" y="26"/>
                  </a:cubicBezTo>
                  <a:cubicBezTo>
                    <a:pt x="1670" y="16"/>
                    <a:pt x="1667" y="0"/>
                    <a:pt x="1674" y="7"/>
                  </a:cubicBezTo>
                  <a:cubicBezTo>
                    <a:pt x="1685" y="8"/>
                    <a:pt x="1697" y="62"/>
                    <a:pt x="1707" y="68"/>
                  </a:cubicBezTo>
                  <a:cubicBezTo>
                    <a:pt x="1714" y="81"/>
                    <a:pt x="1713" y="83"/>
                    <a:pt x="1716" y="88"/>
                  </a:cubicBezTo>
                  <a:cubicBezTo>
                    <a:pt x="1719" y="93"/>
                    <a:pt x="1720" y="96"/>
                    <a:pt x="1725" y="101"/>
                  </a:cubicBezTo>
                  <a:cubicBezTo>
                    <a:pt x="1729" y="109"/>
                    <a:pt x="1733" y="116"/>
                    <a:pt x="1745" y="118"/>
                  </a:cubicBezTo>
                  <a:cubicBezTo>
                    <a:pt x="1750" y="121"/>
                    <a:pt x="1750" y="121"/>
                    <a:pt x="1754" y="121"/>
                  </a:cubicBezTo>
                  <a:cubicBezTo>
                    <a:pt x="1758" y="121"/>
                    <a:pt x="1761" y="121"/>
                    <a:pt x="1767" y="118"/>
                  </a:cubicBezTo>
                  <a:cubicBezTo>
                    <a:pt x="1773" y="115"/>
                    <a:pt x="1785" y="109"/>
                    <a:pt x="1791" y="104"/>
                  </a:cubicBezTo>
                  <a:cubicBezTo>
                    <a:pt x="1792" y="96"/>
                    <a:pt x="1800" y="93"/>
                    <a:pt x="1805" y="86"/>
                  </a:cubicBezTo>
                  <a:cubicBezTo>
                    <a:pt x="1810" y="78"/>
                    <a:pt x="1826" y="74"/>
                    <a:pt x="1826" y="74"/>
                  </a:cubicBezTo>
                  <a:cubicBezTo>
                    <a:pt x="1833" y="73"/>
                    <a:pt x="1832" y="68"/>
                    <a:pt x="1844" y="70"/>
                  </a:cubicBezTo>
                  <a:cubicBezTo>
                    <a:pt x="1854" y="72"/>
                    <a:pt x="1878" y="83"/>
                    <a:pt x="1889" y="89"/>
                  </a:cubicBezTo>
                  <a:cubicBezTo>
                    <a:pt x="1900" y="95"/>
                    <a:pt x="1905" y="100"/>
                    <a:pt x="1913" y="104"/>
                  </a:cubicBezTo>
                  <a:cubicBezTo>
                    <a:pt x="1921" y="108"/>
                    <a:pt x="1933" y="112"/>
                    <a:pt x="1937" y="115"/>
                  </a:cubicBezTo>
                  <a:cubicBezTo>
                    <a:pt x="1944" y="120"/>
                    <a:pt x="1935" y="118"/>
                    <a:pt x="1935" y="122"/>
                  </a:cubicBezTo>
                  <a:cubicBezTo>
                    <a:pt x="1935" y="126"/>
                    <a:pt x="1936" y="132"/>
                    <a:pt x="1937" y="140"/>
                  </a:cubicBezTo>
                  <a:cubicBezTo>
                    <a:pt x="1938" y="148"/>
                    <a:pt x="1940" y="158"/>
                    <a:pt x="1940" y="169"/>
                  </a:cubicBezTo>
                  <a:cubicBezTo>
                    <a:pt x="1940" y="180"/>
                    <a:pt x="1940" y="196"/>
                    <a:pt x="1938" y="205"/>
                  </a:cubicBezTo>
                  <a:cubicBezTo>
                    <a:pt x="1936" y="219"/>
                    <a:pt x="1934" y="218"/>
                    <a:pt x="1929" y="224"/>
                  </a:cubicBezTo>
                  <a:cubicBezTo>
                    <a:pt x="1925" y="229"/>
                    <a:pt x="1919" y="233"/>
                    <a:pt x="1916" y="235"/>
                  </a:cubicBezTo>
                  <a:cubicBezTo>
                    <a:pt x="1913" y="237"/>
                    <a:pt x="1912" y="236"/>
                    <a:pt x="1908" y="239"/>
                  </a:cubicBezTo>
                  <a:cubicBezTo>
                    <a:pt x="1903" y="244"/>
                    <a:pt x="1896" y="250"/>
                    <a:pt x="1893" y="254"/>
                  </a:cubicBezTo>
                  <a:cubicBezTo>
                    <a:pt x="1889" y="258"/>
                    <a:pt x="1888" y="262"/>
                    <a:pt x="1887" y="265"/>
                  </a:cubicBezTo>
                  <a:cubicBezTo>
                    <a:pt x="1885" y="268"/>
                    <a:pt x="1884" y="275"/>
                    <a:pt x="1884" y="275"/>
                  </a:cubicBezTo>
                  <a:cubicBezTo>
                    <a:pt x="1883" y="284"/>
                    <a:pt x="1887" y="311"/>
                    <a:pt x="1887" y="323"/>
                  </a:cubicBezTo>
                  <a:cubicBezTo>
                    <a:pt x="1888" y="334"/>
                    <a:pt x="1890" y="335"/>
                    <a:pt x="1890" y="340"/>
                  </a:cubicBezTo>
                  <a:cubicBezTo>
                    <a:pt x="1890" y="345"/>
                    <a:pt x="1888" y="348"/>
                    <a:pt x="1887" y="352"/>
                  </a:cubicBezTo>
                  <a:cubicBezTo>
                    <a:pt x="1886" y="359"/>
                    <a:pt x="1885" y="361"/>
                    <a:pt x="1883" y="365"/>
                  </a:cubicBezTo>
                  <a:cubicBezTo>
                    <a:pt x="1881" y="369"/>
                    <a:pt x="1877" y="371"/>
                    <a:pt x="1872" y="374"/>
                  </a:cubicBezTo>
                  <a:cubicBezTo>
                    <a:pt x="1868" y="380"/>
                    <a:pt x="1854" y="386"/>
                    <a:pt x="1854" y="386"/>
                  </a:cubicBezTo>
                  <a:cubicBezTo>
                    <a:pt x="1850" y="391"/>
                    <a:pt x="1841" y="398"/>
                    <a:pt x="1839" y="406"/>
                  </a:cubicBezTo>
                  <a:cubicBezTo>
                    <a:pt x="1836" y="414"/>
                    <a:pt x="1837" y="421"/>
                    <a:pt x="1836" y="434"/>
                  </a:cubicBezTo>
                  <a:cubicBezTo>
                    <a:pt x="1833" y="453"/>
                    <a:pt x="1838" y="466"/>
                    <a:pt x="1835" y="485"/>
                  </a:cubicBezTo>
                  <a:cubicBezTo>
                    <a:pt x="1835" y="498"/>
                    <a:pt x="1838" y="502"/>
                    <a:pt x="1838" y="511"/>
                  </a:cubicBezTo>
                  <a:cubicBezTo>
                    <a:pt x="1838" y="520"/>
                    <a:pt x="1837" y="531"/>
                    <a:pt x="1838" y="542"/>
                  </a:cubicBezTo>
                  <a:cubicBezTo>
                    <a:pt x="1839" y="553"/>
                    <a:pt x="1841" y="571"/>
                    <a:pt x="1842" y="580"/>
                  </a:cubicBezTo>
                  <a:cubicBezTo>
                    <a:pt x="1843" y="589"/>
                    <a:pt x="1842" y="592"/>
                    <a:pt x="1841" y="596"/>
                  </a:cubicBezTo>
                  <a:cubicBezTo>
                    <a:pt x="1840" y="600"/>
                    <a:pt x="1837" y="604"/>
                    <a:pt x="1835" y="607"/>
                  </a:cubicBezTo>
                  <a:cubicBezTo>
                    <a:pt x="1833" y="610"/>
                    <a:pt x="1831" y="613"/>
                    <a:pt x="1827" y="616"/>
                  </a:cubicBezTo>
                  <a:cubicBezTo>
                    <a:pt x="1823" y="619"/>
                    <a:pt x="1816" y="621"/>
                    <a:pt x="1812" y="623"/>
                  </a:cubicBezTo>
                  <a:cubicBezTo>
                    <a:pt x="1808" y="626"/>
                    <a:pt x="1806" y="628"/>
                    <a:pt x="1803" y="631"/>
                  </a:cubicBezTo>
                  <a:cubicBezTo>
                    <a:pt x="1800" y="634"/>
                    <a:pt x="1796" y="637"/>
                    <a:pt x="1794" y="641"/>
                  </a:cubicBezTo>
                  <a:cubicBezTo>
                    <a:pt x="1792" y="645"/>
                    <a:pt x="1791" y="650"/>
                    <a:pt x="1791" y="656"/>
                  </a:cubicBezTo>
                  <a:cubicBezTo>
                    <a:pt x="1787" y="666"/>
                    <a:pt x="1797" y="673"/>
                    <a:pt x="1796" y="680"/>
                  </a:cubicBezTo>
                  <a:cubicBezTo>
                    <a:pt x="1795" y="687"/>
                    <a:pt x="1788" y="696"/>
                    <a:pt x="1784" y="701"/>
                  </a:cubicBezTo>
                  <a:cubicBezTo>
                    <a:pt x="1781" y="706"/>
                    <a:pt x="1778" y="708"/>
                    <a:pt x="1773" y="713"/>
                  </a:cubicBezTo>
                  <a:cubicBezTo>
                    <a:pt x="1768" y="718"/>
                    <a:pt x="1757" y="728"/>
                    <a:pt x="1752" y="731"/>
                  </a:cubicBezTo>
                  <a:cubicBezTo>
                    <a:pt x="1747" y="734"/>
                    <a:pt x="1745" y="733"/>
                    <a:pt x="1740" y="734"/>
                  </a:cubicBezTo>
                  <a:cubicBezTo>
                    <a:pt x="1730" y="737"/>
                    <a:pt x="1722" y="737"/>
                    <a:pt x="1722" y="737"/>
                  </a:cubicBezTo>
                  <a:cubicBezTo>
                    <a:pt x="1713" y="751"/>
                    <a:pt x="1711" y="754"/>
                    <a:pt x="1698" y="763"/>
                  </a:cubicBezTo>
                  <a:cubicBezTo>
                    <a:pt x="1689" y="769"/>
                    <a:pt x="1685" y="777"/>
                    <a:pt x="1674" y="782"/>
                  </a:cubicBezTo>
                  <a:cubicBezTo>
                    <a:pt x="1663" y="787"/>
                    <a:pt x="1643" y="789"/>
                    <a:pt x="1631" y="793"/>
                  </a:cubicBezTo>
                  <a:cubicBezTo>
                    <a:pt x="1619" y="797"/>
                    <a:pt x="1610" y="803"/>
                    <a:pt x="1601" y="806"/>
                  </a:cubicBezTo>
                  <a:cubicBezTo>
                    <a:pt x="1592" y="809"/>
                    <a:pt x="1583" y="809"/>
                    <a:pt x="1575" y="811"/>
                  </a:cubicBezTo>
                  <a:cubicBezTo>
                    <a:pt x="1550" y="820"/>
                    <a:pt x="1557" y="819"/>
                    <a:pt x="1550" y="821"/>
                  </a:cubicBezTo>
                  <a:cubicBezTo>
                    <a:pt x="1543" y="823"/>
                    <a:pt x="1541" y="825"/>
                    <a:pt x="1533" y="824"/>
                  </a:cubicBezTo>
                  <a:cubicBezTo>
                    <a:pt x="1526" y="825"/>
                    <a:pt x="1510" y="817"/>
                    <a:pt x="1502" y="817"/>
                  </a:cubicBezTo>
                  <a:cubicBezTo>
                    <a:pt x="1492" y="817"/>
                    <a:pt x="1483" y="822"/>
                    <a:pt x="1475" y="824"/>
                  </a:cubicBezTo>
                  <a:cubicBezTo>
                    <a:pt x="1466" y="826"/>
                    <a:pt x="1457" y="828"/>
                    <a:pt x="1451" y="829"/>
                  </a:cubicBezTo>
                  <a:cubicBezTo>
                    <a:pt x="1445" y="830"/>
                    <a:pt x="1445" y="831"/>
                    <a:pt x="1439" y="833"/>
                  </a:cubicBezTo>
                  <a:cubicBezTo>
                    <a:pt x="1426" y="835"/>
                    <a:pt x="1422" y="839"/>
                    <a:pt x="1415" y="842"/>
                  </a:cubicBezTo>
                  <a:cubicBezTo>
                    <a:pt x="1408" y="845"/>
                    <a:pt x="1400" y="850"/>
                    <a:pt x="1395" y="851"/>
                  </a:cubicBezTo>
                  <a:cubicBezTo>
                    <a:pt x="1390" y="852"/>
                    <a:pt x="1387" y="851"/>
                    <a:pt x="1383" y="851"/>
                  </a:cubicBezTo>
                  <a:cubicBezTo>
                    <a:pt x="1379" y="851"/>
                    <a:pt x="1380" y="848"/>
                    <a:pt x="1373" y="848"/>
                  </a:cubicBezTo>
                  <a:cubicBezTo>
                    <a:pt x="1368" y="848"/>
                    <a:pt x="1358" y="853"/>
                    <a:pt x="1352" y="854"/>
                  </a:cubicBezTo>
                  <a:cubicBezTo>
                    <a:pt x="1346" y="855"/>
                    <a:pt x="1341" y="851"/>
                    <a:pt x="1338" y="854"/>
                  </a:cubicBezTo>
                  <a:cubicBezTo>
                    <a:pt x="1335" y="857"/>
                    <a:pt x="1338" y="867"/>
                    <a:pt x="1337" y="872"/>
                  </a:cubicBezTo>
                  <a:cubicBezTo>
                    <a:pt x="1336" y="877"/>
                    <a:pt x="1335" y="881"/>
                    <a:pt x="1331" y="883"/>
                  </a:cubicBezTo>
                  <a:cubicBezTo>
                    <a:pt x="1326" y="888"/>
                    <a:pt x="1318" y="883"/>
                    <a:pt x="1311" y="884"/>
                  </a:cubicBezTo>
                  <a:cubicBezTo>
                    <a:pt x="1304" y="885"/>
                    <a:pt x="1293" y="887"/>
                    <a:pt x="1287" y="887"/>
                  </a:cubicBezTo>
                  <a:cubicBezTo>
                    <a:pt x="1277" y="888"/>
                    <a:pt x="1282" y="887"/>
                    <a:pt x="1272" y="887"/>
                  </a:cubicBezTo>
                  <a:cubicBezTo>
                    <a:pt x="1262" y="887"/>
                    <a:pt x="1244" y="888"/>
                    <a:pt x="1227" y="890"/>
                  </a:cubicBezTo>
                  <a:cubicBezTo>
                    <a:pt x="1210" y="892"/>
                    <a:pt x="1185" y="896"/>
                    <a:pt x="1172" y="898"/>
                  </a:cubicBezTo>
                  <a:cubicBezTo>
                    <a:pt x="1159" y="900"/>
                    <a:pt x="1156" y="903"/>
                    <a:pt x="1149" y="905"/>
                  </a:cubicBezTo>
                  <a:cubicBezTo>
                    <a:pt x="1132" y="906"/>
                    <a:pt x="1135" y="909"/>
                    <a:pt x="1128" y="911"/>
                  </a:cubicBezTo>
                  <a:cubicBezTo>
                    <a:pt x="1121" y="913"/>
                    <a:pt x="1114" y="914"/>
                    <a:pt x="1107" y="916"/>
                  </a:cubicBezTo>
                  <a:cubicBezTo>
                    <a:pt x="1100" y="918"/>
                    <a:pt x="1093" y="920"/>
                    <a:pt x="1085" y="922"/>
                  </a:cubicBezTo>
                  <a:cubicBezTo>
                    <a:pt x="1071" y="925"/>
                    <a:pt x="1071" y="924"/>
                    <a:pt x="1061" y="926"/>
                  </a:cubicBezTo>
                  <a:cubicBezTo>
                    <a:pt x="1051" y="928"/>
                    <a:pt x="1034" y="931"/>
                    <a:pt x="1022" y="932"/>
                  </a:cubicBezTo>
                  <a:cubicBezTo>
                    <a:pt x="1010" y="933"/>
                    <a:pt x="999" y="934"/>
                    <a:pt x="989" y="934"/>
                  </a:cubicBezTo>
                  <a:cubicBezTo>
                    <a:pt x="979" y="935"/>
                    <a:pt x="972" y="935"/>
                    <a:pt x="963" y="935"/>
                  </a:cubicBezTo>
                  <a:cubicBezTo>
                    <a:pt x="954" y="935"/>
                    <a:pt x="950" y="935"/>
                    <a:pt x="936" y="934"/>
                  </a:cubicBezTo>
                  <a:cubicBezTo>
                    <a:pt x="918" y="934"/>
                    <a:pt x="899" y="930"/>
                    <a:pt x="876" y="928"/>
                  </a:cubicBezTo>
                  <a:cubicBezTo>
                    <a:pt x="852" y="925"/>
                    <a:pt x="815" y="919"/>
                    <a:pt x="791" y="916"/>
                  </a:cubicBezTo>
                  <a:cubicBezTo>
                    <a:pt x="771" y="915"/>
                    <a:pt x="750" y="909"/>
                    <a:pt x="729" y="907"/>
                  </a:cubicBezTo>
                  <a:cubicBezTo>
                    <a:pt x="714" y="903"/>
                    <a:pt x="711" y="902"/>
                    <a:pt x="686" y="899"/>
                  </a:cubicBezTo>
                  <a:cubicBezTo>
                    <a:pt x="661" y="896"/>
                    <a:pt x="605" y="889"/>
                    <a:pt x="581" y="886"/>
                  </a:cubicBezTo>
                  <a:cubicBezTo>
                    <a:pt x="554" y="883"/>
                    <a:pt x="557" y="884"/>
                    <a:pt x="542" y="884"/>
                  </a:cubicBezTo>
                  <a:cubicBezTo>
                    <a:pt x="527" y="884"/>
                    <a:pt x="510" y="884"/>
                    <a:pt x="492" y="884"/>
                  </a:cubicBezTo>
                  <a:cubicBezTo>
                    <a:pt x="474" y="884"/>
                    <a:pt x="450" y="887"/>
                    <a:pt x="435" y="887"/>
                  </a:cubicBezTo>
                  <a:cubicBezTo>
                    <a:pt x="405" y="885"/>
                    <a:pt x="411" y="887"/>
                    <a:pt x="399" y="887"/>
                  </a:cubicBezTo>
                  <a:cubicBezTo>
                    <a:pt x="387" y="887"/>
                    <a:pt x="378" y="886"/>
                    <a:pt x="362" y="887"/>
                  </a:cubicBezTo>
                  <a:cubicBezTo>
                    <a:pt x="346" y="888"/>
                    <a:pt x="322" y="891"/>
                    <a:pt x="300" y="892"/>
                  </a:cubicBezTo>
                  <a:cubicBezTo>
                    <a:pt x="278" y="893"/>
                    <a:pt x="245" y="891"/>
                    <a:pt x="230" y="890"/>
                  </a:cubicBezTo>
                  <a:cubicBezTo>
                    <a:pt x="215" y="889"/>
                    <a:pt x="215" y="888"/>
                    <a:pt x="209" y="887"/>
                  </a:cubicBezTo>
                  <a:cubicBezTo>
                    <a:pt x="203" y="886"/>
                    <a:pt x="202" y="888"/>
                    <a:pt x="194" y="886"/>
                  </a:cubicBezTo>
                  <a:cubicBezTo>
                    <a:pt x="186" y="884"/>
                    <a:pt x="169" y="880"/>
                    <a:pt x="159" y="877"/>
                  </a:cubicBezTo>
                  <a:cubicBezTo>
                    <a:pt x="149" y="874"/>
                    <a:pt x="143" y="871"/>
                    <a:pt x="134" y="869"/>
                  </a:cubicBezTo>
                  <a:cubicBezTo>
                    <a:pt x="125" y="867"/>
                    <a:pt x="117" y="865"/>
                    <a:pt x="105" y="862"/>
                  </a:cubicBezTo>
                  <a:cubicBezTo>
                    <a:pt x="93" y="859"/>
                    <a:pt x="72" y="851"/>
                    <a:pt x="62" y="848"/>
                  </a:cubicBezTo>
                  <a:cubicBezTo>
                    <a:pt x="52" y="845"/>
                    <a:pt x="53" y="843"/>
                    <a:pt x="47" y="841"/>
                  </a:cubicBezTo>
                  <a:cubicBezTo>
                    <a:pt x="41" y="839"/>
                    <a:pt x="31" y="838"/>
                    <a:pt x="26" y="836"/>
                  </a:cubicBezTo>
                  <a:cubicBezTo>
                    <a:pt x="21" y="834"/>
                    <a:pt x="19" y="832"/>
                    <a:pt x="15" y="830"/>
                  </a:cubicBezTo>
                  <a:cubicBezTo>
                    <a:pt x="2" y="827"/>
                    <a:pt x="6" y="830"/>
                    <a:pt x="0" y="82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7" name="Text Box 45"/>
            <p:cNvSpPr txBox="1">
              <a:spLocks noChangeArrowheads="1"/>
            </p:cNvSpPr>
            <p:nvPr/>
          </p:nvSpPr>
          <p:spPr bwMode="auto">
            <a:xfrm>
              <a:off x="6096000" y="3886200"/>
              <a:ext cx="582613" cy="136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ru-RU" sz="900" b="1" dirty="0">
                  <a:latin typeface="Arial" charset="0"/>
                </a:rPr>
                <a:t>Караганда</a:t>
              </a:r>
            </a:p>
          </p:txBody>
        </p:sp>
        <p:sp>
          <p:nvSpPr>
            <p:cNvPr id="208" name="Oval 46"/>
            <p:cNvSpPr>
              <a:spLocks noChangeArrowheads="1"/>
            </p:cNvSpPr>
            <p:nvPr/>
          </p:nvSpPr>
          <p:spPr bwMode="auto">
            <a:xfrm>
              <a:off x="6172200" y="3810000"/>
              <a:ext cx="68263" cy="6826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endParaRPr lang="ru-RU" sz="500" b="1">
                <a:latin typeface="Arial" charset="0"/>
              </a:endParaRPr>
            </a:p>
          </p:txBody>
        </p:sp>
        <p:sp>
          <p:nvSpPr>
            <p:cNvPr id="209" name="Freeform 47"/>
            <p:cNvSpPr>
              <a:spLocks/>
            </p:cNvSpPr>
            <p:nvPr/>
          </p:nvSpPr>
          <p:spPr bwMode="auto">
            <a:xfrm>
              <a:off x="7158038" y="2732088"/>
              <a:ext cx="1970087" cy="1922462"/>
            </a:xfrm>
            <a:custGeom>
              <a:avLst/>
              <a:gdLst>
                <a:gd name="T0" fmla="*/ 2147483647 w 1241"/>
                <a:gd name="T1" fmla="*/ 2147483647 h 1211"/>
                <a:gd name="T2" fmla="*/ 2147483647 w 1241"/>
                <a:gd name="T3" fmla="*/ 2147483647 h 1211"/>
                <a:gd name="T4" fmla="*/ 2147483647 w 1241"/>
                <a:gd name="T5" fmla="*/ 2147483647 h 1211"/>
                <a:gd name="T6" fmla="*/ 2147483647 w 1241"/>
                <a:gd name="T7" fmla="*/ 2147483647 h 1211"/>
                <a:gd name="T8" fmla="*/ 2147483647 w 1241"/>
                <a:gd name="T9" fmla="*/ 2147483647 h 1211"/>
                <a:gd name="T10" fmla="*/ 2147483647 w 1241"/>
                <a:gd name="T11" fmla="*/ 2147483647 h 1211"/>
                <a:gd name="T12" fmla="*/ 2147483647 w 1241"/>
                <a:gd name="T13" fmla="*/ 2147483647 h 1211"/>
                <a:gd name="T14" fmla="*/ 2147483647 w 1241"/>
                <a:gd name="T15" fmla="*/ 2147483647 h 1211"/>
                <a:gd name="T16" fmla="*/ 2147483647 w 1241"/>
                <a:gd name="T17" fmla="*/ 2147483647 h 1211"/>
                <a:gd name="T18" fmla="*/ 2147483647 w 1241"/>
                <a:gd name="T19" fmla="*/ 2147483647 h 1211"/>
                <a:gd name="T20" fmla="*/ 2147483647 w 1241"/>
                <a:gd name="T21" fmla="*/ 2147483647 h 1211"/>
                <a:gd name="T22" fmla="*/ 2147483647 w 1241"/>
                <a:gd name="T23" fmla="*/ 2147483647 h 1211"/>
                <a:gd name="T24" fmla="*/ 2147483647 w 1241"/>
                <a:gd name="T25" fmla="*/ 2147483647 h 1211"/>
                <a:gd name="T26" fmla="*/ 2147483647 w 1241"/>
                <a:gd name="T27" fmla="*/ 2147483647 h 1211"/>
                <a:gd name="T28" fmla="*/ 2147483647 w 1241"/>
                <a:gd name="T29" fmla="*/ 2147483647 h 1211"/>
                <a:gd name="T30" fmla="*/ 2147483647 w 1241"/>
                <a:gd name="T31" fmla="*/ 2147483647 h 1211"/>
                <a:gd name="T32" fmla="*/ 2147483647 w 1241"/>
                <a:gd name="T33" fmla="*/ 2147483647 h 1211"/>
                <a:gd name="T34" fmla="*/ 2147483647 w 1241"/>
                <a:gd name="T35" fmla="*/ 2147483647 h 1211"/>
                <a:gd name="T36" fmla="*/ 2147483647 w 1241"/>
                <a:gd name="T37" fmla="*/ 2147483647 h 1211"/>
                <a:gd name="T38" fmla="*/ 2147483647 w 1241"/>
                <a:gd name="T39" fmla="*/ 2147483647 h 1211"/>
                <a:gd name="T40" fmla="*/ 2147483647 w 1241"/>
                <a:gd name="T41" fmla="*/ 2147483647 h 1211"/>
                <a:gd name="T42" fmla="*/ 2147483647 w 1241"/>
                <a:gd name="T43" fmla="*/ 2147483647 h 1211"/>
                <a:gd name="T44" fmla="*/ 2147483647 w 1241"/>
                <a:gd name="T45" fmla="*/ 2147483647 h 1211"/>
                <a:gd name="T46" fmla="*/ 2147483647 w 1241"/>
                <a:gd name="T47" fmla="*/ 2147483647 h 1211"/>
                <a:gd name="T48" fmla="*/ 2147483647 w 1241"/>
                <a:gd name="T49" fmla="*/ 2147483647 h 1211"/>
                <a:gd name="T50" fmla="*/ 2147483647 w 1241"/>
                <a:gd name="T51" fmla="*/ 2147483647 h 1211"/>
                <a:gd name="T52" fmla="*/ 2147483647 w 1241"/>
                <a:gd name="T53" fmla="*/ 2147483647 h 1211"/>
                <a:gd name="T54" fmla="*/ 2147483647 w 1241"/>
                <a:gd name="T55" fmla="*/ 2147483647 h 1211"/>
                <a:gd name="T56" fmla="*/ 2147483647 w 1241"/>
                <a:gd name="T57" fmla="*/ 2147483647 h 1211"/>
                <a:gd name="T58" fmla="*/ 2147483647 w 1241"/>
                <a:gd name="T59" fmla="*/ 2147483647 h 1211"/>
                <a:gd name="T60" fmla="*/ 2147483647 w 1241"/>
                <a:gd name="T61" fmla="*/ 2147483647 h 1211"/>
                <a:gd name="T62" fmla="*/ 2147483647 w 1241"/>
                <a:gd name="T63" fmla="*/ 2147483647 h 1211"/>
                <a:gd name="T64" fmla="*/ 2147483647 w 1241"/>
                <a:gd name="T65" fmla="*/ 2147483647 h 1211"/>
                <a:gd name="T66" fmla="*/ 2147483647 w 1241"/>
                <a:gd name="T67" fmla="*/ 2147483647 h 1211"/>
                <a:gd name="T68" fmla="*/ 2147483647 w 1241"/>
                <a:gd name="T69" fmla="*/ 2147483647 h 1211"/>
                <a:gd name="T70" fmla="*/ 2147483647 w 1241"/>
                <a:gd name="T71" fmla="*/ 2147483647 h 1211"/>
                <a:gd name="T72" fmla="*/ 2147483647 w 1241"/>
                <a:gd name="T73" fmla="*/ 2147483647 h 1211"/>
                <a:gd name="T74" fmla="*/ 2147483647 w 1241"/>
                <a:gd name="T75" fmla="*/ 2147483647 h 1211"/>
                <a:gd name="T76" fmla="*/ 2147483647 w 1241"/>
                <a:gd name="T77" fmla="*/ 2147483647 h 1211"/>
                <a:gd name="T78" fmla="*/ 2147483647 w 1241"/>
                <a:gd name="T79" fmla="*/ 2147483647 h 1211"/>
                <a:gd name="T80" fmla="*/ 2147483647 w 1241"/>
                <a:gd name="T81" fmla="*/ 2147483647 h 1211"/>
                <a:gd name="T82" fmla="*/ 2147483647 w 1241"/>
                <a:gd name="T83" fmla="*/ 2147483647 h 1211"/>
                <a:gd name="T84" fmla="*/ 2147483647 w 1241"/>
                <a:gd name="T85" fmla="*/ 2147483647 h 1211"/>
                <a:gd name="T86" fmla="*/ 2147483647 w 1241"/>
                <a:gd name="T87" fmla="*/ 2147483647 h 1211"/>
                <a:gd name="T88" fmla="*/ 2147483647 w 1241"/>
                <a:gd name="T89" fmla="*/ 2147483647 h 1211"/>
                <a:gd name="T90" fmla="*/ 2147483647 w 1241"/>
                <a:gd name="T91" fmla="*/ 2147483647 h 1211"/>
                <a:gd name="T92" fmla="*/ 2147483647 w 1241"/>
                <a:gd name="T93" fmla="*/ 2147483647 h 1211"/>
                <a:gd name="T94" fmla="*/ 2147483647 w 1241"/>
                <a:gd name="T95" fmla="*/ 2147483647 h 1211"/>
                <a:gd name="T96" fmla="*/ 2147483647 w 1241"/>
                <a:gd name="T97" fmla="*/ 2147483647 h 1211"/>
                <a:gd name="T98" fmla="*/ 2147483647 w 1241"/>
                <a:gd name="T99" fmla="*/ 2147483647 h 1211"/>
                <a:gd name="T100" fmla="*/ 2147483647 w 1241"/>
                <a:gd name="T101" fmla="*/ 2147483647 h 1211"/>
                <a:gd name="T102" fmla="*/ 2147483647 w 1241"/>
                <a:gd name="T103" fmla="*/ 2147483647 h 1211"/>
                <a:gd name="T104" fmla="*/ 2147483647 w 1241"/>
                <a:gd name="T105" fmla="*/ 2147483647 h 1211"/>
                <a:gd name="T106" fmla="*/ 2147483647 w 1241"/>
                <a:gd name="T107" fmla="*/ 2147483647 h 121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241"/>
                <a:gd name="T163" fmla="*/ 0 h 1211"/>
                <a:gd name="T164" fmla="*/ 1241 w 1241"/>
                <a:gd name="T165" fmla="*/ 1211 h 1211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241" h="1211">
                  <a:moveTo>
                    <a:pt x="51" y="751"/>
                  </a:moveTo>
                  <a:cubicBezTo>
                    <a:pt x="51" y="739"/>
                    <a:pt x="45" y="720"/>
                    <a:pt x="45" y="711"/>
                  </a:cubicBezTo>
                  <a:cubicBezTo>
                    <a:pt x="45" y="702"/>
                    <a:pt x="49" y="703"/>
                    <a:pt x="50" y="699"/>
                  </a:cubicBezTo>
                  <a:cubicBezTo>
                    <a:pt x="51" y="695"/>
                    <a:pt x="50" y="694"/>
                    <a:pt x="50" y="684"/>
                  </a:cubicBezTo>
                  <a:cubicBezTo>
                    <a:pt x="48" y="674"/>
                    <a:pt x="46" y="651"/>
                    <a:pt x="48" y="640"/>
                  </a:cubicBezTo>
                  <a:cubicBezTo>
                    <a:pt x="50" y="629"/>
                    <a:pt x="56" y="623"/>
                    <a:pt x="63" y="615"/>
                  </a:cubicBezTo>
                  <a:cubicBezTo>
                    <a:pt x="68" y="600"/>
                    <a:pt x="82" y="604"/>
                    <a:pt x="91" y="591"/>
                  </a:cubicBezTo>
                  <a:cubicBezTo>
                    <a:pt x="96" y="584"/>
                    <a:pt x="99" y="582"/>
                    <a:pt x="101" y="576"/>
                  </a:cubicBezTo>
                  <a:cubicBezTo>
                    <a:pt x="103" y="570"/>
                    <a:pt x="101" y="566"/>
                    <a:pt x="101" y="555"/>
                  </a:cubicBezTo>
                  <a:cubicBezTo>
                    <a:pt x="101" y="544"/>
                    <a:pt x="98" y="522"/>
                    <a:pt x="98" y="511"/>
                  </a:cubicBezTo>
                  <a:cubicBezTo>
                    <a:pt x="98" y="500"/>
                    <a:pt x="95" y="495"/>
                    <a:pt x="99" y="487"/>
                  </a:cubicBezTo>
                  <a:cubicBezTo>
                    <a:pt x="103" y="479"/>
                    <a:pt x="115" y="468"/>
                    <a:pt x="122" y="462"/>
                  </a:cubicBezTo>
                  <a:cubicBezTo>
                    <a:pt x="129" y="456"/>
                    <a:pt x="134" y="456"/>
                    <a:pt x="138" y="453"/>
                  </a:cubicBezTo>
                  <a:cubicBezTo>
                    <a:pt x="142" y="450"/>
                    <a:pt x="144" y="445"/>
                    <a:pt x="146" y="441"/>
                  </a:cubicBezTo>
                  <a:cubicBezTo>
                    <a:pt x="148" y="437"/>
                    <a:pt x="149" y="435"/>
                    <a:pt x="150" y="429"/>
                  </a:cubicBezTo>
                  <a:cubicBezTo>
                    <a:pt x="151" y="423"/>
                    <a:pt x="152" y="409"/>
                    <a:pt x="152" y="403"/>
                  </a:cubicBezTo>
                  <a:cubicBezTo>
                    <a:pt x="152" y="397"/>
                    <a:pt x="150" y="395"/>
                    <a:pt x="150" y="390"/>
                  </a:cubicBezTo>
                  <a:cubicBezTo>
                    <a:pt x="150" y="385"/>
                    <a:pt x="152" y="377"/>
                    <a:pt x="152" y="372"/>
                  </a:cubicBezTo>
                  <a:cubicBezTo>
                    <a:pt x="152" y="367"/>
                    <a:pt x="149" y="361"/>
                    <a:pt x="149" y="357"/>
                  </a:cubicBezTo>
                  <a:cubicBezTo>
                    <a:pt x="149" y="353"/>
                    <a:pt x="147" y="348"/>
                    <a:pt x="149" y="346"/>
                  </a:cubicBezTo>
                  <a:cubicBezTo>
                    <a:pt x="151" y="344"/>
                    <a:pt x="157" y="344"/>
                    <a:pt x="162" y="342"/>
                  </a:cubicBezTo>
                  <a:cubicBezTo>
                    <a:pt x="167" y="340"/>
                    <a:pt x="176" y="333"/>
                    <a:pt x="180" y="334"/>
                  </a:cubicBezTo>
                  <a:cubicBezTo>
                    <a:pt x="185" y="333"/>
                    <a:pt x="182" y="342"/>
                    <a:pt x="188" y="345"/>
                  </a:cubicBezTo>
                  <a:cubicBezTo>
                    <a:pt x="195" y="344"/>
                    <a:pt x="212" y="335"/>
                    <a:pt x="221" y="330"/>
                  </a:cubicBezTo>
                  <a:cubicBezTo>
                    <a:pt x="230" y="325"/>
                    <a:pt x="233" y="320"/>
                    <a:pt x="242" y="315"/>
                  </a:cubicBezTo>
                  <a:cubicBezTo>
                    <a:pt x="249" y="311"/>
                    <a:pt x="258" y="305"/>
                    <a:pt x="264" y="303"/>
                  </a:cubicBezTo>
                  <a:cubicBezTo>
                    <a:pt x="270" y="301"/>
                    <a:pt x="273" y="301"/>
                    <a:pt x="278" y="300"/>
                  </a:cubicBezTo>
                  <a:cubicBezTo>
                    <a:pt x="283" y="299"/>
                    <a:pt x="286" y="295"/>
                    <a:pt x="293" y="294"/>
                  </a:cubicBezTo>
                  <a:cubicBezTo>
                    <a:pt x="300" y="293"/>
                    <a:pt x="307" y="293"/>
                    <a:pt x="320" y="294"/>
                  </a:cubicBezTo>
                  <a:cubicBezTo>
                    <a:pt x="333" y="295"/>
                    <a:pt x="356" y="296"/>
                    <a:pt x="369" y="297"/>
                  </a:cubicBezTo>
                  <a:cubicBezTo>
                    <a:pt x="382" y="298"/>
                    <a:pt x="387" y="299"/>
                    <a:pt x="396" y="300"/>
                  </a:cubicBezTo>
                  <a:cubicBezTo>
                    <a:pt x="405" y="301"/>
                    <a:pt x="415" y="301"/>
                    <a:pt x="425" y="301"/>
                  </a:cubicBezTo>
                  <a:cubicBezTo>
                    <a:pt x="435" y="301"/>
                    <a:pt x="445" y="301"/>
                    <a:pt x="456" y="300"/>
                  </a:cubicBezTo>
                  <a:cubicBezTo>
                    <a:pt x="464" y="297"/>
                    <a:pt x="484" y="297"/>
                    <a:pt x="491" y="292"/>
                  </a:cubicBezTo>
                  <a:cubicBezTo>
                    <a:pt x="499" y="287"/>
                    <a:pt x="515" y="280"/>
                    <a:pt x="515" y="280"/>
                  </a:cubicBezTo>
                  <a:cubicBezTo>
                    <a:pt x="521" y="272"/>
                    <a:pt x="533" y="263"/>
                    <a:pt x="539" y="256"/>
                  </a:cubicBezTo>
                  <a:cubicBezTo>
                    <a:pt x="545" y="249"/>
                    <a:pt x="545" y="247"/>
                    <a:pt x="551" y="238"/>
                  </a:cubicBezTo>
                  <a:cubicBezTo>
                    <a:pt x="560" y="227"/>
                    <a:pt x="568" y="216"/>
                    <a:pt x="576" y="204"/>
                  </a:cubicBezTo>
                  <a:cubicBezTo>
                    <a:pt x="580" y="195"/>
                    <a:pt x="585" y="190"/>
                    <a:pt x="588" y="184"/>
                  </a:cubicBezTo>
                  <a:cubicBezTo>
                    <a:pt x="591" y="178"/>
                    <a:pt x="593" y="172"/>
                    <a:pt x="596" y="166"/>
                  </a:cubicBezTo>
                  <a:cubicBezTo>
                    <a:pt x="599" y="160"/>
                    <a:pt x="605" y="153"/>
                    <a:pt x="607" y="147"/>
                  </a:cubicBezTo>
                  <a:cubicBezTo>
                    <a:pt x="612" y="135"/>
                    <a:pt x="609" y="136"/>
                    <a:pt x="611" y="132"/>
                  </a:cubicBezTo>
                  <a:cubicBezTo>
                    <a:pt x="613" y="128"/>
                    <a:pt x="616" y="124"/>
                    <a:pt x="618" y="120"/>
                  </a:cubicBezTo>
                  <a:cubicBezTo>
                    <a:pt x="620" y="116"/>
                    <a:pt x="620" y="111"/>
                    <a:pt x="623" y="108"/>
                  </a:cubicBezTo>
                  <a:cubicBezTo>
                    <a:pt x="626" y="105"/>
                    <a:pt x="631" y="100"/>
                    <a:pt x="635" y="99"/>
                  </a:cubicBezTo>
                  <a:cubicBezTo>
                    <a:pt x="639" y="98"/>
                    <a:pt x="644" y="99"/>
                    <a:pt x="648" y="100"/>
                  </a:cubicBezTo>
                  <a:cubicBezTo>
                    <a:pt x="652" y="101"/>
                    <a:pt x="656" y="105"/>
                    <a:pt x="660" y="106"/>
                  </a:cubicBezTo>
                  <a:cubicBezTo>
                    <a:pt x="671" y="99"/>
                    <a:pt x="672" y="107"/>
                    <a:pt x="675" y="105"/>
                  </a:cubicBezTo>
                  <a:cubicBezTo>
                    <a:pt x="678" y="103"/>
                    <a:pt x="677" y="97"/>
                    <a:pt x="677" y="91"/>
                  </a:cubicBezTo>
                  <a:cubicBezTo>
                    <a:pt x="677" y="85"/>
                    <a:pt x="676" y="75"/>
                    <a:pt x="675" y="67"/>
                  </a:cubicBezTo>
                  <a:cubicBezTo>
                    <a:pt x="674" y="59"/>
                    <a:pt x="673" y="55"/>
                    <a:pt x="672" y="45"/>
                  </a:cubicBezTo>
                  <a:cubicBezTo>
                    <a:pt x="671" y="29"/>
                    <a:pt x="669" y="14"/>
                    <a:pt x="671" y="7"/>
                  </a:cubicBezTo>
                  <a:cubicBezTo>
                    <a:pt x="673" y="0"/>
                    <a:pt x="679" y="4"/>
                    <a:pt x="683" y="4"/>
                  </a:cubicBezTo>
                  <a:cubicBezTo>
                    <a:pt x="687" y="4"/>
                    <a:pt x="689" y="4"/>
                    <a:pt x="696" y="6"/>
                  </a:cubicBezTo>
                  <a:cubicBezTo>
                    <a:pt x="703" y="8"/>
                    <a:pt x="718" y="13"/>
                    <a:pt x="725" y="15"/>
                  </a:cubicBezTo>
                  <a:cubicBezTo>
                    <a:pt x="732" y="17"/>
                    <a:pt x="736" y="21"/>
                    <a:pt x="740" y="21"/>
                  </a:cubicBezTo>
                  <a:cubicBezTo>
                    <a:pt x="744" y="21"/>
                    <a:pt x="746" y="15"/>
                    <a:pt x="750" y="16"/>
                  </a:cubicBezTo>
                  <a:cubicBezTo>
                    <a:pt x="754" y="17"/>
                    <a:pt x="758" y="30"/>
                    <a:pt x="764" y="28"/>
                  </a:cubicBezTo>
                  <a:cubicBezTo>
                    <a:pt x="770" y="26"/>
                    <a:pt x="780" y="6"/>
                    <a:pt x="786" y="4"/>
                  </a:cubicBezTo>
                  <a:cubicBezTo>
                    <a:pt x="793" y="5"/>
                    <a:pt x="788" y="10"/>
                    <a:pt x="801" y="13"/>
                  </a:cubicBezTo>
                  <a:cubicBezTo>
                    <a:pt x="812" y="14"/>
                    <a:pt x="841" y="9"/>
                    <a:pt x="854" y="10"/>
                  </a:cubicBezTo>
                  <a:cubicBezTo>
                    <a:pt x="867" y="11"/>
                    <a:pt x="873" y="15"/>
                    <a:pt x="881" y="19"/>
                  </a:cubicBezTo>
                  <a:cubicBezTo>
                    <a:pt x="895" y="28"/>
                    <a:pt x="889" y="27"/>
                    <a:pt x="905" y="34"/>
                  </a:cubicBezTo>
                  <a:cubicBezTo>
                    <a:pt x="913" y="37"/>
                    <a:pt x="919" y="51"/>
                    <a:pt x="927" y="54"/>
                  </a:cubicBezTo>
                  <a:cubicBezTo>
                    <a:pt x="931" y="55"/>
                    <a:pt x="950" y="67"/>
                    <a:pt x="950" y="67"/>
                  </a:cubicBezTo>
                  <a:cubicBezTo>
                    <a:pt x="958" y="73"/>
                    <a:pt x="968" y="82"/>
                    <a:pt x="975" y="87"/>
                  </a:cubicBezTo>
                  <a:cubicBezTo>
                    <a:pt x="982" y="92"/>
                    <a:pt x="983" y="94"/>
                    <a:pt x="991" y="95"/>
                  </a:cubicBezTo>
                  <a:cubicBezTo>
                    <a:pt x="999" y="95"/>
                    <a:pt x="1014" y="94"/>
                    <a:pt x="1025" y="91"/>
                  </a:cubicBezTo>
                  <a:cubicBezTo>
                    <a:pt x="1036" y="88"/>
                    <a:pt x="1047" y="83"/>
                    <a:pt x="1056" y="79"/>
                  </a:cubicBezTo>
                  <a:cubicBezTo>
                    <a:pt x="1065" y="75"/>
                    <a:pt x="1068" y="68"/>
                    <a:pt x="1077" y="70"/>
                  </a:cubicBezTo>
                  <a:cubicBezTo>
                    <a:pt x="1097" y="68"/>
                    <a:pt x="1100" y="79"/>
                    <a:pt x="1109" y="90"/>
                  </a:cubicBezTo>
                  <a:cubicBezTo>
                    <a:pt x="1118" y="101"/>
                    <a:pt x="1127" y="124"/>
                    <a:pt x="1134" y="138"/>
                  </a:cubicBezTo>
                  <a:cubicBezTo>
                    <a:pt x="1141" y="152"/>
                    <a:pt x="1144" y="161"/>
                    <a:pt x="1149" y="172"/>
                  </a:cubicBezTo>
                  <a:cubicBezTo>
                    <a:pt x="1154" y="183"/>
                    <a:pt x="1159" y="194"/>
                    <a:pt x="1163" y="202"/>
                  </a:cubicBezTo>
                  <a:cubicBezTo>
                    <a:pt x="1167" y="210"/>
                    <a:pt x="1167" y="206"/>
                    <a:pt x="1172" y="219"/>
                  </a:cubicBezTo>
                  <a:cubicBezTo>
                    <a:pt x="1174" y="233"/>
                    <a:pt x="1194" y="269"/>
                    <a:pt x="1196" y="283"/>
                  </a:cubicBezTo>
                  <a:cubicBezTo>
                    <a:pt x="1201" y="298"/>
                    <a:pt x="1199" y="297"/>
                    <a:pt x="1202" y="307"/>
                  </a:cubicBezTo>
                  <a:cubicBezTo>
                    <a:pt x="1207" y="322"/>
                    <a:pt x="1209" y="330"/>
                    <a:pt x="1214" y="345"/>
                  </a:cubicBezTo>
                  <a:cubicBezTo>
                    <a:pt x="1216" y="359"/>
                    <a:pt x="1220" y="370"/>
                    <a:pt x="1223" y="394"/>
                  </a:cubicBezTo>
                  <a:cubicBezTo>
                    <a:pt x="1226" y="409"/>
                    <a:pt x="1228" y="422"/>
                    <a:pt x="1230" y="438"/>
                  </a:cubicBezTo>
                  <a:cubicBezTo>
                    <a:pt x="1232" y="454"/>
                    <a:pt x="1234" y="478"/>
                    <a:pt x="1235" y="492"/>
                  </a:cubicBezTo>
                  <a:cubicBezTo>
                    <a:pt x="1236" y="506"/>
                    <a:pt x="1236" y="512"/>
                    <a:pt x="1236" y="523"/>
                  </a:cubicBezTo>
                  <a:cubicBezTo>
                    <a:pt x="1236" y="534"/>
                    <a:pt x="1235" y="542"/>
                    <a:pt x="1235" y="558"/>
                  </a:cubicBezTo>
                  <a:cubicBezTo>
                    <a:pt x="1235" y="574"/>
                    <a:pt x="1237" y="591"/>
                    <a:pt x="1238" y="618"/>
                  </a:cubicBezTo>
                  <a:cubicBezTo>
                    <a:pt x="1237" y="645"/>
                    <a:pt x="1241" y="696"/>
                    <a:pt x="1239" y="721"/>
                  </a:cubicBezTo>
                  <a:cubicBezTo>
                    <a:pt x="1239" y="743"/>
                    <a:pt x="1237" y="744"/>
                    <a:pt x="1236" y="750"/>
                  </a:cubicBezTo>
                  <a:cubicBezTo>
                    <a:pt x="1235" y="756"/>
                    <a:pt x="1235" y="757"/>
                    <a:pt x="1233" y="760"/>
                  </a:cubicBezTo>
                  <a:cubicBezTo>
                    <a:pt x="1231" y="763"/>
                    <a:pt x="1231" y="768"/>
                    <a:pt x="1223" y="767"/>
                  </a:cubicBezTo>
                  <a:cubicBezTo>
                    <a:pt x="1210" y="763"/>
                    <a:pt x="1200" y="755"/>
                    <a:pt x="1187" y="751"/>
                  </a:cubicBezTo>
                  <a:cubicBezTo>
                    <a:pt x="1178" y="749"/>
                    <a:pt x="1172" y="748"/>
                    <a:pt x="1164" y="750"/>
                  </a:cubicBezTo>
                  <a:cubicBezTo>
                    <a:pt x="1156" y="752"/>
                    <a:pt x="1146" y="761"/>
                    <a:pt x="1140" y="765"/>
                  </a:cubicBezTo>
                  <a:cubicBezTo>
                    <a:pt x="1134" y="769"/>
                    <a:pt x="1131" y="769"/>
                    <a:pt x="1128" y="772"/>
                  </a:cubicBezTo>
                  <a:cubicBezTo>
                    <a:pt x="1125" y="775"/>
                    <a:pt x="1124" y="781"/>
                    <a:pt x="1122" y="786"/>
                  </a:cubicBezTo>
                  <a:cubicBezTo>
                    <a:pt x="1120" y="791"/>
                    <a:pt x="1116" y="793"/>
                    <a:pt x="1113" y="805"/>
                  </a:cubicBezTo>
                  <a:cubicBezTo>
                    <a:pt x="1110" y="817"/>
                    <a:pt x="1105" y="838"/>
                    <a:pt x="1104" y="856"/>
                  </a:cubicBezTo>
                  <a:cubicBezTo>
                    <a:pt x="1102" y="874"/>
                    <a:pt x="1103" y="895"/>
                    <a:pt x="1104" y="915"/>
                  </a:cubicBezTo>
                  <a:cubicBezTo>
                    <a:pt x="1105" y="930"/>
                    <a:pt x="1107" y="938"/>
                    <a:pt x="1107" y="948"/>
                  </a:cubicBezTo>
                  <a:cubicBezTo>
                    <a:pt x="1107" y="958"/>
                    <a:pt x="1107" y="968"/>
                    <a:pt x="1107" y="976"/>
                  </a:cubicBezTo>
                  <a:cubicBezTo>
                    <a:pt x="1107" y="984"/>
                    <a:pt x="1105" y="988"/>
                    <a:pt x="1104" y="994"/>
                  </a:cubicBezTo>
                  <a:cubicBezTo>
                    <a:pt x="1103" y="1000"/>
                    <a:pt x="1099" y="1000"/>
                    <a:pt x="1101" y="1012"/>
                  </a:cubicBezTo>
                  <a:cubicBezTo>
                    <a:pt x="1103" y="1024"/>
                    <a:pt x="1113" y="1052"/>
                    <a:pt x="1118" y="1066"/>
                  </a:cubicBezTo>
                  <a:cubicBezTo>
                    <a:pt x="1121" y="1080"/>
                    <a:pt x="1127" y="1085"/>
                    <a:pt x="1130" y="1098"/>
                  </a:cubicBezTo>
                  <a:cubicBezTo>
                    <a:pt x="1133" y="1111"/>
                    <a:pt x="1136" y="1132"/>
                    <a:pt x="1136" y="1146"/>
                  </a:cubicBezTo>
                  <a:cubicBezTo>
                    <a:pt x="1137" y="1159"/>
                    <a:pt x="1131" y="1171"/>
                    <a:pt x="1130" y="1180"/>
                  </a:cubicBezTo>
                  <a:cubicBezTo>
                    <a:pt x="1129" y="1189"/>
                    <a:pt x="1135" y="1197"/>
                    <a:pt x="1130" y="1201"/>
                  </a:cubicBezTo>
                  <a:cubicBezTo>
                    <a:pt x="1125" y="1205"/>
                    <a:pt x="1111" y="1205"/>
                    <a:pt x="1103" y="1206"/>
                  </a:cubicBezTo>
                  <a:cubicBezTo>
                    <a:pt x="1095" y="1207"/>
                    <a:pt x="1086" y="1205"/>
                    <a:pt x="1079" y="1206"/>
                  </a:cubicBezTo>
                  <a:cubicBezTo>
                    <a:pt x="1072" y="1207"/>
                    <a:pt x="1069" y="1210"/>
                    <a:pt x="1061" y="1210"/>
                  </a:cubicBezTo>
                  <a:cubicBezTo>
                    <a:pt x="1052" y="1211"/>
                    <a:pt x="1038" y="1211"/>
                    <a:pt x="1025" y="1209"/>
                  </a:cubicBezTo>
                  <a:cubicBezTo>
                    <a:pt x="1010" y="1210"/>
                    <a:pt x="997" y="1204"/>
                    <a:pt x="983" y="1201"/>
                  </a:cubicBezTo>
                  <a:cubicBezTo>
                    <a:pt x="969" y="1198"/>
                    <a:pt x="953" y="1191"/>
                    <a:pt x="942" y="1188"/>
                  </a:cubicBezTo>
                  <a:cubicBezTo>
                    <a:pt x="931" y="1185"/>
                    <a:pt x="922" y="1185"/>
                    <a:pt x="915" y="1183"/>
                  </a:cubicBezTo>
                  <a:cubicBezTo>
                    <a:pt x="911" y="1182"/>
                    <a:pt x="905" y="1180"/>
                    <a:pt x="902" y="1177"/>
                  </a:cubicBezTo>
                  <a:cubicBezTo>
                    <a:pt x="898" y="1174"/>
                    <a:pt x="895" y="1174"/>
                    <a:pt x="891" y="1171"/>
                  </a:cubicBezTo>
                  <a:cubicBezTo>
                    <a:pt x="884" y="1167"/>
                    <a:pt x="883" y="1168"/>
                    <a:pt x="875" y="1165"/>
                  </a:cubicBezTo>
                  <a:cubicBezTo>
                    <a:pt x="871" y="1164"/>
                    <a:pt x="863" y="1156"/>
                    <a:pt x="863" y="1156"/>
                  </a:cubicBezTo>
                  <a:cubicBezTo>
                    <a:pt x="861" y="1152"/>
                    <a:pt x="859" y="1141"/>
                    <a:pt x="860" y="1134"/>
                  </a:cubicBezTo>
                  <a:cubicBezTo>
                    <a:pt x="861" y="1127"/>
                    <a:pt x="871" y="1118"/>
                    <a:pt x="869" y="1114"/>
                  </a:cubicBezTo>
                  <a:cubicBezTo>
                    <a:pt x="866" y="1109"/>
                    <a:pt x="857" y="1109"/>
                    <a:pt x="848" y="1108"/>
                  </a:cubicBezTo>
                  <a:cubicBezTo>
                    <a:pt x="839" y="1107"/>
                    <a:pt x="826" y="1110"/>
                    <a:pt x="815" y="1111"/>
                  </a:cubicBezTo>
                  <a:cubicBezTo>
                    <a:pt x="806" y="1111"/>
                    <a:pt x="795" y="1117"/>
                    <a:pt x="779" y="1113"/>
                  </a:cubicBezTo>
                  <a:cubicBezTo>
                    <a:pt x="768" y="1111"/>
                    <a:pt x="756" y="1105"/>
                    <a:pt x="749" y="1102"/>
                  </a:cubicBezTo>
                  <a:cubicBezTo>
                    <a:pt x="742" y="1099"/>
                    <a:pt x="740" y="1095"/>
                    <a:pt x="735" y="1093"/>
                  </a:cubicBezTo>
                  <a:cubicBezTo>
                    <a:pt x="730" y="1091"/>
                    <a:pt x="726" y="1091"/>
                    <a:pt x="719" y="1087"/>
                  </a:cubicBezTo>
                  <a:cubicBezTo>
                    <a:pt x="712" y="1083"/>
                    <a:pt x="701" y="1072"/>
                    <a:pt x="692" y="1068"/>
                  </a:cubicBezTo>
                  <a:cubicBezTo>
                    <a:pt x="683" y="1064"/>
                    <a:pt x="677" y="1062"/>
                    <a:pt x="663" y="1062"/>
                  </a:cubicBezTo>
                  <a:cubicBezTo>
                    <a:pt x="649" y="1062"/>
                    <a:pt x="623" y="1069"/>
                    <a:pt x="609" y="1069"/>
                  </a:cubicBezTo>
                  <a:cubicBezTo>
                    <a:pt x="595" y="1069"/>
                    <a:pt x="587" y="1067"/>
                    <a:pt x="578" y="1063"/>
                  </a:cubicBezTo>
                  <a:cubicBezTo>
                    <a:pt x="569" y="1058"/>
                    <a:pt x="561" y="1051"/>
                    <a:pt x="554" y="1044"/>
                  </a:cubicBezTo>
                  <a:cubicBezTo>
                    <a:pt x="547" y="1036"/>
                    <a:pt x="542" y="1026"/>
                    <a:pt x="533" y="1015"/>
                  </a:cubicBezTo>
                  <a:cubicBezTo>
                    <a:pt x="524" y="1004"/>
                    <a:pt x="506" y="986"/>
                    <a:pt x="498" y="978"/>
                  </a:cubicBezTo>
                  <a:cubicBezTo>
                    <a:pt x="490" y="970"/>
                    <a:pt x="493" y="972"/>
                    <a:pt x="483" y="969"/>
                  </a:cubicBezTo>
                  <a:cubicBezTo>
                    <a:pt x="468" y="955"/>
                    <a:pt x="452" y="963"/>
                    <a:pt x="438" y="963"/>
                  </a:cubicBezTo>
                  <a:cubicBezTo>
                    <a:pt x="424" y="963"/>
                    <a:pt x="415" y="970"/>
                    <a:pt x="401" y="969"/>
                  </a:cubicBezTo>
                  <a:cubicBezTo>
                    <a:pt x="387" y="968"/>
                    <a:pt x="365" y="960"/>
                    <a:pt x="351" y="955"/>
                  </a:cubicBezTo>
                  <a:cubicBezTo>
                    <a:pt x="338" y="951"/>
                    <a:pt x="328" y="943"/>
                    <a:pt x="315" y="939"/>
                  </a:cubicBezTo>
                  <a:cubicBezTo>
                    <a:pt x="303" y="934"/>
                    <a:pt x="289" y="930"/>
                    <a:pt x="279" y="927"/>
                  </a:cubicBezTo>
                  <a:cubicBezTo>
                    <a:pt x="269" y="924"/>
                    <a:pt x="261" y="920"/>
                    <a:pt x="254" y="919"/>
                  </a:cubicBezTo>
                  <a:cubicBezTo>
                    <a:pt x="241" y="915"/>
                    <a:pt x="242" y="921"/>
                    <a:pt x="234" y="922"/>
                  </a:cubicBezTo>
                  <a:cubicBezTo>
                    <a:pt x="226" y="923"/>
                    <a:pt x="211" y="925"/>
                    <a:pt x="204" y="928"/>
                  </a:cubicBezTo>
                  <a:cubicBezTo>
                    <a:pt x="197" y="931"/>
                    <a:pt x="195" y="937"/>
                    <a:pt x="191" y="940"/>
                  </a:cubicBezTo>
                  <a:cubicBezTo>
                    <a:pt x="187" y="943"/>
                    <a:pt x="185" y="945"/>
                    <a:pt x="182" y="948"/>
                  </a:cubicBezTo>
                  <a:cubicBezTo>
                    <a:pt x="179" y="951"/>
                    <a:pt x="174" y="954"/>
                    <a:pt x="170" y="957"/>
                  </a:cubicBezTo>
                  <a:cubicBezTo>
                    <a:pt x="166" y="960"/>
                    <a:pt x="164" y="964"/>
                    <a:pt x="159" y="964"/>
                  </a:cubicBezTo>
                  <a:cubicBezTo>
                    <a:pt x="154" y="964"/>
                    <a:pt x="143" y="956"/>
                    <a:pt x="137" y="955"/>
                  </a:cubicBezTo>
                  <a:cubicBezTo>
                    <a:pt x="131" y="954"/>
                    <a:pt x="125" y="960"/>
                    <a:pt x="120" y="960"/>
                  </a:cubicBezTo>
                  <a:cubicBezTo>
                    <a:pt x="115" y="960"/>
                    <a:pt x="110" y="960"/>
                    <a:pt x="104" y="958"/>
                  </a:cubicBezTo>
                  <a:cubicBezTo>
                    <a:pt x="95" y="957"/>
                    <a:pt x="90" y="951"/>
                    <a:pt x="83" y="949"/>
                  </a:cubicBezTo>
                  <a:cubicBezTo>
                    <a:pt x="76" y="947"/>
                    <a:pt x="70" y="948"/>
                    <a:pt x="62" y="945"/>
                  </a:cubicBezTo>
                  <a:cubicBezTo>
                    <a:pt x="54" y="942"/>
                    <a:pt x="42" y="935"/>
                    <a:pt x="35" y="931"/>
                  </a:cubicBezTo>
                  <a:cubicBezTo>
                    <a:pt x="27" y="928"/>
                    <a:pt x="22" y="923"/>
                    <a:pt x="17" y="921"/>
                  </a:cubicBezTo>
                  <a:cubicBezTo>
                    <a:pt x="12" y="919"/>
                    <a:pt x="4" y="922"/>
                    <a:pt x="3" y="919"/>
                  </a:cubicBezTo>
                  <a:cubicBezTo>
                    <a:pt x="1" y="915"/>
                    <a:pt x="7" y="909"/>
                    <a:pt x="8" y="900"/>
                  </a:cubicBezTo>
                  <a:cubicBezTo>
                    <a:pt x="8" y="894"/>
                    <a:pt x="0" y="888"/>
                    <a:pt x="0" y="882"/>
                  </a:cubicBezTo>
                  <a:cubicBezTo>
                    <a:pt x="0" y="876"/>
                    <a:pt x="6" y="867"/>
                    <a:pt x="9" y="862"/>
                  </a:cubicBezTo>
                  <a:cubicBezTo>
                    <a:pt x="12" y="857"/>
                    <a:pt x="14" y="856"/>
                    <a:pt x="18" y="853"/>
                  </a:cubicBezTo>
                  <a:cubicBezTo>
                    <a:pt x="22" y="850"/>
                    <a:pt x="30" y="848"/>
                    <a:pt x="35" y="844"/>
                  </a:cubicBezTo>
                  <a:cubicBezTo>
                    <a:pt x="39" y="840"/>
                    <a:pt x="44" y="833"/>
                    <a:pt x="48" y="828"/>
                  </a:cubicBezTo>
                  <a:cubicBezTo>
                    <a:pt x="51" y="823"/>
                    <a:pt x="52" y="819"/>
                    <a:pt x="53" y="816"/>
                  </a:cubicBezTo>
                  <a:cubicBezTo>
                    <a:pt x="54" y="813"/>
                    <a:pt x="53" y="812"/>
                    <a:pt x="53" y="807"/>
                  </a:cubicBezTo>
                  <a:cubicBezTo>
                    <a:pt x="53" y="802"/>
                    <a:pt x="53" y="792"/>
                    <a:pt x="53" y="783"/>
                  </a:cubicBezTo>
                  <a:cubicBezTo>
                    <a:pt x="48" y="755"/>
                    <a:pt x="51" y="771"/>
                    <a:pt x="51" y="751"/>
                  </a:cubicBez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1" name="Text Box 49"/>
            <p:cNvSpPr txBox="1">
              <a:spLocks noChangeArrowheads="1"/>
            </p:cNvSpPr>
            <p:nvPr/>
          </p:nvSpPr>
          <p:spPr bwMode="auto">
            <a:xfrm>
              <a:off x="8001000" y="3429000"/>
              <a:ext cx="914400" cy="122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ru-RU" sz="800" b="1" dirty="0">
                  <a:latin typeface="Arial" charset="0"/>
                </a:rPr>
                <a:t>Усть-Каменогорск</a:t>
              </a:r>
            </a:p>
          </p:txBody>
        </p:sp>
        <p:sp>
          <p:nvSpPr>
            <p:cNvPr id="212" name="Oval 50"/>
            <p:cNvSpPr>
              <a:spLocks noChangeArrowheads="1"/>
            </p:cNvSpPr>
            <p:nvPr/>
          </p:nvSpPr>
          <p:spPr bwMode="auto">
            <a:xfrm>
              <a:off x="8509000" y="3340100"/>
              <a:ext cx="68263" cy="6826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endParaRPr lang="ru-RU" sz="500" b="1">
                <a:latin typeface="Arial" charset="0"/>
              </a:endParaRPr>
            </a:p>
          </p:txBody>
        </p:sp>
        <p:sp>
          <p:nvSpPr>
            <p:cNvPr id="213" name="Text Box 51"/>
            <p:cNvSpPr txBox="1">
              <a:spLocks noChangeArrowheads="1"/>
            </p:cNvSpPr>
            <p:nvPr/>
          </p:nvSpPr>
          <p:spPr bwMode="auto">
            <a:xfrm>
              <a:off x="4918075" y="1902619"/>
              <a:ext cx="781050" cy="122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ru-RU" sz="800" b="1" dirty="0">
                  <a:latin typeface="Arial" charset="0"/>
                </a:rPr>
                <a:t>Петропавловск</a:t>
              </a:r>
            </a:p>
          </p:txBody>
        </p:sp>
        <p:sp>
          <p:nvSpPr>
            <p:cNvPr id="214" name="Oval 52"/>
            <p:cNvSpPr>
              <a:spLocks noChangeArrowheads="1"/>
            </p:cNvSpPr>
            <p:nvPr/>
          </p:nvSpPr>
          <p:spPr bwMode="auto">
            <a:xfrm>
              <a:off x="5257800" y="1752600"/>
              <a:ext cx="68263" cy="6826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endParaRPr lang="ru-RU" sz="500" b="1">
                <a:latin typeface="Arial" charset="0"/>
              </a:endParaRPr>
            </a:p>
          </p:txBody>
        </p:sp>
        <p:sp>
          <p:nvSpPr>
            <p:cNvPr id="215" name="Text Box 53"/>
            <p:cNvSpPr txBox="1">
              <a:spLocks noChangeArrowheads="1"/>
            </p:cNvSpPr>
            <p:nvPr/>
          </p:nvSpPr>
          <p:spPr bwMode="auto">
            <a:xfrm>
              <a:off x="6477000" y="4267200"/>
              <a:ext cx="512763" cy="122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ru-RU" sz="800" b="1">
                  <a:latin typeface="Arial" charset="0"/>
                </a:rPr>
                <a:t>о. Балхаш</a:t>
              </a:r>
            </a:p>
          </p:txBody>
        </p:sp>
        <p:sp>
          <p:nvSpPr>
            <p:cNvPr id="217" name="Text Box 55"/>
            <p:cNvSpPr txBox="1">
              <a:spLocks noChangeArrowheads="1"/>
            </p:cNvSpPr>
            <p:nvPr/>
          </p:nvSpPr>
          <p:spPr bwMode="auto">
            <a:xfrm>
              <a:off x="5795963" y="6021388"/>
              <a:ext cx="482600" cy="122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ru-RU" sz="800" b="1">
                  <a:latin typeface="Arial" charset="0"/>
                </a:rPr>
                <a:t>Шымкент</a:t>
              </a:r>
            </a:p>
          </p:txBody>
        </p:sp>
        <p:sp>
          <p:nvSpPr>
            <p:cNvPr id="219" name="Text Box 57"/>
            <p:cNvSpPr txBox="1">
              <a:spLocks noChangeArrowheads="1"/>
            </p:cNvSpPr>
            <p:nvPr/>
          </p:nvSpPr>
          <p:spPr bwMode="auto">
            <a:xfrm>
              <a:off x="4475163" y="4953000"/>
              <a:ext cx="598487" cy="122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ru-RU" sz="800" b="1">
                  <a:latin typeface="Arial" charset="0"/>
                </a:rPr>
                <a:t>Кызылорда</a:t>
              </a:r>
            </a:p>
          </p:txBody>
        </p:sp>
        <p:sp>
          <p:nvSpPr>
            <p:cNvPr id="220" name="Text Box 58"/>
            <p:cNvSpPr txBox="1">
              <a:spLocks noChangeArrowheads="1"/>
            </p:cNvSpPr>
            <p:nvPr/>
          </p:nvSpPr>
          <p:spPr bwMode="auto">
            <a:xfrm>
              <a:off x="6781800" y="5181600"/>
              <a:ext cx="455613" cy="136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ru-RU" sz="900" b="1" dirty="0">
                  <a:latin typeface="Arial" charset="0"/>
                </a:rPr>
                <a:t>Алматы</a:t>
              </a:r>
            </a:p>
          </p:txBody>
        </p:sp>
        <p:sp>
          <p:nvSpPr>
            <p:cNvPr id="221" name="Oval 59"/>
            <p:cNvSpPr>
              <a:spLocks noChangeArrowheads="1"/>
            </p:cNvSpPr>
            <p:nvPr/>
          </p:nvSpPr>
          <p:spPr bwMode="auto">
            <a:xfrm>
              <a:off x="6948488" y="5445125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endParaRPr lang="ru-RU" sz="500" b="1">
                <a:latin typeface="Arial" charset="0"/>
              </a:endParaRPr>
            </a:p>
          </p:txBody>
        </p:sp>
        <p:sp>
          <p:nvSpPr>
            <p:cNvPr id="222" name="Oval 60"/>
            <p:cNvSpPr>
              <a:spLocks noChangeArrowheads="1"/>
            </p:cNvSpPr>
            <p:nvPr/>
          </p:nvSpPr>
          <p:spPr bwMode="auto">
            <a:xfrm>
              <a:off x="6300788" y="5589588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endParaRPr lang="ru-RU" sz="500" b="1">
                <a:latin typeface="Arial" charset="0"/>
              </a:endParaRPr>
            </a:p>
          </p:txBody>
        </p:sp>
        <p:sp>
          <p:nvSpPr>
            <p:cNvPr id="223" name="Oval 61"/>
            <p:cNvSpPr>
              <a:spLocks noChangeArrowheads="1"/>
            </p:cNvSpPr>
            <p:nvPr/>
          </p:nvSpPr>
          <p:spPr bwMode="auto">
            <a:xfrm>
              <a:off x="5651500" y="6021388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endParaRPr lang="ru-RU" sz="500" b="1">
                <a:latin typeface="Arial" charset="0"/>
              </a:endParaRPr>
            </a:p>
          </p:txBody>
        </p:sp>
        <p:sp>
          <p:nvSpPr>
            <p:cNvPr id="224" name="Oval 62"/>
            <p:cNvSpPr>
              <a:spLocks noChangeArrowheads="1"/>
            </p:cNvSpPr>
            <p:nvPr/>
          </p:nvSpPr>
          <p:spPr bwMode="auto">
            <a:xfrm>
              <a:off x="4643438" y="4875114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endParaRPr lang="ru-RU" sz="500" b="1">
                <a:latin typeface="Arial" charset="0"/>
              </a:endParaRPr>
            </a:p>
          </p:txBody>
        </p:sp>
        <p:sp>
          <p:nvSpPr>
            <p:cNvPr id="225" name="Oval 63"/>
            <p:cNvSpPr>
              <a:spLocks noChangeArrowheads="1"/>
            </p:cNvSpPr>
            <p:nvPr/>
          </p:nvSpPr>
          <p:spPr bwMode="auto">
            <a:xfrm>
              <a:off x="4140200" y="2133600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endParaRPr lang="ru-RU" sz="500" b="1">
                <a:latin typeface="Arial" charset="0"/>
              </a:endParaRPr>
            </a:p>
          </p:txBody>
        </p:sp>
        <p:sp>
          <p:nvSpPr>
            <p:cNvPr id="226" name="Oval 64"/>
            <p:cNvSpPr>
              <a:spLocks noChangeArrowheads="1"/>
            </p:cNvSpPr>
            <p:nvPr/>
          </p:nvSpPr>
          <p:spPr bwMode="auto">
            <a:xfrm>
              <a:off x="2339975" y="3573463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endParaRPr lang="ru-RU" sz="500" b="1">
                <a:latin typeface="Arial" charset="0"/>
              </a:endParaRPr>
            </a:p>
          </p:txBody>
        </p:sp>
        <p:sp>
          <p:nvSpPr>
            <p:cNvPr id="227" name="Oval 65"/>
            <p:cNvSpPr>
              <a:spLocks noChangeArrowheads="1"/>
            </p:cNvSpPr>
            <p:nvPr/>
          </p:nvSpPr>
          <p:spPr bwMode="auto">
            <a:xfrm>
              <a:off x="1183432" y="4443066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endParaRPr lang="ru-RU" sz="500" b="1">
                <a:latin typeface="Arial" charset="0"/>
              </a:endParaRPr>
            </a:p>
          </p:txBody>
        </p:sp>
        <p:sp>
          <p:nvSpPr>
            <p:cNvPr id="228" name="Oval 66"/>
            <p:cNvSpPr>
              <a:spLocks noChangeArrowheads="1"/>
            </p:cNvSpPr>
            <p:nvPr/>
          </p:nvSpPr>
          <p:spPr bwMode="auto">
            <a:xfrm>
              <a:off x="971550" y="3357563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endParaRPr lang="ru-RU" sz="500" b="1">
                <a:latin typeface="Arial" charset="0"/>
              </a:endParaRPr>
            </a:p>
          </p:txBody>
        </p:sp>
        <p:sp>
          <p:nvSpPr>
            <p:cNvPr id="229" name="Oval 67"/>
            <p:cNvSpPr>
              <a:spLocks noChangeArrowheads="1"/>
            </p:cNvSpPr>
            <p:nvPr/>
          </p:nvSpPr>
          <p:spPr bwMode="auto">
            <a:xfrm>
              <a:off x="1547813" y="5516563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endParaRPr lang="ru-RU" sz="500" b="1">
                <a:latin typeface="Arial" charset="0"/>
              </a:endParaRPr>
            </a:p>
          </p:txBody>
        </p:sp>
        <p:sp>
          <p:nvSpPr>
            <p:cNvPr id="230" name="Freeform 68"/>
            <p:cNvSpPr>
              <a:spLocks/>
            </p:cNvSpPr>
            <p:nvPr/>
          </p:nvSpPr>
          <p:spPr bwMode="auto">
            <a:xfrm>
              <a:off x="1808163" y="6008688"/>
              <a:ext cx="2930525" cy="868362"/>
            </a:xfrm>
            <a:custGeom>
              <a:avLst/>
              <a:gdLst>
                <a:gd name="T0" fmla="*/ 2147483647 w 1846"/>
                <a:gd name="T1" fmla="*/ 2147483647 h 547"/>
                <a:gd name="T2" fmla="*/ 2147483647 w 1846"/>
                <a:gd name="T3" fmla="*/ 2147483647 h 547"/>
                <a:gd name="T4" fmla="*/ 2147483647 w 1846"/>
                <a:gd name="T5" fmla="*/ 2147483647 h 547"/>
                <a:gd name="T6" fmla="*/ 2147483647 w 1846"/>
                <a:gd name="T7" fmla="*/ 2147483647 h 547"/>
                <a:gd name="T8" fmla="*/ 2147483647 w 1846"/>
                <a:gd name="T9" fmla="*/ 2147483647 h 547"/>
                <a:gd name="T10" fmla="*/ 2147483647 w 1846"/>
                <a:gd name="T11" fmla="*/ 2147483647 h 547"/>
                <a:gd name="T12" fmla="*/ 2147483647 w 1846"/>
                <a:gd name="T13" fmla="*/ 2147483647 h 547"/>
                <a:gd name="T14" fmla="*/ 2147483647 w 1846"/>
                <a:gd name="T15" fmla="*/ 2147483647 h 547"/>
                <a:gd name="T16" fmla="*/ 2147483647 w 1846"/>
                <a:gd name="T17" fmla="*/ 2147483647 h 547"/>
                <a:gd name="T18" fmla="*/ 2147483647 w 1846"/>
                <a:gd name="T19" fmla="*/ 2147483647 h 547"/>
                <a:gd name="T20" fmla="*/ 2147483647 w 1846"/>
                <a:gd name="T21" fmla="*/ 2147483647 h 547"/>
                <a:gd name="T22" fmla="*/ 2147483647 w 1846"/>
                <a:gd name="T23" fmla="*/ 2147483647 h 547"/>
                <a:gd name="T24" fmla="*/ 2147483647 w 1846"/>
                <a:gd name="T25" fmla="*/ 2147483647 h 547"/>
                <a:gd name="T26" fmla="*/ 2147483647 w 1846"/>
                <a:gd name="T27" fmla="*/ 2147483647 h 547"/>
                <a:gd name="T28" fmla="*/ 2147483647 w 1846"/>
                <a:gd name="T29" fmla="*/ 2147483647 h 547"/>
                <a:gd name="T30" fmla="*/ 2147483647 w 1846"/>
                <a:gd name="T31" fmla="*/ 2147483647 h 547"/>
                <a:gd name="T32" fmla="*/ 2147483647 w 1846"/>
                <a:gd name="T33" fmla="*/ 2147483647 h 547"/>
                <a:gd name="T34" fmla="*/ 2147483647 w 1846"/>
                <a:gd name="T35" fmla="*/ 2147483647 h 547"/>
                <a:gd name="T36" fmla="*/ 2147483647 w 1846"/>
                <a:gd name="T37" fmla="*/ 2147483647 h 547"/>
                <a:gd name="T38" fmla="*/ 2147483647 w 1846"/>
                <a:gd name="T39" fmla="*/ 2147483647 h 547"/>
                <a:gd name="T40" fmla="*/ 2147483647 w 1846"/>
                <a:gd name="T41" fmla="*/ 2147483647 h 547"/>
                <a:gd name="T42" fmla="*/ 2147483647 w 1846"/>
                <a:gd name="T43" fmla="*/ 2147483647 h 547"/>
                <a:gd name="T44" fmla="*/ 2147483647 w 1846"/>
                <a:gd name="T45" fmla="*/ 2147483647 h 547"/>
                <a:gd name="T46" fmla="*/ 2147483647 w 1846"/>
                <a:gd name="T47" fmla="*/ 2147483647 h 547"/>
                <a:gd name="T48" fmla="*/ 2147483647 w 1846"/>
                <a:gd name="T49" fmla="*/ 2147483647 h 547"/>
                <a:gd name="T50" fmla="*/ 2147483647 w 1846"/>
                <a:gd name="T51" fmla="*/ 2147483647 h 547"/>
                <a:gd name="T52" fmla="*/ 2147483647 w 1846"/>
                <a:gd name="T53" fmla="*/ 2147483647 h 547"/>
                <a:gd name="T54" fmla="*/ 2147483647 w 1846"/>
                <a:gd name="T55" fmla="*/ 2147483647 h 547"/>
                <a:gd name="T56" fmla="*/ 2147483647 w 1846"/>
                <a:gd name="T57" fmla="*/ 2147483647 h 547"/>
                <a:gd name="T58" fmla="*/ 2147483647 w 1846"/>
                <a:gd name="T59" fmla="*/ 2147483647 h 547"/>
                <a:gd name="T60" fmla="*/ 2147483647 w 1846"/>
                <a:gd name="T61" fmla="*/ 2147483647 h 547"/>
                <a:gd name="T62" fmla="*/ 2147483647 w 1846"/>
                <a:gd name="T63" fmla="*/ 2147483647 h 547"/>
                <a:gd name="T64" fmla="*/ 2147483647 w 1846"/>
                <a:gd name="T65" fmla="*/ 2147483647 h 547"/>
                <a:gd name="T66" fmla="*/ 2147483647 w 1846"/>
                <a:gd name="T67" fmla="*/ 2147483647 h 547"/>
                <a:gd name="T68" fmla="*/ 2147483647 w 1846"/>
                <a:gd name="T69" fmla="*/ 2147483647 h 547"/>
                <a:gd name="T70" fmla="*/ 2147483647 w 1846"/>
                <a:gd name="T71" fmla="*/ 2147483647 h 547"/>
                <a:gd name="T72" fmla="*/ 2147483647 w 1846"/>
                <a:gd name="T73" fmla="*/ 2147483647 h 547"/>
                <a:gd name="T74" fmla="*/ 2147483647 w 1846"/>
                <a:gd name="T75" fmla="*/ 2147483647 h 547"/>
                <a:gd name="T76" fmla="*/ 2147483647 w 1846"/>
                <a:gd name="T77" fmla="*/ 2147483647 h 547"/>
                <a:gd name="T78" fmla="*/ 2147483647 w 1846"/>
                <a:gd name="T79" fmla="*/ 2147483647 h 547"/>
                <a:gd name="T80" fmla="*/ 2147483647 w 1846"/>
                <a:gd name="T81" fmla="*/ 2147483647 h 547"/>
                <a:gd name="T82" fmla="*/ 2147483647 w 1846"/>
                <a:gd name="T83" fmla="*/ 2147483647 h 54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846"/>
                <a:gd name="T127" fmla="*/ 0 h 547"/>
                <a:gd name="T128" fmla="*/ 1846 w 1846"/>
                <a:gd name="T129" fmla="*/ 547 h 54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846" h="547">
                  <a:moveTo>
                    <a:pt x="100" y="535"/>
                  </a:moveTo>
                  <a:cubicBezTo>
                    <a:pt x="96" y="530"/>
                    <a:pt x="94" y="521"/>
                    <a:pt x="90" y="508"/>
                  </a:cubicBezTo>
                  <a:cubicBezTo>
                    <a:pt x="87" y="499"/>
                    <a:pt x="87" y="490"/>
                    <a:pt x="84" y="481"/>
                  </a:cubicBezTo>
                  <a:cubicBezTo>
                    <a:pt x="81" y="472"/>
                    <a:pt x="75" y="463"/>
                    <a:pt x="73" y="454"/>
                  </a:cubicBezTo>
                  <a:cubicBezTo>
                    <a:pt x="69" y="436"/>
                    <a:pt x="75" y="442"/>
                    <a:pt x="75" y="429"/>
                  </a:cubicBezTo>
                  <a:cubicBezTo>
                    <a:pt x="75" y="416"/>
                    <a:pt x="77" y="389"/>
                    <a:pt x="76" y="376"/>
                  </a:cubicBezTo>
                  <a:cubicBezTo>
                    <a:pt x="75" y="367"/>
                    <a:pt x="67" y="349"/>
                    <a:pt x="67" y="349"/>
                  </a:cubicBezTo>
                  <a:cubicBezTo>
                    <a:pt x="66" y="342"/>
                    <a:pt x="64" y="339"/>
                    <a:pt x="64" y="336"/>
                  </a:cubicBezTo>
                  <a:cubicBezTo>
                    <a:pt x="64" y="333"/>
                    <a:pt x="69" y="330"/>
                    <a:pt x="70" y="328"/>
                  </a:cubicBezTo>
                  <a:cubicBezTo>
                    <a:pt x="71" y="324"/>
                    <a:pt x="69" y="320"/>
                    <a:pt x="72" y="322"/>
                  </a:cubicBezTo>
                  <a:cubicBezTo>
                    <a:pt x="75" y="324"/>
                    <a:pt x="82" y="335"/>
                    <a:pt x="87" y="339"/>
                  </a:cubicBezTo>
                  <a:cubicBezTo>
                    <a:pt x="92" y="343"/>
                    <a:pt x="100" y="346"/>
                    <a:pt x="100" y="346"/>
                  </a:cubicBezTo>
                  <a:cubicBezTo>
                    <a:pt x="104" y="350"/>
                    <a:pt x="107" y="357"/>
                    <a:pt x="112" y="361"/>
                  </a:cubicBezTo>
                  <a:cubicBezTo>
                    <a:pt x="117" y="365"/>
                    <a:pt x="125" y="366"/>
                    <a:pt x="130" y="370"/>
                  </a:cubicBezTo>
                  <a:cubicBezTo>
                    <a:pt x="132" y="375"/>
                    <a:pt x="136" y="381"/>
                    <a:pt x="141" y="384"/>
                  </a:cubicBezTo>
                  <a:cubicBezTo>
                    <a:pt x="146" y="387"/>
                    <a:pt x="157" y="394"/>
                    <a:pt x="157" y="394"/>
                  </a:cubicBezTo>
                  <a:cubicBezTo>
                    <a:pt x="165" y="395"/>
                    <a:pt x="184" y="389"/>
                    <a:pt x="192" y="385"/>
                  </a:cubicBezTo>
                  <a:cubicBezTo>
                    <a:pt x="200" y="381"/>
                    <a:pt x="202" y="371"/>
                    <a:pt x="208" y="370"/>
                  </a:cubicBezTo>
                  <a:cubicBezTo>
                    <a:pt x="220" y="366"/>
                    <a:pt x="222" y="372"/>
                    <a:pt x="226" y="376"/>
                  </a:cubicBezTo>
                  <a:cubicBezTo>
                    <a:pt x="230" y="380"/>
                    <a:pt x="229" y="389"/>
                    <a:pt x="234" y="394"/>
                  </a:cubicBezTo>
                  <a:cubicBezTo>
                    <a:pt x="236" y="398"/>
                    <a:pt x="255" y="408"/>
                    <a:pt x="259" y="409"/>
                  </a:cubicBezTo>
                  <a:cubicBezTo>
                    <a:pt x="261" y="412"/>
                    <a:pt x="261" y="417"/>
                    <a:pt x="265" y="418"/>
                  </a:cubicBezTo>
                  <a:cubicBezTo>
                    <a:pt x="271" y="419"/>
                    <a:pt x="287" y="420"/>
                    <a:pt x="294" y="415"/>
                  </a:cubicBezTo>
                  <a:cubicBezTo>
                    <a:pt x="301" y="410"/>
                    <a:pt x="310" y="398"/>
                    <a:pt x="310" y="385"/>
                  </a:cubicBezTo>
                  <a:cubicBezTo>
                    <a:pt x="308" y="362"/>
                    <a:pt x="313" y="349"/>
                    <a:pt x="295" y="337"/>
                  </a:cubicBezTo>
                  <a:cubicBezTo>
                    <a:pt x="289" y="320"/>
                    <a:pt x="280" y="305"/>
                    <a:pt x="265" y="295"/>
                  </a:cubicBezTo>
                  <a:cubicBezTo>
                    <a:pt x="255" y="280"/>
                    <a:pt x="247" y="263"/>
                    <a:pt x="232" y="253"/>
                  </a:cubicBezTo>
                  <a:cubicBezTo>
                    <a:pt x="208" y="217"/>
                    <a:pt x="198" y="223"/>
                    <a:pt x="151" y="220"/>
                  </a:cubicBezTo>
                  <a:cubicBezTo>
                    <a:pt x="133" y="214"/>
                    <a:pt x="134" y="222"/>
                    <a:pt x="126" y="222"/>
                  </a:cubicBezTo>
                  <a:cubicBezTo>
                    <a:pt x="118" y="222"/>
                    <a:pt x="109" y="220"/>
                    <a:pt x="103" y="222"/>
                  </a:cubicBezTo>
                  <a:cubicBezTo>
                    <a:pt x="97" y="224"/>
                    <a:pt x="94" y="230"/>
                    <a:pt x="88" y="232"/>
                  </a:cubicBezTo>
                  <a:cubicBezTo>
                    <a:pt x="82" y="241"/>
                    <a:pt x="79" y="250"/>
                    <a:pt x="73" y="259"/>
                  </a:cubicBezTo>
                  <a:cubicBezTo>
                    <a:pt x="70" y="269"/>
                    <a:pt x="76" y="295"/>
                    <a:pt x="72" y="297"/>
                  </a:cubicBezTo>
                  <a:cubicBezTo>
                    <a:pt x="68" y="299"/>
                    <a:pt x="52" y="279"/>
                    <a:pt x="46" y="274"/>
                  </a:cubicBezTo>
                  <a:cubicBezTo>
                    <a:pt x="40" y="274"/>
                    <a:pt x="39" y="269"/>
                    <a:pt x="36" y="265"/>
                  </a:cubicBezTo>
                  <a:cubicBezTo>
                    <a:pt x="33" y="261"/>
                    <a:pt x="32" y="258"/>
                    <a:pt x="28" y="253"/>
                  </a:cubicBezTo>
                  <a:cubicBezTo>
                    <a:pt x="25" y="248"/>
                    <a:pt x="18" y="244"/>
                    <a:pt x="13" y="237"/>
                  </a:cubicBezTo>
                  <a:cubicBezTo>
                    <a:pt x="8" y="230"/>
                    <a:pt x="0" y="215"/>
                    <a:pt x="0" y="211"/>
                  </a:cubicBezTo>
                  <a:cubicBezTo>
                    <a:pt x="0" y="207"/>
                    <a:pt x="8" y="214"/>
                    <a:pt x="13" y="213"/>
                  </a:cubicBezTo>
                  <a:cubicBezTo>
                    <a:pt x="18" y="212"/>
                    <a:pt x="29" y="209"/>
                    <a:pt x="33" y="204"/>
                  </a:cubicBezTo>
                  <a:cubicBezTo>
                    <a:pt x="38" y="199"/>
                    <a:pt x="35" y="189"/>
                    <a:pt x="39" y="181"/>
                  </a:cubicBezTo>
                  <a:cubicBezTo>
                    <a:pt x="43" y="173"/>
                    <a:pt x="51" y="162"/>
                    <a:pt x="57" y="157"/>
                  </a:cubicBezTo>
                  <a:cubicBezTo>
                    <a:pt x="63" y="152"/>
                    <a:pt x="70" y="152"/>
                    <a:pt x="75" y="150"/>
                  </a:cubicBezTo>
                  <a:cubicBezTo>
                    <a:pt x="81" y="148"/>
                    <a:pt x="85" y="146"/>
                    <a:pt x="90" y="144"/>
                  </a:cubicBezTo>
                  <a:cubicBezTo>
                    <a:pt x="95" y="142"/>
                    <a:pt x="100" y="140"/>
                    <a:pt x="108" y="139"/>
                  </a:cubicBezTo>
                  <a:cubicBezTo>
                    <a:pt x="116" y="138"/>
                    <a:pt x="126" y="141"/>
                    <a:pt x="136" y="138"/>
                  </a:cubicBezTo>
                  <a:cubicBezTo>
                    <a:pt x="151" y="132"/>
                    <a:pt x="159" y="126"/>
                    <a:pt x="168" y="120"/>
                  </a:cubicBezTo>
                  <a:cubicBezTo>
                    <a:pt x="177" y="114"/>
                    <a:pt x="179" y="106"/>
                    <a:pt x="189" y="102"/>
                  </a:cubicBezTo>
                  <a:cubicBezTo>
                    <a:pt x="204" y="93"/>
                    <a:pt x="217" y="94"/>
                    <a:pt x="228" y="93"/>
                  </a:cubicBezTo>
                  <a:cubicBezTo>
                    <a:pt x="237" y="92"/>
                    <a:pt x="241" y="93"/>
                    <a:pt x="246" y="93"/>
                  </a:cubicBezTo>
                  <a:cubicBezTo>
                    <a:pt x="251" y="93"/>
                    <a:pt x="235" y="93"/>
                    <a:pt x="256" y="94"/>
                  </a:cubicBezTo>
                  <a:cubicBezTo>
                    <a:pt x="290" y="88"/>
                    <a:pt x="345" y="95"/>
                    <a:pt x="370" y="100"/>
                  </a:cubicBezTo>
                  <a:cubicBezTo>
                    <a:pt x="395" y="105"/>
                    <a:pt x="390" y="114"/>
                    <a:pt x="406" y="127"/>
                  </a:cubicBezTo>
                  <a:cubicBezTo>
                    <a:pt x="413" y="147"/>
                    <a:pt x="456" y="164"/>
                    <a:pt x="469" y="177"/>
                  </a:cubicBezTo>
                  <a:cubicBezTo>
                    <a:pt x="483" y="198"/>
                    <a:pt x="487" y="231"/>
                    <a:pt x="495" y="249"/>
                  </a:cubicBezTo>
                  <a:cubicBezTo>
                    <a:pt x="502" y="264"/>
                    <a:pt x="506" y="259"/>
                    <a:pt x="510" y="264"/>
                  </a:cubicBezTo>
                  <a:cubicBezTo>
                    <a:pt x="514" y="269"/>
                    <a:pt x="516" y="279"/>
                    <a:pt x="520" y="282"/>
                  </a:cubicBezTo>
                  <a:cubicBezTo>
                    <a:pt x="524" y="286"/>
                    <a:pt x="529" y="281"/>
                    <a:pt x="534" y="282"/>
                  </a:cubicBezTo>
                  <a:cubicBezTo>
                    <a:pt x="539" y="283"/>
                    <a:pt x="546" y="287"/>
                    <a:pt x="553" y="286"/>
                  </a:cubicBezTo>
                  <a:cubicBezTo>
                    <a:pt x="561" y="285"/>
                    <a:pt x="565" y="281"/>
                    <a:pt x="579" y="277"/>
                  </a:cubicBezTo>
                  <a:cubicBezTo>
                    <a:pt x="592" y="272"/>
                    <a:pt x="622" y="261"/>
                    <a:pt x="634" y="256"/>
                  </a:cubicBezTo>
                  <a:cubicBezTo>
                    <a:pt x="646" y="251"/>
                    <a:pt x="643" y="248"/>
                    <a:pt x="651" y="246"/>
                  </a:cubicBezTo>
                  <a:cubicBezTo>
                    <a:pt x="659" y="244"/>
                    <a:pt x="673" y="245"/>
                    <a:pt x="682" y="243"/>
                  </a:cubicBezTo>
                  <a:cubicBezTo>
                    <a:pt x="691" y="241"/>
                    <a:pt x="688" y="237"/>
                    <a:pt x="703" y="237"/>
                  </a:cubicBezTo>
                  <a:cubicBezTo>
                    <a:pt x="718" y="237"/>
                    <a:pt x="755" y="241"/>
                    <a:pt x="774" y="240"/>
                  </a:cubicBezTo>
                  <a:cubicBezTo>
                    <a:pt x="789" y="235"/>
                    <a:pt x="807" y="238"/>
                    <a:pt x="820" y="229"/>
                  </a:cubicBezTo>
                  <a:cubicBezTo>
                    <a:pt x="833" y="222"/>
                    <a:pt x="845" y="206"/>
                    <a:pt x="855" y="199"/>
                  </a:cubicBezTo>
                  <a:cubicBezTo>
                    <a:pt x="863" y="189"/>
                    <a:pt x="866" y="178"/>
                    <a:pt x="870" y="168"/>
                  </a:cubicBezTo>
                  <a:cubicBezTo>
                    <a:pt x="873" y="158"/>
                    <a:pt x="876" y="148"/>
                    <a:pt x="877" y="138"/>
                  </a:cubicBezTo>
                  <a:cubicBezTo>
                    <a:pt x="878" y="128"/>
                    <a:pt x="876" y="114"/>
                    <a:pt x="877" y="105"/>
                  </a:cubicBezTo>
                  <a:cubicBezTo>
                    <a:pt x="880" y="96"/>
                    <a:pt x="879" y="92"/>
                    <a:pt x="882" y="85"/>
                  </a:cubicBezTo>
                  <a:cubicBezTo>
                    <a:pt x="885" y="78"/>
                    <a:pt x="886" y="73"/>
                    <a:pt x="895" y="64"/>
                  </a:cubicBezTo>
                  <a:cubicBezTo>
                    <a:pt x="903" y="50"/>
                    <a:pt x="923" y="39"/>
                    <a:pt x="934" y="33"/>
                  </a:cubicBezTo>
                  <a:cubicBezTo>
                    <a:pt x="945" y="27"/>
                    <a:pt x="937" y="32"/>
                    <a:pt x="961" y="28"/>
                  </a:cubicBezTo>
                  <a:cubicBezTo>
                    <a:pt x="980" y="0"/>
                    <a:pt x="1044" y="14"/>
                    <a:pt x="1078" y="9"/>
                  </a:cubicBezTo>
                  <a:cubicBezTo>
                    <a:pt x="1090" y="10"/>
                    <a:pt x="1150" y="12"/>
                    <a:pt x="1156" y="22"/>
                  </a:cubicBezTo>
                  <a:cubicBezTo>
                    <a:pt x="1177" y="28"/>
                    <a:pt x="1195" y="27"/>
                    <a:pt x="1212" y="36"/>
                  </a:cubicBezTo>
                  <a:cubicBezTo>
                    <a:pt x="1226" y="41"/>
                    <a:pt x="1235" y="48"/>
                    <a:pt x="1243" y="55"/>
                  </a:cubicBezTo>
                  <a:cubicBezTo>
                    <a:pt x="1251" y="62"/>
                    <a:pt x="1255" y="69"/>
                    <a:pt x="1258" y="76"/>
                  </a:cubicBezTo>
                  <a:cubicBezTo>
                    <a:pt x="1265" y="87"/>
                    <a:pt x="1263" y="92"/>
                    <a:pt x="1263" y="100"/>
                  </a:cubicBezTo>
                  <a:cubicBezTo>
                    <a:pt x="1263" y="108"/>
                    <a:pt x="1266" y="109"/>
                    <a:pt x="1257" y="123"/>
                  </a:cubicBezTo>
                  <a:cubicBezTo>
                    <a:pt x="1248" y="137"/>
                    <a:pt x="1217" y="171"/>
                    <a:pt x="1209" y="183"/>
                  </a:cubicBezTo>
                  <a:cubicBezTo>
                    <a:pt x="1200" y="195"/>
                    <a:pt x="1207" y="194"/>
                    <a:pt x="1206" y="198"/>
                  </a:cubicBezTo>
                  <a:cubicBezTo>
                    <a:pt x="1205" y="202"/>
                    <a:pt x="1204" y="204"/>
                    <a:pt x="1203" y="210"/>
                  </a:cubicBezTo>
                  <a:cubicBezTo>
                    <a:pt x="1202" y="216"/>
                    <a:pt x="1199" y="229"/>
                    <a:pt x="1201" y="237"/>
                  </a:cubicBezTo>
                  <a:cubicBezTo>
                    <a:pt x="1203" y="245"/>
                    <a:pt x="1206" y="252"/>
                    <a:pt x="1212" y="261"/>
                  </a:cubicBezTo>
                  <a:cubicBezTo>
                    <a:pt x="1220" y="277"/>
                    <a:pt x="1216" y="283"/>
                    <a:pt x="1234" y="289"/>
                  </a:cubicBezTo>
                  <a:cubicBezTo>
                    <a:pt x="1247" y="297"/>
                    <a:pt x="1244" y="305"/>
                    <a:pt x="1251" y="312"/>
                  </a:cubicBezTo>
                  <a:cubicBezTo>
                    <a:pt x="1258" y="319"/>
                    <a:pt x="1269" y="328"/>
                    <a:pt x="1279" y="333"/>
                  </a:cubicBezTo>
                  <a:cubicBezTo>
                    <a:pt x="1289" y="338"/>
                    <a:pt x="1298" y="339"/>
                    <a:pt x="1311" y="343"/>
                  </a:cubicBezTo>
                  <a:cubicBezTo>
                    <a:pt x="1330" y="349"/>
                    <a:pt x="1335" y="352"/>
                    <a:pt x="1359" y="355"/>
                  </a:cubicBezTo>
                  <a:cubicBezTo>
                    <a:pt x="1372" y="357"/>
                    <a:pt x="1376" y="357"/>
                    <a:pt x="1389" y="357"/>
                  </a:cubicBezTo>
                  <a:cubicBezTo>
                    <a:pt x="1402" y="353"/>
                    <a:pt x="1428" y="339"/>
                    <a:pt x="1438" y="330"/>
                  </a:cubicBezTo>
                  <a:cubicBezTo>
                    <a:pt x="1448" y="321"/>
                    <a:pt x="1447" y="312"/>
                    <a:pt x="1450" y="304"/>
                  </a:cubicBezTo>
                  <a:cubicBezTo>
                    <a:pt x="1453" y="296"/>
                    <a:pt x="1453" y="285"/>
                    <a:pt x="1456" y="279"/>
                  </a:cubicBezTo>
                  <a:cubicBezTo>
                    <a:pt x="1459" y="273"/>
                    <a:pt x="1465" y="270"/>
                    <a:pt x="1470" y="267"/>
                  </a:cubicBezTo>
                  <a:cubicBezTo>
                    <a:pt x="1475" y="264"/>
                    <a:pt x="1480" y="258"/>
                    <a:pt x="1488" y="258"/>
                  </a:cubicBezTo>
                  <a:cubicBezTo>
                    <a:pt x="1496" y="258"/>
                    <a:pt x="1504" y="249"/>
                    <a:pt x="1519" y="265"/>
                  </a:cubicBezTo>
                  <a:cubicBezTo>
                    <a:pt x="1542" y="260"/>
                    <a:pt x="1564" y="321"/>
                    <a:pt x="1581" y="352"/>
                  </a:cubicBezTo>
                  <a:cubicBezTo>
                    <a:pt x="1594" y="373"/>
                    <a:pt x="1593" y="385"/>
                    <a:pt x="1599" y="393"/>
                  </a:cubicBezTo>
                  <a:cubicBezTo>
                    <a:pt x="1605" y="401"/>
                    <a:pt x="1609" y="398"/>
                    <a:pt x="1615" y="402"/>
                  </a:cubicBezTo>
                  <a:cubicBezTo>
                    <a:pt x="1621" y="406"/>
                    <a:pt x="1629" y="412"/>
                    <a:pt x="1636" y="417"/>
                  </a:cubicBezTo>
                  <a:cubicBezTo>
                    <a:pt x="1649" y="431"/>
                    <a:pt x="1652" y="429"/>
                    <a:pt x="1659" y="433"/>
                  </a:cubicBezTo>
                  <a:cubicBezTo>
                    <a:pt x="1666" y="437"/>
                    <a:pt x="1668" y="437"/>
                    <a:pt x="1681" y="444"/>
                  </a:cubicBezTo>
                  <a:cubicBezTo>
                    <a:pt x="1695" y="453"/>
                    <a:pt x="1722" y="474"/>
                    <a:pt x="1738" y="478"/>
                  </a:cubicBezTo>
                  <a:cubicBezTo>
                    <a:pt x="1746" y="483"/>
                    <a:pt x="1839" y="530"/>
                    <a:pt x="1833" y="537"/>
                  </a:cubicBezTo>
                  <a:cubicBezTo>
                    <a:pt x="1846" y="547"/>
                    <a:pt x="1830" y="541"/>
                    <a:pt x="1816" y="541"/>
                  </a:cubicBezTo>
                  <a:cubicBezTo>
                    <a:pt x="1802" y="541"/>
                    <a:pt x="1766" y="539"/>
                    <a:pt x="1747" y="538"/>
                  </a:cubicBezTo>
                  <a:cubicBezTo>
                    <a:pt x="1728" y="537"/>
                    <a:pt x="1717" y="538"/>
                    <a:pt x="1704" y="538"/>
                  </a:cubicBezTo>
                  <a:cubicBezTo>
                    <a:pt x="1680" y="546"/>
                    <a:pt x="1687" y="532"/>
                    <a:pt x="1669" y="538"/>
                  </a:cubicBezTo>
                  <a:cubicBezTo>
                    <a:pt x="1650" y="541"/>
                    <a:pt x="1611" y="541"/>
                    <a:pt x="1585" y="541"/>
                  </a:cubicBezTo>
                  <a:cubicBezTo>
                    <a:pt x="1559" y="541"/>
                    <a:pt x="1533" y="540"/>
                    <a:pt x="1515" y="540"/>
                  </a:cubicBezTo>
                  <a:cubicBezTo>
                    <a:pt x="1483" y="539"/>
                    <a:pt x="1494" y="540"/>
                    <a:pt x="1474" y="540"/>
                  </a:cubicBezTo>
                  <a:cubicBezTo>
                    <a:pt x="1454" y="540"/>
                    <a:pt x="1450" y="540"/>
                    <a:pt x="1393" y="540"/>
                  </a:cubicBezTo>
                  <a:cubicBezTo>
                    <a:pt x="1336" y="540"/>
                    <a:pt x="1196" y="538"/>
                    <a:pt x="1132" y="538"/>
                  </a:cubicBezTo>
                  <a:cubicBezTo>
                    <a:pt x="1048" y="537"/>
                    <a:pt x="1107" y="538"/>
                    <a:pt x="1006" y="538"/>
                  </a:cubicBezTo>
                  <a:cubicBezTo>
                    <a:pt x="905" y="538"/>
                    <a:pt x="611" y="537"/>
                    <a:pt x="525" y="537"/>
                  </a:cubicBezTo>
                  <a:cubicBezTo>
                    <a:pt x="440" y="537"/>
                    <a:pt x="507" y="538"/>
                    <a:pt x="490" y="538"/>
                  </a:cubicBezTo>
                  <a:cubicBezTo>
                    <a:pt x="473" y="538"/>
                    <a:pt x="450" y="538"/>
                    <a:pt x="424" y="538"/>
                  </a:cubicBezTo>
                  <a:cubicBezTo>
                    <a:pt x="398" y="538"/>
                    <a:pt x="362" y="538"/>
                    <a:pt x="333" y="538"/>
                  </a:cubicBezTo>
                  <a:cubicBezTo>
                    <a:pt x="304" y="538"/>
                    <a:pt x="267" y="540"/>
                    <a:pt x="249" y="540"/>
                  </a:cubicBezTo>
                  <a:cubicBezTo>
                    <a:pt x="215" y="540"/>
                    <a:pt x="232" y="537"/>
                    <a:pt x="223" y="537"/>
                  </a:cubicBezTo>
                  <a:cubicBezTo>
                    <a:pt x="214" y="537"/>
                    <a:pt x="206" y="540"/>
                    <a:pt x="196" y="540"/>
                  </a:cubicBezTo>
                  <a:cubicBezTo>
                    <a:pt x="186" y="540"/>
                    <a:pt x="175" y="538"/>
                    <a:pt x="165" y="538"/>
                  </a:cubicBezTo>
                  <a:cubicBezTo>
                    <a:pt x="152" y="546"/>
                    <a:pt x="146" y="533"/>
                    <a:pt x="133" y="540"/>
                  </a:cubicBezTo>
                  <a:cubicBezTo>
                    <a:pt x="126" y="540"/>
                    <a:pt x="127" y="537"/>
                    <a:pt x="123" y="537"/>
                  </a:cubicBezTo>
                  <a:cubicBezTo>
                    <a:pt x="119" y="537"/>
                    <a:pt x="115" y="538"/>
                    <a:pt x="111" y="538"/>
                  </a:cubicBezTo>
                  <a:cubicBezTo>
                    <a:pt x="105" y="540"/>
                    <a:pt x="100" y="527"/>
                    <a:pt x="100" y="535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1" name="Text Box 69"/>
            <p:cNvSpPr txBox="1">
              <a:spLocks noChangeArrowheads="1"/>
            </p:cNvSpPr>
            <p:nvPr/>
          </p:nvSpPr>
          <p:spPr bwMode="auto">
            <a:xfrm>
              <a:off x="2484438" y="6524624"/>
              <a:ext cx="1116747" cy="1395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8000" tIns="10800" rIns="18000" bIns="1080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ru-RU" sz="800" dirty="0">
                  <a:latin typeface="Arial" charset="0"/>
                </a:rPr>
                <a:t>Туркмениста</a:t>
              </a:r>
              <a:r>
                <a:rPr lang="ru-RU" sz="800" i="1" dirty="0">
                  <a:latin typeface="Arial" charset="0"/>
                </a:rPr>
                <a:t>н</a:t>
              </a:r>
            </a:p>
          </p:txBody>
        </p:sp>
        <p:sp>
          <p:nvSpPr>
            <p:cNvPr id="232" name="Freeform 70"/>
            <p:cNvSpPr>
              <a:spLocks/>
            </p:cNvSpPr>
            <p:nvPr/>
          </p:nvSpPr>
          <p:spPr bwMode="auto">
            <a:xfrm>
              <a:off x="6461125" y="5605463"/>
              <a:ext cx="2527300" cy="1263650"/>
            </a:xfrm>
            <a:custGeom>
              <a:avLst/>
              <a:gdLst>
                <a:gd name="T0" fmla="*/ 2147483647 w 1592"/>
                <a:gd name="T1" fmla="*/ 2147483647 h 796"/>
                <a:gd name="T2" fmla="*/ 2147483647 w 1592"/>
                <a:gd name="T3" fmla="*/ 2147483647 h 796"/>
                <a:gd name="T4" fmla="*/ 2147483647 w 1592"/>
                <a:gd name="T5" fmla="*/ 2147483647 h 796"/>
                <a:gd name="T6" fmla="*/ 2147483647 w 1592"/>
                <a:gd name="T7" fmla="*/ 2147483647 h 796"/>
                <a:gd name="T8" fmla="*/ 2147483647 w 1592"/>
                <a:gd name="T9" fmla="*/ 2147483647 h 796"/>
                <a:gd name="T10" fmla="*/ 2147483647 w 1592"/>
                <a:gd name="T11" fmla="*/ 2147483647 h 796"/>
                <a:gd name="T12" fmla="*/ 2147483647 w 1592"/>
                <a:gd name="T13" fmla="*/ 2147483647 h 796"/>
                <a:gd name="T14" fmla="*/ 2147483647 w 1592"/>
                <a:gd name="T15" fmla="*/ 2147483647 h 796"/>
                <a:gd name="T16" fmla="*/ 2147483647 w 1592"/>
                <a:gd name="T17" fmla="*/ 2147483647 h 796"/>
                <a:gd name="T18" fmla="*/ 2147483647 w 1592"/>
                <a:gd name="T19" fmla="*/ 2147483647 h 796"/>
                <a:gd name="T20" fmla="*/ 2147483647 w 1592"/>
                <a:gd name="T21" fmla="*/ 2147483647 h 796"/>
                <a:gd name="T22" fmla="*/ 2147483647 w 1592"/>
                <a:gd name="T23" fmla="*/ 2147483647 h 796"/>
                <a:gd name="T24" fmla="*/ 2147483647 w 1592"/>
                <a:gd name="T25" fmla="*/ 2147483647 h 796"/>
                <a:gd name="T26" fmla="*/ 2147483647 w 1592"/>
                <a:gd name="T27" fmla="*/ 2147483647 h 796"/>
                <a:gd name="T28" fmla="*/ 2147483647 w 1592"/>
                <a:gd name="T29" fmla="*/ 2147483647 h 796"/>
                <a:gd name="T30" fmla="*/ 2147483647 w 1592"/>
                <a:gd name="T31" fmla="*/ 2147483647 h 796"/>
                <a:gd name="T32" fmla="*/ 2147483647 w 1592"/>
                <a:gd name="T33" fmla="*/ 2147483647 h 796"/>
                <a:gd name="T34" fmla="*/ 2147483647 w 1592"/>
                <a:gd name="T35" fmla="*/ 2147483647 h 796"/>
                <a:gd name="T36" fmla="*/ 2147483647 w 1592"/>
                <a:gd name="T37" fmla="*/ 2147483647 h 796"/>
                <a:gd name="T38" fmla="*/ 2147483647 w 1592"/>
                <a:gd name="T39" fmla="*/ 2147483647 h 796"/>
                <a:gd name="T40" fmla="*/ 2147483647 w 1592"/>
                <a:gd name="T41" fmla="*/ 2147483647 h 796"/>
                <a:gd name="T42" fmla="*/ 2147483647 w 1592"/>
                <a:gd name="T43" fmla="*/ 2147483647 h 796"/>
                <a:gd name="T44" fmla="*/ 2147483647 w 1592"/>
                <a:gd name="T45" fmla="*/ 2147483647 h 796"/>
                <a:gd name="T46" fmla="*/ 2147483647 w 1592"/>
                <a:gd name="T47" fmla="*/ 2147483647 h 796"/>
                <a:gd name="T48" fmla="*/ 2147483647 w 1592"/>
                <a:gd name="T49" fmla="*/ 2147483647 h 796"/>
                <a:gd name="T50" fmla="*/ 2147483647 w 1592"/>
                <a:gd name="T51" fmla="*/ 2147483647 h 796"/>
                <a:gd name="T52" fmla="*/ 2147483647 w 1592"/>
                <a:gd name="T53" fmla="*/ 2147483647 h 796"/>
                <a:gd name="T54" fmla="*/ 2147483647 w 1592"/>
                <a:gd name="T55" fmla="*/ 2147483647 h 796"/>
                <a:gd name="T56" fmla="*/ 2147483647 w 1592"/>
                <a:gd name="T57" fmla="*/ 2147483647 h 796"/>
                <a:gd name="T58" fmla="*/ 2147483647 w 1592"/>
                <a:gd name="T59" fmla="*/ 2147483647 h 796"/>
                <a:gd name="T60" fmla="*/ 2147483647 w 1592"/>
                <a:gd name="T61" fmla="*/ 2147483647 h 796"/>
                <a:gd name="T62" fmla="*/ 2147483647 w 1592"/>
                <a:gd name="T63" fmla="*/ 2147483647 h 796"/>
                <a:gd name="T64" fmla="*/ 2147483647 w 1592"/>
                <a:gd name="T65" fmla="*/ 2147483647 h 796"/>
                <a:gd name="T66" fmla="*/ 2147483647 w 1592"/>
                <a:gd name="T67" fmla="*/ 2147483647 h 796"/>
                <a:gd name="T68" fmla="*/ 2147483647 w 1592"/>
                <a:gd name="T69" fmla="*/ 2147483647 h 796"/>
                <a:gd name="T70" fmla="*/ 2147483647 w 1592"/>
                <a:gd name="T71" fmla="*/ 2147483647 h 796"/>
                <a:gd name="T72" fmla="*/ 2147483647 w 1592"/>
                <a:gd name="T73" fmla="*/ 2147483647 h 796"/>
                <a:gd name="T74" fmla="*/ 2147483647 w 1592"/>
                <a:gd name="T75" fmla="*/ 2147483647 h 796"/>
                <a:gd name="T76" fmla="*/ 2147483647 w 1592"/>
                <a:gd name="T77" fmla="*/ 2147483647 h 796"/>
                <a:gd name="T78" fmla="*/ 2147483647 w 1592"/>
                <a:gd name="T79" fmla="*/ 2147483647 h 796"/>
                <a:gd name="T80" fmla="*/ 2147483647 w 1592"/>
                <a:gd name="T81" fmla="*/ 2147483647 h 796"/>
                <a:gd name="T82" fmla="*/ 2147483647 w 1592"/>
                <a:gd name="T83" fmla="*/ 2147483647 h 796"/>
                <a:gd name="T84" fmla="*/ 2147483647 w 1592"/>
                <a:gd name="T85" fmla="*/ 2147483647 h 796"/>
                <a:gd name="T86" fmla="*/ 2147483647 w 1592"/>
                <a:gd name="T87" fmla="*/ 2147483647 h 796"/>
                <a:gd name="T88" fmla="*/ 2147483647 w 1592"/>
                <a:gd name="T89" fmla="*/ 2147483647 h 796"/>
                <a:gd name="T90" fmla="*/ 2147483647 w 1592"/>
                <a:gd name="T91" fmla="*/ 2147483647 h 796"/>
                <a:gd name="T92" fmla="*/ 2147483647 w 1592"/>
                <a:gd name="T93" fmla="*/ 2147483647 h 796"/>
                <a:gd name="T94" fmla="*/ 2147483647 w 1592"/>
                <a:gd name="T95" fmla="*/ 2147483647 h 796"/>
                <a:gd name="T96" fmla="*/ 2147483647 w 1592"/>
                <a:gd name="T97" fmla="*/ 2147483647 h 796"/>
                <a:gd name="T98" fmla="*/ 2147483647 w 1592"/>
                <a:gd name="T99" fmla="*/ 2147483647 h 79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592"/>
                <a:gd name="T151" fmla="*/ 0 h 796"/>
                <a:gd name="T152" fmla="*/ 1592 w 1592"/>
                <a:gd name="T153" fmla="*/ 796 h 79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592" h="796">
                  <a:moveTo>
                    <a:pt x="28" y="792"/>
                  </a:moveTo>
                  <a:cubicBezTo>
                    <a:pt x="24" y="780"/>
                    <a:pt x="20" y="775"/>
                    <a:pt x="10" y="768"/>
                  </a:cubicBezTo>
                  <a:cubicBezTo>
                    <a:pt x="0" y="727"/>
                    <a:pt x="7" y="688"/>
                    <a:pt x="16" y="648"/>
                  </a:cubicBezTo>
                  <a:cubicBezTo>
                    <a:pt x="17" y="642"/>
                    <a:pt x="21" y="626"/>
                    <a:pt x="25" y="621"/>
                  </a:cubicBezTo>
                  <a:cubicBezTo>
                    <a:pt x="29" y="615"/>
                    <a:pt x="33" y="626"/>
                    <a:pt x="40" y="624"/>
                  </a:cubicBezTo>
                  <a:cubicBezTo>
                    <a:pt x="55" y="625"/>
                    <a:pt x="93" y="626"/>
                    <a:pt x="117" y="627"/>
                  </a:cubicBezTo>
                  <a:cubicBezTo>
                    <a:pt x="141" y="628"/>
                    <a:pt x="163" y="633"/>
                    <a:pt x="184" y="632"/>
                  </a:cubicBezTo>
                  <a:cubicBezTo>
                    <a:pt x="205" y="631"/>
                    <a:pt x="231" y="625"/>
                    <a:pt x="244" y="620"/>
                  </a:cubicBezTo>
                  <a:cubicBezTo>
                    <a:pt x="251" y="619"/>
                    <a:pt x="258" y="605"/>
                    <a:pt x="265" y="603"/>
                  </a:cubicBezTo>
                  <a:cubicBezTo>
                    <a:pt x="269" y="591"/>
                    <a:pt x="271" y="594"/>
                    <a:pt x="283" y="590"/>
                  </a:cubicBezTo>
                  <a:cubicBezTo>
                    <a:pt x="288" y="584"/>
                    <a:pt x="288" y="573"/>
                    <a:pt x="294" y="569"/>
                  </a:cubicBezTo>
                  <a:cubicBezTo>
                    <a:pt x="299" y="564"/>
                    <a:pt x="306" y="565"/>
                    <a:pt x="315" y="558"/>
                  </a:cubicBezTo>
                  <a:cubicBezTo>
                    <a:pt x="331" y="553"/>
                    <a:pt x="328" y="532"/>
                    <a:pt x="346" y="528"/>
                  </a:cubicBezTo>
                  <a:cubicBezTo>
                    <a:pt x="355" y="525"/>
                    <a:pt x="360" y="507"/>
                    <a:pt x="364" y="503"/>
                  </a:cubicBezTo>
                  <a:cubicBezTo>
                    <a:pt x="369" y="498"/>
                    <a:pt x="376" y="480"/>
                    <a:pt x="376" y="480"/>
                  </a:cubicBezTo>
                  <a:cubicBezTo>
                    <a:pt x="384" y="457"/>
                    <a:pt x="378" y="451"/>
                    <a:pt x="400" y="447"/>
                  </a:cubicBezTo>
                  <a:cubicBezTo>
                    <a:pt x="403" y="437"/>
                    <a:pt x="411" y="439"/>
                    <a:pt x="414" y="429"/>
                  </a:cubicBezTo>
                  <a:cubicBezTo>
                    <a:pt x="411" y="402"/>
                    <a:pt x="406" y="408"/>
                    <a:pt x="384" y="393"/>
                  </a:cubicBezTo>
                  <a:cubicBezTo>
                    <a:pt x="380" y="381"/>
                    <a:pt x="370" y="385"/>
                    <a:pt x="360" y="378"/>
                  </a:cubicBezTo>
                  <a:cubicBezTo>
                    <a:pt x="353" y="373"/>
                    <a:pt x="350" y="364"/>
                    <a:pt x="345" y="360"/>
                  </a:cubicBezTo>
                  <a:cubicBezTo>
                    <a:pt x="340" y="356"/>
                    <a:pt x="336" y="361"/>
                    <a:pt x="330" y="354"/>
                  </a:cubicBezTo>
                  <a:cubicBezTo>
                    <a:pt x="324" y="335"/>
                    <a:pt x="325" y="331"/>
                    <a:pt x="309" y="320"/>
                  </a:cubicBezTo>
                  <a:cubicBezTo>
                    <a:pt x="299" y="305"/>
                    <a:pt x="309" y="306"/>
                    <a:pt x="294" y="296"/>
                  </a:cubicBezTo>
                  <a:cubicBezTo>
                    <a:pt x="290" y="288"/>
                    <a:pt x="285" y="282"/>
                    <a:pt x="282" y="276"/>
                  </a:cubicBezTo>
                  <a:cubicBezTo>
                    <a:pt x="279" y="270"/>
                    <a:pt x="279" y="267"/>
                    <a:pt x="273" y="261"/>
                  </a:cubicBezTo>
                  <a:cubicBezTo>
                    <a:pt x="259" y="240"/>
                    <a:pt x="258" y="247"/>
                    <a:pt x="243" y="237"/>
                  </a:cubicBezTo>
                  <a:cubicBezTo>
                    <a:pt x="233" y="223"/>
                    <a:pt x="217" y="224"/>
                    <a:pt x="201" y="219"/>
                  </a:cubicBezTo>
                  <a:cubicBezTo>
                    <a:pt x="187" y="217"/>
                    <a:pt x="184" y="212"/>
                    <a:pt x="175" y="210"/>
                  </a:cubicBezTo>
                  <a:cubicBezTo>
                    <a:pt x="166" y="208"/>
                    <a:pt x="156" y="205"/>
                    <a:pt x="148" y="204"/>
                  </a:cubicBezTo>
                  <a:cubicBezTo>
                    <a:pt x="140" y="203"/>
                    <a:pt x="133" y="202"/>
                    <a:pt x="124" y="201"/>
                  </a:cubicBezTo>
                  <a:cubicBezTo>
                    <a:pt x="115" y="200"/>
                    <a:pt x="102" y="198"/>
                    <a:pt x="93" y="198"/>
                  </a:cubicBezTo>
                  <a:cubicBezTo>
                    <a:pt x="85" y="198"/>
                    <a:pt x="76" y="200"/>
                    <a:pt x="70" y="201"/>
                  </a:cubicBezTo>
                  <a:cubicBezTo>
                    <a:pt x="64" y="202"/>
                    <a:pt x="57" y="212"/>
                    <a:pt x="55" y="207"/>
                  </a:cubicBezTo>
                  <a:cubicBezTo>
                    <a:pt x="53" y="202"/>
                    <a:pt x="58" y="178"/>
                    <a:pt x="58" y="168"/>
                  </a:cubicBezTo>
                  <a:cubicBezTo>
                    <a:pt x="51" y="162"/>
                    <a:pt x="56" y="155"/>
                    <a:pt x="55" y="147"/>
                  </a:cubicBezTo>
                  <a:cubicBezTo>
                    <a:pt x="54" y="139"/>
                    <a:pt x="50" y="124"/>
                    <a:pt x="51" y="117"/>
                  </a:cubicBezTo>
                  <a:cubicBezTo>
                    <a:pt x="52" y="110"/>
                    <a:pt x="60" y="106"/>
                    <a:pt x="64" y="102"/>
                  </a:cubicBezTo>
                  <a:cubicBezTo>
                    <a:pt x="68" y="98"/>
                    <a:pt x="69" y="94"/>
                    <a:pt x="73" y="95"/>
                  </a:cubicBezTo>
                  <a:cubicBezTo>
                    <a:pt x="77" y="96"/>
                    <a:pt x="85" y="106"/>
                    <a:pt x="90" y="111"/>
                  </a:cubicBezTo>
                  <a:cubicBezTo>
                    <a:pt x="95" y="116"/>
                    <a:pt x="98" y="127"/>
                    <a:pt x="102" y="128"/>
                  </a:cubicBezTo>
                  <a:cubicBezTo>
                    <a:pt x="109" y="128"/>
                    <a:pt x="113" y="127"/>
                    <a:pt x="114" y="119"/>
                  </a:cubicBezTo>
                  <a:cubicBezTo>
                    <a:pt x="114" y="114"/>
                    <a:pt x="106" y="105"/>
                    <a:pt x="105" y="99"/>
                  </a:cubicBezTo>
                  <a:cubicBezTo>
                    <a:pt x="104" y="93"/>
                    <a:pt x="104" y="81"/>
                    <a:pt x="108" y="81"/>
                  </a:cubicBezTo>
                  <a:cubicBezTo>
                    <a:pt x="114" y="75"/>
                    <a:pt x="122" y="94"/>
                    <a:pt x="132" y="98"/>
                  </a:cubicBezTo>
                  <a:cubicBezTo>
                    <a:pt x="142" y="102"/>
                    <a:pt x="156" y="105"/>
                    <a:pt x="166" y="107"/>
                  </a:cubicBezTo>
                  <a:cubicBezTo>
                    <a:pt x="176" y="109"/>
                    <a:pt x="185" y="110"/>
                    <a:pt x="193" y="110"/>
                  </a:cubicBezTo>
                  <a:cubicBezTo>
                    <a:pt x="201" y="110"/>
                    <a:pt x="208" y="107"/>
                    <a:pt x="214" y="108"/>
                  </a:cubicBezTo>
                  <a:cubicBezTo>
                    <a:pt x="220" y="109"/>
                    <a:pt x="222" y="113"/>
                    <a:pt x="229" y="113"/>
                  </a:cubicBezTo>
                  <a:cubicBezTo>
                    <a:pt x="236" y="113"/>
                    <a:pt x="244" y="110"/>
                    <a:pt x="255" y="111"/>
                  </a:cubicBezTo>
                  <a:cubicBezTo>
                    <a:pt x="272" y="113"/>
                    <a:pt x="283" y="117"/>
                    <a:pt x="294" y="119"/>
                  </a:cubicBezTo>
                  <a:cubicBezTo>
                    <a:pt x="305" y="121"/>
                    <a:pt x="309" y="121"/>
                    <a:pt x="319" y="123"/>
                  </a:cubicBezTo>
                  <a:cubicBezTo>
                    <a:pt x="334" y="124"/>
                    <a:pt x="345" y="129"/>
                    <a:pt x="355" y="132"/>
                  </a:cubicBezTo>
                  <a:cubicBezTo>
                    <a:pt x="365" y="135"/>
                    <a:pt x="372" y="138"/>
                    <a:pt x="381" y="141"/>
                  </a:cubicBezTo>
                  <a:cubicBezTo>
                    <a:pt x="394" y="141"/>
                    <a:pt x="401" y="147"/>
                    <a:pt x="408" y="150"/>
                  </a:cubicBezTo>
                  <a:cubicBezTo>
                    <a:pt x="415" y="153"/>
                    <a:pt x="411" y="152"/>
                    <a:pt x="423" y="156"/>
                  </a:cubicBezTo>
                  <a:cubicBezTo>
                    <a:pt x="442" y="155"/>
                    <a:pt x="462" y="178"/>
                    <a:pt x="481" y="174"/>
                  </a:cubicBezTo>
                  <a:cubicBezTo>
                    <a:pt x="484" y="173"/>
                    <a:pt x="484" y="165"/>
                    <a:pt x="484" y="162"/>
                  </a:cubicBezTo>
                  <a:cubicBezTo>
                    <a:pt x="483" y="153"/>
                    <a:pt x="473" y="135"/>
                    <a:pt x="468" y="120"/>
                  </a:cubicBezTo>
                  <a:cubicBezTo>
                    <a:pt x="463" y="105"/>
                    <a:pt x="457" y="84"/>
                    <a:pt x="456" y="71"/>
                  </a:cubicBezTo>
                  <a:cubicBezTo>
                    <a:pt x="456" y="58"/>
                    <a:pt x="459" y="49"/>
                    <a:pt x="463" y="42"/>
                  </a:cubicBezTo>
                  <a:cubicBezTo>
                    <a:pt x="467" y="35"/>
                    <a:pt x="475" y="33"/>
                    <a:pt x="480" y="29"/>
                  </a:cubicBezTo>
                  <a:cubicBezTo>
                    <a:pt x="485" y="25"/>
                    <a:pt x="487" y="22"/>
                    <a:pt x="493" y="18"/>
                  </a:cubicBezTo>
                  <a:cubicBezTo>
                    <a:pt x="499" y="14"/>
                    <a:pt x="508" y="8"/>
                    <a:pt x="514" y="6"/>
                  </a:cubicBezTo>
                  <a:cubicBezTo>
                    <a:pt x="520" y="4"/>
                    <a:pt x="514" y="2"/>
                    <a:pt x="532" y="3"/>
                  </a:cubicBezTo>
                  <a:cubicBezTo>
                    <a:pt x="579" y="4"/>
                    <a:pt x="579" y="0"/>
                    <a:pt x="622" y="12"/>
                  </a:cubicBezTo>
                  <a:cubicBezTo>
                    <a:pt x="642" y="14"/>
                    <a:pt x="643" y="19"/>
                    <a:pt x="652" y="21"/>
                  </a:cubicBezTo>
                  <a:cubicBezTo>
                    <a:pt x="661" y="23"/>
                    <a:pt x="672" y="25"/>
                    <a:pt x="679" y="26"/>
                  </a:cubicBezTo>
                  <a:cubicBezTo>
                    <a:pt x="686" y="29"/>
                    <a:pt x="689" y="27"/>
                    <a:pt x="696" y="29"/>
                  </a:cubicBezTo>
                  <a:cubicBezTo>
                    <a:pt x="702" y="30"/>
                    <a:pt x="704" y="31"/>
                    <a:pt x="718" y="35"/>
                  </a:cubicBezTo>
                  <a:cubicBezTo>
                    <a:pt x="760" y="34"/>
                    <a:pt x="739" y="60"/>
                    <a:pt x="780" y="53"/>
                  </a:cubicBezTo>
                  <a:cubicBezTo>
                    <a:pt x="797" y="46"/>
                    <a:pt x="798" y="43"/>
                    <a:pt x="807" y="39"/>
                  </a:cubicBezTo>
                  <a:cubicBezTo>
                    <a:pt x="816" y="35"/>
                    <a:pt x="829" y="29"/>
                    <a:pt x="837" y="30"/>
                  </a:cubicBezTo>
                  <a:cubicBezTo>
                    <a:pt x="841" y="22"/>
                    <a:pt x="847" y="39"/>
                    <a:pt x="855" y="42"/>
                  </a:cubicBezTo>
                  <a:cubicBezTo>
                    <a:pt x="863" y="45"/>
                    <a:pt x="874" y="47"/>
                    <a:pt x="886" y="48"/>
                  </a:cubicBezTo>
                  <a:cubicBezTo>
                    <a:pt x="898" y="49"/>
                    <a:pt x="907" y="47"/>
                    <a:pt x="928" y="50"/>
                  </a:cubicBezTo>
                  <a:cubicBezTo>
                    <a:pt x="955" y="50"/>
                    <a:pt x="986" y="62"/>
                    <a:pt x="1011" y="66"/>
                  </a:cubicBezTo>
                  <a:cubicBezTo>
                    <a:pt x="1036" y="70"/>
                    <a:pt x="1064" y="72"/>
                    <a:pt x="1077" y="72"/>
                  </a:cubicBezTo>
                  <a:cubicBezTo>
                    <a:pt x="1104" y="68"/>
                    <a:pt x="1084" y="70"/>
                    <a:pt x="1089" y="68"/>
                  </a:cubicBezTo>
                  <a:cubicBezTo>
                    <a:pt x="1094" y="66"/>
                    <a:pt x="1098" y="61"/>
                    <a:pt x="1110" y="60"/>
                  </a:cubicBezTo>
                  <a:cubicBezTo>
                    <a:pt x="1122" y="59"/>
                    <a:pt x="1145" y="59"/>
                    <a:pt x="1164" y="59"/>
                  </a:cubicBezTo>
                  <a:cubicBezTo>
                    <a:pt x="1183" y="59"/>
                    <a:pt x="1206" y="62"/>
                    <a:pt x="1225" y="62"/>
                  </a:cubicBezTo>
                  <a:cubicBezTo>
                    <a:pt x="1244" y="62"/>
                    <a:pt x="1259" y="61"/>
                    <a:pt x="1278" y="60"/>
                  </a:cubicBezTo>
                  <a:cubicBezTo>
                    <a:pt x="1310" y="51"/>
                    <a:pt x="1319" y="57"/>
                    <a:pt x="1338" y="56"/>
                  </a:cubicBezTo>
                  <a:cubicBezTo>
                    <a:pt x="1357" y="54"/>
                    <a:pt x="1377" y="48"/>
                    <a:pt x="1392" y="48"/>
                  </a:cubicBezTo>
                  <a:cubicBezTo>
                    <a:pt x="1396" y="48"/>
                    <a:pt x="1423" y="54"/>
                    <a:pt x="1426" y="56"/>
                  </a:cubicBezTo>
                  <a:cubicBezTo>
                    <a:pt x="1428" y="58"/>
                    <a:pt x="1456" y="65"/>
                    <a:pt x="1459" y="66"/>
                  </a:cubicBezTo>
                  <a:cubicBezTo>
                    <a:pt x="1467" y="69"/>
                    <a:pt x="1469" y="71"/>
                    <a:pt x="1473" y="74"/>
                  </a:cubicBezTo>
                  <a:cubicBezTo>
                    <a:pt x="1477" y="77"/>
                    <a:pt x="1478" y="81"/>
                    <a:pt x="1482" y="83"/>
                  </a:cubicBezTo>
                  <a:cubicBezTo>
                    <a:pt x="1485" y="85"/>
                    <a:pt x="1490" y="85"/>
                    <a:pt x="1495" y="86"/>
                  </a:cubicBezTo>
                  <a:cubicBezTo>
                    <a:pt x="1500" y="87"/>
                    <a:pt x="1507" y="84"/>
                    <a:pt x="1512" y="89"/>
                  </a:cubicBezTo>
                  <a:cubicBezTo>
                    <a:pt x="1519" y="95"/>
                    <a:pt x="1522" y="110"/>
                    <a:pt x="1525" y="117"/>
                  </a:cubicBezTo>
                  <a:cubicBezTo>
                    <a:pt x="1528" y="124"/>
                    <a:pt x="1526" y="126"/>
                    <a:pt x="1530" y="131"/>
                  </a:cubicBezTo>
                  <a:cubicBezTo>
                    <a:pt x="1534" y="136"/>
                    <a:pt x="1543" y="143"/>
                    <a:pt x="1549" y="150"/>
                  </a:cubicBezTo>
                  <a:cubicBezTo>
                    <a:pt x="1555" y="157"/>
                    <a:pt x="1563" y="164"/>
                    <a:pt x="1569" y="173"/>
                  </a:cubicBezTo>
                  <a:cubicBezTo>
                    <a:pt x="1583" y="183"/>
                    <a:pt x="1581" y="194"/>
                    <a:pt x="1584" y="207"/>
                  </a:cubicBezTo>
                  <a:cubicBezTo>
                    <a:pt x="1588" y="216"/>
                    <a:pt x="1592" y="222"/>
                    <a:pt x="1591" y="230"/>
                  </a:cubicBezTo>
                  <a:cubicBezTo>
                    <a:pt x="1590" y="238"/>
                    <a:pt x="1585" y="250"/>
                    <a:pt x="1579" y="257"/>
                  </a:cubicBezTo>
                  <a:cubicBezTo>
                    <a:pt x="1573" y="264"/>
                    <a:pt x="1562" y="266"/>
                    <a:pt x="1555" y="269"/>
                  </a:cubicBezTo>
                  <a:cubicBezTo>
                    <a:pt x="1548" y="272"/>
                    <a:pt x="1551" y="274"/>
                    <a:pt x="1534" y="276"/>
                  </a:cubicBezTo>
                  <a:cubicBezTo>
                    <a:pt x="1517" y="278"/>
                    <a:pt x="1472" y="279"/>
                    <a:pt x="1453" y="281"/>
                  </a:cubicBezTo>
                  <a:cubicBezTo>
                    <a:pt x="1435" y="282"/>
                    <a:pt x="1439" y="283"/>
                    <a:pt x="1422" y="287"/>
                  </a:cubicBezTo>
                  <a:cubicBezTo>
                    <a:pt x="1415" y="288"/>
                    <a:pt x="1414" y="287"/>
                    <a:pt x="1408" y="290"/>
                  </a:cubicBezTo>
                  <a:cubicBezTo>
                    <a:pt x="1402" y="293"/>
                    <a:pt x="1393" y="297"/>
                    <a:pt x="1384" y="303"/>
                  </a:cubicBezTo>
                  <a:cubicBezTo>
                    <a:pt x="1375" y="309"/>
                    <a:pt x="1360" y="321"/>
                    <a:pt x="1351" y="329"/>
                  </a:cubicBezTo>
                  <a:cubicBezTo>
                    <a:pt x="1345" y="335"/>
                    <a:pt x="1338" y="347"/>
                    <a:pt x="1332" y="353"/>
                  </a:cubicBezTo>
                  <a:cubicBezTo>
                    <a:pt x="1325" y="360"/>
                    <a:pt x="1316" y="372"/>
                    <a:pt x="1306" y="375"/>
                  </a:cubicBezTo>
                  <a:cubicBezTo>
                    <a:pt x="1300" y="380"/>
                    <a:pt x="1302" y="386"/>
                    <a:pt x="1300" y="389"/>
                  </a:cubicBezTo>
                  <a:cubicBezTo>
                    <a:pt x="1298" y="392"/>
                    <a:pt x="1297" y="389"/>
                    <a:pt x="1293" y="392"/>
                  </a:cubicBezTo>
                  <a:cubicBezTo>
                    <a:pt x="1286" y="401"/>
                    <a:pt x="1279" y="397"/>
                    <a:pt x="1276" y="407"/>
                  </a:cubicBezTo>
                  <a:cubicBezTo>
                    <a:pt x="1274" y="413"/>
                    <a:pt x="1259" y="422"/>
                    <a:pt x="1254" y="426"/>
                  </a:cubicBezTo>
                  <a:cubicBezTo>
                    <a:pt x="1248" y="430"/>
                    <a:pt x="1216" y="446"/>
                    <a:pt x="1216" y="446"/>
                  </a:cubicBezTo>
                  <a:cubicBezTo>
                    <a:pt x="1206" y="454"/>
                    <a:pt x="1192" y="454"/>
                    <a:pt x="1179" y="455"/>
                  </a:cubicBezTo>
                  <a:cubicBezTo>
                    <a:pt x="1166" y="456"/>
                    <a:pt x="1150" y="453"/>
                    <a:pt x="1137" y="453"/>
                  </a:cubicBezTo>
                  <a:cubicBezTo>
                    <a:pt x="1124" y="453"/>
                    <a:pt x="1117" y="453"/>
                    <a:pt x="1102" y="453"/>
                  </a:cubicBezTo>
                  <a:cubicBezTo>
                    <a:pt x="1087" y="453"/>
                    <a:pt x="1062" y="451"/>
                    <a:pt x="1048" y="452"/>
                  </a:cubicBezTo>
                  <a:cubicBezTo>
                    <a:pt x="1034" y="452"/>
                    <a:pt x="1023" y="456"/>
                    <a:pt x="1015" y="458"/>
                  </a:cubicBezTo>
                  <a:cubicBezTo>
                    <a:pt x="1007" y="460"/>
                    <a:pt x="1006" y="460"/>
                    <a:pt x="1000" y="462"/>
                  </a:cubicBezTo>
                  <a:cubicBezTo>
                    <a:pt x="996" y="471"/>
                    <a:pt x="989" y="466"/>
                    <a:pt x="978" y="470"/>
                  </a:cubicBezTo>
                  <a:cubicBezTo>
                    <a:pt x="972" y="475"/>
                    <a:pt x="967" y="484"/>
                    <a:pt x="963" y="489"/>
                  </a:cubicBezTo>
                  <a:cubicBezTo>
                    <a:pt x="959" y="494"/>
                    <a:pt x="956" y="495"/>
                    <a:pt x="952" y="500"/>
                  </a:cubicBezTo>
                  <a:cubicBezTo>
                    <a:pt x="948" y="505"/>
                    <a:pt x="946" y="513"/>
                    <a:pt x="939" y="518"/>
                  </a:cubicBezTo>
                  <a:cubicBezTo>
                    <a:pt x="933" y="523"/>
                    <a:pt x="920" y="524"/>
                    <a:pt x="912" y="528"/>
                  </a:cubicBezTo>
                  <a:cubicBezTo>
                    <a:pt x="903" y="531"/>
                    <a:pt x="897" y="536"/>
                    <a:pt x="886" y="539"/>
                  </a:cubicBezTo>
                  <a:cubicBezTo>
                    <a:pt x="879" y="541"/>
                    <a:pt x="852" y="545"/>
                    <a:pt x="846" y="549"/>
                  </a:cubicBezTo>
                  <a:cubicBezTo>
                    <a:pt x="830" y="560"/>
                    <a:pt x="784" y="572"/>
                    <a:pt x="766" y="575"/>
                  </a:cubicBezTo>
                  <a:cubicBezTo>
                    <a:pt x="748" y="580"/>
                    <a:pt x="747" y="580"/>
                    <a:pt x="739" y="582"/>
                  </a:cubicBezTo>
                  <a:cubicBezTo>
                    <a:pt x="731" y="584"/>
                    <a:pt x="729" y="583"/>
                    <a:pt x="720" y="585"/>
                  </a:cubicBezTo>
                  <a:cubicBezTo>
                    <a:pt x="707" y="590"/>
                    <a:pt x="694" y="593"/>
                    <a:pt x="685" y="596"/>
                  </a:cubicBezTo>
                  <a:cubicBezTo>
                    <a:pt x="676" y="599"/>
                    <a:pt x="675" y="599"/>
                    <a:pt x="664" y="603"/>
                  </a:cubicBezTo>
                  <a:cubicBezTo>
                    <a:pt x="648" y="604"/>
                    <a:pt x="637" y="617"/>
                    <a:pt x="621" y="618"/>
                  </a:cubicBezTo>
                  <a:cubicBezTo>
                    <a:pt x="594" y="627"/>
                    <a:pt x="588" y="629"/>
                    <a:pt x="561" y="638"/>
                  </a:cubicBezTo>
                  <a:cubicBezTo>
                    <a:pt x="541" y="651"/>
                    <a:pt x="515" y="651"/>
                    <a:pt x="499" y="656"/>
                  </a:cubicBezTo>
                  <a:cubicBezTo>
                    <a:pt x="486" y="661"/>
                    <a:pt x="489" y="663"/>
                    <a:pt x="483" y="665"/>
                  </a:cubicBezTo>
                  <a:cubicBezTo>
                    <a:pt x="477" y="667"/>
                    <a:pt x="470" y="666"/>
                    <a:pt x="465" y="668"/>
                  </a:cubicBezTo>
                  <a:cubicBezTo>
                    <a:pt x="460" y="669"/>
                    <a:pt x="458" y="673"/>
                    <a:pt x="454" y="675"/>
                  </a:cubicBezTo>
                  <a:cubicBezTo>
                    <a:pt x="450" y="677"/>
                    <a:pt x="445" y="676"/>
                    <a:pt x="438" y="678"/>
                  </a:cubicBezTo>
                  <a:cubicBezTo>
                    <a:pt x="431" y="680"/>
                    <a:pt x="421" y="684"/>
                    <a:pt x="411" y="687"/>
                  </a:cubicBezTo>
                  <a:cubicBezTo>
                    <a:pt x="390" y="694"/>
                    <a:pt x="398" y="696"/>
                    <a:pt x="376" y="698"/>
                  </a:cubicBezTo>
                  <a:cubicBezTo>
                    <a:pt x="368" y="703"/>
                    <a:pt x="359" y="707"/>
                    <a:pt x="349" y="710"/>
                  </a:cubicBezTo>
                  <a:cubicBezTo>
                    <a:pt x="339" y="714"/>
                    <a:pt x="327" y="716"/>
                    <a:pt x="315" y="720"/>
                  </a:cubicBezTo>
                  <a:cubicBezTo>
                    <a:pt x="309" y="722"/>
                    <a:pt x="283" y="730"/>
                    <a:pt x="277" y="732"/>
                  </a:cubicBezTo>
                  <a:cubicBezTo>
                    <a:pt x="274" y="733"/>
                    <a:pt x="250" y="740"/>
                    <a:pt x="250" y="740"/>
                  </a:cubicBezTo>
                  <a:cubicBezTo>
                    <a:pt x="237" y="753"/>
                    <a:pt x="242" y="742"/>
                    <a:pt x="226" y="750"/>
                  </a:cubicBezTo>
                  <a:cubicBezTo>
                    <a:pt x="216" y="753"/>
                    <a:pt x="200" y="759"/>
                    <a:pt x="193" y="762"/>
                  </a:cubicBezTo>
                  <a:cubicBezTo>
                    <a:pt x="186" y="765"/>
                    <a:pt x="190" y="762"/>
                    <a:pt x="184" y="765"/>
                  </a:cubicBezTo>
                  <a:cubicBezTo>
                    <a:pt x="172" y="770"/>
                    <a:pt x="165" y="776"/>
                    <a:pt x="156" y="780"/>
                  </a:cubicBezTo>
                  <a:cubicBezTo>
                    <a:pt x="149" y="784"/>
                    <a:pt x="143" y="788"/>
                    <a:pt x="139" y="789"/>
                  </a:cubicBezTo>
                  <a:cubicBezTo>
                    <a:pt x="135" y="790"/>
                    <a:pt x="134" y="789"/>
                    <a:pt x="130" y="789"/>
                  </a:cubicBezTo>
                  <a:cubicBezTo>
                    <a:pt x="122" y="796"/>
                    <a:pt x="120" y="792"/>
                    <a:pt x="112" y="792"/>
                  </a:cubicBezTo>
                  <a:cubicBezTo>
                    <a:pt x="104" y="792"/>
                    <a:pt x="92" y="792"/>
                    <a:pt x="81" y="792"/>
                  </a:cubicBezTo>
                  <a:cubicBezTo>
                    <a:pt x="72" y="792"/>
                    <a:pt x="57" y="792"/>
                    <a:pt x="48" y="792"/>
                  </a:cubicBezTo>
                  <a:cubicBezTo>
                    <a:pt x="39" y="792"/>
                    <a:pt x="32" y="792"/>
                    <a:pt x="28" y="792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3" name="Text Box 71"/>
            <p:cNvSpPr txBox="1">
              <a:spLocks noChangeArrowheads="1"/>
            </p:cNvSpPr>
            <p:nvPr/>
          </p:nvSpPr>
          <p:spPr bwMode="auto">
            <a:xfrm>
              <a:off x="7308850" y="5949950"/>
              <a:ext cx="997641" cy="1988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8000" tIns="10800" rIns="18000" bIns="1080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ru-RU" sz="1200" dirty="0">
                  <a:latin typeface="Arial" charset="0"/>
                </a:rPr>
                <a:t>К</a:t>
              </a:r>
              <a:r>
                <a:rPr lang="ru-RU" sz="800" dirty="0">
                  <a:latin typeface="Arial" charset="0"/>
                </a:rPr>
                <a:t>ыргызстан</a:t>
              </a:r>
            </a:p>
          </p:txBody>
        </p:sp>
        <p:sp>
          <p:nvSpPr>
            <p:cNvPr id="234" name="Freeform 72"/>
            <p:cNvSpPr>
              <a:spLocks/>
            </p:cNvSpPr>
            <p:nvPr/>
          </p:nvSpPr>
          <p:spPr bwMode="auto">
            <a:xfrm>
              <a:off x="6669088" y="3914775"/>
              <a:ext cx="2451100" cy="2954338"/>
            </a:xfrm>
            <a:custGeom>
              <a:avLst/>
              <a:gdLst>
                <a:gd name="T0" fmla="*/ 2147483647 w 1544"/>
                <a:gd name="T1" fmla="*/ 2147483647 h 1861"/>
                <a:gd name="T2" fmla="*/ 2147483647 w 1544"/>
                <a:gd name="T3" fmla="*/ 2147483647 h 1861"/>
                <a:gd name="T4" fmla="*/ 2147483647 w 1544"/>
                <a:gd name="T5" fmla="*/ 2147483647 h 1861"/>
                <a:gd name="T6" fmla="*/ 2147483647 w 1544"/>
                <a:gd name="T7" fmla="*/ 2147483647 h 1861"/>
                <a:gd name="T8" fmla="*/ 2147483647 w 1544"/>
                <a:gd name="T9" fmla="*/ 2147483647 h 1861"/>
                <a:gd name="T10" fmla="*/ 2147483647 w 1544"/>
                <a:gd name="T11" fmla="*/ 2147483647 h 1861"/>
                <a:gd name="T12" fmla="*/ 2147483647 w 1544"/>
                <a:gd name="T13" fmla="*/ 2147483647 h 1861"/>
                <a:gd name="T14" fmla="*/ 2147483647 w 1544"/>
                <a:gd name="T15" fmla="*/ 2147483647 h 1861"/>
                <a:gd name="T16" fmla="*/ 2147483647 w 1544"/>
                <a:gd name="T17" fmla="*/ 2147483647 h 1861"/>
                <a:gd name="T18" fmla="*/ 2147483647 w 1544"/>
                <a:gd name="T19" fmla="*/ 2147483647 h 1861"/>
                <a:gd name="T20" fmla="*/ 2147483647 w 1544"/>
                <a:gd name="T21" fmla="*/ 2147483647 h 1861"/>
                <a:gd name="T22" fmla="*/ 2147483647 w 1544"/>
                <a:gd name="T23" fmla="*/ 2147483647 h 1861"/>
                <a:gd name="T24" fmla="*/ 2147483647 w 1544"/>
                <a:gd name="T25" fmla="*/ 2147483647 h 1861"/>
                <a:gd name="T26" fmla="*/ 2147483647 w 1544"/>
                <a:gd name="T27" fmla="*/ 2147483647 h 1861"/>
                <a:gd name="T28" fmla="*/ 2147483647 w 1544"/>
                <a:gd name="T29" fmla="*/ 2147483647 h 1861"/>
                <a:gd name="T30" fmla="*/ 2147483647 w 1544"/>
                <a:gd name="T31" fmla="*/ 2147483647 h 1861"/>
                <a:gd name="T32" fmla="*/ 2147483647 w 1544"/>
                <a:gd name="T33" fmla="*/ 2147483647 h 1861"/>
                <a:gd name="T34" fmla="*/ 2147483647 w 1544"/>
                <a:gd name="T35" fmla="*/ 2147483647 h 1861"/>
                <a:gd name="T36" fmla="*/ 2147483647 w 1544"/>
                <a:gd name="T37" fmla="*/ 2147483647 h 1861"/>
                <a:gd name="T38" fmla="*/ 2147483647 w 1544"/>
                <a:gd name="T39" fmla="*/ 2147483647 h 1861"/>
                <a:gd name="T40" fmla="*/ 2147483647 w 1544"/>
                <a:gd name="T41" fmla="*/ 2147483647 h 1861"/>
                <a:gd name="T42" fmla="*/ 2147483647 w 1544"/>
                <a:gd name="T43" fmla="*/ 2147483647 h 1861"/>
                <a:gd name="T44" fmla="*/ 2147483647 w 1544"/>
                <a:gd name="T45" fmla="*/ 2147483647 h 1861"/>
                <a:gd name="T46" fmla="*/ 2147483647 w 1544"/>
                <a:gd name="T47" fmla="*/ 2147483647 h 1861"/>
                <a:gd name="T48" fmla="*/ 2147483647 w 1544"/>
                <a:gd name="T49" fmla="*/ 2147483647 h 1861"/>
                <a:gd name="T50" fmla="*/ 2147483647 w 1544"/>
                <a:gd name="T51" fmla="*/ 2147483647 h 1861"/>
                <a:gd name="T52" fmla="*/ 2147483647 w 1544"/>
                <a:gd name="T53" fmla="*/ 2147483647 h 1861"/>
                <a:gd name="T54" fmla="*/ 2147483647 w 1544"/>
                <a:gd name="T55" fmla="*/ 2147483647 h 1861"/>
                <a:gd name="T56" fmla="*/ 2147483647 w 1544"/>
                <a:gd name="T57" fmla="*/ 2147483647 h 1861"/>
                <a:gd name="T58" fmla="*/ 2147483647 w 1544"/>
                <a:gd name="T59" fmla="*/ 2147483647 h 1861"/>
                <a:gd name="T60" fmla="*/ 2147483647 w 1544"/>
                <a:gd name="T61" fmla="*/ 2147483647 h 1861"/>
                <a:gd name="T62" fmla="*/ 2147483647 w 1544"/>
                <a:gd name="T63" fmla="*/ 2147483647 h 1861"/>
                <a:gd name="T64" fmla="*/ 2147483647 w 1544"/>
                <a:gd name="T65" fmla="*/ 2147483647 h 1861"/>
                <a:gd name="T66" fmla="*/ 2147483647 w 1544"/>
                <a:gd name="T67" fmla="*/ 2147483647 h 1861"/>
                <a:gd name="T68" fmla="*/ 2147483647 w 1544"/>
                <a:gd name="T69" fmla="*/ 2147483647 h 1861"/>
                <a:gd name="T70" fmla="*/ 2147483647 w 1544"/>
                <a:gd name="T71" fmla="*/ 2147483647 h 1861"/>
                <a:gd name="T72" fmla="*/ 2147483647 w 1544"/>
                <a:gd name="T73" fmla="*/ 2147483647 h 1861"/>
                <a:gd name="T74" fmla="*/ 2147483647 w 1544"/>
                <a:gd name="T75" fmla="*/ 2147483647 h 1861"/>
                <a:gd name="T76" fmla="*/ 2147483647 w 1544"/>
                <a:gd name="T77" fmla="*/ 2147483647 h 1861"/>
                <a:gd name="T78" fmla="*/ 2147483647 w 1544"/>
                <a:gd name="T79" fmla="*/ 2147483647 h 1861"/>
                <a:gd name="T80" fmla="*/ 2147483647 w 1544"/>
                <a:gd name="T81" fmla="*/ 2147483647 h 1861"/>
                <a:gd name="T82" fmla="*/ 2147483647 w 1544"/>
                <a:gd name="T83" fmla="*/ 2147483647 h 1861"/>
                <a:gd name="T84" fmla="*/ 2147483647 w 1544"/>
                <a:gd name="T85" fmla="*/ 2147483647 h 1861"/>
                <a:gd name="T86" fmla="*/ 2147483647 w 1544"/>
                <a:gd name="T87" fmla="*/ 2147483647 h 1861"/>
                <a:gd name="T88" fmla="*/ 2147483647 w 1544"/>
                <a:gd name="T89" fmla="*/ 2147483647 h 1861"/>
                <a:gd name="T90" fmla="*/ 2147483647 w 1544"/>
                <a:gd name="T91" fmla="*/ 2147483647 h 1861"/>
                <a:gd name="T92" fmla="*/ 2147483647 w 1544"/>
                <a:gd name="T93" fmla="*/ 2147483647 h 1861"/>
                <a:gd name="T94" fmla="*/ 2147483647 w 1544"/>
                <a:gd name="T95" fmla="*/ 2147483647 h 1861"/>
                <a:gd name="T96" fmla="*/ 2147483647 w 1544"/>
                <a:gd name="T97" fmla="*/ 2147483647 h 1861"/>
                <a:gd name="T98" fmla="*/ 2147483647 w 1544"/>
                <a:gd name="T99" fmla="*/ 2147483647 h 1861"/>
                <a:gd name="T100" fmla="*/ 2147483647 w 1544"/>
                <a:gd name="T101" fmla="*/ 2147483647 h 186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544"/>
                <a:gd name="T154" fmla="*/ 0 h 1861"/>
                <a:gd name="T155" fmla="*/ 1544 w 1544"/>
                <a:gd name="T156" fmla="*/ 1861 h 186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544" h="1861">
                  <a:moveTo>
                    <a:pt x="630" y="1859"/>
                  </a:moveTo>
                  <a:cubicBezTo>
                    <a:pt x="617" y="1858"/>
                    <a:pt x="595" y="1856"/>
                    <a:pt x="575" y="1856"/>
                  </a:cubicBezTo>
                  <a:cubicBezTo>
                    <a:pt x="555" y="1856"/>
                    <a:pt x="552" y="1856"/>
                    <a:pt x="509" y="1856"/>
                  </a:cubicBezTo>
                  <a:cubicBezTo>
                    <a:pt x="466" y="1856"/>
                    <a:pt x="366" y="1856"/>
                    <a:pt x="317" y="1856"/>
                  </a:cubicBezTo>
                  <a:cubicBezTo>
                    <a:pt x="280" y="1855"/>
                    <a:pt x="257" y="1856"/>
                    <a:pt x="215" y="1856"/>
                  </a:cubicBezTo>
                  <a:cubicBezTo>
                    <a:pt x="173" y="1856"/>
                    <a:pt x="96" y="1859"/>
                    <a:pt x="62" y="1859"/>
                  </a:cubicBezTo>
                  <a:cubicBezTo>
                    <a:pt x="28" y="1859"/>
                    <a:pt x="0" y="1861"/>
                    <a:pt x="8" y="1853"/>
                  </a:cubicBezTo>
                  <a:cubicBezTo>
                    <a:pt x="16" y="1845"/>
                    <a:pt x="77" y="1822"/>
                    <a:pt x="112" y="1809"/>
                  </a:cubicBezTo>
                  <a:cubicBezTo>
                    <a:pt x="147" y="1796"/>
                    <a:pt x="189" y="1787"/>
                    <a:pt x="221" y="1776"/>
                  </a:cubicBezTo>
                  <a:cubicBezTo>
                    <a:pt x="253" y="1765"/>
                    <a:pt x="281" y="1752"/>
                    <a:pt x="307" y="1743"/>
                  </a:cubicBezTo>
                  <a:cubicBezTo>
                    <a:pt x="333" y="1734"/>
                    <a:pt x="357" y="1727"/>
                    <a:pt x="376" y="1721"/>
                  </a:cubicBezTo>
                  <a:cubicBezTo>
                    <a:pt x="395" y="1715"/>
                    <a:pt x="403" y="1711"/>
                    <a:pt x="419" y="1706"/>
                  </a:cubicBezTo>
                  <a:cubicBezTo>
                    <a:pt x="435" y="1701"/>
                    <a:pt x="454" y="1694"/>
                    <a:pt x="473" y="1688"/>
                  </a:cubicBezTo>
                  <a:cubicBezTo>
                    <a:pt x="492" y="1682"/>
                    <a:pt x="525" y="1674"/>
                    <a:pt x="535" y="1671"/>
                  </a:cubicBezTo>
                  <a:cubicBezTo>
                    <a:pt x="545" y="1668"/>
                    <a:pt x="525" y="1673"/>
                    <a:pt x="533" y="1670"/>
                  </a:cubicBezTo>
                  <a:cubicBezTo>
                    <a:pt x="541" y="1667"/>
                    <a:pt x="571" y="1655"/>
                    <a:pt x="583" y="1652"/>
                  </a:cubicBezTo>
                  <a:cubicBezTo>
                    <a:pt x="587" y="1646"/>
                    <a:pt x="597" y="1650"/>
                    <a:pt x="605" y="1649"/>
                  </a:cubicBezTo>
                  <a:cubicBezTo>
                    <a:pt x="614" y="1647"/>
                    <a:pt x="623" y="1643"/>
                    <a:pt x="635" y="1640"/>
                  </a:cubicBezTo>
                  <a:cubicBezTo>
                    <a:pt x="650" y="1635"/>
                    <a:pt x="667" y="1632"/>
                    <a:pt x="680" y="1629"/>
                  </a:cubicBezTo>
                  <a:cubicBezTo>
                    <a:pt x="692" y="1626"/>
                    <a:pt x="700" y="1622"/>
                    <a:pt x="707" y="1619"/>
                  </a:cubicBezTo>
                  <a:cubicBezTo>
                    <a:pt x="721" y="1612"/>
                    <a:pt x="717" y="1614"/>
                    <a:pt x="724" y="1611"/>
                  </a:cubicBezTo>
                  <a:cubicBezTo>
                    <a:pt x="731" y="1608"/>
                    <a:pt x="744" y="1606"/>
                    <a:pt x="751" y="1604"/>
                  </a:cubicBezTo>
                  <a:cubicBezTo>
                    <a:pt x="758" y="1602"/>
                    <a:pt x="758" y="1602"/>
                    <a:pt x="767" y="1599"/>
                  </a:cubicBezTo>
                  <a:cubicBezTo>
                    <a:pt x="786" y="1591"/>
                    <a:pt x="785" y="1590"/>
                    <a:pt x="805" y="1584"/>
                  </a:cubicBezTo>
                  <a:cubicBezTo>
                    <a:pt x="814" y="1579"/>
                    <a:pt x="812" y="1576"/>
                    <a:pt x="815" y="1572"/>
                  </a:cubicBezTo>
                  <a:cubicBezTo>
                    <a:pt x="818" y="1568"/>
                    <a:pt x="820" y="1566"/>
                    <a:pt x="824" y="1562"/>
                  </a:cubicBezTo>
                  <a:cubicBezTo>
                    <a:pt x="828" y="1558"/>
                    <a:pt x="835" y="1552"/>
                    <a:pt x="838" y="1548"/>
                  </a:cubicBezTo>
                  <a:cubicBezTo>
                    <a:pt x="841" y="1544"/>
                    <a:pt x="841" y="1538"/>
                    <a:pt x="845" y="1535"/>
                  </a:cubicBezTo>
                  <a:cubicBezTo>
                    <a:pt x="849" y="1532"/>
                    <a:pt x="859" y="1533"/>
                    <a:pt x="863" y="1532"/>
                  </a:cubicBezTo>
                  <a:cubicBezTo>
                    <a:pt x="867" y="1531"/>
                    <a:pt x="869" y="1528"/>
                    <a:pt x="872" y="1527"/>
                  </a:cubicBezTo>
                  <a:cubicBezTo>
                    <a:pt x="875" y="1526"/>
                    <a:pt x="877" y="1525"/>
                    <a:pt x="881" y="1524"/>
                  </a:cubicBezTo>
                  <a:cubicBezTo>
                    <a:pt x="885" y="1523"/>
                    <a:pt x="890" y="1521"/>
                    <a:pt x="899" y="1520"/>
                  </a:cubicBezTo>
                  <a:cubicBezTo>
                    <a:pt x="908" y="1519"/>
                    <a:pt x="924" y="1517"/>
                    <a:pt x="934" y="1517"/>
                  </a:cubicBezTo>
                  <a:cubicBezTo>
                    <a:pt x="944" y="1517"/>
                    <a:pt x="954" y="1517"/>
                    <a:pt x="962" y="1517"/>
                  </a:cubicBezTo>
                  <a:cubicBezTo>
                    <a:pt x="970" y="1516"/>
                    <a:pt x="975" y="1518"/>
                    <a:pt x="982" y="1518"/>
                  </a:cubicBezTo>
                  <a:cubicBezTo>
                    <a:pt x="989" y="1518"/>
                    <a:pt x="997" y="1518"/>
                    <a:pt x="1007" y="1518"/>
                  </a:cubicBezTo>
                  <a:cubicBezTo>
                    <a:pt x="1017" y="1518"/>
                    <a:pt x="1031" y="1520"/>
                    <a:pt x="1042" y="1520"/>
                  </a:cubicBezTo>
                  <a:cubicBezTo>
                    <a:pt x="1053" y="1520"/>
                    <a:pt x="1065" y="1519"/>
                    <a:pt x="1073" y="1517"/>
                  </a:cubicBezTo>
                  <a:cubicBezTo>
                    <a:pt x="1081" y="1515"/>
                    <a:pt x="1083" y="1512"/>
                    <a:pt x="1090" y="1509"/>
                  </a:cubicBezTo>
                  <a:cubicBezTo>
                    <a:pt x="1097" y="1506"/>
                    <a:pt x="1107" y="1500"/>
                    <a:pt x="1114" y="1496"/>
                  </a:cubicBezTo>
                  <a:cubicBezTo>
                    <a:pt x="1124" y="1489"/>
                    <a:pt x="1127" y="1487"/>
                    <a:pt x="1133" y="1482"/>
                  </a:cubicBezTo>
                  <a:cubicBezTo>
                    <a:pt x="1139" y="1477"/>
                    <a:pt x="1145" y="1471"/>
                    <a:pt x="1150" y="1466"/>
                  </a:cubicBezTo>
                  <a:cubicBezTo>
                    <a:pt x="1155" y="1461"/>
                    <a:pt x="1161" y="1458"/>
                    <a:pt x="1165" y="1454"/>
                  </a:cubicBezTo>
                  <a:cubicBezTo>
                    <a:pt x="1169" y="1450"/>
                    <a:pt x="1169" y="1445"/>
                    <a:pt x="1172" y="1442"/>
                  </a:cubicBezTo>
                  <a:cubicBezTo>
                    <a:pt x="1175" y="1439"/>
                    <a:pt x="1180" y="1437"/>
                    <a:pt x="1186" y="1433"/>
                  </a:cubicBezTo>
                  <a:cubicBezTo>
                    <a:pt x="1202" y="1418"/>
                    <a:pt x="1186" y="1428"/>
                    <a:pt x="1205" y="1416"/>
                  </a:cubicBezTo>
                  <a:cubicBezTo>
                    <a:pt x="1211" y="1408"/>
                    <a:pt x="1217" y="1397"/>
                    <a:pt x="1223" y="1391"/>
                  </a:cubicBezTo>
                  <a:cubicBezTo>
                    <a:pt x="1229" y="1385"/>
                    <a:pt x="1236" y="1383"/>
                    <a:pt x="1241" y="1379"/>
                  </a:cubicBezTo>
                  <a:cubicBezTo>
                    <a:pt x="1245" y="1368"/>
                    <a:pt x="1248" y="1370"/>
                    <a:pt x="1253" y="1367"/>
                  </a:cubicBezTo>
                  <a:cubicBezTo>
                    <a:pt x="1258" y="1364"/>
                    <a:pt x="1265" y="1360"/>
                    <a:pt x="1270" y="1358"/>
                  </a:cubicBezTo>
                  <a:cubicBezTo>
                    <a:pt x="1276" y="1354"/>
                    <a:pt x="1280" y="1354"/>
                    <a:pt x="1285" y="1353"/>
                  </a:cubicBezTo>
                  <a:cubicBezTo>
                    <a:pt x="1290" y="1352"/>
                    <a:pt x="1294" y="1350"/>
                    <a:pt x="1300" y="1349"/>
                  </a:cubicBezTo>
                  <a:cubicBezTo>
                    <a:pt x="1306" y="1348"/>
                    <a:pt x="1312" y="1347"/>
                    <a:pt x="1321" y="1346"/>
                  </a:cubicBezTo>
                  <a:cubicBezTo>
                    <a:pt x="1330" y="1345"/>
                    <a:pt x="1344" y="1343"/>
                    <a:pt x="1354" y="1343"/>
                  </a:cubicBezTo>
                  <a:cubicBezTo>
                    <a:pt x="1364" y="1343"/>
                    <a:pt x="1374" y="1343"/>
                    <a:pt x="1382" y="1343"/>
                  </a:cubicBezTo>
                  <a:cubicBezTo>
                    <a:pt x="1396" y="1342"/>
                    <a:pt x="1395" y="1342"/>
                    <a:pt x="1403" y="1340"/>
                  </a:cubicBezTo>
                  <a:cubicBezTo>
                    <a:pt x="1411" y="1338"/>
                    <a:pt x="1424" y="1336"/>
                    <a:pt x="1432" y="1331"/>
                  </a:cubicBezTo>
                  <a:cubicBezTo>
                    <a:pt x="1447" y="1323"/>
                    <a:pt x="1449" y="1317"/>
                    <a:pt x="1453" y="1311"/>
                  </a:cubicBezTo>
                  <a:cubicBezTo>
                    <a:pt x="1457" y="1305"/>
                    <a:pt x="1458" y="1300"/>
                    <a:pt x="1459" y="1295"/>
                  </a:cubicBezTo>
                  <a:cubicBezTo>
                    <a:pt x="1460" y="1290"/>
                    <a:pt x="1458" y="1287"/>
                    <a:pt x="1457" y="1283"/>
                  </a:cubicBezTo>
                  <a:cubicBezTo>
                    <a:pt x="1456" y="1279"/>
                    <a:pt x="1455" y="1278"/>
                    <a:pt x="1453" y="1271"/>
                  </a:cubicBezTo>
                  <a:cubicBezTo>
                    <a:pt x="1451" y="1264"/>
                    <a:pt x="1448" y="1248"/>
                    <a:pt x="1444" y="1241"/>
                  </a:cubicBezTo>
                  <a:cubicBezTo>
                    <a:pt x="1440" y="1234"/>
                    <a:pt x="1434" y="1232"/>
                    <a:pt x="1429" y="1227"/>
                  </a:cubicBezTo>
                  <a:cubicBezTo>
                    <a:pt x="1424" y="1222"/>
                    <a:pt x="1420" y="1217"/>
                    <a:pt x="1415" y="1211"/>
                  </a:cubicBezTo>
                  <a:cubicBezTo>
                    <a:pt x="1410" y="1205"/>
                    <a:pt x="1402" y="1201"/>
                    <a:pt x="1397" y="1191"/>
                  </a:cubicBezTo>
                  <a:cubicBezTo>
                    <a:pt x="1391" y="1176"/>
                    <a:pt x="1387" y="1163"/>
                    <a:pt x="1384" y="1154"/>
                  </a:cubicBezTo>
                  <a:cubicBezTo>
                    <a:pt x="1381" y="1145"/>
                    <a:pt x="1384" y="1144"/>
                    <a:pt x="1381" y="1139"/>
                  </a:cubicBezTo>
                  <a:cubicBezTo>
                    <a:pt x="1379" y="1133"/>
                    <a:pt x="1372" y="1131"/>
                    <a:pt x="1366" y="1125"/>
                  </a:cubicBezTo>
                  <a:cubicBezTo>
                    <a:pt x="1362" y="1120"/>
                    <a:pt x="1360" y="1115"/>
                    <a:pt x="1357" y="1112"/>
                  </a:cubicBezTo>
                  <a:cubicBezTo>
                    <a:pt x="1354" y="1109"/>
                    <a:pt x="1351" y="1110"/>
                    <a:pt x="1345" y="1104"/>
                  </a:cubicBezTo>
                  <a:cubicBezTo>
                    <a:pt x="1340" y="1097"/>
                    <a:pt x="1326" y="1086"/>
                    <a:pt x="1321" y="1076"/>
                  </a:cubicBezTo>
                  <a:cubicBezTo>
                    <a:pt x="1316" y="1066"/>
                    <a:pt x="1312" y="1053"/>
                    <a:pt x="1312" y="1046"/>
                  </a:cubicBezTo>
                  <a:cubicBezTo>
                    <a:pt x="1312" y="1039"/>
                    <a:pt x="1313" y="1036"/>
                    <a:pt x="1319" y="1031"/>
                  </a:cubicBezTo>
                  <a:cubicBezTo>
                    <a:pt x="1326" y="1027"/>
                    <a:pt x="1339" y="1019"/>
                    <a:pt x="1348" y="1014"/>
                  </a:cubicBezTo>
                  <a:cubicBezTo>
                    <a:pt x="1357" y="1009"/>
                    <a:pt x="1363" y="1006"/>
                    <a:pt x="1372" y="1002"/>
                  </a:cubicBezTo>
                  <a:cubicBezTo>
                    <a:pt x="1385" y="995"/>
                    <a:pt x="1395" y="993"/>
                    <a:pt x="1403" y="990"/>
                  </a:cubicBezTo>
                  <a:cubicBezTo>
                    <a:pt x="1411" y="987"/>
                    <a:pt x="1415" y="986"/>
                    <a:pt x="1418" y="983"/>
                  </a:cubicBezTo>
                  <a:cubicBezTo>
                    <a:pt x="1427" y="977"/>
                    <a:pt x="1420" y="976"/>
                    <a:pt x="1420" y="972"/>
                  </a:cubicBezTo>
                  <a:cubicBezTo>
                    <a:pt x="1420" y="968"/>
                    <a:pt x="1421" y="968"/>
                    <a:pt x="1420" y="960"/>
                  </a:cubicBezTo>
                  <a:cubicBezTo>
                    <a:pt x="1419" y="952"/>
                    <a:pt x="1417" y="938"/>
                    <a:pt x="1415" y="923"/>
                  </a:cubicBezTo>
                  <a:cubicBezTo>
                    <a:pt x="1413" y="908"/>
                    <a:pt x="1410" y="889"/>
                    <a:pt x="1408" y="872"/>
                  </a:cubicBezTo>
                  <a:cubicBezTo>
                    <a:pt x="1406" y="855"/>
                    <a:pt x="1405" y="845"/>
                    <a:pt x="1403" y="822"/>
                  </a:cubicBezTo>
                  <a:cubicBezTo>
                    <a:pt x="1401" y="799"/>
                    <a:pt x="1396" y="749"/>
                    <a:pt x="1393" y="732"/>
                  </a:cubicBezTo>
                  <a:cubicBezTo>
                    <a:pt x="1391" y="715"/>
                    <a:pt x="1387" y="722"/>
                    <a:pt x="1385" y="719"/>
                  </a:cubicBezTo>
                  <a:cubicBezTo>
                    <a:pt x="1383" y="716"/>
                    <a:pt x="1383" y="715"/>
                    <a:pt x="1382" y="710"/>
                  </a:cubicBezTo>
                  <a:cubicBezTo>
                    <a:pt x="1381" y="705"/>
                    <a:pt x="1380" y="698"/>
                    <a:pt x="1378" y="690"/>
                  </a:cubicBezTo>
                  <a:cubicBezTo>
                    <a:pt x="1376" y="682"/>
                    <a:pt x="1373" y="671"/>
                    <a:pt x="1369" y="662"/>
                  </a:cubicBezTo>
                  <a:cubicBezTo>
                    <a:pt x="1365" y="653"/>
                    <a:pt x="1355" y="645"/>
                    <a:pt x="1354" y="638"/>
                  </a:cubicBezTo>
                  <a:cubicBezTo>
                    <a:pt x="1355" y="626"/>
                    <a:pt x="1358" y="625"/>
                    <a:pt x="1363" y="618"/>
                  </a:cubicBezTo>
                  <a:cubicBezTo>
                    <a:pt x="1368" y="611"/>
                    <a:pt x="1379" y="601"/>
                    <a:pt x="1387" y="593"/>
                  </a:cubicBezTo>
                  <a:cubicBezTo>
                    <a:pt x="1393" y="589"/>
                    <a:pt x="1411" y="570"/>
                    <a:pt x="1411" y="570"/>
                  </a:cubicBezTo>
                  <a:cubicBezTo>
                    <a:pt x="1411" y="558"/>
                    <a:pt x="1433" y="546"/>
                    <a:pt x="1442" y="537"/>
                  </a:cubicBezTo>
                  <a:cubicBezTo>
                    <a:pt x="1451" y="528"/>
                    <a:pt x="1461" y="522"/>
                    <a:pt x="1468" y="516"/>
                  </a:cubicBezTo>
                  <a:cubicBezTo>
                    <a:pt x="1478" y="510"/>
                    <a:pt x="1487" y="498"/>
                    <a:pt x="1487" y="498"/>
                  </a:cubicBezTo>
                  <a:cubicBezTo>
                    <a:pt x="1492" y="492"/>
                    <a:pt x="1502" y="487"/>
                    <a:pt x="1505" y="482"/>
                  </a:cubicBezTo>
                  <a:cubicBezTo>
                    <a:pt x="1508" y="477"/>
                    <a:pt x="1507" y="473"/>
                    <a:pt x="1507" y="470"/>
                  </a:cubicBezTo>
                  <a:cubicBezTo>
                    <a:pt x="1507" y="467"/>
                    <a:pt x="1505" y="466"/>
                    <a:pt x="1502" y="464"/>
                  </a:cubicBezTo>
                  <a:cubicBezTo>
                    <a:pt x="1499" y="462"/>
                    <a:pt x="1496" y="459"/>
                    <a:pt x="1490" y="458"/>
                  </a:cubicBezTo>
                  <a:cubicBezTo>
                    <a:pt x="1484" y="457"/>
                    <a:pt x="1474" y="458"/>
                    <a:pt x="1466" y="458"/>
                  </a:cubicBezTo>
                  <a:cubicBezTo>
                    <a:pt x="1458" y="458"/>
                    <a:pt x="1448" y="463"/>
                    <a:pt x="1444" y="461"/>
                  </a:cubicBezTo>
                  <a:cubicBezTo>
                    <a:pt x="1431" y="452"/>
                    <a:pt x="1442" y="449"/>
                    <a:pt x="1441" y="444"/>
                  </a:cubicBezTo>
                  <a:cubicBezTo>
                    <a:pt x="1440" y="439"/>
                    <a:pt x="1438" y="436"/>
                    <a:pt x="1438" y="432"/>
                  </a:cubicBezTo>
                  <a:cubicBezTo>
                    <a:pt x="1438" y="428"/>
                    <a:pt x="1443" y="427"/>
                    <a:pt x="1444" y="419"/>
                  </a:cubicBezTo>
                  <a:cubicBezTo>
                    <a:pt x="1445" y="411"/>
                    <a:pt x="1445" y="398"/>
                    <a:pt x="1444" y="386"/>
                  </a:cubicBezTo>
                  <a:cubicBezTo>
                    <a:pt x="1443" y="374"/>
                    <a:pt x="1439" y="355"/>
                    <a:pt x="1436" y="345"/>
                  </a:cubicBezTo>
                  <a:cubicBezTo>
                    <a:pt x="1433" y="335"/>
                    <a:pt x="1432" y="333"/>
                    <a:pt x="1429" y="326"/>
                  </a:cubicBezTo>
                  <a:cubicBezTo>
                    <a:pt x="1426" y="319"/>
                    <a:pt x="1420" y="307"/>
                    <a:pt x="1418" y="300"/>
                  </a:cubicBezTo>
                  <a:cubicBezTo>
                    <a:pt x="1416" y="293"/>
                    <a:pt x="1415" y="287"/>
                    <a:pt x="1414" y="281"/>
                  </a:cubicBezTo>
                  <a:cubicBezTo>
                    <a:pt x="1413" y="275"/>
                    <a:pt x="1409" y="271"/>
                    <a:pt x="1409" y="263"/>
                  </a:cubicBezTo>
                  <a:cubicBezTo>
                    <a:pt x="1414" y="246"/>
                    <a:pt x="1414" y="239"/>
                    <a:pt x="1415" y="231"/>
                  </a:cubicBezTo>
                  <a:cubicBezTo>
                    <a:pt x="1416" y="223"/>
                    <a:pt x="1417" y="222"/>
                    <a:pt x="1417" y="215"/>
                  </a:cubicBezTo>
                  <a:cubicBezTo>
                    <a:pt x="1417" y="208"/>
                    <a:pt x="1416" y="199"/>
                    <a:pt x="1415" y="188"/>
                  </a:cubicBezTo>
                  <a:cubicBezTo>
                    <a:pt x="1414" y="177"/>
                    <a:pt x="1413" y="157"/>
                    <a:pt x="1412" y="146"/>
                  </a:cubicBezTo>
                  <a:cubicBezTo>
                    <a:pt x="1411" y="135"/>
                    <a:pt x="1410" y="130"/>
                    <a:pt x="1411" y="119"/>
                  </a:cubicBezTo>
                  <a:cubicBezTo>
                    <a:pt x="1412" y="108"/>
                    <a:pt x="1414" y="93"/>
                    <a:pt x="1417" y="81"/>
                  </a:cubicBezTo>
                  <a:cubicBezTo>
                    <a:pt x="1419" y="72"/>
                    <a:pt x="1421" y="52"/>
                    <a:pt x="1429" y="47"/>
                  </a:cubicBezTo>
                  <a:cubicBezTo>
                    <a:pt x="1429" y="42"/>
                    <a:pt x="1430" y="41"/>
                    <a:pt x="1432" y="36"/>
                  </a:cubicBezTo>
                  <a:cubicBezTo>
                    <a:pt x="1435" y="32"/>
                    <a:pt x="1441" y="24"/>
                    <a:pt x="1445" y="21"/>
                  </a:cubicBezTo>
                  <a:cubicBezTo>
                    <a:pt x="1448" y="16"/>
                    <a:pt x="1456" y="17"/>
                    <a:pt x="1459" y="15"/>
                  </a:cubicBezTo>
                  <a:cubicBezTo>
                    <a:pt x="1462" y="13"/>
                    <a:pt x="1463" y="9"/>
                    <a:pt x="1465" y="8"/>
                  </a:cubicBezTo>
                  <a:cubicBezTo>
                    <a:pt x="1467" y="7"/>
                    <a:pt x="1470" y="6"/>
                    <a:pt x="1474" y="6"/>
                  </a:cubicBezTo>
                  <a:cubicBezTo>
                    <a:pt x="1478" y="6"/>
                    <a:pt x="1483" y="5"/>
                    <a:pt x="1489" y="6"/>
                  </a:cubicBezTo>
                  <a:cubicBezTo>
                    <a:pt x="1495" y="7"/>
                    <a:pt x="1506" y="9"/>
                    <a:pt x="1511" y="11"/>
                  </a:cubicBezTo>
                  <a:cubicBezTo>
                    <a:pt x="1516" y="12"/>
                    <a:pt x="1513" y="16"/>
                    <a:pt x="1517" y="18"/>
                  </a:cubicBezTo>
                  <a:cubicBezTo>
                    <a:pt x="1521" y="20"/>
                    <a:pt x="1531" y="24"/>
                    <a:pt x="1535" y="23"/>
                  </a:cubicBezTo>
                  <a:cubicBezTo>
                    <a:pt x="1539" y="22"/>
                    <a:pt x="1542" y="0"/>
                    <a:pt x="1543" y="11"/>
                  </a:cubicBezTo>
                  <a:cubicBezTo>
                    <a:pt x="1544" y="22"/>
                    <a:pt x="1543" y="63"/>
                    <a:pt x="1543" y="92"/>
                  </a:cubicBezTo>
                  <a:cubicBezTo>
                    <a:pt x="1543" y="121"/>
                    <a:pt x="1543" y="3"/>
                    <a:pt x="1543" y="185"/>
                  </a:cubicBezTo>
                  <a:cubicBezTo>
                    <a:pt x="1543" y="367"/>
                    <a:pt x="1544" y="990"/>
                    <a:pt x="1544" y="1185"/>
                  </a:cubicBezTo>
                  <a:cubicBezTo>
                    <a:pt x="1544" y="1380"/>
                    <a:pt x="1544" y="1307"/>
                    <a:pt x="1544" y="1353"/>
                  </a:cubicBezTo>
                  <a:cubicBezTo>
                    <a:pt x="1544" y="1399"/>
                    <a:pt x="1543" y="1424"/>
                    <a:pt x="1543" y="1461"/>
                  </a:cubicBezTo>
                  <a:cubicBezTo>
                    <a:pt x="1543" y="1498"/>
                    <a:pt x="1543" y="1545"/>
                    <a:pt x="1543" y="1577"/>
                  </a:cubicBezTo>
                  <a:cubicBezTo>
                    <a:pt x="1543" y="1609"/>
                    <a:pt x="1543" y="1627"/>
                    <a:pt x="1543" y="1652"/>
                  </a:cubicBezTo>
                  <a:cubicBezTo>
                    <a:pt x="1543" y="1677"/>
                    <a:pt x="1544" y="1703"/>
                    <a:pt x="1544" y="1728"/>
                  </a:cubicBezTo>
                  <a:cubicBezTo>
                    <a:pt x="1543" y="1766"/>
                    <a:pt x="1544" y="1784"/>
                    <a:pt x="1544" y="1805"/>
                  </a:cubicBezTo>
                  <a:cubicBezTo>
                    <a:pt x="1544" y="1824"/>
                    <a:pt x="1543" y="1836"/>
                    <a:pt x="1543" y="1844"/>
                  </a:cubicBezTo>
                  <a:cubicBezTo>
                    <a:pt x="1543" y="1852"/>
                    <a:pt x="1543" y="1854"/>
                    <a:pt x="1541" y="1856"/>
                  </a:cubicBezTo>
                  <a:cubicBezTo>
                    <a:pt x="1539" y="1858"/>
                    <a:pt x="1533" y="1857"/>
                    <a:pt x="1528" y="1857"/>
                  </a:cubicBezTo>
                  <a:cubicBezTo>
                    <a:pt x="1523" y="1857"/>
                    <a:pt x="1515" y="1857"/>
                    <a:pt x="1508" y="1857"/>
                  </a:cubicBezTo>
                  <a:cubicBezTo>
                    <a:pt x="1501" y="1857"/>
                    <a:pt x="1497" y="1857"/>
                    <a:pt x="1487" y="1857"/>
                  </a:cubicBezTo>
                  <a:cubicBezTo>
                    <a:pt x="1477" y="1857"/>
                    <a:pt x="1459" y="1857"/>
                    <a:pt x="1448" y="1857"/>
                  </a:cubicBezTo>
                  <a:cubicBezTo>
                    <a:pt x="1429" y="1858"/>
                    <a:pt x="1430" y="1857"/>
                    <a:pt x="1418" y="1857"/>
                  </a:cubicBezTo>
                  <a:cubicBezTo>
                    <a:pt x="1406" y="1857"/>
                    <a:pt x="1392" y="1857"/>
                    <a:pt x="1378" y="1857"/>
                  </a:cubicBezTo>
                  <a:cubicBezTo>
                    <a:pt x="1364" y="1857"/>
                    <a:pt x="1352" y="1857"/>
                    <a:pt x="1331" y="1857"/>
                  </a:cubicBezTo>
                  <a:cubicBezTo>
                    <a:pt x="1310" y="1857"/>
                    <a:pt x="1279" y="1857"/>
                    <a:pt x="1250" y="1857"/>
                  </a:cubicBezTo>
                  <a:cubicBezTo>
                    <a:pt x="1221" y="1857"/>
                    <a:pt x="1190" y="1857"/>
                    <a:pt x="1159" y="1857"/>
                  </a:cubicBezTo>
                  <a:cubicBezTo>
                    <a:pt x="1128" y="1857"/>
                    <a:pt x="1099" y="1857"/>
                    <a:pt x="1066" y="1857"/>
                  </a:cubicBezTo>
                  <a:cubicBezTo>
                    <a:pt x="1033" y="1857"/>
                    <a:pt x="994" y="1857"/>
                    <a:pt x="959" y="1857"/>
                  </a:cubicBezTo>
                  <a:cubicBezTo>
                    <a:pt x="924" y="1857"/>
                    <a:pt x="884" y="1857"/>
                    <a:pt x="853" y="1857"/>
                  </a:cubicBezTo>
                  <a:cubicBezTo>
                    <a:pt x="804" y="1857"/>
                    <a:pt x="798" y="1857"/>
                    <a:pt x="772" y="1857"/>
                  </a:cubicBezTo>
                  <a:cubicBezTo>
                    <a:pt x="746" y="1857"/>
                    <a:pt x="714" y="1857"/>
                    <a:pt x="695" y="1857"/>
                  </a:cubicBezTo>
                  <a:cubicBezTo>
                    <a:pt x="676" y="1857"/>
                    <a:pt x="669" y="1856"/>
                    <a:pt x="658" y="1856"/>
                  </a:cubicBezTo>
                  <a:cubicBezTo>
                    <a:pt x="647" y="1856"/>
                    <a:pt x="643" y="1860"/>
                    <a:pt x="630" y="185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" name="Text Box 73"/>
            <p:cNvSpPr txBox="1">
              <a:spLocks noChangeArrowheads="1"/>
            </p:cNvSpPr>
            <p:nvPr/>
          </p:nvSpPr>
          <p:spPr bwMode="auto">
            <a:xfrm>
              <a:off x="8316914" y="6453188"/>
              <a:ext cx="640324" cy="169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8000" tIns="10800" rIns="18000" bIns="1080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ru-RU" sz="1000" b="1" dirty="0">
                  <a:latin typeface="Arial" charset="0"/>
                </a:rPr>
                <a:t>Китай</a:t>
              </a:r>
            </a:p>
          </p:txBody>
        </p:sp>
        <p:sp>
          <p:nvSpPr>
            <p:cNvPr id="236" name="Freeform 74"/>
            <p:cNvSpPr>
              <a:spLocks/>
            </p:cNvSpPr>
            <p:nvPr/>
          </p:nvSpPr>
          <p:spPr bwMode="auto">
            <a:xfrm>
              <a:off x="2579688" y="5037138"/>
              <a:ext cx="4537075" cy="1839912"/>
            </a:xfrm>
            <a:custGeom>
              <a:avLst/>
              <a:gdLst>
                <a:gd name="T0" fmla="*/ 2147483647 w 2858"/>
                <a:gd name="T1" fmla="*/ 2147483647 h 1159"/>
                <a:gd name="T2" fmla="*/ 2147483647 w 2858"/>
                <a:gd name="T3" fmla="*/ 2147483647 h 1159"/>
                <a:gd name="T4" fmla="*/ 2147483647 w 2858"/>
                <a:gd name="T5" fmla="*/ 2147483647 h 1159"/>
                <a:gd name="T6" fmla="*/ 2147483647 w 2858"/>
                <a:gd name="T7" fmla="*/ 2147483647 h 1159"/>
                <a:gd name="T8" fmla="*/ 2147483647 w 2858"/>
                <a:gd name="T9" fmla="*/ 2147483647 h 1159"/>
                <a:gd name="T10" fmla="*/ 2147483647 w 2858"/>
                <a:gd name="T11" fmla="*/ 2147483647 h 1159"/>
                <a:gd name="T12" fmla="*/ 2147483647 w 2858"/>
                <a:gd name="T13" fmla="*/ 2147483647 h 1159"/>
                <a:gd name="T14" fmla="*/ 2147483647 w 2858"/>
                <a:gd name="T15" fmla="*/ 2147483647 h 1159"/>
                <a:gd name="T16" fmla="*/ 2147483647 w 2858"/>
                <a:gd name="T17" fmla="*/ 2147483647 h 1159"/>
                <a:gd name="T18" fmla="*/ 2147483647 w 2858"/>
                <a:gd name="T19" fmla="*/ 2147483647 h 1159"/>
                <a:gd name="T20" fmla="*/ 2147483647 w 2858"/>
                <a:gd name="T21" fmla="*/ 2147483647 h 1159"/>
                <a:gd name="T22" fmla="*/ 2147483647 w 2858"/>
                <a:gd name="T23" fmla="*/ 2147483647 h 1159"/>
                <a:gd name="T24" fmla="*/ 2147483647 w 2858"/>
                <a:gd name="T25" fmla="*/ 2147483647 h 1159"/>
                <a:gd name="T26" fmla="*/ 2147483647 w 2858"/>
                <a:gd name="T27" fmla="*/ 2147483647 h 1159"/>
                <a:gd name="T28" fmla="*/ 2147483647 w 2858"/>
                <a:gd name="T29" fmla="*/ 2147483647 h 1159"/>
                <a:gd name="T30" fmla="*/ 2147483647 w 2858"/>
                <a:gd name="T31" fmla="*/ 2147483647 h 1159"/>
                <a:gd name="T32" fmla="*/ 2147483647 w 2858"/>
                <a:gd name="T33" fmla="*/ 2147483647 h 1159"/>
                <a:gd name="T34" fmla="*/ 2147483647 w 2858"/>
                <a:gd name="T35" fmla="*/ 2147483647 h 1159"/>
                <a:gd name="T36" fmla="*/ 2147483647 w 2858"/>
                <a:gd name="T37" fmla="*/ 2147483647 h 1159"/>
                <a:gd name="T38" fmla="*/ 2147483647 w 2858"/>
                <a:gd name="T39" fmla="*/ 2147483647 h 1159"/>
                <a:gd name="T40" fmla="*/ 2147483647 w 2858"/>
                <a:gd name="T41" fmla="*/ 2147483647 h 1159"/>
                <a:gd name="T42" fmla="*/ 2147483647 w 2858"/>
                <a:gd name="T43" fmla="*/ 2147483647 h 1159"/>
                <a:gd name="T44" fmla="*/ 2147483647 w 2858"/>
                <a:gd name="T45" fmla="*/ 2147483647 h 1159"/>
                <a:gd name="T46" fmla="*/ 2147483647 w 2858"/>
                <a:gd name="T47" fmla="*/ 2147483647 h 1159"/>
                <a:gd name="T48" fmla="*/ 2147483647 w 2858"/>
                <a:gd name="T49" fmla="*/ 2147483647 h 1159"/>
                <a:gd name="T50" fmla="*/ 2147483647 w 2858"/>
                <a:gd name="T51" fmla="*/ 2147483647 h 1159"/>
                <a:gd name="T52" fmla="*/ 2147483647 w 2858"/>
                <a:gd name="T53" fmla="*/ 2147483647 h 1159"/>
                <a:gd name="T54" fmla="*/ 2147483647 w 2858"/>
                <a:gd name="T55" fmla="*/ 2147483647 h 1159"/>
                <a:gd name="T56" fmla="*/ 2147483647 w 2858"/>
                <a:gd name="T57" fmla="*/ 2147483647 h 1159"/>
                <a:gd name="T58" fmla="*/ 2147483647 w 2858"/>
                <a:gd name="T59" fmla="*/ 2147483647 h 1159"/>
                <a:gd name="T60" fmla="*/ 2147483647 w 2858"/>
                <a:gd name="T61" fmla="*/ 2147483647 h 1159"/>
                <a:gd name="T62" fmla="*/ 2147483647 w 2858"/>
                <a:gd name="T63" fmla="*/ 2147483647 h 1159"/>
                <a:gd name="T64" fmla="*/ 2147483647 w 2858"/>
                <a:gd name="T65" fmla="*/ 2147483647 h 1159"/>
                <a:gd name="T66" fmla="*/ 2147483647 w 2858"/>
                <a:gd name="T67" fmla="*/ 2147483647 h 1159"/>
                <a:gd name="T68" fmla="*/ 2147483647 w 2858"/>
                <a:gd name="T69" fmla="*/ 2147483647 h 1159"/>
                <a:gd name="T70" fmla="*/ 2147483647 w 2858"/>
                <a:gd name="T71" fmla="*/ 2147483647 h 1159"/>
                <a:gd name="T72" fmla="*/ 2147483647 w 2858"/>
                <a:gd name="T73" fmla="*/ 2147483647 h 1159"/>
                <a:gd name="T74" fmla="*/ 2147483647 w 2858"/>
                <a:gd name="T75" fmla="*/ 2147483647 h 1159"/>
                <a:gd name="T76" fmla="*/ 2147483647 w 2858"/>
                <a:gd name="T77" fmla="*/ 2147483647 h 1159"/>
                <a:gd name="T78" fmla="*/ 2147483647 w 2858"/>
                <a:gd name="T79" fmla="*/ 2147483647 h 1159"/>
                <a:gd name="T80" fmla="*/ 2147483647 w 2858"/>
                <a:gd name="T81" fmla="*/ 2147483647 h 1159"/>
                <a:gd name="T82" fmla="*/ 2147483647 w 2858"/>
                <a:gd name="T83" fmla="*/ 2147483647 h 1159"/>
                <a:gd name="T84" fmla="*/ 2147483647 w 2858"/>
                <a:gd name="T85" fmla="*/ 2147483647 h 1159"/>
                <a:gd name="T86" fmla="*/ 2147483647 w 2858"/>
                <a:gd name="T87" fmla="*/ 2147483647 h 1159"/>
                <a:gd name="T88" fmla="*/ 2147483647 w 2858"/>
                <a:gd name="T89" fmla="*/ 2147483647 h 1159"/>
                <a:gd name="T90" fmla="*/ 2147483647 w 2858"/>
                <a:gd name="T91" fmla="*/ 2147483647 h 1159"/>
                <a:gd name="T92" fmla="*/ 2147483647 w 2858"/>
                <a:gd name="T93" fmla="*/ 2147483647 h 1159"/>
                <a:gd name="T94" fmla="*/ 2147483647 w 2858"/>
                <a:gd name="T95" fmla="*/ 2147483647 h 1159"/>
                <a:gd name="T96" fmla="*/ 2147483647 w 2858"/>
                <a:gd name="T97" fmla="*/ 2147483647 h 1159"/>
                <a:gd name="T98" fmla="*/ 2147483647 w 2858"/>
                <a:gd name="T99" fmla="*/ 2147483647 h 1159"/>
                <a:gd name="T100" fmla="*/ 2147483647 w 2858"/>
                <a:gd name="T101" fmla="*/ 2147483647 h 1159"/>
                <a:gd name="T102" fmla="*/ 2147483647 w 2858"/>
                <a:gd name="T103" fmla="*/ 2147483647 h 1159"/>
                <a:gd name="T104" fmla="*/ 2147483647 w 2858"/>
                <a:gd name="T105" fmla="*/ 2147483647 h 1159"/>
                <a:gd name="T106" fmla="*/ 2147483647 w 2858"/>
                <a:gd name="T107" fmla="*/ 2147483647 h 1159"/>
                <a:gd name="T108" fmla="*/ 2147483647 w 2858"/>
                <a:gd name="T109" fmla="*/ 2147483647 h 1159"/>
                <a:gd name="T110" fmla="*/ 2147483647 w 2858"/>
                <a:gd name="T111" fmla="*/ 2147483647 h 115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58"/>
                <a:gd name="T169" fmla="*/ 0 h 1159"/>
                <a:gd name="T170" fmla="*/ 2858 w 2858"/>
                <a:gd name="T171" fmla="*/ 1159 h 1159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58" h="1159">
                  <a:moveTo>
                    <a:pt x="135" y="873"/>
                  </a:moveTo>
                  <a:cubicBezTo>
                    <a:pt x="132" y="870"/>
                    <a:pt x="129" y="854"/>
                    <a:pt x="127" y="843"/>
                  </a:cubicBezTo>
                  <a:cubicBezTo>
                    <a:pt x="125" y="832"/>
                    <a:pt x="126" y="821"/>
                    <a:pt x="124" y="808"/>
                  </a:cubicBezTo>
                  <a:cubicBezTo>
                    <a:pt x="123" y="795"/>
                    <a:pt x="117" y="780"/>
                    <a:pt x="115" y="765"/>
                  </a:cubicBezTo>
                  <a:cubicBezTo>
                    <a:pt x="113" y="750"/>
                    <a:pt x="112" y="740"/>
                    <a:pt x="109" y="718"/>
                  </a:cubicBezTo>
                  <a:cubicBezTo>
                    <a:pt x="107" y="696"/>
                    <a:pt x="99" y="660"/>
                    <a:pt x="96" y="633"/>
                  </a:cubicBezTo>
                  <a:cubicBezTo>
                    <a:pt x="92" y="606"/>
                    <a:pt x="87" y="573"/>
                    <a:pt x="84" y="553"/>
                  </a:cubicBezTo>
                  <a:cubicBezTo>
                    <a:pt x="81" y="541"/>
                    <a:pt x="82" y="524"/>
                    <a:pt x="78" y="511"/>
                  </a:cubicBezTo>
                  <a:cubicBezTo>
                    <a:pt x="76" y="493"/>
                    <a:pt x="71" y="463"/>
                    <a:pt x="67" y="444"/>
                  </a:cubicBezTo>
                  <a:cubicBezTo>
                    <a:pt x="65" y="429"/>
                    <a:pt x="67" y="432"/>
                    <a:pt x="66" y="423"/>
                  </a:cubicBezTo>
                  <a:cubicBezTo>
                    <a:pt x="65" y="414"/>
                    <a:pt x="59" y="401"/>
                    <a:pt x="58" y="390"/>
                  </a:cubicBezTo>
                  <a:cubicBezTo>
                    <a:pt x="56" y="375"/>
                    <a:pt x="61" y="378"/>
                    <a:pt x="58" y="357"/>
                  </a:cubicBezTo>
                  <a:cubicBezTo>
                    <a:pt x="56" y="342"/>
                    <a:pt x="51" y="317"/>
                    <a:pt x="48" y="301"/>
                  </a:cubicBezTo>
                  <a:cubicBezTo>
                    <a:pt x="45" y="285"/>
                    <a:pt x="47" y="286"/>
                    <a:pt x="42" y="261"/>
                  </a:cubicBezTo>
                  <a:cubicBezTo>
                    <a:pt x="37" y="236"/>
                    <a:pt x="24" y="177"/>
                    <a:pt x="20" y="149"/>
                  </a:cubicBezTo>
                  <a:cubicBezTo>
                    <a:pt x="18" y="131"/>
                    <a:pt x="17" y="112"/>
                    <a:pt x="15" y="94"/>
                  </a:cubicBezTo>
                  <a:cubicBezTo>
                    <a:pt x="15" y="91"/>
                    <a:pt x="0" y="36"/>
                    <a:pt x="9" y="30"/>
                  </a:cubicBezTo>
                  <a:cubicBezTo>
                    <a:pt x="10" y="21"/>
                    <a:pt x="14" y="42"/>
                    <a:pt x="19" y="45"/>
                  </a:cubicBezTo>
                  <a:cubicBezTo>
                    <a:pt x="24" y="48"/>
                    <a:pt x="25" y="49"/>
                    <a:pt x="37" y="48"/>
                  </a:cubicBezTo>
                  <a:cubicBezTo>
                    <a:pt x="50" y="45"/>
                    <a:pt x="54" y="42"/>
                    <a:pt x="90" y="39"/>
                  </a:cubicBezTo>
                  <a:cubicBezTo>
                    <a:pt x="104" y="36"/>
                    <a:pt x="110" y="32"/>
                    <a:pt x="121" y="31"/>
                  </a:cubicBezTo>
                  <a:cubicBezTo>
                    <a:pt x="132" y="30"/>
                    <a:pt x="142" y="31"/>
                    <a:pt x="154" y="31"/>
                  </a:cubicBezTo>
                  <a:cubicBezTo>
                    <a:pt x="166" y="31"/>
                    <a:pt x="180" y="30"/>
                    <a:pt x="196" y="28"/>
                  </a:cubicBezTo>
                  <a:cubicBezTo>
                    <a:pt x="212" y="26"/>
                    <a:pt x="232" y="22"/>
                    <a:pt x="249" y="19"/>
                  </a:cubicBezTo>
                  <a:cubicBezTo>
                    <a:pt x="266" y="13"/>
                    <a:pt x="284" y="16"/>
                    <a:pt x="301" y="11"/>
                  </a:cubicBezTo>
                  <a:cubicBezTo>
                    <a:pt x="316" y="8"/>
                    <a:pt x="328" y="6"/>
                    <a:pt x="339" y="4"/>
                  </a:cubicBezTo>
                  <a:cubicBezTo>
                    <a:pt x="349" y="3"/>
                    <a:pt x="361" y="0"/>
                    <a:pt x="364" y="4"/>
                  </a:cubicBezTo>
                  <a:cubicBezTo>
                    <a:pt x="367" y="8"/>
                    <a:pt x="357" y="21"/>
                    <a:pt x="354" y="28"/>
                  </a:cubicBezTo>
                  <a:cubicBezTo>
                    <a:pt x="351" y="35"/>
                    <a:pt x="347" y="38"/>
                    <a:pt x="345" y="46"/>
                  </a:cubicBezTo>
                  <a:cubicBezTo>
                    <a:pt x="343" y="54"/>
                    <a:pt x="340" y="67"/>
                    <a:pt x="339" y="76"/>
                  </a:cubicBezTo>
                  <a:cubicBezTo>
                    <a:pt x="338" y="85"/>
                    <a:pt x="338" y="81"/>
                    <a:pt x="336" y="100"/>
                  </a:cubicBezTo>
                  <a:cubicBezTo>
                    <a:pt x="337" y="124"/>
                    <a:pt x="322" y="163"/>
                    <a:pt x="328" y="193"/>
                  </a:cubicBezTo>
                  <a:cubicBezTo>
                    <a:pt x="334" y="223"/>
                    <a:pt x="364" y="258"/>
                    <a:pt x="373" y="279"/>
                  </a:cubicBezTo>
                  <a:cubicBezTo>
                    <a:pt x="382" y="300"/>
                    <a:pt x="381" y="302"/>
                    <a:pt x="385" y="321"/>
                  </a:cubicBezTo>
                  <a:cubicBezTo>
                    <a:pt x="386" y="346"/>
                    <a:pt x="392" y="368"/>
                    <a:pt x="400" y="391"/>
                  </a:cubicBezTo>
                  <a:cubicBezTo>
                    <a:pt x="405" y="404"/>
                    <a:pt x="406" y="401"/>
                    <a:pt x="412" y="403"/>
                  </a:cubicBezTo>
                  <a:cubicBezTo>
                    <a:pt x="418" y="405"/>
                    <a:pt x="427" y="403"/>
                    <a:pt x="435" y="402"/>
                  </a:cubicBezTo>
                  <a:cubicBezTo>
                    <a:pt x="443" y="401"/>
                    <a:pt x="453" y="398"/>
                    <a:pt x="462" y="396"/>
                  </a:cubicBezTo>
                  <a:cubicBezTo>
                    <a:pt x="471" y="394"/>
                    <a:pt x="484" y="390"/>
                    <a:pt x="490" y="387"/>
                  </a:cubicBezTo>
                  <a:cubicBezTo>
                    <a:pt x="496" y="384"/>
                    <a:pt x="490" y="378"/>
                    <a:pt x="496" y="376"/>
                  </a:cubicBezTo>
                  <a:cubicBezTo>
                    <a:pt x="502" y="374"/>
                    <a:pt x="517" y="375"/>
                    <a:pt x="528" y="376"/>
                  </a:cubicBezTo>
                  <a:cubicBezTo>
                    <a:pt x="539" y="377"/>
                    <a:pt x="554" y="380"/>
                    <a:pt x="561" y="382"/>
                  </a:cubicBezTo>
                  <a:cubicBezTo>
                    <a:pt x="569" y="384"/>
                    <a:pt x="567" y="387"/>
                    <a:pt x="573" y="391"/>
                  </a:cubicBezTo>
                  <a:cubicBezTo>
                    <a:pt x="579" y="395"/>
                    <a:pt x="592" y="399"/>
                    <a:pt x="597" y="405"/>
                  </a:cubicBezTo>
                  <a:cubicBezTo>
                    <a:pt x="602" y="411"/>
                    <a:pt x="601" y="424"/>
                    <a:pt x="606" y="430"/>
                  </a:cubicBezTo>
                  <a:cubicBezTo>
                    <a:pt x="621" y="434"/>
                    <a:pt x="613" y="437"/>
                    <a:pt x="630" y="439"/>
                  </a:cubicBezTo>
                  <a:cubicBezTo>
                    <a:pt x="639" y="440"/>
                    <a:pt x="650" y="440"/>
                    <a:pt x="663" y="435"/>
                  </a:cubicBezTo>
                  <a:cubicBezTo>
                    <a:pt x="676" y="430"/>
                    <a:pt x="700" y="416"/>
                    <a:pt x="711" y="411"/>
                  </a:cubicBezTo>
                  <a:cubicBezTo>
                    <a:pt x="722" y="406"/>
                    <a:pt x="718" y="406"/>
                    <a:pt x="729" y="403"/>
                  </a:cubicBezTo>
                  <a:cubicBezTo>
                    <a:pt x="740" y="400"/>
                    <a:pt x="768" y="397"/>
                    <a:pt x="775" y="393"/>
                  </a:cubicBezTo>
                  <a:cubicBezTo>
                    <a:pt x="783" y="389"/>
                    <a:pt x="775" y="385"/>
                    <a:pt x="774" y="379"/>
                  </a:cubicBezTo>
                  <a:cubicBezTo>
                    <a:pt x="773" y="373"/>
                    <a:pt x="768" y="363"/>
                    <a:pt x="766" y="355"/>
                  </a:cubicBezTo>
                  <a:cubicBezTo>
                    <a:pt x="764" y="347"/>
                    <a:pt x="757" y="341"/>
                    <a:pt x="759" y="330"/>
                  </a:cubicBezTo>
                  <a:cubicBezTo>
                    <a:pt x="763" y="310"/>
                    <a:pt x="763" y="299"/>
                    <a:pt x="778" y="286"/>
                  </a:cubicBezTo>
                  <a:cubicBezTo>
                    <a:pt x="782" y="275"/>
                    <a:pt x="793" y="268"/>
                    <a:pt x="795" y="261"/>
                  </a:cubicBezTo>
                  <a:cubicBezTo>
                    <a:pt x="797" y="254"/>
                    <a:pt x="790" y="246"/>
                    <a:pt x="792" y="244"/>
                  </a:cubicBezTo>
                  <a:cubicBezTo>
                    <a:pt x="793" y="241"/>
                    <a:pt x="800" y="245"/>
                    <a:pt x="805" y="247"/>
                  </a:cubicBezTo>
                  <a:cubicBezTo>
                    <a:pt x="810" y="249"/>
                    <a:pt x="817" y="256"/>
                    <a:pt x="822" y="259"/>
                  </a:cubicBezTo>
                  <a:cubicBezTo>
                    <a:pt x="827" y="262"/>
                    <a:pt x="832" y="264"/>
                    <a:pt x="838" y="268"/>
                  </a:cubicBezTo>
                  <a:cubicBezTo>
                    <a:pt x="844" y="272"/>
                    <a:pt x="851" y="277"/>
                    <a:pt x="858" y="282"/>
                  </a:cubicBezTo>
                  <a:cubicBezTo>
                    <a:pt x="862" y="286"/>
                    <a:pt x="880" y="300"/>
                    <a:pt x="880" y="300"/>
                  </a:cubicBezTo>
                  <a:cubicBezTo>
                    <a:pt x="887" y="305"/>
                    <a:pt x="895" y="311"/>
                    <a:pt x="900" y="316"/>
                  </a:cubicBezTo>
                  <a:cubicBezTo>
                    <a:pt x="905" y="321"/>
                    <a:pt x="907" y="327"/>
                    <a:pt x="913" y="333"/>
                  </a:cubicBezTo>
                  <a:cubicBezTo>
                    <a:pt x="915" y="338"/>
                    <a:pt x="933" y="350"/>
                    <a:pt x="937" y="354"/>
                  </a:cubicBezTo>
                  <a:cubicBezTo>
                    <a:pt x="944" y="361"/>
                    <a:pt x="952" y="365"/>
                    <a:pt x="957" y="370"/>
                  </a:cubicBezTo>
                  <a:cubicBezTo>
                    <a:pt x="963" y="375"/>
                    <a:pt x="969" y="380"/>
                    <a:pt x="976" y="384"/>
                  </a:cubicBezTo>
                  <a:cubicBezTo>
                    <a:pt x="982" y="389"/>
                    <a:pt x="990" y="392"/>
                    <a:pt x="999" y="397"/>
                  </a:cubicBezTo>
                  <a:cubicBezTo>
                    <a:pt x="1008" y="402"/>
                    <a:pt x="1025" y="409"/>
                    <a:pt x="1032" y="411"/>
                  </a:cubicBezTo>
                  <a:cubicBezTo>
                    <a:pt x="1040" y="413"/>
                    <a:pt x="1038" y="411"/>
                    <a:pt x="1042" y="411"/>
                  </a:cubicBezTo>
                  <a:cubicBezTo>
                    <a:pt x="1046" y="411"/>
                    <a:pt x="1049" y="411"/>
                    <a:pt x="1056" y="411"/>
                  </a:cubicBezTo>
                  <a:cubicBezTo>
                    <a:pt x="1063" y="411"/>
                    <a:pt x="1074" y="410"/>
                    <a:pt x="1086" y="408"/>
                  </a:cubicBezTo>
                  <a:cubicBezTo>
                    <a:pt x="1098" y="406"/>
                    <a:pt x="1115" y="400"/>
                    <a:pt x="1131" y="396"/>
                  </a:cubicBezTo>
                  <a:cubicBezTo>
                    <a:pt x="1147" y="392"/>
                    <a:pt x="1165" y="387"/>
                    <a:pt x="1179" y="385"/>
                  </a:cubicBezTo>
                  <a:cubicBezTo>
                    <a:pt x="1193" y="383"/>
                    <a:pt x="1204" y="382"/>
                    <a:pt x="1216" y="382"/>
                  </a:cubicBezTo>
                  <a:cubicBezTo>
                    <a:pt x="1228" y="382"/>
                    <a:pt x="1242" y="385"/>
                    <a:pt x="1252" y="385"/>
                  </a:cubicBezTo>
                  <a:cubicBezTo>
                    <a:pt x="1262" y="385"/>
                    <a:pt x="1266" y="383"/>
                    <a:pt x="1276" y="385"/>
                  </a:cubicBezTo>
                  <a:cubicBezTo>
                    <a:pt x="1286" y="387"/>
                    <a:pt x="1298" y="392"/>
                    <a:pt x="1312" y="394"/>
                  </a:cubicBezTo>
                  <a:cubicBezTo>
                    <a:pt x="1326" y="396"/>
                    <a:pt x="1347" y="395"/>
                    <a:pt x="1359" y="396"/>
                  </a:cubicBezTo>
                  <a:cubicBezTo>
                    <a:pt x="1371" y="397"/>
                    <a:pt x="1376" y="402"/>
                    <a:pt x="1384" y="402"/>
                  </a:cubicBezTo>
                  <a:cubicBezTo>
                    <a:pt x="1392" y="403"/>
                    <a:pt x="1398" y="399"/>
                    <a:pt x="1405" y="397"/>
                  </a:cubicBezTo>
                  <a:cubicBezTo>
                    <a:pt x="1412" y="395"/>
                    <a:pt x="1416" y="395"/>
                    <a:pt x="1425" y="391"/>
                  </a:cubicBezTo>
                  <a:cubicBezTo>
                    <a:pt x="1434" y="387"/>
                    <a:pt x="1449" y="377"/>
                    <a:pt x="1458" y="372"/>
                  </a:cubicBezTo>
                  <a:cubicBezTo>
                    <a:pt x="1467" y="367"/>
                    <a:pt x="1467" y="367"/>
                    <a:pt x="1477" y="363"/>
                  </a:cubicBezTo>
                  <a:cubicBezTo>
                    <a:pt x="1484" y="359"/>
                    <a:pt x="1493" y="352"/>
                    <a:pt x="1500" y="349"/>
                  </a:cubicBezTo>
                  <a:cubicBezTo>
                    <a:pt x="1507" y="346"/>
                    <a:pt x="1514" y="345"/>
                    <a:pt x="1519" y="346"/>
                  </a:cubicBezTo>
                  <a:cubicBezTo>
                    <a:pt x="1527" y="337"/>
                    <a:pt x="1524" y="348"/>
                    <a:pt x="1528" y="352"/>
                  </a:cubicBezTo>
                  <a:cubicBezTo>
                    <a:pt x="1532" y="356"/>
                    <a:pt x="1540" y="363"/>
                    <a:pt x="1543" y="370"/>
                  </a:cubicBezTo>
                  <a:cubicBezTo>
                    <a:pt x="1546" y="377"/>
                    <a:pt x="1544" y="387"/>
                    <a:pt x="1548" y="394"/>
                  </a:cubicBezTo>
                  <a:cubicBezTo>
                    <a:pt x="1552" y="401"/>
                    <a:pt x="1560" y="405"/>
                    <a:pt x="1566" y="411"/>
                  </a:cubicBezTo>
                  <a:cubicBezTo>
                    <a:pt x="1572" y="417"/>
                    <a:pt x="1579" y="424"/>
                    <a:pt x="1585" y="430"/>
                  </a:cubicBezTo>
                  <a:cubicBezTo>
                    <a:pt x="1591" y="436"/>
                    <a:pt x="1597" y="439"/>
                    <a:pt x="1605" y="448"/>
                  </a:cubicBezTo>
                  <a:cubicBezTo>
                    <a:pt x="1616" y="461"/>
                    <a:pt x="1625" y="473"/>
                    <a:pt x="1633" y="481"/>
                  </a:cubicBezTo>
                  <a:cubicBezTo>
                    <a:pt x="1641" y="489"/>
                    <a:pt x="1643" y="491"/>
                    <a:pt x="1651" y="499"/>
                  </a:cubicBezTo>
                  <a:cubicBezTo>
                    <a:pt x="1664" y="513"/>
                    <a:pt x="1670" y="520"/>
                    <a:pt x="1681" y="531"/>
                  </a:cubicBezTo>
                  <a:cubicBezTo>
                    <a:pt x="1690" y="539"/>
                    <a:pt x="1698" y="541"/>
                    <a:pt x="1704" y="549"/>
                  </a:cubicBezTo>
                  <a:cubicBezTo>
                    <a:pt x="1710" y="557"/>
                    <a:pt x="1717" y="564"/>
                    <a:pt x="1720" y="582"/>
                  </a:cubicBezTo>
                  <a:cubicBezTo>
                    <a:pt x="1732" y="606"/>
                    <a:pt x="1720" y="634"/>
                    <a:pt x="1722" y="655"/>
                  </a:cubicBezTo>
                  <a:cubicBezTo>
                    <a:pt x="1722" y="673"/>
                    <a:pt x="1720" y="683"/>
                    <a:pt x="1722" y="693"/>
                  </a:cubicBezTo>
                  <a:cubicBezTo>
                    <a:pt x="1724" y="703"/>
                    <a:pt x="1727" y="711"/>
                    <a:pt x="1735" y="717"/>
                  </a:cubicBezTo>
                  <a:cubicBezTo>
                    <a:pt x="1744" y="722"/>
                    <a:pt x="1763" y="725"/>
                    <a:pt x="1771" y="727"/>
                  </a:cubicBezTo>
                  <a:cubicBezTo>
                    <a:pt x="1780" y="729"/>
                    <a:pt x="1782" y="727"/>
                    <a:pt x="1788" y="729"/>
                  </a:cubicBezTo>
                  <a:cubicBezTo>
                    <a:pt x="1794" y="731"/>
                    <a:pt x="1803" y="737"/>
                    <a:pt x="1810" y="741"/>
                  </a:cubicBezTo>
                  <a:cubicBezTo>
                    <a:pt x="1817" y="745"/>
                    <a:pt x="1821" y="746"/>
                    <a:pt x="1828" y="754"/>
                  </a:cubicBezTo>
                  <a:cubicBezTo>
                    <a:pt x="1834" y="762"/>
                    <a:pt x="1846" y="783"/>
                    <a:pt x="1851" y="792"/>
                  </a:cubicBezTo>
                  <a:cubicBezTo>
                    <a:pt x="1856" y="801"/>
                    <a:pt x="1857" y="801"/>
                    <a:pt x="1861" y="810"/>
                  </a:cubicBezTo>
                  <a:cubicBezTo>
                    <a:pt x="1865" y="819"/>
                    <a:pt x="1871" y="836"/>
                    <a:pt x="1876" y="844"/>
                  </a:cubicBezTo>
                  <a:cubicBezTo>
                    <a:pt x="1881" y="852"/>
                    <a:pt x="1886" y="854"/>
                    <a:pt x="1891" y="859"/>
                  </a:cubicBezTo>
                  <a:cubicBezTo>
                    <a:pt x="1894" y="864"/>
                    <a:pt x="1906" y="871"/>
                    <a:pt x="1908" y="876"/>
                  </a:cubicBezTo>
                  <a:cubicBezTo>
                    <a:pt x="1911" y="883"/>
                    <a:pt x="1926" y="883"/>
                    <a:pt x="1939" y="889"/>
                  </a:cubicBezTo>
                  <a:cubicBezTo>
                    <a:pt x="1947" y="903"/>
                    <a:pt x="1977" y="900"/>
                    <a:pt x="1990" y="903"/>
                  </a:cubicBezTo>
                  <a:cubicBezTo>
                    <a:pt x="2007" y="905"/>
                    <a:pt x="2009" y="904"/>
                    <a:pt x="2020" y="904"/>
                  </a:cubicBezTo>
                  <a:cubicBezTo>
                    <a:pt x="2031" y="904"/>
                    <a:pt x="2048" y="903"/>
                    <a:pt x="2059" y="900"/>
                  </a:cubicBezTo>
                  <a:cubicBezTo>
                    <a:pt x="2075" y="894"/>
                    <a:pt x="2082" y="890"/>
                    <a:pt x="2088" y="886"/>
                  </a:cubicBezTo>
                  <a:cubicBezTo>
                    <a:pt x="2094" y="882"/>
                    <a:pt x="2098" y="881"/>
                    <a:pt x="2097" y="874"/>
                  </a:cubicBezTo>
                  <a:cubicBezTo>
                    <a:pt x="2096" y="867"/>
                    <a:pt x="2085" y="854"/>
                    <a:pt x="2082" y="846"/>
                  </a:cubicBezTo>
                  <a:cubicBezTo>
                    <a:pt x="2079" y="838"/>
                    <a:pt x="2077" y="829"/>
                    <a:pt x="2082" y="828"/>
                  </a:cubicBezTo>
                  <a:cubicBezTo>
                    <a:pt x="2080" y="814"/>
                    <a:pt x="2101" y="836"/>
                    <a:pt x="2113" y="838"/>
                  </a:cubicBezTo>
                  <a:cubicBezTo>
                    <a:pt x="2122" y="840"/>
                    <a:pt x="2131" y="841"/>
                    <a:pt x="2137" y="840"/>
                  </a:cubicBezTo>
                  <a:cubicBezTo>
                    <a:pt x="2143" y="839"/>
                    <a:pt x="2145" y="836"/>
                    <a:pt x="2151" y="834"/>
                  </a:cubicBezTo>
                  <a:cubicBezTo>
                    <a:pt x="2157" y="832"/>
                    <a:pt x="2169" y="831"/>
                    <a:pt x="2175" y="829"/>
                  </a:cubicBezTo>
                  <a:cubicBezTo>
                    <a:pt x="2180" y="826"/>
                    <a:pt x="2185" y="825"/>
                    <a:pt x="2188" y="822"/>
                  </a:cubicBezTo>
                  <a:cubicBezTo>
                    <a:pt x="2191" y="819"/>
                    <a:pt x="2193" y="813"/>
                    <a:pt x="2195" y="808"/>
                  </a:cubicBezTo>
                  <a:cubicBezTo>
                    <a:pt x="2197" y="804"/>
                    <a:pt x="2199" y="799"/>
                    <a:pt x="2200" y="794"/>
                  </a:cubicBezTo>
                  <a:cubicBezTo>
                    <a:pt x="2202" y="788"/>
                    <a:pt x="2215" y="772"/>
                    <a:pt x="2220" y="774"/>
                  </a:cubicBezTo>
                  <a:cubicBezTo>
                    <a:pt x="2225" y="769"/>
                    <a:pt x="2216" y="769"/>
                    <a:pt x="2227" y="762"/>
                  </a:cubicBezTo>
                  <a:cubicBezTo>
                    <a:pt x="2234" y="757"/>
                    <a:pt x="2252" y="747"/>
                    <a:pt x="2262" y="742"/>
                  </a:cubicBezTo>
                  <a:cubicBezTo>
                    <a:pt x="2272" y="737"/>
                    <a:pt x="2275" y="737"/>
                    <a:pt x="2287" y="732"/>
                  </a:cubicBezTo>
                  <a:cubicBezTo>
                    <a:pt x="2305" y="727"/>
                    <a:pt x="2314" y="724"/>
                    <a:pt x="2334" y="714"/>
                  </a:cubicBezTo>
                  <a:cubicBezTo>
                    <a:pt x="2345" y="705"/>
                    <a:pt x="2355" y="698"/>
                    <a:pt x="2361" y="688"/>
                  </a:cubicBezTo>
                  <a:cubicBezTo>
                    <a:pt x="2368" y="678"/>
                    <a:pt x="2370" y="664"/>
                    <a:pt x="2374" y="654"/>
                  </a:cubicBezTo>
                  <a:cubicBezTo>
                    <a:pt x="2378" y="644"/>
                    <a:pt x="2382" y="633"/>
                    <a:pt x="2386" y="628"/>
                  </a:cubicBezTo>
                  <a:cubicBezTo>
                    <a:pt x="2390" y="622"/>
                    <a:pt x="2396" y="625"/>
                    <a:pt x="2401" y="624"/>
                  </a:cubicBezTo>
                  <a:cubicBezTo>
                    <a:pt x="2406" y="623"/>
                    <a:pt x="2409" y="619"/>
                    <a:pt x="2416" y="619"/>
                  </a:cubicBezTo>
                  <a:cubicBezTo>
                    <a:pt x="2423" y="619"/>
                    <a:pt x="2438" y="623"/>
                    <a:pt x="2446" y="622"/>
                  </a:cubicBezTo>
                  <a:cubicBezTo>
                    <a:pt x="2451" y="619"/>
                    <a:pt x="2430" y="622"/>
                    <a:pt x="2467" y="613"/>
                  </a:cubicBezTo>
                  <a:cubicBezTo>
                    <a:pt x="2471" y="611"/>
                    <a:pt x="2478" y="596"/>
                    <a:pt x="2482" y="594"/>
                  </a:cubicBezTo>
                  <a:cubicBezTo>
                    <a:pt x="2499" y="584"/>
                    <a:pt x="2486" y="574"/>
                    <a:pt x="2503" y="562"/>
                  </a:cubicBezTo>
                  <a:cubicBezTo>
                    <a:pt x="2521" y="556"/>
                    <a:pt x="2541" y="558"/>
                    <a:pt x="2556" y="558"/>
                  </a:cubicBezTo>
                  <a:cubicBezTo>
                    <a:pt x="2571" y="558"/>
                    <a:pt x="2580" y="559"/>
                    <a:pt x="2593" y="561"/>
                  </a:cubicBezTo>
                  <a:cubicBezTo>
                    <a:pt x="2606" y="563"/>
                    <a:pt x="2623" y="569"/>
                    <a:pt x="2637" y="573"/>
                  </a:cubicBezTo>
                  <a:cubicBezTo>
                    <a:pt x="2648" y="574"/>
                    <a:pt x="2665" y="582"/>
                    <a:pt x="2679" y="586"/>
                  </a:cubicBezTo>
                  <a:cubicBezTo>
                    <a:pt x="2694" y="598"/>
                    <a:pt x="2685" y="601"/>
                    <a:pt x="2706" y="604"/>
                  </a:cubicBezTo>
                  <a:cubicBezTo>
                    <a:pt x="2717" y="607"/>
                    <a:pt x="2710" y="609"/>
                    <a:pt x="2716" y="615"/>
                  </a:cubicBezTo>
                  <a:cubicBezTo>
                    <a:pt x="2721" y="622"/>
                    <a:pt x="2731" y="635"/>
                    <a:pt x="2737" y="645"/>
                  </a:cubicBezTo>
                  <a:cubicBezTo>
                    <a:pt x="2743" y="654"/>
                    <a:pt x="2746" y="665"/>
                    <a:pt x="2751" y="673"/>
                  </a:cubicBezTo>
                  <a:cubicBezTo>
                    <a:pt x="2756" y="681"/>
                    <a:pt x="2762" y="683"/>
                    <a:pt x="2766" y="690"/>
                  </a:cubicBezTo>
                  <a:cubicBezTo>
                    <a:pt x="2770" y="697"/>
                    <a:pt x="2772" y="707"/>
                    <a:pt x="2776" y="712"/>
                  </a:cubicBezTo>
                  <a:cubicBezTo>
                    <a:pt x="2780" y="718"/>
                    <a:pt x="2784" y="713"/>
                    <a:pt x="2791" y="718"/>
                  </a:cubicBezTo>
                  <a:cubicBezTo>
                    <a:pt x="2796" y="721"/>
                    <a:pt x="2800" y="729"/>
                    <a:pt x="2805" y="733"/>
                  </a:cubicBezTo>
                  <a:cubicBezTo>
                    <a:pt x="2810" y="737"/>
                    <a:pt x="2815" y="740"/>
                    <a:pt x="2821" y="744"/>
                  </a:cubicBezTo>
                  <a:cubicBezTo>
                    <a:pt x="2827" y="748"/>
                    <a:pt x="2838" y="755"/>
                    <a:pt x="2844" y="759"/>
                  </a:cubicBezTo>
                  <a:cubicBezTo>
                    <a:pt x="2850" y="763"/>
                    <a:pt x="2854" y="767"/>
                    <a:pt x="2856" y="771"/>
                  </a:cubicBezTo>
                  <a:cubicBezTo>
                    <a:pt x="2858" y="775"/>
                    <a:pt x="2857" y="780"/>
                    <a:pt x="2856" y="784"/>
                  </a:cubicBezTo>
                  <a:cubicBezTo>
                    <a:pt x="2856" y="790"/>
                    <a:pt x="2855" y="793"/>
                    <a:pt x="2851" y="798"/>
                  </a:cubicBezTo>
                  <a:cubicBezTo>
                    <a:pt x="2847" y="803"/>
                    <a:pt x="2837" y="803"/>
                    <a:pt x="2832" y="811"/>
                  </a:cubicBezTo>
                  <a:cubicBezTo>
                    <a:pt x="2827" y="819"/>
                    <a:pt x="2825" y="836"/>
                    <a:pt x="2820" y="847"/>
                  </a:cubicBezTo>
                  <a:cubicBezTo>
                    <a:pt x="2815" y="858"/>
                    <a:pt x="2807" y="872"/>
                    <a:pt x="2800" y="880"/>
                  </a:cubicBezTo>
                  <a:cubicBezTo>
                    <a:pt x="2793" y="888"/>
                    <a:pt x="2786" y="890"/>
                    <a:pt x="2781" y="895"/>
                  </a:cubicBezTo>
                  <a:cubicBezTo>
                    <a:pt x="2774" y="900"/>
                    <a:pt x="2774" y="907"/>
                    <a:pt x="2767" y="913"/>
                  </a:cubicBezTo>
                  <a:cubicBezTo>
                    <a:pt x="2760" y="919"/>
                    <a:pt x="2743" y="925"/>
                    <a:pt x="2736" y="930"/>
                  </a:cubicBezTo>
                  <a:cubicBezTo>
                    <a:pt x="2729" y="935"/>
                    <a:pt x="2731" y="941"/>
                    <a:pt x="2728" y="945"/>
                  </a:cubicBezTo>
                  <a:cubicBezTo>
                    <a:pt x="2725" y="949"/>
                    <a:pt x="2719" y="951"/>
                    <a:pt x="2716" y="954"/>
                  </a:cubicBezTo>
                  <a:cubicBezTo>
                    <a:pt x="2713" y="957"/>
                    <a:pt x="2714" y="956"/>
                    <a:pt x="2710" y="960"/>
                  </a:cubicBezTo>
                  <a:cubicBezTo>
                    <a:pt x="2706" y="964"/>
                    <a:pt x="2709" y="971"/>
                    <a:pt x="2694" y="976"/>
                  </a:cubicBezTo>
                  <a:cubicBezTo>
                    <a:pt x="2664" y="989"/>
                    <a:pt x="2643" y="989"/>
                    <a:pt x="2617" y="990"/>
                  </a:cubicBezTo>
                  <a:cubicBezTo>
                    <a:pt x="2598" y="992"/>
                    <a:pt x="2591" y="988"/>
                    <a:pt x="2577" y="987"/>
                  </a:cubicBezTo>
                  <a:cubicBezTo>
                    <a:pt x="2563" y="986"/>
                    <a:pt x="2543" y="986"/>
                    <a:pt x="2530" y="985"/>
                  </a:cubicBezTo>
                  <a:cubicBezTo>
                    <a:pt x="2517" y="984"/>
                    <a:pt x="2504" y="983"/>
                    <a:pt x="2496" y="982"/>
                  </a:cubicBezTo>
                  <a:cubicBezTo>
                    <a:pt x="2488" y="981"/>
                    <a:pt x="2486" y="983"/>
                    <a:pt x="2482" y="982"/>
                  </a:cubicBezTo>
                  <a:cubicBezTo>
                    <a:pt x="2478" y="981"/>
                    <a:pt x="2475" y="972"/>
                    <a:pt x="2472" y="976"/>
                  </a:cubicBezTo>
                  <a:cubicBezTo>
                    <a:pt x="2467" y="972"/>
                    <a:pt x="2464" y="993"/>
                    <a:pt x="2461" y="1005"/>
                  </a:cubicBezTo>
                  <a:cubicBezTo>
                    <a:pt x="2458" y="1017"/>
                    <a:pt x="2456" y="1034"/>
                    <a:pt x="2454" y="1047"/>
                  </a:cubicBezTo>
                  <a:cubicBezTo>
                    <a:pt x="2455" y="1060"/>
                    <a:pt x="2449" y="1065"/>
                    <a:pt x="2451" y="1081"/>
                  </a:cubicBezTo>
                  <a:cubicBezTo>
                    <a:pt x="2451" y="1093"/>
                    <a:pt x="2449" y="1106"/>
                    <a:pt x="2452" y="1117"/>
                  </a:cubicBezTo>
                  <a:cubicBezTo>
                    <a:pt x="2455" y="1128"/>
                    <a:pt x="2478" y="1141"/>
                    <a:pt x="2470" y="1146"/>
                  </a:cubicBezTo>
                  <a:cubicBezTo>
                    <a:pt x="2467" y="1154"/>
                    <a:pt x="2420" y="1146"/>
                    <a:pt x="2403" y="1146"/>
                  </a:cubicBezTo>
                  <a:cubicBezTo>
                    <a:pt x="2386" y="1146"/>
                    <a:pt x="2374" y="1146"/>
                    <a:pt x="2365" y="1146"/>
                  </a:cubicBezTo>
                  <a:cubicBezTo>
                    <a:pt x="2356" y="1146"/>
                    <a:pt x="2355" y="1147"/>
                    <a:pt x="2350" y="1147"/>
                  </a:cubicBezTo>
                  <a:cubicBezTo>
                    <a:pt x="2345" y="1148"/>
                    <a:pt x="2358" y="1144"/>
                    <a:pt x="2334" y="1147"/>
                  </a:cubicBezTo>
                  <a:cubicBezTo>
                    <a:pt x="2326" y="1154"/>
                    <a:pt x="2324" y="1147"/>
                    <a:pt x="2319" y="1147"/>
                  </a:cubicBezTo>
                  <a:cubicBezTo>
                    <a:pt x="2314" y="1147"/>
                    <a:pt x="2312" y="1147"/>
                    <a:pt x="2305" y="1147"/>
                  </a:cubicBezTo>
                  <a:cubicBezTo>
                    <a:pt x="2301" y="1157"/>
                    <a:pt x="2279" y="1139"/>
                    <a:pt x="2277" y="1149"/>
                  </a:cubicBezTo>
                  <a:cubicBezTo>
                    <a:pt x="2275" y="1157"/>
                    <a:pt x="2258" y="1147"/>
                    <a:pt x="2253" y="1147"/>
                  </a:cubicBezTo>
                  <a:cubicBezTo>
                    <a:pt x="2248" y="1147"/>
                    <a:pt x="2247" y="1146"/>
                    <a:pt x="2244" y="1146"/>
                  </a:cubicBezTo>
                  <a:cubicBezTo>
                    <a:pt x="2241" y="1146"/>
                    <a:pt x="2237" y="1146"/>
                    <a:pt x="2232" y="1146"/>
                  </a:cubicBezTo>
                  <a:cubicBezTo>
                    <a:pt x="2214" y="1159"/>
                    <a:pt x="2236" y="1142"/>
                    <a:pt x="2215" y="1146"/>
                  </a:cubicBezTo>
                  <a:cubicBezTo>
                    <a:pt x="2195" y="1153"/>
                    <a:pt x="2204" y="1141"/>
                    <a:pt x="2184" y="1147"/>
                  </a:cubicBezTo>
                  <a:cubicBezTo>
                    <a:pt x="2171" y="1151"/>
                    <a:pt x="2166" y="1147"/>
                    <a:pt x="2157" y="1147"/>
                  </a:cubicBezTo>
                  <a:cubicBezTo>
                    <a:pt x="2148" y="1147"/>
                    <a:pt x="2139" y="1147"/>
                    <a:pt x="2131" y="1147"/>
                  </a:cubicBezTo>
                  <a:cubicBezTo>
                    <a:pt x="2123" y="1147"/>
                    <a:pt x="2113" y="1146"/>
                    <a:pt x="2107" y="1146"/>
                  </a:cubicBezTo>
                  <a:cubicBezTo>
                    <a:pt x="2101" y="1146"/>
                    <a:pt x="2101" y="1150"/>
                    <a:pt x="2094" y="1150"/>
                  </a:cubicBezTo>
                  <a:cubicBezTo>
                    <a:pt x="2087" y="1150"/>
                    <a:pt x="2068" y="1149"/>
                    <a:pt x="2062" y="1149"/>
                  </a:cubicBezTo>
                  <a:cubicBezTo>
                    <a:pt x="2053" y="1151"/>
                    <a:pt x="2056" y="1150"/>
                    <a:pt x="2055" y="1149"/>
                  </a:cubicBezTo>
                  <a:cubicBezTo>
                    <a:pt x="2053" y="1149"/>
                    <a:pt x="2049" y="1149"/>
                    <a:pt x="2052" y="1146"/>
                  </a:cubicBezTo>
                  <a:cubicBezTo>
                    <a:pt x="2041" y="1149"/>
                    <a:pt x="2052" y="1150"/>
                    <a:pt x="2055" y="1147"/>
                  </a:cubicBezTo>
                  <a:cubicBezTo>
                    <a:pt x="2052" y="1154"/>
                    <a:pt x="2034" y="1148"/>
                    <a:pt x="2023" y="1149"/>
                  </a:cubicBezTo>
                  <a:cubicBezTo>
                    <a:pt x="2012" y="1150"/>
                    <a:pt x="2028" y="1152"/>
                    <a:pt x="1989" y="1152"/>
                  </a:cubicBezTo>
                  <a:cubicBezTo>
                    <a:pt x="1950" y="1152"/>
                    <a:pt x="1839" y="1150"/>
                    <a:pt x="1786" y="1150"/>
                  </a:cubicBezTo>
                  <a:cubicBezTo>
                    <a:pt x="1733" y="1150"/>
                    <a:pt x="1715" y="1150"/>
                    <a:pt x="1672" y="1150"/>
                  </a:cubicBezTo>
                  <a:cubicBezTo>
                    <a:pt x="1629" y="1150"/>
                    <a:pt x="1573" y="1150"/>
                    <a:pt x="1530" y="1150"/>
                  </a:cubicBezTo>
                  <a:cubicBezTo>
                    <a:pt x="1487" y="1150"/>
                    <a:pt x="1445" y="1150"/>
                    <a:pt x="1416" y="1150"/>
                  </a:cubicBezTo>
                  <a:cubicBezTo>
                    <a:pt x="1387" y="1150"/>
                    <a:pt x="1365" y="1151"/>
                    <a:pt x="1353" y="1150"/>
                  </a:cubicBezTo>
                  <a:cubicBezTo>
                    <a:pt x="1341" y="1149"/>
                    <a:pt x="1348" y="1144"/>
                    <a:pt x="1344" y="1141"/>
                  </a:cubicBezTo>
                  <a:cubicBezTo>
                    <a:pt x="1340" y="1138"/>
                    <a:pt x="1333" y="1135"/>
                    <a:pt x="1326" y="1132"/>
                  </a:cubicBezTo>
                  <a:cubicBezTo>
                    <a:pt x="1318" y="1127"/>
                    <a:pt x="1309" y="1123"/>
                    <a:pt x="1303" y="1120"/>
                  </a:cubicBezTo>
                  <a:cubicBezTo>
                    <a:pt x="1297" y="1117"/>
                    <a:pt x="1297" y="1114"/>
                    <a:pt x="1291" y="1111"/>
                  </a:cubicBezTo>
                  <a:cubicBezTo>
                    <a:pt x="1282" y="1104"/>
                    <a:pt x="1273" y="1103"/>
                    <a:pt x="1266" y="1099"/>
                  </a:cubicBezTo>
                  <a:cubicBezTo>
                    <a:pt x="1259" y="1095"/>
                    <a:pt x="1257" y="1093"/>
                    <a:pt x="1251" y="1090"/>
                  </a:cubicBezTo>
                  <a:cubicBezTo>
                    <a:pt x="1241" y="1085"/>
                    <a:pt x="1238" y="1083"/>
                    <a:pt x="1230" y="1078"/>
                  </a:cubicBezTo>
                  <a:cubicBezTo>
                    <a:pt x="1222" y="1073"/>
                    <a:pt x="1212" y="1066"/>
                    <a:pt x="1204" y="1062"/>
                  </a:cubicBezTo>
                  <a:cubicBezTo>
                    <a:pt x="1193" y="1055"/>
                    <a:pt x="1189" y="1057"/>
                    <a:pt x="1183" y="1053"/>
                  </a:cubicBezTo>
                  <a:cubicBezTo>
                    <a:pt x="1176" y="1049"/>
                    <a:pt x="1170" y="1042"/>
                    <a:pt x="1165" y="1039"/>
                  </a:cubicBezTo>
                  <a:cubicBezTo>
                    <a:pt x="1162" y="1036"/>
                    <a:pt x="1157" y="1035"/>
                    <a:pt x="1153" y="1033"/>
                  </a:cubicBezTo>
                  <a:cubicBezTo>
                    <a:pt x="1149" y="1030"/>
                    <a:pt x="1148" y="1028"/>
                    <a:pt x="1144" y="1025"/>
                  </a:cubicBezTo>
                  <a:cubicBezTo>
                    <a:pt x="1140" y="1022"/>
                    <a:pt x="1139" y="1019"/>
                    <a:pt x="1135" y="1015"/>
                  </a:cubicBezTo>
                  <a:cubicBezTo>
                    <a:pt x="1131" y="1011"/>
                    <a:pt x="1119" y="1012"/>
                    <a:pt x="1114" y="1008"/>
                  </a:cubicBezTo>
                  <a:cubicBezTo>
                    <a:pt x="1109" y="1004"/>
                    <a:pt x="1108" y="996"/>
                    <a:pt x="1105" y="988"/>
                  </a:cubicBezTo>
                  <a:cubicBezTo>
                    <a:pt x="1102" y="980"/>
                    <a:pt x="1096" y="968"/>
                    <a:pt x="1093" y="961"/>
                  </a:cubicBezTo>
                  <a:cubicBezTo>
                    <a:pt x="1090" y="954"/>
                    <a:pt x="1089" y="952"/>
                    <a:pt x="1086" y="946"/>
                  </a:cubicBezTo>
                  <a:cubicBezTo>
                    <a:pt x="1082" y="935"/>
                    <a:pt x="1080" y="933"/>
                    <a:pt x="1077" y="927"/>
                  </a:cubicBezTo>
                  <a:cubicBezTo>
                    <a:pt x="1074" y="921"/>
                    <a:pt x="1072" y="916"/>
                    <a:pt x="1068" y="910"/>
                  </a:cubicBezTo>
                  <a:cubicBezTo>
                    <a:pt x="1065" y="906"/>
                    <a:pt x="1055" y="895"/>
                    <a:pt x="1053" y="891"/>
                  </a:cubicBezTo>
                  <a:cubicBezTo>
                    <a:pt x="1048" y="882"/>
                    <a:pt x="1044" y="881"/>
                    <a:pt x="1039" y="877"/>
                  </a:cubicBezTo>
                  <a:cubicBezTo>
                    <a:pt x="1035" y="874"/>
                    <a:pt x="1032" y="874"/>
                    <a:pt x="1030" y="873"/>
                  </a:cubicBezTo>
                  <a:cubicBezTo>
                    <a:pt x="1028" y="872"/>
                    <a:pt x="1029" y="868"/>
                    <a:pt x="1024" y="868"/>
                  </a:cubicBezTo>
                  <a:cubicBezTo>
                    <a:pt x="1019" y="868"/>
                    <a:pt x="1005" y="868"/>
                    <a:pt x="999" y="870"/>
                  </a:cubicBezTo>
                  <a:cubicBezTo>
                    <a:pt x="993" y="872"/>
                    <a:pt x="990" y="876"/>
                    <a:pt x="985" y="879"/>
                  </a:cubicBezTo>
                  <a:cubicBezTo>
                    <a:pt x="980" y="882"/>
                    <a:pt x="973" y="884"/>
                    <a:pt x="969" y="891"/>
                  </a:cubicBezTo>
                  <a:cubicBezTo>
                    <a:pt x="966" y="896"/>
                    <a:pt x="967" y="905"/>
                    <a:pt x="966" y="910"/>
                  </a:cubicBezTo>
                  <a:cubicBezTo>
                    <a:pt x="965" y="915"/>
                    <a:pt x="962" y="919"/>
                    <a:pt x="960" y="924"/>
                  </a:cubicBezTo>
                  <a:cubicBezTo>
                    <a:pt x="956" y="931"/>
                    <a:pt x="958" y="934"/>
                    <a:pt x="952" y="940"/>
                  </a:cubicBezTo>
                  <a:cubicBezTo>
                    <a:pt x="949" y="945"/>
                    <a:pt x="945" y="949"/>
                    <a:pt x="940" y="952"/>
                  </a:cubicBezTo>
                  <a:cubicBezTo>
                    <a:pt x="935" y="955"/>
                    <a:pt x="928" y="958"/>
                    <a:pt x="921" y="961"/>
                  </a:cubicBezTo>
                  <a:cubicBezTo>
                    <a:pt x="910" y="968"/>
                    <a:pt x="905" y="969"/>
                    <a:pt x="897" y="970"/>
                  </a:cubicBezTo>
                  <a:cubicBezTo>
                    <a:pt x="889" y="971"/>
                    <a:pt x="880" y="968"/>
                    <a:pt x="870" y="966"/>
                  </a:cubicBezTo>
                  <a:cubicBezTo>
                    <a:pt x="860" y="964"/>
                    <a:pt x="850" y="962"/>
                    <a:pt x="837" y="958"/>
                  </a:cubicBezTo>
                  <a:cubicBezTo>
                    <a:pt x="824" y="954"/>
                    <a:pt x="800" y="947"/>
                    <a:pt x="789" y="942"/>
                  </a:cubicBezTo>
                  <a:cubicBezTo>
                    <a:pt x="778" y="937"/>
                    <a:pt x="774" y="934"/>
                    <a:pt x="768" y="927"/>
                  </a:cubicBezTo>
                  <a:cubicBezTo>
                    <a:pt x="766" y="922"/>
                    <a:pt x="756" y="907"/>
                    <a:pt x="753" y="903"/>
                  </a:cubicBezTo>
                  <a:cubicBezTo>
                    <a:pt x="750" y="899"/>
                    <a:pt x="742" y="904"/>
                    <a:pt x="739" y="900"/>
                  </a:cubicBezTo>
                  <a:cubicBezTo>
                    <a:pt x="734" y="892"/>
                    <a:pt x="735" y="883"/>
                    <a:pt x="729" y="876"/>
                  </a:cubicBezTo>
                  <a:cubicBezTo>
                    <a:pt x="726" y="873"/>
                    <a:pt x="724" y="861"/>
                    <a:pt x="721" y="858"/>
                  </a:cubicBezTo>
                  <a:cubicBezTo>
                    <a:pt x="719" y="854"/>
                    <a:pt x="714" y="845"/>
                    <a:pt x="714" y="838"/>
                  </a:cubicBezTo>
                  <a:cubicBezTo>
                    <a:pt x="714" y="831"/>
                    <a:pt x="719" y="822"/>
                    <a:pt x="720" y="816"/>
                  </a:cubicBezTo>
                  <a:cubicBezTo>
                    <a:pt x="721" y="810"/>
                    <a:pt x="718" y="805"/>
                    <a:pt x="720" y="801"/>
                  </a:cubicBezTo>
                  <a:cubicBezTo>
                    <a:pt x="722" y="797"/>
                    <a:pt x="727" y="793"/>
                    <a:pt x="730" y="789"/>
                  </a:cubicBezTo>
                  <a:cubicBezTo>
                    <a:pt x="733" y="785"/>
                    <a:pt x="737" y="780"/>
                    <a:pt x="741" y="774"/>
                  </a:cubicBezTo>
                  <a:cubicBezTo>
                    <a:pt x="745" y="757"/>
                    <a:pt x="752" y="758"/>
                    <a:pt x="756" y="753"/>
                  </a:cubicBezTo>
                  <a:cubicBezTo>
                    <a:pt x="760" y="748"/>
                    <a:pt x="762" y="745"/>
                    <a:pt x="765" y="741"/>
                  </a:cubicBezTo>
                  <a:cubicBezTo>
                    <a:pt x="767" y="736"/>
                    <a:pt x="773" y="731"/>
                    <a:pt x="775" y="726"/>
                  </a:cubicBezTo>
                  <a:cubicBezTo>
                    <a:pt x="777" y="721"/>
                    <a:pt x="778" y="715"/>
                    <a:pt x="778" y="709"/>
                  </a:cubicBezTo>
                  <a:cubicBezTo>
                    <a:pt x="777" y="703"/>
                    <a:pt x="779" y="697"/>
                    <a:pt x="775" y="690"/>
                  </a:cubicBezTo>
                  <a:cubicBezTo>
                    <a:pt x="771" y="683"/>
                    <a:pt x="762" y="672"/>
                    <a:pt x="751" y="664"/>
                  </a:cubicBezTo>
                  <a:cubicBezTo>
                    <a:pt x="742" y="650"/>
                    <a:pt x="708" y="642"/>
                    <a:pt x="708" y="642"/>
                  </a:cubicBezTo>
                  <a:cubicBezTo>
                    <a:pt x="696" y="636"/>
                    <a:pt x="695" y="639"/>
                    <a:pt x="676" y="636"/>
                  </a:cubicBezTo>
                  <a:cubicBezTo>
                    <a:pt x="667" y="633"/>
                    <a:pt x="660" y="627"/>
                    <a:pt x="651" y="625"/>
                  </a:cubicBezTo>
                  <a:cubicBezTo>
                    <a:pt x="642" y="623"/>
                    <a:pt x="631" y="622"/>
                    <a:pt x="622" y="622"/>
                  </a:cubicBezTo>
                  <a:cubicBezTo>
                    <a:pt x="613" y="622"/>
                    <a:pt x="606" y="622"/>
                    <a:pt x="594" y="622"/>
                  </a:cubicBezTo>
                  <a:cubicBezTo>
                    <a:pt x="582" y="622"/>
                    <a:pt x="563" y="622"/>
                    <a:pt x="550" y="622"/>
                  </a:cubicBezTo>
                  <a:cubicBezTo>
                    <a:pt x="537" y="622"/>
                    <a:pt x="526" y="621"/>
                    <a:pt x="516" y="622"/>
                  </a:cubicBezTo>
                  <a:cubicBezTo>
                    <a:pt x="506" y="623"/>
                    <a:pt x="496" y="627"/>
                    <a:pt x="489" y="630"/>
                  </a:cubicBezTo>
                  <a:cubicBezTo>
                    <a:pt x="482" y="633"/>
                    <a:pt x="477" y="640"/>
                    <a:pt x="472" y="642"/>
                  </a:cubicBezTo>
                  <a:cubicBezTo>
                    <a:pt x="467" y="644"/>
                    <a:pt x="462" y="641"/>
                    <a:pt x="456" y="642"/>
                  </a:cubicBezTo>
                  <a:cubicBezTo>
                    <a:pt x="450" y="643"/>
                    <a:pt x="445" y="646"/>
                    <a:pt x="438" y="651"/>
                  </a:cubicBezTo>
                  <a:cubicBezTo>
                    <a:pt x="431" y="656"/>
                    <a:pt x="417" y="666"/>
                    <a:pt x="411" y="672"/>
                  </a:cubicBezTo>
                  <a:cubicBezTo>
                    <a:pt x="404" y="678"/>
                    <a:pt x="403" y="682"/>
                    <a:pt x="400" y="688"/>
                  </a:cubicBezTo>
                  <a:cubicBezTo>
                    <a:pt x="397" y="694"/>
                    <a:pt x="394" y="702"/>
                    <a:pt x="393" y="711"/>
                  </a:cubicBezTo>
                  <a:cubicBezTo>
                    <a:pt x="392" y="720"/>
                    <a:pt x="392" y="731"/>
                    <a:pt x="391" y="742"/>
                  </a:cubicBezTo>
                  <a:cubicBezTo>
                    <a:pt x="390" y="753"/>
                    <a:pt x="387" y="769"/>
                    <a:pt x="385" y="778"/>
                  </a:cubicBezTo>
                  <a:cubicBezTo>
                    <a:pt x="383" y="787"/>
                    <a:pt x="381" y="791"/>
                    <a:pt x="378" y="796"/>
                  </a:cubicBezTo>
                  <a:cubicBezTo>
                    <a:pt x="375" y="801"/>
                    <a:pt x="371" y="806"/>
                    <a:pt x="367" y="811"/>
                  </a:cubicBezTo>
                  <a:cubicBezTo>
                    <a:pt x="363" y="816"/>
                    <a:pt x="359" y="820"/>
                    <a:pt x="354" y="825"/>
                  </a:cubicBezTo>
                  <a:cubicBezTo>
                    <a:pt x="345" y="834"/>
                    <a:pt x="342" y="837"/>
                    <a:pt x="334" y="841"/>
                  </a:cubicBezTo>
                  <a:cubicBezTo>
                    <a:pt x="326" y="845"/>
                    <a:pt x="313" y="848"/>
                    <a:pt x="303" y="850"/>
                  </a:cubicBezTo>
                  <a:cubicBezTo>
                    <a:pt x="294" y="852"/>
                    <a:pt x="283" y="853"/>
                    <a:pt x="274" y="853"/>
                  </a:cubicBezTo>
                  <a:cubicBezTo>
                    <a:pt x="265" y="853"/>
                    <a:pt x="261" y="853"/>
                    <a:pt x="250" y="852"/>
                  </a:cubicBezTo>
                  <a:cubicBezTo>
                    <a:pt x="235" y="855"/>
                    <a:pt x="228" y="847"/>
                    <a:pt x="210" y="849"/>
                  </a:cubicBezTo>
                  <a:cubicBezTo>
                    <a:pt x="200" y="850"/>
                    <a:pt x="196" y="855"/>
                    <a:pt x="189" y="856"/>
                  </a:cubicBezTo>
                  <a:cubicBezTo>
                    <a:pt x="182" y="857"/>
                    <a:pt x="173" y="857"/>
                    <a:pt x="166" y="858"/>
                  </a:cubicBezTo>
                  <a:cubicBezTo>
                    <a:pt x="159" y="859"/>
                    <a:pt x="155" y="862"/>
                    <a:pt x="150" y="864"/>
                  </a:cubicBezTo>
                  <a:cubicBezTo>
                    <a:pt x="135" y="869"/>
                    <a:pt x="128" y="864"/>
                    <a:pt x="135" y="873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7" name="Text Box 75"/>
            <p:cNvSpPr txBox="1">
              <a:spLocks noChangeArrowheads="1"/>
            </p:cNvSpPr>
            <p:nvPr/>
          </p:nvSpPr>
          <p:spPr bwMode="auto">
            <a:xfrm>
              <a:off x="4067175" y="6021388"/>
              <a:ext cx="972300" cy="1395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8000" tIns="10800" rIns="18000" bIns="1080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ru-RU" sz="800" b="1" dirty="0">
                  <a:latin typeface="Arial" charset="0"/>
                </a:rPr>
                <a:t>Узбекистан</a:t>
              </a:r>
            </a:p>
          </p:txBody>
        </p:sp>
        <p:sp>
          <p:nvSpPr>
            <p:cNvPr id="238" name="Text Box 76"/>
            <p:cNvSpPr txBox="1">
              <a:spLocks noChangeArrowheads="1"/>
            </p:cNvSpPr>
            <p:nvPr/>
          </p:nvSpPr>
          <p:spPr bwMode="auto">
            <a:xfrm>
              <a:off x="4932363" y="6524625"/>
              <a:ext cx="33845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ru-RU">
                <a:latin typeface="Arial" charset="0"/>
              </a:endParaRPr>
            </a:p>
          </p:txBody>
        </p:sp>
        <p:sp>
          <p:nvSpPr>
            <p:cNvPr id="239" name="Freeform 78"/>
            <p:cNvSpPr>
              <a:spLocks/>
            </p:cNvSpPr>
            <p:nvPr/>
          </p:nvSpPr>
          <p:spPr bwMode="auto">
            <a:xfrm>
              <a:off x="2794000" y="5967413"/>
              <a:ext cx="1955800" cy="906462"/>
            </a:xfrm>
            <a:custGeom>
              <a:avLst/>
              <a:gdLst>
                <a:gd name="T0" fmla="*/ 2147483647 w 1232"/>
                <a:gd name="T1" fmla="*/ 2147483647 h 571"/>
                <a:gd name="T2" fmla="*/ 2147483647 w 1232"/>
                <a:gd name="T3" fmla="*/ 2147483647 h 571"/>
                <a:gd name="T4" fmla="*/ 2147483647 w 1232"/>
                <a:gd name="T5" fmla="*/ 2147483647 h 571"/>
                <a:gd name="T6" fmla="*/ 2147483647 w 1232"/>
                <a:gd name="T7" fmla="*/ 2147483647 h 571"/>
                <a:gd name="T8" fmla="*/ 2147483647 w 1232"/>
                <a:gd name="T9" fmla="*/ 2147483647 h 571"/>
                <a:gd name="T10" fmla="*/ 2147483647 w 1232"/>
                <a:gd name="T11" fmla="*/ 2147483647 h 571"/>
                <a:gd name="T12" fmla="*/ 2147483647 w 1232"/>
                <a:gd name="T13" fmla="*/ 2147483647 h 571"/>
                <a:gd name="T14" fmla="*/ 2147483647 w 1232"/>
                <a:gd name="T15" fmla="*/ 2147483647 h 571"/>
                <a:gd name="T16" fmla="*/ 2147483647 w 1232"/>
                <a:gd name="T17" fmla="*/ 2147483647 h 571"/>
                <a:gd name="T18" fmla="*/ 2147483647 w 1232"/>
                <a:gd name="T19" fmla="*/ 2147483647 h 571"/>
                <a:gd name="T20" fmla="*/ 2147483647 w 1232"/>
                <a:gd name="T21" fmla="*/ 0 h 571"/>
                <a:gd name="T22" fmla="*/ 2147483647 w 1232"/>
                <a:gd name="T23" fmla="*/ 2147483647 h 571"/>
                <a:gd name="T24" fmla="*/ 2147483647 w 1232"/>
                <a:gd name="T25" fmla="*/ 2147483647 h 571"/>
                <a:gd name="T26" fmla="*/ 2147483647 w 1232"/>
                <a:gd name="T27" fmla="*/ 2147483647 h 571"/>
                <a:gd name="T28" fmla="*/ 2147483647 w 1232"/>
                <a:gd name="T29" fmla="*/ 2147483647 h 571"/>
                <a:gd name="T30" fmla="*/ 2147483647 w 1232"/>
                <a:gd name="T31" fmla="*/ 2147483647 h 571"/>
                <a:gd name="T32" fmla="*/ 2147483647 w 1232"/>
                <a:gd name="T33" fmla="*/ 2147483647 h 571"/>
                <a:gd name="T34" fmla="*/ 2147483647 w 1232"/>
                <a:gd name="T35" fmla="*/ 2147483647 h 571"/>
                <a:gd name="T36" fmla="*/ 2147483647 w 1232"/>
                <a:gd name="T37" fmla="*/ 2147483647 h 571"/>
                <a:gd name="T38" fmla="*/ 2147483647 w 1232"/>
                <a:gd name="T39" fmla="*/ 2147483647 h 571"/>
                <a:gd name="T40" fmla="*/ 2147483647 w 1232"/>
                <a:gd name="T41" fmla="*/ 2147483647 h 571"/>
                <a:gd name="T42" fmla="*/ 2147483647 w 1232"/>
                <a:gd name="T43" fmla="*/ 2147483647 h 571"/>
                <a:gd name="T44" fmla="*/ 2147483647 w 1232"/>
                <a:gd name="T45" fmla="*/ 2147483647 h 571"/>
                <a:gd name="T46" fmla="*/ 2147483647 w 1232"/>
                <a:gd name="T47" fmla="*/ 2147483647 h 571"/>
                <a:gd name="T48" fmla="*/ 2147483647 w 1232"/>
                <a:gd name="T49" fmla="*/ 2147483647 h 571"/>
                <a:gd name="T50" fmla="*/ 2147483647 w 1232"/>
                <a:gd name="T51" fmla="*/ 2147483647 h 571"/>
                <a:gd name="T52" fmla="*/ 2147483647 w 1232"/>
                <a:gd name="T53" fmla="*/ 2147483647 h 571"/>
                <a:gd name="T54" fmla="*/ 2147483647 w 1232"/>
                <a:gd name="T55" fmla="*/ 2147483647 h 571"/>
                <a:gd name="T56" fmla="*/ 2147483647 w 1232"/>
                <a:gd name="T57" fmla="*/ 2147483647 h 571"/>
                <a:gd name="T58" fmla="*/ 2147483647 w 1232"/>
                <a:gd name="T59" fmla="*/ 2147483647 h 571"/>
                <a:gd name="T60" fmla="*/ 2147483647 w 1232"/>
                <a:gd name="T61" fmla="*/ 2147483647 h 571"/>
                <a:gd name="T62" fmla="*/ 2147483647 w 1232"/>
                <a:gd name="T63" fmla="*/ 2147483647 h 571"/>
                <a:gd name="T64" fmla="*/ 2147483647 w 1232"/>
                <a:gd name="T65" fmla="*/ 2147483647 h 571"/>
                <a:gd name="T66" fmla="*/ 2147483647 w 1232"/>
                <a:gd name="T67" fmla="*/ 2147483647 h 571"/>
                <a:gd name="T68" fmla="*/ 2147483647 w 1232"/>
                <a:gd name="T69" fmla="*/ 2147483647 h 571"/>
                <a:gd name="T70" fmla="*/ 2147483647 w 1232"/>
                <a:gd name="T71" fmla="*/ 2147483647 h 571"/>
                <a:gd name="T72" fmla="*/ 2147483647 w 1232"/>
                <a:gd name="T73" fmla="*/ 2147483647 h 571"/>
                <a:gd name="T74" fmla="*/ 2147483647 w 1232"/>
                <a:gd name="T75" fmla="*/ 2147483647 h 571"/>
                <a:gd name="T76" fmla="*/ 2147483647 w 1232"/>
                <a:gd name="T77" fmla="*/ 2147483647 h 571"/>
                <a:gd name="T78" fmla="*/ 2147483647 w 1232"/>
                <a:gd name="T79" fmla="*/ 2147483647 h 571"/>
                <a:gd name="T80" fmla="*/ 2147483647 w 1232"/>
                <a:gd name="T81" fmla="*/ 2147483647 h 57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232"/>
                <a:gd name="T124" fmla="*/ 0 h 571"/>
                <a:gd name="T125" fmla="*/ 1232 w 1232"/>
                <a:gd name="T126" fmla="*/ 571 h 57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232" h="571">
                  <a:moveTo>
                    <a:pt x="1" y="285"/>
                  </a:moveTo>
                  <a:cubicBezTo>
                    <a:pt x="3" y="263"/>
                    <a:pt x="0" y="243"/>
                    <a:pt x="19" y="231"/>
                  </a:cubicBezTo>
                  <a:cubicBezTo>
                    <a:pt x="32" y="211"/>
                    <a:pt x="44" y="187"/>
                    <a:pt x="64" y="174"/>
                  </a:cubicBezTo>
                  <a:cubicBezTo>
                    <a:pt x="75" y="158"/>
                    <a:pt x="106" y="137"/>
                    <a:pt x="124" y="129"/>
                  </a:cubicBezTo>
                  <a:cubicBezTo>
                    <a:pt x="133" y="125"/>
                    <a:pt x="151" y="114"/>
                    <a:pt x="151" y="114"/>
                  </a:cubicBezTo>
                  <a:cubicBezTo>
                    <a:pt x="155" y="108"/>
                    <a:pt x="166" y="94"/>
                    <a:pt x="172" y="90"/>
                  </a:cubicBezTo>
                  <a:cubicBezTo>
                    <a:pt x="177" y="87"/>
                    <a:pt x="190" y="84"/>
                    <a:pt x="190" y="84"/>
                  </a:cubicBezTo>
                  <a:cubicBezTo>
                    <a:pt x="198" y="76"/>
                    <a:pt x="217" y="63"/>
                    <a:pt x="217" y="63"/>
                  </a:cubicBezTo>
                  <a:cubicBezTo>
                    <a:pt x="225" y="50"/>
                    <a:pt x="286" y="20"/>
                    <a:pt x="304" y="15"/>
                  </a:cubicBezTo>
                  <a:cubicBezTo>
                    <a:pt x="336" y="6"/>
                    <a:pt x="291" y="20"/>
                    <a:pt x="334" y="6"/>
                  </a:cubicBezTo>
                  <a:cubicBezTo>
                    <a:pt x="340" y="4"/>
                    <a:pt x="352" y="0"/>
                    <a:pt x="352" y="0"/>
                  </a:cubicBezTo>
                  <a:cubicBezTo>
                    <a:pt x="526" y="3"/>
                    <a:pt x="498" y="4"/>
                    <a:pt x="598" y="15"/>
                  </a:cubicBezTo>
                  <a:cubicBezTo>
                    <a:pt x="613" y="20"/>
                    <a:pt x="623" y="28"/>
                    <a:pt x="637" y="33"/>
                  </a:cubicBezTo>
                  <a:cubicBezTo>
                    <a:pt x="654" y="50"/>
                    <a:pt x="663" y="71"/>
                    <a:pt x="679" y="87"/>
                  </a:cubicBezTo>
                  <a:cubicBezTo>
                    <a:pt x="687" y="119"/>
                    <a:pt x="702" y="156"/>
                    <a:pt x="730" y="174"/>
                  </a:cubicBezTo>
                  <a:cubicBezTo>
                    <a:pt x="742" y="182"/>
                    <a:pt x="758" y="179"/>
                    <a:pt x="772" y="180"/>
                  </a:cubicBezTo>
                  <a:cubicBezTo>
                    <a:pt x="814" y="194"/>
                    <a:pt x="784" y="186"/>
                    <a:pt x="865" y="189"/>
                  </a:cubicBezTo>
                  <a:cubicBezTo>
                    <a:pt x="881" y="195"/>
                    <a:pt x="894" y="206"/>
                    <a:pt x="910" y="210"/>
                  </a:cubicBezTo>
                  <a:cubicBezTo>
                    <a:pt x="929" y="223"/>
                    <a:pt x="946" y="239"/>
                    <a:pt x="964" y="252"/>
                  </a:cubicBezTo>
                  <a:cubicBezTo>
                    <a:pt x="981" y="264"/>
                    <a:pt x="972" y="251"/>
                    <a:pt x="988" y="267"/>
                  </a:cubicBezTo>
                  <a:cubicBezTo>
                    <a:pt x="997" y="276"/>
                    <a:pt x="1019" y="296"/>
                    <a:pt x="1030" y="300"/>
                  </a:cubicBezTo>
                  <a:cubicBezTo>
                    <a:pt x="1048" y="313"/>
                    <a:pt x="1038" y="306"/>
                    <a:pt x="1060" y="321"/>
                  </a:cubicBezTo>
                  <a:cubicBezTo>
                    <a:pt x="1063" y="323"/>
                    <a:pt x="1069" y="327"/>
                    <a:pt x="1069" y="327"/>
                  </a:cubicBezTo>
                  <a:cubicBezTo>
                    <a:pt x="1079" y="342"/>
                    <a:pt x="1089" y="364"/>
                    <a:pt x="1102" y="375"/>
                  </a:cubicBezTo>
                  <a:cubicBezTo>
                    <a:pt x="1111" y="383"/>
                    <a:pt x="1123" y="388"/>
                    <a:pt x="1132" y="396"/>
                  </a:cubicBezTo>
                  <a:cubicBezTo>
                    <a:pt x="1138" y="402"/>
                    <a:pt x="1142" y="411"/>
                    <a:pt x="1150" y="414"/>
                  </a:cubicBezTo>
                  <a:cubicBezTo>
                    <a:pt x="1163" y="418"/>
                    <a:pt x="1169" y="423"/>
                    <a:pt x="1177" y="435"/>
                  </a:cubicBezTo>
                  <a:cubicBezTo>
                    <a:pt x="1185" y="446"/>
                    <a:pt x="1203" y="477"/>
                    <a:pt x="1207" y="489"/>
                  </a:cubicBezTo>
                  <a:cubicBezTo>
                    <a:pt x="1209" y="495"/>
                    <a:pt x="1213" y="507"/>
                    <a:pt x="1213" y="507"/>
                  </a:cubicBezTo>
                  <a:cubicBezTo>
                    <a:pt x="1219" y="571"/>
                    <a:pt x="1232" y="565"/>
                    <a:pt x="1162" y="561"/>
                  </a:cubicBezTo>
                  <a:cubicBezTo>
                    <a:pt x="1140" y="554"/>
                    <a:pt x="1121" y="538"/>
                    <a:pt x="1099" y="531"/>
                  </a:cubicBezTo>
                  <a:cubicBezTo>
                    <a:pt x="1090" y="528"/>
                    <a:pt x="1081" y="528"/>
                    <a:pt x="1072" y="525"/>
                  </a:cubicBezTo>
                  <a:cubicBezTo>
                    <a:pt x="1048" y="507"/>
                    <a:pt x="986" y="488"/>
                    <a:pt x="955" y="480"/>
                  </a:cubicBezTo>
                  <a:cubicBezTo>
                    <a:pt x="935" y="467"/>
                    <a:pt x="909" y="461"/>
                    <a:pt x="886" y="453"/>
                  </a:cubicBezTo>
                  <a:cubicBezTo>
                    <a:pt x="857" y="443"/>
                    <a:pt x="830" y="427"/>
                    <a:pt x="799" y="423"/>
                  </a:cubicBezTo>
                  <a:cubicBezTo>
                    <a:pt x="735" y="402"/>
                    <a:pt x="678" y="374"/>
                    <a:pt x="610" y="369"/>
                  </a:cubicBezTo>
                  <a:cubicBezTo>
                    <a:pt x="591" y="363"/>
                    <a:pt x="572" y="358"/>
                    <a:pt x="553" y="354"/>
                  </a:cubicBezTo>
                  <a:cubicBezTo>
                    <a:pt x="513" y="328"/>
                    <a:pt x="452" y="318"/>
                    <a:pt x="406" y="312"/>
                  </a:cubicBezTo>
                  <a:cubicBezTo>
                    <a:pt x="356" y="295"/>
                    <a:pt x="353" y="304"/>
                    <a:pt x="277" y="306"/>
                  </a:cubicBezTo>
                  <a:cubicBezTo>
                    <a:pt x="195" y="326"/>
                    <a:pt x="250" y="314"/>
                    <a:pt x="46" y="306"/>
                  </a:cubicBezTo>
                  <a:cubicBezTo>
                    <a:pt x="33" y="306"/>
                    <a:pt x="8" y="295"/>
                    <a:pt x="1" y="28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0" cap="rnd">
                  <a:solidFill>
                    <a:srgbClr val="000000"/>
                  </a:solidFill>
                  <a:prstDash val="sysDot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0" name="Freeform 79"/>
            <p:cNvSpPr>
              <a:spLocks/>
            </p:cNvSpPr>
            <p:nvPr/>
          </p:nvSpPr>
          <p:spPr bwMode="auto">
            <a:xfrm>
              <a:off x="6367462" y="5771122"/>
              <a:ext cx="2700338" cy="1125538"/>
            </a:xfrm>
            <a:custGeom>
              <a:avLst/>
              <a:gdLst>
                <a:gd name="T0" fmla="*/ 2147483647 w 1701"/>
                <a:gd name="T1" fmla="*/ 2147483647 h 709"/>
                <a:gd name="T2" fmla="*/ 2147483647 w 1701"/>
                <a:gd name="T3" fmla="*/ 2147483647 h 709"/>
                <a:gd name="T4" fmla="*/ 2147483647 w 1701"/>
                <a:gd name="T5" fmla="*/ 2147483647 h 709"/>
                <a:gd name="T6" fmla="*/ 2147483647 w 1701"/>
                <a:gd name="T7" fmla="*/ 2147483647 h 709"/>
                <a:gd name="T8" fmla="*/ 2147483647 w 1701"/>
                <a:gd name="T9" fmla="*/ 2147483647 h 709"/>
                <a:gd name="T10" fmla="*/ 2147483647 w 1701"/>
                <a:gd name="T11" fmla="*/ 2147483647 h 709"/>
                <a:gd name="T12" fmla="*/ 2147483647 w 1701"/>
                <a:gd name="T13" fmla="*/ 2147483647 h 709"/>
                <a:gd name="T14" fmla="*/ 2147483647 w 1701"/>
                <a:gd name="T15" fmla="*/ 2147483647 h 709"/>
                <a:gd name="T16" fmla="*/ 2147483647 w 1701"/>
                <a:gd name="T17" fmla="*/ 2147483647 h 709"/>
                <a:gd name="T18" fmla="*/ 2147483647 w 1701"/>
                <a:gd name="T19" fmla="*/ 2147483647 h 709"/>
                <a:gd name="T20" fmla="*/ 2147483647 w 1701"/>
                <a:gd name="T21" fmla="*/ 2147483647 h 709"/>
                <a:gd name="T22" fmla="*/ 2147483647 w 1701"/>
                <a:gd name="T23" fmla="*/ 2147483647 h 709"/>
                <a:gd name="T24" fmla="*/ 2147483647 w 1701"/>
                <a:gd name="T25" fmla="*/ 2147483647 h 709"/>
                <a:gd name="T26" fmla="*/ 2147483647 w 1701"/>
                <a:gd name="T27" fmla="*/ 2147483647 h 709"/>
                <a:gd name="T28" fmla="*/ 2147483647 w 1701"/>
                <a:gd name="T29" fmla="*/ 2147483647 h 709"/>
                <a:gd name="T30" fmla="*/ 2147483647 w 1701"/>
                <a:gd name="T31" fmla="*/ 2147483647 h 709"/>
                <a:gd name="T32" fmla="*/ 2147483647 w 1701"/>
                <a:gd name="T33" fmla="*/ 2147483647 h 709"/>
                <a:gd name="T34" fmla="*/ 2147483647 w 1701"/>
                <a:gd name="T35" fmla="*/ 2147483647 h 709"/>
                <a:gd name="T36" fmla="*/ 2147483647 w 1701"/>
                <a:gd name="T37" fmla="*/ 2147483647 h 709"/>
                <a:gd name="T38" fmla="*/ 2147483647 w 1701"/>
                <a:gd name="T39" fmla="*/ 2147483647 h 709"/>
                <a:gd name="T40" fmla="*/ 2147483647 w 1701"/>
                <a:gd name="T41" fmla="*/ 2147483647 h 709"/>
                <a:gd name="T42" fmla="*/ 2147483647 w 1701"/>
                <a:gd name="T43" fmla="*/ 2147483647 h 709"/>
                <a:gd name="T44" fmla="*/ 2147483647 w 1701"/>
                <a:gd name="T45" fmla="*/ 2147483647 h 709"/>
                <a:gd name="T46" fmla="*/ 2147483647 w 1701"/>
                <a:gd name="T47" fmla="*/ 2147483647 h 709"/>
                <a:gd name="T48" fmla="*/ 2147483647 w 1701"/>
                <a:gd name="T49" fmla="*/ 2147483647 h 709"/>
                <a:gd name="T50" fmla="*/ 2147483647 w 1701"/>
                <a:gd name="T51" fmla="*/ 2147483647 h 709"/>
                <a:gd name="T52" fmla="*/ 2147483647 w 1701"/>
                <a:gd name="T53" fmla="*/ 2147483647 h 709"/>
                <a:gd name="T54" fmla="*/ 2147483647 w 1701"/>
                <a:gd name="T55" fmla="*/ 2147483647 h 709"/>
                <a:gd name="T56" fmla="*/ 2147483647 w 1701"/>
                <a:gd name="T57" fmla="*/ 2147483647 h 709"/>
                <a:gd name="T58" fmla="*/ 2147483647 w 1701"/>
                <a:gd name="T59" fmla="*/ 2147483647 h 709"/>
                <a:gd name="T60" fmla="*/ 2147483647 w 1701"/>
                <a:gd name="T61" fmla="*/ 2147483647 h 709"/>
                <a:gd name="T62" fmla="*/ 2147483647 w 1701"/>
                <a:gd name="T63" fmla="*/ 2147483647 h 709"/>
                <a:gd name="T64" fmla="*/ 2147483647 w 1701"/>
                <a:gd name="T65" fmla="*/ 2147483647 h 709"/>
                <a:gd name="T66" fmla="*/ 2147483647 w 1701"/>
                <a:gd name="T67" fmla="*/ 2147483647 h 709"/>
                <a:gd name="T68" fmla="*/ 2147483647 w 1701"/>
                <a:gd name="T69" fmla="*/ 2147483647 h 709"/>
                <a:gd name="T70" fmla="*/ 2147483647 w 1701"/>
                <a:gd name="T71" fmla="*/ 2147483647 h 709"/>
                <a:gd name="T72" fmla="*/ 2147483647 w 1701"/>
                <a:gd name="T73" fmla="*/ 2147483647 h 709"/>
                <a:gd name="T74" fmla="*/ 2147483647 w 1701"/>
                <a:gd name="T75" fmla="*/ 2147483647 h 709"/>
                <a:gd name="T76" fmla="*/ 2147483647 w 1701"/>
                <a:gd name="T77" fmla="*/ 2147483647 h 709"/>
                <a:gd name="T78" fmla="*/ 2147483647 w 1701"/>
                <a:gd name="T79" fmla="*/ 2147483647 h 709"/>
                <a:gd name="T80" fmla="*/ 2147483647 w 1701"/>
                <a:gd name="T81" fmla="*/ 2147483647 h 709"/>
                <a:gd name="T82" fmla="*/ 2147483647 w 1701"/>
                <a:gd name="T83" fmla="*/ 2147483647 h 709"/>
                <a:gd name="T84" fmla="*/ 2147483647 w 1701"/>
                <a:gd name="T85" fmla="*/ 2147483647 h 709"/>
                <a:gd name="T86" fmla="*/ 2147483647 w 1701"/>
                <a:gd name="T87" fmla="*/ 2147483647 h 709"/>
                <a:gd name="T88" fmla="*/ 2147483647 w 1701"/>
                <a:gd name="T89" fmla="*/ 2147483647 h 709"/>
                <a:gd name="T90" fmla="*/ 2147483647 w 1701"/>
                <a:gd name="T91" fmla="*/ 2147483647 h 709"/>
                <a:gd name="T92" fmla="*/ 2147483647 w 1701"/>
                <a:gd name="T93" fmla="*/ 2147483647 h 709"/>
                <a:gd name="T94" fmla="*/ 2147483647 w 1701"/>
                <a:gd name="T95" fmla="*/ 2147483647 h 709"/>
                <a:gd name="T96" fmla="*/ 2147483647 w 1701"/>
                <a:gd name="T97" fmla="*/ 2147483647 h 709"/>
                <a:gd name="T98" fmla="*/ 2147483647 w 1701"/>
                <a:gd name="T99" fmla="*/ 2147483647 h 709"/>
                <a:gd name="T100" fmla="*/ 2147483647 w 1701"/>
                <a:gd name="T101" fmla="*/ 2147483647 h 709"/>
                <a:gd name="T102" fmla="*/ 2147483647 w 1701"/>
                <a:gd name="T103" fmla="*/ 2147483647 h 709"/>
                <a:gd name="T104" fmla="*/ 2147483647 w 1701"/>
                <a:gd name="T105" fmla="*/ 2147483647 h 709"/>
                <a:gd name="T106" fmla="*/ 2147483647 w 1701"/>
                <a:gd name="T107" fmla="*/ 2147483647 h 709"/>
                <a:gd name="T108" fmla="*/ 2147483647 w 1701"/>
                <a:gd name="T109" fmla="*/ 2147483647 h 70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701"/>
                <a:gd name="T166" fmla="*/ 0 h 709"/>
                <a:gd name="T167" fmla="*/ 1701 w 1701"/>
                <a:gd name="T168" fmla="*/ 709 h 70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701" h="709">
                  <a:moveTo>
                    <a:pt x="109" y="124"/>
                  </a:moveTo>
                  <a:cubicBezTo>
                    <a:pt x="113" y="112"/>
                    <a:pt x="125" y="102"/>
                    <a:pt x="137" y="96"/>
                  </a:cubicBezTo>
                  <a:cubicBezTo>
                    <a:pt x="144" y="92"/>
                    <a:pt x="153" y="91"/>
                    <a:pt x="161" y="88"/>
                  </a:cubicBezTo>
                  <a:cubicBezTo>
                    <a:pt x="165" y="87"/>
                    <a:pt x="173" y="84"/>
                    <a:pt x="173" y="84"/>
                  </a:cubicBezTo>
                  <a:cubicBezTo>
                    <a:pt x="231" y="92"/>
                    <a:pt x="276" y="124"/>
                    <a:pt x="329" y="144"/>
                  </a:cubicBezTo>
                  <a:cubicBezTo>
                    <a:pt x="352" y="153"/>
                    <a:pt x="381" y="152"/>
                    <a:pt x="405" y="156"/>
                  </a:cubicBezTo>
                  <a:cubicBezTo>
                    <a:pt x="423" y="184"/>
                    <a:pt x="447" y="211"/>
                    <a:pt x="469" y="236"/>
                  </a:cubicBezTo>
                  <a:cubicBezTo>
                    <a:pt x="478" y="246"/>
                    <a:pt x="497" y="264"/>
                    <a:pt x="497" y="264"/>
                  </a:cubicBezTo>
                  <a:cubicBezTo>
                    <a:pt x="503" y="282"/>
                    <a:pt x="511" y="274"/>
                    <a:pt x="517" y="292"/>
                  </a:cubicBezTo>
                  <a:cubicBezTo>
                    <a:pt x="516" y="328"/>
                    <a:pt x="515" y="364"/>
                    <a:pt x="513" y="400"/>
                  </a:cubicBezTo>
                  <a:cubicBezTo>
                    <a:pt x="512" y="413"/>
                    <a:pt x="485" y="428"/>
                    <a:pt x="485" y="428"/>
                  </a:cubicBezTo>
                  <a:cubicBezTo>
                    <a:pt x="476" y="456"/>
                    <a:pt x="469" y="449"/>
                    <a:pt x="489" y="456"/>
                  </a:cubicBezTo>
                  <a:cubicBezTo>
                    <a:pt x="525" y="453"/>
                    <a:pt x="556" y="447"/>
                    <a:pt x="593" y="444"/>
                  </a:cubicBezTo>
                  <a:cubicBezTo>
                    <a:pt x="629" y="432"/>
                    <a:pt x="588" y="444"/>
                    <a:pt x="673" y="436"/>
                  </a:cubicBezTo>
                  <a:cubicBezTo>
                    <a:pt x="698" y="434"/>
                    <a:pt x="723" y="419"/>
                    <a:pt x="749" y="416"/>
                  </a:cubicBezTo>
                  <a:cubicBezTo>
                    <a:pt x="812" y="395"/>
                    <a:pt x="870" y="354"/>
                    <a:pt x="937" y="344"/>
                  </a:cubicBezTo>
                  <a:cubicBezTo>
                    <a:pt x="993" y="325"/>
                    <a:pt x="953" y="336"/>
                    <a:pt x="1061" y="332"/>
                  </a:cubicBezTo>
                  <a:cubicBezTo>
                    <a:pt x="1085" y="326"/>
                    <a:pt x="1099" y="319"/>
                    <a:pt x="1125" y="316"/>
                  </a:cubicBezTo>
                  <a:cubicBezTo>
                    <a:pt x="1167" y="288"/>
                    <a:pt x="1232" y="276"/>
                    <a:pt x="1281" y="272"/>
                  </a:cubicBezTo>
                  <a:cubicBezTo>
                    <a:pt x="1298" y="266"/>
                    <a:pt x="1309" y="250"/>
                    <a:pt x="1325" y="240"/>
                  </a:cubicBezTo>
                  <a:cubicBezTo>
                    <a:pt x="1329" y="237"/>
                    <a:pt x="1337" y="232"/>
                    <a:pt x="1337" y="232"/>
                  </a:cubicBezTo>
                  <a:cubicBezTo>
                    <a:pt x="1368" y="186"/>
                    <a:pt x="1430" y="143"/>
                    <a:pt x="1477" y="112"/>
                  </a:cubicBezTo>
                  <a:cubicBezTo>
                    <a:pt x="1500" y="78"/>
                    <a:pt x="1469" y="118"/>
                    <a:pt x="1497" y="96"/>
                  </a:cubicBezTo>
                  <a:cubicBezTo>
                    <a:pt x="1501" y="93"/>
                    <a:pt x="1501" y="87"/>
                    <a:pt x="1505" y="84"/>
                  </a:cubicBezTo>
                  <a:cubicBezTo>
                    <a:pt x="1522" y="69"/>
                    <a:pt x="1525" y="69"/>
                    <a:pt x="1541" y="64"/>
                  </a:cubicBezTo>
                  <a:cubicBezTo>
                    <a:pt x="1550" y="36"/>
                    <a:pt x="1541" y="43"/>
                    <a:pt x="1561" y="36"/>
                  </a:cubicBezTo>
                  <a:cubicBezTo>
                    <a:pt x="1571" y="7"/>
                    <a:pt x="1562" y="17"/>
                    <a:pt x="1581" y="4"/>
                  </a:cubicBezTo>
                  <a:cubicBezTo>
                    <a:pt x="1592" y="5"/>
                    <a:pt x="1606" y="0"/>
                    <a:pt x="1613" y="8"/>
                  </a:cubicBezTo>
                  <a:cubicBezTo>
                    <a:pt x="1638" y="35"/>
                    <a:pt x="1604" y="44"/>
                    <a:pt x="1633" y="64"/>
                  </a:cubicBezTo>
                  <a:cubicBezTo>
                    <a:pt x="1649" y="88"/>
                    <a:pt x="1666" y="97"/>
                    <a:pt x="1685" y="116"/>
                  </a:cubicBezTo>
                  <a:cubicBezTo>
                    <a:pt x="1681" y="219"/>
                    <a:pt x="1701" y="201"/>
                    <a:pt x="1649" y="236"/>
                  </a:cubicBezTo>
                  <a:cubicBezTo>
                    <a:pt x="1636" y="255"/>
                    <a:pt x="1643" y="243"/>
                    <a:pt x="1633" y="272"/>
                  </a:cubicBezTo>
                  <a:cubicBezTo>
                    <a:pt x="1623" y="303"/>
                    <a:pt x="1580" y="306"/>
                    <a:pt x="1557" y="320"/>
                  </a:cubicBezTo>
                  <a:cubicBezTo>
                    <a:pt x="1540" y="331"/>
                    <a:pt x="1533" y="339"/>
                    <a:pt x="1513" y="344"/>
                  </a:cubicBezTo>
                  <a:cubicBezTo>
                    <a:pt x="1490" y="378"/>
                    <a:pt x="1428" y="395"/>
                    <a:pt x="1389" y="400"/>
                  </a:cubicBezTo>
                  <a:cubicBezTo>
                    <a:pt x="1342" y="416"/>
                    <a:pt x="1368" y="418"/>
                    <a:pt x="1313" y="424"/>
                  </a:cubicBezTo>
                  <a:cubicBezTo>
                    <a:pt x="1283" y="434"/>
                    <a:pt x="1252" y="437"/>
                    <a:pt x="1221" y="440"/>
                  </a:cubicBezTo>
                  <a:cubicBezTo>
                    <a:pt x="1207" y="449"/>
                    <a:pt x="1203" y="463"/>
                    <a:pt x="1189" y="472"/>
                  </a:cubicBezTo>
                  <a:cubicBezTo>
                    <a:pt x="1172" y="484"/>
                    <a:pt x="1145" y="495"/>
                    <a:pt x="1125" y="500"/>
                  </a:cubicBezTo>
                  <a:cubicBezTo>
                    <a:pt x="1116" y="506"/>
                    <a:pt x="1110" y="515"/>
                    <a:pt x="1101" y="520"/>
                  </a:cubicBezTo>
                  <a:cubicBezTo>
                    <a:pt x="1068" y="538"/>
                    <a:pt x="1031" y="551"/>
                    <a:pt x="997" y="568"/>
                  </a:cubicBezTo>
                  <a:cubicBezTo>
                    <a:pt x="971" y="581"/>
                    <a:pt x="945" y="603"/>
                    <a:pt x="917" y="612"/>
                  </a:cubicBezTo>
                  <a:cubicBezTo>
                    <a:pt x="902" y="617"/>
                    <a:pt x="853" y="619"/>
                    <a:pt x="845" y="620"/>
                  </a:cubicBezTo>
                  <a:cubicBezTo>
                    <a:pt x="758" y="649"/>
                    <a:pt x="732" y="633"/>
                    <a:pt x="597" y="636"/>
                  </a:cubicBezTo>
                  <a:cubicBezTo>
                    <a:pt x="556" y="667"/>
                    <a:pt x="507" y="669"/>
                    <a:pt x="457" y="672"/>
                  </a:cubicBezTo>
                  <a:cubicBezTo>
                    <a:pt x="411" y="687"/>
                    <a:pt x="462" y="672"/>
                    <a:pt x="341" y="680"/>
                  </a:cubicBezTo>
                  <a:cubicBezTo>
                    <a:pt x="309" y="682"/>
                    <a:pt x="281" y="703"/>
                    <a:pt x="249" y="708"/>
                  </a:cubicBezTo>
                  <a:cubicBezTo>
                    <a:pt x="181" y="707"/>
                    <a:pt x="113" y="709"/>
                    <a:pt x="45" y="704"/>
                  </a:cubicBezTo>
                  <a:cubicBezTo>
                    <a:pt x="32" y="703"/>
                    <a:pt x="29" y="668"/>
                    <a:pt x="29" y="668"/>
                  </a:cubicBezTo>
                  <a:cubicBezTo>
                    <a:pt x="31" y="581"/>
                    <a:pt x="0" y="481"/>
                    <a:pt x="65" y="416"/>
                  </a:cubicBezTo>
                  <a:cubicBezTo>
                    <a:pt x="72" y="396"/>
                    <a:pt x="83" y="382"/>
                    <a:pt x="97" y="368"/>
                  </a:cubicBezTo>
                  <a:cubicBezTo>
                    <a:pt x="100" y="360"/>
                    <a:pt x="102" y="352"/>
                    <a:pt x="105" y="344"/>
                  </a:cubicBezTo>
                  <a:cubicBezTo>
                    <a:pt x="106" y="340"/>
                    <a:pt x="109" y="332"/>
                    <a:pt x="109" y="332"/>
                  </a:cubicBezTo>
                  <a:cubicBezTo>
                    <a:pt x="112" y="300"/>
                    <a:pt x="113" y="267"/>
                    <a:pt x="121" y="236"/>
                  </a:cubicBezTo>
                  <a:cubicBezTo>
                    <a:pt x="118" y="172"/>
                    <a:pt x="123" y="166"/>
                    <a:pt x="109" y="1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0" cap="rnd">
                  <a:solidFill>
                    <a:srgbClr val="000000"/>
                  </a:solidFill>
                  <a:prstDash val="sysDot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1" name="Text Box 80"/>
            <p:cNvSpPr txBox="1">
              <a:spLocks noChangeArrowheads="1"/>
            </p:cNvSpPr>
            <p:nvPr/>
          </p:nvSpPr>
          <p:spPr bwMode="auto">
            <a:xfrm>
              <a:off x="30256" y="1975480"/>
              <a:ext cx="2978727" cy="3790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18000" tIns="18000" rIns="18000" bIns="1800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sz="1000" b="1" dirty="0" smtClean="0">
                  <a:solidFill>
                    <a:srgbClr val="002060"/>
                  </a:solidFill>
                  <a:latin typeface="Arial" charset="0"/>
                </a:rPr>
                <a:t>ҚР 14 </a:t>
              </a:r>
              <a:r>
                <a:rPr lang="ru-RU" sz="1000" b="1" dirty="0" err="1" smtClean="0">
                  <a:solidFill>
                    <a:srgbClr val="002060"/>
                  </a:solidFill>
                  <a:latin typeface="Arial" charset="0"/>
                </a:rPr>
                <a:t>облыстарынан</a:t>
              </a:r>
              <a:r>
                <a:rPr lang="ru-RU" sz="1000" b="1" dirty="0" smtClean="0">
                  <a:solidFill>
                    <a:srgbClr val="002060"/>
                  </a:solidFill>
                  <a:latin typeface="Arial" charset="0"/>
                </a:rPr>
                <a:t> 10 </a:t>
              </a:r>
              <a:r>
                <a:rPr lang="ru-RU" sz="1000" b="1" dirty="0" err="1" smtClean="0">
                  <a:solidFill>
                    <a:srgbClr val="002060"/>
                  </a:solidFill>
                  <a:latin typeface="Arial" charset="0"/>
                </a:rPr>
                <a:t>облыстары</a:t>
              </a:r>
              <a:r>
                <a:rPr lang="ru-RU" sz="1000" b="1" dirty="0" smtClean="0">
                  <a:solidFill>
                    <a:srgbClr val="002060"/>
                  </a:solidFill>
                  <a:latin typeface="Arial" charset="0"/>
                </a:rPr>
                <a:t> </a:t>
              </a:r>
              <a:r>
                <a:rPr lang="ru-RU" sz="1000" b="1" dirty="0" err="1" smtClean="0">
                  <a:solidFill>
                    <a:srgbClr val="002060"/>
                  </a:solidFill>
                  <a:latin typeface="Arial" charset="0"/>
                </a:rPr>
                <a:t>табиғи</a:t>
              </a:r>
              <a:r>
                <a:rPr lang="ru-RU" sz="1000" b="1" dirty="0" smtClean="0">
                  <a:solidFill>
                    <a:srgbClr val="002060"/>
                  </a:solidFill>
                  <a:latin typeface="Arial" charset="0"/>
                </a:rPr>
                <a:t> </a:t>
              </a:r>
              <a:r>
                <a:rPr lang="ru-RU" sz="1000" b="1" dirty="0" err="1" smtClean="0">
                  <a:solidFill>
                    <a:srgbClr val="002060"/>
                  </a:solidFill>
                  <a:latin typeface="Arial" charset="0"/>
                </a:rPr>
                <a:t>газбен</a:t>
              </a:r>
              <a:r>
                <a:rPr lang="ru-RU" sz="1000" b="1" dirty="0" smtClean="0">
                  <a:solidFill>
                    <a:srgbClr val="002060"/>
                  </a:solidFill>
                  <a:latin typeface="Arial" charset="0"/>
                </a:rPr>
                <a:t> </a:t>
              </a:r>
              <a:r>
                <a:rPr lang="ru-RU" sz="1000" b="1" dirty="0" err="1" smtClean="0">
                  <a:solidFill>
                    <a:srgbClr val="002060"/>
                  </a:solidFill>
                  <a:latin typeface="Arial" charset="0"/>
                </a:rPr>
                <a:t>газдандырылған</a:t>
              </a:r>
              <a:endParaRPr lang="ru-RU" sz="900" b="1" dirty="0">
                <a:solidFill>
                  <a:srgbClr val="002060"/>
                </a:solidFill>
                <a:latin typeface="Arial" charset="0"/>
              </a:endParaRPr>
            </a:p>
          </p:txBody>
        </p:sp>
      </p:grpSp>
      <p:sp>
        <p:nvSpPr>
          <p:cNvPr id="254" name="TextBox 253"/>
          <p:cNvSpPr txBox="1"/>
          <p:nvPr/>
        </p:nvSpPr>
        <p:spPr>
          <a:xfrm>
            <a:off x="637954" y="2668772"/>
            <a:ext cx="11270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latin typeface="Arial" pitchFamily="34" charset="0"/>
                <a:cs typeface="Arial" pitchFamily="34" charset="0"/>
              </a:rPr>
              <a:t>86,0%</a:t>
            </a:r>
          </a:p>
          <a:p>
            <a:pPr algn="ctr"/>
            <a:r>
              <a:rPr lang="ru-RU" sz="1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894 млн.м3</a:t>
            </a:r>
          </a:p>
        </p:txBody>
      </p:sp>
      <p:sp>
        <p:nvSpPr>
          <p:cNvPr id="255" name="TextBox 254"/>
          <p:cNvSpPr txBox="1"/>
          <p:nvPr/>
        </p:nvSpPr>
        <p:spPr>
          <a:xfrm>
            <a:off x="6634717" y="3466215"/>
            <a:ext cx="108452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latin typeface="Arial" pitchFamily="34" charset="0"/>
                <a:cs typeface="Arial" pitchFamily="34" charset="0"/>
              </a:rPr>
              <a:t>60%</a:t>
            </a:r>
            <a:endParaRPr lang="ru-RU" sz="1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1 387 млн.м3</a:t>
            </a:r>
          </a:p>
        </p:txBody>
      </p:sp>
      <p:sp>
        <p:nvSpPr>
          <p:cNvPr id="256" name="TextBox 255"/>
          <p:cNvSpPr txBox="1"/>
          <p:nvPr/>
        </p:nvSpPr>
        <p:spPr>
          <a:xfrm>
            <a:off x="4997301" y="4284921"/>
            <a:ext cx="85060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latin typeface="Arial" pitchFamily="34" charset="0"/>
                <a:cs typeface="Arial" pitchFamily="34" charset="0"/>
              </a:rPr>
              <a:t>48,8%</a:t>
            </a:r>
          </a:p>
          <a:p>
            <a:pPr algn="ctr"/>
            <a:r>
              <a:rPr lang="ru-RU" sz="1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1 300 млн.м3</a:t>
            </a:r>
          </a:p>
        </p:txBody>
      </p:sp>
      <p:sp>
        <p:nvSpPr>
          <p:cNvPr id="257" name="TextBox 256"/>
          <p:cNvSpPr txBox="1"/>
          <p:nvPr/>
        </p:nvSpPr>
        <p:spPr>
          <a:xfrm>
            <a:off x="5592726" y="3763926"/>
            <a:ext cx="94629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latin typeface="Arial" pitchFamily="34" charset="0"/>
                <a:cs typeface="Arial" pitchFamily="34" charset="0"/>
              </a:rPr>
              <a:t>58,4%</a:t>
            </a:r>
          </a:p>
          <a:p>
            <a:pPr algn="ctr"/>
            <a:r>
              <a:rPr lang="ru-RU" sz="1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1 223 млн.м3</a:t>
            </a:r>
          </a:p>
        </p:txBody>
      </p:sp>
      <p:sp>
        <p:nvSpPr>
          <p:cNvPr id="258" name="TextBox 257"/>
          <p:cNvSpPr txBox="1"/>
          <p:nvPr/>
        </p:nvSpPr>
        <p:spPr>
          <a:xfrm>
            <a:off x="3934048" y="4051921"/>
            <a:ext cx="1052622" cy="407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latin typeface="Arial" pitchFamily="34" charset="0"/>
                <a:cs typeface="Arial" pitchFamily="34" charset="0"/>
              </a:rPr>
              <a:t>30,9%</a:t>
            </a:r>
          </a:p>
          <a:p>
            <a:pPr algn="ctr"/>
            <a:r>
              <a:rPr lang="ru-RU" sz="105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530 млн.м3</a:t>
            </a:r>
          </a:p>
        </p:txBody>
      </p:sp>
      <p:sp>
        <p:nvSpPr>
          <p:cNvPr id="259" name="TextBox 258"/>
          <p:cNvSpPr txBox="1"/>
          <p:nvPr/>
        </p:nvSpPr>
        <p:spPr>
          <a:xfrm>
            <a:off x="2392327" y="2775098"/>
            <a:ext cx="14141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latin typeface="Arial" pitchFamily="34" charset="0"/>
                <a:cs typeface="Arial" pitchFamily="34" charset="0"/>
              </a:rPr>
              <a:t>80,4%</a:t>
            </a:r>
          </a:p>
          <a:p>
            <a:pPr algn="ctr"/>
            <a:r>
              <a:rPr lang="ru-RU" sz="1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1 943  млн.м3</a:t>
            </a:r>
          </a:p>
        </p:txBody>
      </p:sp>
      <p:sp>
        <p:nvSpPr>
          <p:cNvPr id="260" name="TextBox 259"/>
          <p:cNvSpPr txBox="1"/>
          <p:nvPr/>
        </p:nvSpPr>
        <p:spPr>
          <a:xfrm>
            <a:off x="1360967" y="3232298"/>
            <a:ext cx="11057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latin typeface="Arial" pitchFamily="34" charset="0"/>
                <a:cs typeface="Arial" pitchFamily="34" charset="0"/>
              </a:rPr>
              <a:t>97%</a:t>
            </a:r>
          </a:p>
          <a:p>
            <a:pPr algn="ctr"/>
            <a:r>
              <a:rPr lang="ru-RU" sz="1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463 млн.м3</a:t>
            </a:r>
          </a:p>
        </p:txBody>
      </p:sp>
      <p:sp>
        <p:nvSpPr>
          <p:cNvPr id="261" name="TextBox 260"/>
          <p:cNvSpPr txBox="1"/>
          <p:nvPr/>
        </p:nvSpPr>
        <p:spPr>
          <a:xfrm flipH="1">
            <a:off x="3870251" y="1881963"/>
            <a:ext cx="9569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latin typeface="Arial" pitchFamily="34" charset="0"/>
                <a:cs typeface="Arial" pitchFamily="34" charset="0"/>
              </a:rPr>
              <a:t>54,6%</a:t>
            </a:r>
          </a:p>
          <a:p>
            <a:pPr algn="ctr"/>
            <a:r>
              <a:rPr lang="ru-RU" sz="1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867 млн.м3</a:t>
            </a:r>
          </a:p>
        </p:txBody>
      </p:sp>
      <p:sp>
        <p:nvSpPr>
          <p:cNvPr id="262" name="TextBox 261"/>
          <p:cNvSpPr txBox="1"/>
          <p:nvPr/>
        </p:nvSpPr>
        <p:spPr>
          <a:xfrm>
            <a:off x="7655442" y="2785730"/>
            <a:ext cx="8080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latin typeface="Arial" pitchFamily="34" charset="0"/>
                <a:cs typeface="Arial" pitchFamily="34" charset="0"/>
              </a:rPr>
              <a:t>0,4%</a:t>
            </a:r>
          </a:p>
          <a:p>
            <a:pPr algn="ctr"/>
            <a:r>
              <a:rPr lang="ru-RU" sz="1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 млн.м3</a:t>
            </a:r>
          </a:p>
        </p:txBody>
      </p:sp>
      <p:sp>
        <p:nvSpPr>
          <p:cNvPr id="263" name="TextBox 262"/>
          <p:cNvSpPr txBox="1"/>
          <p:nvPr/>
        </p:nvSpPr>
        <p:spPr>
          <a:xfrm>
            <a:off x="1744404" y="3828456"/>
            <a:ext cx="10495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latin typeface="Arial" pitchFamily="34" charset="0"/>
                <a:cs typeface="Arial" pitchFamily="34" charset="0"/>
              </a:rPr>
              <a:t>99,7%</a:t>
            </a:r>
          </a:p>
          <a:p>
            <a:pPr algn="ctr"/>
            <a:r>
              <a:rPr lang="ru-RU" sz="1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2 617 млн.м3</a:t>
            </a:r>
          </a:p>
        </p:txBody>
      </p:sp>
      <p:sp>
        <p:nvSpPr>
          <p:cNvPr id="76" name="Прямоугольник 75"/>
          <p:cNvSpPr/>
          <p:nvPr/>
        </p:nvSpPr>
        <p:spPr>
          <a:xfrm>
            <a:off x="204716" y="1"/>
            <a:ext cx="86841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kk-KZ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ЕЛДІ ГАЗДАНДЫРУ </a:t>
            </a:r>
            <a:endParaRPr lang="ru-RU" sz="2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Номер слайда 78"/>
          <p:cNvSpPr>
            <a:spLocks noGrp="1"/>
          </p:cNvSpPr>
          <p:nvPr>
            <p:ph type="sldNum" sz="quarter" idx="12"/>
          </p:nvPr>
        </p:nvSpPr>
        <p:spPr>
          <a:xfrm>
            <a:off x="6553199" y="6507126"/>
            <a:ext cx="2303721" cy="214349"/>
          </a:xfrm>
        </p:spPr>
        <p:txBody>
          <a:bodyPr/>
          <a:lstStyle/>
          <a:p>
            <a:r>
              <a:rPr lang="ru-RU" dirty="0" smtClean="0"/>
              <a:t>СЛАЙД 15</a:t>
            </a:r>
            <a:endParaRPr lang="ru-RU" dirty="0"/>
          </a:p>
        </p:txBody>
      </p:sp>
      <p:sp>
        <p:nvSpPr>
          <p:cNvPr id="82" name="Содержимое 2"/>
          <p:cNvSpPr txBox="1">
            <a:spLocks/>
          </p:cNvSpPr>
          <p:nvPr/>
        </p:nvSpPr>
        <p:spPr>
          <a:xfrm>
            <a:off x="204715" y="5622879"/>
            <a:ext cx="8684103" cy="1235121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61950" marR="0" lvl="0" indent="-3619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Газдандырудың</a:t>
            </a:r>
            <a:r>
              <a:rPr kumimoji="0" lang="ru-RU" sz="18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бас </a:t>
            </a:r>
            <a:r>
              <a:rPr kumimoji="0" lang="ru-RU" sz="18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схемасы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.</a:t>
            </a:r>
          </a:p>
          <a:p>
            <a:pPr marL="180975" lvl="0" indent="-180975" algn="just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2030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жылға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қарай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тұрғындарды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газдандыру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деңгейі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ағымдағы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43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%-дан 56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% 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ға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дейін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жетеді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.</a:t>
            </a:r>
          </a:p>
          <a:p>
            <a:pPr marL="180975" marR="0" lvl="0" indent="-180975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Газдандырылған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елді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мекендерінің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көлемі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1150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ден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1600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елді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мекендерге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жоғарлайды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180975" marR="0" lvl="0" indent="-180975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Тұтынатын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газ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көлемі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2015 ж.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12,1 млрд.</a:t>
            </a:r>
            <a:r>
              <a:rPr kumimoji="0" lang="ru-RU" sz="1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ru-RU" sz="18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текше</a:t>
            </a:r>
            <a:r>
              <a:rPr kumimoji="0" lang="ru-RU" sz="1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ru-RU" sz="18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метрден</a:t>
            </a:r>
            <a:r>
              <a:rPr kumimoji="0" lang="ru-RU" sz="1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2030 </a:t>
            </a: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жылы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18 млрд.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текше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метрге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дейін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жетеді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 useBgFill="1">
        <p:nvSpPr>
          <p:cNvPr id="80" name="Text Box 80"/>
          <p:cNvSpPr txBox="1">
            <a:spLocks noChangeArrowheads="1"/>
          </p:cNvSpPr>
          <p:nvPr/>
        </p:nvSpPr>
        <p:spPr bwMode="auto">
          <a:xfrm>
            <a:off x="432745" y="626618"/>
            <a:ext cx="2743200" cy="344128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square" lIns="18000" tIns="18000" rIns="18000" bIns="18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1000" b="1" dirty="0" smtClean="0">
                <a:solidFill>
                  <a:schemeClr val="bg1"/>
                </a:solidFill>
                <a:latin typeface="Arial" charset="0"/>
              </a:rPr>
              <a:t>10 из 14 областей РК газифицированы природным газо</a:t>
            </a:r>
            <a:r>
              <a:rPr lang="ru-RU" sz="900" b="1" dirty="0" smtClean="0">
                <a:solidFill>
                  <a:schemeClr val="bg1"/>
                </a:solidFill>
                <a:latin typeface="Arial" charset="0"/>
              </a:rPr>
              <a:t>м</a:t>
            </a:r>
            <a:endParaRPr lang="ru-RU" sz="900" b="1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2093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245660" y="143986"/>
            <a:ext cx="8898340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spc="150" dirty="0" smtClean="0">
                <a:ln w="11430"/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ГАЗ ТАСЫМАЛДАУ ЖҮЙЕСІНІҢ ДАМУЫ</a:t>
            </a:r>
            <a:endParaRPr lang="ru-RU" sz="2400" b="1" spc="150" dirty="0">
              <a:ln w="11430"/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9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347" y="641445"/>
            <a:ext cx="8593043" cy="3704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1349" y="4472293"/>
            <a:ext cx="5082171" cy="212365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0" lvl="1" algn="just" defTabSz="719138" eaLnBrk="0" hangingPunct="0">
              <a:buClr>
                <a:srgbClr val="800000"/>
              </a:buClr>
            </a:pPr>
            <a:r>
              <a:rPr lang="ru-RU" sz="11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«БЕЙНЕУ-БОЗОЙ-ШЫМКЕНТ» МГ</a:t>
            </a:r>
          </a:p>
          <a:p>
            <a:pPr marL="0" lvl="1" algn="just" defTabSz="719138" eaLnBrk="0" hangingPunct="0">
              <a:buClr>
                <a:srgbClr val="800000"/>
              </a:buClr>
            </a:pPr>
            <a:r>
              <a:rPr lang="ru-RU" sz="11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Іске</a:t>
            </a:r>
            <a:r>
              <a:rPr lang="ru-RU" sz="11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асыру</a:t>
            </a:r>
            <a:r>
              <a:rPr lang="ru-RU" sz="11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мерзімі</a:t>
            </a:r>
            <a:r>
              <a:rPr lang="ru-RU" sz="11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ru-RU" sz="11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2012-2017 </a:t>
            </a:r>
            <a:r>
              <a:rPr lang="ru-RU" sz="11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жж</a:t>
            </a:r>
            <a:r>
              <a:rPr lang="ru-RU" sz="11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marL="0" lvl="1" algn="just" defTabSz="719138" eaLnBrk="0" hangingPunct="0">
              <a:buClr>
                <a:srgbClr val="800000"/>
              </a:buClr>
            </a:pPr>
            <a:r>
              <a:rPr lang="ru-RU" sz="11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Жобаның</a:t>
            </a:r>
            <a:r>
              <a:rPr lang="ru-RU" sz="11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құны</a:t>
            </a:r>
            <a:r>
              <a:rPr lang="ru-RU" sz="11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ru-RU" sz="11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$ 3,5 млрд.</a:t>
            </a:r>
          </a:p>
          <a:p>
            <a:pPr marL="0" lvl="1" algn="just" defTabSz="719138" eaLnBrk="0" hangingPunct="0">
              <a:buClr>
                <a:srgbClr val="800000"/>
              </a:buClr>
            </a:pPr>
            <a:r>
              <a:rPr lang="ru-RU" sz="11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Жұмыс</a:t>
            </a:r>
            <a:r>
              <a:rPr lang="ru-RU" sz="11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орындарын</a:t>
            </a:r>
            <a:r>
              <a:rPr lang="ru-RU" sz="11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құру</a:t>
            </a:r>
            <a:r>
              <a:rPr lang="ru-RU" sz="11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ru-RU" sz="11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lvl="1" algn="just" defTabSz="719138" eaLnBrk="0" hangingPunct="0">
              <a:buClr>
                <a:srgbClr val="800000"/>
              </a:buClr>
            </a:pPr>
            <a:r>
              <a:rPr lang="ru-RU" sz="11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Құрылыс</a:t>
            </a:r>
            <a:r>
              <a:rPr lang="ru-RU" sz="11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1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ru-RU" sz="11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4,44 </a:t>
            </a:r>
            <a:r>
              <a:rPr lang="ru-RU" sz="11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мың</a:t>
            </a:r>
            <a:r>
              <a:rPr lang="ru-RU" sz="11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11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адам</a:t>
            </a:r>
            <a:r>
              <a:rPr lang="ru-RU" sz="11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1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пайдалануға</a:t>
            </a:r>
            <a:r>
              <a:rPr lang="ru-RU" sz="11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беру </a:t>
            </a:r>
            <a:r>
              <a:rPr lang="ru-RU" sz="11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600 </a:t>
            </a:r>
            <a:r>
              <a:rPr lang="ru-RU" sz="11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адам</a:t>
            </a:r>
            <a:r>
              <a:rPr lang="ru-RU" sz="11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1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 defTabSz="719138"/>
            <a:r>
              <a:rPr lang="ru-RU" sz="11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Ағымдағы</a:t>
            </a:r>
            <a:r>
              <a:rPr lang="ru-RU" sz="11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жағдай</a:t>
            </a:r>
            <a:r>
              <a:rPr lang="ru-RU" sz="11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</a:t>
            </a:r>
            <a:endParaRPr lang="ru-RU" sz="11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1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2015 </a:t>
            </a:r>
            <a:r>
              <a:rPr lang="ru-RU" sz="11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жылдың</a:t>
            </a:r>
            <a:r>
              <a:rPr lang="ru-RU" sz="11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қарашасында</a:t>
            </a:r>
            <a:r>
              <a:rPr lang="ru-RU" sz="11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«</a:t>
            </a:r>
            <a:r>
              <a:rPr lang="ru-RU" sz="11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Бейнеу-</a:t>
            </a:r>
            <a:r>
              <a:rPr lang="ru-RU" sz="11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Бозой</a:t>
            </a:r>
            <a:r>
              <a:rPr lang="ru-RU" sz="11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» МГ </a:t>
            </a:r>
            <a:r>
              <a:rPr lang="ru-RU" sz="11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линейлік</a:t>
            </a:r>
            <a:r>
              <a:rPr lang="ru-RU" sz="11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бөлігінің</a:t>
            </a:r>
            <a:r>
              <a:rPr lang="ru-RU" sz="11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құрылысы</a:t>
            </a:r>
            <a:r>
              <a:rPr lang="ru-RU" sz="11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аяқталды</a:t>
            </a:r>
            <a:r>
              <a:rPr lang="ru-RU" sz="11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11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Қазіргі</a:t>
            </a:r>
            <a:r>
              <a:rPr lang="ru-RU" sz="11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уақытта</a:t>
            </a:r>
            <a:r>
              <a:rPr lang="ru-RU" sz="11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«</a:t>
            </a:r>
            <a:r>
              <a:rPr lang="ru-RU" sz="11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Бозой</a:t>
            </a:r>
            <a:r>
              <a:rPr lang="ru-RU" sz="11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» </a:t>
            </a:r>
            <a:r>
              <a:rPr lang="ru-RU" sz="11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КС </a:t>
            </a:r>
            <a:r>
              <a:rPr lang="ru-RU" sz="11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құрылысы</a:t>
            </a:r>
            <a:r>
              <a:rPr lang="ru-RU" sz="11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жүргізілуде</a:t>
            </a:r>
            <a:r>
              <a:rPr lang="ru-RU" sz="11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және</a:t>
            </a:r>
            <a:r>
              <a:rPr lang="ru-RU" sz="11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қатарлас</a:t>
            </a:r>
            <a:r>
              <a:rPr lang="ru-RU" sz="11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«</a:t>
            </a:r>
            <a:r>
              <a:rPr lang="ru-RU" sz="11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Қараөзек</a:t>
            </a:r>
            <a:r>
              <a:rPr lang="ru-RU" sz="11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» </a:t>
            </a:r>
            <a:r>
              <a:rPr lang="ru-RU" sz="11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КС </a:t>
            </a:r>
            <a:r>
              <a:rPr lang="ru-RU" sz="11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құрылысы</a:t>
            </a:r>
            <a:r>
              <a:rPr lang="ru-RU" sz="11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бойынша</a:t>
            </a:r>
            <a:r>
              <a:rPr lang="ru-RU" sz="11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жұмыстары</a:t>
            </a:r>
            <a:r>
              <a:rPr lang="ru-RU" sz="11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жүргізілуде</a:t>
            </a:r>
            <a:r>
              <a:rPr lang="ru-RU" sz="11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11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Жобаның</a:t>
            </a:r>
            <a:r>
              <a:rPr lang="ru-RU" sz="11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толық</a:t>
            </a:r>
            <a:r>
              <a:rPr lang="ru-RU" sz="11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аяқталуы</a:t>
            </a:r>
            <a:r>
              <a:rPr lang="ru-RU" sz="11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компрессорлық</a:t>
            </a:r>
            <a:r>
              <a:rPr lang="ru-RU" sz="11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станцияларын</a:t>
            </a:r>
            <a:r>
              <a:rPr lang="ru-RU" sz="11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есепке</a:t>
            </a:r>
            <a:r>
              <a:rPr lang="ru-RU" sz="11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алғанда</a:t>
            </a:r>
            <a:r>
              <a:rPr lang="ru-RU" sz="11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(«</a:t>
            </a:r>
            <a:r>
              <a:rPr lang="ru-RU" sz="11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Бозой</a:t>
            </a:r>
            <a:r>
              <a:rPr lang="ru-RU" sz="11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» КС , </a:t>
            </a:r>
            <a:r>
              <a:rPr lang="ru-RU" sz="11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11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Қараөзек</a:t>
            </a:r>
            <a:r>
              <a:rPr lang="ru-RU" sz="11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» КС) </a:t>
            </a:r>
            <a:r>
              <a:rPr lang="ru-RU" sz="11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және</a:t>
            </a:r>
            <a:r>
              <a:rPr lang="ru-RU" sz="11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жобалық</a:t>
            </a:r>
            <a:r>
              <a:rPr lang="ru-RU" sz="11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қуатын</a:t>
            </a:r>
            <a:r>
              <a:rPr lang="ru-RU" sz="11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жылына</a:t>
            </a:r>
            <a:r>
              <a:rPr lang="ru-RU" sz="11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10 </a:t>
            </a:r>
            <a:r>
              <a:rPr lang="ru-RU" sz="11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млрд. </a:t>
            </a:r>
            <a:r>
              <a:rPr lang="ru-RU" sz="11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текше</a:t>
            </a:r>
            <a:r>
              <a:rPr lang="ru-RU" sz="11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метрге</a:t>
            </a:r>
            <a:r>
              <a:rPr lang="ru-RU" sz="11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дейін</a:t>
            </a:r>
            <a:r>
              <a:rPr lang="ru-RU" sz="11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жеткізуі</a:t>
            </a:r>
            <a:r>
              <a:rPr lang="ru-RU" sz="11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ru-RU" sz="11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2017 </a:t>
            </a:r>
            <a:r>
              <a:rPr lang="ru-RU" sz="11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жылы</a:t>
            </a:r>
            <a:r>
              <a:rPr lang="ru-RU" sz="11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жоспарланған</a:t>
            </a:r>
            <a:r>
              <a:rPr lang="ru-RU" sz="11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462649" y="4481685"/>
            <a:ext cx="3351742" cy="212365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ru-RU" sz="11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00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11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КАЗАҚСТАН-ҚЫТАЙ» МГ</a:t>
            </a:r>
            <a:endParaRPr lang="ru-RU" sz="1100" u="sng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lvl="1" algn="just" defTabSz="719138" eaLnBrk="0" hangingPunct="0">
              <a:buClr>
                <a:srgbClr val="800000"/>
              </a:buClr>
            </a:pPr>
            <a:r>
              <a:rPr lang="ru-RU" sz="11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Іске</a:t>
            </a:r>
            <a:r>
              <a:rPr lang="ru-RU" sz="11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асыру</a:t>
            </a:r>
            <a:r>
              <a:rPr lang="ru-RU" sz="11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мерзімі</a:t>
            </a:r>
            <a:r>
              <a:rPr lang="ru-RU" sz="11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: </a:t>
            </a:r>
            <a:r>
              <a:rPr lang="ru-RU" sz="11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2008-2017 </a:t>
            </a:r>
            <a:r>
              <a:rPr lang="ru-RU" sz="11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жж</a:t>
            </a:r>
            <a:r>
              <a:rPr lang="ru-RU" sz="11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1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1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Жобаның</a:t>
            </a:r>
            <a:r>
              <a:rPr lang="ru-RU" sz="11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құны</a:t>
            </a:r>
            <a:r>
              <a:rPr lang="ru-RU" sz="11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ru-RU" sz="11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«А</a:t>
            </a:r>
            <a:r>
              <a:rPr lang="ru-RU" sz="11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» </a:t>
            </a:r>
            <a:r>
              <a:rPr lang="ru-RU" sz="11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және</a:t>
            </a:r>
            <a:r>
              <a:rPr lang="ru-RU" sz="11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«В» </a:t>
            </a:r>
            <a:r>
              <a:rPr lang="ru-RU" sz="11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желілері</a:t>
            </a:r>
            <a:r>
              <a:rPr lang="ru-RU" sz="11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бойынша</a:t>
            </a:r>
            <a:r>
              <a:rPr lang="ru-RU" sz="11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6,7 </a:t>
            </a:r>
            <a:r>
              <a:rPr lang="ru-RU" sz="11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млрд</a:t>
            </a:r>
            <a:r>
              <a:rPr lang="ru-RU" sz="11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АҚШ долл. </a:t>
            </a:r>
            <a:endParaRPr lang="ru-RU" sz="11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1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«С</a:t>
            </a:r>
            <a:r>
              <a:rPr lang="ru-RU" sz="11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» </a:t>
            </a:r>
            <a:r>
              <a:rPr lang="ru-RU" sz="11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желісі</a:t>
            </a:r>
            <a:r>
              <a:rPr lang="ru-RU" sz="11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бойынша</a:t>
            </a:r>
            <a:r>
              <a:rPr lang="ru-RU" sz="11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- 4,7 млрд</a:t>
            </a:r>
            <a:r>
              <a:rPr lang="ru-RU" sz="11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АҚШ доллар</a:t>
            </a:r>
            <a:endParaRPr lang="ru-RU" sz="11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r>
              <a:rPr lang="ru-RU" sz="11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(100 % </a:t>
            </a:r>
            <a:r>
              <a:rPr lang="ru-RU" sz="11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қарыз</a:t>
            </a:r>
            <a:r>
              <a:rPr lang="ru-RU" sz="11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қаражаты</a:t>
            </a:r>
            <a:r>
              <a:rPr lang="ru-RU" sz="11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1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Қытай</a:t>
            </a:r>
            <a:r>
              <a:rPr lang="ru-RU" sz="11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даму </a:t>
            </a:r>
            <a:r>
              <a:rPr lang="ru-RU" sz="11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банкінікі</a:t>
            </a:r>
            <a:r>
              <a:rPr lang="ru-RU" sz="11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ru-RU" sz="11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lvl="1" algn="just" defTabSz="719138" eaLnBrk="0" hangingPunct="0">
              <a:buClr>
                <a:srgbClr val="800000"/>
              </a:buClr>
            </a:pPr>
            <a:r>
              <a:rPr lang="ru-RU" sz="11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Ағымдағы</a:t>
            </a:r>
            <a:r>
              <a:rPr lang="ru-RU" sz="11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жағдай</a:t>
            </a:r>
            <a:r>
              <a:rPr lang="ru-RU" sz="11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</a:t>
            </a:r>
            <a:endParaRPr lang="ru-RU" sz="11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1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Одан</a:t>
            </a:r>
            <a:r>
              <a:rPr lang="ru-RU" sz="11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әрі</a:t>
            </a:r>
            <a:r>
              <a:rPr lang="ru-RU" sz="11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«С» </a:t>
            </a:r>
            <a:r>
              <a:rPr lang="ru-RU" sz="11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желісі</a:t>
            </a:r>
            <a:r>
              <a:rPr lang="ru-RU" sz="11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бойынша</a:t>
            </a:r>
            <a:r>
              <a:rPr lang="ru-RU" sz="11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қалған</a:t>
            </a:r>
            <a:r>
              <a:rPr lang="ru-RU" sz="11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төрт</a:t>
            </a:r>
            <a:r>
              <a:rPr lang="ru-RU" sz="11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компрессорлық</a:t>
            </a:r>
            <a:r>
              <a:rPr lang="ru-RU" sz="11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станцияларының</a:t>
            </a:r>
            <a:r>
              <a:rPr lang="ru-RU" sz="11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құрылысын</a:t>
            </a:r>
            <a:r>
              <a:rPr lang="ru-RU" sz="11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есепке</a:t>
            </a:r>
            <a:r>
              <a:rPr lang="ru-RU" sz="11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алғанда</a:t>
            </a:r>
            <a:r>
              <a:rPr lang="ru-RU" sz="11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2017 </a:t>
            </a:r>
            <a:r>
              <a:rPr lang="ru-RU" sz="11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жылы</a:t>
            </a:r>
            <a:r>
              <a:rPr lang="ru-RU" sz="11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газ </a:t>
            </a:r>
            <a:r>
              <a:rPr lang="ru-RU" sz="11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құбырының</a:t>
            </a:r>
            <a:r>
              <a:rPr lang="ru-RU" sz="11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жалпы</a:t>
            </a:r>
            <a:r>
              <a:rPr lang="ru-RU" sz="11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қуаты</a:t>
            </a:r>
            <a:r>
              <a:rPr lang="ru-RU" sz="11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жылына</a:t>
            </a:r>
            <a:r>
              <a:rPr lang="ru-RU" sz="11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1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30 дан </a:t>
            </a:r>
            <a:r>
              <a:rPr lang="ru-RU" sz="11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55 млрд. </a:t>
            </a:r>
            <a:r>
              <a:rPr lang="ru-RU" sz="11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текше</a:t>
            </a:r>
            <a:r>
              <a:rPr lang="ru-RU" sz="11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метрге</a:t>
            </a:r>
            <a:r>
              <a:rPr lang="ru-RU" sz="11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дейін</a:t>
            </a:r>
            <a:r>
              <a:rPr lang="ru-RU" sz="11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ұлғаяды</a:t>
            </a:r>
            <a:r>
              <a:rPr lang="ru-RU" sz="11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1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978296" y="6488668"/>
            <a:ext cx="84189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200" dirty="0" smtClean="0"/>
              <a:t>СЛАЙД 16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333767"/>
            <a:ext cx="8229600" cy="178785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kk-KZ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МҰНАЙ САЛАСЫ</a:t>
            </a:r>
            <a:endParaRPr lang="ru-RU" sz="54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5534" y="583324"/>
            <a:ext cx="9048466" cy="6274676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sz="100" dirty="0" smtClean="0"/>
          </a:p>
          <a:p>
            <a:pPr marL="180975" indent="-180975" algn="just"/>
            <a:endParaRPr lang="ru-RU" sz="16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180975" indent="-180975" algn="just"/>
            <a:endParaRPr lang="ru-RU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ru-RU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Ай </a:t>
            </a:r>
            <a:r>
              <a:rPr lang="ru-RU" sz="1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сайын</a:t>
            </a:r>
            <a:r>
              <a:rPr lang="ru-RU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ҚР </a:t>
            </a:r>
            <a:r>
              <a:rPr lang="ru-RU" sz="1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нарығына</a:t>
            </a:r>
            <a:r>
              <a:rPr lang="ru-RU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СМГ </a:t>
            </a:r>
            <a:r>
              <a:rPr lang="ru-RU" sz="1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жеткізу</a:t>
            </a:r>
            <a:r>
              <a:rPr lang="ru-RU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жоспары</a:t>
            </a:r>
            <a:r>
              <a:rPr lang="ru-RU" sz="1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және</a:t>
            </a:r>
            <a:r>
              <a:rPr lang="ru-RU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тоқсан</a:t>
            </a:r>
            <a:r>
              <a:rPr lang="ru-RU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сайын</a:t>
            </a:r>
            <a:r>
              <a:rPr lang="ru-RU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оның</a:t>
            </a:r>
            <a:r>
              <a:rPr lang="ru-RU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көтерме</a:t>
            </a:r>
            <a:r>
              <a:rPr lang="ru-RU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іске</a:t>
            </a:r>
            <a:r>
              <a:rPr lang="ru-RU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асыруының</a:t>
            </a:r>
            <a:r>
              <a:rPr lang="ru-RU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шекті</a:t>
            </a:r>
            <a:r>
              <a:rPr lang="ru-RU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бағасы</a:t>
            </a:r>
            <a:r>
              <a:rPr lang="ru-RU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бектіледі</a:t>
            </a:r>
            <a:r>
              <a:rPr lang="ru-RU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 </a:t>
            </a:r>
            <a:endParaRPr lang="ru-RU" sz="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§"/>
            </a:pPr>
            <a:endParaRPr lang="ru-RU" sz="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 algn="just">
              <a:buFont typeface="Wingdings" pitchFamily="2" charset="2"/>
              <a:buChar char="q"/>
            </a:pPr>
            <a:r>
              <a:rPr lang="ru-RU" sz="1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Ағымдағы</a:t>
            </a:r>
            <a:r>
              <a:rPr lang="ru-RU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тоқсанда</a:t>
            </a:r>
            <a:r>
              <a:rPr lang="ru-RU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ішкі</a:t>
            </a:r>
            <a:r>
              <a:rPr lang="ru-RU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нарықтағы</a:t>
            </a:r>
            <a:r>
              <a:rPr lang="ru-RU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СМГ-</a:t>
            </a:r>
            <a:r>
              <a:rPr lang="ru-RU" sz="1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ның</a:t>
            </a:r>
            <a:r>
              <a:rPr lang="ru-RU" sz="1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көтерме</a:t>
            </a:r>
            <a:r>
              <a:rPr lang="ru-RU" sz="1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іске</a:t>
            </a:r>
            <a:r>
              <a:rPr lang="ru-RU" sz="1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асыруының</a:t>
            </a:r>
            <a:r>
              <a:rPr lang="ru-RU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шекті</a:t>
            </a:r>
            <a:r>
              <a:rPr lang="ru-RU" sz="1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бағасы</a:t>
            </a:r>
            <a:r>
              <a:rPr lang="ru-RU" sz="1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23 </a:t>
            </a:r>
            <a:r>
              <a:rPr lang="ru-RU" sz="1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мың</a:t>
            </a:r>
            <a:r>
              <a:rPr lang="ru-RU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теңге</a:t>
            </a:r>
            <a:r>
              <a:rPr lang="en-US" sz="1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ru-RU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тонна, </a:t>
            </a:r>
            <a:r>
              <a:rPr lang="ru-RU" sz="1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бұл</a:t>
            </a:r>
            <a:r>
              <a:rPr lang="ru-RU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шекаралас</a:t>
            </a:r>
            <a:r>
              <a:rPr lang="ru-RU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елдерге</a:t>
            </a:r>
            <a:r>
              <a:rPr lang="ru-RU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қарағанда</a:t>
            </a:r>
            <a:r>
              <a:rPr lang="ru-RU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әлдеқайда</a:t>
            </a:r>
            <a:r>
              <a:rPr lang="ru-RU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төмен</a:t>
            </a:r>
            <a:r>
              <a:rPr lang="ru-RU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 </a:t>
            </a:r>
          </a:p>
          <a:p>
            <a:pPr lvl="0" algn="just">
              <a:buFont typeface="Wingdings" pitchFamily="2" charset="2"/>
              <a:buChar char="q"/>
            </a:pPr>
            <a:r>
              <a:rPr lang="ru-RU" sz="1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Мерзімімен</a:t>
            </a:r>
            <a:r>
              <a:rPr lang="ru-RU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ішкі</a:t>
            </a:r>
            <a:r>
              <a:rPr lang="ru-RU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нарықта</a:t>
            </a:r>
            <a:r>
              <a:rPr lang="ru-RU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тапшылық</a:t>
            </a:r>
            <a:r>
              <a:rPr lang="ru-RU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пайда</a:t>
            </a:r>
            <a:r>
              <a:rPr lang="ru-RU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болады</a:t>
            </a:r>
            <a:r>
              <a:rPr lang="ru-RU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бұл</a:t>
            </a:r>
            <a:r>
              <a:rPr lang="ru-RU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СМГ-</a:t>
            </a:r>
            <a:r>
              <a:rPr lang="ru-RU" sz="1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ны</a:t>
            </a:r>
            <a:r>
              <a:rPr lang="ru-RU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ел </a:t>
            </a:r>
            <a:r>
              <a:rPr lang="ru-RU" sz="1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сыртына</a:t>
            </a:r>
            <a:r>
              <a:rPr lang="ru-RU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заңсыз</a:t>
            </a:r>
            <a:r>
              <a:rPr lang="ru-RU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шығаруымен</a:t>
            </a:r>
            <a:r>
              <a:rPr lang="ru-RU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негізделеді</a:t>
            </a:r>
            <a:r>
              <a:rPr lang="ru-RU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онда</a:t>
            </a:r>
            <a:r>
              <a:rPr lang="ru-RU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СМГ-</a:t>
            </a:r>
            <a:r>
              <a:rPr lang="ru-RU" sz="1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ның</a:t>
            </a:r>
            <a:r>
              <a:rPr lang="ru-RU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бағасы</a:t>
            </a:r>
            <a:r>
              <a:rPr lang="ru-RU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бірнеше</a:t>
            </a:r>
            <a:r>
              <a:rPr lang="ru-RU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есе</a:t>
            </a:r>
            <a:r>
              <a:rPr lang="ru-RU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жоғары</a:t>
            </a:r>
            <a:r>
              <a:rPr lang="ru-RU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болып</a:t>
            </a:r>
            <a:r>
              <a:rPr lang="ru-RU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табылады</a:t>
            </a:r>
            <a:r>
              <a:rPr lang="ru-RU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ru-RU" sz="1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ru-RU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СМГ-</a:t>
            </a:r>
            <a:r>
              <a:rPr lang="ru-RU" sz="1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ны</a:t>
            </a:r>
            <a:r>
              <a:rPr lang="ru-RU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тұтынуы</a:t>
            </a:r>
            <a:r>
              <a:rPr lang="ru-RU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жоғарлауда</a:t>
            </a:r>
            <a:r>
              <a:rPr lang="ru-RU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1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А.ж</a:t>
            </a:r>
            <a:r>
              <a:rPr lang="ru-RU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1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қаңтар-қараша</a:t>
            </a:r>
            <a:r>
              <a:rPr lang="ru-RU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айларындағы</a:t>
            </a:r>
            <a:r>
              <a:rPr lang="ru-RU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СМГ-</a:t>
            </a:r>
            <a:r>
              <a:rPr lang="ru-RU" sz="1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ны</a:t>
            </a:r>
            <a:r>
              <a:rPr lang="ru-RU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ішкі</a:t>
            </a:r>
            <a:r>
              <a:rPr lang="ru-RU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нарыққа</a:t>
            </a:r>
            <a:r>
              <a:rPr lang="ru-RU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жеткізу</a:t>
            </a:r>
            <a:r>
              <a:rPr lang="ru-RU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өсімі</a:t>
            </a:r>
            <a:r>
              <a:rPr lang="ru-RU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2015 </a:t>
            </a:r>
            <a:r>
              <a:rPr lang="ru-RU" sz="1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жылдың</a:t>
            </a:r>
            <a:r>
              <a:rPr lang="ru-RU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ұқсас</a:t>
            </a:r>
            <a:r>
              <a:rPr lang="ru-RU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мерзіміне</a:t>
            </a:r>
            <a:r>
              <a:rPr lang="ru-RU" sz="1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34,8</a:t>
            </a:r>
            <a:r>
              <a:rPr lang="ru-RU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%-</a:t>
            </a:r>
            <a:r>
              <a:rPr lang="ru-RU" sz="1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ды</a:t>
            </a:r>
            <a:r>
              <a:rPr lang="ru-RU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құрайды</a:t>
            </a:r>
            <a:r>
              <a:rPr lang="ru-RU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ru-RU" sz="1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§"/>
            </a:pPr>
            <a:endParaRPr lang="ru-RU" sz="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ru-RU" sz="1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Төмен</a:t>
            </a:r>
            <a:r>
              <a:rPr lang="ru-RU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шекті-көтерме</a:t>
            </a:r>
            <a:r>
              <a:rPr lang="ru-RU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бағалар</a:t>
            </a:r>
            <a:r>
              <a:rPr lang="ru-RU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және</a:t>
            </a:r>
            <a:r>
              <a:rPr lang="ru-RU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ішкі</a:t>
            </a:r>
            <a:r>
              <a:rPr lang="ru-RU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нарықтағы</a:t>
            </a:r>
            <a:r>
              <a:rPr lang="ru-RU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тұтынудың</a:t>
            </a:r>
            <a:r>
              <a:rPr lang="ru-RU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өсімі</a:t>
            </a:r>
            <a:r>
              <a:rPr lang="ru-RU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шығындарға</a:t>
            </a:r>
            <a:r>
              <a:rPr lang="ru-RU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және</a:t>
            </a:r>
            <a:r>
              <a:rPr lang="ru-RU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СМГ-</a:t>
            </a:r>
            <a:r>
              <a:rPr lang="ru-RU" sz="1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ны</a:t>
            </a:r>
            <a:r>
              <a:rPr lang="ru-RU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өндірушілерінің</a:t>
            </a:r>
            <a:r>
              <a:rPr lang="ru-RU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және</a:t>
            </a:r>
            <a:r>
              <a:rPr lang="ru-RU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меншік</a:t>
            </a:r>
            <a:r>
              <a:rPr lang="ru-RU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иелерінің</a:t>
            </a:r>
            <a:r>
              <a:rPr lang="ru-RU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қаржы-экономикалық</a:t>
            </a:r>
            <a:r>
              <a:rPr lang="ru-RU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жағдайының</a:t>
            </a:r>
            <a:r>
              <a:rPr lang="ru-RU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елеулі</a:t>
            </a:r>
            <a:r>
              <a:rPr lang="ru-RU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нашарлауына</a:t>
            </a:r>
            <a:r>
              <a:rPr lang="ru-RU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алып</a:t>
            </a:r>
            <a:r>
              <a:rPr lang="ru-RU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келеді</a:t>
            </a:r>
            <a:r>
              <a:rPr lang="ru-RU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 smtClean="0"/>
              <a:t>СЛАЙД 17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54842" y="0"/>
            <a:ext cx="8963329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СҰЙЫТЫЛҒАН МҰНАЙ ГАЗ НАРЫҒЫ (СМГ)</a:t>
            </a:r>
            <a:endParaRPr lang="ru-RU" sz="2400" dirty="0">
              <a:solidFill>
                <a:srgbClr val="002060"/>
              </a:solidFill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40007065"/>
              </p:ext>
            </p:extLst>
          </p:nvPr>
        </p:nvGraphicFramePr>
        <p:xfrm>
          <a:off x="362607" y="725214"/>
          <a:ext cx="8575051" cy="14184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1135"/>
                <a:gridCol w="2011207"/>
                <a:gridCol w="1791801"/>
                <a:gridCol w="2120908"/>
              </a:tblGrid>
              <a:tr h="30952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СМГ</a:t>
                      </a:r>
                      <a:endParaRPr lang="ru-RU" sz="1500" b="1" i="0" u="none" strike="noStrike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1" u="none" strike="noStrike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2014 </a:t>
                      </a:r>
                      <a:r>
                        <a:rPr lang="ru-RU" sz="1500" b="1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жыл</a:t>
                      </a:r>
                      <a:r>
                        <a:rPr lang="ru-RU" sz="15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(</a:t>
                      </a:r>
                      <a:r>
                        <a:rPr lang="ru-RU" sz="1500" b="1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нақтысы</a:t>
                      </a:r>
                      <a:r>
                        <a:rPr lang="ru-RU" sz="15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ru-RU" sz="1500" b="1" i="0" u="none" strike="noStrike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1" u="none" strike="noStrike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2015 </a:t>
                      </a:r>
                      <a:r>
                        <a:rPr lang="ru-RU" sz="1500" b="1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жыл</a:t>
                      </a:r>
                      <a:r>
                        <a:rPr lang="ru-RU" sz="1500" b="1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5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ru-RU" sz="1500" b="1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нақтысы</a:t>
                      </a:r>
                      <a:r>
                        <a:rPr lang="ru-RU" sz="15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ru-RU" sz="1500" b="1" i="0" u="none" strike="noStrike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1" u="none" strike="noStrike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2016 </a:t>
                      </a:r>
                      <a:r>
                        <a:rPr lang="ru-RU" sz="1500" b="1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жыл</a:t>
                      </a:r>
                      <a:r>
                        <a:rPr lang="ru-RU" sz="1500" b="1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5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(</a:t>
                      </a:r>
                      <a:r>
                        <a:rPr lang="ru-RU" sz="1500" b="1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болжам</a:t>
                      </a:r>
                      <a:r>
                        <a:rPr lang="ru-RU" sz="15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ru-RU" sz="1500" b="1" i="0" u="none" strike="noStrike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7487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1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Өндіріс</a:t>
                      </a:r>
                      <a:r>
                        <a:rPr lang="ru-RU" sz="15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ru-RU" sz="1500" b="1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млн.тонна</a:t>
                      </a:r>
                      <a:endParaRPr lang="ru-RU" sz="1500" b="1" i="0" u="none" strike="noStrike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1" u="none" strike="noStrike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2,46</a:t>
                      </a:r>
                      <a:endParaRPr lang="ru-RU" sz="1500" b="1" i="0" u="none" strike="noStrike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1" u="none" strike="noStrike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2,54</a:t>
                      </a:r>
                      <a:endParaRPr lang="ru-RU" sz="1500" b="1" i="0" u="none" strike="noStrike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1" u="none" strike="noStrike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2,60</a:t>
                      </a:r>
                      <a:endParaRPr lang="ru-RU" sz="1500" b="1" i="0" u="none" strike="noStrike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7684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СМГ </a:t>
                      </a:r>
                      <a:r>
                        <a:rPr lang="ru-RU" sz="1500" b="1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ішкі</a:t>
                      </a:r>
                      <a:r>
                        <a:rPr lang="ru-RU" sz="15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500" b="1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тұтыну</a:t>
                      </a:r>
                      <a:r>
                        <a:rPr lang="ru-RU" sz="15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ru-RU" sz="1500" b="1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мың</a:t>
                      </a:r>
                      <a:r>
                        <a:rPr lang="ru-RU" sz="1500" b="1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5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тонна</a:t>
                      </a:r>
                      <a:endParaRPr lang="ru-RU" sz="1500" b="1" i="0" u="none" strike="noStrike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1" u="none" strike="noStrike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496</a:t>
                      </a:r>
                      <a:endParaRPr lang="ru-RU" sz="1500" b="1" i="0" u="none" strike="noStrike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1" u="none" strike="noStrike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606</a:t>
                      </a:r>
                      <a:endParaRPr lang="ru-RU" sz="1500" b="1" i="0" u="none" strike="noStrike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1" u="none" strike="noStrike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750</a:t>
                      </a:r>
                      <a:endParaRPr lang="ru-RU" sz="1500" b="1" i="0" u="none" strike="noStrike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675393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91822"/>
            <a:ext cx="8229600" cy="5034342"/>
          </a:xfrm>
        </p:spPr>
        <p:txBody>
          <a:bodyPr/>
          <a:lstStyle/>
          <a:p>
            <a:pPr algn="ctr">
              <a:buNone/>
            </a:pPr>
            <a:endParaRPr lang="ru-RU" sz="48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kk-KZ" sz="4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МҰНАЙ-ХИМИЯ</a:t>
            </a:r>
          </a:p>
          <a:p>
            <a:pPr algn="ctr">
              <a:buNone/>
            </a:pPr>
            <a:r>
              <a:rPr lang="kk-KZ" sz="4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ӨНЕРКӘСІБІ</a:t>
            </a:r>
            <a:endParaRPr lang="ru-RU" sz="48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4635795" y="668739"/>
            <a:ext cx="4153362" cy="170816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 algn="just">
              <a:buFont typeface="Wingdings" pitchFamily="2" charset="2"/>
              <a:buChar char="ü"/>
              <a:defRPr/>
            </a:pPr>
            <a:r>
              <a:rPr lang="ru-RU" sz="15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 ҚР </a:t>
            </a:r>
            <a:r>
              <a:rPr lang="ru-RU" sz="15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бойынша</a:t>
            </a:r>
            <a:r>
              <a:rPr lang="ru-RU" sz="15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ru-RU" sz="15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жол</a:t>
            </a:r>
            <a:r>
              <a:rPr lang="ru-RU" sz="15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ru-RU" sz="15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битумына</a:t>
            </a:r>
            <a:r>
              <a:rPr lang="ru-RU" sz="15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ru-RU" sz="15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жыл</a:t>
            </a:r>
            <a:r>
              <a:rPr lang="ru-RU" sz="15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ru-RU" sz="15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сайынғы</a:t>
            </a:r>
            <a:r>
              <a:rPr lang="ru-RU" sz="15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ru-RU" sz="15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қажеттілік</a:t>
            </a:r>
            <a:r>
              <a:rPr lang="ru-RU" sz="15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  400-500 </a:t>
            </a:r>
            <a:r>
              <a:rPr lang="ru-RU" sz="15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мың</a:t>
            </a:r>
            <a:r>
              <a:rPr lang="ru-RU" sz="15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ru-RU" sz="15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тоннаны</a:t>
            </a:r>
            <a:r>
              <a:rPr lang="ru-RU" sz="15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ru-RU" sz="15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құрайды</a:t>
            </a:r>
            <a:r>
              <a:rPr lang="ru-RU" sz="15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;</a:t>
            </a:r>
          </a:p>
          <a:p>
            <a:pPr lvl="0" algn="just">
              <a:buFont typeface="Wingdings" pitchFamily="2" charset="2"/>
              <a:buChar char="ü"/>
              <a:defRPr/>
            </a:pPr>
            <a:r>
              <a:rPr lang="ru-RU" sz="15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ru-RU" sz="15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Өнірістің</a:t>
            </a:r>
            <a:r>
              <a:rPr lang="ru-RU" sz="15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ru-RU" sz="15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жалпы</a:t>
            </a:r>
            <a:r>
              <a:rPr lang="ru-RU" sz="15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ru-RU" sz="15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қуаты</a:t>
            </a:r>
            <a:r>
              <a:rPr lang="ru-RU" sz="15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 –  </a:t>
            </a:r>
            <a:r>
              <a:rPr lang="ru-RU" sz="15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жылына</a:t>
            </a:r>
            <a:r>
              <a:rPr lang="ru-RU" sz="15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 1 млн. тонна ;</a:t>
            </a:r>
          </a:p>
          <a:p>
            <a:pPr lvl="0" algn="just">
              <a:buFont typeface="Wingdings" pitchFamily="2" charset="2"/>
              <a:buChar char="ü"/>
              <a:defRPr/>
            </a:pPr>
            <a:r>
              <a:rPr lang="ru-RU" sz="15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 2016 </a:t>
            </a:r>
            <a:r>
              <a:rPr lang="ru-RU" sz="15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ж</a:t>
            </a:r>
            <a:r>
              <a:rPr lang="ru-RU" sz="15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. </a:t>
            </a:r>
            <a:r>
              <a:rPr lang="ru-RU" sz="15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экспорттық</a:t>
            </a:r>
            <a:r>
              <a:rPr lang="ru-RU" sz="15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ru-RU" sz="15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кеден</a:t>
            </a:r>
            <a:r>
              <a:rPr lang="ru-RU" sz="15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ru-RU" sz="15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салығының</a:t>
            </a:r>
            <a:r>
              <a:rPr lang="ru-RU" sz="15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ru-RU" sz="15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ставкасы</a:t>
            </a:r>
            <a:r>
              <a:rPr lang="ru-RU" sz="15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  1 тонну </a:t>
            </a:r>
            <a:r>
              <a:rPr lang="ru-RU" sz="15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битумға</a:t>
            </a:r>
            <a:r>
              <a:rPr lang="ru-RU" sz="15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 15 </a:t>
            </a:r>
            <a:r>
              <a:rPr lang="ru-RU" sz="15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Евроға</a:t>
            </a:r>
            <a:r>
              <a:rPr lang="ru-RU" sz="15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ru-RU" sz="15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дейін</a:t>
            </a:r>
            <a:r>
              <a:rPr lang="ru-RU" sz="15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ru-RU" sz="15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төмендеді</a:t>
            </a:r>
            <a:r>
              <a:rPr lang="ru-RU" sz="15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.</a:t>
            </a: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flipV="1">
            <a:off x="0" y="5543849"/>
            <a:ext cx="8816454" cy="16273"/>
          </a:xfrm>
          <a:prstGeom prst="line">
            <a:avLst/>
          </a:prstGeom>
          <a:noFill/>
          <a:ln w="9525" cap="flat" cmpd="sng" algn="ctr">
            <a:solidFill>
              <a:schemeClr val="tx2">
                <a:lumMod val="50000"/>
              </a:schemeClr>
            </a:solidFill>
            <a:prstDash val="lgDash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22" name="TextBox 12"/>
          <p:cNvSpPr txBox="1">
            <a:spLocks noChangeArrowheads="1"/>
          </p:cNvSpPr>
          <p:nvPr/>
        </p:nvSpPr>
        <p:spPr bwMode="auto">
          <a:xfrm>
            <a:off x="-37994" y="0"/>
            <a:ext cx="885444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kk-KZ" sz="2000" b="1" dirty="0" smtClean="0">
                <a:solidFill>
                  <a:srgbClr val="002060"/>
                </a:solidFill>
              </a:rPr>
              <a:t>МҰНАЙ-ХИМИЯ ӨНЕРКӘСІБІ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04715" y="5758397"/>
            <a:ext cx="87053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360363" algn="l"/>
              </a:tabLst>
            </a:pPr>
            <a:r>
              <a:rPr lang="kk-KZ" sz="1400" b="1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2017 жылға міндеттер:</a:t>
            </a:r>
            <a:endParaRPr lang="kk-KZ" sz="1400" b="1" i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90488" indent="-90488">
              <a:buFont typeface="Wingdings" pitchFamily="2" charset="2"/>
              <a:buChar char="ü"/>
              <a:tabLst>
                <a:tab pos="360363" algn="l"/>
              </a:tabLst>
            </a:pPr>
            <a:r>
              <a:rPr lang="ru-RU" sz="1400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kk-KZ" sz="1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Ішкі нарықты отандық  өндірісі жол битумы қажеттілігімен қамтамасыз ету.</a:t>
            </a:r>
            <a:endParaRPr lang="ru-RU" sz="14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90488" indent="-90488">
              <a:buFont typeface="Wingdings" pitchFamily="2" charset="2"/>
              <a:buChar char="ü"/>
              <a:tabLst>
                <a:tab pos="360363" algn="l"/>
              </a:tabLst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Бензол </a:t>
            </a:r>
            <a:r>
              <a:rPr lang="ru-RU" sz="1400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өндірісін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және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экспортын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ұлғайту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0" y="2836413"/>
            <a:ext cx="8747168" cy="0"/>
          </a:xfrm>
          <a:prstGeom prst="line">
            <a:avLst/>
          </a:prstGeom>
          <a:noFill/>
          <a:ln w="9525" cap="flat" cmpd="sng" algn="ctr">
            <a:solidFill>
              <a:schemeClr val="tx2">
                <a:lumMod val="50000"/>
              </a:schemeClr>
            </a:solidFill>
            <a:prstDash val="lgDash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18" name="Прямоугольник 17"/>
          <p:cNvSpPr/>
          <p:nvPr/>
        </p:nvSpPr>
        <p:spPr>
          <a:xfrm>
            <a:off x="286603" y="2961565"/>
            <a:ext cx="8652681" cy="3231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ru-RU" sz="15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Атырауском</a:t>
            </a:r>
            <a:r>
              <a:rPr lang="ru-RU" sz="15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МӨЗ-</a:t>
            </a:r>
            <a:r>
              <a:rPr lang="ru-RU" sz="1500" b="1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інде</a:t>
            </a:r>
            <a:r>
              <a:rPr lang="ru-RU" sz="15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b="1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ароматикалық</a:t>
            </a:r>
            <a:r>
              <a:rPr lang="ru-RU" sz="15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b="1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көмірсутектерінің</a:t>
            </a:r>
            <a:r>
              <a:rPr lang="ru-RU" sz="15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b="1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өндірісі</a:t>
            </a:r>
            <a:r>
              <a:rPr lang="ru-RU" sz="15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(бензол, параксилол)</a:t>
            </a:r>
            <a:endParaRPr lang="ru-RU" sz="15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521122" y="3275464"/>
            <a:ext cx="5459105" cy="203132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0" lvl="1" algn="just">
              <a:defRPr/>
            </a:pPr>
            <a:endParaRPr lang="ru-RU" sz="1400" kern="0" dirty="0" smtClean="0">
              <a:solidFill>
                <a:srgbClr val="1F497D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marL="182563" lvl="1" indent="-182563" algn="just">
              <a:buFont typeface="Wingdings" pitchFamily="2" charset="2"/>
              <a:buChar char="ü"/>
              <a:defRPr/>
            </a:pPr>
            <a:r>
              <a:rPr lang="ru-RU" sz="1400" kern="0" dirty="0" err="1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Пайдалануға</a:t>
            </a:r>
            <a:r>
              <a:rPr lang="ru-RU" sz="1400" kern="0" dirty="0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 2015 </a:t>
            </a:r>
            <a:r>
              <a:rPr lang="ru-RU" sz="1400" kern="0" dirty="0" err="1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жылдың</a:t>
            </a:r>
            <a:r>
              <a:rPr lang="ru-RU" sz="1400" kern="0" dirty="0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kern="0" dirty="0" err="1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желтоқсан</a:t>
            </a:r>
            <a:r>
              <a:rPr lang="ru-RU" sz="1400" kern="0" dirty="0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kern="0" dirty="0" err="1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айында</a:t>
            </a:r>
            <a:r>
              <a:rPr lang="ru-RU" sz="1400" kern="0" dirty="0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kern="0" dirty="0" err="1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берілді</a:t>
            </a:r>
            <a:r>
              <a:rPr lang="ru-RU" sz="1400" kern="0" dirty="0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marL="0" lvl="1" algn="just">
              <a:defRPr/>
            </a:pPr>
            <a:endParaRPr lang="ru-RU" sz="1400" kern="0" dirty="0" smtClean="0">
              <a:solidFill>
                <a:srgbClr val="1F497D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marL="182563" lvl="1" indent="-182563" algn="just">
              <a:buFont typeface="Wingdings" pitchFamily="2" charset="2"/>
              <a:buChar char="ü"/>
              <a:defRPr/>
            </a:pPr>
            <a:r>
              <a:rPr lang="ru-RU" sz="1400" kern="0" dirty="0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kern="0" dirty="0" err="1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Келесі</a:t>
            </a:r>
            <a:r>
              <a:rPr lang="ru-RU" sz="1400" kern="0" dirty="0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kern="0" dirty="0" err="1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нұсқалар</a:t>
            </a:r>
            <a:r>
              <a:rPr lang="ru-RU" sz="1400" kern="0" dirty="0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kern="0" dirty="0" err="1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бойынша</a:t>
            </a:r>
            <a:r>
              <a:rPr lang="ru-RU" sz="1400" kern="0" dirty="0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kern="0" dirty="0" err="1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жобаны</a:t>
            </a:r>
            <a:r>
              <a:rPr lang="ru-RU" sz="1400" kern="0" dirty="0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kern="0" dirty="0" err="1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іске</a:t>
            </a:r>
            <a:r>
              <a:rPr lang="ru-RU" sz="1400" kern="0" dirty="0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kern="0" dirty="0" err="1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асырудың</a:t>
            </a:r>
            <a:r>
              <a:rPr lang="ru-RU" sz="1400" kern="0" dirty="0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kern="0" dirty="0" err="1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тиімділігі</a:t>
            </a:r>
            <a:r>
              <a:rPr lang="ru-RU" sz="1400" kern="0" dirty="0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285750" lvl="1" indent="-285750" algn="just">
              <a:buFontTx/>
              <a:buChar char="-"/>
              <a:defRPr/>
            </a:pPr>
            <a:r>
              <a:rPr lang="ru-RU" sz="1400" kern="0" dirty="0" err="1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отын</a:t>
            </a:r>
            <a:r>
              <a:rPr lang="ru-RU" sz="1400" kern="0" dirty="0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kern="0" dirty="0" err="1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нұсқасы</a:t>
            </a:r>
            <a:r>
              <a:rPr lang="ru-RU" sz="1400" kern="0" dirty="0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ru-RU" sz="1400" kern="0" dirty="0" err="1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жоғары</a:t>
            </a:r>
            <a:r>
              <a:rPr lang="ru-RU" sz="1400" kern="0" dirty="0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kern="0" dirty="0" err="1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октанды</a:t>
            </a:r>
            <a:r>
              <a:rPr lang="ru-RU" sz="1400" kern="0" dirty="0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kern="0" dirty="0" err="1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бензиннің</a:t>
            </a:r>
            <a:r>
              <a:rPr lang="ru-RU" sz="1400" kern="0" dirty="0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kern="0" dirty="0" err="1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түрлі</a:t>
            </a:r>
            <a:r>
              <a:rPr lang="ru-RU" sz="1400" kern="0" dirty="0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kern="0" dirty="0" err="1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маркалары</a:t>
            </a:r>
            <a:r>
              <a:rPr lang="ru-RU" sz="1400" kern="0" dirty="0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kern="0" dirty="0" err="1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көлемінің</a:t>
            </a:r>
            <a:r>
              <a:rPr lang="ru-RU" sz="1400" kern="0" dirty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kern="0" dirty="0" err="1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ұлғаюы</a:t>
            </a:r>
            <a:r>
              <a:rPr lang="ru-RU" sz="1400" kern="0" dirty="0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ru-RU" sz="1400" kern="0" dirty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3 </a:t>
            </a:r>
            <a:r>
              <a:rPr lang="ru-RU" sz="1400" kern="0" dirty="0" err="1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рет</a:t>
            </a:r>
            <a:r>
              <a:rPr lang="ru-RU" sz="1400" kern="0" dirty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) (</a:t>
            </a:r>
            <a:r>
              <a:rPr lang="ru-RU" sz="1400" kern="0" dirty="0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2014ж.</a:t>
            </a:r>
            <a:r>
              <a:rPr lang="ru-RU" sz="1400" kern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140 </a:t>
            </a:r>
            <a:r>
              <a:rPr lang="ru-RU" sz="1400" kern="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мың</a:t>
            </a:r>
            <a:r>
              <a:rPr lang="ru-RU" sz="1400" kern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kern="0" dirty="0" err="1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тоннадан</a:t>
            </a:r>
            <a:r>
              <a:rPr lang="ru-RU" sz="1400" kern="0" dirty="0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 2016 ж. 561 </a:t>
            </a:r>
            <a:r>
              <a:rPr lang="ru-RU" sz="1400" kern="0" dirty="0" err="1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мың</a:t>
            </a:r>
            <a:r>
              <a:rPr lang="ru-RU" sz="1400" kern="0" dirty="0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kern="0" dirty="0" err="1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тоннаға</a:t>
            </a:r>
            <a:r>
              <a:rPr lang="ru-RU" sz="1400" kern="0" dirty="0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kern="0" dirty="0" err="1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дейін</a:t>
            </a:r>
            <a:r>
              <a:rPr lang="ru-RU" sz="1400" kern="0" dirty="0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) </a:t>
            </a:r>
          </a:p>
          <a:p>
            <a:pPr marL="182563" lvl="1" indent="-182563" algn="just">
              <a:buFontTx/>
              <a:buChar char="-"/>
              <a:defRPr/>
            </a:pPr>
            <a:r>
              <a:rPr lang="ru-RU" sz="1400" kern="0" dirty="0" err="1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м</a:t>
            </a:r>
            <a:r>
              <a:rPr lang="ru-RU" sz="1400" kern="0" dirty="0" err="1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ұнай</a:t>
            </a:r>
            <a:r>
              <a:rPr lang="ru-RU" sz="1400" kern="0" dirty="0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-химия </a:t>
            </a:r>
            <a:r>
              <a:rPr lang="ru-RU" sz="1400" kern="0" dirty="0" err="1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нұсқасы</a:t>
            </a:r>
            <a:r>
              <a:rPr lang="ru-RU" sz="1400" kern="0" dirty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ru-RU" sz="1400" kern="0" dirty="0" err="1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жылына</a:t>
            </a:r>
            <a:r>
              <a:rPr lang="ru-RU" sz="1400" kern="0" dirty="0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133 </a:t>
            </a:r>
            <a:r>
              <a:rPr lang="ru-RU" sz="1400" kern="0" dirty="0" err="1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мың</a:t>
            </a:r>
            <a:r>
              <a:rPr lang="ru-RU" sz="1400" kern="0" dirty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kern="0" dirty="0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тонна бензол , </a:t>
            </a:r>
            <a:r>
              <a:rPr lang="ru-RU" sz="1400" kern="0" dirty="0" err="1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жылына</a:t>
            </a:r>
            <a:r>
              <a:rPr lang="ru-RU" sz="1400" kern="0" dirty="0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496 </a:t>
            </a:r>
            <a:r>
              <a:rPr lang="ru-RU" sz="1400" kern="0" dirty="0" err="1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мың</a:t>
            </a:r>
            <a:r>
              <a:rPr lang="ru-RU" sz="1400" kern="0" dirty="0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 тонна параксилол </a:t>
            </a:r>
            <a:r>
              <a:rPr lang="ru-RU" sz="1400" kern="0" dirty="0" err="1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өндірісі</a:t>
            </a:r>
            <a:r>
              <a:rPr lang="ru-RU" sz="1400" kern="0" dirty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400" kern="0" dirty="0" smtClean="0">
              <a:solidFill>
                <a:srgbClr val="1F497D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3" name="Диаграмма 22"/>
          <p:cNvGraphicFramePr/>
          <p:nvPr>
            <p:extLst>
              <p:ext uri="{D42A27DB-BD31-4B8C-83A1-F6EECF244321}">
                <p14:modId xmlns="" xmlns:p14="http://schemas.microsoft.com/office/powerpoint/2010/main" val="1745493733"/>
              </p:ext>
            </p:extLst>
          </p:nvPr>
        </p:nvGraphicFramePr>
        <p:xfrm>
          <a:off x="232013" y="559559"/>
          <a:ext cx="4286824" cy="23337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4" name="Picture 2" descr="C:\Users\kasenov_zh\Desktop\постанов квоты - КПА\фото НПЗ\2041e8f261a569bae4602ccf9bb.jpg"/>
          <p:cNvPicPr/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15" y="3330054"/>
            <a:ext cx="3070747" cy="2103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8284702" y="6435505"/>
            <a:ext cx="84189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200" dirty="0" smtClean="0"/>
              <a:t>СЛАЙД 18</a:t>
            </a:r>
            <a:endParaRPr lang="ru-RU" sz="1200" dirty="0"/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2419482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1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16" y="764275"/>
            <a:ext cx="2077772" cy="1596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Прямоугольник 28"/>
          <p:cNvSpPr/>
          <p:nvPr/>
        </p:nvSpPr>
        <p:spPr>
          <a:xfrm>
            <a:off x="2402006" y="764276"/>
            <a:ext cx="3057099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/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«ПОЛИПРОПИЛЕН» ЖОБАСЫ</a:t>
            </a:r>
            <a:endParaRPr lang="ru-RU" sz="1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>
            <a:off x="238060" y="4344442"/>
            <a:ext cx="8747168" cy="0"/>
          </a:xfrm>
          <a:prstGeom prst="line">
            <a:avLst/>
          </a:prstGeom>
          <a:noFill/>
          <a:ln w="9525" cap="flat" cmpd="sng" algn="ctr">
            <a:solidFill>
              <a:schemeClr val="tx2">
                <a:lumMod val="50000"/>
              </a:schemeClr>
            </a:solidFill>
            <a:prstDash val="lgDash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15" name="Прямоугольник 14"/>
          <p:cNvSpPr/>
          <p:nvPr/>
        </p:nvSpPr>
        <p:spPr>
          <a:xfrm>
            <a:off x="2402006" y="1064524"/>
            <a:ext cx="6578221" cy="129266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ru-RU" sz="13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Өтінім</a:t>
            </a:r>
            <a:r>
              <a:rPr lang="ru-RU" sz="13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ru-RU" sz="13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беруші</a:t>
            </a:r>
            <a:r>
              <a:rPr lang="en-US" sz="13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: </a:t>
            </a:r>
            <a:r>
              <a:rPr lang="ru-RU" sz="13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ru-RU" sz="13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«KPI</a:t>
            </a:r>
            <a:r>
              <a:rPr lang="ru-RU" sz="13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» ЖШС. </a:t>
            </a:r>
            <a:r>
              <a:rPr lang="ru-RU" sz="13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Акционерлер</a:t>
            </a:r>
            <a:r>
              <a:rPr lang="ru-RU" sz="13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:  «</a:t>
            </a:r>
            <a:r>
              <a:rPr lang="ru-RU" sz="13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Б</a:t>
            </a:r>
            <a:r>
              <a:rPr lang="ru-RU" sz="13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ХК» ЖШС </a:t>
            </a:r>
            <a:r>
              <a:rPr lang="ru-RU" sz="13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- 51% </a:t>
            </a:r>
            <a:r>
              <a:rPr lang="ru-RU" sz="13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ru-RU" sz="13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«</a:t>
            </a:r>
            <a:r>
              <a:rPr lang="ru-RU" sz="13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Самрұқ-Қазына</a:t>
            </a:r>
            <a:r>
              <a:rPr lang="ru-RU" sz="13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» АҚ),  </a:t>
            </a:r>
            <a:r>
              <a:rPr lang="ru-RU" sz="13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«АЛМЭКС ПЛЮС</a:t>
            </a:r>
            <a:r>
              <a:rPr lang="ru-RU" sz="13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» ЖШС </a:t>
            </a:r>
            <a:r>
              <a:rPr lang="ru-RU" sz="13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- 49%. </a:t>
            </a:r>
            <a:endParaRPr lang="ru-RU" sz="13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lvl="0" algn="just">
              <a:defRPr/>
            </a:pPr>
            <a:r>
              <a:rPr lang="ru-RU" sz="13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Аяқталу</a:t>
            </a:r>
            <a:r>
              <a:rPr lang="ru-RU" sz="13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ru-RU" sz="13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мерзімі</a:t>
            </a:r>
            <a:r>
              <a:rPr lang="ru-RU" sz="13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:  2019 </a:t>
            </a:r>
            <a:r>
              <a:rPr lang="ru-RU" sz="13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жыл</a:t>
            </a:r>
            <a:endParaRPr lang="ru-RU" sz="13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lvl="0" algn="just">
              <a:defRPr/>
            </a:pPr>
            <a:r>
              <a:rPr lang="ru-RU" sz="13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Құны</a:t>
            </a:r>
            <a:r>
              <a:rPr lang="ru-RU" sz="13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: </a:t>
            </a:r>
            <a:r>
              <a:rPr lang="ru-RU" sz="13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$ 2 500 млн. </a:t>
            </a:r>
            <a:endParaRPr lang="ru-RU" sz="13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lvl="0" algn="just">
              <a:defRPr/>
            </a:pPr>
            <a:r>
              <a:rPr lang="ru-RU" sz="13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Жұмыс</a:t>
            </a:r>
            <a:r>
              <a:rPr lang="ru-RU" sz="13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ru-RU" sz="13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орындарын</a:t>
            </a:r>
            <a:r>
              <a:rPr lang="ru-RU" sz="13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ru-RU" sz="13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құру</a:t>
            </a:r>
            <a:r>
              <a:rPr lang="ru-RU" sz="13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: </a:t>
            </a:r>
            <a:r>
              <a:rPr lang="ru-RU" sz="13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құрылыс</a:t>
            </a:r>
            <a:r>
              <a:rPr lang="ru-RU" sz="13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ru-RU" sz="13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– </a:t>
            </a:r>
            <a:r>
              <a:rPr lang="ru-RU" sz="13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3000 </a:t>
            </a:r>
            <a:r>
              <a:rPr lang="ru-RU" sz="1300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адам</a:t>
            </a:r>
            <a:r>
              <a:rPr lang="ru-RU" sz="13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; </a:t>
            </a:r>
            <a:r>
              <a:rPr lang="ru-RU" sz="1300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пайдалануға</a:t>
            </a:r>
            <a:r>
              <a:rPr lang="ru-RU" sz="13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 беру </a:t>
            </a:r>
            <a:r>
              <a:rPr lang="ru-RU" sz="13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– 550 </a:t>
            </a:r>
            <a:r>
              <a:rPr lang="ru-RU" sz="13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адам</a:t>
            </a:r>
            <a:endParaRPr lang="ru-RU" sz="13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lvl="0" algn="just">
              <a:defRPr/>
            </a:pPr>
            <a:r>
              <a:rPr lang="ru-RU" sz="13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Өндірістің</a:t>
            </a:r>
            <a:r>
              <a:rPr lang="ru-RU" sz="13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ru-RU" sz="13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қуаты</a:t>
            </a:r>
            <a:r>
              <a:rPr lang="ru-RU" sz="13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: </a:t>
            </a:r>
            <a:r>
              <a:rPr lang="ru-RU" sz="13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жылына</a:t>
            </a:r>
            <a:r>
              <a:rPr lang="ru-RU" sz="13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 500 </a:t>
            </a:r>
            <a:r>
              <a:rPr lang="ru-RU" sz="13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мың</a:t>
            </a:r>
            <a:r>
              <a:rPr lang="ru-RU" sz="13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 тонна полипропилен.</a:t>
            </a: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302063" y="6021288"/>
            <a:ext cx="8747168" cy="0"/>
          </a:xfrm>
          <a:prstGeom prst="line">
            <a:avLst/>
          </a:prstGeom>
          <a:noFill/>
          <a:ln w="9525" cap="flat" cmpd="sng" algn="ctr">
            <a:solidFill>
              <a:schemeClr val="tx2">
                <a:lumMod val="50000"/>
              </a:schemeClr>
            </a:solidFill>
            <a:prstDash val="lgDash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26" name="Прямоугольник 25"/>
          <p:cNvSpPr/>
          <p:nvPr/>
        </p:nvSpPr>
        <p:spPr>
          <a:xfrm>
            <a:off x="2402006" y="4430585"/>
            <a:ext cx="6578221" cy="144655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ru-RU" sz="1100" b="1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Мемлекеттік</a:t>
            </a:r>
            <a:r>
              <a:rPr lang="ru-RU" sz="11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қолдаудың</a:t>
            </a:r>
            <a:r>
              <a:rPr lang="ru-RU" sz="11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көрсетілген</a:t>
            </a:r>
            <a:r>
              <a:rPr lang="ru-RU" sz="11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шаралары</a:t>
            </a:r>
            <a:r>
              <a:rPr lang="ru-RU" sz="11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ru-RU" sz="500" b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0" indent="-171450">
              <a:buFont typeface="Wingdings" pitchFamily="2" charset="2"/>
              <a:buChar char="ü"/>
            </a:pPr>
            <a:r>
              <a:rPr lang="ru-RU" sz="12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Салық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және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кеден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жеңілдіктері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ұсынылды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marL="171450" lvl="0" indent="-171450">
              <a:buFont typeface="Wingdings" pitchFamily="2" charset="2"/>
              <a:buChar char="ü"/>
            </a:pPr>
            <a:r>
              <a:rPr lang="kk-KZ" sz="1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жалпы квотадан тыс шетел жұмыс күшін тарту және </a:t>
            </a:r>
            <a:r>
              <a:rPr lang="kk-KZ" sz="12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рұқсаттамалар </a:t>
            </a:r>
            <a:r>
              <a:rPr lang="kk-KZ" sz="1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рәсімдері жеңілдетілді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; </a:t>
            </a:r>
            <a:endParaRPr lang="kk-KZ" sz="1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71450" lvl="0" indent="-171450">
              <a:buFont typeface="Wingdings" pitchFamily="2" charset="2"/>
              <a:buChar char="ü"/>
            </a:pPr>
            <a:r>
              <a:rPr lang="kk-KZ" sz="1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жобалау және құрылыс кезіңде халықаралық нормаларды қолдануға рұқсат етіледі;</a:t>
            </a:r>
          </a:p>
          <a:p>
            <a:pPr marL="171450" lvl="0" indent="-171450">
              <a:buFont typeface="Wingdings" pitchFamily="2" charset="2"/>
              <a:buChar char="ü"/>
            </a:pP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АЭА </a:t>
            </a:r>
            <a:r>
              <a:rPr lang="ru-RU" sz="12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инфрақұрылымының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құрылысы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қаржыландырады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;</a:t>
            </a:r>
            <a:r>
              <a:rPr lang="kk-KZ" sz="1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ж</a:t>
            </a:r>
            <a:r>
              <a:rPr lang="ru-RU" sz="12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обалар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шикізатпен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қамтамасыз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етілген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28" name="Picture 2" descr="Z:\Consulting Engagements\Kaznext\Report\Formatted reports-Shyam\District pics\Atyrau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364" y="4435522"/>
            <a:ext cx="2064125" cy="1528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932976" y="4698716"/>
            <a:ext cx="807983" cy="21544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sz="800" b="1" dirty="0" smtClean="0">
                <a:solidFill>
                  <a:srgbClr val="FFFFFF"/>
                </a:solidFill>
                <a:latin typeface="Calibri" pitchFamily="34" charset="0"/>
                <a:ea typeface="MS PGothic" pitchFamily="34" charset="-128"/>
              </a:rPr>
              <a:t>СЭЗ «НИНТ»</a:t>
            </a:r>
            <a:endParaRPr lang="en-US" sz="800" b="1" dirty="0" smtClean="0">
              <a:solidFill>
                <a:srgbClr val="FFFFFF"/>
              </a:solidFill>
              <a:latin typeface="Calibri" pitchFamily="34" charset="0"/>
              <a:ea typeface="MS PGothic" pitchFamily="34" charset="-128"/>
            </a:endParaRPr>
          </a:p>
        </p:txBody>
      </p:sp>
      <p:cxnSp>
        <p:nvCxnSpPr>
          <p:cNvPr id="31" name="Прямая со стрелкой 30"/>
          <p:cNvCxnSpPr>
            <a:stCxn id="30" idx="2"/>
          </p:cNvCxnSpPr>
          <p:nvPr/>
        </p:nvCxnSpPr>
        <p:spPr>
          <a:xfrm flipH="1">
            <a:off x="715160" y="4914160"/>
            <a:ext cx="621808" cy="3516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302062" y="6021287"/>
            <a:ext cx="86235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360363" algn="l"/>
              </a:tabLst>
            </a:pPr>
            <a:r>
              <a:rPr lang="kk-KZ" sz="1200" b="1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2017 жылға міндеттер:</a:t>
            </a:r>
            <a:endParaRPr lang="kk-KZ" sz="1200" b="1" i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90488" indent="-90488">
              <a:buFont typeface="Wingdings" pitchFamily="2" charset="2"/>
              <a:buChar char="ü"/>
              <a:tabLst>
                <a:tab pos="360363" algn="l"/>
              </a:tabLst>
            </a:pPr>
            <a:r>
              <a:rPr lang="ru-RU" sz="1200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АЭА </a:t>
            </a:r>
            <a:r>
              <a:rPr lang="ru-RU" sz="1200" i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инфрақұрылым</a:t>
            </a:r>
            <a:r>
              <a:rPr lang="ru-RU" sz="1200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i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объектілерінің</a:t>
            </a:r>
            <a:r>
              <a:rPr lang="ru-RU" sz="1200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i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құрылысын</a:t>
            </a:r>
            <a:r>
              <a:rPr lang="ru-RU" sz="1200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i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жалғастыру</a:t>
            </a:r>
            <a:r>
              <a:rPr lang="ru-RU" sz="1200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200" i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90488" indent="-90488">
              <a:buFont typeface="Wingdings" pitchFamily="2" charset="2"/>
              <a:buChar char="ü"/>
              <a:tabLst>
                <a:tab pos="360363" algn="l"/>
              </a:tabLst>
            </a:pPr>
            <a:r>
              <a:rPr lang="kk-KZ" sz="1200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kk-KZ" sz="1200" i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«Полипропилен</a:t>
            </a:r>
            <a:r>
              <a:rPr lang="kk-KZ" sz="1200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» жобасын іске асыру.</a:t>
            </a:r>
            <a:endParaRPr lang="kk-KZ" sz="1200" i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8060" y="2388358"/>
            <a:ext cx="8747168" cy="193899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182563" lvl="1" indent="-182563">
              <a:defRPr/>
            </a:pPr>
            <a:r>
              <a:rPr lang="ru-RU" sz="1200" b="1" kern="0" dirty="0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АҒЫМДАҒЫ ЖАҒДАЙ:</a:t>
            </a:r>
          </a:p>
          <a:p>
            <a:pPr marL="182563" lvl="1" indent="-182563" algn="just">
              <a:buFont typeface="Wingdings" pitchFamily="2" charset="2"/>
              <a:buChar char="ü"/>
              <a:defRPr/>
            </a:pPr>
            <a:r>
              <a:rPr lang="ru-RU" sz="1200" kern="0" dirty="0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2015 </a:t>
            </a:r>
            <a:r>
              <a:rPr lang="ru-RU" sz="1200" kern="0" dirty="0" err="1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жылы</a:t>
            </a:r>
            <a:r>
              <a:rPr lang="ru-RU" sz="1200" kern="0" dirty="0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14 </a:t>
            </a:r>
            <a:r>
              <a:rPr lang="ru-RU" sz="1200" kern="0" dirty="0" err="1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желтоқсанда</a:t>
            </a:r>
            <a:r>
              <a:rPr lang="ru-RU" sz="1200" kern="0" dirty="0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kern="0" dirty="0" err="1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жобаның</a:t>
            </a:r>
            <a:r>
              <a:rPr lang="ru-RU" sz="1200" kern="0" dirty="0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операторы («K</a:t>
            </a:r>
            <a:r>
              <a:rPr lang="en-US" sz="1200" kern="0" dirty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PI</a:t>
            </a:r>
            <a:r>
              <a:rPr lang="ru-RU" sz="1200" kern="0" dirty="0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» ЖШС) </a:t>
            </a:r>
            <a:r>
              <a:rPr lang="ru-RU" sz="1200" kern="0" dirty="0" err="1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және</a:t>
            </a:r>
            <a:r>
              <a:rPr lang="ru-RU" sz="1200" kern="0" dirty="0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kern="0" dirty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CNCEC</a:t>
            </a:r>
            <a:r>
              <a:rPr lang="ru-RU" sz="1200" kern="0" dirty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kern="0" dirty="0" err="1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арасында</a:t>
            </a:r>
            <a:r>
              <a:rPr lang="ru-RU" sz="1200" kern="0" dirty="0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ЕРС-</a:t>
            </a:r>
            <a:r>
              <a:rPr lang="ru-RU" sz="1200" kern="0" dirty="0" err="1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келісімшартқа</a:t>
            </a:r>
            <a:r>
              <a:rPr lang="ru-RU" sz="1200" kern="0" dirty="0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kern="0" dirty="0" err="1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қол</a:t>
            </a:r>
            <a:r>
              <a:rPr lang="ru-RU" sz="1200" kern="0" dirty="0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kern="0" dirty="0" err="1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қойылды</a:t>
            </a:r>
            <a:r>
              <a:rPr lang="ru-RU" sz="1200" kern="0" dirty="0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ru-RU" sz="1200" b="1" kern="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1,8 </a:t>
            </a:r>
            <a:r>
              <a:rPr lang="ru-RU" sz="1200" b="1" kern="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</a:t>
            </a:r>
            <a:r>
              <a:rPr lang="ru-RU" sz="1200" b="1" kern="0" dirty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лрд. </a:t>
            </a:r>
            <a:r>
              <a:rPr lang="ru-RU" sz="1200" b="1" kern="0" dirty="0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АҚШ </a:t>
            </a:r>
            <a:r>
              <a:rPr lang="ru-RU" sz="1200" b="1" kern="0" dirty="0" err="1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долл.сомасына</a:t>
            </a:r>
            <a:r>
              <a:rPr lang="ru-RU" sz="1200" b="1" kern="0" dirty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kern="0" dirty="0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ҚҚС-</a:t>
            </a:r>
            <a:r>
              <a:rPr lang="ru-RU" sz="1200" b="1" kern="0" dirty="0" err="1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сыз</a:t>
            </a:r>
            <a:r>
              <a:rPr lang="ru-RU" sz="1200" kern="0" dirty="0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ru-RU" sz="1200" b="1" kern="0" dirty="0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182563" lvl="1" indent="-182563" algn="just">
              <a:buFont typeface="Wingdings" pitchFamily="2" charset="2"/>
              <a:buChar char="ü"/>
              <a:defRPr/>
            </a:pPr>
            <a:r>
              <a:rPr lang="ru-RU" sz="1200" kern="0" dirty="0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2016 </a:t>
            </a:r>
            <a:r>
              <a:rPr lang="ru-RU" sz="1200" kern="0" dirty="0" err="1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жылдың</a:t>
            </a:r>
            <a:r>
              <a:rPr lang="ru-RU" sz="1200" kern="0" dirty="0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9 </a:t>
            </a:r>
            <a:r>
              <a:rPr lang="ru-RU" sz="1200" kern="0" dirty="0" err="1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тамызында</a:t>
            </a:r>
            <a:r>
              <a:rPr lang="ru-RU" sz="1200" kern="0" dirty="0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kern="0" dirty="0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CNCEC </a:t>
            </a:r>
            <a:r>
              <a:rPr lang="kk-KZ" sz="1200" kern="0" dirty="0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жобалауға және 1-ші категриядағы құрылыс-монтаждау жұмыстарына мемлекеттік лицензияны алды. </a:t>
            </a:r>
          </a:p>
          <a:p>
            <a:pPr marL="182563" indent="-182563" algn="just">
              <a:buFont typeface="Wingdings" pitchFamily="2" charset="2"/>
              <a:buChar char="ü"/>
              <a:defRPr/>
            </a:pPr>
            <a:r>
              <a:rPr lang="ru-RU" sz="1200" kern="0" dirty="0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2016 </a:t>
            </a:r>
            <a:r>
              <a:rPr lang="ru-RU" sz="1200" kern="0" dirty="0" err="1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жылдың</a:t>
            </a:r>
            <a:r>
              <a:rPr lang="ru-RU" sz="1200" kern="0" dirty="0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3 </a:t>
            </a:r>
            <a:r>
              <a:rPr lang="ru-RU" sz="1200" kern="0" dirty="0" err="1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қыркүйегінде</a:t>
            </a:r>
            <a:r>
              <a:rPr lang="ru-RU" sz="1200" kern="0" dirty="0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«KPI</a:t>
            </a:r>
            <a:r>
              <a:rPr lang="ru-RU" sz="1200" kern="0" dirty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» </a:t>
            </a:r>
            <a:r>
              <a:rPr lang="ru-RU" sz="1200" kern="0" dirty="0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ЖШС-пен </a:t>
            </a:r>
            <a:r>
              <a:rPr lang="ru-RU" sz="1200" kern="0" dirty="0" err="1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Қытай</a:t>
            </a:r>
            <a:r>
              <a:rPr lang="ru-RU" sz="1200" kern="0" dirty="0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Даму </a:t>
            </a:r>
            <a:r>
              <a:rPr lang="ru-RU" sz="1200" kern="0" dirty="0" err="1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Банкімен</a:t>
            </a:r>
            <a:r>
              <a:rPr lang="ru-RU" sz="1200" kern="0" dirty="0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kern="0" dirty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2,0 млрд. </a:t>
            </a:r>
            <a:r>
              <a:rPr lang="ru-RU" sz="1200" b="1" kern="0" dirty="0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АҚШ долл.</a:t>
            </a:r>
            <a:r>
              <a:rPr lang="ru-RU" sz="1200" kern="0" dirty="0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kern="0" dirty="0" err="1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с</a:t>
            </a:r>
            <a:r>
              <a:rPr lang="ru-RU" sz="1200" kern="0" dirty="0" err="1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омасына</a:t>
            </a:r>
            <a:r>
              <a:rPr lang="ru-RU" sz="1200" kern="0" dirty="0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Бас </a:t>
            </a:r>
            <a:r>
              <a:rPr lang="ru-RU" sz="1200" kern="0" dirty="0" err="1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кредиттік</a:t>
            </a:r>
            <a:r>
              <a:rPr lang="ru-RU" sz="1200" kern="0" dirty="0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kern="0" dirty="0" err="1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келісімге</a:t>
            </a:r>
            <a:r>
              <a:rPr lang="ru-RU" sz="1200" kern="0" dirty="0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kern="0" dirty="0" err="1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қол</a:t>
            </a:r>
            <a:r>
              <a:rPr lang="ru-RU" sz="1200" kern="0" dirty="0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kern="0" dirty="0" err="1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қойылды</a:t>
            </a:r>
            <a:endParaRPr lang="ru-RU" sz="1200" kern="0" dirty="0">
              <a:solidFill>
                <a:srgbClr val="1F497D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marL="182563" lvl="0" indent="-182563" algn="just">
              <a:buFont typeface="Wingdings" pitchFamily="2" charset="2"/>
              <a:buChar char="ü"/>
              <a:defRPr/>
            </a:pPr>
            <a:endParaRPr lang="ru-RU" sz="1200" kern="0" dirty="0" smtClean="0">
              <a:solidFill>
                <a:srgbClr val="1F497D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marL="182563" indent="-182563" algn="just">
              <a:buFont typeface="Wingdings" pitchFamily="2" charset="2"/>
              <a:buChar char="ü"/>
              <a:defRPr/>
            </a:pPr>
            <a:r>
              <a:rPr lang="ru-RU" sz="1200" kern="0" dirty="0" err="1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Жылдың</a:t>
            </a:r>
            <a:r>
              <a:rPr lang="ru-RU" sz="1200" kern="0" dirty="0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kern="0" dirty="0" err="1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аяғына</a:t>
            </a:r>
            <a:r>
              <a:rPr lang="ru-RU" sz="1200" kern="0" dirty="0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kern="0" dirty="0" err="1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дейін</a:t>
            </a:r>
            <a:r>
              <a:rPr lang="ru-RU" sz="1200" kern="0" dirty="0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kern="0" dirty="0" err="1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ұзақ</a:t>
            </a:r>
            <a:r>
              <a:rPr lang="ru-RU" sz="1200" kern="0" dirty="0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kern="0" dirty="0" err="1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мерзімді</a:t>
            </a:r>
            <a:r>
              <a:rPr lang="ru-RU" sz="1200" kern="0" dirty="0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kern="0" dirty="0" err="1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дайындауы</a:t>
            </a:r>
            <a:r>
              <a:rPr lang="ru-RU" sz="1200" kern="0" dirty="0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бар  </a:t>
            </a:r>
            <a:r>
              <a:rPr lang="ru-RU" sz="1200" kern="0" dirty="0" err="1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жабдықтарға</a:t>
            </a:r>
            <a:r>
              <a:rPr lang="ru-RU" sz="1200" kern="0" dirty="0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kern="0" dirty="0" err="1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тапсырыс</a:t>
            </a:r>
            <a:r>
              <a:rPr lang="ru-RU" sz="1200" kern="0" dirty="0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беру </a:t>
            </a:r>
            <a:r>
              <a:rPr lang="ru-RU" sz="1200" kern="0" dirty="0" err="1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және</a:t>
            </a:r>
            <a:r>
              <a:rPr lang="ru-RU" sz="1200" kern="0" dirty="0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kern="0" dirty="0" err="1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құрылыс</a:t>
            </a:r>
            <a:r>
              <a:rPr lang="ru-RU" sz="1200" kern="0" dirty="0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kern="0" dirty="0" err="1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бойынша</a:t>
            </a:r>
            <a:r>
              <a:rPr lang="ru-RU" sz="1200" kern="0" dirty="0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kern="0" dirty="0" err="1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жұмысты</a:t>
            </a:r>
            <a:r>
              <a:rPr lang="ru-RU" sz="1200" kern="0" dirty="0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kern="0" dirty="0" err="1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бастау</a:t>
            </a:r>
            <a:r>
              <a:rPr lang="ru-RU" sz="1200" kern="0" dirty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200" kern="0" dirty="0" err="1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жоспарлануда</a:t>
            </a:r>
            <a:r>
              <a:rPr lang="ru-RU" sz="1200" kern="0" dirty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kern="0" dirty="0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sz="1200" kern="0" dirty="0" err="1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адамдарды</a:t>
            </a:r>
            <a:r>
              <a:rPr lang="ru-RU" sz="1200" kern="0" dirty="0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200" kern="0" dirty="0" err="1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техниканы</a:t>
            </a:r>
            <a:r>
              <a:rPr lang="ru-RU" sz="1200" kern="0" dirty="0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kern="0" dirty="0" err="1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жұмылдыру</a:t>
            </a:r>
            <a:r>
              <a:rPr lang="ru-RU" sz="1200" kern="0" dirty="0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200" kern="0" dirty="0" err="1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тіреулі</a:t>
            </a:r>
            <a:r>
              <a:rPr lang="ru-RU" sz="1200" kern="0" dirty="0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kern="0" dirty="0" err="1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жұмыстар</a:t>
            </a:r>
            <a:r>
              <a:rPr lang="ru-RU" sz="1200" kern="0" dirty="0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). </a:t>
            </a:r>
            <a:endParaRPr lang="ru-RU" sz="1200" kern="0" dirty="0">
              <a:solidFill>
                <a:srgbClr val="1F497D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02020" y="0"/>
            <a:ext cx="8437014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kk-KZ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МҰНАЙ-ХИМИЯ ӨНЕРКӘСІБІ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284702" y="6435505"/>
            <a:ext cx="84189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200" dirty="0" smtClean="0"/>
              <a:t>СЛАЙД 19</a:t>
            </a:r>
            <a:endParaRPr lang="ru-RU" sz="1200" dirty="0"/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2419482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4957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  <a:buNone/>
            </a:pPr>
            <a:endParaRPr lang="ru-RU" sz="48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85000"/>
              </a:lnSpc>
              <a:buNone/>
            </a:pPr>
            <a:r>
              <a:rPr lang="kk-KZ" sz="4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ЖЕРГІЛІКТІ ҚАМТУ</a:t>
            </a:r>
            <a:endParaRPr lang="ru-RU" sz="48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" name="Диаграмма 34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792392837"/>
              </p:ext>
            </p:extLst>
          </p:nvPr>
        </p:nvGraphicFramePr>
        <p:xfrm>
          <a:off x="107504" y="1194465"/>
          <a:ext cx="3816424" cy="23576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521749" y="753865"/>
            <a:ext cx="33811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1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ТЖҚ </a:t>
            </a:r>
            <a:r>
              <a:rPr lang="ru-RU" sz="1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сатып</a:t>
            </a:r>
            <a:r>
              <a:rPr 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алу</a:t>
            </a:r>
            <a:r>
              <a:rPr 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көлемінің</a:t>
            </a:r>
            <a:r>
              <a:rPr 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</a:t>
            </a:r>
            <a:r>
              <a:rPr lang="ru-RU" sz="1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инамикасы</a:t>
            </a:r>
            <a:r>
              <a:rPr 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 </a:t>
            </a:r>
            <a:r>
              <a:rPr lang="ru-RU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млрд. </a:t>
            </a:r>
            <a:r>
              <a:rPr lang="ru-RU" sz="14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тг</a:t>
            </a:r>
            <a:r>
              <a:rPr 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995936" y="738126"/>
            <a:ext cx="208823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1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2015 </a:t>
            </a:r>
            <a:r>
              <a:rPr lang="ru-RU" sz="1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жылы</a:t>
            </a:r>
            <a:r>
              <a:rPr 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жалпы</a:t>
            </a:r>
            <a:r>
              <a:rPr 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сатып</a:t>
            </a:r>
            <a:r>
              <a:rPr 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алу</a:t>
            </a:r>
            <a:r>
              <a:rPr 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көлемі</a:t>
            </a:r>
            <a:endParaRPr lang="ru-RU" sz="1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 sz="11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3 403 млрд</a:t>
            </a:r>
            <a:r>
              <a:rPr lang="ru-RU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14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тг</a:t>
            </a:r>
            <a:r>
              <a:rPr lang="ru-RU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80431" y="2564904"/>
            <a:ext cx="7017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i="1" dirty="0" smtClean="0">
                <a:cs typeface="Times New Roman" pitchFamily="18" charset="0"/>
              </a:rPr>
              <a:t>Мс 55,6%</a:t>
            </a:r>
            <a:endParaRPr lang="ru-RU" sz="1100" b="1" i="1" dirty="0"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43400" y="2480035"/>
            <a:ext cx="6166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i="1" dirty="0" smtClean="0">
                <a:cs typeface="Times New Roman" pitchFamily="18" charset="0"/>
              </a:rPr>
              <a:t>Мс 51,7%</a:t>
            </a:r>
            <a:endParaRPr lang="ru-RU" sz="1100" b="1" i="1" dirty="0"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403648" y="2420888"/>
            <a:ext cx="63795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i="1" dirty="0" err="1" smtClean="0">
                <a:cs typeface="Times New Roman" pitchFamily="18" charset="0"/>
              </a:rPr>
              <a:t>Мс</a:t>
            </a:r>
            <a:r>
              <a:rPr lang="ru-RU" sz="1100" b="1" i="1" dirty="0" smtClean="0">
                <a:cs typeface="Times New Roman" pitchFamily="18" charset="0"/>
              </a:rPr>
              <a:t> 57,3%</a:t>
            </a:r>
            <a:endParaRPr lang="ru-RU" sz="1100" b="1" i="1" dirty="0"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051720" y="2348880"/>
            <a:ext cx="49972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i="1" dirty="0" err="1" smtClean="0">
                <a:cs typeface="Times New Roman" pitchFamily="18" charset="0"/>
              </a:rPr>
              <a:t>Мс</a:t>
            </a:r>
            <a:r>
              <a:rPr lang="ru-RU" sz="1100" b="1" i="1" dirty="0" smtClean="0">
                <a:cs typeface="Times New Roman" pitchFamily="18" charset="0"/>
              </a:rPr>
              <a:t> 54%</a:t>
            </a:r>
            <a:endParaRPr lang="ru-RU" sz="1100" b="1" i="1" dirty="0"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80431" y="1877288"/>
            <a:ext cx="6485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i="1" dirty="0" smtClean="0">
                <a:latin typeface="Arial" pitchFamily="34" charset="0"/>
                <a:cs typeface="Arial" pitchFamily="34" charset="0"/>
              </a:rPr>
              <a:t>2 207</a:t>
            </a:r>
            <a:endParaRPr lang="ru-RU" sz="10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29017" y="1631067"/>
            <a:ext cx="61668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i="1" dirty="0" smtClean="0">
                <a:latin typeface="Arial" pitchFamily="34" charset="0"/>
                <a:cs typeface="Arial" pitchFamily="34" charset="0"/>
              </a:rPr>
              <a:t>2 735</a:t>
            </a:r>
            <a:endParaRPr lang="ru-RU" sz="10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445706" y="1631067"/>
            <a:ext cx="6485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i="1" dirty="0" smtClean="0">
                <a:latin typeface="Arial" pitchFamily="34" charset="0"/>
                <a:cs typeface="Arial" pitchFamily="34" charset="0"/>
              </a:rPr>
              <a:t>2 722</a:t>
            </a:r>
            <a:endParaRPr lang="ru-RU" sz="10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021868" y="1477461"/>
            <a:ext cx="6166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i="1" dirty="0" smtClean="0">
                <a:latin typeface="Arial" pitchFamily="34" charset="0"/>
                <a:cs typeface="Arial" pitchFamily="34" charset="0"/>
              </a:rPr>
              <a:t>3 085</a:t>
            </a:r>
            <a:endParaRPr lang="ru-RU" sz="10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91387" y="99411"/>
            <a:ext cx="8825022" cy="406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ЖЕРГІЛІКТІ ҚАМТУ ЖӘНЕ МҰНАЙ СЕРВИСІ</a:t>
            </a:r>
          </a:p>
        </p:txBody>
      </p:sp>
      <p:graphicFrame>
        <p:nvGraphicFramePr>
          <p:cNvPr id="37" name="Диаграмма 36"/>
          <p:cNvGraphicFramePr/>
          <p:nvPr>
            <p:extLst>
              <p:ext uri="{D42A27DB-BD31-4B8C-83A1-F6EECF244321}">
                <p14:modId xmlns="" xmlns:p14="http://schemas.microsoft.com/office/powerpoint/2010/main" val="3259515529"/>
              </p:ext>
            </p:extLst>
          </p:nvPr>
        </p:nvGraphicFramePr>
        <p:xfrm>
          <a:off x="6094032" y="688768"/>
          <a:ext cx="3036168" cy="2705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8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829550" y="6400800"/>
            <a:ext cx="1154430" cy="182880"/>
          </a:xfrm>
        </p:spPr>
        <p:txBody>
          <a:bodyPr/>
          <a:lstStyle/>
          <a:p>
            <a:r>
              <a:rPr lang="ru-RU" dirty="0" smtClean="0"/>
              <a:t>СЛАЙД 20</a:t>
            </a:r>
            <a:endParaRPr lang="ru-RU" dirty="0"/>
          </a:p>
        </p:txBody>
      </p:sp>
      <p:graphicFrame>
        <p:nvGraphicFramePr>
          <p:cNvPr id="24" name="Диаграмма 2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440492020"/>
              </p:ext>
            </p:extLst>
          </p:nvPr>
        </p:nvGraphicFramePr>
        <p:xfrm>
          <a:off x="3709571" y="1230569"/>
          <a:ext cx="2518613" cy="22704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7" name="TextBox 21"/>
          <p:cNvSpPr txBox="1"/>
          <p:nvPr/>
        </p:nvSpPr>
        <p:spPr>
          <a:xfrm>
            <a:off x="2601817" y="2303949"/>
            <a:ext cx="576068" cy="4308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00" b="1" i="1" dirty="0" err="1" smtClean="0">
                <a:cs typeface="Times New Roman" pitchFamily="18" charset="0"/>
              </a:rPr>
              <a:t>Мс</a:t>
            </a:r>
            <a:r>
              <a:rPr lang="ru-RU" sz="1100" b="1" i="1" dirty="0" smtClean="0">
                <a:cs typeface="Times New Roman" pitchFamily="18" charset="0"/>
              </a:rPr>
              <a:t> 52,7%</a:t>
            </a:r>
            <a:endParaRPr lang="ru-RU" sz="1100" b="1" i="1" dirty="0">
              <a:cs typeface="Times New Roman" pitchFamily="18" charset="0"/>
            </a:endParaRPr>
          </a:p>
        </p:txBody>
      </p:sp>
      <p:sp>
        <p:nvSpPr>
          <p:cNvPr id="33" name="TextBox 24"/>
          <p:cNvSpPr txBox="1"/>
          <p:nvPr/>
        </p:nvSpPr>
        <p:spPr>
          <a:xfrm>
            <a:off x="2601817" y="1367838"/>
            <a:ext cx="648569" cy="246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b="1" i="1" dirty="0" smtClean="0">
                <a:latin typeface="Arial" pitchFamily="34" charset="0"/>
                <a:cs typeface="Arial" pitchFamily="34" charset="0"/>
              </a:rPr>
              <a:t>3 403</a:t>
            </a:r>
            <a:endParaRPr lang="ru-RU" sz="10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Box 24"/>
          <p:cNvSpPr txBox="1"/>
          <p:nvPr/>
        </p:nvSpPr>
        <p:spPr>
          <a:xfrm>
            <a:off x="3177885" y="1471680"/>
            <a:ext cx="648569" cy="246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b="1" i="1" dirty="0" smtClean="0">
                <a:latin typeface="Arial" pitchFamily="34" charset="0"/>
                <a:cs typeface="Arial" pitchFamily="34" charset="0"/>
              </a:rPr>
              <a:t>3 137</a:t>
            </a:r>
            <a:endParaRPr lang="ru-RU" sz="10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extBox 21"/>
          <p:cNvSpPr txBox="1"/>
          <p:nvPr/>
        </p:nvSpPr>
        <p:spPr>
          <a:xfrm>
            <a:off x="3206170" y="2480033"/>
            <a:ext cx="5760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00" b="1" i="1" dirty="0" err="1" smtClean="0">
                <a:cs typeface="Times New Roman" pitchFamily="18" charset="0"/>
              </a:rPr>
              <a:t>Мс</a:t>
            </a:r>
            <a:r>
              <a:rPr lang="ru-RU" sz="1100" b="1" i="1" dirty="0" smtClean="0">
                <a:cs typeface="Times New Roman" pitchFamily="18" charset="0"/>
              </a:rPr>
              <a:t> </a:t>
            </a:r>
            <a:r>
              <a:rPr lang="ru-RU" b="1" i="1" dirty="0" smtClean="0">
                <a:cs typeface="Times New Roman" pitchFamily="18" charset="0"/>
              </a:rPr>
              <a:t>44,9</a:t>
            </a:r>
            <a:r>
              <a:rPr lang="ru-RU" sz="1100" b="1" i="1" dirty="0" smtClean="0">
                <a:cs typeface="Times New Roman" pitchFamily="18" charset="0"/>
              </a:rPr>
              <a:t>%</a:t>
            </a:r>
            <a:endParaRPr lang="ru-RU" sz="1100" b="1" i="1" dirty="0">
              <a:cs typeface="Times New Roman" pitchFamily="18" charset="0"/>
            </a:endParaRPr>
          </a:p>
        </p:txBody>
      </p:sp>
      <p:graphicFrame>
        <p:nvGraphicFramePr>
          <p:cNvPr id="39" name="Таблица 3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068376073"/>
              </p:ext>
            </p:extLst>
          </p:nvPr>
        </p:nvGraphicFramePr>
        <p:xfrm>
          <a:off x="328768" y="3118431"/>
          <a:ext cx="8550259" cy="3189732"/>
        </p:xfrm>
        <a:graphic>
          <a:graphicData uri="http://schemas.openxmlformats.org/drawingml/2006/table">
            <a:tbl>
              <a:tblPr/>
              <a:tblGrid>
                <a:gridCol w="2701412"/>
                <a:gridCol w="1622941"/>
                <a:gridCol w="1316889"/>
                <a:gridCol w="1515104"/>
                <a:gridCol w="1393913"/>
              </a:tblGrid>
              <a:tr h="234449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Arial"/>
                          <a:ea typeface="Times New Roman"/>
                          <a:cs typeface="Times New Roman"/>
                        </a:rPr>
                        <a:t>Сегмент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208" marR="67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 smtClean="0">
                          <a:latin typeface="Arial"/>
                          <a:ea typeface="Times New Roman"/>
                          <a:cs typeface="Times New Roman"/>
                        </a:rPr>
                        <a:t>Сатып</a:t>
                      </a:r>
                      <a:r>
                        <a:rPr lang="ru-RU" sz="1400" b="1" baseline="0" dirty="0" smtClean="0"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b="1" baseline="0" dirty="0" err="1" smtClean="0">
                          <a:latin typeface="Arial"/>
                          <a:ea typeface="Times New Roman"/>
                          <a:cs typeface="Times New Roman"/>
                        </a:rPr>
                        <a:t>алу</a:t>
                      </a:r>
                      <a:r>
                        <a:rPr lang="ru-RU" sz="1400" b="1" dirty="0" smtClean="0">
                          <a:latin typeface="Arial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400" b="1" dirty="0">
                          <a:latin typeface="Arial"/>
                          <a:ea typeface="Times New Roman"/>
                          <a:cs typeface="Times New Roman"/>
                        </a:rPr>
                        <a:t>млрд. </a:t>
                      </a:r>
                      <a:r>
                        <a:rPr lang="ru-RU" sz="1400" b="1" dirty="0" err="1">
                          <a:latin typeface="Arial"/>
                          <a:ea typeface="Times New Roman"/>
                          <a:cs typeface="Times New Roman"/>
                        </a:rPr>
                        <a:t>тг</a:t>
                      </a:r>
                      <a:r>
                        <a:rPr lang="ru-RU" sz="1400" b="1" dirty="0">
                          <a:latin typeface="Arial"/>
                          <a:ea typeface="Times New Roman"/>
                          <a:cs typeface="Times New Roman"/>
                        </a:rPr>
                        <a:t>.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208" marR="67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 smtClean="0">
                          <a:latin typeface="Arial"/>
                          <a:ea typeface="Times New Roman"/>
                          <a:cs typeface="Times New Roman"/>
                        </a:rPr>
                        <a:t>Өсу</a:t>
                      </a:r>
                      <a:r>
                        <a:rPr lang="ru-RU" sz="1400" b="1" dirty="0" smtClean="0">
                          <a:latin typeface="Arial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ru-RU" sz="1400" b="1" dirty="0" err="1" smtClean="0">
                          <a:latin typeface="Arial"/>
                          <a:ea typeface="Times New Roman"/>
                          <a:cs typeface="Times New Roman"/>
                        </a:rPr>
                        <a:t>азаю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Arial"/>
                          <a:ea typeface="Times New Roman"/>
                          <a:cs typeface="Times New Roman"/>
                        </a:rPr>
                        <a:t>(%)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208" marR="67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b="1" dirty="0">
                          <a:latin typeface="Arial"/>
                          <a:ea typeface="Times New Roman"/>
                          <a:cs typeface="Times New Roman"/>
                        </a:rPr>
                        <a:t>К</a:t>
                      </a:r>
                      <a:r>
                        <a:rPr lang="en-US" sz="1400" b="1" dirty="0" smtClean="0">
                          <a:latin typeface="Arial"/>
                          <a:ea typeface="Times New Roman"/>
                          <a:cs typeface="Times New Roman"/>
                        </a:rPr>
                        <a:t>Z</a:t>
                      </a:r>
                      <a:r>
                        <a:rPr lang="kk-KZ" sz="1400" b="1" dirty="0" smtClean="0">
                          <a:latin typeface="Arial"/>
                          <a:ea typeface="Times New Roman"/>
                          <a:cs typeface="Times New Roman"/>
                        </a:rPr>
                        <a:t> үлесі</a:t>
                      </a:r>
                      <a:r>
                        <a:rPr lang="en-US" sz="1400" b="1" dirty="0" smtClean="0"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b="1" dirty="0">
                          <a:latin typeface="Arial"/>
                          <a:ea typeface="Times New Roman"/>
                          <a:cs typeface="Times New Roman"/>
                        </a:rPr>
                        <a:t>(%)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208" marR="67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44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Arial"/>
                          <a:ea typeface="Times New Roman"/>
                          <a:cs typeface="Times New Roman"/>
                        </a:rPr>
                        <a:t>2014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208" marR="67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Arial"/>
                          <a:ea typeface="Times New Roman"/>
                          <a:cs typeface="Times New Roman"/>
                        </a:rPr>
                        <a:t>2015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208" marR="67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688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latin typeface="Arial"/>
                          <a:ea typeface="Times New Roman"/>
                          <a:cs typeface="Times New Roman"/>
                        </a:rPr>
                        <a:t>Бұрғылау</a:t>
                      </a:r>
                      <a:r>
                        <a:rPr lang="ru-RU" sz="1400" baseline="0" dirty="0" smtClean="0"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baseline="0" dirty="0" err="1" smtClean="0">
                          <a:latin typeface="Arial"/>
                          <a:ea typeface="Times New Roman"/>
                          <a:cs typeface="Times New Roman"/>
                        </a:rPr>
                        <a:t>жұмыстары</a:t>
                      </a:r>
                      <a:endParaRPr lang="ru-RU" sz="14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208" marR="67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/>
                          <a:ea typeface="Times New Roman"/>
                          <a:cs typeface="Times New Roman"/>
                        </a:rPr>
                        <a:t>538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208" marR="67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/>
                          <a:ea typeface="Times New Roman"/>
                          <a:cs typeface="Times New Roman"/>
                        </a:rPr>
                        <a:t>318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208" marR="67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Arial"/>
                          <a:ea typeface="Times New Roman"/>
                          <a:cs typeface="Times New Roman"/>
                        </a:rPr>
                        <a:t>- </a:t>
                      </a:r>
                      <a:r>
                        <a:rPr lang="ru-RU" sz="1400" dirty="0">
                          <a:latin typeface="Arial"/>
                          <a:ea typeface="Times New Roman"/>
                          <a:cs typeface="Times New Roman"/>
                        </a:rPr>
                        <a:t>41%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208" marR="67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/>
                          <a:ea typeface="Times New Roman"/>
                          <a:cs typeface="Times New Roman"/>
                        </a:rPr>
                        <a:t>58%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208" marR="67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8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latin typeface="Arial"/>
                          <a:ea typeface="Times New Roman"/>
                          <a:cs typeface="Times New Roman"/>
                        </a:rPr>
                        <a:t>Құрылыс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208" marR="67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/>
                          <a:ea typeface="Times New Roman"/>
                          <a:cs typeface="Times New Roman"/>
                        </a:rPr>
                        <a:t>302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208" marR="67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/>
                          <a:ea typeface="Times New Roman"/>
                          <a:cs typeface="Times New Roman"/>
                        </a:rPr>
                        <a:t>516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208" marR="67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/>
                          <a:ea typeface="Times New Roman"/>
                          <a:cs typeface="Times New Roman"/>
                        </a:rPr>
                        <a:t>71%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208" marR="67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/>
                          <a:ea typeface="Times New Roman"/>
                          <a:cs typeface="Times New Roman"/>
                        </a:rPr>
                        <a:t>46</a:t>
                      </a:r>
                      <a:r>
                        <a:rPr lang="ru-RU" sz="1400" dirty="0" smtClean="0">
                          <a:latin typeface="Arial"/>
                          <a:ea typeface="Times New Roman"/>
                          <a:cs typeface="Times New Roman"/>
                        </a:rPr>
                        <a:t>%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208" marR="67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8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latin typeface="Arial"/>
                          <a:ea typeface="Times New Roman"/>
                          <a:cs typeface="Times New Roman"/>
                        </a:rPr>
                        <a:t>Жобалау</a:t>
                      </a:r>
                      <a:r>
                        <a:rPr lang="ru-RU" sz="1400" baseline="0" dirty="0" smtClean="0"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baseline="0" dirty="0" err="1" smtClean="0">
                          <a:latin typeface="Arial"/>
                          <a:ea typeface="Times New Roman"/>
                          <a:cs typeface="Times New Roman"/>
                        </a:rPr>
                        <a:t>және</a:t>
                      </a:r>
                      <a:r>
                        <a:rPr lang="ru-RU" sz="1400" baseline="0" dirty="0" smtClean="0"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smtClean="0">
                          <a:latin typeface="Arial"/>
                          <a:ea typeface="Times New Roman"/>
                          <a:cs typeface="Times New Roman"/>
                        </a:rPr>
                        <a:t>инжиниринг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208" marR="67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/>
                          <a:ea typeface="Times New Roman"/>
                          <a:cs typeface="Times New Roman"/>
                        </a:rPr>
                        <a:t>169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208" marR="67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/>
                          <a:ea typeface="Times New Roman"/>
                          <a:cs typeface="Times New Roman"/>
                        </a:rPr>
                        <a:t>240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208" marR="67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/>
                          <a:ea typeface="Times New Roman"/>
                          <a:cs typeface="Times New Roman"/>
                        </a:rPr>
                        <a:t>42%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208" marR="67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/>
                          <a:ea typeface="Times New Roman"/>
                          <a:cs typeface="Times New Roman"/>
                        </a:rPr>
                        <a:t>13</a:t>
                      </a:r>
                      <a:r>
                        <a:rPr lang="ru-RU" sz="1400" dirty="0" smtClean="0">
                          <a:latin typeface="Arial"/>
                          <a:ea typeface="Times New Roman"/>
                          <a:cs typeface="Times New Roman"/>
                        </a:rPr>
                        <a:t>%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208" marR="67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8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latin typeface="Arial"/>
                          <a:ea typeface="Times New Roman"/>
                          <a:cs typeface="Times New Roman"/>
                        </a:rPr>
                        <a:t>Техникалық</a:t>
                      </a:r>
                      <a:r>
                        <a:rPr lang="ru-RU" sz="1400" baseline="0" dirty="0" smtClean="0"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baseline="0" dirty="0" err="1" smtClean="0">
                          <a:latin typeface="Arial"/>
                          <a:ea typeface="Times New Roman"/>
                          <a:cs typeface="Times New Roman"/>
                        </a:rPr>
                        <a:t>қызмет</a:t>
                      </a:r>
                      <a:r>
                        <a:rPr lang="ru-RU" sz="1400" baseline="0" dirty="0" smtClean="0"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baseline="0" dirty="0" err="1" smtClean="0">
                          <a:latin typeface="Arial"/>
                          <a:ea typeface="Times New Roman"/>
                          <a:cs typeface="Times New Roman"/>
                        </a:rPr>
                        <a:t>көрсету</a:t>
                      </a:r>
                      <a:r>
                        <a:rPr lang="ru-RU" sz="1400" baseline="0" dirty="0" smtClean="0"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 smtClean="0">
                          <a:latin typeface="Arial"/>
                          <a:ea typeface="Times New Roman"/>
                          <a:cs typeface="Times New Roman"/>
                        </a:rPr>
                        <a:t>және</a:t>
                      </a:r>
                      <a:r>
                        <a:rPr lang="ru-RU" sz="1400" baseline="0" dirty="0" smtClean="0"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baseline="0" dirty="0" err="1" smtClean="0">
                          <a:latin typeface="Arial"/>
                          <a:ea typeface="Times New Roman"/>
                          <a:cs typeface="Times New Roman"/>
                        </a:rPr>
                        <a:t>сараптама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208" marR="67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/>
                          <a:ea typeface="Times New Roman"/>
                          <a:cs typeface="Times New Roman"/>
                        </a:rPr>
                        <a:t>186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208" marR="67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/>
                          <a:ea typeface="Times New Roman"/>
                          <a:cs typeface="Times New Roman"/>
                        </a:rPr>
                        <a:t>135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208" marR="67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ru-RU" sz="1400" dirty="0">
                          <a:latin typeface="Arial"/>
                          <a:ea typeface="Times New Roman"/>
                          <a:cs typeface="Times New Roman"/>
                        </a:rPr>
                        <a:t>28%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208" marR="67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/>
                          <a:ea typeface="Times New Roman"/>
                          <a:cs typeface="Times New Roman"/>
                        </a:rPr>
                        <a:t>56</a:t>
                      </a:r>
                      <a:r>
                        <a:rPr lang="ru-RU" sz="1400" dirty="0" smtClean="0">
                          <a:latin typeface="Arial"/>
                          <a:ea typeface="Times New Roman"/>
                          <a:cs typeface="Times New Roman"/>
                        </a:rPr>
                        <a:t>%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208" marR="67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8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latin typeface="Arial"/>
                          <a:ea typeface="Times New Roman"/>
                          <a:cs typeface="Times New Roman"/>
                        </a:rPr>
                        <a:t>Геофизикалық</a:t>
                      </a:r>
                      <a:r>
                        <a:rPr lang="ru-RU" sz="1400" baseline="0" dirty="0" smtClean="0"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baseline="0" dirty="0" err="1" smtClean="0">
                          <a:latin typeface="Arial"/>
                          <a:ea typeface="Times New Roman"/>
                          <a:cs typeface="Times New Roman"/>
                        </a:rPr>
                        <a:t>қызметтер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208" marR="67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/>
                          <a:ea typeface="Times New Roman"/>
                          <a:cs typeface="Times New Roman"/>
                        </a:rPr>
                        <a:t>150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208" marR="67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/>
                          <a:ea typeface="Times New Roman"/>
                          <a:cs typeface="Times New Roman"/>
                        </a:rPr>
                        <a:t>101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208" marR="67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/>
                          <a:ea typeface="Times New Roman"/>
                          <a:cs typeface="Times New Roman"/>
                        </a:rPr>
                        <a:t>-33%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208" marR="67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/>
                          <a:ea typeface="Times New Roman"/>
                          <a:cs typeface="Times New Roman"/>
                        </a:rPr>
                        <a:t>30</a:t>
                      </a:r>
                      <a:r>
                        <a:rPr lang="ru-RU" sz="1400" dirty="0" smtClean="0">
                          <a:latin typeface="Arial"/>
                          <a:ea typeface="Times New Roman"/>
                          <a:cs typeface="Times New Roman"/>
                        </a:rPr>
                        <a:t>%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208" marR="67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4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 smtClean="0">
                          <a:latin typeface="Arial"/>
                          <a:ea typeface="Times New Roman"/>
                          <a:cs typeface="Times New Roman"/>
                        </a:rPr>
                        <a:t>Барлығы</a:t>
                      </a:r>
                      <a:r>
                        <a:rPr lang="ru-RU" sz="1400" b="1" dirty="0" smtClean="0">
                          <a:latin typeface="Arial"/>
                          <a:ea typeface="Times New Roman"/>
                          <a:cs typeface="Times New Roman"/>
                        </a:rPr>
                        <a:t>: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208" marR="67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Arial"/>
                          <a:ea typeface="Times New Roman"/>
                          <a:cs typeface="Times New Roman"/>
                        </a:rPr>
                        <a:t>1346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208" marR="67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Arial"/>
                          <a:ea typeface="Times New Roman"/>
                          <a:cs typeface="Times New Roman"/>
                        </a:rPr>
                        <a:t>1310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208" marR="67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Arial"/>
                          <a:ea typeface="Times New Roman"/>
                          <a:cs typeface="Times New Roman"/>
                        </a:rPr>
                        <a:t>-3%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208" marR="67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Arial"/>
                          <a:ea typeface="Times New Roman"/>
                          <a:cs typeface="Times New Roman"/>
                        </a:rPr>
                        <a:t>58%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208" marR="67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0" name="Стрелка вниз 39"/>
          <p:cNvSpPr/>
          <p:nvPr/>
        </p:nvSpPr>
        <p:spPr>
          <a:xfrm flipH="1">
            <a:off x="5990894" y="4004441"/>
            <a:ext cx="215595" cy="457199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1" name="Стрелка вверх 40"/>
          <p:cNvSpPr/>
          <p:nvPr/>
        </p:nvSpPr>
        <p:spPr>
          <a:xfrm flipH="1">
            <a:off x="6023609" y="4491989"/>
            <a:ext cx="205738" cy="442617"/>
          </a:xfrm>
          <a:prstGeom prst="up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Стрелка вниз 44"/>
          <p:cNvSpPr/>
          <p:nvPr/>
        </p:nvSpPr>
        <p:spPr>
          <a:xfrm flipH="1">
            <a:off x="6038194" y="5519113"/>
            <a:ext cx="179726" cy="425669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6" name="Стрелка вверх 45"/>
          <p:cNvSpPr/>
          <p:nvPr/>
        </p:nvSpPr>
        <p:spPr>
          <a:xfrm flipH="1">
            <a:off x="6006660" y="5029199"/>
            <a:ext cx="234120" cy="374063"/>
          </a:xfrm>
          <a:prstGeom prst="up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Стрелка вниз 46"/>
          <p:cNvSpPr/>
          <p:nvPr/>
        </p:nvSpPr>
        <p:spPr>
          <a:xfrm flipH="1">
            <a:off x="6039770" y="5994838"/>
            <a:ext cx="212440" cy="441434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14506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191387" y="268014"/>
            <a:ext cx="8825022" cy="406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МҰНАЙ </a:t>
            </a:r>
            <a:r>
              <a:rPr lang="ru-RU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СЕРВИСі</a:t>
            </a:r>
            <a:endParaRPr lang="ru-RU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553200" y="6305107"/>
            <a:ext cx="2133600" cy="393405"/>
          </a:xfrm>
        </p:spPr>
        <p:txBody>
          <a:bodyPr/>
          <a:lstStyle/>
          <a:p>
            <a:r>
              <a:rPr lang="ru-RU" dirty="0" smtClean="0"/>
              <a:t>СЛАЙД 21</a:t>
            </a:r>
            <a:endParaRPr lang="ru-RU" dirty="0"/>
          </a:p>
        </p:txBody>
      </p:sp>
      <p:sp>
        <p:nvSpPr>
          <p:cNvPr id="136193" name="Rectangle 1"/>
          <p:cNvSpPr>
            <a:spLocks noChangeArrowheads="1"/>
          </p:cNvSpPr>
          <p:nvPr/>
        </p:nvSpPr>
        <p:spPr bwMode="auto">
          <a:xfrm>
            <a:off x="472966" y="1177290"/>
            <a:ext cx="3972910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Мұнай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сервистік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компанияларымен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бірлесіп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келесі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мәселелер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бойынша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жұмыс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топтары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құрылды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: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</a:t>
            </a:r>
            <a:r>
              <a:rPr lang="ru-RU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ұнай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-газ </a:t>
            </a:r>
            <a:r>
              <a:rPr lang="ru-RU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саласының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ірі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жобаларына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отандық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мұнай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сервистік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компанияларды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тарту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;</a:t>
            </a: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мұнай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сервистік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компаниялары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жұмыскерлерін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қысқартуға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жол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бермеу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үш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ірі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операторлармен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бірлесіп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сатып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алудың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талдамасы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өткізілді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және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аса </a:t>
            </a:r>
            <a:r>
              <a:rPr kumimoji="0" lang="ru-RU" sz="1600" b="0" i="0" u="none" strike="noStrike" cap="none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талап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етілген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тауарлар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және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қызметтер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kumimoji="0" lang="ru-RU" sz="1600" b="0" i="0" u="none" strike="noStrike" cap="none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тізімі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қалыптастырылды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(ТОП-10);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модульдік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құрылмаларды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жасау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үшін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кәсіпорындар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қалыптастырылды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</a:p>
        </p:txBody>
      </p:sp>
      <p:graphicFrame>
        <p:nvGraphicFramePr>
          <p:cNvPr id="39" name="Диаграмма 38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728111555"/>
              </p:ext>
            </p:extLst>
          </p:nvPr>
        </p:nvGraphicFramePr>
        <p:xfrm>
          <a:off x="4335517" y="1085850"/>
          <a:ext cx="4602743" cy="48120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3714506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65005" y="1318438"/>
            <a:ext cx="585853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defRPr/>
            </a:pPr>
            <a:endParaRPr lang="ru-RU" sz="4000" b="1" dirty="0" smtClean="0">
              <a:solidFill>
                <a:srgbClr val="002060"/>
              </a:solidFill>
              <a:latin typeface="Arial" pitchFamily="34" charset="0"/>
            </a:endParaRPr>
          </a:p>
          <a:p>
            <a:pPr marL="0" lvl="1" algn="ctr">
              <a:defRPr/>
            </a:pPr>
            <a:endParaRPr lang="ru-RU" sz="4000" b="1" dirty="0" smtClean="0">
              <a:solidFill>
                <a:srgbClr val="002060"/>
              </a:solidFill>
              <a:latin typeface="Arial" pitchFamily="34" charset="0"/>
            </a:endParaRPr>
          </a:p>
          <a:p>
            <a:pPr marL="0" lvl="1" algn="ctr">
              <a:defRPr/>
            </a:pPr>
            <a:r>
              <a:rPr lang="ru-RU" sz="4000" b="1" smtClean="0">
                <a:solidFill>
                  <a:srgbClr val="002060"/>
                </a:solidFill>
                <a:latin typeface="Arial" pitchFamily="34" charset="0"/>
              </a:rPr>
              <a:t>НАЗАРЛАРЫҢЫЗҒА РАХМЕТ!</a:t>
            </a:r>
            <a:endParaRPr lang="ru-RU" sz="4000" b="1" dirty="0" smtClean="0">
              <a:solidFill>
                <a:srgbClr val="002060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159488" y="163773"/>
            <a:ext cx="8820739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МҰНАЙ САЛАСЫНЫҢ НЕГІЗГІ КӨРСЕТКІШТЕРІ 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001024" y="6356360"/>
            <a:ext cx="928694" cy="365125"/>
          </a:xfrm>
        </p:spPr>
        <p:txBody>
          <a:bodyPr/>
          <a:lstStyle/>
          <a:p>
            <a:r>
              <a:rPr lang="ru-RU" sz="1000" dirty="0" smtClean="0"/>
              <a:t>СЛАЙД 2</a:t>
            </a:r>
            <a:endParaRPr lang="ru-RU" sz="1000" dirty="0"/>
          </a:p>
        </p:txBody>
      </p: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="" xmlns:p14="http://schemas.microsoft.com/office/powerpoint/2010/main" val="1517667464"/>
              </p:ext>
            </p:extLst>
          </p:nvPr>
        </p:nvGraphicFramePr>
        <p:xfrm>
          <a:off x="369647" y="1001063"/>
          <a:ext cx="8404705" cy="5486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0" y="0"/>
            <a:ext cx="9144000" cy="7857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141778" y="6416566"/>
            <a:ext cx="1734208" cy="304910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СЛАЙД 3</a:t>
            </a:r>
            <a:endParaRPr lang="ru-RU" dirty="0"/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206620" y="0"/>
            <a:ext cx="8937380" cy="742950"/>
          </a:xfrm>
          <a:ln>
            <a:noFill/>
          </a:ln>
        </p:spPr>
        <p:txBody>
          <a:bodyPr>
            <a:noAutofit/>
          </a:bodyPr>
          <a:lstStyle/>
          <a:p>
            <a:pPr algn="l"/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2030 ж. ДЕЙІН ӨНДІРУДІҢ ИНДИКАТИВТІ БОЛЖАМЫ</a:t>
            </a:r>
            <a:endParaRPr lang="ru-RU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58039" y="3352049"/>
            <a:ext cx="20682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/>
              <a:t>*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5536" y="6455390"/>
            <a:ext cx="50783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* </a:t>
            </a:r>
            <a:r>
              <a:rPr lang="ru-RU" sz="9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Ескертпе</a:t>
            </a:r>
            <a:r>
              <a:rPr lang="ru-RU" sz="9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ru-RU" sz="9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Қашаған</a:t>
            </a:r>
            <a:r>
              <a:rPr lang="ru-RU" sz="9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9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өндірудің</a:t>
            </a:r>
            <a:r>
              <a:rPr lang="ru-RU" sz="9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9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оптимистік</a:t>
            </a:r>
            <a:r>
              <a:rPr lang="ru-RU" sz="9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9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нұсқасы</a:t>
            </a:r>
            <a:r>
              <a:rPr lang="ru-RU" sz="9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9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есебімен</a:t>
            </a:r>
            <a:r>
              <a:rPr lang="ru-RU" sz="9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9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көрсетілді</a:t>
            </a:r>
            <a:endParaRPr lang="ru-RU" sz="9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79512" y="5063320"/>
            <a:ext cx="871296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0"/>
              </a:spcAft>
              <a:buFont typeface="Wingdings" pitchFamily="2" charset="2"/>
              <a:buChar char="ü"/>
            </a:pPr>
            <a:r>
              <a:rPr lang="ru-RU" sz="1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Теңгізде</a:t>
            </a: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өндірістік</a:t>
            </a: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қуаттарды</a:t>
            </a: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ұлғайту</a:t>
            </a: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- 2022 ж. БКЖ (</a:t>
            </a:r>
            <a:r>
              <a:rPr lang="kk-KZ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Болашақ кеңейту жобасы</a:t>
            </a: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ru-RU" sz="1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іске</a:t>
            </a: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қосу</a:t>
            </a: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marL="285750" indent="-285750" algn="just">
              <a:spcAft>
                <a:spcPts val="0"/>
              </a:spcAft>
              <a:buFont typeface="Wingdings" pitchFamily="2" charset="2"/>
              <a:buChar char="ü"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2016 ж. </a:t>
            </a:r>
            <a:r>
              <a:rPr lang="ru-RU" sz="1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Қашағанды</a:t>
            </a: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іске</a:t>
            </a: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қосу</a:t>
            </a: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marL="285750" indent="-285750" algn="just">
              <a:spcAft>
                <a:spcPts val="0"/>
              </a:spcAft>
              <a:buFont typeface="Wingdings" pitchFamily="2" charset="2"/>
              <a:buChar char="ü"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2037 ж. </a:t>
            </a:r>
            <a:r>
              <a:rPr lang="ru-RU" sz="1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дейін</a:t>
            </a: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Қарашығанақта</a:t>
            </a: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өндіруді</a:t>
            </a: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тұрақтандыру</a:t>
            </a: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marL="285750" indent="-285750" algn="just">
              <a:spcAft>
                <a:spcPts val="0"/>
              </a:spcAft>
              <a:buFont typeface="Wingdings" pitchFamily="2" charset="2"/>
              <a:buChar char="ü"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2025 ж.  </a:t>
            </a:r>
            <a:r>
              <a:rPr lang="ru-RU" sz="1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</a:t>
            </a:r>
            <a:r>
              <a:rPr lang="ru-RU" sz="1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астап</a:t>
            </a: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басқа</a:t>
            </a: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теңіз</a:t>
            </a: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жобаларында</a:t>
            </a: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өндіру</a:t>
            </a: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marL="285750" indent="-285750" algn="just">
              <a:spcAft>
                <a:spcPts val="0"/>
              </a:spcAft>
              <a:buFont typeface="Wingdings" pitchFamily="2" charset="2"/>
              <a:buChar char="ü"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1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Оншор</a:t>
            </a: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»:  2016 ж. 37 млн. </a:t>
            </a:r>
            <a:r>
              <a:rPr lang="ru-RU" sz="1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тоннадан</a:t>
            </a: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2030 </a:t>
            </a:r>
            <a:r>
              <a:rPr lang="ru-RU" sz="1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жылы</a:t>
            </a: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22 млн. </a:t>
            </a:r>
            <a:r>
              <a:rPr lang="ru-RU" sz="1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тоннаға</a:t>
            </a: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дейін</a:t>
            </a: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төмендеуі</a:t>
            </a:r>
            <a:endParaRPr lang="ru-RU" sz="1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="" xmlns:p14="http://schemas.microsoft.com/office/powerpoint/2010/main" val="3442871297"/>
              </p:ext>
            </p:extLst>
          </p:nvPr>
        </p:nvGraphicFramePr>
        <p:xfrm>
          <a:off x="179512" y="862942"/>
          <a:ext cx="8529145" cy="3862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1462251" y="2720826"/>
            <a:ext cx="170267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Қарашығанақ</a:t>
            </a: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1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865294" y="3346977"/>
            <a:ext cx="28062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Басқа кен орындар</a:t>
            </a:r>
            <a:endParaRPr lang="ru-RU" sz="1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764323" y="2329530"/>
            <a:ext cx="19391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Теңгіз</a:t>
            </a: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14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698518" y="1647846"/>
            <a:ext cx="25697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Қашаған</a:t>
            </a: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14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6934462" y="1484453"/>
            <a:ext cx="160808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</a:t>
            </a:r>
            <a:r>
              <a:rPr lang="ru-RU" sz="1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еңіз</a:t>
            </a: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14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704896" y="4434840"/>
            <a:ext cx="1987244" cy="276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kk-KZ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Теңіз жобалары</a:t>
            </a:r>
            <a:endParaRPr lang="ru-RU" sz="1200" dirty="0"/>
          </a:p>
        </p:txBody>
      </p:sp>
    </p:spTree>
    <p:extLst>
      <p:ext uri="{BB962C8B-B14F-4D97-AF65-F5344CB8AC3E}">
        <p14:creationId xmlns="" xmlns:p14="http://schemas.microsoft.com/office/powerpoint/2010/main" val="3026183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0" y="245660"/>
            <a:ext cx="8775510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«ТЕҢГІЗШЕВРОЙЛ</a:t>
            </a:r>
            <a:r>
              <a:rPr lang="ru-RU" sz="2400" b="1" spc="150" dirty="0" smtClean="0">
                <a:ln w="11430"/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» ЖОБАСЫ</a:t>
            </a:r>
            <a:endParaRPr lang="ru-RU" sz="2400" b="1" i="1" spc="150" dirty="0">
              <a:ln w="11430"/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553200" y="6385034"/>
            <a:ext cx="2590800" cy="336441"/>
          </a:xfrm>
        </p:spPr>
        <p:txBody>
          <a:bodyPr/>
          <a:lstStyle/>
          <a:p>
            <a:r>
              <a:rPr lang="ru-RU" dirty="0" smtClean="0"/>
              <a:t>СЛАЙД 4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457200" y="859809"/>
            <a:ext cx="8454789" cy="193899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500" b="1" u="sng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Болашақ</a:t>
            </a:r>
            <a:r>
              <a:rPr lang="ru-RU" sz="15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500" b="1" u="sng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кеңейту</a:t>
            </a:r>
            <a:r>
              <a:rPr lang="ru-RU" sz="15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500" b="1" u="sng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жобасы</a:t>
            </a:r>
            <a:r>
              <a:rPr lang="ru-RU" sz="1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sz="15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Жобаның</a:t>
            </a:r>
            <a:r>
              <a:rPr lang="ru-RU" sz="15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құны</a:t>
            </a:r>
            <a:r>
              <a:rPr lang="ru-RU" sz="15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37 млрд.  АҚШ доллар;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sz="15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2016ж. </a:t>
            </a:r>
            <a:r>
              <a:rPr lang="ru-RU" sz="15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шілде</a:t>
            </a:r>
            <a:r>
              <a:rPr lang="ru-RU" sz="15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- ТШО </a:t>
            </a:r>
            <a:r>
              <a:rPr lang="ru-RU" sz="15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Болашақ</a:t>
            </a:r>
            <a:r>
              <a:rPr lang="ru-RU" sz="15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кеңейту</a:t>
            </a:r>
            <a:r>
              <a:rPr lang="ru-RU" sz="15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жобасын</a:t>
            </a:r>
            <a:r>
              <a:rPr lang="ru-RU" sz="15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қаржыландыру</a:t>
            </a:r>
            <a:r>
              <a:rPr lang="ru-RU" sz="15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туралы</a:t>
            </a:r>
            <a:r>
              <a:rPr lang="ru-RU" sz="15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түпкілікті</a:t>
            </a:r>
            <a:r>
              <a:rPr lang="ru-RU" sz="15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шешім</a:t>
            </a:r>
            <a:r>
              <a:rPr lang="ru-RU" sz="15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қабылданды</a:t>
            </a:r>
            <a:r>
              <a:rPr lang="ru-RU" sz="15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 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sz="15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ТШО </a:t>
            </a:r>
            <a:r>
              <a:rPr lang="ru-RU" sz="15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жаңа</a:t>
            </a:r>
            <a:r>
              <a:rPr lang="ru-RU" sz="15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объектілерін</a:t>
            </a:r>
            <a:r>
              <a:rPr lang="ru-RU" sz="15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пайдалануға</a:t>
            </a:r>
            <a:r>
              <a:rPr lang="ru-RU" sz="15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берудің</a:t>
            </a:r>
            <a:r>
              <a:rPr lang="ru-RU" sz="15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болжамды</a:t>
            </a:r>
            <a:r>
              <a:rPr lang="ru-RU" sz="15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мерзімі</a:t>
            </a:r>
            <a:r>
              <a:rPr lang="ru-RU" sz="15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2022 </a:t>
            </a:r>
            <a:r>
              <a:rPr lang="ru-RU" sz="15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жыл</a:t>
            </a:r>
            <a:r>
              <a:rPr lang="ru-RU" sz="15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sz="15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2022 </a:t>
            </a:r>
            <a:r>
              <a:rPr lang="ru-RU" sz="15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жылдан</a:t>
            </a:r>
            <a:r>
              <a:rPr lang="ru-RU" sz="15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кейін</a:t>
            </a:r>
            <a:r>
              <a:rPr lang="ru-RU" sz="15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мұнай</a:t>
            </a:r>
            <a:r>
              <a:rPr lang="ru-RU" sz="15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өндіру</a:t>
            </a:r>
            <a:r>
              <a:rPr lang="ru-RU" sz="15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жылына</a:t>
            </a:r>
            <a:r>
              <a:rPr lang="ru-RU" sz="15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ағымдағы</a:t>
            </a:r>
            <a:r>
              <a:rPr lang="ru-RU" sz="15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26 </a:t>
            </a:r>
            <a:r>
              <a:rPr lang="ru-RU" sz="15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млн. </a:t>
            </a:r>
            <a:r>
              <a:rPr lang="ru-RU" sz="15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тоннадан</a:t>
            </a:r>
            <a:r>
              <a:rPr lang="ru-RU" sz="15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39 </a:t>
            </a:r>
            <a:r>
              <a:rPr lang="ru-RU" sz="15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млн. </a:t>
            </a:r>
            <a:r>
              <a:rPr lang="ru-RU" sz="15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тоннаға</a:t>
            </a:r>
            <a:r>
              <a:rPr lang="ru-RU" sz="15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дейін</a:t>
            </a:r>
            <a:r>
              <a:rPr lang="ru-RU" sz="15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артады</a:t>
            </a:r>
            <a:r>
              <a:rPr lang="ru-RU" sz="15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 </a:t>
            </a:r>
            <a:endParaRPr lang="ru-RU" sz="15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sz="15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Құрылыс</a:t>
            </a:r>
            <a:r>
              <a:rPr lang="ru-RU" sz="15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кезеңінде</a:t>
            </a:r>
            <a:r>
              <a:rPr lang="ru-RU" sz="15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шамамен</a:t>
            </a:r>
            <a:r>
              <a:rPr lang="ru-RU" sz="15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20 </a:t>
            </a:r>
            <a:r>
              <a:rPr lang="ru-RU" sz="15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мың</a:t>
            </a:r>
            <a:r>
              <a:rPr lang="ru-RU" sz="15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жұмыс</a:t>
            </a:r>
            <a:r>
              <a:rPr lang="ru-RU" sz="15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орындары</a:t>
            </a:r>
            <a:r>
              <a:rPr lang="ru-RU" sz="15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пайда</a:t>
            </a:r>
            <a:r>
              <a:rPr lang="ru-RU" sz="15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болады</a:t>
            </a:r>
            <a:r>
              <a:rPr lang="ru-RU" sz="15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</a:p>
        </p:txBody>
      </p: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="" xmlns:p14="http://schemas.microsoft.com/office/powerpoint/2010/main" val="35011713"/>
              </p:ext>
            </p:extLst>
          </p:nvPr>
        </p:nvGraphicFramePr>
        <p:xfrm>
          <a:off x="464024" y="2893326"/>
          <a:ext cx="8270073" cy="37872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3940767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7143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32012" y="139565"/>
            <a:ext cx="8911988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150" dirty="0" smtClean="0">
                <a:ln w="11430"/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«ҚАРАШЫҒАНАҚ» ЖОБАСЫ</a:t>
            </a:r>
            <a:endParaRPr lang="ru-RU" sz="2400" b="1" i="1" spc="150" dirty="0">
              <a:ln w="11430"/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553200" y="6324452"/>
            <a:ext cx="2401614" cy="297065"/>
          </a:xfrm>
        </p:spPr>
        <p:txBody>
          <a:bodyPr/>
          <a:lstStyle/>
          <a:p>
            <a:r>
              <a:rPr lang="ru-RU" dirty="0" smtClean="0"/>
              <a:t>СЛАЙД 5</a:t>
            </a:r>
            <a:endParaRPr lang="ru-RU" dirty="0"/>
          </a:p>
        </p:txBody>
      </p:sp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272956" y="662684"/>
            <a:ext cx="865676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1600" b="1" u="sng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Қарашығанақты кеңейту жобасы</a:t>
            </a:r>
            <a:r>
              <a:rPr kumimoji="0" lang="ru-RU" sz="1600" b="1" i="0" u="sng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: </a:t>
            </a: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600" b="1" i="0" u="sng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өндірістік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қуаттарды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кеңейту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жобасы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зерттелуде</a:t>
            </a:r>
            <a:r>
              <a:rPr kumimoji="0" lang="ru-RU" sz="160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; 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жоба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12 млн. </a:t>
            </a:r>
            <a:r>
              <a:rPr lang="ru-RU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тоннаға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дейін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СК (</a:t>
            </a:r>
            <a:r>
              <a:rPr lang="kk-KZ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сұйық көмірсутектер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ru-RU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мұнай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өндіруді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сақтауға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бағытталған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="" xmlns:p14="http://schemas.microsoft.com/office/powerpoint/2010/main" val="1436085041"/>
              </p:ext>
            </p:extLst>
          </p:nvPr>
        </p:nvGraphicFramePr>
        <p:xfrm>
          <a:off x="272955" y="2442949"/>
          <a:ext cx="8634561" cy="38790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1703775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7857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77420" y="171370"/>
            <a:ext cx="8966579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150" dirty="0" smtClean="0">
                <a:ln w="11430"/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«ҚАШАҒАН» ЖОБАСЫ</a:t>
            </a:r>
            <a:endParaRPr lang="ru-RU" sz="2400" b="1" spc="150" dirty="0">
              <a:ln w="11430"/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12" name="AutoShape 4" descr="Total Logo.svg"/>
          <p:cNvSpPr>
            <a:spLocks noChangeAspect="1" noChangeArrowheads="1"/>
          </p:cNvSpPr>
          <p:nvPr/>
        </p:nvSpPr>
        <p:spPr bwMode="auto">
          <a:xfrm>
            <a:off x="144463" y="-571500"/>
            <a:ext cx="9525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4429124" y="832513"/>
            <a:ext cx="4429155" cy="24936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ru-RU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2016ж.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ыркүйекте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мұнай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өндіру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жаңғыртылды</a:t>
            </a:r>
            <a:endParaRPr lang="ru-RU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  <a:defRPr/>
            </a:pPr>
            <a:endParaRPr lang="ru-RU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kk-KZ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kk-KZ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2016 ж. 1 қарашада мұнайдың коммерциялық өндірісі басталды</a:t>
            </a:r>
            <a:endParaRPr lang="ru-RU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506" name="AutoShape 2" descr="&amp;Kcy;&amp;acy;&amp;rcy;&amp;tcy;&amp;icy;&amp;ncy;&amp;kcy;&amp;icy; &amp;pcy;&amp;ocy; &amp;zcy;&amp;acy;&amp;pcy;&amp;rcy;&amp;ocy;&amp;scy;&amp;ucy; &amp;kcy;&amp;acy;&amp;shcy;&amp;acy;&amp;gcy;&amp;acy;&amp;ncy; &amp;kcy;&amp;acy;&amp;rcy;&amp;tcy;&amp;acy; &amp;ocy;&amp;scy;&amp;tcy;&amp;rcy;&amp;ocy;&amp;vcy; &amp;D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08" name="AutoShape 4" descr="&amp;Kcy;&amp;acy;&amp;rcy;&amp;tcy;&amp;icy;&amp;ncy;&amp;kcy;&amp;icy; &amp;pcy;&amp;ocy; &amp;zcy;&amp;acy;&amp;pcy;&amp;rcy;&amp;ocy;&amp;scy;&amp;ucy; &amp;kcy;&amp;acy;&amp;shcy;&amp;acy;&amp;gcy;&amp;acy;&amp;ncy; &amp;kcy;&amp;acy;&amp;rcy;&amp;tcy;&amp;acy; &amp;ocy;&amp;scy;&amp;tcy;&amp;rcy;&amp;ocy;&amp;vcy; &amp;D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0" name="AutoShape 6" descr="&amp;Kcy;&amp;acy;&amp;rcy;&amp;tcy;&amp;icy;&amp;ncy;&amp;kcy;&amp;icy; &amp;pcy;&amp;ocy; &amp;zcy;&amp;acy;&amp;pcy;&amp;rcy;&amp;ocy;&amp;scy;&amp;ucy; &amp;kcy;&amp;acy;&amp;shcy;&amp;acy;&amp;gcy;&amp;acy;&amp;ncy; &amp;kcy;&amp;acy;&amp;rcy;&amp;tcy;&amp;acy; &amp;ocy;&amp;scy;&amp;tcy;&amp;rcy;&amp;ocy;&amp;vcy; &amp;D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2" name="AutoShape 8" descr="&amp;Kcy;&amp;acy;&amp;rcy;&amp;tcy;&amp;icy;&amp;ncy;&amp;kcy;&amp;icy; &amp;pcy;&amp;ocy; &amp;zcy;&amp;acy;&amp;pcy;&amp;rcy;&amp;ocy;&amp;scy;&amp;ucy; &amp;kcy;&amp;acy;&amp;shcy;&amp;acy;&amp;gcy;&amp;acy;&amp;ncy; &amp;kcy;&amp;acy;&amp;rcy;&amp;tcy;&amp;acy; &amp;ocy;&amp;scy;&amp;tcy;&amp;rcy;&amp;ocy;&amp;vcy; &amp;D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6" name="AutoShape 12" descr="&amp;Kcy;&amp;acy;&amp;rcy;&amp;tcy;&amp;icy;&amp;ncy;&amp;kcy;&amp;icy; &amp;pcy;&amp;ocy; &amp;zcy;&amp;acy;&amp;pcy;&amp;rcy;&amp;ocy;&amp;scy;&amp;ucy; &amp;kcy;&amp;acy;&amp;shcy;&amp;acy;&amp;gcy;&amp;acy;&amp;ncy; &amp;kcy;&amp;acy;&amp;rcy;&amp;tcy;&amp;acy; &amp;ocy;&amp;scy;&amp;tcy;&amp;rcy;&amp;ocy;&amp;vcy; &amp;D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8" name="AutoShape 14" descr="&amp;Kcy;&amp;acy;&amp;rcy;&amp;tcy;&amp;icy;&amp;ncy;&amp;kcy;&amp;icy; &amp;pcy;&amp;ocy; &amp;zcy;&amp;acy;&amp;pcy;&amp;rcy;&amp;ocy;&amp;scy;&amp;ucy; &amp;kcy;&amp;acy;&amp;shcy;&amp;acy;&amp;gcy;&amp;acy;&amp;ncy; &amp;kcy;&amp;acy;&amp;rcy;&amp;tcy;&amp;acy; &amp;ocy;&amp;scy;&amp;tcy;&amp;rcy;&amp;ocy;&amp;vcy; &amp;D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20" name="AutoShape 16" descr="&amp;Kcy;&amp;acy;&amp;rcy;&amp;tcy;&amp;icy;&amp;ncy;&amp;kcy;&amp;icy; &amp;pcy;&amp;ocy; &amp;zcy;&amp;acy;&amp;pcy;&amp;rcy;&amp;ocy;&amp;scy;&amp;ucy; &amp;kcy;&amp;acy;&amp;shcy;&amp;acy;&amp;gcy;&amp;acy;&amp;ncy; &amp;kcy;&amp;acy;&amp;rcy;&amp;tcy;&amp;acy; &amp;ocy;&amp;scy;&amp;tcy;&amp;rcy;&amp;ocy;&amp;vcy; &amp;D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9" name="AutoShape 5" descr="&amp;Kcy;&amp;acy;&amp;rcy;&amp;tcy;&amp;icy;&amp;ncy;&amp;kcy;&amp;icy; &amp;pcy;&amp;ocy; &amp;zcy;&amp;acy;&amp;pcy;&amp;rcy;&amp;ocy;&amp;scy;&amp;ucy; &amp;kcy;&amp;acy;&amp;shcy;&amp;acy;&amp;gcy;&amp;acy;&amp;ncy; 201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837528" y="6356350"/>
            <a:ext cx="2142698" cy="365125"/>
          </a:xfrm>
        </p:spPr>
        <p:txBody>
          <a:bodyPr/>
          <a:lstStyle/>
          <a:p>
            <a:r>
              <a:rPr lang="ru-RU" dirty="0" smtClean="0"/>
              <a:t>СЛАЙД 6</a:t>
            </a:r>
            <a:endParaRPr lang="ru-RU" dirty="0"/>
          </a:p>
        </p:txBody>
      </p:sp>
      <p:pic>
        <p:nvPicPr>
          <p:cNvPr id="28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12692" y="3425586"/>
            <a:ext cx="4315156" cy="2599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Прямоугольник 28"/>
          <p:cNvSpPr/>
          <p:nvPr/>
        </p:nvSpPr>
        <p:spPr>
          <a:xfrm>
            <a:off x="327546" y="4026090"/>
            <a:ext cx="3821373" cy="203914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285750" lvl="1" indent="-285750" algn="just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itchFamily="2" charset="2"/>
              <a:buChar char="§"/>
              <a:defRPr/>
            </a:pP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Мұнай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өндірудің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жоспарланған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көлемі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</a:t>
            </a:r>
          </a:p>
          <a:p>
            <a:pPr marL="742950" lvl="2" indent="-285750" algn="just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SzPct val="100000"/>
              <a:buFont typeface="Wingdings" pitchFamily="2" charset="2"/>
              <a:buChar char="Ø"/>
              <a:defRPr/>
            </a:pP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2016ж. – 0,5 </a:t>
            </a:r>
            <a:r>
              <a:rPr lang="ru-RU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тен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1,1 млн. </a:t>
            </a:r>
            <a:r>
              <a:rPr lang="ru-RU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тоннаға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дейін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marL="742950" lvl="2" indent="-285750" algn="just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SzPct val="100000"/>
              <a:buFont typeface="Wingdings" pitchFamily="2" charset="2"/>
              <a:buChar char="Ø"/>
              <a:defRPr/>
            </a:pP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2017ж. – 4 </a:t>
            </a:r>
            <a:r>
              <a:rPr lang="ru-RU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тен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8 </a:t>
            </a:r>
            <a:r>
              <a:rPr lang="ru-RU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млн.тоннаға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дейін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</a:p>
        </p:txBody>
      </p:sp>
      <p:pic>
        <p:nvPicPr>
          <p:cNvPr id="30" name="Picture 13" descr="C:\Users\NK11011705\Desktop\Act 12 materials_photo 30Apr2015\iCAM501_141635-3004201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0244" y="812479"/>
            <a:ext cx="3884008" cy="2919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644809" y="6324452"/>
            <a:ext cx="1329070" cy="365125"/>
          </a:xfrm>
        </p:spPr>
        <p:txBody>
          <a:bodyPr/>
          <a:lstStyle/>
          <a:p>
            <a:r>
              <a:rPr lang="ru-RU" dirty="0" smtClean="0"/>
              <a:t> СЛАЙД 7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91069" y="204716"/>
            <a:ext cx="8952931" cy="40011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kk-KZ" sz="20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МҰНАЙ </a:t>
            </a:r>
            <a:r>
              <a:rPr lang="kk-KZ" sz="20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ӨҢДЕУ </a:t>
            </a:r>
            <a:r>
              <a:rPr lang="kk-KZ" sz="20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ЖӘНЕ МҰНАЙ ӨНІМДЕРІ ӨНДІРІСІНІҢ БОЛЖАМЫ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0977" y="4872250"/>
            <a:ext cx="783546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Мұнай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өнімдерінің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ашық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түрлерінің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өндірісі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көлемінің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ұлғаюы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;</a:t>
            </a:r>
          </a:p>
          <a:p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Импортқа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тәуелділіктен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арылу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>
              <a:buFont typeface="Wingdings" pitchFamily="2" charset="2"/>
              <a:buChar char="ü"/>
            </a:pPr>
            <a:endParaRPr lang="ru-RU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Мазут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өнідірісі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көлемінің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3,221-тен 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1,902 млн.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тоннаға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қысқаруы</a:t>
            </a:r>
            <a:r>
              <a:rPr lang="ru-RU" dirty="0" smtClean="0"/>
              <a:t>.</a:t>
            </a:r>
            <a:endParaRPr lang="ru-RU" dirty="0"/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196321025"/>
              </p:ext>
            </p:extLst>
          </p:nvPr>
        </p:nvGraphicFramePr>
        <p:xfrm>
          <a:off x="191070" y="884872"/>
          <a:ext cx="4476464" cy="3367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79050072"/>
              </p:ext>
            </p:extLst>
          </p:nvPr>
        </p:nvGraphicFramePr>
        <p:xfrm>
          <a:off x="4658708" y="894398"/>
          <a:ext cx="4336703" cy="34832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896794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0" y="148856"/>
            <a:ext cx="9058275" cy="494082"/>
          </a:xfrm>
          <a:ln>
            <a:noFill/>
          </a:ln>
        </p:spPr>
        <p:txBody>
          <a:bodyPr>
            <a:normAutofit/>
          </a:bodyPr>
          <a:lstStyle/>
          <a:p>
            <a:pPr algn="l" eaLnBrk="1" hangingPunct="1"/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МӨЗ-</a:t>
            </a:r>
            <a:r>
              <a:rPr lang="ru-RU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дерді</a:t>
            </a: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ҚАЙТА ҚҰРУ ЖӘНЕ ЖАҢҒЫРТУ </a:t>
            </a:r>
          </a:p>
        </p:txBody>
      </p:sp>
      <p:grpSp>
        <p:nvGrpSpPr>
          <p:cNvPr id="3" name="Группа 46"/>
          <p:cNvGrpSpPr>
            <a:grpSpLocks/>
          </p:cNvGrpSpPr>
          <p:nvPr/>
        </p:nvGrpSpPr>
        <p:grpSpPr bwMode="auto">
          <a:xfrm>
            <a:off x="5429250" y="920750"/>
            <a:ext cx="3406775" cy="2610726"/>
            <a:chOff x="4287655" y="603560"/>
            <a:chExt cx="4583983" cy="3186332"/>
          </a:xfrm>
        </p:grpSpPr>
        <p:grpSp>
          <p:nvGrpSpPr>
            <p:cNvPr id="4" name="Группа 47"/>
            <p:cNvGrpSpPr>
              <a:grpSpLocks/>
            </p:cNvGrpSpPr>
            <p:nvPr/>
          </p:nvGrpSpPr>
          <p:grpSpPr bwMode="auto">
            <a:xfrm>
              <a:off x="4287655" y="603560"/>
              <a:ext cx="4583983" cy="3186332"/>
              <a:chOff x="487480" y="1199520"/>
              <a:chExt cx="8237260" cy="5049157"/>
            </a:xfrm>
          </p:grpSpPr>
          <p:pic>
            <p:nvPicPr>
              <p:cNvPr id="18483" name="Picture 2" descr="C:\Users\m.igisenova\Google Диск\Бюрократия\Kazenergy\Доклад Мынбаева\Преза\картинки\kazahstan_map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7480" y="1199520"/>
                <a:ext cx="8237260" cy="46085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5" name="Овал 54"/>
              <p:cNvSpPr/>
              <p:nvPr/>
            </p:nvSpPr>
            <p:spPr bwMode="auto">
              <a:xfrm>
                <a:off x="1481633" y="3599755"/>
                <a:ext cx="142021" cy="109272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accent5">
                    <a:lumMod val="60000"/>
                    <a:lumOff val="40000"/>
                  </a:schemeClr>
                </a:solidFill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just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600" dirty="0">
                  <a:solidFill>
                    <a:srgbClr val="00B0F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485" name="Прямоугольник 55"/>
              <p:cNvSpPr>
                <a:spLocks noChangeArrowheads="1"/>
              </p:cNvSpPr>
              <p:nvPr/>
            </p:nvSpPr>
            <p:spPr bwMode="auto">
              <a:xfrm>
                <a:off x="1585388" y="3645029"/>
                <a:ext cx="1838513" cy="6572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ru-RU" sz="1200" b="1" dirty="0">
                    <a:latin typeface="Calibri" pitchFamily="34" charset="0"/>
                  </a:rPr>
                  <a:t>Атырау</a:t>
                </a:r>
              </a:p>
            </p:txBody>
          </p:sp>
          <p:sp>
            <p:nvSpPr>
              <p:cNvPr id="57" name="Овал 56"/>
              <p:cNvSpPr/>
              <p:nvPr/>
            </p:nvSpPr>
            <p:spPr bwMode="auto">
              <a:xfrm>
                <a:off x="6225927" y="2020950"/>
                <a:ext cx="145860" cy="109274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accent5">
                    <a:lumMod val="60000"/>
                    <a:lumOff val="40000"/>
                  </a:schemeClr>
                </a:solidFill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just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600" dirty="0">
                  <a:solidFill>
                    <a:srgbClr val="00B0F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487" name="Прямоугольник 57"/>
              <p:cNvSpPr>
                <a:spLocks noChangeArrowheads="1"/>
              </p:cNvSpPr>
              <p:nvPr/>
            </p:nvSpPr>
            <p:spPr bwMode="auto">
              <a:xfrm>
                <a:off x="5872013" y="2134732"/>
                <a:ext cx="2215615" cy="6572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ru-RU" sz="1200" b="1">
                    <a:latin typeface="Calibri" pitchFamily="34" charset="0"/>
                  </a:rPr>
                  <a:t>Павлодар</a:t>
                </a:r>
              </a:p>
            </p:txBody>
          </p:sp>
          <p:sp>
            <p:nvSpPr>
              <p:cNvPr id="59" name="Овал 58"/>
              <p:cNvSpPr/>
              <p:nvPr/>
            </p:nvSpPr>
            <p:spPr bwMode="auto">
              <a:xfrm>
                <a:off x="5047529" y="5479999"/>
                <a:ext cx="145860" cy="109274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accent5">
                    <a:lumMod val="60000"/>
                    <a:lumOff val="40000"/>
                  </a:schemeClr>
                </a:solidFill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just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600" dirty="0">
                  <a:solidFill>
                    <a:srgbClr val="00B0F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489" name="Прямоугольник 59"/>
              <p:cNvSpPr>
                <a:spLocks noChangeArrowheads="1"/>
              </p:cNvSpPr>
              <p:nvPr/>
            </p:nvSpPr>
            <p:spPr bwMode="auto">
              <a:xfrm>
                <a:off x="4536205" y="5591113"/>
                <a:ext cx="2319391" cy="6575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ru-RU" sz="1200" b="1">
                    <a:latin typeface="Calibri" pitchFamily="34" charset="0"/>
                  </a:rPr>
                  <a:t>Шымкент</a:t>
                </a:r>
              </a:p>
            </p:txBody>
          </p:sp>
        </p:grpSp>
        <p:pic>
          <p:nvPicPr>
            <p:cNvPr id="18478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6016" y="1856822"/>
              <a:ext cx="474440" cy="2040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79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6993" y="980728"/>
              <a:ext cx="495327" cy="213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80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2240" y="3008950"/>
              <a:ext cx="474440" cy="2040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" name="Овал 51"/>
            <p:cNvSpPr/>
            <p:nvPr/>
          </p:nvSpPr>
          <p:spPr bwMode="auto">
            <a:xfrm>
              <a:off x="6957729" y="1328808"/>
              <a:ext cx="66219" cy="73713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  <a:headEnd/>
              <a:tailEnd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just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600" dirty="0">
                <a:solidFill>
                  <a:srgbClr val="00B0F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8482" name="Прямоугольник 52"/>
            <p:cNvSpPr>
              <a:spLocks noChangeArrowheads="1"/>
            </p:cNvSpPr>
            <p:nvPr/>
          </p:nvSpPr>
          <p:spPr bwMode="auto">
            <a:xfrm>
              <a:off x="6444208" y="1454587"/>
              <a:ext cx="1037172" cy="3686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ru-RU" sz="1000" b="1">
                  <a:latin typeface="Calibri" pitchFamily="34" charset="0"/>
                </a:rPr>
                <a:t>Астана</a:t>
              </a:r>
            </a:p>
          </p:txBody>
        </p:sp>
      </p:grp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921921505"/>
              </p:ext>
            </p:extLst>
          </p:nvPr>
        </p:nvGraphicFramePr>
        <p:xfrm>
          <a:off x="5297214" y="3909849"/>
          <a:ext cx="3594539" cy="2262352"/>
        </p:xfrm>
        <a:graphic>
          <a:graphicData uri="http://schemas.openxmlformats.org/drawingml/2006/table">
            <a:tbl>
              <a:tblPr firstRow="1" bandRow="1"/>
              <a:tblGrid>
                <a:gridCol w="3594539"/>
              </a:tblGrid>
              <a:tr h="357667">
                <a:tc>
                  <a:txBody>
                    <a:bodyPr/>
                    <a:lstStyle/>
                    <a:p>
                      <a:pPr marL="0" marR="0" indent="0" algn="ctr" defTabSz="90031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b="1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Мақсаттары</a:t>
                      </a:r>
                      <a:r>
                        <a:rPr lang="ru-RU" altLang="ru-RU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:</a:t>
                      </a:r>
                    </a:p>
                  </a:txBody>
                  <a:tcPr marL="80081" marR="80081" marT="45844" marB="4584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F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904685">
                <a:tc>
                  <a:txBody>
                    <a:bodyPr/>
                    <a:lstStyle/>
                    <a:p>
                      <a:pPr marL="285750" lvl="1" indent="-285750" algn="just" eaLnBrk="1" hangingPunct="1">
                        <a:spcBef>
                          <a:spcPts val="600"/>
                        </a:spcBef>
                        <a:spcAft>
                          <a:spcPct val="500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ru-RU" altLang="ru-RU" sz="1400" dirty="0" err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мұнай өңдеу тереңдігін </a:t>
                      </a:r>
                      <a:r>
                        <a:rPr lang="ru-RU" altLang="ru-RU" sz="14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85% кем </a:t>
                      </a:r>
                      <a:r>
                        <a:rPr lang="ru-RU" altLang="ru-RU" sz="1400" dirty="0" err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емес</a:t>
                      </a:r>
                      <a:r>
                        <a:rPr lang="ru-RU" altLang="ru-RU" sz="14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altLang="ru-RU" sz="1400" dirty="0" err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ұлғайту</a:t>
                      </a:r>
                      <a:r>
                        <a:rPr lang="ru-RU" altLang="ru-RU" sz="14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;</a:t>
                      </a:r>
                    </a:p>
                    <a:p>
                      <a:pPr marL="285750" lvl="1" indent="-285750" algn="just" eaLnBrk="1" hangingPunct="1">
                        <a:spcBef>
                          <a:spcPts val="600"/>
                        </a:spcBef>
                        <a:spcAft>
                          <a:spcPct val="5000"/>
                        </a:spcAft>
                        <a:buFont typeface="Wingdings" panose="05000000000000000000" pitchFamily="2" charset="2"/>
                        <a:buNone/>
                      </a:pPr>
                      <a:endParaRPr lang="ru-RU" altLang="ru-RU" sz="1400" dirty="0" smtClean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285750" lvl="1" indent="-285750" algn="just" eaLnBrk="1" hangingPunct="1">
                        <a:spcBef>
                          <a:spcPts val="600"/>
                        </a:spcBef>
                        <a:spcAft>
                          <a:spcPct val="500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ru-RU" altLang="ru-RU" sz="1400" dirty="0" err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моторлық отын</a:t>
                      </a:r>
                      <a:r>
                        <a:rPr lang="ru-RU" altLang="ru-RU" sz="14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altLang="ru-RU" sz="1400" dirty="0" err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сапасын</a:t>
                      </a:r>
                      <a:r>
                        <a:rPr lang="ru-RU" altLang="ru-RU" sz="14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kk-KZ" altLang="ru-RU" sz="14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К</a:t>
                      </a:r>
                      <a:r>
                        <a:rPr lang="ru-RU" altLang="ru-RU" sz="14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4,  К</a:t>
                      </a:r>
                      <a:r>
                        <a:rPr lang="ru-RU" altLang="ru-RU" sz="14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altLang="ru-RU" sz="14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5 </a:t>
                      </a:r>
                      <a:r>
                        <a:rPr lang="ru-RU" altLang="ru-RU" sz="1400" dirty="0" err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экологиялық </a:t>
                      </a:r>
                      <a:r>
                        <a:rPr lang="ru-RU" altLang="ru-RU" sz="14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класс </a:t>
                      </a:r>
                      <a:r>
                        <a:rPr lang="ru-RU" altLang="ru-RU" sz="1400" dirty="0" err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талаптарына</a:t>
                      </a:r>
                      <a:r>
                        <a:rPr lang="ru-RU" altLang="ru-RU" sz="14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altLang="ru-RU" sz="1400" dirty="0" err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дейін</a:t>
                      </a:r>
                      <a:r>
                        <a:rPr lang="ru-RU" altLang="ru-RU" sz="14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altLang="ru-RU" sz="1400" dirty="0" err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арттыру</a:t>
                      </a:r>
                      <a:r>
                        <a:rPr lang="ru-RU" altLang="ru-RU" sz="14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.</a:t>
                      </a:r>
                    </a:p>
                  </a:txBody>
                  <a:tcPr marL="80081" marR="80081" marT="45844" marB="4584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F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22" name="Номер слайда 12"/>
          <p:cNvSpPr>
            <a:spLocks noGrp="1"/>
          </p:cNvSpPr>
          <p:nvPr>
            <p:ph type="sldNum" sz="quarter" idx="12"/>
          </p:nvPr>
        </p:nvSpPr>
        <p:spPr>
          <a:xfrm>
            <a:off x="7019925" y="6519863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СЛАЙД 8</a:t>
            </a:r>
            <a:endParaRPr lang="ru-RU" dirty="0"/>
          </a:p>
        </p:txBody>
      </p:sp>
      <p:sp>
        <p:nvSpPr>
          <p:cNvPr id="23" name="Прямоугольник 15"/>
          <p:cNvSpPr>
            <a:spLocks noChangeArrowheads="1"/>
          </p:cNvSpPr>
          <p:nvPr/>
        </p:nvSpPr>
        <p:spPr bwMode="auto">
          <a:xfrm>
            <a:off x="221672" y="646386"/>
            <a:ext cx="4949418" cy="1938992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ПАВЛОДАР МӨЗ-</a:t>
            </a:r>
            <a:r>
              <a:rPr lang="ru-RU" sz="1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ін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жаңғырту</a:t>
            </a:r>
            <a:endParaRPr lang="ru-RU" sz="1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«Павлодар МХЗ» ЖШС</a:t>
            </a:r>
          </a:p>
          <a:p>
            <a:pPr algn="just"/>
            <a:r>
              <a:rPr lang="ru-RU" sz="1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Іске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асыру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мерзімі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ru-RU" sz="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2011-2017 </a:t>
            </a:r>
            <a:r>
              <a:rPr lang="ru-RU" sz="12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жылдары</a:t>
            </a:r>
            <a:endParaRPr lang="ru-RU" sz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Құрылыс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құны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ru-RU" sz="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697 млн. АҚШ доллар ҚҚС </a:t>
            </a:r>
            <a:r>
              <a:rPr lang="ru-RU" sz="12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есебімен</a:t>
            </a:r>
            <a:r>
              <a:rPr lang="ru-RU" sz="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ru-RU" sz="1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Жұмыстың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ағымдағы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жағдайы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ru-RU" sz="12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қондырығыны</a:t>
            </a:r>
            <a:r>
              <a:rPr lang="ru-RU" sz="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өндіруге</a:t>
            </a:r>
            <a:r>
              <a:rPr lang="ru-RU" sz="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және</a:t>
            </a:r>
            <a:r>
              <a:rPr lang="ru-RU" sz="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жеткізуге</a:t>
            </a:r>
            <a:r>
              <a:rPr lang="ru-RU" sz="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- 100% </a:t>
            </a:r>
            <a:r>
              <a:rPr lang="ru-RU" sz="12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тапсырыстар</a:t>
            </a:r>
            <a:r>
              <a:rPr lang="ru-RU" sz="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орнатылды</a:t>
            </a:r>
            <a:r>
              <a:rPr lang="ru-RU" sz="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100% </a:t>
            </a:r>
            <a:r>
              <a:rPr lang="ru-RU" sz="12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қондырғы</a:t>
            </a:r>
            <a:r>
              <a:rPr lang="ru-RU" sz="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жеткізілді</a:t>
            </a:r>
            <a:r>
              <a:rPr lang="ru-RU" sz="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95% </a:t>
            </a:r>
            <a:r>
              <a:rPr lang="ru-RU" sz="12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құрастырылды</a:t>
            </a:r>
            <a:r>
              <a:rPr lang="ru-RU" sz="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металл </a:t>
            </a:r>
            <a:r>
              <a:rPr lang="ru-RU" sz="12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конструкцияларын</a:t>
            </a:r>
            <a:r>
              <a:rPr lang="ru-RU" sz="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2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технологиялық</a:t>
            </a:r>
            <a:r>
              <a:rPr lang="ru-RU" sz="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құбырларды</a:t>
            </a:r>
            <a:r>
              <a:rPr lang="ru-RU" sz="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және</a:t>
            </a:r>
            <a:r>
              <a:rPr lang="ru-RU" sz="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инженерлік</a:t>
            </a:r>
            <a:r>
              <a:rPr lang="ru-RU" sz="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желілерді</a:t>
            </a:r>
            <a:r>
              <a:rPr lang="ru-RU" sz="1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монтаждау</a:t>
            </a:r>
            <a:r>
              <a:rPr lang="ru-RU" sz="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бойынша</a:t>
            </a:r>
            <a:r>
              <a:rPr lang="ru-RU" sz="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жұмыстар</a:t>
            </a:r>
            <a:r>
              <a:rPr lang="ru-RU" sz="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жүргізілуде</a:t>
            </a:r>
            <a:r>
              <a:rPr lang="ru-RU" sz="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2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бетонды</a:t>
            </a:r>
            <a:r>
              <a:rPr lang="ru-RU" sz="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құю</a:t>
            </a:r>
            <a:r>
              <a:rPr lang="ru-RU" sz="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бойынша</a:t>
            </a:r>
            <a:r>
              <a:rPr lang="ru-RU" sz="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жұмыстар</a:t>
            </a:r>
            <a:r>
              <a:rPr lang="ru-RU" sz="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жүргізілуде</a:t>
            </a:r>
            <a:r>
              <a:rPr lang="ru-RU" sz="1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20717" y="2708910"/>
            <a:ext cx="4933654" cy="1692771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ru-RU" altLang="ru-RU" sz="13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АТЫРАУ МӨЗ-</a:t>
            </a:r>
            <a:r>
              <a:rPr lang="ru-RU" altLang="ru-RU" sz="13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інде</a:t>
            </a:r>
            <a:r>
              <a:rPr lang="ru-RU" altLang="ru-RU" sz="13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3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мұнайды</a:t>
            </a:r>
            <a:r>
              <a:rPr lang="ru-RU" altLang="ru-RU" sz="13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3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терең</a:t>
            </a:r>
            <a:r>
              <a:rPr lang="ru-RU" altLang="ru-RU" sz="13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3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өңдеу</a:t>
            </a:r>
            <a:r>
              <a:rPr lang="ru-RU" altLang="ru-RU" sz="13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3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кешенінің</a:t>
            </a:r>
            <a:r>
              <a:rPr lang="ru-RU" altLang="ru-RU" sz="13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3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құрылысы</a:t>
            </a:r>
            <a:endParaRPr lang="ru-RU" altLang="ru-RU" sz="13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3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«Атырау МӨЗ» ЖШС</a:t>
            </a:r>
          </a:p>
          <a:p>
            <a:pPr algn="just"/>
            <a:r>
              <a:rPr lang="ru-RU" sz="13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Іске</a:t>
            </a:r>
            <a:r>
              <a:rPr lang="ru-RU" sz="13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3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асыру</a:t>
            </a:r>
            <a:r>
              <a:rPr lang="ru-RU" sz="13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3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мерзімі</a:t>
            </a:r>
            <a:r>
              <a:rPr lang="ru-RU" sz="13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ru-RU" sz="13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2010-2017 </a:t>
            </a:r>
            <a:r>
              <a:rPr lang="ru-RU" sz="13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жылдар</a:t>
            </a:r>
            <a:endParaRPr lang="ru-RU" sz="13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3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Құрылыстың</a:t>
            </a:r>
            <a:r>
              <a:rPr lang="ru-RU" sz="13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3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құны</a:t>
            </a:r>
            <a:r>
              <a:rPr lang="ru-RU" sz="13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ru-RU" sz="13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2 050 млн. АҚШ доллар</a:t>
            </a:r>
          </a:p>
          <a:p>
            <a:pPr algn="just"/>
            <a:r>
              <a:rPr lang="ru-RU" sz="13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Жұмыстардың</a:t>
            </a:r>
            <a:r>
              <a:rPr lang="ru-RU" sz="13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3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ағымдағы</a:t>
            </a:r>
            <a:r>
              <a:rPr lang="ru-RU" sz="13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3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жағдайы</a:t>
            </a:r>
            <a:r>
              <a:rPr lang="ru-RU" sz="13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ru-RU" sz="13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100% </a:t>
            </a:r>
            <a:r>
              <a:rPr lang="ru-RU" sz="13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технологиялық</a:t>
            </a:r>
            <a:r>
              <a:rPr lang="ru-RU" sz="13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3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қондырғыны</a:t>
            </a:r>
            <a:r>
              <a:rPr lang="ru-RU" sz="13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3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жеткізуге</a:t>
            </a:r>
            <a:r>
              <a:rPr lang="ru-RU" sz="13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3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тапсрыстар</a:t>
            </a:r>
            <a:r>
              <a:rPr lang="ru-RU" sz="13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3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орнатылды</a:t>
            </a:r>
            <a:r>
              <a:rPr lang="ru-RU" sz="13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3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алаңға</a:t>
            </a:r>
            <a:r>
              <a:rPr lang="ru-RU" sz="13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89,7% </a:t>
            </a:r>
            <a:r>
              <a:rPr lang="ru-RU" sz="13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жеткізілді</a:t>
            </a:r>
            <a:r>
              <a:rPr lang="ru-RU" sz="13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58,8% - </a:t>
            </a:r>
            <a:r>
              <a:rPr lang="ru-RU" sz="13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құрастырылды</a:t>
            </a:r>
            <a:r>
              <a:rPr lang="ru-RU" sz="13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220718" y="4549140"/>
            <a:ext cx="4933654" cy="1892826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ru-RU" sz="13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ШЫМКЕНТ МӨЗ-</a:t>
            </a:r>
            <a:r>
              <a:rPr lang="ru-RU" sz="13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ін</a:t>
            </a:r>
            <a:r>
              <a:rPr lang="ru-RU" sz="13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ҚАЙТА ҚҰРУ ЖӘНЕ ЖАҢҒЫРТУ</a:t>
            </a:r>
          </a:p>
          <a:p>
            <a:pPr algn="just"/>
            <a:r>
              <a:rPr lang="ru-RU" sz="13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13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ПетроҚазақстанОйлПродакст</a:t>
            </a:r>
            <a:r>
              <a:rPr lang="ru-RU" sz="13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» ЖШС</a:t>
            </a:r>
          </a:p>
          <a:p>
            <a:pPr algn="just"/>
            <a:r>
              <a:rPr lang="ru-RU" sz="13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Іске</a:t>
            </a:r>
            <a:r>
              <a:rPr lang="ru-RU" sz="13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3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асыру</a:t>
            </a:r>
            <a:r>
              <a:rPr lang="ru-RU" sz="13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3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кезеңі</a:t>
            </a:r>
            <a:r>
              <a:rPr lang="ru-RU" sz="13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ru-RU" sz="13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2011 – 2017 </a:t>
            </a:r>
            <a:r>
              <a:rPr lang="ru-RU" sz="13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жылдары</a:t>
            </a:r>
            <a:r>
              <a:rPr lang="ru-RU" sz="13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just"/>
            <a:r>
              <a:rPr lang="ru-RU" sz="13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Құрылыстың</a:t>
            </a:r>
            <a:r>
              <a:rPr lang="ru-RU" sz="13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3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құны</a:t>
            </a:r>
            <a:r>
              <a:rPr lang="ru-RU" sz="13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ru-RU" sz="13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1 829 млн. АҚШ доллар</a:t>
            </a:r>
          </a:p>
          <a:p>
            <a:pPr algn="just"/>
            <a:r>
              <a:rPr lang="ru-RU" sz="13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Жұмыстардың</a:t>
            </a:r>
            <a:r>
              <a:rPr lang="ru-RU" sz="13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3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ағымдағы</a:t>
            </a:r>
            <a:r>
              <a:rPr lang="ru-RU" sz="13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3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жағдайы</a:t>
            </a:r>
            <a:r>
              <a:rPr lang="ru-RU" sz="13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ru-RU" sz="13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изомеризацияны</a:t>
            </a:r>
            <a:r>
              <a:rPr lang="ru-RU" sz="13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3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орнату</a:t>
            </a:r>
            <a:r>
              <a:rPr lang="ru-RU" sz="13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3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бойынша</a:t>
            </a:r>
            <a:r>
              <a:rPr lang="ru-RU" sz="13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100% </a:t>
            </a:r>
            <a:r>
              <a:rPr lang="ru-RU" sz="13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тапсырыстар</a:t>
            </a:r>
            <a:r>
              <a:rPr lang="ru-RU" sz="13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3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орнатылды</a:t>
            </a:r>
            <a:r>
              <a:rPr lang="ru-RU" sz="13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3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алаңға</a:t>
            </a:r>
            <a:r>
              <a:rPr lang="ru-RU" sz="13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95% </a:t>
            </a:r>
            <a:r>
              <a:rPr lang="ru-RU" sz="13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жеткізілді</a:t>
            </a:r>
            <a:r>
              <a:rPr lang="ru-RU" sz="13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88%-</a:t>
            </a:r>
            <a:r>
              <a:rPr lang="ru-RU" sz="13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құрастырылды</a:t>
            </a:r>
            <a:r>
              <a:rPr lang="ru-RU" sz="13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13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Бетондық</a:t>
            </a:r>
            <a:r>
              <a:rPr lang="ru-RU" sz="13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3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жұмыстар</a:t>
            </a:r>
            <a:r>
              <a:rPr lang="ru-RU" sz="13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3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орындалуда</a:t>
            </a:r>
            <a:r>
              <a:rPr lang="ru-RU" sz="13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3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қондырғылардың</a:t>
            </a:r>
            <a:r>
              <a:rPr lang="ru-RU" sz="13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3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және</a:t>
            </a:r>
            <a:r>
              <a:rPr lang="ru-RU" sz="13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3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инженерлік</a:t>
            </a:r>
            <a:r>
              <a:rPr lang="ru-RU" sz="13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3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желілердің</a:t>
            </a:r>
            <a:r>
              <a:rPr lang="ru-RU" sz="13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3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монтажы</a:t>
            </a:r>
            <a:r>
              <a:rPr lang="ru-RU" sz="13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3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жүргізілуде</a:t>
            </a:r>
            <a:endParaRPr lang="ru-RU" sz="13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76243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8&quot;/&gt;&lt;/object&gt;&lt;object type=&quot;3&quot; unique_id=&quot;10005&quot;&gt;&lt;property id=&quot;20148&quot; value=&quot;5&quot;/&gt;&lt;property id=&quot;20300&quot; value=&quot;Slide 2&quot;/&gt;&lt;property id=&quot;20307&quot; value=&quot;266&quot;/&gt;&lt;/object&gt;&lt;object type=&quot;3&quot; unique_id=&quot;10006&quot;&gt;&lt;property id=&quot;20148&quot; value=&quot;5&quot;/&gt;&lt;property id=&quot;20300&quot; value=&quot;Slide 3 - &amp;quot;ЗАДАЧА 2:&amp;#x0D;&amp;#x0A;СОХРАНЕНИЕ НАБРАННЫХ ТЕМПОВ РАЗВИТИЯ&amp;quot;&quot;/&gt;&lt;property id=&quot;20307&quot; value=&quot;267&quot;/&gt;&lt;/object&gt;&lt;object type=&quot;3&quot; unique_id=&quot;10007&quot;&gt;&lt;property id=&quot;20148&quot; value=&quot;5&quot;/&gt;&lt;property id=&quot;20300&quot; value=&quot;Slide 4&quot;/&gt;&lt;property id=&quot;20307&quot; value=&quot;268&quot;/&gt;&lt;/object&gt;&lt;object type=&quot;3&quot; unique_id=&quot;10008&quot;&gt;&lt;property id=&quot;20148&quot; value=&quot;5&quot;/&gt;&lt;property id=&quot;20300&quot; value=&quot;Slide 5&quot;/&gt;&lt;property id=&quot;20307&quot; value=&quot;269&quot;/&gt;&lt;/object&gt;&lt;object type=&quot;3&quot; unique_id=&quot;10009&quot;&gt;&lt;property id=&quot;20148&quot; value=&quot;5&quot;/&gt;&lt;property id=&quot;20300&quot; value=&quot;Slide 6&quot;/&gt;&lt;property id=&quot;20307&quot; value=&quot;272&quot;/&gt;&lt;/object&gt;&lt;object type=&quot;3&quot; unique_id=&quot;10010&quot;&gt;&lt;property id=&quot;20148&quot; value=&quot;5&quot;/&gt;&lt;property id=&quot;20300&quot; value=&quot;Slide 7&quot;/&gt;&lt;property id=&quot;20307&quot; value=&quot;257&quot;/&gt;&lt;/object&gt;&lt;object type=&quot;3&quot; unique_id=&quot;10011&quot;&gt;&lt;property id=&quot;20148&quot; value=&quot;5&quot;/&gt;&lt;property id=&quot;20300&quot; value=&quot;Slide 8&quot;/&gt;&lt;property id=&quot;20307&quot; value=&quot;264&quot;/&gt;&lt;/object&gt;&lt;object type=&quot;3&quot; unique_id=&quot;10012&quot;&gt;&lt;property id=&quot;20148&quot; value=&quot;5&quot;/&gt;&lt;property id=&quot;20300&quot; value=&quot;Slide 9&quot;/&gt;&lt;property id=&quot;20307&quot; value=&quot;259&quot;/&gt;&lt;/object&gt;&lt;object type=&quot;3&quot; unique_id=&quot;10013&quot;&gt;&lt;property id=&quot;20148&quot; value=&quot;5&quot;/&gt;&lt;property id=&quot;20300&quot; value=&quot;Slide 10&quot;/&gt;&lt;property id=&quot;20307&quot; value=&quot;260&quot;/&gt;&lt;/object&gt;&lt;object type=&quot;3&quot; unique_id=&quot;10014&quot;&gt;&lt;property id=&quot;20148&quot; value=&quot;5&quot;/&gt;&lt;property id=&quot;20300&quot; value=&quot;Slide 11&quot;/&gt;&lt;property id=&quot;20307&quot; value=&quot;273&quot;/&gt;&lt;/object&gt;&lt;object type=&quot;3&quot; unique_id=&quot;10015&quot;&gt;&lt;property id=&quot;20148&quot; value=&quot;5&quot;/&gt;&lt;property id=&quot;20300&quot; value=&quot;Slide 12&quot;/&gt;&lt;property id=&quot;20307&quot; value=&quot;274&quot;/&gt;&lt;/object&gt;&lt;object type=&quot;3&quot; unique_id=&quot;10016&quot;&gt;&lt;property id=&quot;20148&quot; value=&quot;5&quot;/&gt;&lt;property id=&quot;20300&quot; value=&quot;Slide 13&quot;/&gt;&lt;property id=&quot;20307&quot; value=&quot;275&quot;/&gt;&lt;/object&gt;&lt;object type=&quot;3&quot; unique_id=&quot;10017&quot;&gt;&lt;property id=&quot;20148&quot; value=&quot;5&quot;/&gt;&lt;property id=&quot;20300&quot; value=&quot;Slide 14&quot;/&gt;&lt;property id=&quot;20307&quot; value=&quot;265&quot;/&gt;&lt;/object&gt;&lt;object type=&quot;3&quot; unique_id=&quot;10018&quot;&gt;&lt;property id=&quot;20148&quot; value=&quot;5&quot;/&gt;&lt;property id=&quot;20300&quot; value=&quot;Slide 15&quot;/&gt;&lt;property id=&quot;20307&quot; value=&quot;276&quot;/&gt;&lt;/object&gt;&lt;object type=&quot;3&quot; unique_id=&quot;10019&quot;&gt;&lt;property id=&quot;20148&quot; value=&quot;5&quot;/&gt;&lt;property id=&quot;20300&quot; value=&quot;Slide 16&quot;/&gt;&lt;property id=&quot;20307&quot; value=&quot;271&quot;/&gt;&lt;/object&gt;&lt;object type=&quot;3&quot; unique_id=&quot;10020&quot;&gt;&lt;property id=&quot;20148&quot; value=&quot;5&quot;/&gt;&lt;property id=&quot;20300&quot; value=&quot;Slide 17&quot;/&gt;&lt;property id=&quot;20307&quot; value=&quot;261&quot;/&gt;&lt;/object&gt;&lt;object type=&quot;3&quot; unique_id=&quot;10021&quot;&gt;&lt;property id=&quot;20148&quot; value=&quot;5&quot;/&gt;&lt;property id=&quot;20300&quot; value=&quot;Slide 18&quot;/&gt;&lt;property id=&quot;20307&quot; value=&quot;262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YOUT" val="ppLayoutObjec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YOUT" val="ppLayoutObject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4604</TotalTime>
  <Words>2224</Words>
  <Application>Microsoft Office PowerPoint</Application>
  <PresentationFormat>Экран (4:3)</PresentationFormat>
  <Paragraphs>442</Paragraphs>
  <Slides>27</Slides>
  <Notes>7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9" baseType="lpstr">
      <vt:lpstr>Тема Office</vt:lpstr>
      <vt:lpstr>CorelDRAW</vt:lpstr>
      <vt:lpstr>Слайд 1</vt:lpstr>
      <vt:lpstr>Слайд 2</vt:lpstr>
      <vt:lpstr>Слайд 3</vt:lpstr>
      <vt:lpstr>2030 ж. ДЕЙІН ӨНДІРУДІҢ ИНДИКАТИВТІ БОЛЖАМЫ</vt:lpstr>
      <vt:lpstr>Слайд 5</vt:lpstr>
      <vt:lpstr>Слайд 6</vt:lpstr>
      <vt:lpstr>Слайд 7</vt:lpstr>
      <vt:lpstr>Слайд 8</vt:lpstr>
      <vt:lpstr>МӨЗ-дерді ҚАЙТА ҚҰРУ ЖӘНЕ ЖАҢҒЫРТУ </vt:lpstr>
      <vt:lpstr>МҰНАЙ ӨНІМДЕРІНІҢ ІШКІ НАРЫҒЫНДАҒЫ ЖАҒДАЙЫ  </vt:lpstr>
      <vt:lpstr>«КАСПИЙ ҚҰБЫР КОНСОРЦИУМЫ» ЖОБАСЫ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Улжан Ахметова</dc:creator>
  <cp:lastModifiedBy>Ахметова Улжан</cp:lastModifiedBy>
  <cp:revision>1125</cp:revision>
  <cp:lastPrinted>2016-11-18T09:52:06Z</cp:lastPrinted>
  <dcterms:created xsi:type="dcterms:W3CDTF">2015-03-14T10:57:51Z</dcterms:created>
  <dcterms:modified xsi:type="dcterms:W3CDTF">2016-11-20T12:32:40Z</dcterms:modified>
</cp:coreProperties>
</file>