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Default Extension="xlsx" ContentType="application/vnd.openxmlformats-officedocument.spreadsheetml.sheet"/>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20"/>
  </p:notesMasterIdLst>
  <p:sldIdLst>
    <p:sldId id="256" r:id="rId2"/>
    <p:sldId id="257" r:id="rId3"/>
    <p:sldId id="279" r:id="rId4"/>
    <p:sldId id="258" r:id="rId5"/>
    <p:sldId id="298" r:id="rId6"/>
    <p:sldId id="302" r:id="rId7"/>
    <p:sldId id="300" r:id="rId8"/>
    <p:sldId id="260" r:id="rId9"/>
    <p:sldId id="280" r:id="rId10"/>
    <p:sldId id="281" r:id="rId11"/>
    <p:sldId id="282" r:id="rId12"/>
    <p:sldId id="283" r:id="rId13"/>
    <p:sldId id="284" r:id="rId14"/>
    <p:sldId id="285" r:id="rId15"/>
    <p:sldId id="296" r:id="rId16"/>
    <p:sldId id="297" r:id="rId17"/>
    <p:sldId id="288" r:id="rId18"/>
    <p:sldId id="289" r:id="rId19"/>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FF9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316" autoAdjust="0"/>
    <p:restoredTop sz="94622" autoAdjust="0"/>
  </p:normalViewPr>
  <p:slideViewPr>
    <p:cSldViewPr>
      <p:cViewPr>
        <p:scale>
          <a:sx n="75" d="100"/>
          <a:sy n="75" d="100"/>
        </p:scale>
        <p:origin x="-1068" y="-690"/>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lang val="ru-RU"/>
  <c:style val="34"/>
  <c:chart>
    <c:autoTitleDeleted val="1"/>
    <c:view3D>
      <c:rotX val="75"/>
      <c:perspective val="30"/>
    </c:view3D>
    <c:plotArea>
      <c:layout/>
      <c:pie3DChart>
        <c:varyColors val="1"/>
        <c:ser>
          <c:idx val="0"/>
          <c:order val="0"/>
          <c:tx>
            <c:strRef>
              <c:f>Лист1!$B$1</c:f>
              <c:strCache>
                <c:ptCount val="1"/>
                <c:pt idx="0">
                  <c:v>2015</c:v>
                </c:pt>
              </c:strCache>
            </c:strRef>
          </c:tx>
          <c:explosion val="25"/>
          <c:dLbls>
            <c:dLbl>
              <c:idx val="0"/>
              <c:layout>
                <c:manualLayout>
                  <c:x val="-0.12049068013588267"/>
                  <c:y val="6.4035487614142628E-2"/>
                </c:manualLayout>
              </c:layout>
              <c:showVal val="1"/>
            </c:dLbl>
            <c:dLbl>
              <c:idx val="1"/>
              <c:layout>
                <c:manualLayout>
                  <c:x val="0.13839715610369621"/>
                  <c:y val="-0.10972336726179041"/>
                </c:manualLayout>
              </c:layout>
              <c:showVal val="1"/>
            </c:dLbl>
            <c:dLbl>
              <c:idx val="2"/>
              <c:layout>
                <c:manualLayout>
                  <c:x val="4.3632372602288166E-2"/>
                  <c:y val="0.13765323275835054"/>
                </c:manualLayout>
              </c:layout>
              <c:showVal val="1"/>
            </c:dLbl>
            <c:showVal val="1"/>
          </c:dLbls>
          <c:cat>
            <c:strRef>
              <c:f>Лист1!$A$2:$A$4</c:f>
              <c:strCache>
                <c:ptCount val="3"/>
                <c:pt idx="0">
                  <c:v>олимпийские неигровые, 37%</c:v>
                </c:pt>
                <c:pt idx="1">
                  <c:v>игровые виды спорта, 54%</c:v>
                </c:pt>
                <c:pt idx="2">
                  <c:v>массовые виды спорта, 9%</c:v>
                </c:pt>
              </c:strCache>
            </c:strRef>
          </c:cat>
          <c:val>
            <c:numRef>
              <c:f>Лист1!$B$2:$B$4</c:f>
              <c:numCache>
                <c:formatCode>0%</c:formatCode>
                <c:ptCount val="3"/>
                <c:pt idx="0">
                  <c:v>0.37290000000000034</c:v>
                </c:pt>
                <c:pt idx="1">
                  <c:v>0.53539999999999999</c:v>
                </c:pt>
                <c:pt idx="2">
                  <c:v>9.1700000000000045E-2</c:v>
                </c:pt>
              </c:numCache>
            </c:numRef>
          </c:val>
        </c:ser>
        <c:dLbls>
          <c:showVal val="1"/>
        </c:dLbls>
      </c:pie3DChart>
    </c:plotArea>
    <c:legend>
      <c:legendPos val="b"/>
      <c:layout/>
      <c:txPr>
        <a:bodyPr/>
        <a:lstStyle/>
        <a:p>
          <a:pPr>
            <a:defRPr sz="1200" baseline="0">
              <a:latin typeface="Arial" pitchFamily="34" charset="0"/>
            </a:defRPr>
          </a:pPr>
          <a:endParaRPr lang="ru-RU"/>
        </a:p>
      </c:txPr>
    </c:legend>
    <c:plotVisOnly val="1"/>
    <c:dispBlanksAs val="zero"/>
  </c:chart>
  <c:spPr>
    <a:noFill/>
  </c:spPr>
  <c:txPr>
    <a:bodyPr/>
    <a:lstStyle/>
    <a:p>
      <a:pPr>
        <a:defRPr sz="1800"/>
      </a:pPr>
      <a:endParaRPr lang="ru-RU"/>
    </a:p>
  </c:txPr>
  <c:externalData r:id="rId1"/>
</c:chartSpace>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_rels/data2.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1" Type="http://schemas.openxmlformats.org/officeDocument/2006/relationships/image" Target="../media/image41.png"/></Relationships>
</file>

<file path=ppt/diagrams/_rels/drawing2.xml.rels><?xml version="1.0" encoding="UTF-8" standalone="yes"?>
<Relationships xmlns="http://schemas.openxmlformats.org/package/2006/relationships"><Relationship Id="rId1" Type="http://schemas.openxmlformats.org/officeDocument/2006/relationships/image" Target="../media/image41.png"/></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8C529B-D49A-42BC-9167-FA2D4DCBB4FA}" type="doc">
      <dgm:prSet loTypeId="urn:microsoft.com/office/officeart/2005/8/layout/vList3" loCatId="list" qsTypeId="urn:microsoft.com/office/officeart/2005/8/quickstyle/simple1" qsCatId="simple" csTypeId="urn:microsoft.com/office/officeart/2005/8/colors/accent2_5" csCatId="accent2" phldr="1"/>
      <dgm:spPr/>
    </dgm:pt>
    <dgm:pt modelId="{7B9F5628-A2D9-46FF-9085-CCB190C3D3B1}">
      <dgm:prSet phldrT="[Текст]" custT="1"/>
      <dgm:spPr/>
      <dgm:t>
        <a:bodyPr/>
        <a:lstStyle/>
        <a:p>
          <a:r>
            <a:rPr lang="ru-RU" altLang="ru-RU" sz="2000" b="1" kern="1200" dirty="0" smtClean="0">
              <a:solidFill>
                <a:srgbClr val="002060"/>
              </a:solidFill>
              <a:latin typeface="Century Gothic" pitchFamily="34" charset="0"/>
              <a:ea typeface="+mn-ea"/>
              <a:cs typeface="Times New Roman" pitchFamily="18" charset="0"/>
            </a:rPr>
            <a:t>Совершенствование действующей системы финансирования физической культуры и спорта</a:t>
          </a:r>
        </a:p>
      </dgm:t>
    </dgm:pt>
    <dgm:pt modelId="{40280CDC-14CE-4287-A370-33274FBF7631}" type="parTrans" cxnId="{3E8BC7F3-7CF3-49C9-A171-09966E11D592}">
      <dgm:prSet/>
      <dgm:spPr/>
      <dgm:t>
        <a:bodyPr/>
        <a:lstStyle/>
        <a:p>
          <a:endParaRPr lang="ru-RU"/>
        </a:p>
      </dgm:t>
    </dgm:pt>
    <dgm:pt modelId="{3609EAC5-8B80-40BD-8C95-8DE50002DC4D}" type="sibTrans" cxnId="{3E8BC7F3-7CF3-49C9-A171-09966E11D592}">
      <dgm:prSet/>
      <dgm:spPr/>
      <dgm:t>
        <a:bodyPr/>
        <a:lstStyle/>
        <a:p>
          <a:endParaRPr lang="ru-RU"/>
        </a:p>
      </dgm:t>
    </dgm:pt>
    <dgm:pt modelId="{962CABFD-BDE8-4B3A-A944-B8A5B9542597}">
      <dgm:prSet phldrT="[Текст]" custT="1"/>
      <dgm:spPr/>
      <dgm:t>
        <a:bodyPr/>
        <a:lstStyle/>
        <a:p>
          <a:r>
            <a:rPr lang="ru-RU" altLang="ru-RU" sz="2000" b="1" kern="1200" dirty="0" smtClean="0">
              <a:solidFill>
                <a:srgbClr val="002060"/>
              </a:solidFill>
              <a:latin typeface="Century Gothic" pitchFamily="34" charset="0"/>
              <a:ea typeface="+mn-ea"/>
              <a:cs typeface="Times New Roman" pitchFamily="18" charset="0"/>
            </a:rPr>
            <a:t>Повышение прозрачности и объективности системы финансирования</a:t>
          </a:r>
        </a:p>
      </dgm:t>
    </dgm:pt>
    <dgm:pt modelId="{3470E8A3-A3BC-4E13-B638-549F65496646}" type="sibTrans" cxnId="{D7134AA5-E123-482F-86EE-D0F93CBDCE0A}">
      <dgm:prSet/>
      <dgm:spPr/>
      <dgm:t>
        <a:bodyPr/>
        <a:lstStyle/>
        <a:p>
          <a:endParaRPr lang="ru-RU"/>
        </a:p>
      </dgm:t>
    </dgm:pt>
    <dgm:pt modelId="{F0D73E80-591B-4D4D-815C-141EF16B0204}" type="parTrans" cxnId="{D7134AA5-E123-482F-86EE-D0F93CBDCE0A}">
      <dgm:prSet/>
      <dgm:spPr/>
      <dgm:t>
        <a:bodyPr/>
        <a:lstStyle/>
        <a:p>
          <a:endParaRPr lang="ru-RU"/>
        </a:p>
      </dgm:t>
    </dgm:pt>
    <dgm:pt modelId="{168B1EEF-A4F4-426C-9811-2405535FCF98}" type="pres">
      <dgm:prSet presAssocID="{418C529B-D49A-42BC-9167-FA2D4DCBB4FA}" presName="linearFlow" presStyleCnt="0">
        <dgm:presLayoutVars>
          <dgm:dir/>
          <dgm:resizeHandles val="exact"/>
        </dgm:presLayoutVars>
      </dgm:prSet>
      <dgm:spPr/>
    </dgm:pt>
    <dgm:pt modelId="{4EB52271-D990-42E4-AC18-ECC80A4E245B}" type="pres">
      <dgm:prSet presAssocID="{7B9F5628-A2D9-46FF-9085-CCB190C3D3B1}" presName="composite" presStyleCnt="0"/>
      <dgm:spPr/>
    </dgm:pt>
    <dgm:pt modelId="{D5E5FB19-CDB1-491D-800C-8F070A1A61B6}" type="pres">
      <dgm:prSet presAssocID="{7B9F5628-A2D9-46FF-9085-CCB190C3D3B1}" presName="imgShp" presStyleLbl="fgImgPlace1" presStyleIdx="0" presStyleCnt="2" custScaleX="42886" custScaleY="40175"/>
      <dgm:spPr>
        <a:blipFill rotWithShape="0">
          <a:blip xmlns:r="http://schemas.openxmlformats.org/officeDocument/2006/relationships" r:embed="rId1"/>
          <a:stretch>
            <a:fillRect/>
          </a:stretch>
        </a:blipFill>
      </dgm:spPr>
      <dgm:t>
        <a:bodyPr/>
        <a:lstStyle/>
        <a:p>
          <a:endParaRPr lang="ru-RU"/>
        </a:p>
      </dgm:t>
    </dgm:pt>
    <dgm:pt modelId="{46DD273F-EA51-4C95-8731-33C40285EF9E}" type="pres">
      <dgm:prSet presAssocID="{7B9F5628-A2D9-46FF-9085-CCB190C3D3B1}" presName="txShp" presStyleLbl="node1" presStyleIdx="0" presStyleCnt="2">
        <dgm:presLayoutVars>
          <dgm:bulletEnabled val="1"/>
        </dgm:presLayoutVars>
      </dgm:prSet>
      <dgm:spPr/>
      <dgm:t>
        <a:bodyPr/>
        <a:lstStyle/>
        <a:p>
          <a:endParaRPr lang="ru-RU"/>
        </a:p>
      </dgm:t>
    </dgm:pt>
    <dgm:pt modelId="{439E92D2-54D7-465B-BEF4-6099059E225E}" type="pres">
      <dgm:prSet presAssocID="{3609EAC5-8B80-40BD-8C95-8DE50002DC4D}" presName="spacing" presStyleCnt="0"/>
      <dgm:spPr/>
    </dgm:pt>
    <dgm:pt modelId="{A171B6B9-B8AD-4FFF-9937-46DE83479203}" type="pres">
      <dgm:prSet presAssocID="{962CABFD-BDE8-4B3A-A944-B8A5B9542597}" presName="composite" presStyleCnt="0"/>
      <dgm:spPr/>
    </dgm:pt>
    <dgm:pt modelId="{B7F69C9C-9A51-4710-9505-ED2882384FD2}" type="pres">
      <dgm:prSet presAssocID="{962CABFD-BDE8-4B3A-A944-B8A5B9542597}" presName="imgShp" presStyleLbl="fgImgPlace1" presStyleIdx="1" presStyleCnt="2" custScaleX="44383" custScaleY="46921"/>
      <dgm:spPr>
        <a:blipFill rotWithShape="0">
          <a:blip xmlns:r="http://schemas.openxmlformats.org/officeDocument/2006/relationships" r:embed="rId1"/>
          <a:stretch>
            <a:fillRect/>
          </a:stretch>
        </a:blipFill>
      </dgm:spPr>
    </dgm:pt>
    <dgm:pt modelId="{543F86D1-9C1C-42EF-A328-AD34FC115E37}" type="pres">
      <dgm:prSet presAssocID="{962CABFD-BDE8-4B3A-A944-B8A5B9542597}" presName="txShp" presStyleLbl="node1" presStyleIdx="1" presStyleCnt="2">
        <dgm:presLayoutVars>
          <dgm:bulletEnabled val="1"/>
        </dgm:presLayoutVars>
      </dgm:prSet>
      <dgm:spPr/>
      <dgm:t>
        <a:bodyPr/>
        <a:lstStyle/>
        <a:p>
          <a:endParaRPr lang="ru-RU"/>
        </a:p>
      </dgm:t>
    </dgm:pt>
  </dgm:ptLst>
  <dgm:cxnLst>
    <dgm:cxn modelId="{5634E192-71B4-4185-AC52-8D18081B248D}" type="presOf" srcId="{962CABFD-BDE8-4B3A-A944-B8A5B9542597}" destId="{543F86D1-9C1C-42EF-A328-AD34FC115E37}" srcOrd="0" destOrd="0" presId="urn:microsoft.com/office/officeart/2005/8/layout/vList3"/>
    <dgm:cxn modelId="{A6D6EF86-8C8E-4A7B-A7D2-AB04D97CFD86}" type="presOf" srcId="{7B9F5628-A2D9-46FF-9085-CCB190C3D3B1}" destId="{46DD273F-EA51-4C95-8731-33C40285EF9E}" srcOrd="0" destOrd="0" presId="urn:microsoft.com/office/officeart/2005/8/layout/vList3"/>
    <dgm:cxn modelId="{D7134AA5-E123-482F-86EE-D0F93CBDCE0A}" srcId="{418C529B-D49A-42BC-9167-FA2D4DCBB4FA}" destId="{962CABFD-BDE8-4B3A-A944-B8A5B9542597}" srcOrd="1" destOrd="0" parTransId="{F0D73E80-591B-4D4D-815C-141EF16B0204}" sibTransId="{3470E8A3-A3BC-4E13-B638-549F65496646}"/>
    <dgm:cxn modelId="{3E8BC7F3-7CF3-49C9-A171-09966E11D592}" srcId="{418C529B-D49A-42BC-9167-FA2D4DCBB4FA}" destId="{7B9F5628-A2D9-46FF-9085-CCB190C3D3B1}" srcOrd="0" destOrd="0" parTransId="{40280CDC-14CE-4287-A370-33274FBF7631}" sibTransId="{3609EAC5-8B80-40BD-8C95-8DE50002DC4D}"/>
    <dgm:cxn modelId="{6EC071F6-B764-4F1A-8025-419E34A114D4}" type="presOf" srcId="{418C529B-D49A-42BC-9167-FA2D4DCBB4FA}" destId="{168B1EEF-A4F4-426C-9811-2405535FCF98}" srcOrd="0" destOrd="0" presId="urn:microsoft.com/office/officeart/2005/8/layout/vList3"/>
    <dgm:cxn modelId="{D63643BC-E74A-4556-A20C-A03B80B2274D}" type="presParOf" srcId="{168B1EEF-A4F4-426C-9811-2405535FCF98}" destId="{4EB52271-D990-42E4-AC18-ECC80A4E245B}" srcOrd="0" destOrd="0" presId="urn:microsoft.com/office/officeart/2005/8/layout/vList3"/>
    <dgm:cxn modelId="{BE09FEB0-3F9F-4883-A543-7B1999420AF3}" type="presParOf" srcId="{4EB52271-D990-42E4-AC18-ECC80A4E245B}" destId="{D5E5FB19-CDB1-491D-800C-8F070A1A61B6}" srcOrd="0" destOrd="0" presId="urn:microsoft.com/office/officeart/2005/8/layout/vList3"/>
    <dgm:cxn modelId="{FB571D85-E038-47AD-8417-1FA8EC10D557}" type="presParOf" srcId="{4EB52271-D990-42E4-AC18-ECC80A4E245B}" destId="{46DD273F-EA51-4C95-8731-33C40285EF9E}" srcOrd="1" destOrd="0" presId="urn:microsoft.com/office/officeart/2005/8/layout/vList3"/>
    <dgm:cxn modelId="{1614C2FA-BC5F-4040-A8C7-1A6A2ED89424}" type="presParOf" srcId="{168B1EEF-A4F4-426C-9811-2405535FCF98}" destId="{439E92D2-54D7-465B-BEF4-6099059E225E}" srcOrd="1" destOrd="0" presId="urn:microsoft.com/office/officeart/2005/8/layout/vList3"/>
    <dgm:cxn modelId="{9AD535B3-FD69-477A-8BA8-78C09A97A6C9}" type="presParOf" srcId="{168B1EEF-A4F4-426C-9811-2405535FCF98}" destId="{A171B6B9-B8AD-4FFF-9937-46DE83479203}" srcOrd="2" destOrd="0" presId="urn:microsoft.com/office/officeart/2005/8/layout/vList3"/>
    <dgm:cxn modelId="{EA180130-0914-476F-A95D-BAC025F30689}" type="presParOf" srcId="{A171B6B9-B8AD-4FFF-9937-46DE83479203}" destId="{B7F69C9C-9A51-4710-9505-ED2882384FD2}" srcOrd="0" destOrd="0" presId="urn:microsoft.com/office/officeart/2005/8/layout/vList3"/>
    <dgm:cxn modelId="{87F5E7BA-E299-4004-9721-CE13B5AD8E39}" type="presParOf" srcId="{A171B6B9-B8AD-4FFF-9937-46DE83479203}" destId="{543F86D1-9C1C-42EF-A328-AD34FC115E37}" srcOrd="1" destOrd="0" presId="urn:microsoft.com/office/officeart/2005/8/layout/vList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8C529B-D49A-42BC-9167-FA2D4DCBB4FA}" type="doc">
      <dgm:prSet loTypeId="urn:microsoft.com/office/officeart/2005/8/layout/vList3" loCatId="list" qsTypeId="urn:microsoft.com/office/officeart/2005/8/quickstyle/simple1" qsCatId="simple" csTypeId="urn:microsoft.com/office/officeart/2005/8/colors/accent2_5" csCatId="accent2" phldr="1"/>
      <dgm:spPr/>
    </dgm:pt>
    <dgm:pt modelId="{7B9F5628-A2D9-46FF-9085-CCB190C3D3B1}">
      <dgm:prSet phldrT="[Текст]" custT="1"/>
      <dgm:spPr/>
      <dgm:t>
        <a:bodyPr/>
        <a:lstStyle/>
        <a:p>
          <a:r>
            <a:rPr lang="ru-RU" altLang="ru-RU" sz="2000" b="1" kern="1200" dirty="0" smtClean="0">
              <a:solidFill>
                <a:srgbClr val="002060"/>
              </a:solidFill>
              <a:latin typeface="Century Gothic" pitchFamily="34" charset="0"/>
              <a:ea typeface="+mn-ea"/>
              <a:cs typeface="Times New Roman" pitchFamily="18" charset="0"/>
            </a:rPr>
            <a:t>спортивные достижения на международных соревнованиях</a:t>
          </a:r>
        </a:p>
      </dgm:t>
    </dgm:pt>
    <dgm:pt modelId="{40280CDC-14CE-4287-A370-33274FBF7631}" type="parTrans" cxnId="{3E8BC7F3-7CF3-49C9-A171-09966E11D592}">
      <dgm:prSet/>
      <dgm:spPr/>
      <dgm:t>
        <a:bodyPr/>
        <a:lstStyle/>
        <a:p>
          <a:endParaRPr lang="ru-RU"/>
        </a:p>
      </dgm:t>
    </dgm:pt>
    <dgm:pt modelId="{3609EAC5-8B80-40BD-8C95-8DE50002DC4D}" type="sibTrans" cxnId="{3E8BC7F3-7CF3-49C9-A171-09966E11D592}">
      <dgm:prSet/>
      <dgm:spPr/>
      <dgm:t>
        <a:bodyPr/>
        <a:lstStyle/>
        <a:p>
          <a:endParaRPr lang="ru-RU"/>
        </a:p>
      </dgm:t>
    </dgm:pt>
    <dgm:pt modelId="{962CABFD-BDE8-4B3A-A944-B8A5B9542597}">
      <dgm:prSet phldrT="[Текст]" custT="1"/>
      <dgm:spPr/>
      <dgm:t>
        <a:bodyPr/>
        <a:lstStyle/>
        <a:p>
          <a:r>
            <a:rPr lang="ru-RU" altLang="ru-RU" sz="2000" b="1" kern="1200" dirty="0" smtClean="0">
              <a:solidFill>
                <a:srgbClr val="002060"/>
              </a:solidFill>
              <a:latin typeface="Century Gothic" pitchFamily="34" charset="0"/>
              <a:ea typeface="+mn-ea"/>
              <a:cs typeface="Times New Roman" pitchFamily="18" charset="0"/>
            </a:rPr>
            <a:t>национально-культурная «традиционность» вида спорта</a:t>
          </a:r>
        </a:p>
      </dgm:t>
    </dgm:pt>
    <dgm:pt modelId="{3470E8A3-A3BC-4E13-B638-549F65496646}" type="sibTrans" cxnId="{D7134AA5-E123-482F-86EE-D0F93CBDCE0A}">
      <dgm:prSet/>
      <dgm:spPr/>
      <dgm:t>
        <a:bodyPr/>
        <a:lstStyle/>
        <a:p>
          <a:endParaRPr lang="ru-RU"/>
        </a:p>
      </dgm:t>
    </dgm:pt>
    <dgm:pt modelId="{F0D73E80-591B-4D4D-815C-141EF16B0204}" type="parTrans" cxnId="{D7134AA5-E123-482F-86EE-D0F93CBDCE0A}">
      <dgm:prSet/>
      <dgm:spPr/>
      <dgm:t>
        <a:bodyPr/>
        <a:lstStyle/>
        <a:p>
          <a:endParaRPr lang="ru-RU"/>
        </a:p>
      </dgm:t>
    </dgm:pt>
    <dgm:pt modelId="{61E45480-1301-4715-B02A-FB773C3C5E25}">
      <dgm:prSet custT="1"/>
      <dgm:spPr/>
      <dgm:t>
        <a:bodyPr/>
        <a:lstStyle/>
        <a:p>
          <a:r>
            <a:rPr lang="ru-RU" altLang="ru-RU" sz="2000" b="1" kern="1200" dirty="0" smtClean="0">
              <a:solidFill>
                <a:srgbClr val="002060"/>
              </a:solidFill>
              <a:latin typeface="Century Gothic" pitchFamily="34" charset="0"/>
              <a:ea typeface="+mn-ea"/>
              <a:cs typeface="Times New Roman" pitchFamily="18" charset="0"/>
            </a:rPr>
            <a:t>наличие кадрового потенциала</a:t>
          </a:r>
          <a:endParaRPr lang="ru-RU" altLang="ru-RU" sz="2000" b="1" kern="1200" dirty="0">
            <a:solidFill>
              <a:srgbClr val="002060"/>
            </a:solidFill>
            <a:latin typeface="Century Gothic" pitchFamily="34" charset="0"/>
            <a:ea typeface="+mn-ea"/>
            <a:cs typeface="Times New Roman" pitchFamily="18" charset="0"/>
          </a:endParaRPr>
        </a:p>
      </dgm:t>
    </dgm:pt>
    <dgm:pt modelId="{5A8A525F-6627-4F10-9FA4-FDC2F2820210}" type="parTrans" cxnId="{D3368F47-3686-49FB-B9EF-96CEA2CD0F93}">
      <dgm:prSet/>
      <dgm:spPr/>
      <dgm:t>
        <a:bodyPr/>
        <a:lstStyle/>
        <a:p>
          <a:endParaRPr lang="ru-RU"/>
        </a:p>
      </dgm:t>
    </dgm:pt>
    <dgm:pt modelId="{5CC3C599-11D0-403E-B30A-8AD5743D92DF}" type="sibTrans" cxnId="{D3368F47-3686-49FB-B9EF-96CEA2CD0F93}">
      <dgm:prSet/>
      <dgm:spPr/>
      <dgm:t>
        <a:bodyPr/>
        <a:lstStyle/>
        <a:p>
          <a:endParaRPr lang="ru-RU"/>
        </a:p>
      </dgm:t>
    </dgm:pt>
    <dgm:pt modelId="{6A0A9218-BF0A-4127-BF8D-05EC5B699739}">
      <dgm:prSet custT="1"/>
      <dgm:spPr/>
      <dgm:t>
        <a:bodyPr/>
        <a:lstStyle/>
        <a:p>
          <a:r>
            <a:rPr lang="ru-RU" altLang="ru-RU" sz="2000" b="1" kern="1200" dirty="0" smtClean="0">
              <a:solidFill>
                <a:srgbClr val="002060"/>
              </a:solidFill>
              <a:latin typeface="Century Gothic" pitchFamily="34" charset="0"/>
              <a:ea typeface="+mn-ea"/>
              <a:cs typeface="Times New Roman" pitchFamily="18" charset="0"/>
            </a:rPr>
            <a:t>наличие материально-технической базы</a:t>
          </a:r>
          <a:endParaRPr lang="ru-RU" altLang="ru-RU" sz="2000" b="1" kern="1200" dirty="0">
            <a:solidFill>
              <a:srgbClr val="002060"/>
            </a:solidFill>
            <a:latin typeface="Century Gothic" pitchFamily="34" charset="0"/>
            <a:ea typeface="+mn-ea"/>
            <a:cs typeface="Times New Roman" pitchFamily="18" charset="0"/>
          </a:endParaRPr>
        </a:p>
      </dgm:t>
    </dgm:pt>
    <dgm:pt modelId="{D8F6C93A-A29F-4033-A10D-019669BD190E}" type="parTrans" cxnId="{4C27A3B9-394E-400D-AB87-1FB9D15CD4B1}">
      <dgm:prSet/>
      <dgm:spPr/>
      <dgm:t>
        <a:bodyPr/>
        <a:lstStyle/>
        <a:p>
          <a:endParaRPr lang="ru-RU"/>
        </a:p>
      </dgm:t>
    </dgm:pt>
    <dgm:pt modelId="{0173AB4D-78CB-4E8E-A6A8-C45CCE23008A}" type="sibTrans" cxnId="{4C27A3B9-394E-400D-AB87-1FB9D15CD4B1}">
      <dgm:prSet/>
      <dgm:spPr/>
      <dgm:t>
        <a:bodyPr/>
        <a:lstStyle/>
        <a:p>
          <a:endParaRPr lang="ru-RU"/>
        </a:p>
      </dgm:t>
    </dgm:pt>
    <dgm:pt modelId="{DFE64EED-B15C-4298-B3C8-AD06FC955730}">
      <dgm:prSet custT="1"/>
      <dgm:spPr/>
      <dgm:t>
        <a:bodyPr/>
        <a:lstStyle/>
        <a:p>
          <a:r>
            <a:rPr lang="ru-RU" altLang="ru-RU" sz="2000" b="1" kern="1200" dirty="0" smtClean="0">
              <a:solidFill>
                <a:srgbClr val="002060"/>
              </a:solidFill>
              <a:latin typeface="Century Gothic" pitchFamily="34" charset="0"/>
              <a:ea typeface="+mn-ea"/>
              <a:cs typeface="Times New Roman" pitchFamily="18" charset="0"/>
            </a:rPr>
            <a:t>соотношение особенностей вида спорта к климатическим условиям региона</a:t>
          </a:r>
          <a:endParaRPr lang="ru-RU" altLang="ru-RU" sz="2000" b="1" kern="1200" dirty="0">
            <a:solidFill>
              <a:srgbClr val="002060"/>
            </a:solidFill>
            <a:latin typeface="Century Gothic" pitchFamily="34" charset="0"/>
            <a:ea typeface="+mn-ea"/>
            <a:cs typeface="Times New Roman" pitchFamily="18" charset="0"/>
          </a:endParaRPr>
        </a:p>
      </dgm:t>
    </dgm:pt>
    <dgm:pt modelId="{E7A5AE4F-718E-4304-ACD9-0BACE88BCCD0}" type="parTrans" cxnId="{D97492F9-E75C-4128-BC76-4786AD07D047}">
      <dgm:prSet/>
      <dgm:spPr/>
      <dgm:t>
        <a:bodyPr/>
        <a:lstStyle/>
        <a:p>
          <a:endParaRPr lang="ru-RU"/>
        </a:p>
      </dgm:t>
    </dgm:pt>
    <dgm:pt modelId="{077CC8D9-ABBE-4C25-863C-C253F2DCA034}" type="sibTrans" cxnId="{D97492F9-E75C-4128-BC76-4786AD07D047}">
      <dgm:prSet/>
      <dgm:spPr/>
      <dgm:t>
        <a:bodyPr/>
        <a:lstStyle/>
        <a:p>
          <a:endParaRPr lang="ru-RU"/>
        </a:p>
      </dgm:t>
    </dgm:pt>
    <dgm:pt modelId="{168B1EEF-A4F4-426C-9811-2405535FCF98}" type="pres">
      <dgm:prSet presAssocID="{418C529B-D49A-42BC-9167-FA2D4DCBB4FA}" presName="linearFlow" presStyleCnt="0">
        <dgm:presLayoutVars>
          <dgm:dir/>
          <dgm:resizeHandles val="exact"/>
        </dgm:presLayoutVars>
      </dgm:prSet>
      <dgm:spPr/>
    </dgm:pt>
    <dgm:pt modelId="{4EB52271-D990-42E4-AC18-ECC80A4E245B}" type="pres">
      <dgm:prSet presAssocID="{7B9F5628-A2D9-46FF-9085-CCB190C3D3B1}" presName="composite" presStyleCnt="0"/>
      <dgm:spPr/>
    </dgm:pt>
    <dgm:pt modelId="{D5E5FB19-CDB1-491D-800C-8F070A1A61B6}" type="pres">
      <dgm:prSet presAssocID="{7B9F5628-A2D9-46FF-9085-CCB190C3D3B1}" presName="imgShp" presStyleLbl="fgImgPlace1" presStyleIdx="0" presStyleCnt="5" custScaleX="42886" custScaleY="39207" custLinFactNeighborX="-17288" custLinFactNeighborY="-10157"/>
      <dgm:spPr>
        <a:blipFill rotWithShape="0">
          <a:blip xmlns:r="http://schemas.openxmlformats.org/officeDocument/2006/relationships" r:embed="rId1"/>
          <a:stretch>
            <a:fillRect/>
          </a:stretch>
        </a:blipFill>
      </dgm:spPr>
      <dgm:t>
        <a:bodyPr/>
        <a:lstStyle/>
        <a:p>
          <a:endParaRPr lang="ru-RU"/>
        </a:p>
      </dgm:t>
    </dgm:pt>
    <dgm:pt modelId="{46DD273F-EA51-4C95-8731-33C40285EF9E}" type="pres">
      <dgm:prSet presAssocID="{7B9F5628-A2D9-46FF-9085-CCB190C3D3B1}" presName="txShp" presStyleLbl="node1" presStyleIdx="0" presStyleCnt="5" custScaleX="102779" custLinFactNeighborX="-404">
        <dgm:presLayoutVars>
          <dgm:bulletEnabled val="1"/>
        </dgm:presLayoutVars>
      </dgm:prSet>
      <dgm:spPr/>
      <dgm:t>
        <a:bodyPr/>
        <a:lstStyle/>
        <a:p>
          <a:endParaRPr lang="ru-RU"/>
        </a:p>
      </dgm:t>
    </dgm:pt>
    <dgm:pt modelId="{439E92D2-54D7-465B-BEF4-6099059E225E}" type="pres">
      <dgm:prSet presAssocID="{3609EAC5-8B80-40BD-8C95-8DE50002DC4D}" presName="spacing" presStyleCnt="0"/>
      <dgm:spPr/>
    </dgm:pt>
    <dgm:pt modelId="{A171B6B9-B8AD-4FFF-9937-46DE83479203}" type="pres">
      <dgm:prSet presAssocID="{962CABFD-BDE8-4B3A-A944-B8A5B9542597}" presName="composite" presStyleCnt="0"/>
      <dgm:spPr/>
    </dgm:pt>
    <dgm:pt modelId="{B7F69C9C-9A51-4710-9505-ED2882384FD2}" type="pres">
      <dgm:prSet presAssocID="{962CABFD-BDE8-4B3A-A944-B8A5B9542597}" presName="imgShp" presStyleLbl="fgImgPlace1" presStyleIdx="1" presStyleCnt="5" custScaleX="44383" custScaleY="46921" custLinFactNeighborX="-17101"/>
      <dgm:spPr>
        <a:blipFill rotWithShape="0">
          <a:blip xmlns:r="http://schemas.openxmlformats.org/officeDocument/2006/relationships" r:embed="rId1"/>
          <a:stretch>
            <a:fillRect/>
          </a:stretch>
        </a:blipFill>
      </dgm:spPr>
      <dgm:t>
        <a:bodyPr/>
        <a:lstStyle/>
        <a:p>
          <a:endParaRPr lang="ru-RU"/>
        </a:p>
      </dgm:t>
    </dgm:pt>
    <dgm:pt modelId="{543F86D1-9C1C-42EF-A328-AD34FC115E37}" type="pres">
      <dgm:prSet presAssocID="{962CABFD-BDE8-4B3A-A944-B8A5B9542597}" presName="txShp" presStyleLbl="node1" presStyleIdx="1" presStyleCnt="5" custScaleX="102706" custLinFactNeighborX="-313">
        <dgm:presLayoutVars>
          <dgm:bulletEnabled val="1"/>
        </dgm:presLayoutVars>
      </dgm:prSet>
      <dgm:spPr/>
      <dgm:t>
        <a:bodyPr/>
        <a:lstStyle/>
        <a:p>
          <a:endParaRPr lang="ru-RU"/>
        </a:p>
      </dgm:t>
    </dgm:pt>
    <dgm:pt modelId="{70982856-EA37-4955-86BC-CCC32F9794DB}" type="pres">
      <dgm:prSet presAssocID="{3470E8A3-A3BC-4E13-B638-549F65496646}" presName="spacing" presStyleCnt="0"/>
      <dgm:spPr/>
    </dgm:pt>
    <dgm:pt modelId="{0D7AD2EF-EDA9-482C-B262-AACE5F401FC2}" type="pres">
      <dgm:prSet presAssocID="{61E45480-1301-4715-B02A-FB773C3C5E25}" presName="composite" presStyleCnt="0"/>
      <dgm:spPr/>
    </dgm:pt>
    <dgm:pt modelId="{978DA7A4-4FDD-4AB0-BAB2-AECD030F399E}" type="pres">
      <dgm:prSet presAssocID="{61E45480-1301-4715-B02A-FB773C3C5E25}" presName="imgShp" presStyleLbl="fgImgPlace1" presStyleIdx="2" presStyleCnt="5" custScaleX="53322" custScaleY="50783" custLinFactNeighborX="-19271"/>
      <dgm:spPr>
        <a:blipFill rotWithShape="0">
          <a:blip xmlns:r="http://schemas.openxmlformats.org/officeDocument/2006/relationships" r:embed="rId1"/>
          <a:stretch>
            <a:fillRect/>
          </a:stretch>
        </a:blipFill>
      </dgm:spPr>
    </dgm:pt>
    <dgm:pt modelId="{B2A0223F-8F31-4732-8F1C-417D606156C7}" type="pres">
      <dgm:prSet presAssocID="{61E45480-1301-4715-B02A-FB773C3C5E25}" presName="txShp" presStyleLbl="node1" presStyleIdx="2" presStyleCnt="5" custScaleX="101979" custLinFactNeighborX="-1259" custLinFactNeighborY="4296">
        <dgm:presLayoutVars>
          <dgm:bulletEnabled val="1"/>
        </dgm:presLayoutVars>
      </dgm:prSet>
      <dgm:spPr/>
      <dgm:t>
        <a:bodyPr/>
        <a:lstStyle/>
        <a:p>
          <a:endParaRPr lang="ru-RU"/>
        </a:p>
      </dgm:t>
    </dgm:pt>
    <dgm:pt modelId="{8F76A0D4-204C-40BD-B7AD-C1272334FF81}" type="pres">
      <dgm:prSet presAssocID="{5CC3C599-11D0-403E-B30A-8AD5743D92DF}" presName="spacing" presStyleCnt="0"/>
      <dgm:spPr/>
    </dgm:pt>
    <dgm:pt modelId="{92FDB8DF-C607-4C57-B3A6-F88A539D30E3}" type="pres">
      <dgm:prSet presAssocID="{6A0A9218-BF0A-4127-BF8D-05EC5B699739}" presName="composite" presStyleCnt="0"/>
      <dgm:spPr/>
    </dgm:pt>
    <dgm:pt modelId="{42A97371-0ACC-4548-B7B7-927470CA69E0}" type="pres">
      <dgm:prSet presAssocID="{6A0A9218-BF0A-4127-BF8D-05EC5B699739}" presName="imgShp" presStyleLbl="fgImgPlace1" presStyleIdx="3" presStyleCnt="5" custScaleX="54240" custScaleY="55152" custLinFactNeighborX="-26662"/>
      <dgm:spPr>
        <a:blipFill rotWithShape="0">
          <a:blip xmlns:r="http://schemas.openxmlformats.org/officeDocument/2006/relationships" r:embed="rId1"/>
          <a:stretch>
            <a:fillRect/>
          </a:stretch>
        </a:blipFill>
      </dgm:spPr>
      <dgm:t>
        <a:bodyPr/>
        <a:lstStyle/>
        <a:p>
          <a:endParaRPr lang="ru-RU"/>
        </a:p>
      </dgm:t>
    </dgm:pt>
    <dgm:pt modelId="{47604B36-D4BF-4775-A33E-04851540871D}" type="pres">
      <dgm:prSet presAssocID="{6A0A9218-BF0A-4127-BF8D-05EC5B699739}" presName="txShp" presStyleLbl="node1" presStyleIdx="3" presStyleCnt="5" custScaleX="101978" custLinFactNeighborX="-1360">
        <dgm:presLayoutVars>
          <dgm:bulletEnabled val="1"/>
        </dgm:presLayoutVars>
      </dgm:prSet>
      <dgm:spPr/>
      <dgm:t>
        <a:bodyPr/>
        <a:lstStyle/>
        <a:p>
          <a:endParaRPr lang="ru-RU"/>
        </a:p>
      </dgm:t>
    </dgm:pt>
    <dgm:pt modelId="{A96245B6-A2FD-4C1F-8914-E15C83415217}" type="pres">
      <dgm:prSet presAssocID="{0173AB4D-78CB-4E8E-A6A8-C45CCE23008A}" presName="spacing" presStyleCnt="0"/>
      <dgm:spPr/>
    </dgm:pt>
    <dgm:pt modelId="{2894ADDD-5BB3-4822-BE5C-9165714DB6FD}" type="pres">
      <dgm:prSet presAssocID="{DFE64EED-B15C-4298-B3C8-AD06FC955730}" presName="composite" presStyleCnt="0"/>
      <dgm:spPr/>
    </dgm:pt>
    <dgm:pt modelId="{B07EB865-1CD8-4EAB-8A5F-04D9FF292FD0}" type="pres">
      <dgm:prSet presAssocID="{DFE64EED-B15C-4298-B3C8-AD06FC955730}" presName="imgShp" presStyleLbl="fgImgPlace1" presStyleIdx="4" presStyleCnt="5" custScaleX="54243" custScaleY="42045" custLinFactNeighborX="-16910" custLinFactNeighborY="-10156"/>
      <dgm:spPr>
        <a:blipFill rotWithShape="0">
          <a:blip xmlns:r="http://schemas.openxmlformats.org/officeDocument/2006/relationships" r:embed="rId1"/>
          <a:stretch>
            <a:fillRect/>
          </a:stretch>
        </a:blipFill>
      </dgm:spPr>
    </dgm:pt>
    <dgm:pt modelId="{82515EC9-C065-44B2-AB43-D6C402471F7F}" type="pres">
      <dgm:prSet presAssocID="{DFE64EED-B15C-4298-B3C8-AD06FC955730}" presName="txShp" presStyleLbl="node1" presStyleIdx="4" presStyleCnt="5" custScaleX="101820" custLinFactNeighborX="-1321">
        <dgm:presLayoutVars>
          <dgm:bulletEnabled val="1"/>
        </dgm:presLayoutVars>
      </dgm:prSet>
      <dgm:spPr/>
      <dgm:t>
        <a:bodyPr/>
        <a:lstStyle/>
        <a:p>
          <a:endParaRPr lang="ru-RU"/>
        </a:p>
      </dgm:t>
    </dgm:pt>
  </dgm:ptLst>
  <dgm:cxnLst>
    <dgm:cxn modelId="{4C27A3B9-394E-400D-AB87-1FB9D15CD4B1}" srcId="{418C529B-D49A-42BC-9167-FA2D4DCBB4FA}" destId="{6A0A9218-BF0A-4127-BF8D-05EC5B699739}" srcOrd="3" destOrd="0" parTransId="{D8F6C93A-A29F-4033-A10D-019669BD190E}" sibTransId="{0173AB4D-78CB-4E8E-A6A8-C45CCE23008A}"/>
    <dgm:cxn modelId="{2515F0A2-DFDD-40B6-A5D1-42E6D43FCCE4}" type="presOf" srcId="{61E45480-1301-4715-B02A-FB773C3C5E25}" destId="{B2A0223F-8F31-4732-8F1C-417D606156C7}" srcOrd="0" destOrd="0" presId="urn:microsoft.com/office/officeart/2005/8/layout/vList3"/>
    <dgm:cxn modelId="{47EC30D3-A8E6-4400-B331-F5C7FE1FE95D}" type="presOf" srcId="{7B9F5628-A2D9-46FF-9085-CCB190C3D3B1}" destId="{46DD273F-EA51-4C95-8731-33C40285EF9E}" srcOrd="0" destOrd="0" presId="urn:microsoft.com/office/officeart/2005/8/layout/vList3"/>
    <dgm:cxn modelId="{8056511D-411A-44A5-B209-9D4B1463A17D}" type="presOf" srcId="{6A0A9218-BF0A-4127-BF8D-05EC5B699739}" destId="{47604B36-D4BF-4775-A33E-04851540871D}" srcOrd="0" destOrd="0" presId="urn:microsoft.com/office/officeart/2005/8/layout/vList3"/>
    <dgm:cxn modelId="{D97492F9-E75C-4128-BC76-4786AD07D047}" srcId="{418C529B-D49A-42BC-9167-FA2D4DCBB4FA}" destId="{DFE64EED-B15C-4298-B3C8-AD06FC955730}" srcOrd="4" destOrd="0" parTransId="{E7A5AE4F-718E-4304-ACD9-0BACE88BCCD0}" sibTransId="{077CC8D9-ABBE-4C25-863C-C253F2DCA034}"/>
    <dgm:cxn modelId="{D7134AA5-E123-482F-86EE-D0F93CBDCE0A}" srcId="{418C529B-D49A-42BC-9167-FA2D4DCBB4FA}" destId="{962CABFD-BDE8-4B3A-A944-B8A5B9542597}" srcOrd="1" destOrd="0" parTransId="{F0D73E80-591B-4D4D-815C-141EF16B0204}" sibTransId="{3470E8A3-A3BC-4E13-B638-549F65496646}"/>
    <dgm:cxn modelId="{53648B89-B6D8-44EF-997F-2420FE0D33BD}" type="presOf" srcId="{DFE64EED-B15C-4298-B3C8-AD06FC955730}" destId="{82515EC9-C065-44B2-AB43-D6C402471F7F}" srcOrd="0" destOrd="0" presId="urn:microsoft.com/office/officeart/2005/8/layout/vList3"/>
    <dgm:cxn modelId="{D3368F47-3686-49FB-B9EF-96CEA2CD0F93}" srcId="{418C529B-D49A-42BC-9167-FA2D4DCBB4FA}" destId="{61E45480-1301-4715-B02A-FB773C3C5E25}" srcOrd="2" destOrd="0" parTransId="{5A8A525F-6627-4F10-9FA4-FDC2F2820210}" sibTransId="{5CC3C599-11D0-403E-B30A-8AD5743D92DF}"/>
    <dgm:cxn modelId="{3E8BC7F3-7CF3-49C9-A171-09966E11D592}" srcId="{418C529B-D49A-42BC-9167-FA2D4DCBB4FA}" destId="{7B9F5628-A2D9-46FF-9085-CCB190C3D3B1}" srcOrd="0" destOrd="0" parTransId="{40280CDC-14CE-4287-A370-33274FBF7631}" sibTransId="{3609EAC5-8B80-40BD-8C95-8DE50002DC4D}"/>
    <dgm:cxn modelId="{FDC5008F-C4AC-4FF4-B906-B62AECEA51A6}" type="presOf" srcId="{962CABFD-BDE8-4B3A-A944-B8A5B9542597}" destId="{543F86D1-9C1C-42EF-A328-AD34FC115E37}" srcOrd="0" destOrd="0" presId="urn:microsoft.com/office/officeart/2005/8/layout/vList3"/>
    <dgm:cxn modelId="{60F2E1D3-2508-4945-8959-0B69AC845166}" type="presOf" srcId="{418C529B-D49A-42BC-9167-FA2D4DCBB4FA}" destId="{168B1EEF-A4F4-426C-9811-2405535FCF98}" srcOrd="0" destOrd="0" presId="urn:microsoft.com/office/officeart/2005/8/layout/vList3"/>
    <dgm:cxn modelId="{3363EA20-CDC9-4B0F-BD28-0064A338BC84}" type="presParOf" srcId="{168B1EEF-A4F4-426C-9811-2405535FCF98}" destId="{4EB52271-D990-42E4-AC18-ECC80A4E245B}" srcOrd="0" destOrd="0" presId="urn:microsoft.com/office/officeart/2005/8/layout/vList3"/>
    <dgm:cxn modelId="{130CD59D-046A-4C2E-BD71-D9B69E83CAF3}" type="presParOf" srcId="{4EB52271-D990-42E4-AC18-ECC80A4E245B}" destId="{D5E5FB19-CDB1-491D-800C-8F070A1A61B6}" srcOrd="0" destOrd="0" presId="urn:microsoft.com/office/officeart/2005/8/layout/vList3"/>
    <dgm:cxn modelId="{45AFFA45-6C62-4DFC-870B-021FF3193062}" type="presParOf" srcId="{4EB52271-D990-42E4-AC18-ECC80A4E245B}" destId="{46DD273F-EA51-4C95-8731-33C40285EF9E}" srcOrd="1" destOrd="0" presId="urn:microsoft.com/office/officeart/2005/8/layout/vList3"/>
    <dgm:cxn modelId="{234CFB7A-229C-4411-9E3E-FBA5327A3C68}" type="presParOf" srcId="{168B1EEF-A4F4-426C-9811-2405535FCF98}" destId="{439E92D2-54D7-465B-BEF4-6099059E225E}" srcOrd="1" destOrd="0" presId="urn:microsoft.com/office/officeart/2005/8/layout/vList3"/>
    <dgm:cxn modelId="{D3AC3875-1C8A-41C8-8EE1-F61DEFFB05FA}" type="presParOf" srcId="{168B1EEF-A4F4-426C-9811-2405535FCF98}" destId="{A171B6B9-B8AD-4FFF-9937-46DE83479203}" srcOrd="2" destOrd="0" presId="urn:microsoft.com/office/officeart/2005/8/layout/vList3"/>
    <dgm:cxn modelId="{97E75087-BD61-41C2-B0BF-870A9DB38EAB}" type="presParOf" srcId="{A171B6B9-B8AD-4FFF-9937-46DE83479203}" destId="{B7F69C9C-9A51-4710-9505-ED2882384FD2}" srcOrd="0" destOrd="0" presId="urn:microsoft.com/office/officeart/2005/8/layout/vList3"/>
    <dgm:cxn modelId="{D26A05E9-A38F-4ECC-823E-65BB3E3C389F}" type="presParOf" srcId="{A171B6B9-B8AD-4FFF-9937-46DE83479203}" destId="{543F86D1-9C1C-42EF-A328-AD34FC115E37}" srcOrd="1" destOrd="0" presId="urn:microsoft.com/office/officeart/2005/8/layout/vList3"/>
    <dgm:cxn modelId="{55AE3E19-4CD4-4DFD-B85B-8D36D73392ED}" type="presParOf" srcId="{168B1EEF-A4F4-426C-9811-2405535FCF98}" destId="{70982856-EA37-4955-86BC-CCC32F9794DB}" srcOrd="3" destOrd="0" presId="urn:microsoft.com/office/officeart/2005/8/layout/vList3"/>
    <dgm:cxn modelId="{B8AD0355-C686-4214-9750-5C8203788BE6}" type="presParOf" srcId="{168B1EEF-A4F4-426C-9811-2405535FCF98}" destId="{0D7AD2EF-EDA9-482C-B262-AACE5F401FC2}" srcOrd="4" destOrd="0" presId="urn:microsoft.com/office/officeart/2005/8/layout/vList3"/>
    <dgm:cxn modelId="{7555E294-2B48-4421-BC77-5245B78CA842}" type="presParOf" srcId="{0D7AD2EF-EDA9-482C-B262-AACE5F401FC2}" destId="{978DA7A4-4FDD-4AB0-BAB2-AECD030F399E}" srcOrd="0" destOrd="0" presId="urn:microsoft.com/office/officeart/2005/8/layout/vList3"/>
    <dgm:cxn modelId="{AEB5174D-BFFA-4EC6-9784-0CE31FC40928}" type="presParOf" srcId="{0D7AD2EF-EDA9-482C-B262-AACE5F401FC2}" destId="{B2A0223F-8F31-4732-8F1C-417D606156C7}" srcOrd="1" destOrd="0" presId="urn:microsoft.com/office/officeart/2005/8/layout/vList3"/>
    <dgm:cxn modelId="{3633AD00-748A-4EFE-B00B-EC44854D99DF}" type="presParOf" srcId="{168B1EEF-A4F4-426C-9811-2405535FCF98}" destId="{8F76A0D4-204C-40BD-B7AD-C1272334FF81}" srcOrd="5" destOrd="0" presId="urn:microsoft.com/office/officeart/2005/8/layout/vList3"/>
    <dgm:cxn modelId="{CC7F1C42-4A68-4169-8862-F8651D75CA44}" type="presParOf" srcId="{168B1EEF-A4F4-426C-9811-2405535FCF98}" destId="{92FDB8DF-C607-4C57-B3A6-F88A539D30E3}" srcOrd="6" destOrd="0" presId="urn:microsoft.com/office/officeart/2005/8/layout/vList3"/>
    <dgm:cxn modelId="{FA1B25DB-7102-453C-A7EF-1335ED214D81}" type="presParOf" srcId="{92FDB8DF-C607-4C57-B3A6-F88A539D30E3}" destId="{42A97371-0ACC-4548-B7B7-927470CA69E0}" srcOrd="0" destOrd="0" presId="urn:microsoft.com/office/officeart/2005/8/layout/vList3"/>
    <dgm:cxn modelId="{E9943DC2-BBD5-45CF-BAEC-845A430C38B6}" type="presParOf" srcId="{92FDB8DF-C607-4C57-B3A6-F88A539D30E3}" destId="{47604B36-D4BF-4775-A33E-04851540871D}" srcOrd="1" destOrd="0" presId="urn:microsoft.com/office/officeart/2005/8/layout/vList3"/>
    <dgm:cxn modelId="{B4B9A702-ACD1-4F03-BBE0-6C346A3DF633}" type="presParOf" srcId="{168B1EEF-A4F4-426C-9811-2405535FCF98}" destId="{A96245B6-A2FD-4C1F-8914-E15C83415217}" srcOrd="7" destOrd="0" presId="urn:microsoft.com/office/officeart/2005/8/layout/vList3"/>
    <dgm:cxn modelId="{A077E08B-27EA-4F74-A207-9E578FC9B56E}" type="presParOf" srcId="{168B1EEF-A4F4-426C-9811-2405535FCF98}" destId="{2894ADDD-5BB3-4822-BE5C-9165714DB6FD}" srcOrd="8" destOrd="0" presId="urn:microsoft.com/office/officeart/2005/8/layout/vList3"/>
    <dgm:cxn modelId="{49027689-C636-410D-91EA-D14D452640F0}" type="presParOf" srcId="{2894ADDD-5BB3-4822-BE5C-9165714DB6FD}" destId="{B07EB865-1CD8-4EAB-8A5F-04D9FF292FD0}" srcOrd="0" destOrd="0" presId="urn:microsoft.com/office/officeart/2005/8/layout/vList3"/>
    <dgm:cxn modelId="{CDA327E1-A4DB-445A-A138-A7CFA6F816A6}" type="presParOf" srcId="{2894ADDD-5BB3-4822-BE5C-9165714DB6FD}" destId="{82515EC9-C065-44B2-AB43-D6C402471F7F}" srcOrd="1" destOrd="0" presId="urn:microsoft.com/office/officeart/2005/8/layout/vList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DD273F-EA51-4C95-8731-33C40285EF9E}">
      <dsp:nvSpPr>
        <dsp:cNvPr id="0" name=""/>
        <dsp:cNvSpPr/>
      </dsp:nvSpPr>
      <dsp:spPr>
        <a:xfrm rot="10800000">
          <a:off x="1922868" y="341"/>
          <a:ext cx="7105725" cy="1241248"/>
        </a:xfrm>
        <a:prstGeom prst="homePlate">
          <a:avLst/>
        </a:prstGeom>
        <a:solidFill>
          <a:schemeClr val="accent2">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7356"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Совершенствование действующей системы финансирования физической культуры и спорта</a:t>
          </a:r>
        </a:p>
      </dsp:txBody>
      <dsp:txXfrm rot="10800000">
        <a:off x="1922868" y="341"/>
        <a:ext cx="7105725" cy="1241248"/>
      </dsp:txXfrm>
    </dsp:sp>
    <dsp:sp modelId="{D5E5FB19-CDB1-491D-800C-8F070A1A61B6}">
      <dsp:nvSpPr>
        <dsp:cNvPr id="0" name=""/>
        <dsp:cNvSpPr/>
      </dsp:nvSpPr>
      <dsp:spPr>
        <a:xfrm>
          <a:off x="1656707" y="371629"/>
          <a:ext cx="532321" cy="498671"/>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3F86D1-9C1C-42EF-A328-AD34FC115E37}">
      <dsp:nvSpPr>
        <dsp:cNvPr id="0" name=""/>
        <dsp:cNvSpPr/>
      </dsp:nvSpPr>
      <dsp:spPr>
        <a:xfrm rot="10800000">
          <a:off x="1927513" y="1551902"/>
          <a:ext cx="7105725" cy="1241248"/>
        </a:xfrm>
        <a:prstGeom prst="homePlate">
          <a:avLst/>
        </a:prstGeom>
        <a:solidFill>
          <a:schemeClr val="accent2">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47356"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Повышение прозрачности и объективности системы финансирования</a:t>
          </a:r>
        </a:p>
      </dsp:txBody>
      <dsp:txXfrm rot="10800000">
        <a:off x="1927513" y="1551902"/>
        <a:ext cx="7105725" cy="1241248"/>
      </dsp:txXfrm>
    </dsp:sp>
    <dsp:sp modelId="{B7F69C9C-9A51-4710-9505-ED2882384FD2}">
      <dsp:nvSpPr>
        <dsp:cNvPr id="0" name=""/>
        <dsp:cNvSpPr/>
      </dsp:nvSpPr>
      <dsp:spPr>
        <a:xfrm>
          <a:off x="1652062" y="1881323"/>
          <a:ext cx="550903" cy="582406"/>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6DD273F-EA51-4C95-8731-33C40285EF9E}">
      <dsp:nvSpPr>
        <dsp:cNvPr id="0" name=""/>
        <dsp:cNvSpPr/>
      </dsp:nvSpPr>
      <dsp:spPr>
        <a:xfrm rot="10800000">
          <a:off x="1728228" y="520"/>
          <a:ext cx="7480840" cy="708980"/>
        </a:xfrm>
        <a:prstGeom prst="homePlate">
          <a:avLst/>
        </a:prstGeom>
        <a:solidFill>
          <a:schemeClr val="accent2">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спортивные достижения на международных соревнованиях</a:t>
          </a:r>
        </a:p>
      </dsp:txBody>
      <dsp:txXfrm rot="10800000">
        <a:off x="1728228" y="520"/>
        <a:ext cx="7480840" cy="708980"/>
      </dsp:txXfrm>
    </dsp:sp>
    <dsp:sp modelId="{D5E5FB19-CDB1-491D-800C-8F070A1A61B6}">
      <dsp:nvSpPr>
        <dsp:cNvPr id="0" name=""/>
        <dsp:cNvSpPr/>
      </dsp:nvSpPr>
      <dsp:spPr>
        <a:xfrm>
          <a:off x="1584173" y="144014"/>
          <a:ext cx="304053" cy="27797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3F86D1-9C1C-42EF-A328-AD34FC115E37}">
      <dsp:nvSpPr>
        <dsp:cNvPr id="0" name=""/>
        <dsp:cNvSpPr/>
      </dsp:nvSpPr>
      <dsp:spPr>
        <a:xfrm rot="10800000">
          <a:off x="1741489" y="921137"/>
          <a:ext cx="7475526" cy="708980"/>
        </a:xfrm>
        <a:prstGeom prst="homePlate">
          <a:avLst/>
        </a:prstGeom>
        <a:solidFill>
          <a:schemeClr val="accent2">
            <a:alpha val="90000"/>
            <a:hueOff val="0"/>
            <a:satOff val="0"/>
            <a:lumOff val="0"/>
            <a:alphaOff val="-1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национально-культурная «традиционность» вида спорта</a:t>
          </a:r>
        </a:p>
      </dsp:txBody>
      <dsp:txXfrm rot="10800000">
        <a:off x="1741489" y="921137"/>
        <a:ext cx="7475526" cy="708980"/>
      </dsp:txXfrm>
    </dsp:sp>
    <dsp:sp modelId="{B7F69C9C-9A51-4710-9505-ED2882384FD2}">
      <dsp:nvSpPr>
        <dsp:cNvPr id="0" name=""/>
        <dsp:cNvSpPr/>
      </dsp:nvSpPr>
      <dsp:spPr>
        <a:xfrm>
          <a:off x="1584174" y="1109296"/>
          <a:ext cx="314666" cy="33266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A0223F-8F31-4732-8F1C-417D606156C7}">
      <dsp:nvSpPr>
        <dsp:cNvPr id="0" name=""/>
        <dsp:cNvSpPr/>
      </dsp:nvSpPr>
      <dsp:spPr>
        <a:xfrm rot="10800000">
          <a:off x="1728165" y="1872211"/>
          <a:ext cx="7422611" cy="708980"/>
        </a:xfrm>
        <a:prstGeom prst="homePlate">
          <a:avLst/>
        </a:prstGeom>
        <a:solidFill>
          <a:schemeClr val="accent2">
            <a:alpha val="90000"/>
            <a:hueOff val="0"/>
            <a:satOff val="0"/>
            <a:lumOff val="0"/>
            <a:alphaOff val="-2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наличие кадрового потенциала</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28165" y="1872211"/>
        <a:ext cx="7422611" cy="708980"/>
      </dsp:txXfrm>
    </dsp:sp>
    <dsp:sp modelId="{978DA7A4-4FDD-4AB0-BAB2-AECD030F399E}">
      <dsp:nvSpPr>
        <dsp:cNvPr id="0" name=""/>
        <dsp:cNvSpPr/>
      </dsp:nvSpPr>
      <dsp:spPr>
        <a:xfrm>
          <a:off x="1566174" y="2016223"/>
          <a:ext cx="378042" cy="360041"/>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604B36-D4BF-4775-A33E-04851540871D}">
      <dsp:nvSpPr>
        <dsp:cNvPr id="0" name=""/>
        <dsp:cNvSpPr/>
      </dsp:nvSpPr>
      <dsp:spPr>
        <a:xfrm rot="10800000">
          <a:off x="1722495" y="2762370"/>
          <a:ext cx="7422538" cy="708980"/>
        </a:xfrm>
        <a:prstGeom prst="homePlate">
          <a:avLst/>
        </a:prstGeom>
        <a:solidFill>
          <a:schemeClr val="accent2">
            <a:alpha val="90000"/>
            <a:hueOff val="0"/>
            <a:satOff val="0"/>
            <a:lumOff val="0"/>
            <a:alphaOff val="-3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наличие материально-технической базы</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22495" y="2762370"/>
        <a:ext cx="7422538" cy="708980"/>
      </dsp:txXfrm>
    </dsp:sp>
    <dsp:sp modelId="{42A97371-0ACC-4548-B7B7-927470CA69E0}">
      <dsp:nvSpPr>
        <dsp:cNvPr id="0" name=""/>
        <dsp:cNvSpPr/>
      </dsp:nvSpPr>
      <dsp:spPr>
        <a:xfrm>
          <a:off x="1512164" y="2921352"/>
          <a:ext cx="384551" cy="391017"/>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515EC9-C065-44B2-AB43-D6C402471F7F}">
      <dsp:nvSpPr>
        <dsp:cNvPr id="0" name=""/>
        <dsp:cNvSpPr/>
      </dsp:nvSpPr>
      <dsp:spPr>
        <a:xfrm rot="10800000">
          <a:off x="1733964" y="3682986"/>
          <a:ext cx="7411038" cy="708980"/>
        </a:xfrm>
        <a:prstGeom prst="homePlate">
          <a:avLst/>
        </a:prstGeom>
        <a:solidFill>
          <a:schemeClr val="accent2">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641" tIns="76200" rIns="142240" bIns="76200" numCol="1" spcCol="1270" anchor="ctr" anchorCtr="0">
          <a:noAutofit/>
        </a:bodyPr>
        <a:lstStyle/>
        <a:p>
          <a:pPr lvl="0" algn="ctr" defTabSz="889000">
            <a:lnSpc>
              <a:spcPct val="90000"/>
            </a:lnSpc>
            <a:spcBef>
              <a:spcPct val="0"/>
            </a:spcBef>
            <a:spcAft>
              <a:spcPct val="35000"/>
            </a:spcAft>
          </a:pPr>
          <a:r>
            <a:rPr lang="ru-RU" altLang="ru-RU" sz="2000" b="1" kern="1200" dirty="0" smtClean="0">
              <a:solidFill>
                <a:srgbClr val="002060"/>
              </a:solidFill>
              <a:latin typeface="Century Gothic" pitchFamily="34" charset="0"/>
              <a:ea typeface="+mn-ea"/>
              <a:cs typeface="Times New Roman" pitchFamily="18" charset="0"/>
            </a:rPr>
            <a:t>соотношение особенностей вида спорта к климатическим условиям региона</a:t>
          </a:r>
          <a:endParaRPr lang="ru-RU" altLang="ru-RU" sz="2000" b="1" kern="1200" dirty="0">
            <a:solidFill>
              <a:srgbClr val="002060"/>
            </a:solidFill>
            <a:latin typeface="Century Gothic" pitchFamily="34" charset="0"/>
            <a:ea typeface="+mn-ea"/>
            <a:cs typeface="Times New Roman" pitchFamily="18" charset="0"/>
          </a:endParaRPr>
        </a:p>
      </dsp:txBody>
      <dsp:txXfrm rot="10800000">
        <a:off x="1733964" y="3682986"/>
        <a:ext cx="7411038" cy="708980"/>
      </dsp:txXfrm>
    </dsp:sp>
    <dsp:sp modelId="{B07EB865-1CD8-4EAB-8A5F-04D9FF292FD0}">
      <dsp:nvSpPr>
        <dsp:cNvPr id="0" name=""/>
        <dsp:cNvSpPr/>
      </dsp:nvSpPr>
      <dsp:spPr>
        <a:xfrm>
          <a:off x="1584174" y="3816427"/>
          <a:ext cx="384572" cy="298090"/>
        </a:xfrm>
        <a:prstGeom prst="ellipse">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74" cy="497603"/>
          </a:xfrm>
          <a:prstGeom prst="rect">
            <a:avLst/>
          </a:prstGeom>
        </p:spPr>
        <p:txBody>
          <a:bodyPr vert="horz" lIns="91440" tIns="45720" rIns="91440" bIns="45720" rtlCol="0"/>
          <a:lstStyle>
            <a:lvl1pPr algn="l">
              <a:defRPr sz="1200"/>
            </a:lvl1pPr>
          </a:lstStyle>
          <a:p>
            <a:endParaRPr lang="kk-KZ"/>
          </a:p>
        </p:txBody>
      </p:sp>
      <p:sp>
        <p:nvSpPr>
          <p:cNvPr id="3" name="Дата 2"/>
          <p:cNvSpPr>
            <a:spLocks noGrp="1"/>
          </p:cNvSpPr>
          <p:nvPr>
            <p:ph type="dt" idx="1"/>
          </p:nvPr>
        </p:nvSpPr>
        <p:spPr>
          <a:xfrm>
            <a:off x="3829010" y="0"/>
            <a:ext cx="2930574" cy="497603"/>
          </a:xfrm>
          <a:prstGeom prst="rect">
            <a:avLst/>
          </a:prstGeom>
        </p:spPr>
        <p:txBody>
          <a:bodyPr vert="horz" lIns="91440" tIns="45720" rIns="91440" bIns="45720" rtlCol="0"/>
          <a:lstStyle>
            <a:lvl1pPr algn="r">
              <a:defRPr sz="1200"/>
            </a:lvl1pPr>
          </a:lstStyle>
          <a:p>
            <a:fld id="{B68A4A7A-BF20-4783-AA0E-9DE900A50848}" type="datetimeFigureOut">
              <a:rPr lang="kk-KZ" smtClean="0"/>
              <a:pPr/>
              <a:t>15.11.2016</a:t>
            </a:fld>
            <a:endParaRPr lang="kk-KZ"/>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kk-KZ"/>
          </a:p>
        </p:txBody>
      </p:sp>
      <p:sp>
        <p:nvSpPr>
          <p:cNvPr id="5" name="Заметки 4"/>
          <p:cNvSpPr>
            <a:spLocks noGrp="1"/>
          </p:cNvSpPr>
          <p:nvPr>
            <p:ph type="body" sz="quarter" idx="3"/>
          </p:nvPr>
        </p:nvSpPr>
        <p:spPr>
          <a:xfrm>
            <a:off x="675801" y="4723251"/>
            <a:ext cx="5409562" cy="4473654"/>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kk-KZ"/>
          </a:p>
        </p:txBody>
      </p:sp>
      <p:sp>
        <p:nvSpPr>
          <p:cNvPr id="6" name="Нижний колонтитул 5"/>
          <p:cNvSpPr>
            <a:spLocks noGrp="1"/>
          </p:cNvSpPr>
          <p:nvPr>
            <p:ph type="ftr" sz="quarter" idx="4"/>
          </p:nvPr>
        </p:nvSpPr>
        <p:spPr>
          <a:xfrm>
            <a:off x="0" y="9443321"/>
            <a:ext cx="2930574" cy="497603"/>
          </a:xfrm>
          <a:prstGeom prst="rect">
            <a:avLst/>
          </a:prstGeom>
        </p:spPr>
        <p:txBody>
          <a:bodyPr vert="horz" lIns="91440" tIns="45720" rIns="91440" bIns="45720" rtlCol="0" anchor="b"/>
          <a:lstStyle>
            <a:lvl1pPr algn="l">
              <a:defRPr sz="1200"/>
            </a:lvl1pPr>
          </a:lstStyle>
          <a:p>
            <a:endParaRPr lang="kk-KZ"/>
          </a:p>
        </p:txBody>
      </p:sp>
      <p:sp>
        <p:nvSpPr>
          <p:cNvPr id="7" name="Номер слайда 6"/>
          <p:cNvSpPr>
            <a:spLocks noGrp="1"/>
          </p:cNvSpPr>
          <p:nvPr>
            <p:ph type="sldNum" sz="quarter" idx="5"/>
          </p:nvPr>
        </p:nvSpPr>
        <p:spPr>
          <a:xfrm>
            <a:off x="3829010" y="9443321"/>
            <a:ext cx="2930574" cy="497603"/>
          </a:xfrm>
          <a:prstGeom prst="rect">
            <a:avLst/>
          </a:prstGeom>
        </p:spPr>
        <p:txBody>
          <a:bodyPr vert="horz" lIns="91440" tIns="45720" rIns="91440" bIns="45720" rtlCol="0" anchor="b"/>
          <a:lstStyle>
            <a:lvl1pPr algn="r">
              <a:defRPr sz="1200"/>
            </a:lvl1pPr>
          </a:lstStyle>
          <a:p>
            <a:fld id="{B1C8956F-BE51-4327-8E47-945DF90271D1}" type="slidenum">
              <a:rPr lang="kk-KZ" smtClean="0"/>
              <a:pPr/>
              <a:t>‹#›</a:t>
            </a:fld>
            <a:endParaRPr lang="kk-KZ"/>
          </a:p>
        </p:txBody>
      </p:sp>
    </p:spTree>
    <p:extLst>
      <p:ext uri="{BB962C8B-B14F-4D97-AF65-F5344CB8AC3E}">
        <p14:creationId xmlns:p14="http://schemas.microsoft.com/office/powerpoint/2010/main" xmlns="" val="1680115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1C8956F-BE51-4327-8E47-945DF90271D1}" type="slidenum">
              <a:rPr lang="kk-KZ" smtClean="0"/>
              <a:pPr/>
              <a:t>5</a:t>
            </a:fld>
            <a:endParaRPr lang="kk-K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384BC27-5992-4F5B-8FD1-86456B929F62}"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7435E628-54D0-459E-8A9B-DE4A3A3F01EB}"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7731903-9CFE-495B-A057-E4BF3C98EACF}"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0B73BB-09D7-4A0D-8B85-22430CBB9DB2}"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92114B5-5A3D-4D97-9502-EACDE2666A2D}" type="datetime1">
              <a:rPr lang="ru-RU" smtClean="0"/>
              <a:pPr/>
              <a:t>15.11.2016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EB1DAAD-5B5A-4D7C-B3A2-F4085865E059}"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4119BE4-6803-4923-8D91-FF7179A69D7C}" type="datetime1">
              <a:rPr lang="ru-RU" smtClean="0"/>
              <a:pPr/>
              <a:t>15.11.2016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9BA19B0-D949-40DF-A46F-7535463CE32B}" type="datetime1">
              <a:rPr lang="ru-RU" smtClean="0"/>
              <a:pPr/>
              <a:t>15.11.2016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CB034-1E9B-4B46-8699-772131D4D6A1}" type="datetime1">
              <a:rPr lang="ru-RU" smtClean="0"/>
              <a:pPr/>
              <a:t>15.11.2016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AC1B8F8-4AF1-4073-AC2E-4415658146C5}"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BD41E9E-C9E6-4328-8588-2BB9E43FFA30}" type="datetime1">
              <a:rPr lang="ru-RU" smtClean="0"/>
              <a:pPr/>
              <a:t>15.11.2016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518E99B-57E6-46EE-A97E-10130AB67158}" type="datetime1">
              <a:rPr lang="ru-RU" smtClean="0"/>
              <a:pPr/>
              <a:t>15.11.2016</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iming>
    <p:tnLst>
      <p:par>
        <p:cTn id="1" dur="indefinite" restart="never" nodeType="tmRoot"/>
      </p:par>
    </p:tnLst>
  </p:timing>
  <p:hf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0034" y="828764"/>
            <a:ext cx="2857520" cy="1296144"/>
          </a:xfrm>
        </p:spPr>
        <p:txBody>
          <a:bodyPr vert="horz" lIns="91440" tIns="45720" rIns="91440" bIns="45720" rtlCol="0">
            <a:noAutofit/>
          </a:bodyPr>
          <a:lstStyle/>
          <a:p>
            <a:pPr algn="ctr"/>
            <a:r>
              <a:rPr lang="ru-RU" sz="2000" b="1" dirty="0" smtClean="0">
                <a:ln w="10541" cmpd="sng">
                  <a:solidFill>
                    <a:schemeClr val="tx2"/>
                  </a:solidFill>
                  <a:prstDash val="solid"/>
                </a:ln>
                <a:latin typeface="Century Gothic" pitchFamily="34" charset="0"/>
                <a:cs typeface="Andalus" panose="02020603050405020304" pitchFamily="18" charset="-78"/>
              </a:rPr>
              <a:t>Министерство культуры и спорта Республики Казахстан</a:t>
            </a:r>
            <a:endParaRPr lang="kk-KZ" sz="2000" b="1" dirty="0" smtClean="0">
              <a:ln w="10541" cmpd="sng">
                <a:solidFill>
                  <a:schemeClr val="tx2"/>
                </a:solidFill>
                <a:prstDash val="solid"/>
              </a:ln>
              <a:latin typeface="Century Gothic" pitchFamily="34" charset="0"/>
              <a:cs typeface="Andalus" panose="02020603050405020304" pitchFamily="18" charset="-78"/>
            </a:endParaRPr>
          </a:p>
        </p:txBody>
      </p:sp>
      <p:sp>
        <p:nvSpPr>
          <p:cNvPr id="2" name="Номер слайда 1"/>
          <p:cNvSpPr>
            <a:spLocks noGrp="1"/>
          </p:cNvSpPr>
          <p:nvPr>
            <p:ph type="sldNum" sz="quarter" idx="12"/>
          </p:nvPr>
        </p:nvSpPr>
        <p:spPr/>
        <p:txBody>
          <a:bodyPr/>
          <a:lstStyle/>
          <a:p>
            <a:r>
              <a:rPr lang="ru-RU" dirty="0" smtClean="0">
                <a:solidFill>
                  <a:schemeClr val="tx2"/>
                </a:solidFill>
              </a:rPr>
              <a:t>г. Астана 2016 г.</a:t>
            </a:r>
            <a:endParaRPr lang="ru-RU" dirty="0">
              <a:solidFill>
                <a:schemeClr val="tx2"/>
              </a:solidFill>
            </a:endParaRPr>
          </a:p>
        </p:txBody>
      </p:sp>
      <p:sp>
        <p:nvSpPr>
          <p:cNvPr id="6" name="Подзаголовок 2"/>
          <p:cNvSpPr txBox="1">
            <a:spLocks/>
          </p:cNvSpPr>
          <p:nvPr/>
        </p:nvSpPr>
        <p:spPr>
          <a:xfrm>
            <a:off x="1000100" y="3212976"/>
            <a:ext cx="7480448" cy="1752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Проект закона Республики Казахстан                  «О внесении изменений и дополнений                        в некоторые законодательные акты  Республики Казахстан                                                                             по вопросам физической культуры и спорта»</a:t>
            </a:r>
            <a:endParaRPr lang="kk-KZ" sz="2400"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sp>
        <p:nvSpPr>
          <p:cNvPr id="7" name="Подзаголовок 2"/>
          <p:cNvSpPr txBox="1">
            <a:spLocks/>
          </p:cNvSpPr>
          <p:nvPr/>
        </p:nvSpPr>
        <p:spPr>
          <a:xfrm>
            <a:off x="5929322" y="836712"/>
            <a:ext cx="2520280" cy="237626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kk-KZ" sz="2000" b="1" dirty="0" smtClean="0">
                <a:ln w="10541" cmpd="sng">
                  <a:solidFill>
                    <a:schemeClr val="tx2"/>
                  </a:solidFill>
                  <a:prstDash val="solid"/>
                </a:ln>
                <a:solidFill>
                  <a:schemeClr val="tx2"/>
                </a:solidFill>
                <a:latin typeface="Century Gothic" pitchFamily="34" charset="0"/>
                <a:cs typeface="Andalus" panose="02020603050405020304" pitchFamily="18" charset="-78"/>
              </a:rPr>
              <a:t>Қазақстан Республикасы Мәдениет және спорт министрлігі</a:t>
            </a:r>
          </a:p>
        </p:txBody>
      </p:sp>
      <p:pic>
        <p:nvPicPr>
          <p:cNvPr id="14342"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3786182" y="857232"/>
            <a:ext cx="1357322" cy="1357322"/>
          </a:xfrm>
          <a:prstGeom prst="rect">
            <a:avLst/>
          </a:prstGeom>
          <a:noFill/>
        </p:spPr>
      </p:pic>
      <p:cxnSp>
        <p:nvCxnSpPr>
          <p:cNvPr id="11" name="Прямая соединительная линия 10"/>
          <p:cNvCxnSpPr/>
          <p:nvPr/>
        </p:nvCxnSpPr>
        <p:spPr>
          <a:xfrm>
            <a:off x="1142976" y="2428868"/>
            <a:ext cx="7143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3" name="Прямая соединительная линия 12"/>
          <p:cNvCxnSpPr/>
          <p:nvPr/>
        </p:nvCxnSpPr>
        <p:spPr>
          <a:xfrm>
            <a:off x="1142976" y="5857892"/>
            <a:ext cx="7143800" cy="0"/>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xmlns="" val="2203436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10</a:t>
            </a:fld>
            <a:endParaRPr lang="ru-RU"/>
          </a:p>
        </p:txBody>
      </p:sp>
      <p:sp>
        <p:nvSpPr>
          <p:cNvPr id="3" name="Объект 2"/>
          <p:cNvSpPr>
            <a:spLocks noGrp="1"/>
          </p:cNvSpPr>
          <p:nvPr>
            <p:ph sz="quarter" idx="13"/>
          </p:nvPr>
        </p:nvSpPr>
        <p:spPr>
          <a:xfrm>
            <a:off x="481475" y="1527508"/>
            <a:ext cx="8229600" cy="5328592"/>
          </a:xfrm>
        </p:spPr>
        <p:txBody>
          <a:bodyPr>
            <a:normAutofit/>
          </a:bodyPr>
          <a:lstStyle/>
          <a:p>
            <a:pPr algn="just">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назначение </a:t>
            </a:r>
            <a:r>
              <a:rPr lang="ru-RU" sz="2800" dirty="0">
                <a:solidFill>
                  <a:srgbClr val="00005E"/>
                </a:solidFill>
                <a:latin typeface="Arial Narrow" pitchFamily="34" charset="0"/>
                <a:cs typeface="Times New Roman" pitchFamily="18" charset="0"/>
              </a:rPr>
              <a:t>и </a:t>
            </a:r>
            <a:r>
              <a:rPr lang="ru-RU" sz="2800" dirty="0" smtClean="0">
                <a:solidFill>
                  <a:srgbClr val="00005E"/>
                </a:solidFill>
                <a:latin typeface="Arial Narrow" pitchFamily="34" charset="0"/>
                <a:cs typeface="Times New Roman" pitchFamily="18" charset="0"/>
              </a:rPr>
              <a:t>освобождение </a:t>
            </a:r>
            <a:r>
              <a:rPr lang="ru-RU" sz="2800" dirty="0">
                <a:solidFill>
                  <a:srgbClr val="00005E"/>
                </a:solidFill>
                <a:latin typeface="Arial Narrow" pitchFamily="34" charset="0"/>
                <a:cs typeface="Times New Roman" pitchFamily="18" charset="0"/>
              </a:rPr>
              <a:t>от должности главных тренеров сборных команд Республики Казахстан  по видам спорта </a:t>
            </a:r>
            <a:r>
              <a:rPr lang="ru-RU" sz="2800" dirty="0" smtClean="0">
                <a:solidFill>
                  <a:srgbClr val="00005E"/>
                </a:solidFill>
                <a:latin typeface="Arial Narrow" pitchFamily="34" charset="0"/>
                <a:cs typeface="Times New Roman" pitchFamily="18" charset="0"/>
              </a:rPr>
              <a:t>и </a:t>
            </a:r>
            <a:r>
              <a:rPr lang="ru-RU" sz="2800" dirty="0">
                <a:solidFill>
                  <a:srgbClr val="00005E"/>
                </a:solidFill>
                <a:latin typeface="Arial Narrow" pitchFamily="34" charset="0"/>
                <a:cs typeface="Times New Roman" pitchFamily="18" charset="0"/>
              </a:rPr>
              <a:t>государственных тренеров по представлению республиканских аккредитованных спортивных </a:t>
            </a:r>
            <a:r>
              <a:rPr lang="ru-RU" sz="2800" dirty="0" smtClean="0">
                <a:solidFill>
                  <a:srgbClr val="00005E"/>
                </a:solidFill>
                <a:latin typeface="Arial Narrow" pitchFamily="34" charset="0"/>
                <a:cs typeface="Times New Roman" pitchFamily="18" charset="0"/>
              </a:rPr>
              <a:t>федераций </a:t>
            </a:r>
          </a:p>
          <a:p>
            <a:pPr algn="just">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по </a:t>
            </a:r>
            <a:r>
              <a:rPr lang="ru-RU" sz="2800" dirty="0">
                <a:solidFill>
                  <a:srgbClr val="00005E"/>
                </a:solidFill>
                <a:latin typeface="Arial Narrow" pitchFamily="34" charset="0"/>
                <a:cs typeface="Times New Roman" pitchFamily="18" charset="0"/>
              </a:rPr>
              <a:t>олимпийским видам спорта - по согласованию с Национальным олимпийским комитетом Республики Казахстан, </a:t>
            </a:r>
            <a:endParaRPr lang="ru-RU" sz="2800" dirty="0" smtClean="0">
              <a:solidFill>
                <a:srgbClr val="00005E"/>
              </a:solidFill>
              <a:latin typeface="Arial Narrow" pitchFamily="34" charset="0"/>
              <a:cs typeface="Times New Roman" pitchFamily="18" charset="0"/>
            </a:endParaRPr>
          </a:p>
          <a:p>
            <a:pPr algn="just">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по </a:t>
            </a:r>
            <a:r>
              <a:rPr lang="ru-RU" sz="2800" dirty="0" err="1">
                <a:solidFill>
                  <a:srgbClr val="00005E"/>
                </a:solidFill>
                <a:latin typeface="Arial Narrow" pitchFamily="34" charset="0"/>
                <a:cs typeface="Times New Roman" pitchFamily="18" charset="0"/>
              </a:rPr>
              <a:t>паралимпийским</a:t>
            </a:r>
            <a:r>
              <a:rPr lang="ru-RU" sz="2800" dirty="0">
                <a:solidFill>
                  <a:srgbClr val="00005E"/>
                </a:solidFill>
                <a:latin typeface="Arial Narrow" pitchFamily="34" charset="0"/>
                <a:cs typeface="Times New Roman" pitchFamily="18" charset="0"/>
              </a:rPr>
              <a:t> видам спорта - по согласованию с Национальным </a:t>
            </a:r>
            <a:r>
              <a:rPr lang="ru-RU" sz="2800" dirty="0" err="1">
                <a:solidFill>
                  <a:srgbClr val="00005E"/>
                </a:solidFill>
                <a:latin typeface="Arial Narrow" pitchFamily="34" charset="0"/>
                <a:cs typeface="Times New Roman" pitchFamily="18" charset="0"/>
              </a:rPr>
              <a:t>Паралимпийским</a:t>
            </a:r>
            <a:r>
              <a:rPr lang="ru-RU" sz="2800" dirty="0">
                <a:solidFill>
                  <a:srgbClr val="00005E"/>
                </a:solidFill>
                <a:latin typeface="Arial Narrow" pitchFamily="34" charset="0"/>
                <a:cs typeface="Times New Roman" pitchFamily="18" charset="0"/>
              </a:rPr>
              <a:t> комитетом;</a:t>
            </a:r>
            <a:endParaRPr lang="kk-KZ" sz="2800" dirty="0">
              <a:solidFill>
                <a:srgbClr val="00005E"/>
              </a:solidFill>
              <a:latin typeface="Arial Narrow" pitchFamily="34" charset="0"/>
              <a:cs typeface="Times New Roman" pitchFamily="18"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1542245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11</a:t>
            </a:fld>
            <a:endParaRPr lang="ru-RU"/>
          </a:p>
        </p:txBody>
      </p:sp>
      <p:sp>
        <p:nvSpPr>
          <p:cNvPr id="3" name="Объект 2"/>
          <p:cNvSpPr>
            <a:spLocks noGrp="1"/>
          </p:cNvSpPr>
          <p:nvPr>
            <p:ph sz="quarter" idx="13"/>
          </p:nvPr>
        </p:nvSpPr>
        <p:spPr>
          <a:xfrm>
            <a:off x="457200" y="1268760"/>
            <a:ext cx="8229600" cy="5328592"/>
          </a:xfrm>
        </p:spPr>
        <p:txBody>
          <a:bodyPr>
            <a:normAutofit/>
          </a:bodyPr>
          <a:lstStyle/>
          <a:p>
            <a:endParaRPr lang="ru-RU" sz="2800" i="1" u="sng" dirty="0" smtClean="0">
              <a:solidFill>
                <a:srgbClr val="00005E"/>
              </a:solidFill>
              <a:latin typeface="Arial Narrow" pitchFamily="34" charset="0"/>
              <a:cs typeface="Times New Roman" pitchFamily="18" charset="0"/>
            </a:endParaRPr>
          </a:p>
          <a:p>
            <a:pPr>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согласование положений (регламентов) международных и республиканских спортивных соревнований; </a:t>
            </a:r>
          </a:p>
          <a:p>
            <a:pPr>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разработка и утверждение перечня приоритетных видов спорта Республики Казахстан;</a:t>
            </a:r>
          </a:p>
          <a:p>
            <a:pPr>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разработка и утверждение правил ранжирования видов спорта в Республике Казахстан;</a:t>
            </a:r>
          </a:p>
          <a:p>
            <a:pPr algn="just">
              <a:buFont typeface="Arial" panose="020B0604020202020204" pitchFamily="34" charset="0"/>
              <a:buChar char="•"/>
            </a:pPr>
            <a:r>
              <a:rPr lang="ru-RU" sz="2800" dirty="0" smtClean="0">
                <a:solidFill>
                  <a:srgbClr val="00005E"/>
                </a:solidFill>
                <a:latin typeface="Arial Narrow" pitchFamily="34" charset="0"/>
                <a:cs typeface="Times New Roman" pitchFamily="18" charset="0"/>
              </a:rPr>
              <a:t>согласование местным исполнительным органам регионального перечня приоритетных видов спорта Республики Казахстан.</a:t>
            </a:r>
          </a:p>
          <a:p>
            <a:endParaRPr lang="kk-KZ" sz="2800" dirty="0">
              <a:solidFill>
                <a:srgbClr val="00005E"/>
              </a:solidFill>
              <a:latin typeface="Arial Narrow" pitchFamily="34" charset="0"/>
              <a:cs typeface="Times New Roman" pitchFamily="18"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3205177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12</a:t>
            </a:fld>
            <a:endParaRPr lang="ru-RU"/>
          </a:p>
        </p:txBody>
      </p:sp>
      <p:sp>
        <p:nvSpPr>
          <p:cNvPr id="3" name="Объект 2"/>
          <p:cNvSpPr>
            <a:spLocks noGrp="1"/>
          </p:cNvSpPr>
          <p:nvPr>
            <p:ph sz="quarter" idx="13"/>
          </p:nvPr>
        </p:nvSpPr>
        <p:spPr>
          <a:xfrm>
            <a:off x="481475" y="1503758"/>
            <a:ext cx="8229600" cy="5328592"/>
          </a:xfrm>
        </p:spPr>
        <p:txBody>
          <a:bodyPr>
            <a:normAutofit/>
          </a:bodyPr>
          <a:lstStyle/>
          <a:p>
            <a:pPr algn="just">
              <a:buFont typeface="Wingdings" panose="05000000000000000000" pitchFamily="2" charset="2"/>
              <a:buChar char="Ø"/>
            </a:pPr>
            <a:r>
              <a:rPr lang="en-US" sz="2400" b="1" dirty="0" smtClean="0">
                <a:solidFill>
                  <a:srgbClr val="00005E"/>
                </a:solidFill>
                <a:latin typeface="Arial Narrow" pitchFamily="34" charset="0"/>
                <a:cs typeface="Times New Roman" pitchFamily="18" charset="0"/>
              </a:rPr>
              <a:t>  </a:t>
            </a:r>
            <a:r>
              <a:rPr lang="ru-RU" sz="2400" b="1" dirty="0" smtClean="0">
                <a:solidFill>
                  <a:srgbClr val="00005E"/>
                </a:solidFill>
                <a:latin typeface="Arial Narrow" pitchFamily="34" charset="0"/>
                <a:cs typeface="Times New Roman" pitchFamily="18" charset="0"/>
              </a:rPr>
              <a:t>Компетенция местных исполнительных органов области, города республиканского значения, столицы </a:t>
            </a:r>
            <a:r>
              <a:rPr lang="ru-RU" sz="2400" dirty="0" smtClean="0">
                <a:solidFill>
                  <a:srgbClr val="00005E"/>
                </a:solidFill>
                <a:latin typeface="Arial Narrow" pitchFamily="34" charset="0"/>
                <a:cs typeface="Times New Roman" pitchFamily="18" charset="0"/>
              </a:rPr>
              <a:t>дополнена следующими функциями:</a:t>
            </a:r>
          </a:p>
          <a:p>
            <a:pPr algn="just">
              <a:buFont typeface="Arial" panose="020B0604020202020204" pitchFamily="34" charset="0"/>
              <a:buChar char="•"/>
            </a:pPr>
            <a:r>
              <a:rPr lang="ru-RU" sz="2400" dirty="0" smtClean="0">
                <a:solidFill>
                  <a:srgbClr val="00005E"/>
                </a:solidFill>
                <a:latin typeface="Arial Narrow" pitchFamily="34" charset="0"/>
                <a:cs typeface="Times New Roman" pitchFamily="18" charset="0"/>
              </a:rPr>
              <a:t>участие в проведении </a:t>
            </a:r>
            <a:r>
              <a:rPr lang="ru-RU" sz="2400" u="sng" dirty="0" smtClean="0">
                <a:solidFill>
                  <a:srgbClr val="00005E"/>
                </a:solidFill>
                <a:latin typeface="Arial Narrow" pitchFamily="34" charset="0"/>
                <a:cs typeface="Times New Roman" pitchFamily="18" charset="0"/>
              </a:rPr>
              <a:t>республиканских и международных соревнований</a:t>
            </a:r>
            <a:r>
              <a:rPr lang="ru-RU" sz="2400" dirty="0" smtClean="0">
                <a:solidFill>
                  <a:srgbClr val="00005E"/>
                </a:solidFill>
                <a:latin typeface="Arial Narrow" pitchFamily="34" charset="0"/>
                <a:cs typeface="Times New Roman" pitchFamily="18" charset="0"/>
              </a:rPr>
              <a:t> по видам спорта, в том числе национальным</a:t>
            </a:r>
            <a:r>
              <a:rPr lang="ru-RU" sz="2400" dirty="0">
                <a:solidFill>
                  <a:srgbClr val="00005E"/>
                </a:solidFill>
                <a:latin typeface="Arial Narrow" pitchFamily="34" charset="0"/>
                <a:cs typeface="Times New Roman" pitchFamily="18" charset="0"/>
              </a:rPr>
              <a:t>, техническим и прикладным видам, массовому спорту, а также среди спортсменов-ветеранов совместно с республиканскими и (или) местными аккредитованными спортивными федерациями</a:t>
            </a:r>
            <a:r>
              <a:rPr lang="ru-RU" sz="2400" dirty="0" smtClean="0">
                <a:solidFill>
                  <a:srgbClr val="00005E"/>
                </a:solidFill>
                <a:latin typeface="Arial Narrow" pitchFamily="34" charset="0"/>
                <a:cs typeface="Times New Roman" pitchFamily="18" charset="0"/>
              </a:rPr>
              <a:t>;</a:t>
            </a:r>
            <a:endParaRPr lang="kk-KZ" sz="2400" dirty="0">
              <a:solidFill>
                <a:srgbClr val="00005E"/>
              </a:solidFill>
              <a:latin typeface="Arial Narrow" pitchFamily="34" charset="0"/>
              <a:cs typeface="Times New Roman" pitchFamily="18" charset="0"/>
            </a:endParaRPr>
          </a:p>
          <a:p>
            <a:pPr algn="just">
              <a:buFont typeface="Arial" panose="020B0604020202020204" pitchFamily="34" charset="0"/>
              <a:buChar char="•"/>
            </a:pPr>
            <a:r>
              <a:rPr lang="ru-RU" sz="2400" dirty="0" smtClean="0">
                <a:solidFill>
                  <a:srgbClr val="00005E"/>
                </a:solidFill>
                <a:latin typeface="Arial Narrow" pitchFamily="34" charset="0"/>
                <a:cs typeface="Times New Roman" pitchFamily="18" charset="0"/>
              </a:rPr>
              <a:t>обеспечение развития не только массового и национальных видов спорта, но и спорта среди инвалидов на территории административно – территориальной единицы; </a:t>
            </a: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13714462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13</a:t>
            </a:fld>
            <a:endParaRPr lang="ru-RU"/>
          </a:p>
        </p:txBody>
      </p:sp>
      <p:sp>
        <p:nvSpPr>
          <p:cNvPr id="3" name="Объект 2"/>
          <p:cNvSpPr>
            <a:spLocks noGrp="1"/>
          </p:cNvSpPr>
          <p:nvPr>
            <p:ph sz="quarter" idx="13"/>
          </p:nvPr>
        </p:nvSpPr>
        <p:spPr>
          <a:xfrm>
            <a:off x="461283" y="1539384"/>
            <a:ext cx="8229600" cy="5328592"/>
          </a:xfrm>
        </p:spPr>
        <p:txBody>
          <a:bodyPr>
            <a:normAutofit/>
          </a:bodyPr>
          <a:lstStyle/>
          <a:p>
            <a:pPr algn="just">
              <a:buFont typeface="Arial" panose="020B0604020202020204" pitchFamily="34" charset="0"/>
              <a:buChar char="•"/>
            </a:pPr>
            <a:r>
              <a:rPr lang="ru-RU" sz="2500" dirty="0" smtClean="0">
                <a:solidFill>
                  <a:srgbClr val="00005E"/>
                </a:solidFill>
                <a:latin typeface="Arial Narrow" pitchFamily="34" charset="0"/>
                <a:cs typeface="Times New Roman" pitchFamily="18" charset="0"/>
              </a:rPr>
              <a:t>разработка </a:t>
            </a:r>
            <a:r>
              <a:rPr lang="ru-RU" sz="2500" dirty="0">
                <a:solidFill>
                  <a:srgbClr val="00005E"/>
                </a:solidFill>
                <a:latin typeface="Arial Narrow" pitchFamily="34" charset="0"/>
                <a:cs typeface="Times New Roman" pitchFamily="18" charset="0"/>
              </a:rPr>
              <a:t>и </a:t>
            </a:r>
            <a:r>
              <a:rPr lang="ru-RU" sz="2500" dirty="0" smtClean="0">
                <a:solidFill>
                  <a:srgbClr val="00005E"/>
                </a:solidFill>
                <a:latin typeface="Arial Narrow" pitchFamily="34" charset="0"/>
                <a:cs typeface="Times New Roman" pitchFamily="18" charset="0"/>
              </a:rPr>
              <a:t>утверждение размера </a:t>
            </a:r>
            <a:r>
              <a:rPr lang="ru-RU" sz="2500" dirty="0">
                <a:solidFill>
                  <a:srgbClr val="00005E"/>
                </a:solidFill>
                <a:latin typeface="Arial Narrow" pitchFamily="34" charset="0"/>
                <a:cs typeface="Times New Roman" pitchFamily="18" charset="0"/>
              </a:rPr>
              <a:t>выплат ежемесячного денежного содержания спортсменам, входящим в состав сборных команд Республики Казахстан по видам спорта (национальных сборных команд по видам спорта), их тренерам, а также спортсменам, выступающим в составах сборных команд Республики Казахстан (национальных сборных команд) по игровым видам спорта, их тренерам и руководителям клубных команд</a:t>
            </a:r>
            <a:r>
              <a:rPr lang="ru-RU" sz="2500" dirty="0" smtClean="0">
                <a:solidFill>
                  <a:srgbClr val="00005E"/>
                </a:solidFill>
                <a:latin typeface="Arial Narrow" pitchFamily="34" charset="0"/>
                <a:cs typeface="Times New Roman" pitchFamily="18" charset="0"/>
              </a:rPr>
              <a:t>;</a:t>
            </a:r>
          </a:p>
          <a:p>
            <a:pPr algn="just">
              <a:buFont typeface="Arial" panose="020B0604020202020204" pitchFamily="34" charset="0"/>
              <a:buChar char="•"/>
            </a:pPr>
            <a:r>
              <a:rPr lang="ru-RU" sz="2500" dirty="0" smtClean="0">
                <a:solidFill>
                  <a:srgbClr val="00005E"/>
                </a:solidFill>
                <a:latin typeface="Arial Narrow" pitchFamily="34" charset="0"/>
                <a:cs typeface="Times New Roman" pitchFamily="18" charset="0"/>
              </a:rPr>
              <a:t>разработка </a:t>
            </a:r>
            <a:r>
              <a:rPr lang="ru-RU" sz="2500" dirty="0">
                <a:solidFill>
                  <a:srgbClr val="00005E"/>
                </a:solidFill>
                <a:latin typeface="Arial Narrow" pitchFamily="34" charset="0"/>
                <a:cs typeface="Times New Roman" pitchFamily="18" charset="0"/>
              </a:rPr>
              <a:t>и </a:t>
            </a:r>
            <a:r>
              <a:rPr lang="ru-RU" sz="2500" dirty="0" smtClean="0">
                <a:solidFill>
                  <a:srgbClr val="00005E"/>
                </a:solidFill>
                <a:latin typeface="Arial Narrow" pitchFamily="34" charset="0"/>
                <a:cs typeface="Times New Roman" pitchFamily="18" charset="0"/>
              </a:rPr>
              <a:t>утверждение </a:t>
            </a:r>
            <a:r>
              <a:rPr lang="ru-RU" sz="2500" dirty="0">
                <a:solidFill>
                  <a:srgbClr val="00005E"/>
                </a:solidFill>
                <a:latin typeface="Arial Narrow" pitchFamily="34" charset="0"/>
                <a:cs typeface="Times New Roman" pitchFamily="18" charset="0"/>
              </a:rPr>
              <a:t>по согласованию с уполномоченным органом в области физической культуры и спорта </a:t>
            </a:r>
            <a:r>
              <a:rPr lang="ru-RU" sz="2500" dirty="0" smtClean="0">
                <a:solidFill>
                  <a:srgbClr val="00005E"/>
                </a:solidFill>
                <a:latin typeface="Arial Narrow" pitchFamily="34" charset="0"/>
                <a:cs typeface="Times New Roman" pitchFamily="18" charset="0"/>
              </a:rPr>
              <a:t>регионального перечня </a:t>
            </a:r>
            <a:r>
              <a:rPr lang="ru-RU" sz="2500" dirty="0">
                <a:solidFill>
                  <a:srgbClr val="00005E"/>
                </a:solidFill>
                <a:latin typeface="Arial Narrow" pitchFamily="34" charset="0"/>
                <a:cs typeface="Times New Roman" pitchFamily="18" charset="0"/>
              </a:rPr>
              <a:t>приоритетных видов </a:t>
            </a:r>
            <a:r>
              <a:rPr lang="ru-RU" sz="2500" dirty="0" smtClean="0">
                <a:solidFill>
                  <a:srgbClr val="00005E"/>
                </a:solidFill>
                <a:latin typeface="Arial Narrow" pitchFamily="34" charset="0"/>
                <a:cs typeface="Times New Roman" pitchFamily="18" charset="0"/>
              </a:rPr>
              <a:t>спорта</a:t>
            </a:r>
            <a:r>
              <a:rPr lang="ru-RU" sz="2500" dirty="0">
                <a:solidFill>
                  <a:srgbClr val="00005E"/>
                </a:solidFill>
                <a:latin typeface="Arial Narrow" pitchFamily="34" charset="0"/>
                <a:cs typeface="Times New Roman" pitchFamily="18" charset="0"/>
              </a:rPr>
              <a:t>.</a:t>
            </a:r>
            <a:endParaRPr lang="ru-RU" sz="2500" dirty="0" smtClean="0">
              <a:solidFill>
                <a:srgbClr val="00005E"/>
              </a:solidFill>
              <a:latin typeface="Arial Narrow" pitchFamily="34" charset="0"/>
              <a:cs typeface="Times New Roman" pitchFamily="18"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2312673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14</a:t>
            </a:fld>
            <a:endParaRPr lang="ru-RU"/>
          </a:p>
        </p:txBody>
      </p:sp>
      <p:sp>
        <p:nvSpPr>
          <p:cNvPr id="3" name="Объект 2"/>
          <p:cNvSpPr>
            <a:spLocks noGrp="1"/>
          </p:cNvSpPr>
          <p:nvPr>
            <p:ph sz="quarter" idx="13"/>
          </p:nvPr>
        </p:nvSpPr>
        <p:spPr>
          <a:xfrm>
            <a:off x="457200" y="1484784"/>
            <a:ext cx="8229600" cy="5112568"/>
          </a:xfrm>
        </p:spPr>
        <p:txBody>
          <a:bodyPr>
            <a:normAutofit lnSpcReduction="10000"/>
          </a:bodyPr>
          <a:lstStyle/>
          <a:p>
            <a:pPr algn="just">
              <a:buFont typeface="Wingdings" panose="05000000000000000000" pitchFamily="2" charset="2"/>
              <a:buChar char="Ø"/>
            </a:pPr>
            <a:r>
              <a:rPr lang="en-US" sz="2500" b="1" dirty="0" smtClean="0">
                <a:solidFill>
                  <a:srgbClr val="00005E"/>
                </a:solidFill>
                <a:latin typeface="Arial Narrow" pitchFamily="34" charset="0"/>
                <a:cs typeface="Times New Roman" pitchFamily="18" charset="0"/>
              </a:rPr>
              <a:t>  </a:t>
            </a:r>
            <a:r>
              <a:rPr lang="kk-KZ" sz="2500" b="1" dirty="0" smtClean="0">
                <a:solidFill>
                  <a:srgbClr val="00005E"/>
                </a:solidFill>
                <a:latin typeface="Arial Narrow" pitchFamily="34" charset="0"/>
                <a:cs typeface="Times New Roman" pitchFamily="18" charset="0"/>
              </a:rPr>
              <a:t>Законопроектом</a:t>
            </a:r>
            <a:r>
              <a:rPr lang="kk-KZ" sz="2500" dirty="0" smtClean="0">
                <a:solidFill>
                  <a:srgbClr val="00005E"/>
                </a:solidFill>
                <a:latin typeface="Arial Narrow" pitchFamily="34" charset="0"/>
                <a:cs typeface="Times New Roman" pitchFamily="18" charset="0"/>
              </a:rPr>
              <a:t> исключено </a:t>
            </a:r>
            <a:r>
              <a:rPr lang="kk-KZ" sz="2500" i="1" u="sng" dirty="0" smtClean="0">
                <a:solidFill>
                  <a:srgbClr val="00005E"/>
                </a:solidFill>
                <a:latin typeface="Arial Narrow" pitchFamily="34" charset="0"/>
                <a:cs typeface="Times New Roman" pitchFamily="18" charset="0"/>
              </a:rPr>
              <a:t>признание международным конвентом «Спорт – Аккорд»</a:t>
            </a:r>
            <a:r>
              <a:rPr lang="kk-KZ" sz="2500" dirty="0" smtClean="0">
                <a:solidFill>
                  <a:srgbClr val="00005E"/>
                </a:solidFill>
                <a:latin typeface="Arial Narrow" pitchFamily="34" charset="0"/>
                <a:cs typeface="Times New Roman" pitchFamily="18" charset="0"/>
              </a:rPr>
              <a:t>, ограничиваясь признанием аккредитованных республиканских и (или) региональных спортивных федераций Олимпийским советом Азии</a:t>
            </a:r>
            <a:r>
              <a:rPr lang="kk-KZ" sz="2500" dirty="0">
                <a:solidFill>
                  <a:srgbClr val="00005E"/>
                </a:solidFill>
                <a:latin typeface="Arial Narrow" pitchFamily="34" charset="0"/>
                <a:cs typeface="Times New Roman" pitchFamily="18" charset="0"/>
              </a:rPr>
              <a:t>, </a:t>
            </a:r>
            <a:r>
              <a:rPr lang="kk-KZ" sz="2500" u="sng" dirty="0" smtClean="0">
                <a:solidFill>
                  <a:srgbClr val="00005E"/>
                </a:solidFill>
                <a:latin typeface="Arial Narrow" pitchFamily="34" charset="0"/>
                <a:cs typeface="Times New Roman" pitchFamily="18" charset="0"/>
              </a:rPr>
              <a:t>Национальным олимпийский комитетом и Национальным Паралимпийским комитетом</a:t>
            </a:r>
            <a:r>
              <a:rPr lang="kk-KZ" sz="2500" dirty="0" smtClean="0">
                <a:solidFill>
                  <a:srgbClr val="00005E"/>
                </a:solidFill>
                <a:latin typeface="Arial Narrow" pitchFamily="34" charset="0"/>
                <a:cs typeface="Times New Roman" pitchFamily="18" charset="0"/>
              </a:rPr>
              <a:t> </a:t>
            </a:r>
          </a:p>
          <a:p>
            <a:pPr algn="just">
              <a:buFont typeface="Wingdings" panose="05000000000000000000" pitchFamily="2" charset="2"/>
              <a:buChar char="Ø"/>
            </a:pPr>
            <a:r>
              <a:rPr lang="en-US" sz="2500" b="1" dirty="0" smtClean="0">
                <a:solidFill>
                  <a:srgbClr val="00005E"/>
                </a:solidFill>
                <a:latin typeface="Arial Narrow" pitchFamily="34" charset="0"/>
                <a:cs typeface="Times New Roman" pitchFamily="18" charset="0"/>
              </a:rPr>
              <a:t>  </a:t>
            </a:r>
            <a:r>
              <a:rPr lang="ru-RU" sz="2500" b="1" dirty="0" smtClean="0">
                <a:solidFill>
                  <a:srgbClr val="00005E"/>
                </a:solidFill>
                <a:latin typeface="Arial Narrow" pitchFamily="34" charset="0"/>
                <a:cs typeface="Times New Roman" pitchFamily="18" charset="0"/>
              </a:rPr>
              <a:t>Усилена роль Национального олимпийского комитета РК   </a:t>
            </a:r>
            <a:r>
              <a:rPr lang="ru-RU" sz="2500" dirty="0" smtClean="0">
                <a:solidFill>
                  <a:srgbClr val="00005E"/>
                </a:solidFill>
                <a:latin typeface="Arial Narrow" pitchFamily="34" charset="0"/>
                <a:cs typeface="Times New Roman" pitchFamily="18" charset="0"/>
              </a:rPr>
              <a:t>в части предоставления права согласования назначения и освобождения от должности главных тренеров сборных команд Республики Казахстан и государственных тренеров по олимпийским видам спорта</a:t>
            </a:r>
            <a:endParaRPr lang="en-US" sz="2500" dirty="0" smtClean="0">
              <a:solidFill>
                <a:srgbClr val="00005E"/>
              </a:solidFill>
              <a:latin typeface="Arial Narrow" pitchFamily="34" charset="0"/>
              <a:cs typeface="Times New Roman" pitchFamily="18" charset="0"/>
            </a:endParaRPr>
          </a:p>
          <a:p>
            <a:pPr algn="just">
              <a:buFont typeface="Wingdings" panose="05000000000000000000" pitchFamily="2" charset="2"/>
              <a:buChar char="Ø"/>
            </a:pPr>
            <a:r>
              <a:rPr lang="en-US" sz="2400" b="1" dirty="0" smtClean="0">
                <a:solidFill>
                  <a:srgbClr val="00005E"/>
                </a:solidFill>
                <a:latin typeface="Arial Narrow" pitchFamily="34" charset="0"/>
                <a:cs typeface="Times New Roman" pitchFamily="18" charset="0"/>
              </a:rPr>
              <a:t>  </a:t>
            </a:r>
            <a:r>
              <a:rPr lang="ru-RU" sz="2400" b="1" dirty="0" smtClean="0">
                <a:solidFill>
                  <a:srgbClr val="00005E"/>
                </a:solidFill>
                <a:latin typeface="Arial Narrow" pitchFamily="34" charset="0"/>
                <a:cs typeface="Times New Roman" pitchFamily="18" charset="0"/>
              </a:rPr>
              <a:t>Законопроектом </a:t>
            </a:r>
            <a:r>
              <a:rPr lang="ru-RU" sz="2400" b="1" dirty="0">
                <a:solidFill>
                  <a:srgbClr val="00005E"/>
                </a:solidFill>
                <a:latin typeface="Arial Narrow" pitchFamily="34" charset="0"/>
                <a:cs typeface="Times New Roman" pitchFamily="18" charset="0"/>
              </a:rPr>
              <a:t>устранена </a:t>
            </a:r>
            <a:r>
              <a:rPr lang="ru-RU" sz="2400" dirty="0">
                <a:solidFill>
                  <a:srgbClr val="00005E"/>
                </a:solidFill>
                <a:latin typeface="Arial Narrow" pitchFamily="34" charset="0"/>
                <a:cs typeface="Times New Roman" pitchFamily="18" charset="0"/>
              </a:rPr>
              <a:t>коллизия по аттестации тренеров и спортивных судей</a:t>
            </a:r>
            <a:endParaRPr lang="kk-KZ" sz="2400" dirty="0">
              <a:solidFill>
                <a:srgbClr val="00005E"/>
              </a:solidFill>
              <a:latin typeface="Arial Narrow" pitchFamily="34" charset="0"/>
              <a:cs typeface="Times New Roman" pitchFamily="18" charset="0"/>
            </a:endParaRPr>
          </a:p>
          <a:p>
            <a:pPr algn="just">
              <a:buFont typeface="Wingdings" panose="05000000000000000000" pitchFamily="2" charset="2"/>
              <a:buChar char="Ø"/>
            </a:pPr>
            <a:endParaRPr lang="kk-KZ" sz="2500" i="1" u="sng" dirty="0" smtClean="0">
              <a:solidFill>
                <a:srgbClr val="00005E"/>
              </a:solidFill>
              <a:latin typeface="Arial Narrow" pitchFamily="34" charset="0"/>
              <a:cs typeface="Times New Roman" pitchFamily="18" charset="0"/>
            </a:endParaRPr>
          </a:p>
          <a:p>
            <a:endParaRPr lang="kk-KZ" sz="2500" dirty="0">
              <a:solidFill>
                <a:srgbClr val="00005E"/>
              </a:solidFill>
              <a:latin typeface="Arial Narrow" pitchFamily="34" charset="0"/>
              <a:cs typeface="Times New Roman" pitchFamily="18"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2387405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15</a:t>
            </a:fld>
            <a:endParaRPr lang="ru-RU"/>
          </a:p>
        </p:txBody>
      </p:sp>
      <p:sp>
        <p:nvSpPr>
          <p:cNvPr id="5" name="Скругленный прямоугольник 4"/>
          <p:cNvSpPr/>
          <p:nvPr/>
        </p:nvSpPr>
        <p:spPr>
          <a:xfrm>
            <a:off x="285720" y="1285860"/>
            <a:ext cx="2774112"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sz="900" u="sng" dirty="0" smtClean="0">
                <a:ln w="10541" cmpd="sng">
                  <a:solidFill>
                    <a:schemeClr val="tx2"/>
                  </a:solidFill>
                  <a:prstDash val="solid"/>
                </a:ln>
                <a:solidFill>
                  <a:schemeClr val="tx1"/>
                </a:solidFill>
                <a:latin typeface="Century Gothic" pitchFamily="34" charset="0"/>
                <a:cs typeface="Andalus" panose="02020603050405020304" pitchFamily="18" charset="-78"/>
              </a:rPr>
              <a:t>Норвегия</a:t>
            </a:r>
            <a:endParaRPr lang="kk-KZ" sz="9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buFont typeface="Wingdings" panose="05000000000000000000" pitchFamily="2" charset="2"/>
              <a:buChar char="Ø"/>
            </a:pPr>
            <a:r>
              <a:rPr lang="kk-KZ" sz="1000" dirty="0" smtClean="0"/>
              <a:t>Государственное финансирование осуществляется в соответствии с критериями отбора для финансирования</a:t>
            </a:r>
          </a:p>
          <a:p>
            <a:pPr algn="just">
              <a:buFont typeface="Wingdings" panose="05000000000000000000" pitchFamily="2" charset="2"/>
              <a:buChar char="Ø"/>
            </a:pPr>
            <a:r>
              <a:rPr lang="en-US" sz="1000" dirty="0" smtClean="0">
                <a:solidFill>
                  <a:schemeClr val="tx1"/>
                </a:solidFill>
                <a:latin typeface="Arial Narrow" pitchFamily="34" charset="0"/>
                <a:cs typeface="Times New Roman" pitchFamily="18" charset="0"/>
              </a:rPr>
              <a:t>  </a:t>
            </a:r>
            <a:r>
              <a:rPr lang="ru-RU" sz="1000" dirty="0" smtClean="0"/>
              <a:t>Более 10 критериев отбора, в число которых входят успехи на международных соревнованиях, Олимпийских играх, наличие разработанной программы развития спортсменов по видам спорта, наличие программы для спортсменов высшей квалификации (действующие олимпийские чемпионы),   наличие программы для развития талантов (спортсмены с высоким потенциалом), наличие программы участия в международных состязаниях, качество и реалистичность достижения поставленных целей в рамках программы развития спортсменов, наличие необходимого кадрового состава,    инфраструктура, успешность деятельности федерации,    количество занимающихся видом спорта в стране</a:t>
            </a:r>
            <a:endParaRPr lang="ru-RU" sz="10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ru-RU" sz="1000" dirty="0" smtClean="0"/>
              <a:t>Основным критерием отбора является качество и реалистичность достижения поставленных целей в рамках программы развития спортсменов</a:t>
            </a:r>
            <a:endParaRPr lang="kk-KZ" sz="1000" dirty="0" smtClean="0"/>
          </a:p>
        </p:txBody>
      </p:sp>
      <p:sp>
        <p:nvSpPr>
          <p:cNvPr id="6" name="Скругленный прямоугольник 5"/>
          <p:cNvSpPr/>
          <p:nvPr/>
        </p:nvSpPr>
        <p:spPr>
          <a:xfrm>
            <a:off x="3347864" y="1285860"/>
            <a:ext cx="2664296"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sz="1200" u="sng" dirty="0" smtClean="0">
                <a:ln w="10541" cmpd="sng">
                  <a:solidFill>
                    <a:schemeClr val="tx2"/>
                  </a:solidFill>
                  <a:prstDash val="solid"/>
                </a:ln>
                <a:solidFill>
                  <a:schemeClr val="tx1"/>
                </a:solidFill>
                <a:latin typeface="Century Gothic" pitchFamily="34" charset="0"/>
                <a:cs typeface="Andalus" panose="02020603050405020304" pitchFamily="18" charset="-78"/>
              </a:rPr>
              <a:t>Великобритания</a:t>
            </a:r>
          </a:p>
          <a:p>
            <a:pPr algn="just">
              <a:buFont typeface="Wingdings" panose="05000000000000000000" pitchFamily="2" charset="2"/>
              <a:buChar char="Ø"/>
            </a:pPr>
            <a:r>
              <a:rPr lang="en-US" sz="1200" dirty="0" smtClean="0">
                <a:solidFill>
                  <a:schemeClr val="tx1"/>
                </a:solidFill>
                <a:latin typeface="Arial Narrow" pitchFamily="34" charset="0"/>
                <a:cs typeface="Times New Roman" pitchFamily="18" charset="0"/>
              </a:rPr>
              <a:t> </a:t>
            </a:r>
            <a:r>
              <a:rPr lang="kk-KZ" sz="1200" dirty="0" smtClean="0">
                <a:solidFill>
                  <a:schemeClr val="tx1"/>
                </a:solidFill>
                <a:latin typeface="Arial Narrow" pitchFamily="34" charset="0"/>
                <a:cs typeface="Times New Roman" pitchFamily="18" charset="0"/>
              </a:rPr>
              <a:t>Спортивные федерации получают финансовую поддержку из государственного бюджета в рамках программы «Программа достижения мировых результатов» финансирование обеспечивается лишь для федераций олимпийских и паралимпийских видов спорта</a:t>
            </a:r>
          </a:p>
          <a:p>
            <a:pPr algn="just">
              <a:buFont typeface="Wingdings" panose="05000000000000000000" pitchFamily="2" charset="2"/>
              <a:buChar char="Ø"/>
            </a:pPr>
            <a:endParaRPr lang="kk-KZ" sz="8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200" dirty="0" smtClean="0">
                <a:solidFill>
                  <a:schemeClr val="tx1"/>
                </a:solidFill>
                <a:latin typeface="Arial Narrow" pitchFamily="34" charset="0"/>
                <a:cs typeface="Times New Roman" pitchFamily="18" charset="0"/>
              </a:rPr>
              <a:t>  </a:t>
            </a:r>
            <a:r>
              <a:rPr lang="ru-RU" sz="1200" dirty="0" smtClean="0">
                <a:solidFill>
                  <a:schemeClr val="tx1"/>
                </a:solidFill>
                <a:latin typeface="Arial Narrow" pitchFamily="34" charset="0"/>
                <a:cs typeface="Times New Roman" pitchFamily="18" charset="0"/>
              </a:rPr>
              <a:t>Ключевым критерием отбора являются спортивные достижения федераций и их спортсменов по 2 направлениям:</a:t>
            </a:r>
          </a:p>
          <a:p>
            <a:pPr algn="just">
              <a:buFont typeface="Arial" panose="020B0604020202020204" pitchFamily="34" charset="0"/>
              <a:buChar char="•"/>
            </a:pPr>
            <a:r>
              <a:rPr lang="ru-RU" sz="1200" b="1" dirty="0" smtClean="0">
                <a:solidFill>
                  <a:srgbClr val="FF0000"/>
                </a:solidFill>
                <a:latin typeface="Arial Narrow" pitchFamily="34" charset="0"/>
                <a:cs typeface="Times New Roman" pitchFamily="18" charset="0"/>
              </a:rPr>
              <a:t>«Пьедестал», </a:t>
            </a:r>
            <a:r>
              <a:rPr lang="ru-RU" sz="1200" dirty="0" smtClean="0">
                <a:solidFill>
                  <a:schemeClr val="tx1"/>
                </a:solidFill>
                <a:latin typeface="Arial Narrow" pitchFamily="34" charset="0"/>
                <a:cs typeface="Times New Roman" pitchFamily="18" charset="0"/>
              </a:rPr>
              <a:t>по данному направлению выделяется наибольшее количество средств для развития видов спорта с высокими показателями достижений;</a:t>
            </a:r>
          </a:p>
          <a:p>
            <a:pPr algn="just">
              <a:buFont typeface="Arial" panose="020B0604020202020204" pitchFamily="34" charset="0"/>
              <a:buChar char="•"/>
            </a:pPr>
            <a:r>
              <a:rPr lang="ru-RU" sz="1200" b="1" dirty="0" smtClean="0">
                <a:solidFill>
                  <a:srgbClr val="FF0000"/>
                </a:solidFill>
                <a:latin typeface="Arial Narrow" pitchFamily="34" charset="0"/>
                <a:cs typeface="Times New Roman" pitchFamily="18" charset="0"/>
              </a:rPr>
              <a:t>«Потенциальные чемпионы», </a:t>
            </a:r>
            <a:r>
              <a:rPr lang="ru-RU" sz="1200" dirty="0" smtClean="0">
                <a:solidFill>
                  <a:schemeClr val="tx1"/>
                </a:solidFill>
                <a:latin typeface="Arial Narrow" pitchFamily="34" charset="0"/>
                <a:cs typeface="Times New Roman" pitchFamily="18" charset="0"/>
              </a:rPr>
              <a:t>данное направление предполагает финансирование видов спорта, имеющих наибольший потенциал для участия в Олимпийских играх</a:t>
            </a:r>
            <a:endParaRPr lang="en-US" sz="1200" dirty="0" smtClean="0">
              <a:solidFill>
                <a:schemeClr val="tx1"/>
              </a:solidFill>
              <a:latin typeface="Arial Narrow" pitchFamily="34" charset="0"/>
              <a:cs typeface="Times New Roman" pitchFamily="18" charset="0"/>
            </a:endParaRPr>
          </a:p>
        </p:txBody>
      </p:sp>
      <p:sp>
        <p:nvSpPr>
          <p:cNvPr id="7" name="Скругленный прямоугольник 6"/>
          <p:cNvSpPr/>
          <p:nvPr/>
        </p:nvSpPr>
        <p:spPr>
          <a:xfrm>
            <a:off x="6228184" y="1285860"/>
            <a:ext cx="2701534" cy="500066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endParaRPr lang="ru-RU" sz="12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r>
              <a:rPr lang="ru-RU" sz="1200" u="sng" dirty="0" smtClean="0">
                <a:ln w="10541" cmpd="sng">
                  <a:solidFill>
                    <a:schemeClr val="tx2"/>
                  </a:solidFill>
                  <a:prstDash val="solid"/>
                </a:ln>
                <a:solidFill>
                  <a:schemeClr val="tx1"/>
                </a:solidFill>
                <a:latin typeface="Century Gothic" pitchFamily="34" charset="0"/>
                <a:cs typeface="Andalus" panose="02020603050405020304" pitchFamily="18" charset="-78"/>
              </a:rPr>
              <a:t>Российская Федерация</a:t>
            </a:r>
            <a:endParaRPr lang="kk-KZ" sz="12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buFont typeface="Wingdings" panose="05000000000000000000" pitchFamily="2" charset="2"/>
              <a:buChar char="Ø"/>
            </a:pPr>
            <a:r>
              <a:rPr lang="en-US" sz="1200" dirty="0" smtClean="0">
                <a:solidFill>
                  <a:schemeClr val="tx1"/>
                </a:solidFill>
                <a:latin typeface="Arial Narrow" pitchFamily="34" charset="0"/>
                <a:cs typeface="Times New Roman" pitchFamily="18" charset="0"/>
              </a:rPr>
              <a:t> </a:t>
            </a:r>
            <a:r>
              <a:rPr lang="kk-KZ" sz="1200" dirty="0" smtClean="0">
                <a:solidFill>
                  <a:schemeClr val="tx1"/>
                </a:solidFill>
                <a:latin typeface="Arial Narrow" pitchFamily="34" charset="0"/>
                <a:cs typeface="Times New Roman" pitchFamily="18" charset="0"/>
              </a:rPr>
              <a:t>Спортивные федерации участвуют в системе бюджетного планирования и распределения финансовых средств</a:t>
            </a:r>
          </a:p>
          <a:p>
            <a:pPr algn="just">
              <a:buFont typeface="Wingdings" panose="05000000000000000000" pitchFamily="2" charset="2"/>
              <a:buChar char="Ø"/>
            </a:pPr>
            <a:endParaRPr lang="kk-KZ" sz="4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endParaRPr lang="kk-KZ" sz="2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200" dirty="0" smtClean="0">
                <a:solidFill>
                  <a:schemeClr val="tx1"/>
                </a:solidFill>
                <a:latin typeface="Arial Narrow" pitchFamily="34" charset="0"/>
                <a:cs typeface="Times New Roman" pitchFamily="18" charset="0"/>
              </a:rPr>
              <a:t>  </a:t>
            </a:r>
            <a:r>
              <a:rPr lang="ru-RU" sz="1200" dirty="0" smtClean="0">
                <a:solidFill>
                  <a:schemeClr val="tx1"/>
                </a:solidFill>
                <a:latin typeface="Arial Narrow" pitchFamily="34" charset="0"/>
                <a:cs typeface="Times New Roman" pitchFamily="18" charset="0"/>
              </a:rPr>
              <a:t>Спортивные федерации уполномочены осуществлять общественный контроль за организациями, осуществляющими спортивную подготовку, при взаимодействии с Национальным олимпийским и </a:t>
            </a:r>
            <a:r>
              <a:rPr lang="ru-RU" sz="1200" dirty="0" err="1" smtClean="0">
                <a:solidFill>
                  <a:schemeClr val="tx1"/>
                </a:solidFill>
                <a:latin typeface="Arial Narrow" pitchFamily="34" charset="0"/>
                <a:cs typeface="Times New Roman" pitchFamily="18" charset="0"/>
              </a:rPr>
              <a:t>паралимпийским</a:t>
            </a:r>
            <a:r>
              <a:rPr lang="ru-RU" sz="1200" dirty="0" smtClean="0">
                <a:solidFill>
                  <a:schemeClr val="tx1"/>
                </a:solidFill>
                <a:latin typeface="Arial Narrow" pitchFamily="34" charset="0"/>
                <a:cs typeface="Times New Roman" pitchFamily="18" charset="0"/>
              </a:rPr>
              <a:t> комитетами</a:t>
            </a:r>
          </a:p>
          <a:p>
            <a:pPr algn="just">
              <a:buFont typeface="Wingdings" panose="05000000000000000000" pitchFamily="2" charset="2"/>
              <a:buChar char="Ø"/>
            </a:pPr>
            <a:endParaRPr lang="ru-RU" sz="4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endParaRPr lang="ru-RU" sz="2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200" dirty="0" smtClean="0">
                <a:solidFill>
                  <a:schemeClr val="tx1"/>
                </a:solidFill>
                <a:latin typeface="Arial Narrow" pitchFamily="34" charset="0"/>
                <a:cs typeface="Times New Roman" pitchFamily="18" charset="0"/>
              </a:rPr>
              <a:t>  </a:t>
            </a:r>
            <a:r>
              <a:rPr lang="ru-RU" sz="1200" dirty="0" smtClean="0">
                <a:solidFill>
                  <a:schemeClr val="tx1"/>
                </a:solidFill>
                <a:latin typeface="Arial Narrow" pitchFamily="34" charset="0"/>
                <a:cs typeface="Times New Roman" pitchFamily="18" charset="0"/>
              </a:rPr>
              <a:t>Направление спортсменов и тренеров подведомственными организациями исполнительной власти в области физической культуры и спорта на спортивные мероприятия осуществляется в соответствии с заявками общероссийских спортивных федераций, что исключает распоряжение бюджетными финансовыми средствами на усмотрение подведомственных организаций</a:t>
            </a:r>
          </a:p>
        </p:txBody>
      </p:sp>
      <p:pic>
        <p:nvPicPr>
          <p:cNvPr id="8" name="Picture 2" descr="Картинки по запросу"/>
          <p:cNvPicPr>
            <a:picLocks noChangeAspect="1" noChangeArrowheads="1"/>
          </p:cNvPicPr>
          <p:nvPr/>
        </p:nvPicPr>
        <p:blipFill>
          <a:blip r:embed="rId2" cstate="print"/>
          <a:srcRect/>
          <a:stretch>
            <a:fillRect/>
          </a:stretch>
        </p:blipFill>
        <p:spPr bwMode="auto">
          <a:xfrm>
            <a:off x="1928794" y="1214423"/>
            <a:ext cx="571504" cy="357190"/>
          </a:xfrm>
          <a:prstGeom prst="rect">
            <a:avLst/>
          </a:prstGeom>
          <a:noFill/>
        </p:spPr>
      </p:pic>
      <p:pic>
        <p:nvPicPr>
          <p:cNvPr id="9" name="Picture 2" descr="Картинки по запросу"/>
          <p:cNvPicPr>
            <a:picLocks noChangeAspect="1" noChangeArrowheads="1"/>
          </p:cNvPicPr>
          <p:nvPr/>
        </p:nvPicPr>
        <p:blipFill>
          <a:blip r:embed="rId3" cstate="print"/>
          <a:srcRect l="8823" t="17647" r="11765" b="17647"/>
          <a:stretch>
            <a:fillRect/>
          </a:stretch>
        </p:blipFill>
        <p:spPr bwMode="auto">
          <a:xfrm>
            <a:off x="4937170" y="1214422"/>
            <a:ext cx="642942" cy="392909"/>
          </a:xfrm>
          <a:prstGeom prst="rect">
            <a:avLst/>
          </a:prstGeom>
          <a:noFill/>
        </p:spPr>
      </p:pic>
      <p:pic>
        <p:nvPicPr>
          <p:cNvPr id="10" name="Picture 2" descr="Картинки по запросу"/>
          <p:cNvPicPr>
            <a:picLocks noChangeAspect="1" noChangeArrowheads="1"/>
          </p:cNvPicPr>
          <p:nvPr/>
        </p:nvPicPr>
        <p:blipFill>
          <a:blip r:embed="rId4" cstate="print"/>
          <a:srcRect/>
          <a:stretch>
            <a:fillRect/>
          </a:stretch>
        </p:blipFill>
        <p:spPr bwMode="auto">
          <a:xfrm>
            <a:off x="8355353" y="1214422"/>
            <a:ext cx="537127" cy="357190"/>
          </a:xfrm>
          <a:prstGeom prst="rect">
            <a:avLst/>
          </a:prstGeom>
          <a:noFill/>
        </p:spPr>
      </p:pic>
      <p:pic>
        <p:nvPicPr>
          <p:cNvPr id="11" name="Picture 6" descr="Картинки по запросу герб казахстана в фотошопе"/>
          <p:cNvPicPr>
            <a:picLocks noChangeAspect="1" noChangeArrowheads="1"/>
          </p:cNvPicPr>
          <p:nvPr/>
        </p:nvPicPr>
        <p:blipFill>
          <a:blip r:embed="rId5" cstate="print"/>
          <a:srcRect/>
          <a:stretch>
            <a:fillRect/>
          </a:stretch>
        </p:blipFill>
        <p:spPr bwMode="auto">
          <a:xfrm>
            <a:off x="8215338" y="142859"/>
            <a:ext cx="785818" cy="785818"/>
          </a:xfrm>
          <a:prstGeom prst="rect">
            <a:avLst/>
          </a:prstGeom>
          <a:noFill/>
        </p:spPr>
      </p:pic>
      <p:cxnSp>
        <p:nvCxnSpPr>
          <p:cNvPr id="12" name="Прямая соединительная линия 11"/>
          <p:cNvCxnSpPr/>
          <p:nvPr/>
        </p:nvCxnSpPr>
        <p:spPr>
          <a:xfrm>
            <a:off x="285720" y="1142991"/>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3" name="Picture 4" descr="Картинки по запросу закон png"/>
          <p:cNvPicPr>
            <a:picLocks noChangeAspect="1" noChangeArrowheads="1"/>
          </p:cNvPicPr>
          <p:nvPr/>
        </p:nvPicPr>
        <p:blipFill>
          <a:blip r:embed="rId6" cstate="print"/>
          <a:srcRect/>
          <a:stretch>
            <a:fillRect/>
          </a:stretch>
        </p:blipFill>
        <p:spPr bwMode="auto">
          <a:xfrm>
            <a:off x="47584" y="71414"/>
            <a:ext cx="1238268" cy="928701"/>
          </a:xfrm>
          <a:prstGeom prst="rect">
            <a:avLst/>
          </a:prstGeom>
          <a:noFill/>
        </p:spPr>
      </p:pic>
      <p:sp>
        <p:nvSpPr>
          <p:cNvPr id="14" name="Прямоугольник 13"/>
          <p:cNvSpPr/>
          <p:nvPr/>
        </p:nvSpPr>
        <p:spPr>
          <a:xfrm>
            <a:off x="2071670" y="428611"/>
            <a:ext cx="4942379" cy="584775"/>
          </a:xfrm>
          <a:prstGeom prst="rect">
            <a:avLst/>
          </a:prstGeom>
        </p:spPr>
        <p:txBody>
          <a:bodyPr wrap="none">
            <a:spAutoFit/>
          </a:bodyPr>
          <a:lstStyle/>
          <a:p>
            <a:r>
              <a:rPr lang="ru-RU" sz="3200" b="1" dirty="0" smtClean="0">
                <a:ln w="10541" cmpd="sng">
                  <a:solidFill>
                    <a:schemeClr val="tx2"/>
                  </a:solidFill>
                  <a:prstDash val="solid"/>
                </a:ln>
                <a:solidFill>
                  <a:schemeClr val="tx2"/>
                </a:solidFill>
                <a:latin typeface="Century Gothic" pitchFamily="34" charset="0"/>
                <a:cs typeface="Andalus" panose="02020603050405020304" pitchFamily="18" charset="-78"/>
              </a:rPr>
              <a:t>Международный опыт</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16</a:t>
            </a:fld>
            <a:endParaRPr lang="ru-RU"/>
          </a:p>
        </p:txBody>
      </p:sp>
      <p:sp>
        <p:nvSpPr>
          <p:cNvPr id="5" name="Скругленный прямоугольник 4"/>
          <p:cNvSpPr/>
          <p:nvPr/>
        </p:nvSpPr>
        <p:spPr>
          <a:xfrm>
            <a:off x="285720" y="1214422"/>
            <a:ext cx="3929090" cy="521497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sz="1400" u="sng" dirty="0" smtClean="0">
                <a:ln w="10541" cmpd="sng">
                  <a:solidFill>
                    <a:schemeClr val="tx2"/>
                  </a:solidFill>
                  <a:prstDash val="solid"/>
                </a:ln>
                <a:solidFill>
                  <a:schemeClr val="tx1"/>
                </a:solidFill>
                <a:latin typeface="Century Gothic" pitchFamily="34" charset="0"/>
                <a:cs typeface="Andalus" panose="02020603050405020304" pitchFamily="18" charset="-78"/>
              </a:rPr>
              <a:t>Германия</a:t>
            </a:r>
            <a:r>
              <a:rPr lang="en-US" sz="1300" dirty="0" smtClean="0">
                <a:solidFill>
                  <a:schemeClr val="tx1"/>
                </a:solidFill>
                <a:latin typeface="Arial Narrow" pitchFamily="34" charset="0"/>
                <a:cs typeface="Times New Roman" pitchFamily="18" charset="0"/>
              </a:rPr>
              <a:t> </a:t>
            </a:r>
            <a:endParaRPr lang="ru-RU" sz="13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kk-KZ" sz="1300" dirty="0" smtClean="0">
                <a:solidFill>
                  <a:schemeClr val="tx1"/>
                </a:solidFill>
                <a:latin typeface="Arial Narrow" pitchFamily="34" charset="0"/>
                <a:cs typeface="Times New Roman" pitchFamily="18" charset="0"/>
              </a:rPr>
              <a:t>Государство оказывает поддержку Национальному олимпийскому комитету в тех случаях, когда осуществляемые им программы и мероприятия имеют общегосударственное значение, такие как строительство центров для подготовки спортсменов высшей квалификации, участие и тренировочные сборы в олимпийских играх и т.д.</a:t>
            </a:r>
          </a:p>
          <a:p>
            <a:pPr algn="just">
              <a:buFont typeface="Wingdings" panose="05000000000000000000" pitchFamily="2" charset="2"/>
              <a:buChar char="Ø"/>
            </a:pPr>
            <a:endParaRPr lang="kk-KZ" sz="7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300" dirty="0" smtClean="0">
                <a:solidFill>
                  <a:schemeClr val="tx1"/>
                </a:solidFill>
                <a:latin typeface="Arial Narrow" pitchFamily="34" charset="0"/>
                <a:cs typeface="Times New Roman" pitchFamily="18" charset="0"/>
              </a:rPr>
              <a:t>  </a:t>
            </a:r>
            <a:r>
              <a:rPr lang="ru-RU" sz="1300" dirty="0" smtClean="0">
                <a:solidFill>
                  <a:schemeClr val="tx1"/>
                </a:solidFill>
                <a:latin typeface="Arial Narrow" pitchFamily="34" charset="0"/>
                <a:cs typeface="Times New Roman" pitchFamily="18" charset="0"/>
              </a:rPr>
              <a:t>Подготовка и участие в олимпийских играх также финансируется из негосударственных источников за счет Фонда «Помощь немецкому спорту»</a:t>
            </a:r>
          </a:p>
          <a:p>
            <a:pPr algn="just">
              <a:buFont typeface="Wingdings" panose="05000000000000000000" pitchFamily="2" charset="2"/>
              <a:buChar char="Ø"/>
            </a:pPr>
            <a:endParaRPr lang="ru-RU" sz="7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300" dirty="0" smtClean="0">
                <a:solidFill>
                  <a:schemeClr val="tx1"/>
                </a:solidFill>
                <a:latin typeface="Arial Narrow" pitchFamily="34" charset="0"/>
                <a:cs typeface="Times New Roman" pitchFamily="18" charset="0"/>
              </a:rPr>
              <a:t>  </a:t>
            </a:r>
            <a:r>
              <a:rPr lang="ru-RU" sz="1300" dirty="0" smtClean="0">
                <a:solidFill>
                  <a:schemeClr val="tx1"/>
                </a:solidFill>
                <a:latin typeface="Arial Narrow" pitchFamily="34" charset="0"/>
                <a:cs typeface="Times New Roman" pitchFamily="18" charset="0"/>
              </a:rPr>
              <a:t>Заявки на помощь спортсменам подаются федерациями по видам спорта, при чем преимущественное право в получении содействия имеют кандидаты в олимпийскую сборную</a:t>
            </a:r>
          </a:p>
          <a:p>
            <a:pPr algn="just">
              <a:buFont typeface="Wingdings" panose="05000000000000000000" pitchFamily="2" charset="2"/>
              <a:buChar char="Ø"/>
            </a:pPr>
            <a:endParaRPr lang="ru-RU" sz="7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300" dirty="0" smtClean="0">
                <a:solidFill>
                  <a:schemeClr val="tx1"/>
                </a:solidFill>
                <a:latin typeface="Arial Narrow" pitchFamily="34" charset="0"/>
                <a:cs typeface="Times New Roman" pitchFamily="18" charset="0"/>
              </a:rPr>
              <a:t>  </a:t>
            </a:r>
            <a:r>
              <a:rPr lang="ru-RU" sz="1300" dirty="0" smtClean="0">
                <a:solidFill>
                  <a:schemeClr val="tx1"/>
                </a:solidFill>
                <a:latin typeface="Arial Narrow" pitchFamily="34" charset="0"/>
                <a:cs typeface="Times New Roman" pitchFamily="18" charset="0"/>
              </a:rPr>
              <a:t>Спортсмены, претендующие на получение финансовой помощи от Фонда ранжированы на три категории: «С» (юниоры), «В» (перспективные спортсмены), «А» элита. Размер пособий варьируется согласно этой классификации</a:t>
            </a:r>
          </a:p>
        </p:txBody>
      </p:sp>
      <p:pic>
        <p:nvPicPr>
          <p:cNvPr id="11" name="Picture 8" descr="Картинки по запросу"/>
          <p:cNvPicPr>
            <a:picLocks noChangeAspect="1" noChangeArrowheads="1"/>
          </p:cNvPicPr>
          <p:nvPr/>
        </p:nvPicPr>
        <p:blipFill>
          <a:blip r:embed="rId2" cstate="print"/>
          <a:srcRect/>
          <a:stretch>
            <a:fillRect/>
          </a:stretch>
        </p:blipFill>
        <p:spPr bwMode="auto">
          <a:xfrm>
            <a:off x="2786050" y="1214422"/>
            <a:ext cx="714380" cy="460702"/>
          </a:xfrm>
          <a:prstGeom prst="rect">
            <a:avLst/>
          </a:prstGeom>
          <a:noFill/>
        </p:spPr>
      </p:pic>
      <p:sp>
        <p:nvSpPr>
          <p:cNvPr id="12" name="Скругленный прямоугольник 11"/>
          <p:cNvSpPr/>
          <p:nvPr/>
        </p:nvSpPr>
        <p:spPr>
          <a:xfrm>
            <a:off x="4714876" y="1214422"/>
            <a:ext cx="3929090" cy="521497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ru-RU" sz="1400" u="sng" dirty="0" smtClean="0">
                <a:ln w="10541" cmpd="sng">
                  <a:solidFill>
                    <a:schemeClr val="tx2"/>
                  </a:solidFill>
                  <a:prstDash val="solid"/>
                </a:ln>
                <a:solidFill>
                  <a:schemeClr val="tx1"/>
                </a:solidFill>
                <a:latin typeface="Century Gothic" pitchFamily="34" charset="0"/>
                <a:cs typeface="Andalus" panose="02020603050405020304" pitchFamily="18" charset="-78"/>
              </a:rPr>
              <a:t>Франция</a:t>
            </a:r>
            <a:endParaRPr lang="kk-KZ" sz="1400" u="sng" dirty="0" smtClean="0">
              <a:ln w="10541" cmpd="sng">
                <a:solidFill>
                  <a:schemeClr val="tx2"/>
                </a:solidFill>
                <a:prstDash val="solid"/>
              </a:ln>
              <a:solidFill>
                <a:schemeClr val="tx1"/>
              </a:solidFill>
              <a:latin typeface="Century Gothic" pitchFamily="34" charset="0"/>
              <a:cs typeface="Andalus" panose="02020603050405020304" pitchFamily="18" charset="-78"/>
            </a:endParaRPr>
          </a:p>
          <a:p>
            <a:pPr algn="just"/>
            <a:r>
              <a:rPr lang="en-US" sz="1300" dirty="0" smtClean="0">
                <a:solidFill>
                  <a:schemeClr val="tx1"/>
                </a:solidFill>
                <a:latin typeface="Arial Narrow" pitchFamily="34" charset="0"/>
                <a:cs typeface="Times New Roman" pitchFamily="18" charset="0"/>
              </a:rPr>
              <a:t> </a:t>
            </a:r>
            <a:r>
              <a:rPr lang="kk-KZ" sz="1300" dirty="0" smtClean="0">
                <a:solidFill>
                  <a:schemeClr val="tx1"/>
                </a:solidFill>
                <a:latin typeface="Arial Narrow" pitchFamily="34" charset="0"/>
                <a:cs typeface="Times New Roman" pitchFamily="18" charset="0"/>
              </a:rPr>
              <a:t>Интересы спортивных федераций представляет Национальный олимпийский комитет и спортивный комитет. Данные организации осуществляют совместное управление государственными фондами по финансированию спорта</a:t>
            </a:r>
          </a:p>
          <a:p>
            <a:pPr algn="just">
              <a:buFont typeface="Wingdings" panose="05000000000000000000" pitchFamily="2" charset="2"/>
              <a:buChar char="Ø"/>
            </a:pPr>
            <a:endParaRPr lang="kk-KZ" sz="7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300" dirty="0" smtClean="0">
                <a:solidFill>
                  <a:schemeClr val="tx1"/>
                </a:solidFill>
                <a:latin typeface="Arial Narrow" pitchFamily="34" charset="0"/>
                <a:cs typeface="Times New Roman" pitchFamily="18" charset="0"/>
              </a:rPr>
              <a:t>  </a:t>
            </a:r>
            <a:r>
              <a:rPr lang="ru-RU" sz="1300" dirty="0" smtClean="0">
                <a:solidFill>
                  <a:schemeClr val="tx1"/>
                </a:solidFill>
                <a:latin typeface="Arial Narrow" pitchFamily="34" charset="0"/>
                <a:cs typeface="Times New Roman" pitchFamily="18" charset="0"/>
              </a:rPr>
              <a:t>Государственное финансирование спорта включает 3 составляющие: прямое (центральное) государственное финансирование, косвенное государственное финансирование через Национальный фонд развития (посредством продаж спортивной лотереи, городского тотализатора и дохода от налога на напитки), а также децентрализованное государственное финансирование через муниципалитеты и другие органы местного самоуправления</a:t>
            </a:r>
          </a:p>
          <a:p>
            <a:pPr algn="just">
              <a:buFont typeface="Wingdings" panose="05000000000000000000" pitchFamily="2" charset="2"/>
              <a:buChar char="Ø"/>
            </a:pPr>
            <a:endParaRPr lang="ru-RU" sz="700" dirty="0" smtClean="0">
              <a:solidFill>
                <a:schemeClr val="tx1"/>
              </a:solidFill>
              <a:latin typeface="Arial Narrow" pitchFamily="34" charset="0"/>
              <a:cs typeface="Times New Roman" pitchFamily="18" charset="0"/>
            </a:endParaRPr>
          </a:p>
          <a:p>
            <a:pPr algn="just">
              <a:buFont typeface="Wingdings" panose="05000000000000000000" pitchFamily="2" charset="2"/>
              <a:buChar char="Ø"/>
            </a:pPr>
            <a:r>
              <a:rPr lang="en-US" sz="1300" dirty="0" smtClean="0">
                <a:solidFill>
                  <a:schemeClr val="tx1"/>
                </a:solidFill>
                <a:latin typeface="Arial Narrow" pitchFamily="34" charset="0"/>
                <a:cs typeface="Times New Roman" pitchFamily="18" charset="0"/>
              </a:rPr>
              <a:t>  </a:t>
            </a:r>
            <a:r>
              <a:rPr lang="ru-RU" sz="1300" dirty="0" smtClean="0">
                <a:solidFill>
                  <a:schemeClr val="tx1"/>
                </a:solidFill>
                <a:latin typeface="Arial Narrow" pitchFamily="34" charset="0"/>
                <a:cs typeface="Times New Roman" pitchFamily="18" charset="0"/>
              </a:rPr>
              <a:t>Основной критерий определения популярности вида спорта – членский билет спортивной федерации, который приобретается у федерации при занятии определенным видом спорта. Доход от продаж билетов составляет общий бюджет соответствующего вида спорта</a:t>
            </a:r>
          </a:p>
        </p:txBody>
      </p:sp>
      <p:pic>
        <p:nvPicPr>
          <p:cNvPr id="13" name="Picture 12" descr="Картинки по запросу"/>
          <p:cNvPicPr>
            <a:picLocks noChangeAspect="1" noChangeArrowheads="1"/>
          </p:cNvPicPr>
          <p:nvPr/>
        </p:nvPicPr>
        <p:blipFill>
          <a:blip r:embed="rId3" cstate="print"/>
          <a:srcRect/>
          <a:stretch>
            <a:fillRect/>
          </a:stretch>
        </p:blipFill>
        <p:spPr bwMode="auto">
          <a:xfrm>
            <a:off x="7286644" y="1214422"/>
            <a:ext cx="714380" cy="476253"/>
          </a:xfrm>
          <a:prstGeom prst="rect">
            <a:avLst/>
          </a:prstGeom>
          <a:noFill/>
        </p:spPr>
      </p:pic>
      <p:pic>
        <p:nvPicPr>
          <p:cNvPr id="18" name="Picture 6" descr="Картинки по запросу герб казахстана в фотошопе"/>
          <p:cNvPicPr>
            <a:picLocks noChangeAspect="1" noChangeArrowheads="1"/>
          </p:cNvPicPr>
          <p:nvPr/>
        </p:nvPicPr>
        <p:blipFill>
          <a:blip r:embed="rId4" cstate="print"/>
          <a:srcRect/>
          <a:stretch>
            <a:fillRect/>
          </a:stretch>
        </p:blipFill>
        <p:spPr bwMode="auto">
          <a:xfrm>
            <a:off x="8215338" y="142859"/>
            <a:ext cx="785818" cy="785818"/>
          </a:xfrm>
          <a:prstGeom prst="rect">
            <a:avLst/>
          </a:prstGeom>
          <a:noFill/>
        </p:spPr>
      </p:pic>
      <p:cxnSp>
        <p:nvCxnSpPr>
          <p:cNvPr id="19" name="Прямая соединительная линия 18"/>
          <p:cNvCxnSpPr/>
          <p:nvPr/>
        </p:nvCxnSpPr>
        <p:spPr>
          <a:xfrm>
            <a:off x="285720" y="1142991"/>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20" name="Picture 4" descr="Картинки по запросу закон png"/>
          <p:cNvPicPr>
            <a:picLocks noChangeAspect="1" noChangeArrowheads="1"/>
          </p:cNvPicPr>
          <p:nvPr/>
        </p:nvPicPr>
        <p:blipFill>
          <a:blip r:embed="rId5" cstate="print"/>
          <a:srcRect/>
          <a:stretch>
            <a:fillRect/>
          </a:stretch>
        </p:blipFill>
        <p:spPr bwMode="auto">
          <a:xfrm>
            <a:off x="47584" y="71414"/>
            <a:ext cx="1238268" cy="928701"/>
          </a:xfrm>
          <a:prstGeom prst="rect">
            <a:avLst/>
          </a:prstGeom>
          <a:noFill/>
        </p:spPr>
      </p:pic>
      <p:sp>
        <p:nvSpPr>
          <p:cNvPr id="21" name="Прямоугольник 20"/>
          <p:cNvSpPr/>
          <p:nvPr/>
        </p:nvSpPr>
        <p:spPr>
          <a:xfrm>
            <a:off x="2071670" y="428611"/>
            <a:ext cx="4942379" cy="584775"/>
          </a:xfrm>
          <a:prstGeom prst="rect">
            <a:avLst/>
          </a:prstGeom>
        </p:spPr>
        <p:txBody>
          <a:bodyPr wrap="none">
            <a:spAutoFit/>
          </a:bodyPr>
          <a:lstStyle/>
          <a:p>
            <a:r>
              <a:rPr lang="ru-RU" sz="3200" b="1" dirty="0" smtClean="0">
                <a:ln w="10541" cmpd="sng">
                  <a:solidFill>
                    <a:schemeClr val="tx2"/>
                  </a:solidFill>
                  <a:prstDash val="solid"/>
                </a:ln>
                <a:solidFill>
                  <a:schemeClr val="tx2"/>
                </a:solidFill>
                <a:latin typeface="Century Gothic" pitchFamily="34" charset="0"/>
                <a:cs typeface="Andalus" panose="02020603050405020304" pitchFamily="18" charset="-78"/>
              </a:rPr>
              <a:t>Международный опыт</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17</a:t>
            </a:fld>
            <a:endParaRPr lang="ru-RU" dirty="0"/>
          </a:p>
        </p:txBody>
      </p:sp>
      <p:sp>
        <p:nvSpPr>
          <p:cNvPr id="3" name="Объект 2"/>
          <p:cNvSpPr>
            <a:spLocks noGrp="1"/>
          </p:cNvSpPr>
          <p:nvPr>
            <p:ph sz="quarter" idx="13"/>
          </p:nvPr>
        </p:nvSpPr>
        <p:spPr>
          <a:xfrm>
            <a:off x="214281" y="1714488"/>
            <a:ext cx="8572561" cy="4513134"/>
          </a:xfrm>
        </p:spPr>
        <p:txBody>
          <a:bodyPr>
            <a:normAutofit fontScale="92500" lnSpcReduction="10000"/>
          </a:bodyPr>
          <a:lstStyle/>
          <a:p>
            <a:pPr algn="just">
              <a:buFont typeface="Wingdings" panose="05000000000000000000" pitchFamily="2" charset="2"/>
              <a:buChar char="ü"/>
            </a:pPr>
            <a:r>
              <a:rPr lang="en-US" sz="2600" dirty="0" smtClean="0">
                <a:solidFill>
                  <a:srgbClr val="00005E"/>
                </a:solidFill>
                <a:latin typeface="Arial Narrow" pitchFamily="34" charset="0"/>
                <a:cs typeface="Times New Roman" pitchFamily="18" charset="0"/>
              </a:rPr>
              <a:t>  </a:t>
            </a:r>
            <a:r>
              <a:rPr lang="ru-RU" sz="2600" dirty="0" smtClean="0">
                <a:solidFill>
                  <a:srgbClr val="00005E"/>
                </a:solidFill>
                <a:latin typeface="Arial Narrow" pitchFamily="34" charset="0"/>
                <a:cs typeface="Times New Roman" pitchFamily="18" charset="0"/>
              </a:rPr>
              <a:t>В случае принятия </a:t>
            </a:r>
            <a:r>
              <a:rPr lang="ru-RU" sz="2600" dirty="0">
                <a:solidFill>
                  <a:srgbClr val="00005E"/>
                </a:solidFill>
                <a:latin typeface="Arial Narrow" pitchFamily="34" charset="0"/>
                <a:cs typeface="Times New Roman" pitchFamily="18" charset="0"/>
              </a:rPr>
              <a:t>законопроекта в Республике Казахстан будет выработана собственная модель финансирования спорта, которая будет гарантировать объективное и независимое распределение финансирования на республиканском и областном уровнях видов спорта, которые являются традиционными для Казахстана и приносящими высокие спортивные результаты международного </a:t>
            </a:r>
            <a:r>
              <a:rPr lang="ru-RU" sz="2600" dirty="0" smtClean="0">
                <a:solidFill>
                  <a:srgbClr val="00005E"/>
                </a:solidFill>
                <a:latin typeface="Arial Narrow" pitchFamily="34" charset="0"/>
                <a:cs typeface="Times New Roman" pitchFamily="18" charset="0"/>
              </a:rPr>
              <a:t>уровня</a:t>
            </a:r>
          </a:p>
          <a:p>
            <a:pPr algn="just">
              <a:buFont typeface="Wingdings" panose="05000000000000000000" pitchFamily="2" charset="2"/>
              <a:buChar char="ü"/>
            </a:pPr>
            <a:r>
              <a:rPr lang="ru-RU" sz="2600" dirty="0" smtClean="0">
                <a:solidFill>
                  <a:srgbClr val="00005E"/>
                </a:solidFill>
                <a:latin typeface="Arial Narrow" pitchFamily="34" charset="0"/>
                <a:cs typeface="Times New Roman" pitchFamily="18" charset="0"/>
              </a:rPr>
              <a:t>  Принятие законопроекта не повлечет отрицательных </a:t>
            </a:r>
            <a:r>
              <a:rPr lang="ru-RU" sz="2600" dirty="0">
                <a:solidFill>
                  <a:srgbClr val="00005E"/>
                </a:solidFill>
                <a:latin typeface="Arial Narrow" pitchFamily="34" charset="0"/>
                <a:cs typeface="Times New Roman" pitchFamily="18" charset="0"/>
              </a:rPr>
              <a:t>правовых и социально-экономических последствий </a:t>
            </a:r>
            <a:endParaRPr lang="ru-RU" sz="2600" dirty="0" smtClean="0">
              <a:solidFill>
                <a:srgbClr val="00005E"/>
              </a:solidFill>
              <a:latin typeface="Arial Narrow" pitchFamily="34" charset="0"/>
              <a:cs typeface="Times New Roman" pitchFamily="18" charset="0"/>
            </a:endParaRPr>
          </a:p>
          <a:p>
            <a:pPr algn="just">
              <a:buFont typeface="Wingdings" panose="05000000000000000000" pitchFamily="2" charset="2"/>
              <a:buChar char="ü"/>
            </a:pPr>
            <a:r>
              <a:rPr lang="en-US" sz="2600" dirty="0" smtClean="0">
                <a:solidFill>
                  <a:srgbClr val="00005E"/>
                </a:solidFill>
                <a:latin typeface="Arial Narrow" pitchFamily="34" charset="0"/>
                <a:cs typeface="Times New Roman" pitchFamily="18" charset="0"/>
              </a:rPr>
              <a:t>  </a:t>
            </a:r>
            <a:r>
              <a:rPr lang="ru-RU" sz="2600" dirty="0" smtClean="0">
                <a:solidFill>
                  <a:srgbClr val="00005E"/>
                </a:solidFill>
                <a:latin typeface="Arial Narrow" pitchFamily="34" charset="0"/>
                <a:cs typeface="Times New Roman" pitchFamily="18" charset="0"/>
              </a:rPr>
              <a:t>Принятие законопроекта </a:t>
            </a:r>
            <a:r>
              <a:rPr lang="ru-RU" sz="2600" dirty="0">
                <a:solidFill>
                  <a:srgbClr val="00005E"/>
                </a:solidFill>
                <a:latin typeface="Arial Narrow" pitchFamily="34" charset="0"/>
                <a:cs typeface="Times New Roman" pitchFamily="18" charset="0"/>
              </a:rPr>
              <a:t>не повлечет увеличения государственных расходов либо сокращения государственных доходов</a:t>
            </a:r>
            <a:endParaRPr lang="en-US" sz="2600" dirty="0">
              <a:solidFill>
                <a:srgbClr val="00005E"/>
              </a:solidFill>
              <a:latin typeface="Arial Narrow" pitchFamily="34" charset="0"/>
              <a:cs typeface="Times New Roman" pitchFamily="18" charset="0"/>
            </a:endParaRPr>
          </a:p>
          <a:p>
            <a:pPr algn="just">
              <a:buFont typeface="Wingdings" panose="05000000000000000000" pitchFamily="2" charset="2"/>
              <a:buChar char="Ø"/>
            </a:pPr>
            <a:endParaRPr lang="en-US" sz="3000" dirty="0" smtClean="0">
              <a:solidFill>
                <a:srgbClr val="00005E"/>
              </a:solidFill>
              <a:latin typeface="Arial Narrow" pitchFamily="34" charset="0"/>
              <a:cs typeface="Times New Roman" pitchFamily="18" charset="0"/>
            </a:endParaRPr>
          </a:p>
          <a:p>
            <a:pPr algn="just">
              <a:buFont typeface="Wingdings" panose="05000000000000000000" pitchFamily="2" charset="2"/>
              <a:buChar char="Ø"/>
            </a:pPr>
            <a:endParaRPr lang="kk-KZ" sz="3000" dirty="0">
              <a:solidFill>
                <a:srgbClr val="00005E"/>
              </a:solidFill>
              <a:latin typeface="Arial Narrow" pitchFamily="34" charset="0"/>
              <a:cs typeface="Times New Roman" pitchFamily="18" charset="0"/>
            </a:endParaRPr>
          </a:p>
          <a:p>
            <a:endParaRPr lang="kk-KZ" sz="2500" dirty="0">
              <a:solidFill>
                <a:srgbClr val="00005E"/>
              </a:solidFill>
              <a:latin typeface="Arial Narrow" pitchFamily="34" charset="0"/>
              <a:cs typeface="Times New Roman" pitchFamily="18" charset="0"/>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sp>
        <p:nvSpPr>
          <p:cNvPr id="11" name="Прямоугольник 10"/>
          <p:cNvSpPr/>
          <p:nvPr/>
        </p:nvSpPr>
        <p:spPr>
          <a:xfrm>
            <a:off x="785786" y="142852"/>
            <a:ext cx="7715304" cy="1200329"/>
          </a:xfrm>
          <a:prstGeom prst="rect">
            <a:avLst/>
          </a:prstGeom>
        </p:spPr>
        <p:txBody>
          <a:bodyPr wrap="square">
            <a:spAutoFit/>
          </a:bodyPr>
          <a:lstStyle/>
          <a:p>
            <a:pPr algn="ctr"/>
            <a:r>
              <a:rPr lang="ru-RU" alt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Предполагаемые правовые и </a:t>
            </a:r>
          </a:p>
          <a:p>
            <a:pPr algn="ctr"/>
            <a:r>
              <a:rPr lang="ru-RU" alt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социально-экономические последствия </a:t>
            </a:r>
          </a:p>
          <a:p>
            <a:pPr algn="ctr"/>
            <a:r>
              <a:rPr lang="ru-RU" alt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в случае принятия Законопроекта</a:t>
            </a:r>
          </a:p>
        </p:txBody>
      </p: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Tree>
    <p:extLst>
      <p:ext uri="{BB962C8B-B14F-4D97-AF65-F5344CB8AC3E}">
        <p14:creationId xmlns:p14="http://schemas.microsoft.com/office/powerpoint/2010/main" xmlns="" val="3887601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18</a:t>
            </a:fld>
            <a:endParaRPr lang="ru-RU"/>
          </a:p>
        </p:txBody>
      </p:sp>
      <p:pic>
        <p:nvPicPr>
          <p:cNvPr id="5"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3571868" y="785794"/>
            <a:ext cx="1643074" cy="1643074"/>
          </a:xfrm>
          <a:prstGeom prst="rect">
            <a:avLst/>
          </a:prstGeom>
          <a:noFill/>
        </p:spPr>
      </p:pic>
      <p:cxnSp>
        <p:nvCxnSpPr>
          <p:cNvPr id="7" name="Прямая соединительная линия 6"/>
          <p:cNvCxnSpPr/>
          <p:nvPr/>
        </p:nvCxnSpPr>
        <p:spPr>
          <a:xfrm>
            <a:off x="1142976" y="4143380"/>
            <a:ext cx="71438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Прямоугольник 7"/>
          <p:cNvSpPr/>
          <p:nvPr/>
        </p:nvSpPr>
        <p:spPr>
          <a:xfrm>
            <a:off x="1142976" y="3214686"/>
            <a:ext cx="7295587" cy="769441"/>
          </a:xfrm>
          <a:prstGeom prst="rect">
            <a:avLst/>
          </a:prstGeom>
        </p:spPr>
        <p:txBody>
          <a:bodyPr wrap="none">
            <a:spAutoFit/>
          </a:bodyPr>
          <a:lstStyle/>
          <a:p>
            <a:r>
              <a:rPr lang="ru-RU" altLang="ru-RU" sz="4400" b="1" dirty="0" smtClean="0">
                <a:ln w="10541" cmpd="sng">
                  <a:solidFill>
                    <a:schemeClr val="tx2"/>
                  </a:solidFill>
                  <a:prstDash val="solid"/>
                </a:ln>
                <a:solidFill>
                  <a:schemeClr val="tx2"/>
                </a:solidFill>
                <a:latin typeface="Century Gothic" pitchFamily="34" charset="0"/>
                <a:cs typeface="Andalus" panose="02020603050405020304" pitchFamily="18" charset="-78"/>
              </a:rPr>
              <a:t>Благодарю за внимание!</a:t>
            </a:r>
            <a:endParaRPr lang="kk-KZ" altLang="ru-RU" sz="4400"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spTree>
    <p:extLst>
      <p:ext uri="{BB962C8B-B14F-4D97-AF65-F5344CB8AC3E}">
        <p14:creationId xmlns:p14="http://schemas.microsoft.com/office/powerpoint/2010/main" xmlns="" val="2579108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Пятиугольник 12"/>
          <p:cNvSpPr/>
          <p:nvPr/>
        </p:nvSpPr>
        <p:spPr>
          <a:xfrm rot="5400000">
            <a:off x="4143372" y="-2071726"/>
            <a:ext cx="857256" cy="8001056"/>
          </a:xfrm>
          <a:prstGeom prst="homePlate">
            <a:avLst>
              <a:gd name="adj" fmla="val 27157"/>
            </a:avLst>
          </a:prstGeom>
          <a:solidFill>
            <a:srgbClr val="00B0F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 name="Номер слайда 1"/>
          <p:cNvSpPr>
            <a:spLocks noGrp="1"/>
          </p:cNvSpPr>
          <p:nvPr>
            <p:ph type="sldNum" sz="quarter" idx="12"/>
          </p:nvPr>
        </p:nvSpPr>
        <p:spPr/>
        <p:txBody>
          <a:bodyPr/>
          <a:lstStyle/>
          <a:p>
            <a:fld id="{B19B0651-EE4F-4900-A07F-96A6BFA9D0F0}" type="slidenum">
              <a:rPr lang="ru-RU" smtClean="0"/>
              <a:pPr/>
              <a:t>2</a:t>
            </a:fld>
            <a:endParaRPr lang="ru-RU" dirty="0"/>
          </a:p>
        </p:txBody>
      </p:sp>
      <p:sp>
        <p:nvSpPr>
          <p:cNvPr id="6" name="Объект 2"/>
          <p:cNvSpPr txBox="1">
            <a:spLocks/>
          </p:cNvSpPr>
          <p:nvPr/>
        </p:nvSpPr>
        <p:spPr>
          <a:xfrm>
            <a:off x="357158" y="214290"/>
            <a:ext cx="8219256" cy="10801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ru-RU" b="1" dirty="0">
                <a:ln w="10541" cmpd="sng">
                  <a:solidFill>
                    <a:schemeClr val="tx2"/>
                  </a:solidFill>
                  <a:prstDash val="solid"/>
                </a:ln>
                <a:solidFill>
                  <a:schemeClr val="tx2"/>
                </a:solidFill>
                <a:latin typeface="Century Gothic" pitchFamily="34" charset="0"/>
                <a:cs typeface="Andalus" panose="02020603050405020304" pitchFamily="18" charset="-78"/>
              </a:rPr>
              <a:t>Основания для разработки законопроекта</a:t>
            </a:r>
            <a:endParaRPr lang="kk-KZ"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9"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143900"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3316"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2" name="Прямоугольник 11"/>
          <p:cNvSpPr/>
          <p:nvPr/>
        </p:nvSpPr>
        <p:spPr>
          <a:xfrm>
            <a:off x="1071538" y="1518530"/>
            <a:ext cx="7000924" cy="695319"/>
          </a:xfrm>
          <a:prstGeom prst="rect">
            <a:avLst/>
          </a:prstGeom>
        </p:spPr>
        <p:txBody>
          <a:bodyPr wrap="square">
            <a:spAutoFit/>
          </a:bodyPr>
          <a:lstStyle/>
          <a:p>
            <a:pPr algn="ctr">
              <a:lnSpc>
                <a:spcPct val="114000"/>
              </a:lnSpc>
              <a:spcBef>
                <a:spcPct val="0"/>
              </a:spcBef>
              <a:spcAft>
                <a:spcPts val="600"/>
              </a:spcAft>
              <a:buClr>
                <a:srgbClr val="0000C6"/>
              </a:buClr>
              <a:buSzPct val="90000"/>
              <a:defRPr/>
            </a:pPr>
            <a:r>
              <a:rPr lang="ru-RU" altLang="ru-RU" b="1" dirty="0" smtClean="0">
                <a:solidFill>
                  <a:srgbClr val="002060"/>
                </a:solidFill>
                <a:latin typeface="Century Gothic" pitchFamily="34" charset="0"/>
                <a:cs typeface="Times New Roman" pitchFamily="18" charset="0"/>
              </a:rPr>
              <a:t>РЕАЛИЗАЦИЯ СТРАТЕГИЧЕСКИХ ДОКУМЕНТОВ</a:t>
            </a:r>
            <a:r>
              <a:rPr lang="en-US" altLang="ru-RU" b="1" dirty="0" smtClean="0">
                <a:solidFill>
                  <a:srgbClr val="002060"/>
                </a:solidFill>
                <a:latin typeface="Century Gothic" pitchFamily="34" charset="0"/>
                <a:cs typeface="Times New Roman" pitchFamily="18" charset="0"/>
              </a:rPr>
              <a:t> </a:t>
            </a:r>
            <a:r>
              <a:rPr lang="ru-RU" altLang="ru-RU" b="1" dirty="0" smtClean="0">
                <a:solidFill>
                  <a:srgbClr val="002060"/>
                </a:solidFill>
                <a:latin typeface="Century Gothic" pitchFamily="34" charset="0"/>
                <a:cs typeface="Times New Roman" pitchFamily="18" charset="0"/>
              </a:rPr>
              <a:t>И ПОРУЧЕНИЙ В ОБЛАСТИ ФИЗИЧЕСКОЙ КУЛЬТУРЫ И СПОРТА:</a:t>
            </a:r>
            <a:endParaRPr lang="ru-RU" altLang="ru-RU" b="1" dirty="0">
              <a:solidFill>
                <a:srgbClr val="002060"/>
              </a:solidFill>
              <a:latin typeface="Century Gothic" pitchFamily="34" charset="0"/>
              <a:cs typeface="Times New Roman" pitchFamily="18" charset="0"/>
            </a:endParaRPr>
          </a:p>
        </p:txBody>
      </p:sp>
      <p:sp>
        <p:nvSpPr>
          <p:cNvPr id="16" name="Прямоугольник 15"/>
          <p:cNvSpPr/>
          <p:nvPr/>
        </p:nvSpPr>
        <p:spPr>
          <a:xfrm>
            <a:off x="500034" y="2500306"/>
            <a:ext cx="8215370" cy="1000132"/>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lvl="0" algn="ctr"/>
            <a:r>
              <a:rPr lang="ru-RU" altLang="ru-RU" b="1" dirty="0" smtClean="0">
                <a:solidFill>
                  <a:srgbClr val="002060"/>
                </a:solidFill>
                <a:latin typeface="Century Gothic" pitchFamily="34" charset="0"/>
                <a:cs typeface="Times New Roman" pitchFamily="18" charset="0"/>
              </a:rPr>
              <a:t>Концепция развития физической культуры и спорта до 2025 года, утвержденная указом Президента Республики </a:t>
            </a:r>
            <a:r>
              <a:rPr lang="ru-RU" altLang="ru-RU" b="1" smtClean="0">
                <a:solidFill>
                  <a:srgbClr val="002060"/>
                </a:solidFill>
                <a:latin typeface="Century Gothic" pitchFamily="34" charset="0"/>
                <a:cs typeface="Times New Roman" pitchFamily="18" charset="0"/>
              </a:rPr>
              <a:t>Казахстан </a:t>
            </a:r>
            <a:endParaRPr lang="ru-RU" altLang="ru-RU" b="1" smtClean="0">
              <a:solidFill>
                <a:srgbClr val="002060"/>
              </a:solidFill>
              <a:latin typeface="Century Gothic" pitchFamily="34" charset="0"/>
              <a:cs typeface="Times New Roman" pitchFamily="18" charset="0"/>
            </a:endParaRPr>
          </a:p>
          <a:p>
            <a:pPr lvl="0" algn="ctr"/>
            <a:r>
              <a:rPr lang="ru-RU" altLang="ru-RU" b="1" smtClean="0">
                <a:solidFill>
                  <a:srgbClr val="002060"/>
                </a:solidFill>
                <a:latin typeface="Century Gothic" pitchFamily="34" charset="0"/>
                <a:cs typeface="Times New Roman" pitchFamily="18" charset="0"/>
              </a:rPr>
              <a:t>от </a:t>
            </a:r>
            <a:r>
              <a:rPr lang="ru-RU" altLang="ru-RU" b="1" smtClean="0">
                <a:solidFill>
                  <a:srgbClr val="002060"/>
                </a:solidFill>
                <a:latin typeface="Century Gothic" pitchFamily="34" charset="0"/>
                <a:cs typeface="Times New Roman" pitchFamily="18" charset="0"/>
              </a:rPr>
              <a:t>11 </a:t>
            </a:r>
            <a:r>
              <a:rPr lang="ru-RU" altLang="ru-RU" b="1" dirty="0" smtClean="0">
                <a:solidFill>
                  <a:srgbClr val="002060"/>
                </a:solidFill>
                <a:latin typeface="Century Gothic" pitchFamily="34" charset="0"/>
                <a:cs typeface="Times New Roman" pitchFamily="18" charset="0"/>
              </a:rPr>
              <a:t>января 2016 года;</a:t>
            </a:r>
          </a:p>
        </p:txBody>
      </p:sp>
      <p:sp>
        <p:nvSpPr>
          <p:cNvPr id="17" name="Прямоугольник 16"/>
          <p:cNvSpPr/>
          <p:nvPr/>
        </p:nvSpPr>
        <p:spPr>
          <a:xfrm>
            <a:off x="500034" y="3786190"/>
            <a:ext cx="8215370" cy="857256"/>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ru-RU" altLang="ru-RU" b="1" dirty="0" smtClean="0">
                <a:solidFill>
                  <a:srgbClr val="002060"/>
                </a:solidFill>
                <a:latin typeface="Century Gothic" pitchFamily="34" charset="0"/>
                <a:cs typeface="Times New Roman" pitchFamily="18" charset="0"/>
              </a:rPr>
              <a:t>План законопроектных работ Правительства Республики Казахстан на 2016 год;</a:t>
            </a:r>
          </a:p>
        </p:txBody>
      </p:sp>
      <p:sp>
        <p:nvSpPr>
          <p:cNvPr id="18" name="Прямоугольник 17"/>
          <p:cNvSpPr/>
          <p:nvPr/>
        </p:nvSpPr>
        <p:spPr>
          <a:xfrm>
            <a:off x="500034" y="4857760"/>
            <a:ext cx="8215370" cy="1714512"/>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lvl="0" algn="ctr"/>
            <a:r>
              <a:rPr lang="ru-RU" altLang="ru-RU" b="1" dirty="0" smtClean="0">
                <a:solidFill>
                  <a:srgbClr val="002060"/>
                </a:solidFill>
                <a:latin typeface="Century Gothic" pitchFamily="34" charset="0"/>
                <a:cs typeface="Times New Roman" pitchFamily="18" charset="0"/>
              </a:rPr>
              <a:t>Поручение заместителя Премьер – Министра Республики Казахстан, закрепленное протоколом совещания по вопросам дальнейшего совершенствования системы финансирования в сфере спорта и физической культуры в РК от 12 октября 2015 года № 20-5/05-1294;</a:t>
            </a:r>
          </a:p>
        </p:txBody>
      </p:sp>
    </p:spTree>
    <p:extLst>
      <p:ext uri="{BB962C8B-B14F-4D97-AF65-F5344CB8AC3E}">
        <p14:creationId xmlns:p14="http://schemas.microsoft.com/office/powerpoint/2010/main" xmlns="" val="3049814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3</a:t>
            </a:fld>
            <a:endParaRPr lang="ru-RU"/>
          </a:p>
        </p:txBody>
      </p:sp>
      <p:sp>
        <p:nvSpPr>
          <p:cNvPr id="9" name="Прямоугольник 8"/>
          <p:cNvSpPr/>
          <p:nvPr/>
        </p:nvSpPr>
        <p:spPr>
          <a:xfrm>
            <a:off x="1428728" y="357166"/>
            <a:ext cx="6518131" cy="861774"/>
          </a:xfrm>
          <a:prstGeom prst="rect">
            <a:avLst/>
          </a:prstGeom>
        </p:spPr>
        <p:txBody>
          <a:bodyPr wrap="square">
            <a:spAutoFit/>
          </a:bodyPr>
          <a:lstStyle/>
          <a:p>
            <a:pPr algn="ctr"/>
            <a:r>
              <a:rPr lang="ru-RU" sz="1600" b="1" dirty="0" smtClean="0">
                <a:ln w="10541" cmpd="sng">
                  <a:solidFill>
                    <a:schemeClr val="tx2"/>
                  </a:solidFill>
                  <a:prstDash val="solid"/>
                </a:ln>
                <a:solidFill>
                  <a:schemeClr val="tx2"/>
                </a:solidFill>
                <a:latin typeface="Century Gothic" pitchFamily="34" charset="0"/>
                <a:cs typeface="Andalus" panose="02020603050405020304" pitchFamily="18" charset="-78"/>
              </a:rPr>
              <a:t>Законопроект «О внесении изменений и дополнений</a:t>
            </a:r>
          </a:p>
          <a:p>
            <a:pPr algn="ctr"/>
            <a:r>
              <a:rPr lang="ru-RU" sz="1600" b="1" dirty="0" smtClean="0">
                <a:ln w="10541" cmpd="sng">
                  <a:solidFill>
                    <a:schemeClr val="tx2"/>
                  </a:solidFill>
                  <a:prstDash val="solid"/>
                </a:ln>
                <a:solidFill>
                  <a:schemeClr val="tx2"/>
                </a:solidFill>
                <a:latin typeface="Century Gothic" pitchFamily="34" charset="0"/>
                <a:cs typeface="Andalus" panose="02020603050405020304" pitchFamily="18" charset="-78"/>
              </a:rPr>
              <a:t> в некоторые законодательные акты Республики Казахстан</a:t>
            </a:r>
          </a:p>
          <a:p>
            <a:pPr algn="ctr"/>
            <a:r>
              <a:rPr lang="ru-RU" sz="1600" b="1" dirty="0" smtClean="0">
                <a:ln w="10541" cmpd="sng">
                  <a:solidFill>
                    <a:schemeClr val="tx2"/>
                  </a:solidFill>
                  <a:prstDash val="solid"/>
                </a:ln>
                <a:solidFill>
                  <a:schemeClr val="tx2"/>
                </a:solidFill>
                <a:latin typeface="Century Gothic" pitchFamily="34" charset="0"/>
                <a:cs typeface="Andalus" panose="02020603050405020304" pitchFamily="18" charset="-78"/>
              </a:rPr>
              <a:t> по вопросам физической культуры и спорта» </a:t>
            </a:r>
            <a:endParaRPr lang="ru-RU" sz="3200" b="1" dirty="0" smtClean="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7" name="Пятиугольник 16"/>
          <p:cNvSpPr/>
          <p:nvPr/>
        </p:nvSpPr>
        <p:spPr>
          <a:xfrm rot="5400000">
            <a:off x="3745903" y="-1602819"/>
            <a:ext cx="1652194" cy="8001056"/>
          </a:xfrm>
          <a:prstGeom prst="homePlate">
            <a:avLst>
              <a:gd name="adj" fmla="val 27157"/>
            </a:avLst>
          </a:prstGeom>
          <a:solidFill>
            <a:srgbClr val="00B0F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Прямоугольник 17"/>
          <p:cNvSpPr/>
          <p:nvPr/>
        </p:nvSpPr>
        <p:spPr>
          <a:xfrm>
            <a:off x="928662" y="1714488"/>
            <a:ext cx="7215238" cy="1200329"/>
          </a:xfrm>
          <a:prstGeom prst="rect">
            <a:avLst/>
          </a:prstGeom>
        </p:spPr>
        <p:txBody>
          <a:bodyPr wrap="square">
            <a:spAutoFit/>
          </a:bodyPr>
          <a:lstStyle/>
          <a:p>
            <a:pPr indent="447675" algn="ctr"/>
            <a:r>
              <a:rPr lang="ru-RU" altLang="ru-RU" sz="2400" b="1" dirty="0" smtClean="0">
                <a:solidFill>
                  <a:srgbClr val="002060"/>
                </a:solidFill>
                <a:latin typeface="Century Gothic" pitchFamily="34" charset="0"/>
                <a:cs typeface="Times New Roman" pitchFamily="18" charset="0"/>
              </a:rPr>
              <a:t>Законопроектом предусматривается внесение изменений и дополнений в следующие законодательные акты:</a:t>
            </a:r>
          </a:p>
        </p:txBody>
      </p:sp>
      <p:sp>
        <p:nvSpPr>
          <p:cNvPr id="19" name="Прямоугольник 18"/>
          <p:cNvSpPr/>
          <p:nvPr/>
        </p:nvSpPr>
        <p:spPr>
          <a:xfrm>
            <a:off x="537272" y="4857760"/>
            <a:ext cx="8106694" cy="1150988"/>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indent="447675" algn="ctr">
              <a:buFont typeface="Arial" pitchFamily="34" charset="0"/>
              <a:buChar char="•"/>
            </a:pPr>
            <a:endParaRPr lang="ru-RU" altLang="ru-RU" sz="2400" b="1" dirty="0" smtClean="0">
              <a:solidFill>
                <a:srgbClr val="002060"/>
              </a:solidFill>
              <a:latin typeface="Century Gothic" pitchFamily="34" charset="0"/>
              <a:cs typeface="Times New Roman" pitchFamily="18" charset="0"/>
            </a:endParaRPr>
          </a:p>
          <a:p>
            <a:pPr indent="447675" algn="ctr">
              <a:buFont typeface="Arial" pitchFamily="34" charset="0"/>
              <a:buChar char="•"/>
            </a:pPr>
            <a:r>
              <a:rPr lang="ru-RU" altLang="ru-RU" sz="2400" b="1" dirty="0" smtClean="0">
                <a:solidFill>
                  <a:srgbClr val="002060"/>
                </a:solidFill>
                <a:latin typeface="Century Gothic" pitchFamily="34" charset="0"/>
                <a:cs typeface="Times New Roman" pitchFamily="18" charset="0"/>
              </a:rPr>
              <a:t>Закон Республики Казахстан «О физической культуре и спорте» от 3 июля 2014 года </a:t>
            </a:r>
            <a:br>
              <a:rPr lang="ru-RU" altLang="ru-RU" sz="2400" b="1" dirty="0" smtClean="0">
                <a:solidFill>
                  <a:srgbClr val="002060"/>
                </a:solidFill>
                <a:latin typeface="Century Gothic" pitchFamily="34" charset="0"/>
                <a:cs typeface="Times New Roman" pitchFamily="18" charset="0"/>
              </a:rPr>
            </a:br>
            <a:endParaRPr lang="kk-KZ" altLang="ru-RU" sz="2400" b="1" dirty="0" smtClean="0">
              <a:solidFill>
                <a:srgbClr val="002060"/>
              </a:solidFill>
              <a:latin typeface="Century Gothic" pitchFamily="34" charset="0"/>
              <a:cs typeface="Times New Roman" pitchFamily="18" charset="0"/>
            </a:endParaRPr>
          </a:p>
        </p:txBody>
      </p:sp>
      <p:sp>
        <p:nvSpPr>
          <p:cNvPr id="20" name="Прямоугольник 19"/>
          <p:cNvSpPr/>
          <p:nvPr/>
        </p:nvSpPr>
        <p:spPr>
          <a:xfrm>
            <a:off x="537272" y="3429000"/>
            <a:ext cx="8106694" cy="1150988"/>
          </a:xfrm>
          <a:prstGeom prst="rect">
            <a:avLst/>
          </a:prstGeom>
          <a:solidFill>
            <a:schemeClr val="accent2">
              <a:lumMod val="60000"/>
              <a:lumOff val="40000"/>
            </a:schemeClr>
          </a:solidFill>
          <a:ln>
            <a:solidFill>
              <a:schemeClr val="accent2">
                <a:lumMod val="60000"/>
                <a:lumOff val="40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indent="447675" algn="ctr">
              <a:buFont typeface="Arial" pitchFamily="34" charset="0"/>
              <a:buChar char="•"/>
            </a:pPr>
            <a:r>
              <a:rPr lang="ru-RU" altLang="ru-RU" sz="2400" b="1" dirty="0" smtClean="0">
                <a:solidFill>
                  <a:srgbClr val="002060"/>
                </a:solidFill>
                <a:latin typeface="Century Gothic" pitchFamily="34" charset="0"/>
                <a:cs typeface="Times New Roman" pitchFamily="18" charset="0"/>
              </a:rPr>
              <a:t>Бюджетный кодекс Республики Казахстан </a:t>
            </a:r>
            <a:br>
              <a:rPr lang="ru-RU" altLang="ru-RU" sz="2400" b="1" dirty="0" smtClean="0">
                <a:solidFill>
                  <a:srgbClr val="002060"/>
                </a:solidFill>
                <a:latin typeface="Century Gothic" pitchFamily="34" charset="0"/>
                <a:cs typeface="Times New Roman" pitchFamily="18" charset="0"/>
              </a:rPr>
            </a:br>
            <a:r>
              <a:rPr lang="ru-RU" altLang="ru-RU" sz="2400" b="1" dirty="0" smtClean="0">
                <a:solidFill>
                  <a:srgbClr val="002060"/>
                </a:solidFill>
                <a:latin typeface="Century Gothic" pitchFamily="34" charset="0"/>
                <a:cs typeface="Times New Roman" pitchFamily="18" charset="0"/>
              </a:rPr>
              <a:t>от 4 декабря 2008 года;  </a:t>
            </a:r>
          </a:p>
        </p:txBody>
      </p:sp>
    </p:spTree>
    <p:extLst>
      <p:ext uri="{BB962C8B-B14F-4D97-AF65-F5344CB8AC3E}">
        <p14:creationId xmlns:p14="http://schemas.microsoft.com/office/powerpoint/2010/main" xmlns="" val="41993812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4</a:t>
            </a:fld>
            <a:endParaRPr lang="ru-RU"/>
          </a:p>
        </p:txBody>
      </p:sp>
      <p:sp>
        <p:nvSpPr>
          <p:cNvPr id="3" name="Объект 2"/>
          <p:cNvSpPr>
            <a:spLocks noGrp="1"/>
          </p:cNvSpPr>
          <p:nvPr>
            <p:ph sz="quarter" idx="13"/>
          </p:nvPr>
        </p:nvSpPr>
        <p:spPr>
          <a:xfrm>
            <a:off x="395536" y="1603720"/>
            <a:ext cx="8462744" cy="4968552"/>
          </a:xfrm>
        </p:spPr>
        <p:txBody>
          <a:bodyPr>
            <a:normAutofit/>
          </a:bodyPr>
          <a:lstStyle/>
          <a:p>
            <a:pPr>
              <a:buFont typeface="Wingdings" panose="05000000000000000000" pitchFamily="2" charset="2"/>
              <a:buChar char="Ø"/>
            </a:pPr>
            <a:endParaRPr lang="ru-RU" sz="1700" dirty="0">
              <a:solidFill>
                <a:srgbClr val="002060"/>
              </a:solidFill>
              <a:latin typeface="Arial Narrow" pitchFamily="34" charset="0"/>
              <a:cs typeface="Times New Roman" pitchFamily="18" charset="0"/>
            </a:endParaRPr>
          </a:p>
          <a:p>
            <a:pPr>
              <a:buFont typeface="Wingdings" panose="05000000000000000000" pitchFamily="2" charset="2"/>
              <a:buChar char="Ø"/>
            </a:pPr>
            <a:endParaRPr lang="ru-RU" sz="1700" dirty="0">
              <a:solidFill>
                <a:srgbClr val="002060"/>
              </a:solidFill>
              <a:latin typeface="Arial Narrow" pitchFamily="34" charset="0"/>
              <a:cs typeface="Times New Roman" pitchFamily="18" charset="0"/>
            </a:endParaRPr>
          </a:p>
        </p:txBody>
      </p:sp>
      <p:sp>
        <p:nvSpPr>
          <p:cNvPr id="9" name="Прямоугольник 8"/>
          <p:cNvSpPr/>
          <p:nvPr/>
        </p:nvSpPr>
        <p:spPr>
          <a:xfrm>
            <a:off x="1460104" y="500042"/>
            <a:ext cx="6662401" cy="584775"/>
          </a:xfrm>
          <a:prstGeom prst="rect">
            <a:avLst/>
          </a:prstGeom>
        </p:spPr>
        <p:txBody>
          <a:bodyPr wrap="none">
            <a:spAutoFit/>
          </a:bodyPr>
          <a:lstStyle/>
          <a:p>
            <a:r>
              <a:rPr lang="ru-RU" sz="32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Основная цель законопроекта</a:t>
            </a:r>
            <a:endParaRPr lang="ru-RU" sz="3200"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2"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graphicFrame>
        <p:nvGraphicFramePr>
          <p:cNvPr id="8" name="Схема 7"/>
          <p:cNvGraphicFramePr/>
          <p:nvPr/>
        </p:nvGraphicFramePr>
        <p:xfrm>
          <a:off x="-928726" y="2147676"/>
          <a:ext cx="10685302" cy="279349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xmlns="" val="3914372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4294967295"/>
          </p:nvPr>
        </p:nvSpPr>
        <p:spPr>
          <a:xfrm>
            <a:off x="1435608" y="785794"/>
            <a:ext cx="7498080" cy="5462606"/>
          </a:xfrm>
          <a:prstGeom prst="rect">
            <a:avLst/>
          </a:prstGeom>
        </p:spPr>
        <p:txBody>
          <a:bodyPr>
            <a:normAutofit/>
          </a:bodyPr>
          <a:lstStyle/>
          <a:p>
            <a:endParaRPr lang="ru-RU" sz="1600" dirty="0" smtClean="0">
              <a:latin typeface="Times New Roman" pitchFamily="18" charset="0"/>
              <a:cs typeface="Times New Roman" pitchFamily="18" charset="0"/>
            </a:endParaRPr>
          </a:p>
          <a:p>
            <a:pPr>
              <a:buNone/>
            </a:pPr>
            <a:endParaRPr lang="ru-RU" sz="1600" dirty="0">
              <a:latin typeface="Times New Roman" pitchFamily="18" charset="0"/>
              <a:cs typeface="Times New Roman" pitchFamily="18" charset="0"/>
            </a:endParaRPr>
          </a:p>
        </p:txBody>
      </p:sp>
      <p:graphicFrame>
        <p:nvGraphicFramePr>
          <p:cNvPr id="7" name="Диаграмма 6"/>
          <p:cNvGraphicFramePr/>
          <p:nvPr/>
        </p:nvGraphicFramePr>
        <p:xfrm>
          <a:off x="683568" y="1484784"/>
          <a:ext cx="7572428" cy="478634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323528" y="6453336"/>
            <a:ext cx="7072362" cy="276999"/>
          </a:xfrm>
          <a:prstGeom prst="rect">
            <a:avLst/>
          </a:prstGeom>
          <a:noFill/>
        </p:spPr>
        <p:txBody>
          <a:bodyPr wrap="square" rtlCol="0">
            <a:spAutoFit/>
          </a:bodyPr>
          <a:lstStyle/>
          <a:p>
            <a:r>
              <a:rPr lang="ru-RU" sz="1200" i="1" dirty="0" smtClean="0">
                <a:latin typeface="Arial" pitchFamily="34" charset="0"/>
                <a:cs typeface="Arial" pitchFamily="34" charset="0"/>
              </a:rPr>
              <a:t>* Без учета административных расходов</a:t>
            </a:r>
            <a:endParaRPr lang="ru-RU" sz="1200" i="1" dirty="0">
              <a:latin typeface="Arial" pitchFamily="34" charset="0"/>
              <a:cs typeface="Arial" pitchFamily="34" charset="0"/>
            </a:endParaRPr>
          </a:p>
        </p:txBody>
      </p:sp>
      <p:sp>
        <p:nvSpPr>
          <p:cNvPr id="8" name="Прямоугольник 7"/>
          <p:cNvSpPr/>
          <p:nvPr/>
        </p:nvSpPr>
        <p:spPr>
          <a:xfrm>
            <a:off x="1638853" y="332656"/>
            <a:ext cx="5840061" cy="646331"/>
          </a:xfrm>
          <a:prstGeom prst="rect">
            <a:avLst/>
          </a:prstGeom>
        </p:spPr>
        <p:txBody>
          <a:bodyPr wrap="none">
            <a:spAutoFit/>
          </a:bodyPr>
          <a:lstStyle/>
          <a:p>
            <a:pPr algn="ctr"/>
            <a:r>
              <a:rPr lang="ru-RU" b="1" dirty="0" smtClean="0">
                <a:ln w="10541" cmpd="sng">
                  <a:solidFill>
                    <a:schemeClr val="tx2"/>
                  </a:solidFill>
                  <a:prstDash val="solid"/>
                </a:ln>
                <a:solidFill>
                  <a:schemeClr val="tx2"/>
                </a:solidFill>
                <a:latin typeface="Century Gothic" pitchFamily="34" charset="0"/>
                <a:cs typeface="Andalus" panose="02020603050405020304" pitchFamily="18" charset="-78"/>
              </a:rPr>
              <a:t>Фактическое распределение бюджетного </a:t>
            </a:r>
          </a:p>
          <a:p>
            <a:pPr algn="ctr"/>
            <a:r>
              <a:rPr lang="ru-RU" b="1" dirty="0" smtClean="0">
                <a:ln w="10541" cmpd="sng">
                  <a:solidFill>
                    <a:schemeClr val="tx2"/>
                  </a:solidFill>
                  <a:prstDash val="solid"/>
                </a:ln>
                <a:solidFill>
                  <a:schemeClr val="tx2"/>
                </a:solidFill>
                <a:latin typeface="Century Gothic" pitchFamily="34" charset="0"/>
                <a:cs typeface="Andalus" panose="02020603050405020304" pitchFamily="18" charset="-78"/>
              </a:rPr>
              <a:t>Финансирования по видам спорта в РК в 2015 г.</a:t>
            </a:r>
            <a:endParaRPr lang="ru-RU"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9" name="Picture 6" descr="Картинки по запросу герб казахстана в фотошопе"/>
          <p:cNvPicPr>
            <a:picLocks noChangeAspect="1" noChangeArrowheads="1"/>
          </p:cNvPicPr>
          <p:nvPr/>
        </p:nvPicPr>
        <p:blipFill>
          <a:blip r:embed="rId4" cstate="print"/>
          <a:srcRect/>
          <a:stretch>
            <a:fillRect/>
          </a:stretch>
        </p:blipFill>
        <p:spPr bwMode="auto">
          <a:xfrm>
            <a:off x="8215338" y="214290"/>
            <a:ext cx="785818" cy="785818"/>
          </a:xfrm>
          <a:prstGeom prst="rect">
            <a:avLst/>
          </a:prstGeom>
          <a:noFill/>
        </p:spPr>
      </p:pic>
      <p:cxnSp>
        <p:nvCxnSpPr>
          <p:cNvPr id="10" name="Прямая соединительная линия 9"/>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1" name="Picture 4" descr="Картинки по запросу закон png"/>
          <p:cNvPicPr>
            <a:picLocks noChangeAspect="1" noChangeArrowheads="1"/>
          </p:cNvPicPr>
          <p:nvPr/>
        </p:nvPicPr>
        <p:blipFill>
          <a:blip r:embed="rId5" cstate="print"/>
          <a:srcRect/>
          <a:stretch>
            <a:fillRect/>
          </a:stretch>
        </p:blipFill>
        <p:spPr bwMode="auto">
          <a:xfrm>
            <a:off x="47584" y="142845"/>
            <a:ext cx="1238268" cy="928701"/>
          </a:xfrm>
          <a:prstGeom prst="rect">
            <a:avLst/>
          </a:prstGeom>
          <a:noFill/>
        </p:spPr>
      </p:pic>
      <p:sp>
        <p:nvSpPr>
          <p:cNvPr id="12" name="Номер слайда 11"/>
          <p:cNvSpPr>
            <a:spLocks noGrp="1"/>
          </p:cNvSpPr>
          <p:nvPr>
            <p:ph type="sldNum" sz="quarter" idx="12"/>
          </p:nvPr>
        </p:nvSpPr>
        <p:spPr>
          <a:xfrm>
            <a:off x="3810000" y="6421461"/>
            <a:ext cx="1828800" cy="365125"/>
          </a:xfrm>
        </p:spPr>
        <p:txBody>
          <a:bodyPr/>
          <a:lstStyle/>
          <a:p>
            <a:fld id="{B19B0651-EE4F-4900-A07F-96A6BFA9D0F0}" type="slidenum">
              <a:rPr lang="ru-RU" smtClean="0"/>
              <a:pPr/>
              <a:t>5</a:t>
            </a:fld>
            <a:endParaRPr lang="ru-RU"/>
          </a:p>
        </p:txBody>
      </p:sp>
    </p:spTree>
  </p:cSld>
  <p:clrMapOvr>
    <a:masterClrMapping/>
  </p:clrMapOvr>
  <p:transition advTm="5554"/>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3810000" y="6564337"/>
            <a:ext cx="1828800" cy="365125"/>
          </a:xfrm>
        </p:spPr>
        <p:txBody>
          <a:bodyPr/>
          <a:lstStyle/>
          <a:p>
            <a:fld id="{B19B0651-EE4F-4900-A07F-96A6BFA9D0F0}" type="slidenum">
              <a:rPr lang="ru-RU" smtClean="0"/>
              <a:pPr/>
              <a:t>6</a:t>
            </a:fld>
            <a:endParaRPr lang="ru-RU" dirty="0"/>
          </a:p>
        </p:txBody>
      </p:sp>
      <p:pic>
        <p:nvPicPr>
          <p:cNvPr id="7" name="Picture 2" descr="C:\Users\m.beknazarov\Desktop\Безымянный.png"/>
          <p:cNvPicPr>
            <a:picLocks noGrp="1" noChangeAspect="1" noChangeArrowheads="1"/>
          </p:cNvPicPr>
          <p:nvPr>
            <p:ph sz="quarter" idx="13"/>
          </p:nvPr>
        </p:nvPicPr>
        <p:blipFill>
          <a:blip r:embed="rId2" cstate="print"/>
          <a:srcRect l="1527" t="-1137" r="60912" b="83436"/>
          <a:stretch>
            <a:fillRect/>
          </a:stretch>
        </p:blipFill>
        <p:spPr bwMode="auto">
          <a:xfrm>
            <a:off x="214281" y="928670"/>
            <a:ext cx="8678401" cy="5715040"/>
          </a:xfrm>
          <a:prstGeom prst="rect">
            <a:avLst/>
          </a:prstGeom>
          <a:noFill/>
        </p:spPr>
      </p:pic>
      <p:sp>
        <p:nvSpPr>
          <p:cNvPr id="8" name="TextBox 5"/>
          <p:cNvSpPr txBox="1">
            <a:spLocks noChangeArrowheads="1"/>
          </p:cNvSpPr>
          <p:nvPr/>
        </p:nvSpPr>
        <p:spPr bwMode="auto">
          <a:xfrm>
            <a:off x="4214810" y="1467137"/>
            <a:ext cx="1296987"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СКО</a:t>
            </a:r>
          </a:p>
          <a:p>
            <a:pPr algn="ctr"/>
            <a:r>
              <a:rPr lang="en-US" sz="1200" b="1" dirty="0" smtClean="0">
                <a:solidFill>
                  <a:srgbClr val="0070C0"/>
                </a:solidFill>
                <a:latin typeface="Times New Roman" pitchFamily="18" charset="0"/>
                <a:cs typeface="Times New Roman" pitchFamily="18" charset="0"/>
              </a:rPr>
              <a:t>1349</a:t>
            </a:r>
            <a:endParaRPr lang="ru-RU" sz="1200" b="1" dirty="0">
              <a:solidFill>
                <a:srgbClr val="0070C0"/>
              </a:solidFill>
              <a:latin typeface="Times New Roman" pitchFamily="18" charset="0"/>
              <a:cs typeface="Times New Roman" pitchFamily="18" charset="0"/>
            </a:endParaRPr>
          </a:p>
        </p:txBody>
      </p:sp>
      <p:sp>
        <p:nvSpPr>
          <p:cNvPr id="9" name="TextBox 6"/>
          <p:cNvSpPr txBox="1">
            <a:spLocks noChangeArrowheads="1"/>
          </p:cNvSpPr>
          <p:nvPr/>
        </p:nvSpPr>
        <p:spPr bwMode="auto">
          <a:xfrm>
            <a:off x="4500562" y="2000240"/>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Акмолинская</a:t>
            </a:r>
          </a:p>
          <a:p>
            <a:pPr algn="ctr"/>
            <a:r>
              <a:rPr lang="en-US" sz="1200" b="1" dirty="0" smtClean="0">
                <a:solidFill>
                  <a:srgbClr val="0070C0"/>
                </a:solidFill>
                <a:latin typeface="Times New Roman" pitchFamily="18" charset="0"/>
                <a:cs typeface="Times New Roman" pitchFamily="18" charset="0"/>
              </a:rPr>
              <a:t>3000</a:t>
            </a:r>
            <a:endParaRPr lang="ru-RU" sz="1200" b="1" dirty="0">
              <a:solidFill>
                <a:srgbClr val="0070C0"/>
              </a:solidFill>
              <a:latin typeface="Times New Roman" pitchFamily="18" charset="0"/>
              <a:cs typeface="Times New Roman" pitchFamily="18" charset="0"/>
            </a:endParaRPr>
          </a:p>
        </p:txBody>
      </p:sp>
      <p:sp>
        <p:nvSpPr>
          <p:cNvPr id="10" name="TextBox 7"/>
          <p:cNvSpPr txBox="1">
            <a:spLocks noChangeArrowheads="1"/>
          </p:cNvSpPr>
          <p:nvPr/>
        </p:nvSpPr>
        <p:spPr bwMode="auto">
          <a:xfrm>
            <a:off x="5643570" y="2324393"/>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Павлодарская</a:t>
            </a:r>
          </a:p>
          <a:p>
            <a:pPr algn="ctr"/>
            <a:r>
              <a:rPr lang="en-US" sz="1200" b="1" dirty="0" smtClean="0">
                <a:solidFill>
                  <a:srgbClr val="0070C0"/>
                </a:solidFill>
                <a:latin typeface="Times New Roman" pitchFamily="18" charset="0"/>
                <a:cs typeface="Times New Roman" pitchFamily="18" charset="0"/>
              </a:rPr>
              <a:t>4100</a:t>
            </a:r>
            <a:endParaRPr lang="ru-RU" sz="1200" b="1" dirty="0">
              <a:solidFill>
                <a:srgbClr val="0070C0"/>
              </a:solidFill>
              <a:latin typeface="Times New Roman" pitchFamily="18" charset="0"/>
              <a:cs typeface="Times New Roman" pitchFamily="18" charset="0"/>
            </a:endParaRPr>
          </a:p>
        </p:txBody>
      </p:sp>
      <p:sp>
        <p:nvSpPr>
          <p:cNvPr id="11" name="TextBox 11"/>
          <p:cNvSpPr txBox="1">
            <a:spLocks noChangeArrowheads="1"/>
          </p:cNvSpPr>
          <p:nvPr/>
        </p:nvSpPr>
        <p:spPr bwMode="auto">
          <a:xfrm>
            <a:off x="6858016" y="3074274"/>
            <a:ext cx="1512888"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ВКО</a:t>
            </a:r>
          </a:p>
          <a:p>
            <a:pPr algn="ctr"/>
            <a:r>
              <a:rPr lang="en-US" sz="1200" b="1" dirty="0" smtClean="0">
                <a:solidFill>
                  <a:srgbClr val="0070C0"/>
                </a:solidFill>
                <a:latin typeface="Times New Roman" pitchFamily="18" charset="0"/>
                <a:cs typeface="Times New Roman" pitchFamily="18" charset="0"/>
              </a:rPr>
              <a:t>4003</a:t>
            </a:r>
            <a:endParaRPr lang="ru-RU" sz="1200" b="1" dirty="0">
              <a:solidFill>
                <a:srgbClr val="0070C0"/>
              </a:solidFill>
              <a:latin typeface="Times New Roman" pitchFamily="18" charset="0"/>
              <a:cs typeface="Times New Roman" pitchFamily="18" charset="0"/>
            </a:endParaRPr>
          </a:p>
        </p:txBody>
      </p:sp>
      <p:sp>
        <p:nvSpPr>
          <p:cNvPr id="12" name="TextBox 12"/>
          <p:cNvSpPr txBox="1">
            <a:spLocks noChangeArrowheads="1"/>
          </p:cNvSpPr>
          <p:nvPr/>
        </p:nvSpPr>
        <p:spPr bwMode="auto">
          <a:xfrm>
            <a:off x="4179915" y="3683874"/>
            <a:ext cx="1511300" cy="461665"/>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Карагандинская</a:t>
            </a:r>
          </a:p>
          <a:p>
            <a:pPr algn="ctr"/>
            <a:r>
              <a:rPr lang="en-US" sz="1200" b="1" dirty="0" smtClean="0">
                <a:solidFill>
                  <a:srgbClr val="0070C0"/>
                </a:solidFill>
                <a:latin typeface="Times New Roman" pitchFamily="18" charset="0"/>
                <a:cs typeface="Times New Roman" pitchFamily="18" charset="0"/>
              </a:rPr>
              <a:t>9223</a:t>
            </a:r>
            <a:endParaRPr lang="ru-RU" sz="1200" b="1" dirty="0">
              <a:solidFill>
                <a:srgbClr val="0070C0"/>
              </a:solidFill>
              <a:latin typeface="Times New Roman" pitchFamily="18" charset="0"/>
              <a:cs typeface="Times New Roman" pitchFamily="18" charset="0"/>
            </a:endParaRPr>
          </a:p>
        </p:txBody>
      </p:sp>
      <p:sp>
        <p:nvSpPr>
          <p:cNvPr id="13" name="TextBox 15"/>
          <p:cNvSpPr txBox="1">
            <a:spLocks noChangeArrowheads="1"/>
          </p:cNvSpPr>
          <p:nvPr/>
        </p:nvSpPr>
        <p:spPr bwMode="auto">
          <a:xfrm>
            <a:off x="3000364" y="2324393"/>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Костанайская</a:t>
            </a:r>
          </a:p>
          <a:p>
            <a:pPr algn="ctr"/>
            <a:r>
              <a:rPr lang="en-US" sz="1200" b="1" dirty="0" smtClean="0">
                <a:solidFill>
                  <a:srgbClr val="0070C0"/>
                </a:solidFill>
                <a:latin typeface="Times New Roman" pitchFamily="18" charset="0"/>
                <a:cs typeface="Times New Roman" pitchFamily="18" charset="0"/>
              </a:rPr>
              <a:t>2867</a:t>
            </a:r>
            <a:endParaRPr lang="ru-RU" sz="1200" b="1" dirty="0">
              <a:solidFill>
                <a:srgbClr val="0070C0"/>
              </a:solidFill>
              <a:latin typeface="Times New Roman" pitchFamily="18" charset="0"/>
              <a:cs typeface="Times New Roman" pitchFamily="18" charset="0"/>
            </a:endParaRPr>
          </a:p>
        </p:txBody>
      </p:sp>
      <p:sp>
        <p:nvSpPr>
          <p:cNvPr id="14" name="TextBox 16"/>
          <p:cNvSpPr txBox="1">
            <a:spLocks noChangeArrowheads="1"/>
          </p:cNvSpPr>
          <p:nvPr/>
        </p:nvSpPr>
        <p:spPr bwMode="auto">
          <a:xfrm>
            <a:off x="6143636" y="4429132"/>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Алматинская</a:t>
            </a:r>
          </a:p>
          <a:p>
            <a:pPr algn="ctr"/>
            <a:r>
              <a:rPr lang="en-US" sz="1200" b="1" dirty="0" smtClean="0">
                <a:solidFill>
                  <a:srgbClr val="0070C0"/>
                </a:solidFill>
                <a:latin typeface="Times New Roman" pitchFamily="18" charset="0"/>
                <a:cs typeface="Times New Roman" pitchFamily="18" charset="0"/>
              </a:rPr>
              <a:t>2650</a:t>
            </a:r>
            <a:endParaRPr lang="ru-RU" sz="1200" b="1" dirty="0">
              <a:solidFill>
                <a:srgbClr val="0070C0"/>
              </a:solidFill>
              <a:latin typeface="Times New Roman" pitchFamily="18" charset="0"/>
              <a:cs typeface="Times New Roman" pitchFamily="18" charset="0"/>
            </a:endParaRPr>
          </a:p>
        </p:txBody>
      </p:sp>
      <p:sp>
        <p:nvSpPr>
          <p:cNvPr id="15" name="TextBox 17"/>
          <p:cNvSpPr txBox="1">
            <a:spLocks noChangeArrowheads="1"/>
          </p:cNvSpPr>
          <p:nvPr/>
        </p:nvSpPr>
        <p:spPr bwMode="auto">
          <a:xfrm>
            <a:off x="4203708" y="5072074"/>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ЮКО</a:t>
            </a:r>
          </a:p>
          <a:p>
            <a:pPr algn="ctr"/>
            <a:r>
              <a:rPr lang="en-US" sz="1200" b="1" dirty="0" smtClean="0">
                <a:solidFill>
                  <a:srgbClr val="0070C0"/>
                </a:solidFill>
                <a:latin typeface="Times New Roman" pitchFamily="18" charset="0"/>
                <a:cs typeface="Times New Roman" pitchFamily="18" charset="0"/>
              </a:rPr>
              <a:t>7141</a:t>
            </a:r>
            <a:endParaRPr lang="ru-RU" sz="1200" b="1" dirty="0">
              <a:solidFill>
                <a:srgbClr val="0070C0"/>
              </a:solidFill>
              <a:latin typeface="Times New Roman" pitchFamily="18" charset="0"/>
              <a:cs typeface="Times New Roman" pitchFamily="18" charset="0"/>
            </a:endParaRPr>
          </a:p>
        </p:txBody>
      </p:sp>
      <p:sp>
        <p:nvSpPr>
          <p:cNvPr id="16" name="TextBox 18"/>
          <p:cNvSpPr txBox="1">
            <a:spLocks noChangeArrowheads="1"/>
          </p:cNvSpPr>
          <p:nvPr/>
        </p:nvSpPr>
        <p:spPr bwMode="auto">
          <a:xfrm>
            <a:off x="1947890" y="3218736"/>
            <a:ext cx="1511300"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Актюбинская</a:t>
            </a:r>
          </a:p>
          <a:p>
            <a:pPr algn="ctr">
              <a:defRPr sz="1200" b="0" i="0" u="none" strike="noStrike" kern="1200" baseline="0">
                <a:solidFill>
                  <a:prstClr val="black"/>
                </a:solidFill>
                <a:latin typeface="Arial" pitchFamily="34" charset="0"/>
                <a:ea typeface="+mn-ea"/>
                <a:cs typeface="Times New Roman" pitchFamily="18" charset="0"/>
              </a:defRPr>
            </a:pPr>
            <a:r>
              <a:rPr lang="en-US" sz="1200" b="1" dirty="0" smtClean="0">
                <a:solidFill>
                  <a:srgbClr val="0070C0"/>
                </a:solidFill>
                <a:latin typeface="Times New Roman" pitchFamily="18" charset="0"/>
                <a:cs typeface="Times New Roman" pitchFamily="18" charset="0"/>
              </a:rPr>
              <a:t>6500</a:t>
            </a:r>
          </a:p>
        </p:txBody>
      </p:sp>
      <p:sp>
        <p:nvSpPr>
          <p:cNvPr id="17" name="TextBox 19"/>
          <p:cNvSpPr txBox="1">
            <a:spLocks noChangeArrowheads="1"/>
          </p:cNvSpPr>
          <p:nvPr/>
        </p:nvSpPr>
        <p:spPr bwMode="auto">
          <a:xfrm>
            <a:off x="357158" y="2610145"/>
            <a:ext cx="1512887"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ЗКО</a:t>
            </a:r>
          </a:p>
          <a:p>
            <a:pPr algn="ctr"/>
            <a:r>
              <a:rPr lang="en-US" sz="1200" b="1" dirty="0" smtClean="0">
                <a:solidFill>
                  <a:srgbClr val="0070C0"/>
                </a:solidFill>
                <a:latin typeface="Times New Roman" pitchFamily="18" charset="0"/>
                <a:cs typeface="Times New Roman" pitchFamily="18" charset="0"/>
              </a:rPr>
              <a:t>2509</a:t>
            </a:r>
            <a:endParaRPr lang="ru-RU" sz="1200" b="1" dirty="0">
              <a:solidFill>
                <a:srgbClr val="0070C0"/>
              </a:solidFill>
              <a:latin typeface="Times New Roman" pitchFamily="18" charset="0"/>
              <a:cs typeface="Times New Roman" pitchFamily="18" charset="0"/>
            </a:endParaRPr>
          </a:p>
        </p:txBody>
      </p:sp>
      <p:sp>
        <p:nvSpPr>
          <p:cNvPr id="18" name="TextBox 20"/>
          <p:cNvSpPr txBox="1">
            <a:spLocks noChangeArrowheads="1"/>
          </p:cNvSpPr>
          <p:nvPr/>
        </p:nvSpPr>
        <p:spPr bwMode="auto">
          <a:xfrm>
            <a:off x="642910" y="3357562"/>
            <a:ext cx="1512888" cy="461665"/>
          </a:xfrm>
          <a:prstGeom prst="rect">
            <a:avLst/>
          </a:prstGeom>
          <a:noFill/>
          <a:ln w="9525">
            <a:noFill/>
            <a:miter lim="800000"/>
            <a:headEnd/>
            <a:tailEnd/>
          </a:ln>
        </p:spPr>
        <p:txBody>
          <a:bodyPr>
            <a:spAutoFit/>
          </a:bodyPr>
          <a:lstStyle/>
          <a:p>
            <a:pPr algn="ctr"/>
            <a:r>
              <a:rPr lang="ru-RU" sz="1200" b="1" i="1" u="sng" dirty="0" err="1">
                <a:solidFill>
                  <a:prstClr val="black"/>
                </a:solidFill>
                <a:latin typeface="Times New Roman" pitchFamily="18" charset="0"/>
                <a:cs typeface="Times New Roman" pitchFamily="18" charset="0"/>
              </a:rPr>
              <a:t>Атырауская</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3686</a:t>
            </a:r>
            <a:endParaRPr lang="ru-RU" sz="1200" b="1" dirty="0">
              <a:solidFill>
                <a:srgbClr val="0070C0"/>
              </a:solidFill>
              <a:latin typeface="Times New Roman" pitchFamily="18" charset="0"/>
              <a:cs typeface="Times New Roman" pitchFamily="18" charset="0"/>
            </a:endParaRPr>
          </a:p>
        </p:txBody>
      </p:sp>
      <p:sp>
        <p:nvSpPr>
          <p:cNvPr id="19" name="TextBox 21"/>
          <p:cNvSpPr txBox="1">
            <a:spLocks noChangeArrowheads="1"/>
          </p:cNvSpPr>
          <p:nvPr/>
        </p:nvSpPr>
        <p:spPr bwMode="auto">
          <a:xfrm>
            <a:off x="630221" y="4857760"/>
            <a:ext cx="1512887" cy="461665"/>
          </a:xfrm>
          <a:prstGeom prst="rect">
            <a:avLst/>
          </a:prstGeom>
          <a:noFill/>
          <a:ln w="9525">
            <a:noFill/>
            <a:miter lim="800000"/>
            <a:headEnd/>
            <a:tailEnd/>
          </a:ln>
        </p:spPr>
        <p:txBody>
          <a:bodyPr>
            <a:spAutoFit/>
          </a:bodyPr>
          <a:lstStyle/>
          <a:p>
            <a:pPr algn="ctr"/>
            <a:r>
              <a:rPr lang="ru-RU" sz="1200" b="1" i="1" u="sng" dirty="0" err="1">
                <a:solidFill>
                  <a:prstClr val="black"/>
                </a:solidFill>
                <a:latin typeface="Times New Roman" pitchFamily="18" charset="0"/>
                <a:cs typeface="Times New Roman" pitchFamily="18" charset="0"/>
              </a:rPr>
              <a:t>Мангистауская</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2368</a:t>
            </a:r>
            <a:endParaRPr lang="ru-RU" sz="1200" b="1" dirty="0">
              <a:solidFill>
                <a:srgbClr val="0070C0"/>
              </a:solidFill>
              <a:latin typeface="Times New Roman" pitchFamily="18" charset="0"/>
              <a:cs typeface="Times New Roman" pitchFamily="18" charset="0"/>
            </a:endParaRPr>
          </a:p>
        </p:txBody>
      </p:sp>
      <p:sp>
        <p:nvSpPr>
          <p:cNvPr id="20" name="TextBox 22"/>
          <p:cNvSpPr txBox="1">
            <a:spLocks noChangeArrowheads="1"/>
          </p:cNvSpPr>
          <p:nvPr/>
        </p:nvSpPr>
        <p:spPr bwMode="auto">
          <a:xfrm>
            <a:off x="2857488" y="4753285"/>
            <a:ext cx="1511300" cy="461665"/>
          </a:xfrm>
          <a:prstGeom prst="rect">
            <a:avLst/>
          </a:prstGeom>
          <a:noFill/>
          <a:ln w="9525">
            <a:noFill/>
            <a:miter lim="800000"/>
            <a:headEnd/>
            <a:tailEnd/>
          </a:ln>
        </p:spPr>
        <p:txBody>
          <a:bodyPr>
            <a:spAutoFit/>
          </a:bodyPr>
          <a:lstStyle/>
          <a:p>
            <a:pPr algn="ctr"/>
            <a:r>
              <a:rPr lang="ru-RU" sz="1200" b="1" i="1" u="sng" dirty="0" err="1" smtClean="0">
                <a:solidFill>
                  <a:prstClr val="black"/>
                </a:solidFill>
                <a:latin typeface="Times New Roman" pitchFamily="18" charset="0"/>
                <a:cs typeface="Times New Roman" pitchFamily="18" charset="0"/>
              </a:rPr>
              <a:t>Кызылординская</a:t>
            </a:r>
            <a:endParaRPr lang="ru-RU" sz="1200" b="1" i="1" u="sng" dirty="0" smtClean="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3405</a:t>
            </a:r>
            <a:endParaRPr lang="ru-RU" sz="1200" b="1" dirty="0">
              <a:solidFill>
                <a:srgbClr val="0070C0"/>
              </a:solidFill>
              <a:latin typeface="Times New Roman" pitchFamily="18" charset="0"/>
              <a:cs typeface="Times New Roman" pitchFamily="18" charset="0"/>
            </a:endParaRPr>
          </a:p>
        </p:txBody>
      </p:sp>
      <p:sp>
        <p:nvSpPr>
          <p:cNvPr id="21" name="TextBox 23"/>
          <p:cNvSpPr txBox="1">
            <a:spLocks noChangeArrowheads="1"/>
          </p:cNvSpPr>
          <p:nvPr/>
        </p:nvSpPr>
        <p:spPr bwMode="auto">
          <a:xfrm>
            <a:off x="4987938" y="5072074"/>
            <a:ext cx="1512888" cy="461665"/>
          </a:xfrm>
          <a:prstGeom prst="rect">
            <a:avLst/>
          </a:prstGeom>
          <a:noFill/>
          <a:ln w="9525">
            <a:noFill/>
            <a:miter lim="800000"/>
            <a:headEnd/>
            <a:tailEnd/>
          </a:ln>
        </p:spPr>
        <p:txBody>
          <a:bodyPr>
            <a:spAutoFit/>
          </a:bodyPr>
          <a:lstStyle/>
          <a:p>
            <a:pPr algn="ctr"/>
            <a:r>
              <a:rPr lang="ru-RU" sz="1200" b="1" i="1" u="sng" dirty="0">
                <a:solidFill>
                  <a:prstClr val="black"/>
                </a:solidFill>
                <a:latin typeface="Times New Roman" pitchFamily="18" charset="0"/>
                <a:cs typeface="Times New Roman" pitchFamily="18" charset="0"/>
              </a:rPr>
              <a:t>Жамбылская</a:t>
            </a:r>
          </a:p>
          <a:p>
            <a:pPr algn="ctr"/>
            <a:r>
              <a:rPr lang="en-US" sz="1200" b="1" dirty="0" smtClean="0">
                <a:solidFill>
                  <a:srgbClr val="0070C0"/>
                </a:solidFill>
                <a:latin typeface="Times New Roman" pitchFamily="18" charset="0"/>
                <a:cs typeface="Times New Roman" pitchFamily="18" charset="0"/>
              </a:rPr>
              <a:t>4802</a:t>
            </a:r>
            <a:endParaRPr lang="ru-RU" sz="1200" b="1" dirty="0">
              <a:solidFill>
                <a:srgbClr val="0070C0"/>
              </a:solidFill>
              <a:latin typeface="Times New Roman" pitchFamily="18" charset="0"/>
              <a:cs typeface="Times New Roman" pitchFamily="18" charset="0"/>
            </a:endParaRPr>
          </a:p>
        </p:txBody>
      </p:sp>
      <p:sp>
        <p:nvSpPr>
          <p:cNvPr id="22" name="TextBox 25"/>
          <p:cNvSpPr txBox="1">
            <a:spLocks noChangeArrowheads="1"/>
          </p:cNvSpPr>
          <p:nvPr/>
        </p:nvSpPr>
        <p:spPr bwMode="auto">
          <a:xfrm>
            <a:off x="6345260" y="5000636"/>
            <a:ext cx="1512888" cy="461665"/>
          </a:xfrm>
          <a:prstGeom prst="rect">
            <a:avLst/>
          </a:prstGeom>
          <a:noFill/>
          <a:ln w="9525">
            <a:noFill/>
            <a:miter lim="800000"/>
            <a:headEnd/>
            <a:tailEnd/>
          </a:ln>
        </p:spPr>
        <p:txBody>
          <a:bodyPr>
            <a:spAutoFit/>
          </a:bodyPr>
          <a:lstStyle/>
          <a:p>
            <a:pPr algn="ctr"/>
            <a:r>
              <a:rPr lang="ru-RU" sz="1200" b="1" i="1" u="sng" dirty="0" err="1">
                <a:solidFill>
                  <a:prstClr val="black"/>
                </a:solidFill>
                <a:latin typeface="Times New Roman" pitchFamily="18" charset="0"/>
                <a:cs typeface="Times New Roman" pitchFamily="18" charset="0"/>
              </a:rPr>
              <a:t>г.Алматы</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5990</a:t>
            </a:r>
            <a:endParaRPr lang="ru-RU" sz="1200" b="1" dirty="0">
              <a:solidFill>
                <a:srgbClr val="0070C0"/>
              </a:solidFill>
              <a:latin typeface="Times New Roman" pitchFamily="18" charset="0"/>
              <a:cs typeface="Times New Roman" pitchFamily="18" charset="0"/>
            </a:endParaRPr>
          </a:p>
        </p:txBody>
      </p:sp>
      <p:sp>
        <p:nvSpPr>
          <p:cNvPr id="23" name="Прямоугольник 22"/>
          <p:cNvSpPr/>
          <p:nvPr/>
        </p:nvSpPr>
        <p:spPr>
          <a:xfrm>
            <a:off x="1293774" y="548680"/>
            <a:ext cx="6878806" cy="954107"/>
          </a:xfrm>
          <a:prstGeom prst="rect">
            <a:avLst/>
          </a:prstGeom>
        </p:spPr>
        <p:txBody>
          <a:bodyPr wrap="none">
            <a:spAutoFit/>
          </a:bodyPr>
          <a:lstStyle/>
          <a:p>
            <a:r>
              <a:rPr lang="ru-RU" sz="2800" b="1" dirty="0" smtClean="0">
                <a:ln w="10541" cmpd="sng">
                  <a:solidFill>
                    <a:schemeClr val="tx2"/>
                  </a:solidFill>
                  <a:prstDash val="solid"/>
                </a:ln>
                <a:solidFill>
                  <a:schemeClr val="tx2"/>
                </a:solidFill>
                <a:latin typeface="Century Gothic" pitchFamily="34" charset="0"/>
                <a:cs typeface="Andalus" panose="02020603050405020304" pitchFamily="18" charset="-78"/>
              </a:rPr>
              <a:t>Финансирование спорта в регионах</a:t>
            </a:r>
            <a:r>
              <a:rPr lang="ru-RU" sz="2800" b="1" dirty="0" smtClean="0">
                <a:latin typeface="Times New Roman" pitchFamily="18" charset="0"/>
                <a:cs typeface="Times New Roman" pitchFamily="18" charset="0"/>
              </a:rPr>
              <a:t/>
            </a:r>
            <a:br>
              <a:rPr lang="ru-RU" sz="2800" b="1" dirty="0" smtClean="0">
                <a:latin typeface="Times New Roman" pitchFamily="18" charset="0"/>
                <a:cs typeface="Times New Roman" pitchFamily="18" charset="0"/>
              </a:rPr>
            </a:br>
            <a:endParaRPr lang="ru-RU" sz="2800" b="1" dirty="0">
              <a:ln w="10541" cmpd="sng">
                <a:solidFill>
                  <a:schemeClr val="tx2"/>
                </a:solidFill>
                <a:prstDash val="solid"/>
              </a:ln>
              <a:solidFill>
                <a:schemeClr val="tx2"/>
              </a:solidFill>
              <a:latin typeface="Century Gothic" pitchFamily="34" charset="0"/>
              <a:cs typeface="Andalus" panose="02020603050405020304" pitchFamily="18" charset="-78"/>
            </a:endParaRPr>
          </a:p>
        </p:txBody>
      </p:sp>
      <p:pic>
        <p:nvPicPr>
          <p:cNvPr id="24" name="Picture 6" descr="Картинки по запросу герб казахстана в фотошопе"/>
          <p:cNvPicPr>
            <a:picLocks noChangeAspect="1" noChangeArrowheads="1"/>
          </p:cNvPicPr>
          <p:nvPr/>
        </p:nvPicPr>
        <p:blipFill>
          <a:blip r:embed="rId3" cstate="print"/>
          <a:srcRect/>
          <a:stretch>
            <a:fillRect/>
          </a:stretch>
        </p:blipFill>
        <p:spPr bwMode="auto">
          <a:xfrm>
            <a:off x="8215338" y="214290"/>
            <a:ext cx="785818" cy="785818"/>
          </a:xfrm>
          <a:prstGeom prst="rect">
            <a:avLst/>
          </a:prstGeom>
          <a:noFill/>
        </p:spPr>
      </p:pic>
      <p:cxnSp>
        <p:nvCxnSpPr>
          <p:cNvPr id="25" name="Прямая соединительная линия 24"/>
          <p:cNvCxnSpPr/>
          <p:nvPr/>
        </p:nvCxnSpPr>
        <p:spPr>
          <a:xfrm>
            <a:off x="285720" y="1196752"/>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26" name="Picture 4" descr="Картинки по запросу закон png"/>
          <p:cNvPicPr>
            <a:picLocks noChangeAspect="1" noChangeArrowheads="1"/>
          </p:cNvPicPr>
          <p:nvPr/>
        </p:nvPicPr>
        <p:blipFill>
          <a:blip r:embed="rId4" cstate="print"/>
          <a:srcRect/>
          <a:stretch>
            <a:fillRect/>
          </a:stretch>
        </p:blipFill>
        <p:spPr bwMode="auto">
          <a:xfrm>
            <a:off x="47584" y="142845"/>
            <a:ext cx="1238268" cy="928701"/>
          </a:xfrm>
          <a:prstGeom prst="rect">
            <a:avLst/>
          </a:prstGeom>
          <a:noFill/>
        </p:spPr>
      </p:pic>
      <p:sp>
        <p:nvSpPr>
          <p:cNvPr id="27" name="TextBox 25"/>
          <p:cNvSpPr txBox="1">
            <a:spLocks noChangeArrowheads="1"/>
          </p:cNvSpPr>
          <p:nvPr/>
        </p:nvSpPr>
        <p:spPr bwMode="auto">
          <a:xfrm>
            <a:off x="4286248" y="2500306"/>
            <a:ext cx="1512888" cy="646331"/>
          </a:xfrm>
          <a:prstGeom prst="rect">
            <a:avLst/>
          </a:prstGeom>
          <a:noFill/>
          <a:ln w="9525">
            <a:noFill/>
            <a:miter lim="800000"/>
            <a:headEnd/>
            <a:tailEnd/>
          </a:ln>
        </p:spPr>
        <p:txBody>
          <a:bodyPr>
            <a:spAutoFit/>
          </a:bodyPr>
          <a:lstStyle/>
          <a:p>
            <a:pPr algn="ctr"/>
            <a:r>
              <a:rPr lang="ru-RU" sz="1200" b="1" i="1" u="sng" dirty="0" smtClean="0">
                <a:solidFill>
                  <a:prstClr val="black"/>
                </a:solidFill>
                <a:latin typeface="Times New Roman" pitchFamily="18" charset="0"/>
                <a:cs typeface="Times New Roman" pitchFamily="18" charset="0"/>
              </a:rPr>
              <a:t>г.Астана</a:t>
            </a:r>
            <a:endParaRPr lang="ru-RU" sz="1200" b="1" i="1" u="sng" dirty="0">
              <a:solidFill>
                <a:prstClr val="black"/>
              </a:solidFill>
              <a:latin typeface="Times New Roman" pitchFamily="18" charset="0"/>
              <a:cs typeface="Times New Roman" pitchFamily="18" charset="0"/>
            </a:endParaRPr>
          </a:p>
          <a:p>
            <a:pPr algn="ctr"/>
            <a:r>
              <a:rPr lang="en-US" sz="1200" b="1" dirty="0" smtClean="0">
                <a:solidFill>
                  <a:srgbClr val="0070C0"/>
                </a:solidFill>
                <a:latin typeface="Times New Roman" pitchFamily="18" charset="0"/>
                <a:cs typeface="Times New Roman" pitchFamily="18" charset="0"/>
              </a:rPr>
              <a:t>4176</a:t>
            </a:r>
          </a:p>
          <a:p>
            <a:pPr algn="ctr"/>
            <a:endParaRPr lang="ru-RU" sz="1200" dirty="0">
              <a:solidFill>
                <a:srgbClr val="0070C0"/>
              </a:solidFill>
              <a:latin typeface="Times New Roman" pitchFamily="18" charset="0"/>
              <a:cs typeface="Times New Roman" pitchFamily="18" charset="0"/>
            </a:endParaRPr>
          </a:p>
        </p:txBody>
      </p:sp>
      <p:sp>
        <p:nvSpPr>
          <p:cNvPr id="28" name="Прямоугольник 27"/>
          <p:cNvSpPr/>
          <p:nvPr/>
        </p:nvSpPr>
        <p:spPr>
          <a:xfrm>
            <a:off x="251520" y="1340768"/>
            <a:ext cx="3403496" cy="338554"/>
          </a:xfrm>
          <a:prstGeom prst="rect">
            <a:avLst/>
          </a:prstGeom>
        </p:spPr>
        <p:txBody>
          <a:bodyPr wrap="none">
            <a:spAutoFit/>
          </a:bodyPr>
          <a:lstStyle/>
          <a:p>
            <a:r>
              <a:rPr lang="ru-RU" altLang="ru-RU" sz="1600" b="1" dirty="0" smtClean="0">
                <a:solidFill>
                  <a:srgbClr val="002060"/>
                </a:solidFill>
                <a:latin typeface="Century Gothic" pitchFamily="34" charset="0"/>
                <a:cs typeface="Times New Roman" pitchFamily="18" charset="0"/>
              </a:rPr>
              <a:t>общий бюджет - 67 768 </a:t>
            </a:r>
            <a:r>
              <a:rPr lang="ru-RU" altLang="ru-RU" sz="1600" b="1" dirty="0" err="1" smtClean="0">
                <a:solidFill>
                  <a:srgbClr val="002060"/>
                </a:solidFill>
                <a:latin typeface="Century Gothic" pitchFamily="34" charset="0"/>
                <a:cs typeface="Times New Roman" pitchFamily="18" charset="0"/>
              </a:rPr>
              <a:t>млн.тг</a:t>
            </a:r>
            <a:r>
              <a:rPr lang="ru-RU" altLang="ru-RU" sz="1600" b="1" dirty="0" smtClean="0">
                <a:solidFill>
                  <a:srgbClr val="002060"/>
                </a:solidFill>
                <a:latin typeface="Century Gothic" pitchFamily="34" charset="0"/>
                <a:cs typeface="Times New Roman"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7</a:t>
            </a:fld>
            <a:endParaRPr lang="ru-RU"/>
          </a:p>
        </p:txBody>
      </p:sp>
      <p:sp>
        <p:nvSpPr>
          <p:cNvPr id="5" name="Прямоугольник 4"/>
          <p:cNvSpPr/>
          <p:nvPr/>
        </p:nvSpPr>
        <p:spPr>
          <a:xfrm>
            <a:off x="1290896" y="575682"/>
            <a:ext cx="6593472" cy="477054"/>
          </a:xfrm>
          <a:prstGeom prst="rect">
            <a:avLst/>
          </a:prstGeom>
        </p:spPr>
        <p:txBody>
          <a:bodyPr wrap="none">
            <a:spAutoFit/>
          </a:bodyPr>
          <a:lstStyle/>
          <a:p>
            <a:pPr algn="ctr"/>
            <a:r>
              <a:rPr lang="ru-RU" sz="2500" b="1" dirty="0" smtClean="0">
                <a:ln w="10541" cmpd="sng">
                  <a:solidFill>
                    <a:schemeClr val="tx2"/>
                  </a:solidFill>
                  <a:prstDash val="solid"/>
                </a:ln>
                <a:solidFill>
                  <a:schemeClr val="tx2"/>
                </a:solidFill>
                <a:latin typeface="Century Gothic" pitchFamily="34" charset="0"/>
                <a:cs typeface="Andalus" panose="02020603050405020304" pitchFamily="18" charset="-78"/>
              </a:rPr>
              <a:t>Критерии ранжирования видов спорта</a:t>
            </a:r>
          </a:p>
        </p:txBody>
      </p:sp>
      <p:pic>
        <p:nvPicPr>
          <p:cNvPr id="6"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7" name="Прямая соединительная линия 6"/>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8"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graphicFrame>
        <p:nvGraphicFramePr>
          <p:cNvPr id="9" name="Схема 8"/>
          <p:cNvGraphicFramePr/>
          <p:nvPr/>
        </p:nvGraphicFramePr>
        <p:xfrm>
          <a:off x="-900608" y="1700808"/>
          <a:ext cx="10945216" cy="43924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8</a:t>
            </a:fld>
            <a:endParaRPr lang="ru-RU"/>
          </a:p>
        </p:txBody>
      </p:sp>
      <p:sp>
        <p:nvSpPr>
          <p:cNvPr id="3" name="Объект 2"/>
          <p:cNvSpPr>
            <a:spLocks noGrp="1"/>
          </p:cNvSpPr>
          <p:nvPr>
            <p:ph sz="quarter" idx="13"/>
          </p:nvPr>
        </p:nvSpPr>
        <p:spPr>
          <a:xfrm>
            <a:off x="481475" y="1527508"/>
            <a:ext cx="8229600" cy="5328592"/>
          </a:xfrm>
        </p:spPr>
        <p:txBody>
          <a:bodyPr>
            <a:normAutofit/>
          </a:bodyPr>
          <a:lstStyle/>
          <a:p>
            <a:pPr algn="just">
              <a:buFont typeface="Wingdings" panose="05000000000000000000" pitchFamily="2" charset="2"/>
              <a:buChar char="Ø"/>
            </a:pPr>
            <a:r>
              <a:rPr lang="en-US" sz="2500" b="1" dirty="0" smtClean="0">
                <a:solidFill>
                  <a:srgbClr val="00005E"/>
                </a:solidFill>
                <a:latin typeface="Arial Narrow" pitchFamily="34" charset="0"/>
                <a:cs typeface="Times New Roman" pitchFamily="18" charset="0"/>
              </a:rPr>
              <a:t>  </a:t>
            </a:r>
            <a:r>
              <a:rPr lang="kk-KZ" sz="2500" dirty="0" smtClean="0">
                <a:solidFill>
                  <a:srgbClr val="00005E"/>
                </a:solidFill>
                <a:latin typeface="Arial Narrow" pitchFamily="34" charset="0"/>
                <a:cs typeface="Times New Roman" pitchFamily="18" charset="0"/>
              </a:rPr>
              <a:t>Законопроектом </a:t>
            </a:r>
            <a:r>
              <a:rPr lang="kk-KZ" sz="2500" dirty="0">
                <a:solidFill>
                  <a:srgbClr val="00005E"/>
                </a:solidFill>
                <a:latin typeface="Arial Narrow" pitchFamily="34" charset="0"/>
                <a:cs typeface="Times New Roman" pitchFamily="18" charset="0"/>
              </a:rPr>
              <a:t>Национальный олимпийский комитет РК и его организации наделены правом получения и участия в государственном задании </a:t>
            </a:r>
          </a:p>
          <a:p>
            <a:pPr algn="just">
              <a:buFont typeface="Wingdings" panose="05000000000000000000" pitchFamily="2" charset="2"/>
              <a:buChar char="Ø"/>
            </a:pPr>
            <a:r>
              <a:rPr lang="en-US" sz="2500" dirty="0" smtClean="0">
                <a:solidFill>
                  <a:srgbClr val="00005E"/>
                </a:solidFill>
                <a:latin typeface="Arial Narrow" pitchFamily="34" charset="0"/>
                <a:cs typeface="Times New Roman" pitchFamily="18" charset="0"/>
              </a:rPr>
              <a:t>  </a:t>
            </a:r>
            <a:r>
              <a:rPr lang="kk-KZ" sz="2500" dirty="0" smtClean="0">
                <a:solidFill>
                  <a:srgbClr val="00005E"/>
                </a:solidFill>
                <a:latin typeface="Arial Narrow" pitchFamily="34" charset="0"/>
                <a:cs typeface="Times New Roman" pitchFamily="18" charset="0"/>
              </a:rPr>
              <a:t>Закреплены </a:t>
            </a:r>
            <a:r>
              <a:rPr lang="kk-KZ" sz="2500" dirty="0">
                <a:solidFill>
                  <a:srgbClr val="00005E"/>
                </a:solidFill>
                <a:latin typeface="Arial Narrow" pitchFamily="34" charset="0"/>
                <a:cs typeface="Times New Roman" pitchFamily="18" charset="0"/>
              </a:rPr>
              <a:t>определения ранжирования видов спорта, олимпийского, неолимпийского и паралимпийского видов спорта</a:t>
            </a:r>
          </a:p>
          <a:p>
            <a:pPr algn="just">
              <a:buFont typeface="Wingdings" panose="05000000000000000000" pitchFamily="2" charset="2"/>
              <a:buChar char="Ø"/>
            </a:pPr>
            <a:r>
              <a:rPr lang="en-US" sz="2500" dirty="0" smtClean="0">
                <a:solidFill>
                  <a:srgbClr val="00005E"/>
                </a:solidFill>
                <a:latin typeface="Arial Narrow" pitchFamily="34" charset="0"/>
                <a:cs typeface="Times New Roman" pitchFamily="18" charset="0"/>
              </a:rPr>
              <a:t>  </a:t>
            </a:r>
            <a:r>
              <a:rPr lang="ru-RU" sz="2500" dirty="0" smtClean="0">
                <a:solidFill>
                  <a:srgbClr val="00005E"/>
                </a:solidFill>
                <a:latin typeface="Arial Narrow" pitchFamily="34" charset="0"/>
                <a:cs typeface="Times New Roman" pitchFamily="18" charset="0"/>
              </a:rPr>
              <a:t>Законопроектом дополнены задачи государственной политики в области спорта и физической культуры, а именно развитие не только национальных, технических и прикладных видов спорта, но и олимпийских, </a:t>
            </a:r>
            <a:r>
              <a:rPr lang="ru-RU" sz="2500" dirty="0" err="1" smtClean="0">
                <a:solidFill>
                  <a:srgbClr val="00005E"/>
                </a:solidFill>
                <a:latin typeface="Arial Narrow" pitchFamily="34" charset="0"/>
                <a:cs typeface="Times New Roman" pitchFamily="18" charset="0"/>
              </a:rPr>
              <a:t>паралимпийских</a:t>
            </a:r>
            <a:r>
              <a:rPr lang="ru-RU" sz="2500" dirty="0" smtClean="0">
                <a:solidFill>
                  <a:srgbClr val="00005E"/>
                </a:solidFill>
                <a:latin typeface="Arial Narrow" pitchFamily="34" charset="0"/>
                <a:cs typeface="Times New Roman" pitchFamily="18" charset="0"/>
              </a:rPr>
              <a:t> и не олимпийских видов спорта</a:t>
            </a:r>
            <a:endParaRPr lang="kk-KZ" sz="2500" b="1" dirty="0" smtClean="0">
              <a:solidFill>
                <a:srgbClr val="00005E"/>
              </a:solidFill>
              <a:latin typeface="Arial Narrow" pitchFamily="34" charset="0"/>
              <a:cs typeface="Times New Roman" pitchFamily="18" charset="0"/>
            </a:endParaRPr>
          </a:p>
          <a:p>
            <a:endParaRPr lang="kk-KZ" sz="2500" dirty="0">
              <a:solidFill>
                <a:srgbClr val="00005E"/>
              </a:solidFill>
              <a:latin typeface="Arial Narrow" pitchFamily="34" charset="0"/>
              <a:cs typeface="Times New Roman" pitchFamily="18" charset="0"/>
            </a:endParaRPr>
          </a:p>
        </p:txBody>
      </p:sp>
      <p:pic>
        <p:nvPicPr>
          <p:cNvPr id="6"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8" name="Прямая соединительная линия 7"/>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sp>
        <p:nvSpPr>
          <p:cNvPr id="14" name="Прямоугольник 13"/>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pic>
        <p:nvPicPr>
          <p:cNvPr id="15"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Tree>
    <p:extLst>
      <p:ext uri="{BB962C8B-B14F-4D97-AF65-F5344CB8AC3E}">
        <p14:creationId xmlns:p14="http://schemas.microsoft.com/office/powerpoint/2010/main" xmlns="" val="193491587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9</a:t>
            </a:fld>
            <a:endParaRPr lang="ru-RU"/>
          </a:p>
        </p:txBody>
      </p:sp>
      <p:sp>
        <p:nvSpPr>
          <p:cNvPr id="3" name="Объект 2"/>
          <p:cNvSpPr>
            <a:spLocks noGrp="1"/>
          </p:cNvSpPr>
          <p:nvPr>
            <p:ph sz="quarter" idx="13"/>
          </p:nvPr>
        </p:nvSpPr>
        <p:spPr>
          <a:xfrm>
            <a:off x="481475" y="1529408"/>
            <a:ext cx="8229600" cy="5328592"/>
          </a:xfrm>
        </p:spPr>
        <p:txBody>
          <a:bodyPr>
            <a:normAutofit/>
          </a:bodyPr>
          <a:lstStyle/>
          <a:p>
            <a:pPr algn="just">
              <a:buFont typeface="Wingdings" panose="05000000000000000000" pitchFamily="2" charset="2"/>
              <a:buChar char="Ø"/>
            </a:pPr>
            <a:r>
              <a:rPr lang="ru-RU" sz="2100" b="1" dirty="0" smtClean="0">
                <a:solidFill>
                  <a:srgbClr val="00005E"/>
                </a:solidFill>
                <a:latin typeface="Arial Narrow" pitchFamily="34" charset="0"/>
                <a:cs typeface="Times New Roman" pitchFamily="18" charset="0"/>
              </a:rPr>
              <a:t>Компетенция уполномоченного органа </a:t>
            </a:r>
            <a:r>
              <a:rPr lang="ru-RU" sz="2100" dirty="0" smtClean="0">
                <a:solidFill>
                  <a:srgbClr val="00005E"/>
                </a:solidFill>
                <a:latin typeface="Arial Narrow" pitchFamily="34" charset="0"/>
                <a:cs typeface="Times New Roman" pitchFamily="18" charset="0"/>
              </a:rPr>
              <a:t>дополнена следующими функциями:</a:t>
            </a:r>
            <a:endParaRPr lang="kk-KZ" sz="2100" i="1" u="sng" dirty="0">
              <a:solidFill>
                <a:srgbClr val="00005E"/>
              </a:solidFill>
              <a:latin typeface="Arial Narrow" pitchFamily="34" charset="0"/>
              <a:cs typeface="Times New Roman" pitchFamily="18" charset="0"/>
            </a:endParaRPr>
          </a:p>
          <a:p>
            <a:pPr algn="just">
              <a:buFont typeface="Arial" pitchFamily="34" charset="0"/>
              <a:buChar char="•"/>
            </a:pPr>
            <a:r>
              <a:rPr lang="ru-RU" sz="2100" dirty="0" smtClean="0">
                <a:solidFill>
                  <a:srgbClr val="00005E"/>
                </a:solidFill>
                <a:latin typeface="Arial Narrow" pitchFamily="34" charset="0"/>
                <a:cs typeface="Times New Roman" pitchFamily="18" charset="0"/>
              </a:rPr>
              <a:t>совместно с аккредитованными республиканскими федерациями и </a:t>
            </a:r>
            <a:r>
              <a:rPr lang="ru-RU" sz="2100" b="1" i="1" u="sng" dirty="0" smtClean="0">
                <a:solidFill>
                  <a:srgbClr val="00005E"/>
                </a:solidFill>
                <a:latin typeface="Arial Narrow" pitchFamily="34" charset="0"/>
                <a:cs typeface="Times New Roman" pitchFamily="18" charset="0"/>
              </a:rPr>
              <a:t>местными исполнительными органами</a:t>
            </a:r>
            <a:r>
              <a:rPr lang="ru-RU" sz="2100" i="1" dirty="0" smtClean="0">
                <a:solidFill>
                  <a:srgbClr val="00005E"/>
                </a:solidFill>
                <a:latin typeface="Arial Narrow" pitchFamily="34" charset="0"/>
                <a:cs typeface="Times New Roman" pitchFamily="18" charset="0"/>
              </a:rPr>
              <a:t> </a:t>
            </a:r>
            <a:r>
              <a:rPr lang="ru-RU" sz="2100" dirty="0" smtClean="0">
                <a:solidFill>
                  <a:srgbClr val="00005E"/>
                </a:solidFill>
                <a:latin typeface="Arial Narrow" pitchFamily="34" charset="0"/>
                <a:cs typeface="Times New Roman" pitchFamily="18" charset="0"/>
              </a:rPr>
              <a:t>проведение республиканских </a:t>
            </a:r>
            <a:r>
              <a:rPr lang="ru-RU" sz="2100" dirty="0">
                <a:solidFill>
                  <a:srgbClr val="00005E"/>
                </a:solidFill>
                <a:latin typeface="Arial Narrow" pitchFamily="34" charset="0"/>
                <a:cs typeface="Times New Roman" pitchFamily="18" charset="0"/>
              </a:rPr>
              <a:t>и </a:t>
            </a:r>
            <a:r>
              <a:rPr lang="ru-RU" sz="2100" dirty="0" smtClean="0">
                <a:solidFill>
                  <a:srgbClr val="00005E"/>
                </a:solidFill>
                <a:latin typeface="Arial Narrow" pitchFamily="34" charset="0"/>
                <a:cs typeface="Times New Roman" pitchFamily="18" charset="0"/>
              </a:rPr>
              <a:t>международных соревнований </a:t>
            </a:r>
            <a:r>
              <a:rPr lang="ru-RU" sz="2100" dirty="0">
                <a:solidFill>
                  <a:srgbClr val="00005E"/>
                </a:solidFill>
                <a:latin typeface="Arial Narrow" pitchFamily="34" charset="0"/>
                <a:cs typeface="Times New Roman" pitchFamily="18" charset="0"/>
              </a:rPr>
              <a:t>по видам спорта, в том числе национальным, техническим и прикладным видам, массовому спорту, а также среди </a:t>
            </a:r>
            <a:r>
              <a:rPr lang="ru-RU" sz="2100" dirty="0" smtClean="0">
                <a:solidFill>
                  <a:srgbClr val="00005E"/>
                </a:solidFill>
                <a:latin typeface="Arial Narrow" pitchFamily="34" charset="0"/>
                <a:cs typeface="Times New Roman" pitchFamily="18" charset="0"/>
              </a:rPr>
              <a:t>спортсменов-ветеранов;</a:t>
            </a:r>
          </a:p>
          <a:p>
            <a:pPr algn="just">
              <a:buFont typeface="Arial" pitchFamily="34" charset="0"/>
              <a:buChar char="•"/>
            </a:pPr>
            <a:r>
              <a:rPr lang="ru-RU" sz="2100" dirty="0" smtClean="0">
                <a:solidFill>
                  <a:srgbClr val="00005E"/>
                </a:solidFill>
                <a:latin typeface="Arial Narrow" pitchFamily="34" charset="0"/>
                <a:cs typeface="Times New Roman" pitchFamily="18" charset="0"/>
              </a:rPr>
              <a:t>разработка и утверждение по согласованию с уполномоченным органом по бюджетному планированию натуральных норм обеспечения спортсменов, тренеров и специалистов в области физической культуры и спорта, военнослужащих всех категорий и сотрудников правоохранительных и специальных государственных органов в период подготовки и участия в спортивных мероприятиях, проводимых на территории Республики Казахстан и за ее пределами; </a:t>
            </a:r>
          </a:p>
          <a:p>
            <a:pPr algn="just">
              <a:buNone/>
            </a:pPr>
            <a:endParaRPr lang="kk-KZ" sz="2100" dirty="0">
              <a:solidFill>
                <a:srgbClr val="00005E"/>
              </a:solidFill>
              <a:latin typeface="Arial Narrow" pitchFamily="34" charset="0"/>
              <a:cs typeface="Times New Roman" pitchFamily="18" charset="0"/>
            </a:endParaRPr>
          </a:p>
        </p:txBody>
      </p:sp>
      <p:pic>
        <p:nvPicPr>
          <p:cNvPr id="10" name="Picture 6" descr="Картинки по запросу герб казахстана в фотошопе"/>
          <p:cNvPicPr>
            <a:picLocks noChangeAspect="1" noChangeArrowheads="1"/>
          </p:cNvPicPr>
          <p:nvPr/>
        </p:nvPicPr>
        <p:blipFill>
          <a:blip r:embed="rId2" cstate="print"/>
          <a:srcRect/>
          <a:stretch>
            <a:fillRect/>
          </a:stretch>
        </p:blipFill>
        <p:spPr bwMode="auto">
          <a:xfrm>
            <a:off x="8215338" y="214290"/>
            <a:ext cx="785818" cy="785818"/>
          </a:xfrm>
          <a:prstGeom prst="rect">
            <a:avLst/>
          </a:prstGeom>
          <a:noFill/>
        </p:spPr>
      </p:pic>
      <p:cxnSp>
        <p:nvCxnSpPr>
          <p:cNvPr id="11" name="Прямая соединительная линия 10"/>
          <p:cNvCxnSpPr/>
          <p:nvPr/>
        </p:nvCxnSpPr>
        <p:spPr>
          <a:xfrm>
            <a:off x="285720" y="1357298"/>
            <a:ext cx="8501122" cy="0"/>
          </a:xfrm>
          <a:prstGeom prst="line">
            <a:avLst/>
          </a:prstGeom>
        </p:spPr>
        <p:style>
          <a:lnRef idx="3">
            <a:schemeClr val="accent1"/>
          </a:lnRef>
          <a:fillRef idx="0">
            <a:schemeClr val="accent1"/>
          </a:fillRef>
          <a:effectRef idx="2">
            <a:schemeClr val="accent1"/>
          </a:effectRef>
          <a:fontRef idx="minor">
            <a:schemeClr val="tx1"/>
          </a:fontRef>
        </p:style>
      </p:cxnSp>
      <p:pic>
        <p:nvPicPr>
          <p:cNvPr id="14" name="Picture 4" descr="Картинки по запросу закон png"/>
          <p:cNvPicPr>
            <a:picLocks noChangeAspect="1" noChangeArrowheads="1"/>
          </p:cNvPicPr>
          <p:nvPr/>
        </p:nvPicPr>
        <p:blipFill>
          <a:blip r:embed="rId3" cstate="print"/>
          <a:srcRect/>
          <a:stretch>
            <a:fillRect/>
          </a:stretch>
        </p:blipFill>
        <p:spPr bwMode="auto">
          <a:xfrm>
            <a:off x="47584" y="142845"/>
            <a:ext cx="1238268" cy="928701"/>
          </a:xfrm>
          <a:prstGeom prst="rect">
            <a:avLst/>
          </a:prstGeom>
          <a:noFill/>
        </p:spPr>
      </p:pic>
      <p:sp>
        <p:nvSpPr>
          <p:cNvPr id="15" name="Прямоугольник 14"/>
          <p:cNvSpPr/>
          <p:nvPr/>
        </p:nvSpPr>
        <p:spPr>
          <a:xfrm>
            <a:off x="1357290" y="571480"/>
            <a:ext cx="6542176" cy="461665"/>
          </a:xfrm>
          <a:prstGeom prst="rect">
            <a:avLst/>
          </a:prstGeom>
        </p:spPr>
        <p:txBody>
          <a:bodyPr wrap="none">
            <a:spAutoFit/>
          </a:bodyPr>
          <a:lstStyle/>
          <a:p>
            <a:r>
              <a:rPr lang="ru-RU" sz="2400" b="1" dirty="0" smtClean="0">
                <a:ln w="10541" cmpd="sng">
                  <a:solidFill>
                    <a:schemeClr val="tx2"/>
                  </a:solidFill>
                  <a:prstDash val="solid"/>
                </a:ln>
                <a:solidFill>
                  <a:schemeClr val="tx2"/>
                </a:solidFill>
                <a:latin typeface="Century Gothic" pitchFamily="34" charset="0"/>
                <a:cs typeface="Andalus" panose="02020603050405020304" pitchFamily="18" charset="-78"/>
              </a:rPr>
              <a:t>Основные положения по законопроекту</a:t>
            </a:r>
          </a:p>
        </p:txBody>
      </p:sp>
    </p:spTree>
    <p:extLst>
      <p:ext uri="{BB962C8B-B14F-4D97-AF65-F5344CB8AC3E}">
        <p14:creationId xmlns:p14="http://schemas.microsoft.com/office/powerpoint/2010/main" xmlns="" val="1828214620"/>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4367</TotalTime>
  <Words>1396</Words>
  <Application>Microsoft Office PowerPoint</Application>
  <PresentationFormat>Экран (4:3)</PresentationFormat>
  <Paragraphs>156</Paragraphs>
  <Slides>18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Воздушный поток</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Adil Dossov</dc:creator>
  <cp:lastModifiedBy>A.tatieva</cp:lastModifiedBy>
  <cp:revision>196</cp:revision>
  <cp:lastPrinted>2016-09-20T11:11:34Z</cp:lastPrinted>
  <dcterms:created xsi:type="dcterms:W3CDTF">2016-08-23T05:39:11Z</dcterms:created>
  <dcterms:modified xsi:type="dcterms:W3CDTF">2016-11-15T08:51:26Z</dcterms:modified>
</cp:coreProperties>
</file>